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489" r:id="rId3"/>
    <p:sldId id="256" r:id="rId4"/>
    <p:sldId id="257" r:id="rId6"/>
    <p:sldId id="258" r:id="rId7"/>
    <p:sldId id="267" r:id="rId8"/>
    <p:sldId id="331" r:id="rId9"/>
    <p:sldId id="332" r:id="rId10"/>
    <p:sldId id="336" r:id="rId11"/>
    <p:sldId id="335" r:id="rId12"/>
    <p:sldId id="334" r:id="rId13"/>
    <p:sldId id="431" r:id="rId14"/>
    <p:sldId id="333" r:id="rId15"/>
    <p:sldId id="338" r:id="rId16"/>
    <p:sldId id="343" r:id="rId17"/>
    <p:sldId id="342" r:id="rId18"/>
    <p:sldId id="337" r:id="rId19"/>
    <p:sldId id="340" r:id="rId20"/>
    <p:sldId id="385" r:id="rId21"/>
    <p:sldId id="380" r:id="rId22"/>
    <p:sldId id="432" r:id="rId23"/>
    <p:sldId id="379" r:id="rId24"/>
    <p:sldId id="381" r:id="rId25"/>
    <p:sldId id="425" r:id="rId26"/>
    <p:sldId id="424" r:id="rId27"/>
    <p:sldId id="426" r:id="rId28"/>
    <p:sldId id="427" r:id="rId29"/>
    <p:sldId id="428" r:id="rId30"/>
    <p:sldId id="429" r:id="rId31"/>
    <p:sldId id="430" r:id="rId32"/>
    <p:sldId id="433" r:id="rId33"/>
    <p:sldId id="383" r:id="rId34"/>
    <p:sldId id="346" r:id="rId35"/>
    <p:sldId id="347" r:id="rId36"/>
    <p:sldId id="348" r:id="rId37"/>
    <p:sldId id="349" r:id="rId38"/>
    <p:sldId id="350" r:id="rId39"/>
    <p:sldId id="352" r:id="rId40"/>
    <p:sldId id="351" r:id="rId41"/>
    <p:sldId id="485" r:id="rId42"/>
    <p:sldId id="487" r:id="rId43"/>
    <p:sldId id="345" r:id="rId44"/>
  </p:sldIdLst>
  <p:sldSz cx="12192000" cy="6858000"/>
  <p:notesSz cx="6858000" cy="9144000"/>
  <p:embeddedFontLst>
    <p:embeddedFont>
      <p:font typeface="微软雅黑" panose="020B0503020204020204" pitchFamily="34" charset="-122"/>
      <p:regular r:id="rId48"/>
    </p:embeddedFont>
    <p:embeddedFont>
      <p:font typeface="Impact" panose="020B0806030902050204" pitchFamily="34" charset="0"/>
      <p:regular r:id="rId49"/>
    </p:embeddedFont>
    <p:embeddedFont>
      <p:font typeface="隶书" panose="02010509060101010101" pitchFamily="49" charset="-122"/>
      <p:regular r:id="rId50"/>
    </p:embeddedFont>
    <p:embeddedFont>
      <p:font typeface="等线" panose="02010600030101010101" charset="-122"/>
      <p:regular r:id="rId51"/>
    </p:embeddedFont>
    <p:embeddedFont>
      <p:font typeface="华文新魏" panose="02010800040101010101" pitchFamily="2" charset="-122"/>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256"/>
            <p14:sldId id="489"/>
          </p14:sldIdLst>
        </p14:section>
        <p14:section name="目录页" id="{008E412F-DBDA-49D6-8F52-3723921DFE03}">
          <p14:sldIdLst>
            <p14:sldId id="257"/>
          </p14:sldIdLst>
        </p14:section>
        <p14:section name="过渡页" id="{8A3C5D5E-FAF1-4CC7-AAB2-6446E7D3DE63}">
          <p14:sldIdLst>
            <p14:sldId id="258"/>
          </p14:sldIdLst>
        </p14:section>
        <p14:section name="内页" id="{8D1A6813-68F6-49A0-A239-92955AC6E8C5}">
          <p14:sldIdLst>
            <p14:sldId id="267"/>
            <p14:sldId id="331"/>
            <p14:sldId id="332"/>
            <p14:sldId id="336"/>
            <p14:sldId id="335"/>
            <p14:sldId id="334"/>
            <p14:sldId id="431"/>
            <p14:sldId id="333"/>
            <p14:sldId id="338"/>
            <p14:sldId id="343"/>
            <p14:sldId id="342"/>
            <p14:sldId id="337"/>
            <p14:sldId id="340"/>
            <p14:sldId id="385"/>
            <p14:sldId id="380"/>
            <p14:sldId id="432"/>
            <p14:sldId id="379"/>
            <p14:sldId id="381"/>
            <p14:sldId id="425"/>
            <p14:sldId id="424"/>
            <p14:sldId id="426"/>
            <p14:sldId id="427"/>
            <p14:sldId id="428"/>
            <p14:sldId id="429"/>
            <p14:sldId id="430"/>
            <p14:sldId id="433"/>
            <p14:sldId id="383"/>
            <p14:sldId id="346"/>
            <p14:sldId id="347"/>
            <p14:sldId id="348"/>
            <p14:sldId id="349"/>
            <p14:sldId id="350"/>
            <p14:sldId id="352"/>
            <p14:sldId id="351"/>
            <p14:sldId id="485"/>
            <p14:sldId id="487"/>
            <p14:sldId id="345"/>
          </p14:sldIdLst>
        </p14:section>
        <p14:section name="结束页" id="{98773F69-2DDF-47CC-BD69-D575D8CAAC6E}">
          <p14:sldIdLst/>
        </p14:section>
        <p14:section name="版权页" id="{C8AD3B51-1B7B-4E69-9180-4DEC6400FEC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F3F3"/>
    <a:srgbClr val="F7FCFE"/>
    <a:srgbClr val="FFFFFC"/>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6" autoAdjust="0"/>
    <p:restoredTop sz="94618" autoAdjust="0"/>
  </p:normalViewPr>
  <p:slideViewPr>
    <p:cSldViewPr snapToGrid="0" showGuides="1">
      <p:cViewPr varScale="1">
        <p:scale>
          <a:sx n="77" d="100"/>
          <a:sy n="77" d="100"/>
        </p:scale>
        <p:origin x="-108" y="-504"/>
      </p:cViewPr>
      <p:guideLst>
        <p:guide orient="horz" pos="146"/>
        <p:guide orient="horz" pos="4215"/>
        <p:guide orient="horz" pos="595"/>
        <p:guide orient="horz" pos="782"/>
        <p:guide orient="horz" pos="3876"/>
        <p:guide pos="220"/>
        <p:guide pos="755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notesMaster" Target="notesMasters/notesMaster1.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1"/>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4.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4.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4.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3" Type="http://schemas.openxmlformats.org/officeDocument/2006/relationships/notesSlide" Target="../notesSlides/notesSlide15.xml"/><Relationship Id="rId12" Type="http://schemas.openxmlformats.org/officeDocument/2006/relationships/slideLayout" Target="../slideLayouts/slideLayout4.xml"/><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26.xml"/><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6.xml"/><Relationship Id="rId10" Type="http://schemas.openxmlformats.org/officeDocument/2006/relationships/slideLayout" Target="../slideLayouts/slideLayout4.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18.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30.xml"/><Relationship Id="rId7" Type="http://schemas.microsoft.com/office/2007/relationships/media" Target="file:///D:\&#25991;&#20214;\&#21556;&#20426;&#23792;&#20446;\&#32593;&#32476;&#20013;&#22269;&#33410;&#183;&#25163;&#32472;&#35270;&#39057;&#65306;&#28459;&#30011;&#29275;&#24180;Happy&#29275;Year-&#20013;&#22269;&#26085;&#25253;&#32593;_x264.mp4" TargetMode="External"/><Relationship Id="rId6" Type="http://schemas.openxmlformats.org/officeDocument/2006/relationships/video" Target="file:///D:\&#25991;&#20214;\&#21556;&#20426;&#23792;&#20446;\&#32593;&#32476;&#20013;&#22269;&#33410;&#183;&#25163;&#32472;&#35270;&#39057;&#65306;&#28459;&#30011;&#29275;&#24180;Happy&#29275;Year-&#20013;&#22269;&#26085;&#25253;&#32593;_x264.mp4" TargetMode="Externa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2" Type="http://schemas.openxmlformats.org/officeDocument/2006/relationships/notesSlide" Target="../notesSlides/notesSlide20.xml"/><Relationship Id="rId11" Type="http://schemas.openxmlformats.org/officeDocument/2006/relationships/slideLayout" Target="../slideLayouts/slideLayout4.xml"/><Relationship Id="rId10" Type="http://schemas.openxmlformats.org/officeDocument/2006/relationships/image" Target="../media/image8.png"/><Relationship Id="rId1" Type="http://schemas.openxmlformats.org/officeDocument/2006/relationships/tags" Target="../tags/tag2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4.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39.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4.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40.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4.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43.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4.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4.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4.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52.xml"/></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4.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55.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4.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58.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7.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4" Type="http://schemas.openxmlformats.org/officeDocument/2006/relationships/notesSlide" Target="../notesSlides/notesSlide4.xml"/><Relationship Id="rId13" Type="http://schemas.openxmlformats.org/officeDocument/2006/relationships/slideLayout" Target="../slideLayouts/slideLayout4.xml"/><Relationship Id="rId12" Type="http://schemas.openxmlformats.org/officeDocument/2006/relationships/image" Target="../media/image11.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4.xml"/><Relationship Id="rId7" Type="http://schemas.openxmlformats.org/officeDocument/2006/relationships/image" Target="../media/image12.png"/><Relationship Id="rId6"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4.xml"/><Relationship Id="rId7" Type="http://schemas.openxmlformats.org/officeDocument/2006/relationships/image" Target="../media/image13.jpeg"/><Relationship Id="rId6"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4.xml"/><Relationship Id="rId7" Type="http://schemas.openxmlformats.org/officeDocument/2006/relationships/image" Target="../media/image14.png"/><Relationship Id="rId6"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4.xml"/><Relationship Id="rId7" Type="http://schemas.openxmlformats.org/officeDocument/2006/relationships/image" Target="../media/image15.png"/><Relationship Id="rId6"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92645" y="29845"/>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Learn more</a:t>
            </a:r>
            <a:r>
              <a:rPr lang="zh-CN" altLang="en-US" dirty="0"/>
              <a:t> express</a:t>
            </a:r>
            <a:r>
              <a:rPr lang="en-US" altLang="zh-CN" dirty="0"/>
              <a:t>ions</a:t>
            </a:r>
            <a:r>
              <a:rPr lang="zh-CN" altLang="en-US" dirty="0"/>
              <a:t> </a:t>
            </a:r>
            <a:endParaRPr lang="zh-CN" altLang="en-US" dirty="0"/>
          </a:p>
        </p:txBody>
      </p:sp>
      <p:sp>
        <p:nvSpPr>
          <p:cNvPr id="2" name="文本框 1"/>
          <p:cNvSpPr txBox="1"/>
          <p:nvPr/>
        </p:nvSpPr>
        <p:spPr>
          <a:xfrm>
            <a:off x="877570" y="694690"/>
            <a:ext cx="5305425" cy="3266440"/>
          </a:xfrm>
          <a:prstGeom prst="rect">
            <a:avLst/>
          </a:prstGeom>
          <a:noFill/>
        </p:spPr>
        <p:txBody>
          <a:bodyPr wrap="square" rtlCol="0" anchor="t">
            <a:spAutoFit/>
          </a:bodyPr>
          <a:p>
            <a:pPr>
              <a:lnSpc>
                <a:spcPct val="120000"/>
              </a:lnSpc>
            </a:pPr>
            <a:r>
              <a:rPr lang="zh-CN" altLang="en-US" sz="3200" b="1" spc="150" dirty="0">
                <a:solidFill>
                  <a:srgbClr val="C00000"/>
                </a:solidFill>
                <a:uFillTx/>
                <a:latin typeface="Arial" panose="020B0604020202020204" pitchFamily="34" charset="0"/>
                <a:ea typeface="隶书" panose="02010509060101010101" pitchFamily="49" charset="-122"/>
                <a:cs typeface="+mn-ea"/>
              </a:rPr>
              <a:t>ox </a:t>
            </a:r>
            <a:r>
              <a:rPr lang="zh-CN" altLang="en-US" sz="2400" b="1" spc="150" dirty="0">
                <a:solidFill>
                  <a:srgbClr val="C00000"/>
                </a:solidFill>
                <a:uFillTx/>
                <a:latin typeface="Arial" panose="020B0604020202020204" pitchFamily="34" charset="0"/>
                <a:ea typeface="隶书" panose="02010509060101010101" pitchFamily="49" charset="-122"/>
                <a:cs typeface="+mn-ea"/>
              </a:rPr>
              <a:t> </a:t>
            </a:r>
            <a:r>
              <a:rPr lang="zh-CN" altLang="en-US" sz="2400" b="1" spc="150" dirty="0">
                <a:solidFill>
                  <a:srgbClr val="C00000"/>
                </a:solidFill>
                <a:uFillTx/>
                <a:latin typeface="Arial" panose="020B0604020202020204" pitchFamily="34" charset="0"/>
                <a:ea typeface="隶书" panose="02010509060101010101" pitchFamily="49" charset="-122"/>
                <a:cs typeface="+mn-ea"/>
                <a:sym typeface="+mn-ea"/>
              </a:rPr>
              <a:t>[ɒks]</a:t>
            </a:r>
            <a:endParaRPr lang="zh-CN" altLang="en-US" sz="2400" b="1" spc="150" dirty="0">
              <a:solidFill>
                <a:srgbClr val="C00000"/>
              </a:solidFill>
              <a:uFillTx/>
              <a:latin typeface="Arial" panose="020B0604020202020204" pitchFamily="34" charset="0"/>
              <a:ea typeface="隶书" panose="02010509060101010101" pitchFamily="49" charset="-122"/>
              <a:cs typeface="+mn-ea"/>
              <a:sym typeface="+mn-ea"/>
            </a:endParaRPr>
          </a:p>
          <a:p>
            <a:pPr>
              <a:lnSpc>
                <a:spcPct val="120000"/>
              </a:lnSpc>
            </a:pPr>
            <a:r>
              <a:rPr lang="zh-CN" altLang="en-US" sz="2400" i="1" spc="150" dirty="0">
                <a:solidFill>
                  <a:sysClr val="windowText" lastClr="000000">
                    <a:lumMod val="85000"/>
                    <a:lumOff val="15000"/>
                  </a:sysClr>
                </a:solidFill>
                <a:uFillTx/>
                <a:latin typeface="Arial" panose="020B0604020202020204" pitchFamily="34" charset="0"/>
                <a:ea typeface="隶书" panose="02010509060101010101" pitchFamily="49" charset="-122"/>
                <a:cs typeface="+mn-ea"/>
              </a:rPr>
              <a:t>n. 牛；公牛 </a:t>
            </a:r>
            <a:r>
              <a:rPr lang="en-US" altLang="zh-CN" sz="2400" i="1" spc="150" dirty="0">
                <a:solidFill>
                  <a:sysClr val="windowText" lastClr="000000">
                    <a:lumMod val="85000"/>
                    <a:lumOff val="15000"/>
                  </a:sysClr>
                </a:solidFill>
                <a:uFillTx/>
                <a:latin typeface="Arial" panose="020B0604020202020204" pitchFamily="34" charset="0"/>
                <a:ea typeface="隶书" panose="02010509060101010101" pitchFamily="49" charset="-122"/>
                <a:cs typeface="+mn-ea"/>
              </a:rPr>
              <a:t>(</a:t>
            </a:r>
            <a:r>
              <a:rPr lang="zh-CN" altLang="en-US" sz="2400" i="1" spc="150" dirty="0">
                <a:solidFill>
                  <a:sysClr val="windowText" lastClr="000000">
                    <a:lumMod val="85000"/>
                    <a:lumOff val="15000"/>
                  </a:sysClr>
                </a:solidFill>
                <a:uFillTx/>
                <a:latin typeface="Arial" panose="020B0604020202020204" pitchFamily="34" charset="0"/>
                <a:ea typeface="隶书" panose="02010509060101010101" pitchFamily="49" charset="-122"/>
                <a:cs typeface="+mn-ea"/>
              </a:rPr>
              <a:t>复数是oxen /ˈɒksn/</a:t>
            </a:r>
            <a:r>
              <a:rPr lang="en-US" altLang="zh-CN" sz="2400" i="1" spc="150" dirty="0">
                <a:solidFill>
                  <a:sysClr val="windowText" lastClr="000000">
                    <a:lumMod val="85000"/>
                    <a:lumOff val="15000"/>
                  </a:sysClr>
                </a:solidFill>
                <a:uFillTx/>
                <a:latin typeface="Arial" panose="020B0604020202020204" pitchFamily="34" charset="0"/>
                <a:ea typeface="隶书" panose="02010509060101010101" pitchFamily="49" charset="-122"/>
                <a:cs typeface="+mn-ea"/>
              </a:rPr>
              <a:t>)</a:t>
            </a:r>
            <a:endParaRPr lang="zh-CN" altLang="en-US" sz="2400" i="1" spc="150" dirty="0">
              <a:solidFill>
                <a:sysClr val="windowText" lastClr="000000">
                  <a:lumMod val="85000"/>
                  <a:lumOff val="15000"/>
                </a:sysClr>
              </a:solidFill>
              <a:uFillTx/>
              <a:latin typeface="Arial" panose="020B0604020202020204" pitchFamily="34" charset="0"/>
              <a:ea typeface="隶书" panose="02010509060101010101" pitchFamily="49" charset="-122"/>
              <a:cs typeface="+mn-ea"/>
            </a:endParaRPr>
          </a:p>
          <a:p>
            <a:pPr>
              <a:lnSpc>
                <a:spcPct val="120000"/>
              </a:lnSpc>
            </a:pPr>
            <a:r>
              <a:rPr lang="zh-CN" altLang="en-US" dirty="0" smtClean="0">
                <a:solidFill>
                  <a:schemeClr val="tx1">
                    <a:lumMod val="75000"/>
                    <a:lumOff val="25000"/>
                  </a:schemeClr>
                </a:solidFill>
              </a:rPr>
              <a:t>  </a:t>
            </a:r>
            <a:r>
              <a:rPr lang="zh-CN" altLang="en-US" sz="2000" i="1" spc="150" dirty="0">
                <a:solidFill>
                  <a:sysClr val="windowText" lastClr="000000">
                    <a:lumMod val="85000"/>
                    <a:lumOff val="15000"/>
                  </a:sysClr>
                </a:solidFill>
                <a:uFillTx/>
                <a:latin typeface="微软雅黑" panose="020B0503020204020204" pitchFamily="34" charset="-122"/>
                <a:ea typeface="微软雅黑" panose="020B0503020204020204" pitchFamily="34" charset="-122"/>
                <a:cs typeface="微软雅黑" panose="020B0503020204020204" pitchFamily="34" charset="-122"/>
              </a:rPr>
              <a:t>   泛指野生或驯养的牛类。一般情况，ox在经过训练后可在田间工作或用项圈拉东西，体积会比较大且强壮。</a:t>
            </a:r>
            <a:endParaRPr lang="zh-CN" altLang="en-US" sz="2000" i="1" spc="150" dirty="0">
              <a:solidFill>
                <a:sysClr val="windowText" lastClr="000000">
                  <a:lumMod val="85000"/>
                  <a:lumOff val="15000"/>
                </a:sys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endParaRPr lang="zh-CN" altLang="en-US" sz="2000" i="1" spc="150" dirty="0">
              <a:solidFill>
                <a:sysClr val="windowText" lastClr="000000">
                  <a:lumMod val="85000"/>
                  <a:lumOff val="15000"/>
                </a:sys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gn="l">
              <a:lnSpc>
                <a:spcPct val="90000"/>
              </a:lnSpc>
              <a:spcBef>
                <a:spcPts val="0"/>
              </a:spcBef>
              <a:spcAft>
                <a:spcPts val="1000"/>
              </a:spcAft>
              <a:buFont typeface="Wingdings" panose="05000000000000000000" charset="0"/>
              <a:buChar char="Ø"/>
            </a:pPr>
            <a:r>
              <a:rPr lang="zh-CN" altLang="en-US" sz="2400" b="1" spc="150" dirty="0">
                <a:solidFill>
                  <a:schemeClr val="accent4">
                    <a:lumMod val="75000"/>
                  </a:schemeClr>
                </a:solidFill>
                <a:uFillTx/>
                <a:latin typeface="Arial" panose="020B0604020202020204" pitchFamily="34" charset="0"/>
                <a:ea typeface="隶书" panose="02010509060101010101" pitchFamily="49" charset="-122"/>
                <a:cs typeface="+mn-ea"/>
                <a:sym typeface="+mn-ea"/>
              </a:rPr>
              <a:t>Translate these expressions into Chinese</a:t>
            </a:r>
            <a:endParaRPr lang="zh-CN" altLang="en-US" sz="2400" b="1" i="1" spc="150" dirty="0">
              <a:solidFill>
                <a:schemeClr val="accent4">
                  <a:lumMod val="75000"/>
                </a:schemeClr>
              </a:solidFill>
              <a:uFillTx/>
              <a:latin typeface="Arial" panose="020B0604020202020204" pitchFamily="34" charset="0"/>
              <a:ea typeface="隶书" panose="02010509060101010101" pitchFamily="49" charset="-122"/>
              <a:cs typeface="+mn-ea"/>
              <a:sym typeface="+mn-ea"/>
            </a:endParaRPr>
          </a:p>
        </p:txBody>
      </p:sp>
      <p:pic>
        <p:nvPicPr>
          <p:cNvPr id="3" name="图片 2"/>
          <p:cNvPicPr>
            <a:picLocks noChangeAspect="1"/>
          </p:cNvPicPr>
          <p:nvPr/>
        </p:nvPicPr>
        <p:blipFill>
          <a:blip r:embed="rId6"/>
          <a:srcRect l="56394" t="50351" b="8271"/>
          <a:stretch>
            <a:fillRect/>
          </a:stretch>
        </p:blipFill>
        <p:spPr>
          <a:xfrm>
            <a:off x="6401435" y="1021080"/>
            <a:ext cx="5542915" cy="5139690"/>
          </a:xfrm>
          <a:prstGeom prst="rect">
            <a:avLst/>
          </a:prstGeom>
        </p:spPr>
      </p:pic>
      <p:sp>
        <p:nvSpPr>
          <p:cNvPr id="8" name="文本框 7"/>
          <p:cNvSpPr txBox="1"/>
          <p:nvPr/>
        </p:nvSpPr>
        <p:spPr>
          <a:xfrm>
            <a:off x="431165" y="3961130"/>
            <a:ext cx="5640705" cy="2749550"/>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as strong as an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ox</a:t>
            </a:r>
            <a:endPar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体健如牛</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20000"/>
              </a:lnSpc>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We must lead an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ox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by the halter.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牵牛要牵牛鼻子。</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20000"/>
              </a:lnSpc>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Man, I can eat an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ox</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兄弟，我可以吃下一头牛！</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p:cTn id="32"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 calcmode="lin" valueType="num">
                                      <p:cBhvr>
                                        <p:cTn id="39" dur="1000" fill="hold"/>
                                        <p:tgtEl>
                                          <p:spTgt spid="8">
                                            <p:txEl>
                                              <p:pRg st="5" end="5"/>
                                            </p:txEl>
                                          </p:spTgt>
                                        </p:tgtEl>
                                        <p:attrNameLst>
                                          <p:attrName>ppt_x</p:attrName>
                                        </p:attrNameLst>
                                      </p:cBhvr>
                                      <p:tavLst>
                                        <p:tav tm="0">
                                          <p:val>
                                            <p:strVal val="#ppt_x-.2"/>
                                          </p:val>
                                        </p:tav>
                                        <p:tav tm="100000">
                                          <p:val>
                                            <p:strVal val="#ppt_x"/>
                                          </p:val>
                                        </p:tav>
                                      </p:tavLst>
                                    </p:anim>
                                    <p:anim calcmode="lin" valueType="num">
                                      <p:cBhvr>
                                        <p:cTn id="40" dur="1000" fill="hold"/>
                                        <p:tgtEl>
                                          <p:spTgt spid="8">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443163"/>
            <a:ext cx="6777037" cy="2053907"/>
            <a:chOff x="277329" y="1093495"/>
            <a:chExt cx="5427948" cy="2053996"/>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946"/>
              <a:ext cx="5141865" cy="768383"/>
            </a:xfrm>
            <a:prstGeom prst="rect">
              <a:avLst/>
            </a:prstGeom>
            <a:noFill/>
          </p:spPr>
          <p:txBody>
            <a:bodyPr>
              <a:spAutoFit/>
            </a:bodyPr>
            <a:lstStyle/>
            <a:p>
              <a:pPr eaLnBrk="1" fontAlgn="auto" hangingPunct="1">
                <a:spcBef>
                  <a:spcPts val="0"/>
                </a:spcBef>
                <a:spcAft>
                  <a:spcPts val="0"/>
                </a:spcAft>
                <a:defRPr/>
              </a:pP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Enhance </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26916" y="1093495"/>
              <a:ext cx="5141865" cy="398797"/>
            </a:xfrm>
            <a:prstGeom prst="rect">
              <a:avLst/>
            </a:prstGeom>
            <a:noFill/>
          </p:spPr>
          <p:txBody>
            <a:bodyPr>
              <a:spAutoFit/>
            </a:bodyPr>
            <a:lstStyle/>
            <a:p>
              <a:pPr eaLnBrk="1" fontAlgn="auto" hangingPunct="1">
                <a:spcBef>
                  <a:spcPts val="0"/>
                </a:spcBef>
                <a:spcAft>
                  <a:spcPts val="0"/>
                </a:spcAft>
                <a:defRPr/>
              </a:pPr>
              <a:r>
                <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The spirit of the Chinese Ox</a:t>
              </a:r>
              <a:endPar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277329" y="2317510"/>
              <a:ext cx="5427948" cy="829981"/>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The core of Chinese traditional culture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中国传统文化的内核</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398627" y="1649043"/>
              <a:ext cx="842088" cy="8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2" name="图片 2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5" y="0"/>
            <a:ext cx="3877945" cy="272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8" presetClass="entr" presetSubtype="12"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2021 is the year of the...</a:t>
            </a:r>
            <a:br>
              <a:rPr dirty="0"/>
            </a:br>
            <a:endParaRPr dirty="0"/>
          </a:p>
        </p:txBody>
      </p:sp>
      <p:pic>
        <p:nvPicPr>
          <p:cNvPr id="3" name="图片 2"/>
          <p:cNvPicPr>
            <a:picLocks noChangeAspect="1"/>
          </p:cNvPicPr>
          <p:nvPr/>
        </p:nvPicPr>
        <p:blipFill>
          <a:blip r:embed="rId6"/>
          <a:stretch>
            <a:fillRect/>
          </a:stretch>
        </p:blipFill>
        <p:spPr>
          <a:xfrm>
            <a:off x="1421765" y="1240790"/>
            <a:ext cx="9500870" cy="460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2021 is </a:t>
            </a:r>
            <a:r>
              <a:rPr dirty="0">
                <a:solidFill>
                  <a:schemeClr val="accent5">
                    <a:lumMod val="75000"/>
                  </a:schemeClr>
                </a:solidFill>
              </a:rPr>
              <a:t>the</a:t>
            </a:r>
            <a:r>
              <a:rPr lang="en-US" altLang="zh-CN" dirty="0">
                <a:solidFill>
                  <a:schemeClr val="accent5">
                    <a:lumMod val="75000"/>
                  </a:schemeClr>
                </a:solidFill>
              </a:rPr>
              <a:t> </a:t>
            </a:r>
            <a:r>
              <a:rPr dirty="0">
                <a:solidFill>
                  <a:schemeClr val="accent5">
                    <a:lumMod val="75000"/>
                  </a:schemeClr>
                </a:solidFill>
              </a:rPr>
              <a:t>year of the </a:t>
            </a:r>
            <a:r>
              <a:rPr lang="en-US" altLang="zh-CN" dirty="0">
                <a:solidFill>
                  <a:schemeClr val="accent5">
                    <a:lumMod val="75000"/>
                  </a:schemeClr>
                </a:solidFill>
              </a:rPr>
              <a:t>Ox</a:t>
            </a:r>
            <a:br>
              <a:rPr dirty="0"/>
            </a:br>
            <a:endParaRPr dirty="0"/>
          </a:p>
        </p:txBody>
      </p:sp>
      <p:pic>
        <p:nvPicPr>
          <p:cNvPr id="2" name="图片 1"/>
          <p:cNvPicPr>
            <a:picLocks noChangeAspect="1"/>
          </p:cNvPicPr>
          <p:nvPr/>
        </p:nvPicPr>
        <p:blipFill>
          <a:blip r:embed="rId6"/>
          <a:stretch>
            <a:fillRect/>
          </a:stretch>
        </p:blipFill>
        <p:spPr>
          <a:xfrm>
            <a:off x="1036955" y="793750"/>
            <a:ext cx="5359400" cy="3876675"/>
          </a:xfrm>
          <a:prstGeom prst="rect">
            <a:avLst/>
          </a:prstGeom>
        </p:spPr>
      </p:pic>
      <p:sp>
        <p:nvSpPr>
          <p:cNvPr id="8" name="文本框 7"/>
          <p:cNvSpPr txBox="1"/>
          <p:nvPr/>
        </p:nvSpPr>
        <p:spPr>
          <a:xfrm>
            <a:off x="168910" y="4822825"/>
            <a:ext cx="11854180" cy="1863725"/>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rPr>
              <a:t>    </a:t>
            </a:r>
            <a:r>
              <a:rPr lang="zh-CN" altLang="en-US" sz="2400" dirty="0" smtClean="0">
                <a:solidFill>
                  <a:schemeClr val="tx1">
                    <a:lumMod val="75000"/>
                    <a:lumOff val="25000"/>
                  </a:schemeClr>
                </a:solidFill>
              </a:rPr>
              <a:t>A</a:t>
            </a:r>
            <a:r>
              <a:rPr lang="en-US" altLang="zh-CN" sz="2400" dirty="0" smtClean="0">
                <a:solidFill>
                  <a:schemeClr val="tx1">
                    <a:lumMod val="75000"/>
                    <a:lumOff val="25000"/>
                  </a:schemeClr>
                </a:solidFill>
              </a:rPr>
              <a:t>n</a:t>
            </a:r>
            <a:r>
              <a:rPr lang="zh-CN" altLang="en-US" sz="2400" dirty="0" smtClean="0">
                <a:solidFill>
                  <a:schemeClr val="tx1">
                    <a:lumMod val="75000"/>
                    <a:lumOff val="25000"/>
                  </a:schemeClr>
                </a:solidFill>
              </a:rPr>
              <a:t> issuing ceremony of Year of the Ox stamps was held at Shenzhen Stock Exchange in Futian District on Tuesday.  </a:t>
            </a:r>
            <a:r>
              <a:rPr lang="en-US" altLang="zh-CN" sz="2400" dirty="0" smtClean="0">
                <a:solidFill>
                  <a:schemeClr val="tx1">
                    <a:lumMod val="75000"/>
                    <a:lumOff val="25000"/>
                  </a:schemeClr>
                </a:solidFill>
              </a:rPr>
              <a:t>Beginning in 1980, China Post has been issuing specially designed Chinese zodiac year stamps featuring each of the 12 zodiac animals to celebrate the Chinese New Year.</a:t>
            </a:r>
            <a:endParaRPr lang="en-US" altLang="zh-CN" sz="2400" dirty="0" smtClean="0">
              <a:solidFill>
                <a:schemeClr val="tx1">
                  <a:lumMod val="75000"/>
                  <a:lumOff val="25000"/>
                </a:schemeClr>
              </a:solidFill>
            </a:endParaRPr>
          </a:p>
        </p:txBody>
      </p:sp>
      <p:pic>
        <p:nvPicPr>
          <p:cNvPr id="9" name="图片 8"/>
          <p:cNvPicPr>
            <a:picLocks noChangeAspect="1"/>
          </p:cNvPicPr>
          <p:nvPr/>
        </p:nvPicPr>
        <p:blipFill>
          <a:blip r:embed="rId7"/>
          <a:stretch>
            <a:fillRect/>
          </a:stretch>
        </p:blipFill>
        <p:spPr>
          <a:xfrm>
            <a:off x="6461760" y="793750"/>
            <a:ext cx="5478780" cy="3876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2021 is </a:t>
            </a:r>
            <a:r>
              <a:rPr dirty="0">
                <a:solidFill>
                  <a:schemeClr val="accent5">
                    <a:lumMod val="75000"/>
                  </a:schemeClr>
                </a:solidFill>
              </a:rPr>
              <a:t>the year of the </a:t>
            </a:r>
            <a:r>
              <a:rPr lang="en-US" altLang="zh-CN" dirty="0">
                <a:solidFill>
                  <a:schemeClr val="accent5">
                    <a:lumMod val="75000"/>
                  </a:schemeClr>
                </a:solidFill>
              </a:rPr>
              <a:t>Ox</a:t>
            </a:r>
            <a:br>
              <a:rPr dirty="0"/>
            </a:br>
            <a:endParaRPr dirty="0"/>
          </a:p>
        </p:txBody>
      </p:sp>
      <p:pic>
        <p:nvPicPr>
          <p:cNvPr id="2" name="图片 1"/>
          <p:cNvPicPr>
            <a:picLocks noChangeAspect="1"/>
          </p:cNvPicPr>
          <p:nvPr/>
        </p:nvPicPr>
        <p:blipFill>
          <a:blip r:embed="rId6"/>
          <a:stretch>
            <a:fillRect/>
          </a:stretch>
        </p:blipFill>
        <p:spPr>
          <a:xfrm>
            <a:off x="1036955" y="793750"/>
            <a:ext cx="5359400" cy="3876675"/>
          </a:xfrm>
          <a:prstGeom prst="rect">
            <a:avLst/>
          </a:prstGeom>
        </p:spPr>
      </p:pic>
      <p:sp>
        <p:nvSpPr>
          <p:cNvPr id="8" name="文本框 7"/>
          <p:cNvSpPr txBox="1"/>
          <p:nvPr/>
        </p:nvSpPr>
        <p:spPr>
          <a:xfrm>
            <a:off x="168910" y="4822825"/>
            <a:ext cx="11854180" cy="1420495"/>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rPr>
              <a:t>    </a:t>
            </a:r>
            <a:r>
              <a:rPr sz="2400" dirty="0" smtClean="0">
                <a:solidFill>
                  <a:schemeClr val="tx1">
                    <a:lumMod val="75000"/>
                    <a:lumOff val="25000"/>
                  </a:schemeClr>
                </a:solidFill>
              </a:rPr>
              <a:t>Drawn by Yao Zhonghua — an artist specializing in oil painting, classical Chinese painting  — the  set of two Year of the Ox stamps worth 2.4 yuan reflect the cultural characteristics of the ox, such as hardworking, persistent, practical and devoted.</a:t>
            </a:r>
            <a:endParaRPr sz="2400" dirty="0" smtClean="0">
              <a:solidFill>
                <a:schemeClr val="tx1">
                  <a:lumMod val="75000"/>
                  <a:lumOff val="25000"/>
                </a:schemeClr>
              </a:solidFill>
            </a:endParaRPr>
          </a:p>
        </p:txBody>
      </p:sp>
      <p:pic>
        <p:nvPicPr>
          <p:cNvPr id="9" name="图片 8"/>
          <p:cNvPicPr>
            <a:picLocks noChangeAspect="1"/>
          </p:cNvPicPr>
          <p:nvPr/>
        </p:nvPicPr>
        <p:blipFill>
          <a:blip r:embed="rId7"/>
          <a:stretch>
            <a:fillRect/>
          </a:stretch>
        </p:blipFill>
        <p:spPr>
          <a:xfrm>
            <a:off x="6461760" y="793750"/>
            <a:ext cx="5478780" cy="3876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2021 is </a:t>
            </a:r>
            <a:r>
              <a:rPr>
                <a:solidFill>
                  <a:schemeClr val="accent5">
                    <a:lumMod val="75000"/>
                  </a:schemeClr>
                </a:solidFill>
                <a:sym typeface="+mn-ea"/>
              </a:rPr>
              <a:t>the year of the </a:t>
            </a:r>
            <a:r>
              <a:rPr lang="en-US" altLang="zh-CN">
                <a:solidFill>
                  <a:schemeClr val="accent5">
                    <a:lumMod val="75000"/>
                  </a:schemeClr>
                </a:solidFill>
                <a:sym typeface="+mn-ea"/>
              </a:rPr>
              <a:t>Ox</a:t>
            </a:r>
            <a:br>
              <a:rPr dirty="0"/>
            </a:br>
            <a:endParaRPr dirty="0"/>
          </a:p>
        </p:txBody>
      </p:sp>
      <p:sp>
        <p:nvSpPr>
          <p:cNvPr id="8" name="文本框 7"/>
          <p:cNvSpPr txBox="1"/>
          <p:nvPr/>
        </p:nvSpPr>
        <p:spPr>
          <a:xfrm>
            <a:off x="274955" y="4772660"/>
            <a:ext cx="11473815" cy="1863725"/>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rPr>
              <a:t>    </a:t>
            </a:r>
            <a:r>
              <a:rPr sz="2400" dirty="0" smtClean="0">
                <a:solidFill>
                  <a:schemeClr val="tx1">
                    <a:lumMod val="75000"/>
                    <a:lumOff val="25000"/>
                  </a:schemeClr>
                </a:solidFill>
              </a:rPr>
              <a:t>To launch Year of the Ox stamps in Shenzhen is a salute to the city’s spirit of daring to make attempts and innovations.</a:t>
            </a:r>
            <a:endParaRPr sz="2400" dirty="0" smtClean="0">
              <a:solidFill>
                <a:schemeClr val="tx1">
                  <a:lumMod val="75000"/>
                  <a:lumOff val="25000"/>
                </a:schemeClr>
              </a:solidFill>
            </a:endParaRPr>
          </a:p>
          <a:p>
            <a:pPr>
              <a:lnSpc>
                <a:spcPct val="120000"/>
              </a:lnSpc>
            </a:pPr>
            <a:r>
              <a:rPr sz="2400" dirty="0" smtClean="0">
                <a:solidFill>
                  <a:schemeClr val="tx1">
                    <a:lumMod val="75000"/>
                    <a:lumOff val="25000"/>
                  </a:schemeClr>
                </a:solidFill>
              </a:rPr>
              <a:t>     </a:t>
            </a:r>
            <a:r>
              <a:rPr lang="en-US" sz="2400" b="1" dirty="0" smtClean="0">
                <a:solidFill>
                  <a:schemeClr val="tx1">
                    <a:lumMod val="75000"/>
                    <a:lumOff val="25000"/>
                  </a:schemeClr>
                </a:solidFill>
              </a:rPr>
              <a:t>Do you know the name of Shenzhen Ox? </a:t>
            </a:r>
            <a:endParaRPr lang="en-US" sz="2400" b="1" dirty="0" smtClean="0">
              <a:solidFill>
                <a:schemeClr val="tx1">
                  <a:lumMod val="75000"/>
                  <a:lumOff val="25000"/>
                </a:schemeClr>
              </a:solidFill>
            </a:endParaRPr>
          </a:p>
          <a:p>
            <a:pPr>
              <a:lnSpc>
                <a:spcPct val="120000"/>
              </a:lnSpc>
            </a:pPr>
            <a:r>
              <a:rPr lang="en-US" sz="2400" b="1" dirty="0" smtClean="0">
                <a:solidFill>
                  <a:schemeClr val="tx1">
                    <a:lumMod val="75000"/>
                    <a:lumOff val="25000"/>
                  </a:schemeClr>
                </a:solidFill>
              </a:rPr>
              <a:t>     </a:t>
            </a:r>
            <a:r>
              <a:rPr lang="en-US" sz="2400" b="1" dirty="0" smtClean="0">
                <a:solidFill>
                  <a:srgbClr val="C00000"/>
                </a:solidFill>
              </a:rPr>
              <a:t>—— The Pioneering Ox. Why?</a:t>
            </a:r>
            <a:endParaRPr lang="en-US" sz="2400" b="1" dirty="0" smtClean="0">
              <a:solidFill>
                <a:srgbClr val="C00000"/>
              </a:solidFill>
            </a:endParaRPr>
          </a:p>
        </p:txBody>
      </p:sp>
      <p:pic>
        <p:nvPicPr>
          <p:cNvPr id="3" name="图片 2"/>
          <p:cNvPicPr>
            <a:picLocks noChangeAspect="1"/>
          </p:cNvPicPr>
          <p:nvPr/>
        </p:nvPicPr>
        <p:blipFill>
          <a:blip r:embed="rId6"/>
          <a:srcRect r="49721"/>
          <a:stretch>
            <a:fillRect/>
          </a:stretch>
        </p:blipFill>
        <p:spPr>
          <a:xfrm>
            <a:off x="876935" y="976630"/>
            <a:ext cx="3305175" cy="3593465"/>
          </a:xfrm>
          <a:prstGeom prst="rect">
            <a:avLst/>
          </a:prstGeom>
        </p:spPr>
      </p:pic>
      <p:pic>
        <p:nvPicPr>
          <p:cNvPr id="12" name="图片 11"/>
          <p:cNvPicPr>
            <a:picLocks noChangeAspect="1"/>
          </p:cNvPicPr>
          <p:nvPr/>
        </p:nvPicPr>
        <p:blipFill>
          <a:blip r:embed="rId7"/>
          <a:stretch>
            <a:fillRect/>
          </a:stretch>
        </p:blipFill>
        <p:spPr>
          <a:xfrm>
            <a:off x="4409440" y="976630"/>
            <a:ext cx="7321550" cy="3593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The spirit of the ox“三牛”精神</a:t>
            </a:r>
            <a:endParaRPr dirty="0"/>
          </a:p>
        </p:txBody>
      </p:sp>
      <p:grpSp>
        <p:nvGrpSpPr>
          <p:cNvPr id="40" name="千图PPT彼岸天：ID 8661124库_组合 39"/>
          <p:cNvGrpSpPr/>
          <p:nvPr>
            <p:custDataLst>
              <p:tags r:id="rId6"/>
            </p:custDataLst>
          </p:nvPr>
        </p:nvGrpSpPr>
        <p:grpSpPr>
          <a:xfrm>
            <a:off x="8310245" y="845185"/>
            <a:ext cx="3399790" cy="5493385"/>
            <a:chOff x="8517768" y="1527629"/>
            <a:chExt cx="1973942" cy="3802743"/>
          </a:xfrm>
        </p:grpSpPr>
        <p:sp>
          <p:nvSpPr>
            <p:cNvPr id="2" name="Rectangle: Rounded Corners 40"/>
            <p:cNvSpPr/>
            <p:nvPr/>
          </p:nvSpPr>
          <p:spPr>
            <a:xfrm>
              <a:off x="8517768" y="1527629"/>
              <a:ext cx="1973942" cy="3802743"/>
            </a:xfrm>
            <a:prstGeom prst="roundRect">
              <a:avLst>
                <a:gd name="adj" fmla="val 12255"/>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p>
              <a:pPr algn="ctr">
                <a:lnSpc>
                  <a:spcPct val="120000"/>
                </a:lnSpc>
                <a:spcBef>
                  <a:spcPct val="0"/>
                </a:spcBef>
              </a:pPr>
              <a:endParaRPr sz="1050" dirty="0">
                <a:solidFill>
                  <a:schemeClr val="tx1">
                    <a:lumMod val="75000"/>
                    <a:lumOff val="25000"/>
                  </a:schemeClr>
                </a:solidFill>
              </a:endParaRPr>
            </a:p>
          </p:txBody>
        </p:sp>
        <p:sp>
          <p:nvSpPr>
            <p:cNvPr id="29" name="Rectangle 39"/>
            <p:cNvSpPr/>
            <p:nvPr/>
          </p:nvSpPr>
          <p:spPr>
            <a:xfrm>
              <a:off x="8517768" y="3740544"/>
              <a:ext cx="1968024" cy="603504"/>
            </a:xfrm>
            <a:prstGeom prst="rect">
              <a:avLst/>
            </a:prstGeom>
            <a:solidFill>
              <a:schemeClr val="accent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altLang="zh-CN" b="1"/>
                <a:t>The persisting ox</a:t>
              </a:r>
              <a:endParaRPr lang="en-US" altLang="zh-CN" b="1"/>
            </a:p>
          </p:txBody>
        </p:sp>
      </p:grpSp>
      <p:grpSp>
        <p:nvGrpSpPr>
          <p:cNvPr id="38" name="千图PPT彼岸天：ID 8661124库_组合 37"/>
          <p:cNvGrpSpPr/>
          <p:nvPr>
            <p:custDataLst>
              <p:tags r:id="rId7"/>
            </p:custDataLst>
          </p:nvPr>
        </p:nvGrpSpPr>
        <p:grpSpPr>
          <a:xfrm>
            <a:off x="4402455" y="827405"/>
            <a:ext cx="4288155" cy="5494020"/>
            <a:chOff x="3892637" y="1527629"/>
            <a:chExt cx="3186911" cy="3802743"/>
          </a:xfrm>
        </p:grpSpPr>
        <p:sp>
          <p:nvSpPr>
            <p:cNvPr id="8" name="Rectangle: Rounded Corners 30"/>
            <p:cNvSpPr/>
            <p:nvPr/>
          </p:nvSpPr>
          <p:spPr>
            <a:xfrm>
              <a:off x="3892671" y="1527629"/>
              <a:ext cx="2611064" cy="3802743"/>
            </a:xfrm>
            <a:prstGeom prst="roundRect">
              <a:avLst>
                <a:gd name="adj" fmla="val 12255"/>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p>
              <a:pPr algn="ctr">
                <a:lnSpc>
                  <a:spcPct val="120000"/>
                </a:lnSpc>
                <a:spcBef>
                  <a:spcPct val="0"/>
                </a:spcBef>
              </a:pPr>
              <a:endParaRPr sz="1050" dirty="0">
                <a:solidFill>
                  <a:schemeClr val="tx1">
                    <a:lumMod val="75000"/>
                    <a:lumOff val="25000"/>
                  </a:schemeClr>
                </a:solidFill>
              </a:endParaRPr>
            </a:p>
          </p:txBody>
        </p:sp>
        <p:sp>
          <p:nvSpPr>
            <p:cNvPr id="12" name="Oval 13"/>
            <p:cNvSpPr/>
            <p:nvPr/>
          </p:nvSpPr>
          <p:spPr>
            <a:xfrm>
              <a:off x="6104235" y="1980454"/>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Oval 14"/>
            <p:cNvSpPr/>
            <p:nvPr/>
          </p:nvSpPr>
          <p:spPr>
            <a:xfrm>
              <a:off x="6104235" y="4714307"/>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4" name="Oval 16"/>
            <p:cNvSpPr/>
            <p:nvPr/>
          </p:nvSpPr>
          <p:spPr>
            <a:xfrm>
              <a:off x="6834696" y="1980454"/>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Oval 17"/>
            <p:cNvSpPr/>
            <p:nvPr/>
          </p:nvSpPr>
          <p:spPr>
            <a:xfrm>
              <a:off x="6834696" y="4687495"/>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2" name="Rectangle: Rounded Corners 32"/>
            <p:cNvSpPr/>
            <p:nvPr/>
          </p:nvSpPr>
          <p:spPr>
            <a:xfrm>
              <a:off x="6250530" y="2080108"/>
              <a:ext cx="727746" cy="68565"/>
            </a:xfrm>
            <a:prstGeom prst="roundRect">
              <a:avLst>
                <a:gd name="adj" fmla="val 5000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3" name="Rectangle: Rounded Corners 33"/>
            <p:cNvSpPr/>
            <p:nvPr/>
          </p:nvSpPr>
          <p:spPr>
            <a:xfrm>
              <a:off x="6250530" y="4771740"/>
              <a:ext cx="727746" cy="76477"/>
            </a:xfrm>
            <a:prstGeom prst="roundRect">
              <a:avLst>
                <a:gd name="adj" fmla="val 5000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7" name="Rectangle 37"/>
            <p:cNvSpPr/>
            <p:nvPr/>
          </p:nvSpPr>
          <p:spPr>
            <a:xfrm>
              <a:off x="3892637" y="3741061"/>
              <a:ext cx="2654243" cy="603463"/>
            </a:xfrm>
            <a:prstGeom prst="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altLang="zh-CN" b="1"/>
                <a:t>The pioneering ox</a:t>
              </a:r>
              <a:endParaRPr lang="en-US" altLang="zh-CN" b="1"/>
            </a:p>
          </p:txBody>
        </p:sp>
      </p:grpSp>
      <p:grpSp>
        <p:nvGrpSpPr>
          <p:cNvPr id="9" name="千图PPT彼岸天：ID 8661124库_组合 1"/>
          <p:cNvGrpSpPr/>
          <p:nvPr>
            <p:custDataLst>
              <p:tags r:id="rId8"/>
            </p:custDataLst>
          </p:nvPr>
        </p:nvGrpSpPr>
        <p:grpSpPr>
          <a:xfrm>
            <a:off x="718185" y="845185"/>
            <a:ext cx="4090035" cy="5494020"/>
            <a:chOff x="1477816" y="1527629"/>
            <a:chExt cx="2860191" cy="3802743"/>
          </a:xfrm>
        </p:grpSpPr>
        <p:sp>
          <p:nvSpPr>
            <p:cNvPr id="11" name="Rectangle: Rounded Corners 1"/>
            <p:cNvSpPr/>
            <p:nvPr/>
          </p:nvSpPr>
          <p:spPr>
            <a:xfrm>
              <a:off x="1528439" y="1527629"/>
              <a:ext cx="2304228" cy="3802743"/>
            </a:xfrm>
            <a:prstGeom prst="roundRect">
              <a:avLst>
                <a:gd name="adj" fmla="val 12255"/>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p>
              <a:pPr algn="ctr">
                <a:lnSpc>
                  <a:spcPct val="120000"/>
                </a:lnSpc>
                <a:spcBef>
                  <a:spcPct val="0"/>
                </a:spcBef>
              </a:pPr>
              <a:endParaRPr sz="1050" dirty="0">
                <a:solidFill>
                  <a:schemeClr val="tx1">
                    <a:lumMod val="75000"/>
                    <a:lumOff val="25000"/>
                  </a:schemeClr>
                </a:solidFill>
              </a:endParaRPr>
            </a:p>
          </p:txBody>
        </p:sp>
        <p:sp>
          <p:nvSpPr>
            <p:cNvPr id="20" name="Oval 6"/>
            <p:cNvSpPr/>
            <p:nvPr/>
          </p:nvSpPr>
          <p:spPr>
            <a:xfrm>
              <a:off x="3460409" y="1963313"/>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Oval 7"/>
            <p:cNvSpPr/>
            <p:nvPr/>
          </p:nvSpPr>
          <p:spPr>
            <a:xfrm>
              <a:off x="3460409" y="4698044"/>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Oval 10"/>
            <p:cNvSpPr/>
            <p:nvPr/>
          </p:nvSpPr>
          <p:spPr>
            <a:xfrm>
              <a:off x="4093155" y="1963313"/>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Oval 11"/>
            <p:cNvSpPr/>
            <p:nvPr/>
          </p:nvSpPr>
          <p:spPr>
            <a:xfrm>
              <a:off x="4093155" y="4687935"/>
              <a:ext cx="244852" cy="244852"/>
            </a:xfrm>
            <a:prstGeom prst="ellipse">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4" name="Rectangle: Rounded Corners 24"/>
            <p:cNvSpPr/>
            <p:nvPr/>
          </p:nvSpPr>
          <p:spPr>
            <a:xfrm>
              <a:off x="3582661" y="2044507"/>
              <a:ext cx="660761" cy="69444"/>
            </a:xfrm>
            <a:prstGeom prst="roundRect">
              <a:avLst>
                <a:gd name="adj" fmla="val 5000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41" name="Rectangle: Rounded Corners 25"/>
            <p:cNvSpPr/>
            <p:nvPr/>
          </p:nvSpPr>
          <p:spPr>
            <a:xfrm>
              <a:off x="3582217" y="4772179"/>
              <a:ext cx="661205" cy="71642"/>
            </a:xfrm>
            <a:prstGeom prst="roundRect">
              <a:avLst>
                <a:gd name="adj" fmla="val 5000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42" name="Rectangle 36"/>
            <p:cNvSpPr/>
            <p:nvPr/>
          </p:nvSpPr>
          <p:spPr>
            <a:xfrm>
              <a:off x="1477816" y="3740621"/>
              <a:ext cx="2354851" cy="603463"/>
            </a:xfrm>
            <a:prstGeom prst="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p>
              <a:pPr algn="ctr"/>
              <a:r>
                <a:rPr lang="en-US" altLang="zh-CN" b="1"/>
                <a:t>The serving-the-people ox</a:t>
              </a:r>
              <a:endParaRPr lang="en-US" altLang="zh-CN" b="1"/>
            </a:p>
          </p:txBody>
        </p:sp>
      </p:grpSp>
      <p:pic>
        <p:nvPicPr>
          <p:cNvPr id="45" name="图片 44"/>
          <p:cNvPicPr>
            <a:picLocks noChangeAspect="1"/>
          </p:cNvPicPr>
          <p:nvPr/>
        </p:nvPicPr>
        <p:blipFill>
          <a:blip r:embed="rId9"/>
          <a:srcRect t="16857" b="21708"/>
          <a:stretch>
            <a:fillRect/>
          </a:stretch>
        </p:blipFill>
        <p:spPr>
          <a:xfrm>
            <a:off x="1036955" y="916305"/>
            <a:ext cx="2516505" cy="3035935"/>
          </a:xfrm>
          <a:prstGeom prst="roundRect">
            <a:avLst/>
          </a:prstGeom>
        </p:spPr>
      </p:pic>
      <p:pic>
        <p:nvPicPr>
          <p:cNvPr id="46" name="图片 45"/>
          <p:cNvPicPr>
            <a:picLocks noChangeAspect="1"/>
          </p:cNvPicPr>
          <p:nvPr/>
        </p:nvPicPr>
        <p:blipFill>
          <a:blip r:embed="rId10"/>
          <a:srcRect t="17716" b="17396"/>
          <a:stretch>
            <a:fillRect/>
          </a:stretch>
        </p:blipFill>
        <p:spPr>
          <a:xfrm>
            <a:off x="4808220" y="915670"/>
            <a:ext cx="2585085" cy="3036570"/>
          </a:xfrm>
          <a:prstGeom prst="roundRect">
            <a:avLst/>
          </a:prstGeom>
        </p:spPr>
      </p:pic>
      <p:pic>
        <p:nvPicPr>
          <p:cNvPr id="47" name="图片 46"/>
          <p:cNvPicPr>
            <a:picLocks noChangeAspect="1"/>
          </p:cNvPicPr>
          <p:nvPr/>
        </p:nvPicPr>
        <p:blipFill>
          <a:blip r:embed="rId11"/>
          <a:srcRect t="18725" b="18601"/>
          <a:stretch>
            <a:fillRect/>
          </a:stretch>
        </p:blipFill>
        <p:spPr>
          <a:xfrm>
            <a:off x="8751570" y="915670"/>
            <a:ext cx="2680335" cy="3035935"/>
          </a:xfrm>
          <a:prstGeom prst="roundRect">
            <a:avLst/>
          </a:prstGeom>
        </p:spPr>
      </p:pic>
      <p:sp>
        <p:nvSpPr>
          <p:cNvPr id="48" name="文本框 47"/>
          <p:cNvSpPr txBox="1"/>
          <p:nvPr/>
        </p:nvSpPr>
        <p:spPr>
          <a:xfrm>
            <a:off x="808990" y="5123180"/>
            <a:ext cx="2954020" cy="755650"/>
          </a:xfrm>
          <a:prstGeom prst="rect">
            <a:avLst/>
          </a:prstGeom>
          <a:noFill/>
        </p:spPr>
        <p:txBody>
          <a:bodyPr wrap="square" rtlCol="0" anchor="t">
            <a:spAutoFit/>
          </a:bodyPr>
          <a:p>
            <a:pPr>
              <a:lnSpc>
                <a:spcPct val="120000"/>
              </a:lnSpc>
            </a:pPr>
            <a:r>
              <a:rPr lang="zh-CN" altLang="en-US" b="1" dirty="0" smtClean="0">
                <a:solidFill>
                  <a:schemeClr val="tx1">
                    <a:lumMod val="75000"/>
                    <a:lumOff val="25000"/>
                  </a:schemeClr>
                </a:solidFill>
              </a:rPr>
              <a:t>The selfless commitment to the good of the people </a:t>
            </a:r>
            <a:endParaRPr lang="zh-CN" altLang="en-US" b="1" dirty="0" smtClean="0">
              <a:solidFill>
                <a:schemeClr val="tx1">
                  <a:lumMod val="75000"/>
                  <a:lumOff val="25000"/>
                </a:schemeClr>
              </a:solidFill>
            </a:endParaRPr>
          </a:p>
        </p:txBody>
      </p:sp>
      <p:sp>
        <p:nvSpPr>
          <p:cNvPr id="49" name="文本框 48"/>
          <p:cNvSpPr txBox="1"/>
          <p:nvPr/>
        </p:nvSpPr>
        <p:spPr>
          <a:xfrm>
            <a:off x="4808220" y="5123180"/>
            <a:ext cx="2540000" cy="755650"/>
          </a:xfrm>
          <a:prstGeom prst="rect">
            <a:avLst/>
          </a:prstGeom>
          <a:noFill/>
        </p:spPr>
        <p:txBody>
          <a:bodyPr wrap="square" rtlCol="0" anchor="t">
            <a:spAutoFit/>
          </a:bodyPr>
          <a:p>
            <a:pPr>
              <a:lnSpc>
                <a:spcPct val="120000"/>
              </a:lnSpc>
            </a:pPr>
            <a:r>
              <a:rPr lang="zh-CN" altLang="en-US" b="1" dirty="0" smtClean="0">
                <a:solidFill>
                  <a:schemeClr val="tx1">
                    <a:lumMod val="75000"/>
                    <a:lumOff val="25000"/>
                  </a:schemeClr>
                </a:solidFill>
              </a:rPr>
              <a:t>To seek innovation and development </a:t>
            </a:r>
            <a:endParaRPr lang="zh-CN" altLang="en-US" b="1" dirty="0" smtClean="0">
              <a:solidFill>
                <a:schemeClr val="tx1">
                  <a:lumMod val="75000"/>
                  <a:lumOff val="25000"/>
                </a:schemeClr>
              </a:solidFill>
            </a:endParaRPr>
          </a:p>
        </p:txBody>
      </p:sp>
      <p:sp>
        <p:nvSpPr>
          <p:cNvPr id="50" name="文本框 49"/>
          <p:cNvSpPr txBox="1"/>
          <p:nvPr/>
        </p:nvSpPr>
        <p:spPr>
          <a:xfrm>
            <a:off x="8891905" y="5025390"/>
            <a:ext cx="2540000" cy="1087755"/>
          </a:xfrm>
          <a:prstGeom prst="rect">
            <a:avLst/>
          </a:prstGeom>
          <a:noFill/>
        </p:spPr>
        <p:txBody>
          <a:bodyPr wrap="square" rtlCol="0" anchor="t">
            <a:spAutoFit/>
          </a:bodyPr>
          <a:p>
            <a:pPr>
              <a:lnSpc>
                <a:spcPct val="120000"/>
              </a:lnSpc>
            </a:pPr>
            <a:r>
              <a:rPr lang="zh-CN" altLang="en-US" b="1" dirty="0" smtClean="0">
                <a:solidFill>
                  <a:schemeClr val="tx1">
                    <a:lumMod val="75000"/>
                    <a:lumOff val="25000"/>
                  </a:schemeClr>
                </a:solidFill>
              </a:rPr>
              <a:t>Hardwork and the willingness to endure hardships</a:t>
            </a:r>
            <a:endParaRPr lang="zh-CN" altLang="en-US" b="1"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000" fill="hold">
                                          <p:stCondLst>
                                            <p:cond delay="0"/>
                                          </p:stCondLst>
                                        </p:cTn>
                                        <p:tgtEl>
                                          <p:spTgt spid="45"/>
                                        </p:tgtEl>
                                        <p:attrNameLst>
                                          <p:attrName>style.visibility</p:attrName>
                                        </p:attrNameLst>
                                      </p:cBhvr>
                                      <p:to>
                                        <p:strVal val="visible"/>
                                      </p:to>
                                    </p:set>
                                    <p:animEffect transition="in" filter="box(in)">
                                      <p:cBhvr>
                                        <p:cTn id="24" dur="1000"/>
                                        <p:tgtEl>
                                          <p:spTgt spid="4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1000" fill="hold"/>
                                        <p:tgtEl>
                                          <p:spTgt spid="48"/>
                                        </p:tgtEl>
                                        <p:attrNameLst>
                                          <p:attrName>ppt_x</p:attrName>
                                        </p:attrNameLst>
                                      </p:cBhvr>
                                      <p:tavLst>
                                        <p:tav tm="0">
                                          <p:val>
                                            <p:strVal val="#ppt_x-.2"/>
                                          </p:val>
                                        </p:tav>
                                        <p:tav tm="100000">
                                          <p:val>
                                            <p:strVal val="#ppt_x"/>
                                          </p:val>
                                        </p:tav>
                                      </p:tavLst>
                                    </p:anim>
                                    <p:anim calcmode="lin" valueType="num">
                                      <p:cBhvr>
                                        <p:cTn id="2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000" fill="hold">
                                          <p:stCondLst>
                                            <p:cond delay="0"/>
                                          </p:stCondLst>
                                        </p:cTn>
                                        <p:tgtEl>
                                          <p:spTgt spid="46"/>
                                        </p:tgtEl>
                                        <p:attrNameLst>
                                          <p:attrName>style.visibility</p:attrName>
                                        </p:attrNameLst>
                                      </p:cBhvr>
                                      <p:to>
                                        <p:strVal val="visible"/>
                                      </p:to>
                                    </p:set>
                                    <p:animEffect transition="in" filter="box(in)">
                                      <p:cBhvr>
                                        <p:cTn id="34" dur="1000"/>
                                        <p:tgtEl>
                                          <p:spTgt spid="46"/>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1000" fill="hold"/>
                                        <p:tgtEl>
                                          <p:spTgt spid="49"/>
                                        </p:tgtEl>
                                        <p:attrNameLst>
                                          <p:attrName>ppt_x</p:attrName>
                                        </p:attrNameLst>
                                      </p:cBhvr>
                                      <p:tavLst>
                                        <p:tav tm="0">
                                          <p:val>
                                            <p:strVal val="#ppt_x-.2"/>
                                          </p:val>
                                        </p:tav>
                                        <p:tav tm="100000">
                                          <p:val>
                                            <p:strVal val="#ppt_x"/>
                                          </p:val>
                                        </p:tav>
                                      </p:tavLst>
                                    </p:anim>
                                    <p:anim calcmode="lin" valueType="num">
                                      <p:cBhvr>
                                        <p:cTn id="38"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000" fill="hold">
                                          <p:stCondLst>
                                            <p:cond delay="0"/>
                                          </p:stCondLst>
                                        </p:cTn>
                                        <p:tgtEl>
                                          <p:spTgt spid="47"/>
                                        </p:tgtEl>
                                        <p:attrNameLst>
                                          <p:attrName>style.visibility</p:attrName>
                                        </p:attrNameLst>
                                      </p:cBhvr>
                                      <p:to>
                                        <p:strVal val="visible"/>
                                      </p:to>
                                    </p:set>
                                    <p:animEffect transition="in" filter="box(in)">
                                      <p:cBhvr>
                                        <p:cTn id="44" dur="1000"/>
                                        <p:tgtEl>
                                          <p:spTgt spid="47"/>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1000" fill="hold"/>
                                        <p:tgtEl>
                                          <p:spTgt spid="50"/>
                                        </p:tgtEl>
                                        <p:attrNameLst>
                                          <p:attrName>ppt_x</p:attrName>
                                        </p:attrNameLst>
                                      </p:cBhvr>
                                      <p:tavLst>
                                        <p:tav tm="0">
                                          <p:val>
                                            <p:strVal val="#ppt_x-.2"/>
                                          </p:val>
                                        </p:tav>
                                        <p:tav tm="100000">
                                          <p:val>
                                            <p:strVal val="#ppt_x"/>
                                          </p:val>
                                        </p:tav>
                                      </p:tavLst>
                                    </p:anim>
                                    <p:anim calcmode="lin" valueType="num">
                                      <p:cBhvr>
                                        <p:cTn id="48" dur="1000" fill="hold"/>
                                        <p:tgtEl>
                                          <p:spTgt spid="5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48" grpId="0"/>
      <p:bldP spid="48" grpId="1"/>
      <p:bldP spid="49" grpId="0"/>
      <p:bldP spid="49" grpId="1"/>
      <p:bldP spid="50" grpId="0"/>
      <p:bldP spid="5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44575" y="232410"/>
            <a:ext cx="9655175"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Chinese President Xi Jinping promoted “T</a:t>
            </a:r>
            <a:r>
              <a:rPr dirty="0"/>
              <a:t>he spirit of the ox</a:t>
            </a:r>
            <a:r>
              <a:rPr lang="en-US" altLang="zh-CN" dirty="0"/>
              <a:t>”</a:t>
            </a:r>
            <a:br>
              <a:rPr dirty="0"/>
            </a:br>
            <a:endParaRPr dirty="0"/>
          </a:p>
        </p:txBody>
      </p:sp>
      <p:sp>
        <p:nvSpPr>
          <p:cNvPr id="2" name="文本框 1"/>
          <p:cNvSpPr txBox="1"/>
          <p:nvPr/>
        </p:nvSpPr>
        <p:spPr>
          <a:xfrm>
            <a:off x="969010" y="1173480"/>
            <a:ext cx="4524375" cy="4965065"/>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rPr>
              <a:t>    </a:t>
            </a:r>
            <a:r>
              <a:rPr lang="zh-CN" altLang="en-US" sz="2400" dirty="0" smtClean="0">
                <a:solidFill>
                  <a:schemeClr val="tx1">
                    <a:lumMod val="75000"/>
                    <a:lumOff val="25000"/>
                  </a:schemeClr>
                </a:solidFill>
              </a:rPr>
              <a:t>Chinese President Xi Jinping, on behalf of the Communist Party of China (CPC) Central Committee and the State Council, extended Spring Festival greetings to all Chinese Wednesday at a reception in Beijing</a:t>
            </a:r>
            <a:r>
              <a:rPr lang="en-US" altLang="zh-CN" sz="2400" dirty="0" smtClean="0">
                <a:solidFill>
                  <a:schemeClr val="tx1">
                    <a:lumMod val="75000"/>
                    <a:lumOff val="25000"/>
                  </a:schemeClr>
                </a:solidFill>
              </a:rPr>
              <a:t>, urging promoting "the spirit of the ox" in pursuit of fully building a modern socialist China.</a:t>
            </a:r>
            <a:endParaRPr lang="zh-CN" altLang="en-US" sz="2400" dirty="0" smtClean="0">
              <a:solidFill>
                <a:schemeClr val="tx1">
                  <a:lumMod val="75000"/>
                  <a:lumOff val="25000"/>
                </a:schemeClr>
              </a:solidFill>
            </a:endParaRPr>
          </a:p>
        </p:txBody>
      </p:sp>
      <p:pic>
        <p:nvPicPr>
          <p:cNvPr id="8" name="Chinese President Xi Jinping extended Spring Festival greetings">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6039485" y="793750"/>
            <a:ext cx="4895850" cy="5724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9556115"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Chinese President Xi Jinping promoted “The spirit of the ox” </a:t>
            </a:r>
            <a:br>
              <a:rPr dirty="0"/>
            </a:br>
            <a:endParaRPr dirty="0"/>
          </a:p>
        </p:txBody>
      </p:sp>
      <p:sp>
        <p:nvSpPr>
          <p:cNvPr id="11" name="文本框 10"/>
          <p:cNvSpPr txBox="1"/>
          <p:nvPr/>
        </p:nvSpPr>
        <p:spPr>
          <a:xfrm>
            <a:off x="877570" y="793750"/>
            <a:ext cx="6229350" cy="4965065"/>
          </a:xfrm>
          <a:prstGeom prst="rect">
            <a:avLst/>
          </a:prstGeom>
          <a:noFill/>
        </p:spPr>
        <p:txBody>
          <a:bodyPr wrap="square" rtlCol="0" anchor="t">
            <a:spAutoFit/>
          </a:bodyPr>
          <a:p>
            <a:pPr>
              <a:lnSpc>
                <a:spcPct val="120000"/>
              </a:lnSpc>
            </a:pPr>
            <a:r>
              <a:rPr lang="zh-CN" altLang="en-US" sz="2400" dirty="0" smtClean="0">
                <a:solidFill>
                  <a:schemeClr val="tx1">
                    <a:lumMod val="75000"/>
                    <a:lumOff val="25000"/>
                  </a:schemeClr>
                </a:solidFill>
              </a:rPr>
              <a:t>In Chinese culture, the ox is a symbol of diligence, dedication and strength.</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在中华文化里，牛是勤劳、奉献、奋进、力量的象征。</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Forging ahead, we should carry forward the spirit of the ox of serving the people diligently, opening up new grounds bravely and working tirelessly.</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前进的道路上，我们要大力发扬孺子牛、拓荒牛、老黄牛精神。</a:t>
            </a:r>
            <a:endParaRPr lang="zh-CN" altLang="en-US" sz="2400" dirty="0" smtClean="0">
              <a:solidFill>
                <a:schemeClr val="tx1">
                  <a:lumMod val="75000"/>
                  <a:lumOff val="25000"/>
                </a:schemeClr>
              </a:solidFill>
            </a:endParaRPr>
          </a:p>
          <a:p>
            <a:pPr>
              <a:lnSpc>
                <a:spcPct val="120000"/>
              </a:lnSpc>
            </a:pPr>
            <a:endParaRPr lang="zh-CN" altLang="en-US" sz="2400" dirty="0" smtClean="0">
              <a:solidFill>
                <a:schemeClr val="tx1">
                  <a:lumMod val="75000"/>
                  <a:lumOff val="25000"/>
                </a:schemeClr>
              </a:solidFill>
            </a:endParaRPr>
          </a:p>
        </p:txBody>
      </p:sp>
      <p:pic>
        <p:nvPicPr>
          <p:cNvPr id="2" name="图片 1"/>
          <p:cNvPicPr>
            <a:picLocks noChangeAspect="1"/>
          </p:cNvPicPr>
          <p:nvPr/>
        </p:nvPicPr>
        <p:blipFill>
          <a:blip r:embed="rId6"/>
          <a:srcRect t="4933" b="11323"/>
          <a:stretch>
            <a:fillRect/>
          </a:stretch>
        </p:blipFill>
        <p:spPr>
          <a:xfrm>
            <a:off x="7292975" y="793750"/>
            <a:ext cx="4790440" cy="5864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p:cTn id="19"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2</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9617075"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Chinese President Xi Jinping promoted “The spirit of the ox”</a:t>
            </a:r>
            <a:endParaRPr dirty="0"/>
          </a:p>
        </p:txBody>
      </p:sp>
      <p:pic>
        <p:nvPicPr>
          <p:cNvPr id="3" name="图片 2"/>
          <p:cNvPicPr>
            <a:picLocks noChangeAspect="1"/>
          </p:cNvPicPr>
          <p:nvPr/>
        </p:nvPicPr>
        <p:blipFill>
          <a:blip r:embed="rId6"/>
          <a:srcRect t="16451" b="26006"/>
          <a:stretch>
            <a:fillRect/>
          </a:stretch>
        </p:blipFill>
        <p:spPr>
          <a:xfrm>
            <a:off x="877570" y="2596515"/>
            <a:ext cx="3465830" cy="3870325"/>
          </a:xfrm>
          <a:prstGeom prst="rect">
            <a:avLst/>
          </a:prstGeom>
        </p:spPr>
      </p:pic>
      <p:pic>
        <p:nvPicPr>
          <p:cNvPr id="8" name="图片 7"/>
          <p:cNvPicPr>
            <a:picLocks noChangeAspect="1"/>
          </p:cNvPicPr>
          <p:nvPr/>
        </p:nvPicPr>
        <p:blipFill>
          <a:blip r:embed="rId7"/>
          <a:srcRect t="13167" b="24786"/>
          <a:stretch>
            <a:fillRect/>
          </a:stretch>
        </p:blipFill>
        <p:spPr>
          <a:xfrm>
            <a:off x="4549140" y="2596515"/>
            <a:ext cx="3382010" cy="3870960"/>
          </a:xfrm>
          <a:prstGeom prst="rect">
            <a:avLst/>
          </a:prstGeom>
        </p:spPr>
      </p:pic>
      <p:pic>
        <p:nvPicPr>
          <p:cNvPr id="9" name="图片 8"/>
          <p:cNvPicPr>
            <a:picLocks noChangeAspect="1"/>
          </p:cNvPicPr>
          <p:nvPr/>
        </p:nvPicPr>
        <p:blipFill>
          <a:blip r:embed="rId8"/>
          <a:srcRect t="15152" b="26140"/>
          <a:stretch>
            <a:fillRect/>
          </a:stretch>
        </p:blipFill>
        <p:spPr>
          <a:xfrm>
            <a:off x="8372475" y="2597150"/>
            <a:ext cx="3314065" cy="3869690"/>
          </a:xfrm>
          <a:prstGeom prst="rect">
            <a:avLst/>
          </a:prstGeom>
        </p:spPr>
      </p:pic>
      <p:sp>
        <p:nvSpPr>
          <p:cNvPr id="11" name="文本框 10"/>
          <p:cNvSpPr txBox="1"/>
          <p:nvPr/>
        </p:nvSpPr>
        <p:spPr>
          <a:xfrm>
            <a:off x="877570" y="793750"/>
            <a:ext cx="10933430" cy="1420495"/>
          </a:xfrm>
          <a:prstGeom prst="rect">
            <a:avLst/>
          </a:prstGeom>
          <a:noFill/>
        </p:spPr>
        <p:txBody>
          <a:bodyPr wrap="square" rtlCol="0" anchor="t">
            <a:spAutoFit/>
          </a:bodyPr>
          <a:p>
            <a:pPr>
              <a:lnSpc>
                <a:spcPct val="120000"/>
              </a:lnSpc>
            </a:pPr>
            <a:r>
              <a:rPr lang="zh-CN" altLang="en-US" sz="2400" dirty="0" smtClean="0">
                <a:solidFill>
                  <a:schemeClr val="tx1">
                    <a:lumMod val="75000"/>
                    <a:lumOff val="25000"/>
                  </a:schemeClr>
                </a:solidFill>
              </a:rPr>
              <a:t>We should look back at the path we have walked. Only by remembering how we got where we are today, can we set out on the road ahead.</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我们要认真回顾走过的路，不能忘记来时的路，继续走好前行的路。</a:t>
            </a:r>
            <a:endParaRPr lang="zh-CN" altLang="en-US" sz="2400"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635" y="207645"/>
            <a:ext cx="5762625" cy="6440805"/>
          </a:xfrm>
          <a:prstGeom prst="rect">
            <a:avLst/>
          </a:prstGeom>
          <a:effectLst>
            <a:innerShdw blurRad="63500" dist="50800" dir="16200000">
              <a:prstClr val="black">
                <a:alpha val="50000"/>
              </a:prstClr>
            </a:innerShdw>
          </a:effectLst>
        </p:spPr>
      </p:pic>
      <p:sp>
        <p:nvSpPr>
          <p:cNvPr id="4" name="TextBox 13"/>
          <p:cNvSpPr txBox="1"/>
          <p:nvPr/>
        </p:nvSpPr>
        <p:spPr>
          <a:xfrm>
            <a:off x="5509260" y="1318260"/>
            <a:ext cx="6286500" cy="1753235"/>
          </a:xfrm>
          <a:prstGeom prst="rect">
            <a:avLst/>
          </a:prstGeom>
          <a:noFill/>
        </p:spPr>
        <p:txBody>
          <a:bodyPr wrap="square" rtlCol="0">
            <a:spAutoFit/>
          </a:bodyPr>
          <a:lstStyle/>
          <a:p>
            <a:pPr lvl="0" algn="ctr">
              <a:defRPr/>
            </a:pPr>
            <a:r>
              <a:rPr lang="zh-CN" altLang="en-US" sz="6000" b="1" dirty="0">
                <a:latin typeface="微软雅黑" panose="020B0503020204020204" pitchFamily="34" charset="-122"/>
                <a:ea typeface="微软雅黑" panose="020B0503020204020204" pitchFamily="34" charset="-122"/>
              </a:rPr>
              <a:t>你好，中国牛！</a:t>
            </a:r>
            <a:endParaRPr lang="zh-CN" altLang="en-US" sz="6000" b="1" dirty="0">
              <a:latin typeface="微软雅黑" panose="020B0503020204020204" pitchFamily="34" charset="-122"/>
              <a:ea typeface="微软雅黑" panose="020B0503020204020204" pitchFamily="34" charset="-122"/>
            </a:endParaRPr>
          </a:p>
          <a:p>
            <a:pPr lvl="0" algn="ctr">
              <a:defRPr/>
            </a:pPr>
            <a:r>
              <a:rPr lang="en-US" altLang="zh-CN" sz="4800" b="1" dirty="0">
                <a:solidFill>
                  <a:schemeClr val="accent5">
                    <a:lumMod val="75000"/>
                  </a:schemeClr>
                </a:solidFill>
                <a:latin typeface="微软雅黑" panose="020B0503020204020204" pitchFamily="34" charset="-122"/>
                <a:ea typeface="微软雅黑" panose="020B0503020204020204" pitchFamily="34" charset="-122"/>
              </a:rPr>
              <a:t>Hello,Chinese Ox!</a:t>
            </a:r>
            <a:endParaRPr lang="en-US" altLang="zh-CN" sz="4800" b="1"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761654" y="3173880"/>
            <a:ext cx="5863771" cy="57767"/>
            <a:chOff x="5280505" y="3963496"/>
            <a:chExt cx="5863771" cy="57767"/>
          </a:xfrm>
          <a:solidFill>
            <a:schemeClr val="tx1"/>
          </a:solidFill>
        </p:grpSpPr>
        <p:sp>
          <p:nvSpPr>
            <p:cNvPr id="6" name="任意多边形 16"/>
            <p:cNvSpPr/>
            <p:nvPr/>
          </p:nvSpPr>
          <p:spPr>
            <a:xfrm>
              <a:off x="5280505" y="3992380"/>
              <a:ext cx="5863771" cy="0"/>
            </a:xfrm>
            <a:custGeom>
              <a:avLst/>
              <a:gdLst>
                <a:gd name="connsiteX0" fmla="*/ 0 w 5863771"/>
                <a:gd name="connsiteY0" fmla="*/ 0 h 0"/>
                <a:gd name="connsiteX1" fmla="*/ 58057 w 5863771"/>
                <a:gd name="connsiteY1" fmla="*/ 0 h 0"/>
                <a:gd name="connsiteX2" fmla="*/ 5863771 w 5863771"/>
                <a:gd name="connsiteY2" fmla="*/ 0 h 0"/>
              </a:gdLst>
              <a:ahLst/>
              <a:cxnLst>
                <a:cxn ang="0">
                  <a:pos x="connsiteX0" y="connsiteY0"/>
                </a:cxn>
                <a:cxn ang="0">
                  <a:pos x="connsiteX1" y="connsiteY1"/>
                </a:cxn>
                <a:cxn ang="0">
                  <a:pos x="connsiteX2" y="connsiteY2"/>
                </a:cxn>
              </a:cxnLst>
              <a:rect l="l" t="t" r="r" b="b"/>
              <a:pathLst>
                <a:path w="5863771">
                  <a:moveTo>
                    <a:pt x="0" y="0"/>
                  </a:moveTo>
                  <a:lnTo>
                    <a:pt x="58057" y="0"/>
                  </a:lnTo>
                  <a:lnTo>
                    <a:pt x="5863771" y="0"/>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sp>
          <p:nvSpPr>
            <p:cNvPr id="7" name="圆角矩形 17"/>
            <p:cNvSpPr/>
            <p:nvPr/>
          </p:nvSpPr>
          <p:spPr>
            <a:xfrm>
              <a:off x="7456740" y="3963496"/>
              <a:ext cx="1511300" cy="577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grpSp>
      <p:sp>
        <p:nvSpPr>
          <p:cNvPr id="8" name="文本框 7"/>
          <p:cNvSpPr txBox="1"/>
          <p:nvPr/>
        </p:nvSpPr>
        <p:spPr>
          <a:xfrm>
            <a:off x="6092825" y="3723005"/>
            <a:ext cx="5844540" cy="583565"/>
          </a:xfrm>
          <a:prstGeom prst="rect">
            <a:avLst/>
          </a:prstGeom>
          <a:noFill/>
        </p:spPr>
        <p:txBody>
          <a:bodyPr wrap="square" rtlCol="0">
            <a:spAutoFit/>
          </a:bodyPr>
          <a:lstStyle/>
          <a:p>
            <a:pPr lvl="0" algn="ctr">
              <a:defRPr/>
            </a:pPr>
            <a:r>
              <a:rPr lang="en-US" sz="3200" b="1" dirty="0">
                <a:solidFill>
                  <a:sysClr val="windowText" lastClr="000000"/>
                </a:solidFill>
                <a:latin typeface="微软雅黑" panose="020B0503020204020204" pitchFamily="34" charset="-122"/>
                <a:ea typeface="微软雅黑" panose="020B0503020204020204" pitchFamily="34" charset="-122"/>
              </a:rPr>
              <a:t>—— </a:t>
            </a:r>
            <a:r>
              <a:rPr sz="3200" b="1" dirty="0">
                <a:solidFill>
                  <a:sysClr val="windowText" lastClr="000000"/>
                </a:solidFill>
                <a:latin typeface="微软雅黑" panose="020B0503020204020204" pitchFamily="34" charset="-122"/>
                <a:ea typeface="微软雅黑" panose="020B0503020204020204" pitchFamily="34" charset="-122"/>
              </a:rPr>
              <a:t>2021年春季开学第一课</a:t>
            </a:r>
            <a:endParaRPr sz="3200" b="1" dirty="0">
              <a:solidFill>
                <a:sysClr val="windowText" lastClr="000000"/>
              </a:solidFill>
              <a:latin typeface="微软雅黑" panose="020B0503020204020204" pitchFamily="34" charset="-122"/>
              <a:ea typeface="微软雅黑" panose="020B0503020204020204" pitchFamily="34" charset="-122"/>
            </a:endParaRPr>
          </a:p>
        </p:txBody>
      </p:sp>
      <p:sp>
        <p:nvSpPr>
          <p:cNvPr id="32" name="TextBox 84"/>
          <p:cNvSpPr txBox="1"/>
          <p:nvPr/>
        </p:nvSpPr>
        <p:spPr>
          <a:xfrm>
            <a:off x="7626985" y="4600575"/>
            <a:ext cx="4053205" cy="706755"/>
          </a:xfrm>
          <a:prstGeom prst="rect">
            <a:avLst/>
          </a:prstGeom>
          <a:noFill/>
        </p:spPr>
        <p:txBody>
          <a:bodyPr wrap="square" rtlCol="0">
            <a:spAutoFit/>
          </a:bodyPr>
          <a:lstStyle/>
          <a:p>
            <a:pPr algn="l"/>
            <a:r>
              <a:rPr lang="zh-CN" altLang="en-US" sz="2000" b="1" dirty="0">
                <a:solidFill>
                  <a:sysClr val="windowText" lastClr="000000"/>
                </a:solidFill>
                <a:latin typeface="微软雅黑" panose="020B0503020204020204" pitchFamily="34" charset="-122"/>
                <a:ea typeface="微软雅黑" panose="020B0503020204020204" pitchFamily="34" charset="-122"/>
              </a:rPr>
              <a:t>浙江省常山一中             吴俊峰</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a:p>
            <a:pPr algn="l"/>
            <a:r>
              <a:rPr lang="zh-CN" altLang="en-US" sz="2000" b="1" dirty="0">
                <a:solidFill>
                  <a:sysClr val="windowText" lastClr="000000"/>
                </a:solidFill>
                <a:latin typeface="微软雅黑" panose="020B0503020204020204" pitchFamily="34" charset="-122"/>
                <a:ea typeface="微软雅黑" panose="020B0503020204020204" pitchFamily="34" charset="-122"/>
              </a:rPr>
              <a:t>浙江省桐乡市高级中学   </a:t>
            </a:r>
            <a:r>
              <a:rPr lang="zh-CN" altLang="en-US" sz="2000" b="1" dirty="0">
                <a:solidFill>
                  <a:sysClr val="windowText" lastClr="000000"/>
                </a:solidFill>
                <a:latin typeface="微软雅黑" panose="020B0503020204020204" pitchFamily="34" charset="-122"/>
                <a:ea typeface="微软雅黑" panose="020B0503020204020204" pitchFamily="34" charset="-122"/>
                <a:sym typeface="+mn-ea"/>
              </a:rPr>
              <a:t>俞莺婕</a:t>
            </a:r>
            <a:endParaRPr lang="zh-CN" altLang="en-US" sz="2000" b="1" dirty="0">
              <a:solidFill>
                <a:sysClr val="windowText" lastClr="000000"/>
              </a:solidFill>
              <a:latin typeface="微软雅黑" panose="020B0503020204020204" pitchFamily="34" charset="-122"/>
              <a:ea typeface="微软雅黑" panose="020B0503020204020204" pitchFamily="34" charset="-122"/>
              <a:sym typeface="+mn-ea"/>
            </a:endParaRP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872490" y="5217884"/>
            <a:ext cx="2923269" cy="1640116"/>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6" name="图片 35"/>
          <p:cNvPicPr>
            <a:picLocks noChangeAspect="1"/>
          </p:cNvPicPr>
          <p:nvPr/>
        </p:nvPicPr>
        <p:blipFill>
          <a:blip r:embed="rId4"/>
          <a:srcRect l="-4547" t="-10619" r="-379" b="24291"/>
          <a:stretch>
            <a:fillRect/>
          </a:stretch>
        </p:blipFill>
        <p:spPr>
          <a:xfrm>
            <a:off x="1773555" y="2464435"/>
            <a:ext cx="2214245" cy="240093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8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41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xEl>
                                              <p:pRg st="0" end="0"/>
                                            </p:txEl>
                                          </p:spTgt>
                                        </p:tgtEl>
                                      </p:cBhvr>
                                    </p:animEffect>
                                  </p:childTnLst>
                                </p:cTn>
                              </p:par>
                            </p:childTnLst>
                          </p:cTn>
                        </p:par>
                        <p:par>
                          <p:cTn id="20" fill="hold">
                            <p:stCondLst>
                              <p:cond delay="2619"/>
                            </p:stCondLst>
                            <p:childTnLst>
                              <p:par>
                                <p:cTn id="21" presetID="42"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443163"/>
            <a:ext cx="7246620" cy="2422525"/>
            <a:chOff x="277329" y="1093495"/>
            <a:chExt cx="5804052" cy="2422630"/>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946"/>
              <a:ext cx="5141865" cy="768383"/>
            </a:xfrm>
            <a:prstGeom prst="rect">
              <a:avLst/>
            </a:prstGeom>
            <a:noFill/>
          </p:spPr>
          <p:txBody>
            <a:bodyPr>
              <a:spAutoFit/>
            </a:bodyPr>
            <a:lstStyle/>
            <a:p>
              <a:pPr eaLnBrk="1" fontAlgn="auto" hangingPunct="1">
                <a:spcBef>
                  <a:spcPts val="0"/>
                </a:spcBef>
                <a:spcAft>
                  <a:spcPts val="0"/>
                </a:spcAft>
                <a:defRPr/>
              </a:pP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Embrace </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26916" y="1093495"/>
              <a:ext cx="5141865" cy="398797"/>
            </a:xfrm>
            <a:prstGeom prst="rect">
              <a:avLst/>
            </a:prstGeom>
            <a:noFill/>
          </p:spPr>
          <p:txBody>
            <a:bodyPr>
              <a:spAutoFit/>
            </a:bodyPr>
            <a:lstStyle/>
            <a:p>
              <a:pPr eaLnBrk="1" fontAlgn="auto" hangingPunct="1">
                <a:spcBef>
                  <a:spcPts val="0"/>
                </a:spcBef>
                <a:spcAft>
                  <a:spcPts val="0"/>
                </a:spcAft>
                <a:defRPr/>
              </a:pPr>
              <a:r>
                <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A brief introduction to the Year of the Ox</a:t>
              </a:r>
              <a:endPar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277329" y="2317193"/>
              <a:ext cx="5804052" cy="1198932"/>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Cultural inheritance, diversity and inclusiveness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文化的传承性、多元性和包容性</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398627" y="1649043"/>
              <a:ext cx="842088" cy="8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2" name="图片 2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5" y="0"/>
            <a:ext cx="3877945" cy="272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8" presetClass="entr" presetSubtype="12"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684149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A brief introduction to the Year of the Ox </a:t>
            </a:r>
            <a:br>
              <a:rPr dirty="0"/>
            </a:br>
            <a:endParaRPr dirty="0"/>
          </a:p>
        </p:txBody>
      </p:sp>
      <p:pic>
        <p:nvPicPr>
          <p:cNvPr id="2" name="网络中国节·手绘视频：漫画牛年Happy牛Year-中国日报网">
            <a:hlinkClick r:id="" action="ppaction://media"/>
          </p:cNvPr>
          <p:cNvPicPr/>
          <p:nvPr>
            <a:videoFile r:link="rId6"/>
            <p:extLst>
              <p:ext uri="{DAA4B4D4-6D71-4841-9C94-3DE7FCFB9230}">
                <p14:media xmlns:p14="http://schemas.microsoft.com/office/powerpoint/2010/main" r:link="rId7"/>
              </p:ext>
            </p:extLst>
            <p:custDataLst>
              <p:tags r:id="rId8"/>
            </p:custDataLst>
          </p:nvPr>
        </p:nvPicPr>
        <p:blipFill>
          <a:blip r:embed="rId9"/>
          <a:stretch>
            <a:fillRect/>
          </a:stretch>
        </p:blipFill>
        <p:spPr>
          <a:xfrm>
            <a:off x="1228090" y="1118235"/>
            <a:ext cx="10040620" cy="5223510"/>
          </a:xfrm>
          <a:prstGeom prst="rect">
            <a:avLst/>
          </a:prstGeom>
        </p:spPr>
      </p:pic>
      <p:pic>
        <p:nvPicPr>
          <p:cNvPr id="22" name="图片 21"/>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Cultural inheritance </a:t>
            </a:r>
            <a:r>
              <a:rPr lang="en-US" altLang="zh-CN" b="0" dirty="0"/>
              <a:t>(</a:t>
            </a:r>
            <a:r>
              <a:rPr b="0" dirty="0"/>
              <a:t>文化的传承性）</a:t>
            </a:r>
            <a:endParaRPr lang="en-US" altLang="zh-CN" b="0" dirty="0"/>
          </a:p>
        </p:txBody>
      </p:sp>
      <p:sp>
        <p:nvSpPr>
          <p:cNvPr id="8" name="文本框 7"/>
          <p:cNvSpPr txBox="1"/>
          <p:nvPr/>
        </p:nvSpPr>
        <p:spPr>
          <a:xfrm>
            <a:off x="808990" y="793750"/>
            <a:ext cx="11128375" cy="5702935"/>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2021 is </a:t>
            </a:r>
            <a:r>
              <a:rPr lang="zh-CN" altLang="en-US"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rPr>
              <a:t>the 38th year in the tradi</a:t>
            </a:r>
            <a:r>
              <a:rPr lang="en-US" altLang="zh-CN" sz="2400" dirty="0" smtClean="0">
                <a:solidFill>
                  <a:schemeClr val="tx1">
                    <a:lumMod val="75000"/>
                    <a:lumOff val="25000"/>
                  </a:schemeClr>
                </a:solidFill>
              </a:rPr>
              <a:t>ti</a:t>
            </a:r>
            <a:r>
              <a:rPr lang="zh-CN" altLang="en-US" sz="2400" dirty="0" smtClean="0">
                <a:solidFill>
                  <a:schemeClr val="tx1">
                    <a:lumMod val="75000"/>
                    <a:lumOff val="25000"/>
                  </a:schemeClr>
                </a:solidFill>
              </a:rPr>
              <a:t>onal Chinese lunar calendar</a:t>
            </a:r>
            <a:r>
              <a:rPr lang="en-US" altLang="zh-CN" sz="2400" dirty="0" smtClean="0">
                <a:solidFill>
                  <a:schemeClr val="tx1">
                    <a:lumMod val="75000"/>
                    <a:lumOff val="25000"/>
                  </a:schemeClr>
                </a:solidFill>
              </a:rPr>
              <a:t>, </a:t>
            </a:r>
            <a:r>
              <a:rPr lang="zh-CN" altLang="en-US" sz="2400" dirty="0" smtClean="0">
                <a:solidFill>
                  <a:schemeClr val="tx1">
                    <a:lumMod val="75000"/>
                    <a:lumOff val="25000"/>
                  </a:schemeClr>
                </a:solidFill>
                <a:sym typeface="+mn-ea"/>
              </a:rPr>
              <a:t>also called the "Year of Xinchou"</a:t>
            </a:r>
            <a:r>
              <a:rPr lang="en-US" altLang="zh-CN" sz="2400" dirty="0" smtClean="0">
                <a:solidFill>
                  <a:schemeClr val="tx1">
                    <a:lumMod val="75000"/>
                    <a:lumOff val="25000"/>
                  </a:schemeClr>
                </a:solidFill>
              </a:rPr>
              <a:t>.</a:t>
            </a:r>
            <a:endParaRPr lang="en-US" altLang="zh-CN"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sym typeface="+mn-ea"/>
              </a:rPr>
              <a:t>   </a:t>
            </a:r>
            <a:r>
              <a:rPr lang="en-US" altLang="zh-CN" sz="2400" dirty="0" smtClean="0">
                <a:solidFill>
                  <a:schemeClr val="tx1">
                    <a:lumMod val="75000"/>
                    <a:lumOff val="25000"/>
                  </a:schemeClr>
                </a:solidFill>
              </a:rPr>
              <a:t>   The ox </a:t>
            </a:r>
            <a:r>
              <a:rPr lang="en-US" altLang="zh-CN" sz="2400" u="sng" dirty="0" smtClean="0">
                <a:solidFill>
                  <a:schemeClr val="tx1">
                    <a:lumMod val="75000"/>
                    <a:lumOff val="25000"/>
                  </a:schemeClr>
                </a:solidFill>
              </a:rPr>
              <a:t>                            </a:t>
            </a:r>
            <a:r>
              <a:rPr lang="en-US" altLang="zh-CN" sz="2400" dirty="0" smtClean="0">
                <a:solidFill>
                  <a:schemeClr val="tx1">
                    <a:lumMod val="75000"/>
                    <a:lumOff val="25000"/>
                  </a:schemeClr>
                </a:solidFill>
              </a:rPr>
              <a:t>in the 12 Chinese </a:t>
            </a:r>
            <a:r>
              <a:rPr lang="en-US" altLang="zh-CN" sz="2400" u="sng" dirty="0" smtClean="0">
                <a:solidFill>
                  <a:schemeClr val="tx1">
                    <a:lumMod val="75000"/>
                    <a:lumOff val="25000"/>
                  </a:schemeClr>
                </a:solidFill>
              </a:rPr>
              <a:t>                                 </a:t>
            </a:r>
            <a:r>
              <a:rPr lang="en-US" altLang="zh-CN" sz="2400" dirty="0" smtClean="0">
                <a:solidFill>
                  <a:schemeClr val="tx1">
                    <a:lumMod val="75000"/>
                    <a:lumOff val="25000"/>
                  </a:schemeClr>
                </a:solidFill>
              </a:rPr>
              <a:t>. China is an agrarian society </a:t>
            </a:r>
            <a:r>
              <a:rPr lang="en-US" altLang="zh-CN" sz="2400" dirty="0" smtClean="0">
                <a:solidFill>
                  <a:schemeClr val="tx1">
                    <a:lumMod val="75000"/>
                    <a:lumOff val="25000"/>
                  </a:schemeClr>
                </a:solidFill>
                <a:sym typeface="+mn-ea"/>
              </a:rPr>
              <a:t>and the ox culture in China </a:t>
            </a:r>
            <a:r>
              <a:rPr lang="en-US" altLang="zh-CN"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 for a long time. The ancient text Sanzajing (Three Character Classic) writes “</a:t>
            </a:r>
            <a:r>
              <a:rPr lang="zh-CN" altLang="en-US" sz="2400" dirty="0" smtClean="0">
                <a:solidFill>
                  <a:schemeClr val="tx1">
                    <a:lumMod val="75000"/>
                    <a:lumOff val="25000"/>
                  </a:schemeClr>
                </a:solidFill>
                <a:sym typeface="+mn-ea"/>
              </a:rPr>
              <a:t>The horse,the ox, the sheep, the fowl, the dog</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the pig. These six animals are those </a:t>
            </a:r>
            <a:r>
              <a:rPr lang="zh-CN" altLang="en-US"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The s</a:t>
            </a:r>
            <a:r>
              <a:rPr lang="en-US" altLang="zh-CN" sz="2400" dirty="0" smtClean="0">
                <a:solidFill>
                  <a:schemeClr val="tx1">
                    <a:lumMod val="75000"/>
                    <a:lumOff val="25000"/>
                  </a:schemeClr>
                </a:solidFill>
                <a:sym typeface="+mn-ea"/>
              </a:rPr>
              <a:t>i</a:t>
            </a:r>
            <a:r>
              <a:rPr lang="zh-CN" altLang="en-US" sz="2400" dirty="0" smtClean="0">
                <a:solidFill>
                  <a:schemeClr val="tx1">
                    <a:lumMod val="75000"/>
                    <a:lumOff val="25000"/>
                  </a:schemeClr>
                </a:solidFill>
                <a:sym typeface="+mn-ea"/>
              </a:rPr>
              <a:t>x types of animals,</a:t>
            </a:r>
            <a:r>
              <a:rPr lang="zh-CN" altLang="en-US"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the </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head of domestic animals</a:t>
            </a:r>
            <a:r>
              <a:rPr lang="en-US" altLang="zh-CN" sz="2400" dirty="0" smtClean="0">
                <a:solidFill>
                  <a:schemeClr val="tx1">
                    <a:lumMod val="75000"/>
                    <a:lumOff val="25000"/>
                  </a:schemeClr>
                </a:solidFill>
                <a:sym typeface="+mn-ea"/>
              </a:rPr>
              <a:t>”,</a:t>
            </a:r>
            <a:endParaRPr lang="en-US" altLang="zh-CN" sz="2400" dirty="0" smtClean="0">
              <a:solidFill>
                <a:schemeClr val="tx1">
                  <a:lumMod val="75000"/>
                  <a:lumOff val="25000"/>
                </a:schemeClr>
              </a:solidFill>
              <a:sym typeface="+mn-ea"/>
            </a:endParaRPr>
          </a:p>
          <a:p>
            <a:pPr>
              <a:lnSpc>
                <a:spcPct val="120000"/>
              </a:lnSpc>
            </a:pPr>
            <a:r>
              <a:rPr lang="en-US" altLang="zh-CN" sz="2400" dirty="0" smtClean="0">
                <a:solidFill>
                  <a:schemeClr val="bg1"/>
                </a:solidFill>
                <a:sym typeface="+mn-ea"/>
              </a:rPr>
              <a:t>.</a:t>
            </a:r>
            <a:r>
              <a:rPr lang="en-US" altLang="zh-CN"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by the Chinese people for centuries</a:t>
            </a:r>
            <a:r>
              <a:rPr lang="en-US" altLang="zh-CN" sz="2400" dirty="0" smtClean="0">
                <a:solidFill>
                  <a:schemeClr val="tx1">
                    <a:lumMod val="75000"/>
                    <a:lumOff val="25000"/>
                  </a:schemeClr>
                </a:solidFill>
                <a:sym typeface="+mn-ea"/>
              </a:rPr>
              <a:t>.</a:t>
            </a:r>
            <a:endParaRPr lang="en-US" altLang="zh-CN" sz="2400" dirty="0" smtClean="0">
              <a:solidFill>
                <a:schemeClr val="tx1">
                  <a:lumMod val="75000"/>
                  <a:lumOff val="25000"/>
                </a:schemeClr>
              </a:solidFill>
              <a:sym typeface="+mn-ea"/>
            </a:endParaRPr>
          </a:p>
          <a:p>
            <a:pPr>
              <a:lnSpc>
                <a:spcPct val="120000"/>
              </a:lnSpc>
            </a:pP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2021年是牛年，是中国传统农历（干支） 纪年中的第38年，即 </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辛丑年</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a:t>
            </a:r>
            <a:endParaRPr lang="zh-CN" altLang="en-US"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sym typeface="+mn-ea"/>
              </a:rPr>
              <a:t>   牛是十二生肖之一， 排名第二 </a:t>
            </a:r>
            <a:r>
              <a:rPr lang="zh-CN" altLang="en-US" sz="2400" dirty="0" smtClean="0">
                <a:solidFill>
                  <a:schemeClr val="tx1">
                    <a:lumMod val="75000"/>
                    <a:lumOff val="25000"/>
                  </a:schemeClr>
                </a:solidFill>
                <a:sym typeface="+mn-ea"/>
              </a:rPr>
              <a:t>。</a:t>
            </a:r>
            <a:r>
              <a:rPr lang="en-US" altLang="zh-CN" sz="2400" dirty="0" smtClean="0">
                <a:solidFill>
                  <a:schemeClr val="tx1">
                    <a:lumMod val="75000"/>
                    <a:lumOff val="25000"/>
                  </a:schemeClr>
                </a:solidFill>
                <a:sym typeface="+mn-ea"/>
              </a:rPr>
              <a:t>中国是一个农耕社会</a:t>
            </a:r>
            <a:r>
              <a:rPr lang="zh-CN" altLang="en-US" sz="2400" dirty="0" smtClean="0">
                <a:solidFill>
                  <a:schemeClr val="tx1">
                    <a:lumMod val="75000"/>
                    <a:lumOff val="25000"/>
                  </a:schemeClr>
                </a:solidFill>
                <a:sym typeface="+mn-ea"/>
              </a:rPr>
              <a:t>，中国的牛文化也源远流长。《三字经》中记载：</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马牛羊，鸡犬豕，此六畜， 人所饲。</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这六种动物被合称为 </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六畜之首</a:t>
            </a:r>
            <a:r>
              <a:rPr lang="en-US" altLang="zh-CN" sz="2400" dirty="0" smtClean="0">
                <a:solidFill>
                  <a:schemeClr val="tx1">
                    <a:lumMod val="75000"/>
                    <a:lumOff val="25000"/>
                  </a:schemeClr>
                </a:solidFill>
                <a:sym typeface="+mn-ea"/>
              </a:rPr>
              <a:t>”, 自古以来是中国百姓最看重的家畜</a:t>
            </a:r>
            <a:r>
              <a:rPr lang="zh-CN" altLang="en-US" sz="2400" dirty="0" smtClean="0">
                <a:solidFill>
                  <a:schemeClr val="tx1">
                    <a:lumMod val="75000"/>
                    <a:lumOff val="25000"/>
                  </a:schemeClr>
                </a:solidFill>
                <a:sym typeface="+mn-ea"/>
              </a:rPr>
              <a:t>。</a:t>
            </a:r>
            <a:endParaRPr lang="zh-CN" altLang="en-US" sz="2400" dirty="0" smtClean="0">
              <a:solidFill>
                <a:schemeClr val="tx1">
                  <a:lumMod val="75000"/>
                  <a:lumOff val="25000"/>
                </a:schemeClr>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t>domestic /dəˈmestɪk/ adj. 国内的；家庭的；驯养的</a:t>
            </a:r>
            <a:endParaRPr lang="en-US" sz="1600" i="1" dirty="0" smtClean="0"/>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01080"/>
            <a:ext cx="979805" cy="704215"/>
          </a:xfrm>
          <a:prstGeom prst="rect">
            <a:avLst/>
          </a:prstGeom>
        </p:spPr>
      </p:pic>
      <p:sp>
        <p:nvSpPr>
          <p:cNvPr id="2" name="文本框 1"/>
          <p:cNvSpPr txBox="1"/>
          <p:nvPr/>
        </p:nvSpPr>
        <p:spPr>
          <a:xfrm>
            <a:off x="2428875" y="793750"/>
            <a:ext cx="286639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the Year of the Ox</a:t>
            </a:r>
            <a:endParaRPr lang="zh-CN" altLang="en-US" sz="2400" dirty="0" smtClean="0">
              <a:solidFill>
                <a:schemeClr val="accent1">
                  <a:lumMod val="75000"/>
                </a:schemeClr>
              </a:solidFill>
            </a:endParaRPr>
          </a:p>
        </p:txBody>
      </p:sp>
      <p:sp>
        <p:nvSpPr>
          <p:cNvPr id="3" name="文本框 2"/>
          <p:cNvSpPr txBox="1"/>
          <p:nvPr/>
        </p:nvSpPr>
        <p:spPr>
          <a:xfrm>
            <a:off x="2512060" y="166497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ranks second</a:t>
            </a:r>
            <a:endParaRPr lang="zh-CN" altLang="en-US" sz="2400" dirty="0" smtClean="0">
              <a:solidFill>
                <a:schemeClr val="accent1">
                  <a:lumMod val="75000"/>
                </a:schemeClr>
              </a:solidFill>
            </a:endParaRPr>
          </a:p>
        </p:txBody>
      </p:sp>
      <p:sp>
        <p:nvSpPr>
          <p:cNvPr id="9" name="文本框 8"/>
          <p:cNvSpPr txBox="1"/>
          <p:nvPr/>
        </p:nvSpPr>
        <p:spPr>
          <a:xfrm>
            <a:off x="7442835" y="166497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zodiac animals</a:t>
            </a:r>
            <a:endParaRPr lang="zh-CN" altLang="en-US" sz="2400" dirty="0" smtClean="0">
              <a:solidFill>
                <a:schemeClr val="accent1">
                  <a:lumMod val="75000"/>
                </a:schemeClr>
              </a:solidFill>
            </a:endParaRPr>
          </a:p>
        </p:txBody>
      </p:sp>
      <p:sp>
        <p:nvSpPr>
          <p:cNvPr id="11" name="文本框 10"/>
          <p:cNvSpPr txBox="1"/>
          <p:nvPr/>
        </p:nvSpPr>
        <p:spPr>
          <a:xfrm>
            <a:off x="6988810" y="2108200"/>
            <a:ext cx="188785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dates back</a:t>
            </a:r>
            <a:endParaRPr lang="zh-CN" altLang="en-US" sz="2400" dirty="0" smtClean="0">
              <a:solidFill>
                <a:schemeClr val="accent1">
                  <a:lumMod val="75000"/>
                </a:schemeClr>
              </a:solidFill>
            </a:endParaRPr>
          </a:p>
        </p:txBody>
      </p:sp>
      <p:sp>
        <p:nvSpPr>
          <p:cNvPr id="12" name="文本框 11"/>
          <p:cNvSpPr txBox="1"/>
          <p:nvPr/>
        </p:nvSpPr>
        <p:spPr>
          <a:xfrm>
            <a:off x="9336405" y="298196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which men keep</a:t>
            </a:r>
            <a:endParaRPr lang="zh-CN" altLang="en-US" sz="2400" dirty="0" smtClean="0">
              <a:solidFill>
                <a:schemeClr val="accent1">
                  <a:lumMod val="75000"/>
                </a:schemeClr>
              </a:solidFill>
            </a:endParaRPr>
          </a:p>
        </p:txBody>
      </p:sp>
      <p:sp>
        <p:nvSpPr>
          <p:cNvPr id="13" name="文本框 12"/>
          <p:cNvSpPr txBox="1"/>
          <p:nvPr/>
        </p:nvSpPr>
        <p:spPr>
          <a:xfrm>
            <a:off x="4350385" y="3462655"/>
            <a:ext cx="326771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collectively known as</a:t>
            </a:r>
            <a:endParaRPr lang="zh-CN" altLang="en-US" sz="2400" dirty="0" smtClean="0">
              <a:solidFill>
                <a:schemeClr val="accent1">
                  <a:lumMod val="75000"/>
                </a:schemeClr>
              </a:solidFill>
            </a:endParaRPr>
          </a:p>
        </p:txBody>
      </p:sp>
      <p:sp>
        <p:nvSpPr>
          <p:cNvPr id="14" name="文本框 13"/>
          <p:cNvSpPr txBox="1"/>
          <p:nvPr/>
        </p:nvSpPr>
        <p:spPr>
          <a:xfrm>
            <a:off x="1036955" y="3874770"/>
            <a:ext cx="310070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have been cherished</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ppt_x</p:attrName>
                                        </p:attrNameLst>
                                      </p:cBhvr>
                                      <p:tavLst>
                                        <p:tav tm="0">
                                          <p:val>
                                            <p:strVal val="#ppt_x-.2"/>
                                          </p:val>
                                        </p:tav>
                                        <p:tav tm="100000">
                                          <p:val>
                                            <p:strVal val="#ppt_x"/>
                                          </p:val>
                                        </p:tav>
                                      </p:tavLst>
                                    </p:anim>
                                    <p:anim calcmode="lin" valueType="num">
                                      <p:cBhvr>
                                        <p:cTn id="3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ppt_x</p:attrName>
                                        </p:attrNameLst>
                                      </p:cBhvr>
                                      <p:tavLst>
                                        <p:tav tm="0">
                                          <p:val>
                                            <p:strVal val="#ppt_x-.2"/>
                                          </p:val>
                                        </p:tav>
                                        <p:tav tm="100000">
                                          <p:val>
                                            <p:strVal val="#ppt_x"/>
                                          </p:val>
                                        </p:tav>
                                      </p:tavLst>
                                    </p:anim>
                                    <p:anim calcmode="lin" valueType="num">
                                      <p:cBhvr>
                                        <p:cTn id="4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ppt_x</p:attrName>
                                        </p:attrNameLst>
                                      </p:cBhvr>
                                      <p:tavLst>
                                        <p:tav tm="0">
                                          <p:val>
                                            <p:strVal val="#ppt_x-.2"/>
                                          </p:val>
                                        </p:tav>
                                        <p:tav tm="100000">
                                          <p:val>
                                            <p:strVal val="#ppt_x"/>
                                          </p:val>
                                        </p:tav>
                                      </p:tavLst>
                                    </p:anim>
                                    <p:anim calcmode="lin" valueType="num">
                                      <p:cBhvr>
                                        <p:cTn id="4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ppt_x</p:attrName>
                                        </p:attrNameLst>
                                      </p:cBhvr>
                                      <p:tavLst>
                                        <p:tav tm="0">
                                          <p:val>
                                            <p:strVal val="#ppt_x-.2"/>
                                          </p:val>
                                        </p:tav>
                                        <p:tav tm="100000">
                                          <p:val>
                                            <p:strVal val="#ppt_x"/>
                                          </p:val>
                                        </p:tav>
                                      </p:tavLst>
                                    </p:anim>
                                    <p:anim calcmode="lin" valueType="num">
                                      <p:cBhvr>
                                        <p:cTn id="5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P spid="11" grpId="0"/>
      <p:bldP spid="11" grpId="1"/>
      <p:bldP spid="12" grpId="0"/>
      <p:bldP spid="12" grpId="1"/>
      <p:bldP spid="13" grpId="0"/>
      <p:bldP spid="13"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lgn="l">
              <a:spcBef>
                <a:spcPct val="20000"/>
              </a:spcBef>
              <a:buFont typeface="Arial" panose="020B0604020202020204" pitchFamily="34" charset="0"/>
              <a:buNone/>
            </a:pPr>
            <a:r>
              <a:rPr>
                <a:sym typeface="+mn-ea"/>
              </a:rPr>
              <a:t>Cultural inheritance </a:t>
            </a:r>
            <a:r>
              <a:rPr lang="en-US" altLang="zh-CN" b="0">
                <a:sym typeface="+mn-ea"/>
              </a:rPr>
              <a:t>(</a:t>
            </a:r>
            <a:r>
              <a:rPr b="0">
                <a:sym typeface="+mn-ea"/>
              </a:rPr>
              <a:t>文化的传承性）</a:t>
            </a:r>
            <a:endParaRPr dirty="0"/>
          </a:p>
        </p:txBody>
      </p:sp>
      <p:sp>
        <p:nvSpPr>
          <p:cNvPr id="8" name="文本框 7"/>
          <p:cNvSpPr txBox="1"/>
          <p:nvPr/>
        </p:nvSpPr>
        <p:spPr>
          <a:xfrm>
            <a:off x="877570" y="855980"/>
            <a:ext cx="10984230" cy="5553710"/>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rPr>
              <a:t>China </a:t>
            </a:r>
            <a:r>
              <a:rPr sz="2400" u="sng" dirty="0" smtClean="0">
                <a:solidFill>
                  <a:schemeClr val="tx1">
                    <a:lumMod val="75000"/>
                    <a:lumOff val="25000"/>
                  </a:schemeClr>
                </a:solidFill>
              </a:rPr>
              <a:t>                                                    </a:t>
            </a:r>
            <a:r>
              <a:rPr sz="2400" dirty="0" smtClean="0">
                <a:solidFill>
                  <a:schemeClr val="tx1">
                    <a:lumMod val="75000"/>
                    <a:lumOff val="25000"/>
                  </a:schemeClr>
                </a:solidFill>
              </a:rPr>
              <a:t>raising cattle </a:t>
            </a:r>
            <a:r>
              <a:rPr sz="2400" dirty="0" smtClean="0">
                <a:solidFill>
                  <a:schemeClr val="tx1">
                    <a:lumMod val="75000"/>
                    <a:lumOff val="25000"/>
                  </a:schemeClr>
                </a:solidFill>
                <a:sym typeface="+mn-ea"/>
              </a:rPr>
              <a:t>and cat</a:t>
            </a:r>
            <a:r>
              <a:rPr lang="en-US" sz="2400" dirty="0" smtClean="0">
                <a:solidFill>
                  <a:schemeClr val="tx1">
                    <a:lumMod val="75000"/>
                    <a:lumOff val="25000"/>
                  </a:schemeClr>
                </a:solidFill>
                <a:sym typeface="+mn-ea"/>
              </a:rPr>
              <a:t>t</a:t>
            </a:r>
            <a:r>
              <a:rPr sz="2400" dirty="0" smtClean="0">
                <a:solidFill>
                  <a:schemeClr val="tx1">
                    <a:lumMod val="75000"/>
                    <a:lumOff val="25000"/>
                  </a:schemeClr>
                </a:solidFill>
                <a:sym typeface="+mn-ea"/>
              </a:rPr>
              <a:t>le have been  </a:t>
            </a:r>
            <a:r>
              <a:rPr lang="en-US" sz="2400" dirty="0" smtClean="0">
                <a:solidFill>
                  <a:schemeClr val="tx1">
                    <a:lumMod val="75000"/>
                    <a:lumOff val="25000"/>
                  </a:schemeClr>
                </a:solidFill>
                <a:sym typeface="+mn-ea"/>
              </a:rPr>
              <a:t>   </a:t>
            </a:r>
            <a:r>
              <a:rPr lang="en-US" sz="2400" u="sng" dirty="0" smtClean="0">
                <a:solidFill>
                  <a:schemeClr val="tx1">
                    <a:lumMod val="75000"/>
                    <a:lumOff val="25000"/>
                  </a:schemeClr>
                </a:solidFill>
                <a:sym typeface="+mn-ea"/>
              </a:rPr>
              <a:t>   </a:t>
            </a:r>
            <a:endParaRPr lang="en-US" sz="2400" u="sng" dirty="0" smtClean="0">
              <a:solidFill>
                <a:schemeClr val="tx1">
                  <a:lumMod val="75000"/>
                  <a:lumOff val="25000"/>
                </a:schemeClr>
              </a:solidFill>
              <a:sym typeface="+mn-ea"/>
            </a:endParaRPr>
          </a:p>
          <a:p>
            <a:pPr>
              <a:lnSpc>
                <a:spcPct val="120000"/>
              </a:lnSpc>
            </a:pPr>
            <a:r>
              <a:rPr lang="en-US" sz="2400" u="sng" dirty="0" smtClean="0">
                <a:solidFill>
                  <a:schemeClr val="tx1">
                    <a:lumMod val="75000"/>
                    <a:lumOff val="25000"/>
                  </a:schemeClr>
                </a:solidFill>
                <a:sym typeface="+mn-ea"/>
              </a:rPr>
              <a:t>                           </a:t>
            </a:r>
            <a:r>
              <a:rPr lang="en-US" sz="2400" dirty="0" smtClean="0">
                <a:solidFill>
                  <a:schemeClr val="tx1">
                    <a:lumMod val="75000"/>
                    <a:lumOff val="25000"/>
                  </a:schemeClr>
                </a:solidFill>
                <a:sym typeface="+mn-ea"/>
              </a:rPr>
              <a:t>to </a:t>
            </a:r>
            <a:r>
              <a:rPr sz="2400" dirty="0" smtClean="0">
                <a:solidFill>
                  <a:schemeClr val="tx1">
                    <a:lumMod val="75000"/>
                    <a:lumOff val="25000"/>
                  </a:schemeClr>
                </a:solidFill>
                <a:sym typeface="+mn-ea"/>
              </a:rPr>
              <a:t>the lives of working people</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rPr>
              <a:t>According to legend, Emperor Yan worshipped the cattle tote</a:t>
            </a:r>
            <a:r>
              <a:rPr lang="en-US" sz="2400" dirty="0" smtClean="0">
                <a:solidFill>
                  <a:schemeClr val="tx1">
                    <a:lumMod val="75000"/>
                    <a:lumOff val="25000"/>
                  </a:schemeClr>
                </a:solidFill>
              </a:rPr>
              <a:t>m </a:t>
            </a:r>
            <a:r>
              <a:rPr sz="2400" dirty="0" smtClean="0">
                <a:solidFill>
                  <a:schemeClr val="tx1">
                    <a:lumMod val="75000"/>
                    <a:lumOff val="25000"/>
                  </a:schemeClr>
                </a:solidFill>
                <a:sym typeface="+mn-ea"/>
              </a:rPr>
              <a:t>and invented agriculture</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and was henceforth  </a:t>
            </a:r>
            <a:endParaRPr sz="2400" dirty="0" smtClean="0">
              <a:solidFill>
                <a:schemeClr val="tx1">
                  <a:lumMod val="75000"/>
                  <a:lumOff val="25000"/>
                </a:schemeClr>
              </a:solidFill>
              <a:sym typeface="+mn-ea"/>
            </a:endParaRPr>
          </a:p>
          <a:p>
            <a:pPr>
              <a:lnSpc>
                <a:spcPct val="120000"/>
              </a:lnSpc>
            </a:pPr>
            <a:r>
              <a:rPr sz="2400" dirty="0" smtClean="0">
                <a:solidFill>
                  <a:schemeClr val="tx1">
                    <a:lumMod val="75000"/>
                    <a:lumOff val="25000"/>
                  </a:schemeClr>
                </a:solidFill>
                <a:sym typeface="+mn-ea"/>
              </a:rPr>
              <a:t> </a:t>
            </a:r>
            <a:r>
              <a:rPr sz="2400" u="sng" dirty="0" smtClean="0">
                <a:solidFill>
                  <a:schemeClr val="tx1">
                    <a:lumMod val="75000"/>
                    <a:lumOff val="25000"/>
                  </a:schemeClr>
                </a:solidFill>
                <a:sym typeface="+mn-ea"/>
              </a:rPr>
              <a:t>                         </a:t>
            </a:r>
            <a:r>
              <a:rPr sz="2400" dirty="0" smtClean="0">
                <a:solidFill>
                  <a:schemeClr val="tx1">
                    <a:lumMod val="75000"/>
                    <a:lumOff val="25000"/>
                  </a:schemeClr>
                </a:solidFill>
                <a:sym typeface="+mn-ea"/>
              </a:rPr>
              <a:t> Shennong (God of Agriculture)</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rPr>
              <a:t>The ferocious Chiyou, a subordinate in the tribe of Emperor Yan</a:t>
            </a:r>
            <a:r>
              <a:rPr lang="en-US" sz="2400" dirty="0" smtClean="0">
                <a:solidFill>
                  <a:schemeClr val="tx1">
                    <a:lumMod val="75000"/>
                    <a:lumOff val="25000"/>
                  </a:schemeClr>
                </a:solidFill>
              </a:rPr>
              <a:t>,</a:t>
            </a:r>
            <a:r>
              <a:rPr sz="2400" dirty="0" smtClean="0">
                <a:solidFill>
                  <a:schemeClr val="tx1">
                    <a:lumMod val="75000"/>
                    <a:lumOff val="25000"/>
                  </a:schemeClr>
                </a:solidFill>
              </a:rPr>
              <a:t> </a:t>
            </a:r>
            <a:r>
              <a:rPr lang="zh-CN" sz="2400" dirty="0" smtClean="0">
                <a:solidFill>
                  <a:schemeClr val="tx1">
                    <a:lumMod val="75000"/>
                    <a:lumOff val="25000"/>
                  </a:schemeClr>
                </a:solidFill>
                <a:sym typeface="+mn-ea"/>
              </a:rPr>
              <a:t>also worshipped the catt</a:t>
            </a:r>
            <a:r>
              <a:rPr lang="en-US" altLang="zh-CN" sz="2400" dirty="0" smtClean="0">
                <a:solidFill>
                  <a:schemeClr val="tx1">
                    <a:lumMod val="75000"/>
                    <a:lumOff val="25000"/>
                  </a:schemeClr>
                </a:solidFill>
                <a:sym typeface="+mn-ea"/>
              </a:rPr>
              <a:t>l</a:t>
            </a:r>
            <a:r>
              <a:rPr lang="zh-CN" sz="2400" dirty="0" smtClean="0">
                <a:solidFill>
                  <a:schemeClr val="tx1">
                    <a:lumMod val="75000"/>
                    <a:lumOff val="25000"/>
                  </a:schemeClr>
                </a:solidFill>
                <a:sym typeface="+mn-ea"/>
              </a:rPr>
              <a:t>e totem and became a God of War in Chinese legends</a:t>
            </a:r>
            <a:r>
              <a:rPr lang="en-US" altLang="zh-CN" sz="2400" dirty="0" smtClean="0">
                <a:solidFill>
                  <a:schemeClr val="tx1">
                    <a:lumMod val="75000"/>
                    <a:lumOff val="25000"/>
                  </a:schemeClr>
                </a:solidFill>
                <a:sym typeface="+mn-ea"/>
              </a:rPr>
              <a:t>.</a:t>
            </a:r>
            <a:endParaRPr sz="2400" dirty="0" smtClean="0">
              <a:solidFill>
                <a:schemeClr val="tx1">
                  <a:lumMod val="75000"/>
                  <a:lumOff val="25000"/>
                </a:schemeClr>
              </a:solidFill>
            </a:endParaRPr>
          </a:p>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sym typeface="+mn-ea"/>
              </a:rPr>
              <a:t>我国养牛历史悠久</a:t>
            </a:r>
            <a:r>
              <a:rPr lang="zh-CN"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牛与劳动人民的生活息息相关</a:t>
            </a:r>
            <a:r>
              <a:rPr lang="zh-CN"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传说中的炎帝崇拜牛图腾</a:t>
            </a:r>
            <a:r>
              <a:rPr lang="zh-CN"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发明了农业</a:t>
            </a:r>
            <a:r>
              <a:rPr lang="zh-CN"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又称作神农氏</a:t>
            </a:r>
            <a:r>
              <a:rPr lang="zh-CN" sz="2400" dirty="0" smtClean="0">
                <a:solidFill>
                  <a:schemeClr val="tx1">
                    <a:lumMod val="75000"/>
                    <a:lumOff val="25000"/>
                  </a:schemeClr>
                </a:solidFill>
                <a:sym typeface="+mn-ea"/>
              </a:rPr>
              <a:t>。炎帝部落的蚩尤，好战，也崇拜牛图腾，成为了中国传说中的战神。</a:t>
            </a:r>
            <a:endParaRPr lang="zh-CN" sz="2400" dirty="0" smtClean="0">
              <a:solidFill>
                <a:schemeClr val="tx1">
                  <a:lumMod val="75000"/>
                  <a:lumOff val="25000"/>
                </a:schemeClr>
              </a:solidFill>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worship /ˈwɜːʃɪp/ n. 崇拜；礼拜；尊敬  v. 崇拜；尊敬；爱慕</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totem /ˈtəʊtəm/ n. 图腾；崇拜物</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henceforth /ˌhensˈfɔːθ/ adv. 从此以后</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ferocious /fəˈrəʊʃəs/ adj. 残忍的；惊人的</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subordinate /səˈbɔːdɪnət/ n. 部属，下属，下级</a:t>
            </a:r>
            <a:endParaRPr lang="en-US" sz="1600" i="1" dirty="0" smtClean="0">
              <a:sym typeface="+mn-ea"/>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2519680" y="855980"/>
            <a:ext cx="370014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has a long history of</a:t>
            </a:r>
            <a:endParaRPr lang="zh-CN" altLang="en-US" sz="2400" dirty="0" smtClean="0">
              <a:solidFill>
                <a:schemeClr val="accent1">
                  <a:lumMod val="75000"/>
                </a:schemeClr>
              </a:solidFill>
            </a:endParaRPr>
          </a:p>
        </p:txBody>
      </p:sp>
      <p:sp>
        <p:nvSpPr>
          <p:cNvPr id="3" name="文本框 2"/>
          <p:cNvSpPr txBox="1"/>
          <p:nvPr/>
        </p:nvSpPr>
        <p:spPr>
          <a:xfrm>
            <a:off x="979805" y="126746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closely related</a:t>
            </a:r>
            <a:endParaRPr lang="zh-CN" altLang="en-US" sz="2400" dirty="0" smtClean="0">
              <a:solidFill>
                <a:schemeClr val="accent1">
                  <a:lumMod val="75000"/>
                </a:schemeClr>
              </a:solidFill>
            </a:endParaRPr>
          </a:p>
        </p:txBody>
      </p:sp>
      <p:sp>
        <p:nvSpPr>
          <p:cNvPr id="9" name="文本框 8"/>
          <p:cNvSpPr txBox="1"/>
          <p:nvPr/>
        </p:nvSpPr>
        <p:spPr>
          <a:xfrm>
            <a:off x="979805" y="2185035"/>
            <a:ext cx="216090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referred to as</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lgn="l">
              <a:spcBef>
                <a:spcPct val="20000"/>
              </a:spcBef>
              <a:buFont typeface="Arial" panose="020B0604020202020204" pitchFamily="34" charset="0"/>
              <a:buNone/>
            </a:pPr>
            <a:r>
              <a:rPr lang="en-US" altLang="zh-CN">
                <a:sym typeface="+mn-ea"/>
              </a:rPr>
              <a:t>C</a:t>
            </a:r>
            <a:r>
              <a:rPr>
                <a:sym typeface="+mn-ea"/>
              </a:rPr>
              <a:t>ultural inheritance </a:t>
            </a:r>
            <a:r>
              <a:rPr lang="en-US" altLang="zh-CN" b="0">
                <a:sym typeface="+mn-ea"/>
              </a:rPr>
              <a:t>(</a:t>
            </a:r>
            <a:r>
              <a:rPr b="0">
                <a:sym typeface="+mn-ea"/>
              </a:rPr>
              <a:t>文化的传承性）</a:t>
            </a:r>
            <a:endParaRPr dirty="0"/>
          </a:p>
        </p:txBody>
      </p:sp>
      <p:sp>
        <p:nvSpPr>
          <p:cNvPr id="8" name="文本框 7"/>
          <p:cNvSpPr txBox="1"/>
          <p:nvPr/>
        </p:nvSpPr>
        <p:spPr>
          <a:xfrm>
            <a:off x="877570" y="694690"/>
            <a:ext cx="11112500" cy="5843905"/>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In the folk legend </a:t>
            </a:r>
            <a:r>
              <a:rPr lang="en-US" sz="2400" i="1" dirty="0" smtClean="0">
                <a:solidFill>
                  <a:schemeClr val="tx1">
                    <a:lumMod val="75000"/>
                    <a:lumOff val="25000"/>
                  </a:schemeClr>
                </a:solidFill>
              </a:rPr>
              <a:t>The Cowherd and the Weaver Girl</a:t>
            </a:r>
            <a:r>
              <a:rPr lang="en-US" sz="2400" dirty="0" smtClean="0">
                <a:solidFill>
                  <a:schemeClr val="tx1">
                    <a:lumMod val="75000"/>
                    <a:lumOff val="25000"/>
                  </a:schemeClr>
                </a:solidFill>
              </a:rPr>
              <a:t> </a:t>
            </a:r>
            <a:r>
              <a:rPr lang="en-US" sz="2400" dirty="0" smtClean="0">
                <a:solidFill>
                  <a:schemeClr val="tx1">
                    <a:lumMod val="75000"/>
                    <a:lumOff val="25000"/>
                  </a:schemeClr>
                </a:solidFill>
                <a:sym typeface="+mn-ea"/>
              </a:rPr>
              <a:t>often hailed as China's</a:t>
            </a:r>
            <a:r>
              <a:rPr lang="en-US" sz="2400" i="1" dirty="0" smtClean="0">
                <a:solidFill>
                  <a:schemeClr val="tx1">
                    <a:lumMod val="75000"/>
                    <a:lumOff val="25000"/>
                  </a:schemeClr>
                </a:solidFill>
                <a:sym typeface="+mn-ea"/>
              </a:rPr>
              <a:t> Romeo and Juliet, </a:t>
            </a:r>
            <a:r>
              <a:rPr lang="en-US" sz="2400" dirty="0" smtClean="0">
                <a:solidFill>
                  <a:schemeClr val="tx1">
                    <a:lumMod val="75000"/>
                    <a:lumOff val="25000"/>
                  </a:schemeClr>
                </a:solidFill>
                <a:sym typeface="+mn-ea"/>
              </a:rPr>
              <a:t>the weaver girl, a deity from heaven,</a:t>
            </a:r>
            <a:r>
              <a:rPr lang="en-US" sz="2400" u="sng" dirty="0" smtClean="0">
                <a:solidFill>
                  <a:schemeClr val="tx1">
                    <a:lumMod val="75000"/>
                    <a:lumOff val="25000"/>
                  </a:schemeClr>
                </a:solidFill>
                <a:sym typeface="+mn-ea"/>
              </a:rPr>
              <a:t>                             </a:t>
            </a:r>
            <a:r>
              <a:rPr lang="en-US" sz="2400" dirty="0" smtClean="0">
                <a:solidFill>
                  <a:schemeClr val="tx1">
                    <a:lumMod val="75000"/>
                    <a:lumOff val="25000"/>
                  </a:schemeClr>
                </a:solidFill>
                <a:sym typeface="+mn-ea"/>
              </a:rPr>
              <a:t>the cowherd, a diligent, down-to-earth and faithful mortal. </a:t>
            </a:r>
            <a:r>
              <a:rPr lang="en-US" sz="2400" dirty="0" smtClean="0">
                <a:solidFill>
                  <a:schemeClr val="tx1">
                    <a:lumMod val="75000"/>
                    <a:lumOff val="25000"/>
                  </a:schemeClr>
                </a:solidFill>
              </a:rPr>
              <a:t>After </a:t>
            </a:r>
            <a:r>
              <a:rPr lang="en-US" sz="2400" u="sng" dirty="0" smtClean="0">
                <a:solidFill>
                  <a:schemeClr val="tx1">
                    <a:lumMod val="75000"/>
                    <a:lumOff val="25000"/>
                  </a:schemeClr>
                </a:solidFill>
              </a:rPr>
              <a:t>                                 </a:t>
            </a:r>
            <a:r>
              <a:rPr lang="en-US" sz="2400" dirty="0" smtClean="0">
                <a:solidFill>
                  <a:schemeClr val="tx1">
                    <a:lumMod val="75000"/>
                    <a:lumOff val="25000"/>
                  </a:schemeClr>
                </a:solidFill>
              </a:rPr>
              <a:t>, </a:t>
            </a:r>
            <a:r>
              <a:rPr lang="zh-CN" altLang="en-US" sz="2400" dirty="0" smtClean="0">
                <a:solidFill>
                  <a:schemeClr val="tx1">
                    <a:lumMod val="75000"/>
                    <a:lumOff val="25000"/>
                  </a:schemeClr>
                </a:solidFill>
                <a:sym typeface="+mn-ea"/>
              </a:rPr>
              <a:t>the cowherd continued to love the weaver girl</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even though they could meet only </a:t>
            </a:r>
            <a:endParaRPr lang="zh-CN" altLang="en-US" sz="2400" dirty="0" smtClean="0">
              <a:solidFill>
                <a:schemeClr val="tx1">
                  <a:lumMod val="75000"/>
                  <a:lumOff val="25000"/>
                </a:schemeClr>
              </a:solidFill>
              <a:sym typeface="+mn-ea"/>
            </a:endParaRPr>
          </a:p>
          <a:p>
            <a:pPr>
              <a:lnSpc>
                <a:spcPct val="120000"/>
              </a:lnSpc>
            </a:pPr>
            <a:r>
              <a:rPr lang="zh-CN" altLang="en-US"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 on a magpie bridge</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The honest and loyal personality of the cowherd was accentuated in the story</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and the star-crossed lovers' affection toward one another elucidated the yearning for a better life by the Chinese working people</a:t>
            </a:r>
            <a:r>
              <a:rPr lang="en-US" altLang="zh-CN" sz="2400" dirty="0" smtClean="0">
                <a:solidFill>
                  <a:schemeClr val="tx1">
                    <a:lumMod val="75000"/>
                    <a:lumOff val="25000"/>
                  </a:schemeClr>
                </a:solidFill>
                <a:sym typeface="+mn-ea"/>
              </a:rPr>
              <a:t>.</a:t>
            </a:r>
            <a:endParaRPr lang="en-US" altLang="zh-CN" sz="2400" dirty="0" smtClean="0">
              <a:solidFill>
                <a:schemeClr val="tx1">
                  <a:lumMod val="75000"/>
                  <a:lumOff val="25000"/>
                </a:schemeClr>
              </a:solidFill>
              <a:sym typeface="+mn-ea"/>
            </a:endParaRPr>
          </a:p>
          <a:p>
            <a:pPr fontAlgn="auto">
              <a:lnSpc>
                <a:spcPts val="2580"/>
              </a:lnSpc>
            </a:pPr>
            <a:r>
              <a:rPr lang="en-US" altLang="zh-CN" sz="2400" dirty="0" smtClean="0">
                <a:solidFill>
                  <a:schemeClr val="tx1">
                    <a:lumMod val="75000"/>
                    <a:lumOff val="25000"/>
                  </a:schemeClr>
                </a:solidFill>
                <a:sym typeface="+mn-ea"/>
              </a:rPr>
              <a:t>    </a:t>
            </a:r>
            <a:r>
              <a:rPr lang="en-US" sz="2400" dirty="0" smtClean="0">
                <a:solidFill>
                  <a:schemeClr val="tx1">
                    <a:lumMod val="75000"/>
                    <a:lumOff val="25000"/>
                  </a:schemeClr>
                </a:solidFill>
                <a:sym typeface="+mn-ea"/>
              </a:rPr>
              <a:t>堪称中国版 《罗密欧与朱丽叶》的《牛郎织女》中</a:t>
            </a:r>
            <a:r>
              <a:rPr lang="zh-CN" altLang="en-US" sz="2400" dirty="0" smtClean="0">
                <a:solidFill>
                  <a:schemeClr val="tx1">
                    <a:lumMod val="75000"/>
                    <a:lumOff val="25000"/>
                  </a:schemeClr>
                </a:solidFill>
                <a:sym typeface="+mn-ea"/>
              </a:rPr>
              <a:t>，</a:t>
            </a:r>
            <a:r>
              <a:rPr lang="en-US" sz="2400" dirty="0" smtClean="0">
                <a:solidFill>
                  <a:schemeClr val="tx1">
                    <a:lumMod val="75000"/>
                    <a:lumOff val="25000"/>
                  </a:schemeClr>
                </a:solidFill>
                <a:sym typeface="+mn-ea"/>
              </a:rPr>
              <a:t>仙女织女爱上了勤劳朴实、 忠贞不二的牛郎</a:t>
            </a:r>
            <a:r>
              <a:rPr lang="zh-CN" altLang="en-US" sz="2400" dirty="0" smtClean="0">
                <a:solidFill>
                  <a:schemeClr val="tx1">
                    <a:lumMod val="75000"/>
                    <a:lumOff val="25000"/>
                  </a:schemeClr>
                </a:solidFill>
                <a:sym typeface="+mn-ea"/>
              </a:rPr>
              <a:t>。即便被迫分离后，牛郎依旧深爱着织女，哪怕只有一年一度才在鹊桥上相见。故事中，忠厚、 忠诚的牛郎人格得到了延伸和升华，两人浓厚的感情也阐释了中国劳动人民对美好生活的向往之情。</a:t>
            </a:r>
            <a:endParaRPr lang="zh-CN" altLang="en-US" sz="2400" dirty="0" smtClean="0">
              <a:solidFill>
                <a:schemeClr val="tx1">
                  <a:lumMod val="75000"/>
                  <a:lumOff val="25000"/>
                </a:schemeClr>
              </a:solidFill>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hail /heɪl/ 赞扬（或称颂）                                             </a:t>
            </a:r>
            <a:r>
              <a:rPr lang="en-US" sz="1600" i="1" dirty="0" smtClean="0">
                <a:solidFill>
                  <a:schemeClr val="accent1">
                    <a:lumMod val="75000"/>
                  </a:schemeClr>
                </a:solidFill>
                <a:sym typeface="+mn-ea"/>
              </a:rPr>
              <a:t>☞ </a:t>
            </a:r>
            <a:r>
              <a:rPr lang="en-US" sz="1600" i="1" dirty="0" smtClean="0">
                <a:sym typeface="+mn-ea"/>
              </a:rPr>
              <a:t>deity /ˈdeɪəti/ n. 神；神性</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mortal /ˈmɔːtl/ n. 人类，凡人                                         </a:t>
            </a:r>
            <a:r>
              <a:rPr lang="en-US" sz="1600" i="1" dirty="0" smtClean="0">
                <a:solidFill>
                  <a:schemeClr val="accent1">
                    <a:lumMod val="75000"/>
                  </a:schemeClr>
                </a:solidFill>
                <a:sym typeface="+mn-ea"/>
              </a:rPr>
              <a:t>☞ </a:t>
            </a:r>
            <a:r>
              <a:rPr lang="en-US" sz="1600" i="1" dirty="0" smtClean="0">
                <a:sym typeface="+mn-ea"/>
              </a:rPr>
              <a:t> accentuate /əkˈsentʃueɪt/ vt. 强调；重读                       </a:t>
            </a:r>
            <a:endParaRPr lang="en-US" sz="1600" i="1" dirty="0" smtClean="0">
              <a:sym typeface="+mn-ea"/>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ym typeface="+mn-ea"/>
              </a:rPr>
              <a:t>elucidate /ɪˈluːsɪdeɪt/ vt. 阐明；说明                             </a:t>
            </a:r>
            <a:r>
              <a:rPr lang="en-US" sz="1600" i="1" dirty="0" smtClean="0">
                <a:solidFill>
                  <a:schemeClr val="accent1">
                    <a:lumMod val="75000"/>
                  </a:schemeClr>
                </a:solidFill>
                <a:sym typeface="+mn-ea"/>
              </a:rPr>
              <a:t>☞ </a:t>
            </a:r>
            <a:r>
              <a:rPr lang="en-US" sz="1600" i="1" dirty="0" smtClean="0">
                <a:sym typeface="+mn-ea"/>
              </a:rPr>
              <a:t>yearn /jɜːn/ i. 渴望，向往；思念，想念；怀念</a:t>
            </a:r>
            <a:endParaRPr lang="en-US" sz="1600" i="1" dirty="0" smtClean="0">
              <a:sym typeface="+mn-ea"/>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8498205" y="110109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fell in love with</a:t>
            </a:r>
            <a:endParaRPr lang="zh-CN" altLang="en-US" sz="2400" dirty="0" smtClean="0">
              <a:solidFill>
                <a:schemeClr val="accent1">
                  <a:lumMod val="75000"/>
                </a:schemeClr>
              </a:solidFill>
            </a:endParaRPr>
          </a:p>
        </p:txBody>
      </p:sp>
      <p:sp>
        <p:nvSpPr>
          <p:cNvPr id="3" name="文本框 2"/>
          <p:cNvSpPr txBox="1"/>
          <p:nvPr/>
        </p:nvSpPr>
        <p:spPr>
          <a:xfrm>
            <a:off x="8923020" y="1513205"/>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forced separation</a:t>
            </a:r>
            <a:endParaRPr lang="zh-CN" altLang="en-US" sz="2400" dirty="0" smtClean="0">
              <a:solidFill>
                <a:schemeClr val="accent1">
                  <a:lumMod val="75000"/>
                </a:schemeClr>
              </a:solidFill>
            </a:endParaRPr>
          </a:p>
        </p:txBody>
      </p:sp>
      <p:sp>
        <p:nvSpPr>
          <p:cNvPr id="9" name="文本框 8"/>
          <p:cNvSpPr txBox="1"/>
          <p:nvPr/>
        </p:nvSpPr>
        <p:spPr>
          <a:xfrm>
            <a:off x="979805" y="2434590"/>
            <a:ext cx="185737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once a year</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8949055"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Cultural diversity &amp; inclusiveness </a:t>
            </a:r>
            <a:r>
              <a:rPr b="0" dirty="0"/>
              <a:t>（文化的多元性 &amp; 包容性）</a:t>
            </a:r>
            <a:endParaRPr b="0" dirty="0"/>
          </a:p>
        </p:txBody>
      </p:sp>
      <p:sp>
        <p:nvSpPr>
          <p:cNvPr id="8" name="文本框 7"/>
          <p:cNvSpPr txBox="1"/>
          <p:nvPr/>
        </p:nvSpPr>
        <p:spPr>
          <a:xfrm>
            <a:off x="791210" y="694690"/>
            <a:ext cx="11198860" cy="5996940"/>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rPr>
              <a:t>The bull's masculine qualities have made it</a:t>
            </a:r>
            <a:r>
              <a:rPr sz="2400" u="sng" dirty="0" smtClean="0">
                <a:solidFill>
                  <a:schemeClr val="tx1">
                    <a:lumMod val="75000"/>
                    <a:lumOff val="25000"/>
                  </a:schemeClr>
                </a:solidFill>
              </a:rPr>
              <a:t>                            </a:t>
            </a:r>
            <a:r>
              <a:rPr sz="2400" u="sng" dirty="0" smtClean="0">
                <a:solidFill>
                  <a:schemeClr val="tx1">
                    <a:lumMod val="75000"/>
                    <a:lumOff val="25000"/>
                  </a:schemeClr>
                </a:solidFill>
                <a:sym typeface="+mn-ea"/>
              </a:rPr>
              <a:t> </a:t>
            </a:r>
            <a:r>
              <a:rPr sz="2400" dirty="0" smtClean="0">
                <a:solidFill>
                  <a:schemeClr val="tx1">
                    <a:lumMod val="75000"/>
                    <a:lumOff val="25000"/>
                  </a:schemeClr>
                </a:solidFill>
                <a:sym typeface="+mn-ea"/>
              </a:rPr>
              <a:t>in many ancient cultures</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Since prehistoric times</a:t>
            </a:r>
            <a:r>
              <a:rPr lang="en-US"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the symbolism of the bull </a:t>
            </a:r>
            <a:r>
              <a:rPr lang="zh-CN" sz="2400" u="sng" dirty="0" smtClean="0">
                <a:solidFill>
                  <a:schemeClr val="tx1">
                    <a:lumMod val="75000"/>
                    <a:lumOff val="25000"/>
                  </a:schemeClr>
                </a:solidFill>
                <a:sym typeface="+mn-ea"/>
              </a:rPr>
              <a:t>                                   </a:t>
            </a:r>
            <a:r>
              <a:rPr lang="en-US" altLang="zh-CN" sz="2400" dirty="0" smtClean="0">
                <a:noFill/>
                <a:sym typeface="+mn-ea"/>
              </a:rPr>
              <a:t>.</a:t>
            </a:r>
            <a:r>
              <a:rPr lang="en-US" altLang="zh-CN" sz="2400" dirty="0" smtClean="0">
                <a:solidFill>
                  <a:schemeClr val="tx1">
                    <a:lumMod val="75000"/>
                    <a:lumOff val="25000"/>
                  </a:schemeClr>
                </a:solidFill>
                <a:sym typeface="+mn-ea"/>
              </a:rPr>
              <a:t> </a:t>
            </a:r>
            <a:endParaRPr lang="en-US" altLang="zh-CN" sz="2400" dirty="0" smtClean="0">
              <a:solidFill>
                <a:schemeClr val="tx1">
                  <a:lumMod val="75000"/>
                  <a:lumOff val="25000"/>
                </a:schemeClr>
              </a:solidFill>
              <a:sym typeface="+mn-ea"/>
            </a:endParaRPr>
          </a:p>
          <a:p>
            <a:pPr>
              <a:lnSpc>
                <a:spcPct val="120000"/>
              </a:lnSpc>
            </a:pPr>
            <a:r>
              <a:rPr lang="zh-CN" sz="2400" dirty="0" smtClean="0">
                <a:solidFill>
                  <a:schemeClr val="tx1">
                    <a:lumMod val="75000"/>
                    <a:lumOff val="25000"/>
                  </a:schemeClr>
                </a:solidFill>
                <a:sym typeface="+mn-ea"/>
              </a:rPr>
              <a:t>power and male fertility</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and the bull itself has been the object of many religious rituals</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Hindus do not eat beef</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 because the hardworking bull once assisted men in farming along the sacred Ganges River</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Egyptian pharaohs regarded the bull as a deity</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and often portrayed it as a sun god in their </a:t>
            </a:r>
            <a:r>
              <a:rPr lang="zh-CN"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a:t>
            </a:r>
            <a:endParaRPr lang="en-US" altLang="zh-CN" sz="2400" dirty="0" smtClean="0">
              <a:solidFill>
                <a:schemeClr val="tx1">
                  <a:lumMod val="75000"/>
                  <a:lumOff val="25000"/>
                </a:schemeClr>
              </a:solidFill>
              <a:sym typeface="+mn-ea"/>
            </a:endParaRPr>
          </a:p>
          <a:p>
            <a:pPr>
              <a:lnSpc>
                <a:spcPct val="120000"/>
              </a:lnSpc>
            </a:pPr>
            <a:r>
              <a:rPr lang="en-US" altLang="zh-CN"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牛的阳刚之气使它一直是许多古代文化的重要</a:t>
            </a:r>
            <a:r>
              <a:rPr lang="zh-CN" sz="2400" dirty="0" smtClean="0">
                <a:solidFill>
                  <a:schemeClr val="tx1">
                    <a:lumMod val="75000"/>
                    <a:lumOff val="25000"/>
                  </a:schemeClr>
                </a:solidFill>
                <a:sym typeface="+mn-ea"/>
              </a:rPr>
              <a:t>象征</a:t>
            </a:r>
            <a:r>
              <a:rPr sz="2400" dirty="0" smtClean="0">
                <a:solidFill>
                  <a:schemeClr val="tx1">
                    <a:lumMod val="75000"/>
                    <a:lumOff val="25000"/>
                  </a:schemeClr>
                </a:solidFill>
                <a:sym typeface="+mn-ea"/>
              </a:rPr>
              <a:t>之一</a:t>
            </a:r>
            <a:r>
              <a:rPr lang="zh-CN" sz="2400" dirty="0" smtClean="0">
                <a:solidFill>
                  <a:schemeClr val="tx1">
                    <a:lumMod val="75000"/>
                    <a:lumOff val="25000"/>
                  </a:schemeClr>
                </a:solidFill>
                <a:sym typeface="+mn-ea"/>
              </a:rPr>
              <a:t>。自史前时代以来，公牛的象征意义就与战斗力和男性生育能力联系在一起，牛本身也是许多古老宗教祭祀的对象。印度教徒不吃牛肉，因为勤劳的牛曾经在神圣的恒河旁协助人类耕种。埃及的法老视牛为神祇，在他们的绘画和雕塑中常常把牛塑造成太阳神。</a:t>
            </a:r>
            <a:endParaRPr lang="zh-CN" sz="2400" dirty="0" smtClean="0">
              <a:solidFill>
                <a:schemeClr val="tx1">
                  <a:lumMod val="75000"/>
                  <a:lumOff val="25000"/>
                </a:schemeClr>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solidFill>
                <a:sym typeface="+mn-ea"/>
              </a:rPr>
              <a:t>masculine /ˈmæskjəlɪn/ adj. 男性的；阳性的；男子气概的</a:t>
            </a:r>
            <a:endParaRPr lang="en-US" sz="1600" i="1" dirty="0" smtClean="0">
              <a:solidFill>
                <a:schemeClr val="tx1"/>
              </a:solidFill>
              <a:sym typeface="+mn-ea"/>
            </a:endParaRPr>
          </a:p>
          <a:p>
            <a:pPr>
              <a:lnSpc>
                <a:spcPct val="120000"/>
              </a:lnSpc>
            </a:pPr>
            <a:r>
              <a:rPr lang="en-US" sz="1600" i="1" dirty="0" smtClean="0">
                <a:solidFill>
                  <a:schemeClr val="tx1"/>
                </a:solidFill>
                <a:sym typeface="+mn-ea"/>
              </a:rPr>
              <a:t>☞ fertility /fəˈtɪləti/ n. 多产；肥沃; 能生育性；可繁殖性；想象力丰富</a:t>
            </a:r>
            <a:endParaRPr lang="en-US" sz="1600" i="1" dirty="0" smtClean="0">
              <a:solidFill>
                <a:schemeClr val="tx1"/>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solidFill>
                <a:sym typeface="+mn-ea"/>
              </a:rPr>
              <a:t>ritual  /ˈrɪtʃʊəl/ n. 典礼；宗教仪式；固定程序</a:t>
            </a:r>
            <a:endParaRPr lang="en-US" sz="1600" i="1" dirty="0" smtClean="0">
              <a:solidFill>
                <a:schemeClr val="tx1"/>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solidFill>
                <a:sym typeface="+mn-ea"/>
              </a:rPr>
              <a:t>deity /ˈdeɪəti/ n. 神；神性</a:t>
            </a:r>
            <a:endParaRPr lang="en-US" sz="1600" i="1" dirty="0" smtClean="0">
              <a:solidFill>
                <a:schemeClr val="tx1"/>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solidFill>
                <a:sym typeface="+mn-ea"/>
              </a:rPr>
              <a:t>portray /pɔːˈtreɪ/ vt. 描绘；扮演</a:t>
            </a:r>
            <a:endParaRPr lang="en-US" sz="1600" i="1" dirty="0" smtClean="0">
              <a:solidFill>
                <a:schemeClr val="tx1"/>
              </a:solidFill>
              <a:sym typeface="+mn-ea"/>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7277100" y="694690"/>
            <a:ext cx="219900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a key symbol</a:t>
            </a:r>
            <a:endParaRPr lang="zh-CN" altLang="en-US" sz="2400" dirty="0" smtClean="0">
              <a:solidFill>
                <a:schemeClr val="accent1">
                  <a:lumMod val="75000"/>
                </a:schemeClr>
              </a:solidFill>
            </a:endParaRPr>
          </a:p>
        </p:txBody>
      </p:sp>
      <p:sp>
        <p:nvSpPr>
          <p:cNvPr id="9" name="文本框 8"/>
          <p:cNvSpPr txBox="1"/>
          <p:nvPr/>
        </p:nvSpPr>
        <p:spPr>
          <a:xfrm>
            <a:off x="8778875" y="1228725"/>
            <a:ext cx="3639185" cy="460375"/>
          </a:xfrm>
          <a:prstGeom prst="rect">
            <a:avLst/>
          </a:prstGeom>
          <a:noFill/>
        </p:spPr>
        <p:txBody>
          <a:bodyPr wrap="square" rtlCol="0" anchor="t">
            <a:spAutoFit/>
          </a:bodyPr>
          <a:p>
            <a:pPr>
              <a:lnSpc>
                <a:spcPct val="120000"/>
              </a:lnSpc>
            </a:pPr>
            <a:r>
              <a:rPr lang="zh-CN" altLang="en-US" sz="2000" dirty="0" smtClean="0">
                <a:solidFill>
                  <a:schemeClr val="accent1">
                    <a:lumMod val="75000"/>
                  </a:schemeClr>
                </a:solidFill>
              </a:rPr>
              <a:t>has been associated with</a:t>
            </a:r>
            <a:endParaRPr lang="zh-CN" altLang="en-US" sz="2000" dirty="0" smtClean="0">
              <a:solidFill>
                <a:schemeClr val="accent1">
                  <a:lumMod val="75000"/>
                </a:schemeClr>
              </a:solidFill>
            </a:endParaRPr>
          </a:p>
        </p:txBody>
      </p:sp>
      <p:sp>
        <p:nvSpPr>
          <p:cNvPr id="11" name="文本框 10"/>
          <p:cNvSpPr txBox="1"/>
          <p:nvPr/>
        </p:nvSpPr>
        <p:spPr>
          <a:xfrm>
            <a:off x="8179435" y="2877185"/>
            <a:ext cx="35941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paintings and sculptures</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9" grpId="0"/>
      <p:bldP spid="9" grpId="1"/>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906399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lgn="l">
              <a:spcBef>
                <a:spcPct val="20000"/>
              </a:spcBef>
              <a:buFont typeface="Arial" panose="020B0604020202020204" pitchFamily="34" charset="0"/>
              <a:buNone/>
            </a:pPr>
            <a:r>
              <a:rPr>
                <a:sym typeface="+mn-ea"/>
              </a:rPr>
              <a:t>Cultural diversity &amp; inclusiveness </a:t>
            </a:r>
            <a:r>
              <a:rPr b="0">
                <a:sym typeface="+mn-ea"/>
              </a:rPr>
              <a:t>（文化的多元性 &amp; 包容性）</a:t>
            </a:r>
            <a:endParaRPr dirty="0"/>
          </a:p>
        </p:txBody>
      </p:sp>
      <p:sp>
        <p:nvSpPr>
          <p:cNvPr id="8" name="文本框 7"/>
          <p:cNvSpPr txBox="1"/>
          <p:nvPr/>
        </p:nvSpPr>
        <p:spPr>
          <a:xfrm>
            <a:off x="877570" y="840740"/>
            <a:ext cx="11112500" cy="4668520"/>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rPr>
              <a:t>There are many Chinese expressions </a:t>
            </a:r>
            <a:r>
              <a:rPr sz="2400" u="sng" dirty="0" smtClean="0">
                <a:solidFill>
                  <a:schemeClr val="tx1">
                    <a:lumMod val="75000"/>
                    <a:lumOff val="25000"/>
                  </a:schemeClr>
                </a:solidFill>
              </a:rPr>
              <a:t>                                      </a:t>
            </a:r>
            <a:r>
              <a:rPr sz="2400" dirty="0" smtClean="0">
                <a:solidFill>
                  <a:schemeClr val="tx1">
                    <a:lumMod val="75000"/>
                    <a:lumOff val="25000"/>
                  </a:schemeClr>
                </a:solidFill>
              </a:rPr>
              <a:t>the bull</a:t>
            </a:r>
            <a:r>
              <a:rPr lang="en-US" sz="2400" dirty="0" smtClean="0">
                <a:solidFill>
                  <a:schemeClr val="tx1">
                    <a:lumMod val="75000"/>
                    <a:lumOff val="25000"/>
                  </a:schemeClr>
                </a:solidFill>
              </a:rPr>
              <a:t>, </a:t>
            </a:r>
            <a:r>
              <a:rPr sz="2400" dirty="0" smtClean="0">
                <a:solidFill>
                  <a:schemeClr val="tx1">
                    <a:lumMod val="75000"/>
                    <a:lumOff val="25000"/>
                  </a:schemeClr>
                </a:solidFill>
                <a:sym typeface="+mn-ea"/>
              </a:rPr>
              <a:t>such as </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strength of nine oxen and two tigers</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 a metaphor for great strength</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tall as an ox and large as a horse</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 used to describe someone's physical size</a:t>
            </a:r>
            <a:r>
              <a:rPr lang="en-US" sz="2400" dirty="0" smtClean="0">
                <a:solidFill>
                  <a:schemeClr val="tx1">
                    <a:lumMod val="75000"/>
                    <a:lumOff val="25000"/>
                  </a:schemeClr>
                </a:solidFill>
                <a:sym typeface="+mn-ea"/>
              </a:rPr>
              <a:t>; “playing the harp to a bull”, an analogy for wasting one's breath; </a:t>
            </a:r>
            <a:r>
              <a:rPr lang="zh-CN" altLang="en-US" sz="2400" dirty="0" smtClean="0">
                <a:solidFill>
                  <a:schemeClr val="tx1">
                    <a:lumMod val="75000"/>
                    <a:lumOff val="25000"/>
                  </a:schemeClr>
                </a:solidFill>
                <a:sym typeface="+mn-ea"/>
              </a:rPr>
              <a:t>and </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to take the bull by the horns</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 an expression for stubbornness</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However, there is</a:t>
            </a:r>
            <a:r>
              <a:rPr lang="zh-CN" altLang="en-US" sz="2400" u="sng" dirty="0" smtClean="0">
                <a:solidFill>
                  <a:schemeClr val="tx1">
                    <a:lumMod val="75000"/>
                    <a:lumOff val="25000"/>
                  </a:schemeClr>
                </a:solidFill>
                <a:sym typeface="+mn-ea"/>
              </a:rPr>
              <a:t>                            </a:t>
            </a:r>
            <a:r>
              <a:rPr lang="en-US" altLang="zh-CN" sz="2400" u="sng" dirty="0" smtClean="0">
                <a:noFill/>
                <a:sym typeface="+mn-ea"/>
              </a:rPr>
              <a:t>.</a:t>
            </a:r>
            <a:r>
              <a:rPr lang="zh-CN" altLang="en-US"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than using the character </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bull</a:t>
            </a:r>
            <a:r>
              <a:rPr lang="en-US" altLang="zh-CN" sz="2400" dirty="0" smtClean="0">
                <a:solidFill>
                  <a:schemeClr val="tx1">
                    <a:lumMod val="75000"/>
                    <a:lumOff val="25000"/>
                  </a:schemeClr>
                </a:solidFill>
                <a:sym typeface="+mn-ea"/>
              </a:rPr>
              <a:t>(niou)” </a:t>
            </a:r>
            <a:r>
              <a:rPr lang="en-US" altLang="zh-CN"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a:t>
            </a:r>
            <a:endParaRPr lang="en-US" altLang="zh-CN" sz="2400" dirty="0" smtClean="0">
              <a:solidFill>
                <a:schemeClr val="tx1">
                  <a:lumMod val="75000"/>
                  <a:lumOff val="25000"/>
                </a:schemeClr>
              </a:solidFill>
              <a:sym typeface="+mn-ea"/>
            </a:endParaRPr>
          </a:p>
          <a:p>
            <a:pPr>
              <a:lnSpc>
                <a:spcPct val="120000"/>
              </a:lnSpc>
            </a:pPr>
            <a:r>
              <a:rPr lang="en-US" altLang="zh-CN"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汉语中有许多关于牛的词语</a:t>
            </a:r>
            <a:r>
              <a:rPr lang="zh-CN"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如比喻极大力量的</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九牛二虎</a:t>
            </a:r>
            <a:r>
              <a:rPr lang="en-US"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a:t>
            </a:r>
            <a:r>
              <a:rPr lang="en-US" sz="2400" dirty="0" smtClean="0">
                <a:solidFill>
                  <a:schemeClr val="tx1">
                    <a:lumMod val="75000"/>
                    <a:lumOff val="25000"/>
                  </a:schemeClr>
                </a:solidFill>
                <a:sym typeface="+mn-ea"/>
              </a:rPr>
              <a:t>形容长得高大强壮的“牛高马大”</a:t>
            </a:r>
            <a:r>
              <a:rPr lang="zh-CN" altLang="en-US" sz="2400" dirty="0" smtClean="0">
                <a:solidFill>
                  <a:schemeClr val="tx1">
                    <a:lumMod val="75000"/>
                    <a:lumOff val="25000"/>
                  </a:schemeClr>
                </a:solidFill>
                <a:sym typeface="+mn-ea"/>
              </a:rPr>
              <a:t>，比喻白费口舌的</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对牛弹琴</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，和形容固执的 “钻牛角尖”。不过，最简单的莫过于用一个“牛”字来赞赏一个人的能力了。</a:t>
            </a:r>
            <a:endParaRPr lang="zh-CN" altLang="en-US" sz="2400" dirty="0" smtClean="0">
              <a:solidFill>
                <a:schemeClr val="tx1">
                  <a:lumMod val="75000"/>
                  <a:lumOff val="25000"/>
                </a:schemeClr>
              </a:solidFill>
              <a:sym typeface="+mn-ea"/>
            </a:endParaRPr>
          </a:p>
          <a:p>
            <a:pPr algn="l">
              <a:lnSpc>
                <a:spcPct val="120000"/>
              </a:lnSpc>
              <a:buClrTx/>
              <a:buSzTx/>
              <a:buNone/>
            </a:pPr>
            <a:r>
              <a:rPr lang="en-US" sz="1600" i="1" dirty="0" smtClean="0">
                <a:solidFill>
                  <a:schemeClr val="accent1">
                    <a:lumMod val="75000"/>
                  </a:schemeClr>
                </a:solidFill>
              </a:rPr>
              <a:t>☞</a:t>
            </a:r>
            <a:r>
              <a:rPr lang="en-US" sz="1600" i="1" dirty="0" smtClean="0">
                <a:solidFill>
                  <a:schemeClr val="tx1">
                    <a:lumMod val="75000"/>
                    <a:lumOff val="25000"/>
                  </a:schemeClr>
                </a:solidFill>
              </a:rPr>
              <a:t> metaphor /ˈmetəfə/ n. 暗喻，隐喻；比喻说法                           </a:t>
            </a:r>
            <a:endParaRPr lang="en-US" sz="1600" i="1" dirty="0" smtClean="0">
              <a:solidFill>
                <a:schemeClr val="tx1">
                  <a:lumMod val="75000"/>
                  <a:lumOff val="25000"/>
                </a:schemeClr>
              </a:solidFill>
            </a:endParaRPr>
          </a:p>
          <a:p>
            <a:pPr algn="l">
              <a:lnSpc>
                <a:spcPct val="120000"/>
              </a:lnSpc>
              <a:buClrTx/>
              <a:buSzTx/>
              <a:buNone/>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analogy /əˈnælədʒi/ n. 类比；类推；类似</a:t>
            </a:r>
            <a:endParaRPr lang="zh-CN" altLang="en-US" sz="2400" dirty="0" smtClean="0">
              <a:solidFill>
                <a:schemeClr val="tx1">
                  <a:lumMod val="75000"/>
                  <a:lumOff val="25000"/>
                </a:schemeClr>
              </a:solidFill>
              <a:sym typeface="+mn-ea"/>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6526530" y="793750"/>
            <a:ext cx="329819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using the character for</a:t>
            </a:r>
            <a:endParaRPr lang="zh-CN" altLang="en-US" sz="2400" dirty="0" smtClean="0">
              <a:solidFill>
                <a:schemeClr val="accent1">
                  <a:lumMod val="75000"/>
                </a:schemeClr>
              </a:solidFill>
            </a:endParaRPr>
          </a:p>
        </p:txBody>
      </p:sp>
      <p:sp>
        <p:nvSpPr>
          <p:cNvPr id="3" name="文本框 2"/>
          <p:cNvSpPr txBox="1"/>
          <p:nvPr/>
        </p:nvSpPr>
        <p:spPr>
          <a:xfrm>
            <a:off x="9363075" y="2590165"/>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nothing simpler</a:t>
            </a:r>
            <a:endParaRPr lang="zh-CN" altLang="en-US" sz="2400" dirty="0" smtClean="0">
              <a:solidFill>
                <a:schemeClr val="accent1">
                  <a:lumMod val="75000"/>
                </a:schemeClr>
              </a:solidFill>
            </a:endParaRPr>
          </a:p>
        </p:txBody>
      </p:sp>
      <p:sp>
        <p:nvSpPr>
          <p:cNvPr id="9" name="文本框 8"/>
          <p:cNvSpPr txBox="1"/>
          <p:nvPr/>
        </p:nvSpPr>
        <p:spPr>
          <a:xfrm>
            <a:off x="5848985" y="3056255"/>
            <a:ext cx="508825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to praise a person's competence</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9010015"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lgn="l">
              <a:spcBef>
                <a:spcPct val="20000"/>
              </a:spcBef>
              <a:buFont typeface="Arial" panose="020B0604020202020204" pitchFamily="34" charset="0"/>
              <a:buNone/>
            </a:pPr>
            <a:r>
              <a:rPr>
                <a:sym typeface="+mn-ea"/>
              </a:rPr>
              <a:t>Cultural diversity &amp; inclusiveness </a:t>
            </a:r>
            <a:r>
              <a:rPr b="0">
                <a:sym typeface="+mn-ea"/>
              </a:rPr>
              <a:t>（文化的多元性 &amp; 包容性）</a:t>
            </a:r>
            <a:endParaRPr dirty="0"/>
          </a:p>
        </p:txBody>
      </p:sp>
      <p:sp>
        <p:nvSpPr>
          <p:cNvPr id="8" name="文本框 7"/>
          <p:cNvSpPr txBox="1"/>
          <p:nvPr/>
        </p:nvSpPr>
        <p:spPr>
          <a:xfrm>
            <a:off x="877570" y="840740"/>
            <a:ext cx="11112500" cy="5850255"/>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sym typeface="+mn-ea"/>
              </a:rPr>
              <a:t>There are many words and expressions  </a:t>
            </a:r>
            <a:r>
              <a:rPr sz="2400" u="sng" dirty="0" smtClean="0">
                <a:solidFill>
                  <a:schemeClr val="tx1">
                    <a:lumMod val="75000"/>
                    <a:lumOff val="25000"/>
                  </a:schemeClr>
                </a:solidFill>
                <a:sym typeface="+mn-ea"/>
              </a:rPr>
              <a:t>                      </a:t>
            </a:r>
            <a:r>
              <a:rPr sz="2400" dirty="0" smtClean="0">
                <a:solidFill>
                  <a:schemeClr val="tx1">
                    <a:lumMod val="75000"/>
                    <a:lumOff val="25000"/>
                  </a:schemeClr>
                </a:solidFill>
                <a:sym typeface="+mn-ea"/>
              </a:rPr>
              <a:t>the bull in English too</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A continual rise in stock market prices is called a </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bull market</a:t>
            </a:r>
            <a:r>
              <a:rPr lang="en-US"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since bulls symbolize </a:t>
            </a:r>
            <a:r>
              <a:rPr lang="zh-CN" altLang="en-US"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 </a:t>
            </a:r>
            <a:r>
              <a:rPr sz="2400" dirty="0" smtClean="0">
                <a:solidFill>
                  <a:schemeClr val="tx1">
                    <a:lumMod val="75000"/>
                    <a:lumOff val="25000"/>
                  </a:schemeClr>
                </a:solidFill>
              </a:rPr>
              <a:t>The word "cow" is also often used to describe </a:t>
            </a:r>
            <a:r>
              <a:rPr lang="en-US" sz="2400" dirty="0" smtClean="0">
                <a:solidFill>
                  <a:schemeClr val="tx1">
                    <a:lumMod val="75000"/>
                    <a:lumOff val="25000"/>
                  </a:schemeClr>
                </a:solidFill>
              </a:rPr>
              <a:t>“</a:t>
            </a:r>
            <a:r>
              <a:rPr sz="2400" dirty="0" smtClean="0">
                <a:solidFill>
                  <a:schemeClr val="tx1">
                    <a:lumMod val="75000"/>
                    <a:lumOff val="25000"/>
                  </a:schemeClr>
                </a:solidFill>
                <a:sym typeface="+mn-ea"/>
              </a:rPr>
              <a:t>stubbornness</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and “headstrong</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sym typeface="+mn-ea"/>
              </a:rPr>
              <a:t>such as </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have a cow</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 a slang term for throwing a fit</a:t>
            </a:r>
            <a:r>
              <a:rPr lang="en-US" sz="2400" dirty="0" smtClean="0">
                <a:solidFill>
                  <a:schemeClr val="tx1">
                    <a:lumMod val="75000"/>
                    <a:lumOff val="25000"/>
                  </a:schemeClr>
                </a:solidFill>
                <a:sym typeface="+mn-ea"/>
              </a:rPr>
              <a:t>; </a:t>
            </a:r>
            <a:r>
              <a:rPr sz="2400" dirty="0" smtClean="0">
                <a:solidFill>
                  <a:schemeClr val="tx1">
                    <a:lumMod val="75000"/>
                    <a:lumOff val="25000"/>
                  </a:schemeClr>
                </a:solidFill>
              </a:rPr>
              <a:t>“a bull in a china shop</a:t>
            </a:r>
            <a:r>
              <a:rPr lang="en-US" sz="2400" dirty="0" smtClean="0">
                <a:solidFill>
                  <a:schemeClr val="tx1">
                    <a:lumMod val="75000"/>
                    <a:lumOff val="25000"/>
                  </a:schemeClr>
                </a:solidFill>
              </a:rPr>
              <a:t>”</a:t>
            </a:r>
            <a:r>
              <a:rPr sz="2400" dirty="0" smtClean="0">
                <a:solidFill>
                  <a:schemeClr val="tx1">
                    <a:lumMod val="75000"/>
                    <a:lumOff val="25000"/>
                  </a:schemeClr>
                </a:solidFill>
              </a:rPr>
              <a:t>, which describes a careless person</a:t>
            </a:r>
            <a:r>
              <a:rPr lang="en-US" sz="2400" dirty="0" smtClean="0">
                <a:solidFill>
                  <a:schemeClr val="tx1">
                    <a:lumMod val="75000"/>
                    <a:lumOff val="25000"/>
                  </a:schemeClr>
                </a:solidFill>
              </a:rPr>
              <a:t>; </a:t>
            </a:r>
            <a:r>
              <a:rPr lang="en-US" sz="2400" dirty="0" smtClean="0">
                <a:solidFill>
                  <a:schemeClr val="tx1">
                    <a:lumMod val="75000"/>
                    <a:lumOff val="25000"/>
                  </a:schemeClr>
                </a:solidFill>
                <a:sym typeface="+mn-ea"/>
              </a:rPr>
              <a:t>or“bull-taming”, which means</a:t>
            </a:r>
            <a:r>
              <a:rPr lang="en-US"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one can even </a:t>
            </a:r>
            <a:r>
              <a:rPr lang="zh-CN" altLang="en-US" sz="2400" u="sng" dirty="0" smtClean="0">
                <a:solidFill>
                  <a:schemeClr val="tx1">
                    <a:lumMod val="75000"/>
                    <a:lumOff val="25000"/>
                  </a:schemeClr>
                </a:solidFill>
                <a:sym typeface="+mn-ea"/>
              </a:rPr>
              <a:t>                        </a:t>
            </a:r>
            <a:r>
              <a:rPr lang="en-US" altLang="zh-CN" sz="2400" u="sng" dirty="0" smtClean="0">
                <a:noFill/>
                <a:sym typeface="+mn-ea"/>
              </a:rPr>
              <a:t>.</a:t>
            </a:r>
            <a:r>
              <a:rPr lang="zh-CN" altLang="en-US" sz="2400" u="sng"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primordial forces</a:t>
            </a:r>
            <a:r>
              <a:rPr lang="en-US" altLang="zh-CN" sz="2400" dirty="0" smtClean="0">
                <a:solidFill>
                  <a:schemeClr val="tx1">
                    <a:lumMod val="75000"/>
                    <a:lumOff val="25000"/>
                  </a:schemeClr>
                </a:solidFill>
                <a:sym typeface="+mn-ea"/>
              </a:rPr>
              <a:t>.</a:t>
            </a:r>
            <a:endParaRPr lang="zh-CN" altLang="en-US" sz="2400" dirty="0" smtClean="0">
              <a:solidFill>
                <a:schemeClr val="tx1">
                  <a:lumMod val="75000"/>
                  <a:lumOff val="25000"/>
                </a:schemeClr>
              </a:solidFill>
              <a:sym typeface="+mn-ea"/>
            </a:endParaRPr>
          </a:p>
          <a:p>
            <a:pPr>
              <a:lnSpc>
                <a:spcPct val="120000"/>
              </a:lnSpc>
            </a:pPr>
            <a:r>
              <a:rPr lang="en-US" sz="2400" dirty="0" smtClean="0">
                <a:solidFill>
                  <a:schemeClr val="tx1">
                    <a:lumMod val="75000"/>
                    <a:lumOff val="25000"/>
                  </a:schemeClr>
                </a:solidFill>
                <a:sym typeface="+mn-ea"/>
              </a:rPr>
              <a:t>     英语里也有很多关于牛的词语</a:t>
            </a:r>
            <a:r>
              <a:rPr lang="zh-CN" altLang="en-US" sz="2400" dirty="0" smtClean="0">
                <a:solidFill>
                  <a:schemeClr val="tx1">
                    <a:lumMod val="75000"/>
                    <a:lumOff val="25000"/>
                  </a:schemeClr>
                </a:solidFill>
                <a:sym typeface="+mn-ea"/>
              </a:rPr>
              <a:t>。股票价格持续上升被称为</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牛市</a:t>
            </a:r>
            <a:r>
              <a:rPr lang="en-US" altLang="zh-CN" sz="2400" dirty="0" smtClean="0">
                <a:solidFill>
                  <a:schemeClr val="tx1">
                    <a:lumMod val="75000"/>
                    <a:lumOff val="25000"/>
                  </a:schemeClr>
                </a:solidFill>
                <a:sym typeface="+mn-ea"/>
              </a:rPr>
              <a:t>”, 因为牛象征着生产和增值</a:t>
            </a:r>
            <a:r>
              <a:rPr lang="zh-CN" alt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英文中也经常用“牛” 来形容</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倔强</a:t>
            </a:r>
            <a:r>
              <a:rPr lang="en-US" sz="2400" dirty="0" smtClean="0">
                <a:solidFill>
                  <a:schemeClr val="tx1">
                    <a:lumMod val="75000"/>
                    <a:lumOff val="25000"/>
                  </a:schemeClr>
                </a:solidFill>
                <a:sym typeface="+mn-ea"/>
              </a:rPr>
              <a:t>”</a:t>
            </a:r>
            <a:r>
              <a:rPr sz="2400" dirty="0" smtClean="0">
                <a:solidFill>
                  <a:schemeClr val="tx1">
                    <a:lumMod val="75000"/>
                    <a:lumOff val="25000"/>
                  </a:schemeClr>
                </a:solidFill>
                <a:sym typeface="+mn-ea"/>
              </a:rPr>
              <a:t>和“固执</a:t>
            </a:r>
            <a:r>
              <a:rPr lang="en-US"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，如比喻愤怒的</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have a cow</a:t>
            </a:r>
            <a:r>
              <a:rPr lang="en-US" altLang="zh-CN" sz="2400" dirty="0" smtClean="0">
                <a:solidFill>
                  <a:schemeClr val="tx1">
                    <a:lumMod val="75000"/>
                    <a:lumOff val="25000"/>
                  </a:schemeClr>
                </a:solidFill>
                <a:sym typeface="+mn-ea"/>
              </a:rPr>
              <a:t>”, </a:t>
            </a:r>
            <a:r>
              <a:rPr lang="en-US" sz="2400" dirty="0" smtClean="0">
                <a:solidFill>
                  <a:schemeClr val="tx1">
                    <a:lumMod val="75000"/>
                    <a:lumOff val="25000"/>
                  </a:schemeClr>
                </a:solidFill>
                <a:sym typeface="+mn-ea"/>
              </a:rPr>
              <a:t>形容粗心鲁莽的 “a bull in a china shop”</a:t>
            </a:r>
            <a:r>
              <a:rPr lang="zh-CN" altLang="en-US" sz="2400" dirty="0" smtClean="0">
                <a:solidFill>
                  <a:schemeClr val="tx1">
                    <a:lumMod val="75000"/>
                    <a:lumOff val="25000"/>
                  </a:schemeClr>
                </a:solidFill>
                <a:sym typeface="+mn-ea"/>
              </a:rPr>
              <a:t>，</a:t>
            </a:r>
            <a:r>
              <a:rPr lang="en-US" altLang="zh-CN" sz="2400" dirty="0" smtClean="0">
                <a:solidFill>
                  <a:schemeClr val="tx1">
                    <a:lumMod val="75000"/>
                    <a:lumOff val="25000"/>
                  </a:schemeClr>
                </a:solidFill>
                <a:sym typeface="+mn-ea"/>
              </a:rPr>
              <a:t>“</a:t>
            </a:r>
            <a:r>
              <a:rPr lang="zh-CN" altLang="en-US" sz="2400" dirty="0" smtClean="0">
                <a:solidFill>
                  <a:schemeClr val="tx1">
                    <a:lumMod val="75000"/>
                    <a:lumOff val="25000"/>
                  </a:schemeClr>
                </a:solidFill>
                <a:sym typeface="+mn-ea"/>
              </a:rPr>
              <a:t>bull-taming</a:t>
            </a:r>
            <a:r>
              <a:rPr lang="en-US" altLang="zh-CN" sz="2400" dirty="0" smtClean="0">
                <a:solidFill>
                  <a:schemeClr val="tx1">
                    <a:lumMod val="75000"/>
                    <a:lumOff val="25000"/>
                  </a:schemeClr>
                </a:solidFill>
                <a:sym typeface="+mn-ea"/>
              </a:rPr>
              <a:t>” </a:t>
            </a:r>
            <a:r>
              <a:rPr lang="zh-CN" altLang="en-US" sz="2400" dirty="0" smtClean="0">
                <a:solidFill>
                  <a:schemeClr val="tx1">
                    <a:lumMod val="75000"/>
                    <a:lumOff val="25000"/>
                  </a:schemeClr>
                </a:solidFill>
                <a:sym typeface="+mn-ea"/>
              </a:rPr>
              <a:t>则表达只要有决心就能战胜原始的力量。</a:t>
            </a:r>
            <a:endParaRPr lang="zh-CN" altLang="en-US" sz="2400" dirty="0" smtClean="0">
              <a:solidFill>
                <a:schemeClr val="tx1">
                  <a:lumMod val="75000"/>
                  <a:lumOff val="25000"/>
                </a:schemeClr>
              </a:solidFill>
              <a:sym typeface="+mn-ea"/>
            </a:endParaRPr>
          </a:p>
          <a:p>
            <a:pPr algn="l">
              <a:lnSpc>
                <a:spcPct val="120000"/>
              </a:lnSpc>
              <a:buClrTx/>
              <a:buSzTx/>
              <a:buFontTx/>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slang /slæŋ/ n. 俚语；行话 adj. 俚语的                                            </a:t>
            </a:r>
            <a:endParaRPr lang="en-US" sz="1600" i="1" dirty="0" smtClean="0">
              <a:solidFill>
                <a:schemeClr val="tx1">
                  <a:lumMod val="75000"/>
                  <a:lumOff val="25000"/>
                </a:schemeClr>
              </a:solidFill>
            </a:endParaRPr>
          </a:p>
          <a:p>
            <a:pPr algn="l">
              <a:lnSpc>
                <a:spcPct val="120000"/>
              </a:lnSpc>
              <a:buClrTx/>
              <a:buSzTx/>
              <a:buFontTx/>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throw a fit 大发脾气；大为烦恼</a:t>
            </a:r>
            <a:endParaRPr lang="en-US" sz="1600" i="1" dirty="0" smtClean="0">
              <a:solidFill>
                <a:schemeClr val="tx1">
                  <a:lumMod val="75000"/>
                  <a:lumOff val="25000"/>
                </a:schemeClr>
              </a:solidFill>
            </a:endParaRPr>
          </a:p>
          <a:p>
            <a:pPr algn="l">
              <a:lnSpc>
                <a:spcPct val="120000"/>
              </a:lnSpc>
              <a:buClrTx/>
              <a:buSzTx/>
              <a:buFontTx/>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primordial /praɪˈmɔːdiəl/ adj. 原始的；根本的；原生的</a:t>
            </a:r>
            <a:endParaRPr lang="en-US" sz="1600" i="1" dirty="0" smtClean="0">
              <a:solidFill>
                <a:schemeClr val="tx1">
                  <a:lumMod val="75000"/>
                  <a:lumOff val="25000"/>
                </a:schemeClr>
              </a:solidFill>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6835775" y="793750"/>
            <a:ext cx="184912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regarding</a:t>
            </a:r>
            <a:endParaRPr lang="zh-CN" altLang="en-US" sz="2400" dirty="0" smtClean="0">
              <a:solidFill>
                <a:schemeClr val="accent1">
                  <a:lumMod val="75000"/>
                </a:schemeClr>
              </a:solidFill>
            </a:endParaRPr>
          </a:p>
        </p:txBody>
      </p:sp>
      <p:sp>
        <p:nvSpPr>
          <p:cNvPr id="3" name="文本框 2"/>
          <p:cNvSpPr txBox="1"/>
          <p:nvPr/>
        </p:nvSpPr>
        <p:spPr>
          <a:xfrm>
            <a:off x="2481580" y="1687195"/>
            <a:ext cx="310134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production and profit</a:t>
            </a:r>
            <a:endParaRPr lang="zh-CN" altLang="en-US" sz="2400" dirty="0" smtClean="0">
              <a:solidFill>
                <a:schemeClr val="accent1">
                  <a:lumMod val="75000"/>
                </a:schemeClr>
              </a:solidFill>
            </a:endParaRPr>
          </a:p>
        </p:txBody>
      </p:sp>
      <p:sp>
        <p:nvSpPr>
          <p:cNvPr id="9" name="文本框 8"/>
          <p:cNvSpPr txBox="1"/>
          <p:nvPr/>
        </p:nvSpPr>
        <p:spPr>
          <a:xfrm>
            <a:off x="4916805" y="3056255"/>
            <a:ext cx="287401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with determination</a:t>
            </a:r>
            <a:endParaRPr lang="zh-CN" altLang="en-US" sz="2400" dirty="0" smtClean="0">
              <a:solidFill>
                <a:schemeClr val="accent1">
                  <a:lumMod val="75000"/>
                </a:schemeClr>
              </a:solidFill>
            </a:endParaRPr>
          </a:p>
        </p:txBody>
      </p:sp>
      <p:sp>
        <p:nvSpPr>
          <p:cNvPr id="11" name="文本框 10"/>
          <p:cNvSpPr txBox="1"/>
          <p:nvPr/>
        </p:nvSpPr>
        <p:spPr>
          <a:xfrm>
            <a:off x="9705340" y="3056255"/>
            <a:ext cx="182689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overpower</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957961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a:sym typeface="+mn-ea"/>
              </a:rPr>
              <a:t>Cultural </a:t>
            </a:r>
            <a:r>
              <a:rPr lang="en-US" altLang="zh-CN">
                <a:sym typeface="+mn-ea"/>
              </a:rPr>
              <a:t>confidence</a:t>
            </a:r>
            <a:r>
              <a:rPr>
                <a:sym typeface="+mn-ea"/>
              </a:rPr>
              <a:t> </a:t>
            </a:r>
            <a:r>
              <a:rPr b="0">
                <a:sym typeface="+mn-ea"/>
              </a:rPr>
              <a:t>（文化自信）</a:t>
            </a:r>
            <a:endParaRPr dirty="0"/>
          </a:p>
        </p:txBody>
      </p:sp>
      <p:sp>
        <p:nvSpPr>
          <p:cNvPr id="8" name="文本框 7"/>
          <p:cNvSpPr txBox="1"/>
          <p:nvPr/>
        </p:nvSpPr>
        <p:spPr>
          <a:xfrm>
            <a:off x="877570" y="840740"/>
            <a:ext cx="11112500" cy="5850255"/>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rPr>
              <a:t>The bull is also the token for sturdiness</a:t>
            </a:r>
            <a:r>
              <a:rPr lang="en-US" sz="2400" dirty="0" smtClean="0">
                <a:solidFill>
                  <a:schemeClr val="tx1">
                    <a:lumMod val="75000"/>
                    <a:lumOff val="25000"/>
                  </a:schemeClr>
                </a:solidFill>
              </a:rPr>
              <a:t>. </a:t>
            </a:r>
            <a:r>
              <a:rPr sz="2400" dirty="0" smtClean="0">
                <a:solidFill>
                  <a:schemeClr val="tx1">
                    <a:lumMod val="75000"/>
                    <a:lumOff val="25000"/>
                  </a:schemeClr>
                </a:solidFill>
                <a:sym typeface="+mn-ea"/>
              </a:rPr>
              <a:t>The Iron Bulls of the Yellow River, built in 725 AD </a:t>
            </a:r>
            <a:r>
              <a:rPr lang="zh-CN" sz="2400" dirty="0" smtClean="0">
                <a:solidFill>
                  <a:schemeClr val="tx1">
                    <a:lumMod val="75000"/>
                    <a:lumOff val="25000"/>
                  </a:schemeClr>
                </a:solidFill>
                <a:sym typeface="+mn-ea"/>
              </a:rPr>
              <a:t>during the Tang Dynasty (AD 618-907)</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used their weights and footings underground </a:t>
            </a:r>
            <a:r>
              <a:rPr lang="zh-CN" sz="2400" u="sng"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 the Pujindu Floating Bridge, an artery for logistics at the time</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The infrastructure cost 1,100 tons of iron</a:t>
            </a:r>
            <a:r>
              <a:rPr lang="en-US" altLang="zh-CN" sz="2400" dirty="0" smtClean="0">
                <a:solidFill>
                  <a:schemeClr val="tx1">
                    <a:lumMod val="75000"/>
                    <a:lumOff val="25000"/>
                  </a:schemeClr>
                </a:solidFill>
                <a:sym typeface="+mn-ea"/>
              </a:rPr>
              <a:t>, equivalent to </a:t>
            </a:r>
            <a:r>
              <a:rPr lang="en-US" altLang="zh-CN"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of China's iron production that year. </a:t>
            </a:r>
            <a:r>
              <a:rPr lang="zh-CN" sz="2400" dirty="0" smtClean="0">
                <a:solidFill>
                  <a:schemeClr val="tx1">
                    <a:lumMod val="75000"/>
                    <a:lumOff val="25000"/>
                  </a:schemeClr>
                </a:solidFill>
                <a:sym typeface="+mn-ea"/>
              </a:rPr>
              <a:t>It is</a:t>
            </a:r>
            <a:r>
              <a:rPr lang="zh-CN" sz="2400" u="sng" dirty="0" smtClean="0">
                <a:solidFill>
                  <a:schemeClr val="tx1">
                    <a:lumMod val="75000"/>
                    <a:lumOff val="25000"/>
                  </a:schemeClr>
                </a:solidFill>
                <a:sym typeface="+mn-ea"/>
              </a:rPr>
              <a:t>                         </a:t>
            </a:r>
            <a:r>
              <a:rPr lang="zh-CN" sz="2400" u="sng" dirty="0" smtClean="0">
                <a:noFill/>
                <a:sym typeface="+mn-ea"/>
              </a:rPr>
              <a:t> </a:t>
            </a:r>
            <a:r>
              <a:rPr lang="en-US" altLang="zh-CN" sz="2400" dirty="0" smtClean="0">
                <a:noFill/>
                <a:sym typeface="+mn-ea"/>
              </a:rPr>
              <a:t>.</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appropriate to describe the iron statues</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which are great </a:t>
            </a:r>
            <a:r>
              <a:rPr lang="en-US" altLang="zh-CN" sz="2400" dirty="0" smtClean="0">
                <a:solidFill>
                  <a:schemeClr val="tx1">
                    <a:lumMod val="75000"/>
                    <a:lumOff val="25000"/>
                  </a:schemeClr>
                </a:solidFill>
                <a:sym typeface="+mn-ea"/>
              </a:rPr>
              <a:t>i</a:t>
            </a:r>
            <a:r>
              <a:rPr lang="zh-CN" sz="2400" dirty="0" smtClean="0">
                <a:solidFill>
                  <a:schemeClr val="tx1">
                    <a:lumMod val="75000"/>
                    <a:lumOff val="25000"/>
                  </a:schemeClr>
                </a:solidFill>
                <a:sym typeface="+mn-ea"/>
              </a:rPr>
              <a:t>n size and even greater  </a:t>
            </a:r>
            <a:endParaRPr lang="zh-CN" sz="2400" dirty="0" smtClean="0">
              <a:solidFill>
                <a:schemeClr val="tx1">
                  <a:lumMod val="75000"/>
                  <a:lumOff val="25000"/>
                </a:schemeClr>
              </a:solidFill>
              <a:sym typeface="+mn-ea"/>
            </a:endParaRPr>
          </a:p>
          <a:p>
            <a:pPr>
              <a:lnSpc>
                <a:spcPct val="120000"/>
              </a:lnSpc>
            </a:pPr>
            <a:r>
              <a:rPr lang="zh-CN" sz="2400" u="sng"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with the Chinese term </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like a bull with a heavy load</a:t>
            </a:r>
            <a:r>
              <a:rPr lang="en-US" altLang="zh-CN" sz="2400" dirty="0" smtClean="0">
                <a:solidFill>
                  <a:schemeClr val="tx1">
                    <a:lumMod val="75000"/>
                    <a:lumOff val="25000"/>
                  </a:schemeClr>
                </a:solidFill>
                <a:sym typeface="+mn-ea"/>
              </a:rPr>
              <a:t>”</a:t>
            </a:r>
            <a:endParaRPr lang="zh-CN" sz="2400" dirty="0" smtClean="0">
              <a:solidFill>
                <a:schemeClr val="tx1">
                  <a:lumMod val="75000"/>
                  <a:lumOff val="25000"/>
                </a:schemeClr>
              </a:solidFill>
            </a:endParaRPr>
          </a:p>
          <a:p>
            <a:pPr>
              <a:lnSpc>
                <a:spcPct val="120000"/>
              </a:lnSpc>
            </a:pPr>
            <a:r>
              <a:rPr sz="2400" dirty="0" smtClean="0">
                <a:solidFill>
                  <a:schemeClr val="tx1">
                    <a:lumMod val="75000"/>
                    <a:lumOff val="25000"/>
                  </a:schemeClr>
                </a:solidFill>
                <a:sym typeface="+mn-ea"/>
              </a:rPr>
              <a:t>   牛也可以是力量的象征</a:t>
            </a:r>
            <a:r>
              <a:rPr lang="zh-CN" sz="2400" dirty="0" smtClean="0">
                <a:solidFill>
                  <a:schemeClr val="tx1">
                    <a:lumMod val="75000"/>
                    <a:lumOff val="25000"/>
                  </a:schemeClr>
                </a:solidFill>
                <a:sym typeface="+mn-ea"/>
              </a:rPr>
              <a:t>。黄河铁牛，是中国古代唐朝公元725年时搭建的铁质桥桩，这几尊铁牛用自身的力量支撑着唐朝的运输命脉：蒲津渡浮桥。基建耗费了1100吨铁，相当于当年国家铁产量的五分之四。用“如牛负重”来形容这体积庞，</a:t>
            </a:r>
            <a:endParaRPr lang="zh-CN" sz="2400" dirty="0" smtClean="0">
              <a:solidFill>
                <a:schemeClr val="tx1">
                  <a:lumMod val="75000"/>
                  <a:lumOff val="25000"/>
                </a:schemeClr>
              </a:solidFill>
            </a:endParaRPr>
          </a:p>
          <a:p>
            <a:pPr>
              <a:lnSpc>
                <a:spcPct val="120000"/>
              </a:lnSpc>
            </a:pPr>
            <a:r>
              <a:rPr lang="zh-CN" sz="2400" dirty="0" smtClean="0">
                <a:solidFill>
                  <a:schemeClr val="tx1">
                    <a:lumMod val="75000"/>
                    <a:lumOff val="25000"/>
                  </a:schemeClr>
                </a:solidFill>
                <a:sym typeface="+mn-ea"/>
              </a:rPr>
              <a:t>责任又重大的桥庄是再合适不过的了。</a:t>
            </a:r>
            <a:endParaRPr lang="zh-CN" sz="2400" dirty="0" smtClean="0">
              <a:solidFill>
                <a:schemeClr val="tx1">
                  <a:lumMod val="75000"/>
                  <a:lumOff val="25000"/>
                </a:schemeClr>
              </a:solidFill>
              <a:sym typeface="+mn-ea"/>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token/ˈtəʊkən/ n. 标志；（用于表达感情的）记号          </a:t>
            </a:r>
            <a:r>
              <a:rPr lang="en-US" sz="1600" i="1" dirty="0" smtClean="0">
                <a:solidFill>
                  <a:schemeClr val="accent1">
                    <a:lumMod val="75000"/>
                  </a:schemeClr>
                </a:solidFill>
                <a:sym typeface="+mn-ea"/>
              </a:rPr>
              <a:t>☞</a:t>
            </a:r>
            <a:r>
              <a:rPr lang="en-US" sz="1600" i="1" dirty="0" smtClean="0">
                <a:solidFill>
                  <a:schemeClr val="tx1">
                    <a:lumMod val="75000"/>
                    <a:lumOff val="25000"/>
                  </a:schemeClr>
                </a:solidFill>
              </a:rPr>
              <a:t> sturdiness/ˈstɜːrdinəs/ n. 坚固；强健，雄壮</a:t>
            </a:r>
            <a:endParaRPr lang="en-US" sz="1600" i="1" dirty="0" smtClean="0">
              <a:solidFill>
                <a:schemeClr val="tx1">
                  <a:lumMod val="75000"/>
                  <a:lumOff val="25000"/>
                </a:schemeClr>
              </a:solidFill>
            </a:endParaRPr>
          </a:p>
          <a:p>
            <a:pPr>
              <a:lnSpc>
                <a:spcPct val="120000"/>
              </a:lnSpc>
            </a:pPr>
            <a:r>
              <a:rPr lang="en-US" sz="1600" i="1" dirty="0" smtClean="0">
                <a:solidFill>
                  <a:schemeClr val="tx1">
                    <a:lumMod val="75000"/>
                    <a:lumOff val="25000"/>
                  </a:schemeClr>
                </a:solidFill>
              </a:rPr>
              <a:t>☞ artery /ˈɑːtəri/ n. 动脉；干道；主流                                 </a:t>
            </a:r>
            <a:r>
              <a:rPr lang="en-US" sz="1600" i="1" dirty="0" smtClean="0">
                <a:solidFill>
                  <a:schemeClr val="accent1">
                    <a:lumMod val="75000"/>
                  </a:schemeClr>
                </a:solidFill>
                <a:sym typeface="+mn-ea"/>
              </a:rPr>
              <a:t>☞</a:t>
            </a:r>
            <a:r>
              <a:rPr lang="en-US" sz="1600" i="1" dirty="0" smtClean="0">
                <a:solidFill>
                  <a:schemeClr val="tx1">
                    <a:lumMod val="75000"/>
                    <a:lumOff val="25000"/>
                  </a:schemeClr>
                </a:solidFill>
              </a:rPr>
              <a:t>  logistics /ləˈdʒɪstɪks/ n. 后勤；物流；组织工作</a:t>
            </a:r>
            <a:endParaRPr lang="en-US" sz="1600" i="1" dirty="0" smtClean="0">
              <a:solidFill>
                <a:schemeClr val="tx1">
                  <a:lumMod val="75000"/>
                  <a:lumOff val="25000"/>
                </a:schemeClr>
              </a:solidFill>
            </a:endParaRPr>
          </a:p>
          <a:p>
            <a:pPr>
              <a:lnSpc>
                <a:spcPct val="120000"/>
              </a:lnSpc>
            </a:pP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infrastructure /ˈɪnfrəstrʌktʃə(r)/ n. 基础设施；公共建设   </a:t>
            </a:r>
            <a:r>
              <a:rPr lang="en-US" sz="1600" i="1" dirty="0" smtClean="0">
                <a:solidFill>
                  <a:schemeClr val="accent1">
                    <a:lumMod val="75000"/>
                  </a:schemeClr>
                </a:solidFill>
                <a:sym typeface="+mn-ea"/>
              </a:rPr>
              <a:t>☞ </a:t>
            </a:r>
            <a:r>
              <a:rPr lang="en-US" sz="1600" i="1" dirty="0" smtClean="0">
                <a:solidFill>
                  <a:schemeClr val="tx1">
                    <a:lumMod val="75000"/>
                    <a:lumOff val="25000"/>
                  </a:schemeClr>
                </a:solidFill>
              </a:rPr>
              <a:t>equivalent /ɪˈkwɪvələnt/ adj. （在价值、数量等方面）相等的</a:t>
            </a:r>
            <a:endParaRPr lang="en-US" sz="1600" i="1" dirty="0" smtClean="0">
              <a:solidFill>
                <a:schemeClr val="tx1">
                  <a:lumMod val="75000"/>
                  <a:lumOff val="25000"/>
                </a:schemeClr>
              </a:solidFill>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4112895" y="1741170"/>
            <a:ext cx="316865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to anchor and support </a:t>
            </a:r>
            <a:endParaRPr lang="zh-CN" altLang="en-US" sz="2400" dirty="0" smtClean="0">
              <a:solidFill>
                <a:schemeClr val="accent1">
                  <a:lumMod val="75000"/>
                </a:schemeClr>
              </a:solidFill>
            </a:endParaRPr>
          </a:p>
        </p:txBody>
      </p:sp>
      <p:sp>
        <p:nvSpPr>
          <p:cNvPr id="3" name="文本框 2"/>
          <p:cNvSpPr txBox="1"/>
          <p:nvPr/>
        </p:nvSpPr>
        <p:spPr>
          <a:xfrm>
            <a:off x="9780270" y="2609850"/>
            <a:ext cx="1750695"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more than</a:t>
            </a:r>
            <a:endParaRPr lang="zh-CN" altLang="en-US" sz="2400" dirty="0" smtClean="0">
              <a:solidFill>
                <a:schemeClr val="accent1">
                  <a:lumMod val="75000"/>
                </a:schemeClr>
              </a:solidFill>
            </a:endParaRPr>
          </a:p>
        </p:txBody>
      </p:sp>
      <p:sp>
        <p:nvSpPr>
          <p:cNvPr id="9" name="文本框 8"/>
          <p:cNvSpPr txBox="1"/>
          <p:nvPr/>
        </p:nvSpPr>
        <p:spPr>
          <a:xfrm>
            <a:off x="2675255" y="2609850"/>
            <a:ext cx="178689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four-fifths</a:t>
            </a:r>
            <a:endParaRPr lang="zh-CN" altLang="en-US" sz="2400" dirty="0" smtClean="0">
              <a:solidFill>
                <a:schemeClr val="accent1">
                  <a:lumMod val="75000"/>
                </a:schemeClr>
              </a:solidFill>
            </a:endParaRPr>
          </a:p>
        </p:txBody>
      </p:sp>
      <p:sp>
        <p:nvSpPr>
          <p:cNvPr id="11" name="文本框 10"/>
          <p:cNvSpPr txBox="1"/>
          <p:nvPr/>
        </p:nvSpPr>
        <p:spPr>
          <a:xfrm>
            <a:off x="1036955" y="3466465"/>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in responsibility</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3</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lgn="l">
              <a:spcBef>
                <a:spcPct val="20000"/>
              </a:spcBef>
              <a:buFont typeface="Arial" panose="020B0604020202020204" pitchFamily="34" charset="0"/>
              <a:buNone/>
            </a:pPr>
            <a:r>
              <a:rPr>
                <a:sym typeface="+mn-ea"/>
              </a:rPr>
              <a:t>Cultural </a:t>
            </a:r>
            <a:r>
              <a:rPr lang="en-US" altLang="zh-CN">
                <a:sym typeface="+mn-ea"/>
              </a:rPr>
              <a:t>confidence</a:t>
            </a:r>
            <a:r>
              <a:rPr>
                <a:sym typeface="+mn-ea"/>
              </a:rPr>
              <a:t> </a:t>
            </a:r>
            <a:r>
              <a:rPr b="0">
                <a:sym typeface="+mn-ea"/>
              </a:rPr>
              <a:t>（文化自信）</a:t>
            </a:r>
            <a:endParaRPr dirty="0"/>
          </a:p>
        </p:txBody>
      </p:sp>
      <p:sp>
        <p:nvSpPr>
          <p:cNvPr id="8" name="文本框 7"/>
          <p:cNvSpPr txBox="1"/>
          <p:nvPr/>
        </p:nvSpPr>
        <p:spPr>
          <a:xfrm>
            <a:off x="877570" y="793750"/>
            <a:ext cx="11043920" cy="4078605"/>
          </a:xfrm>
          <a:prstGeom prst="rect">
            <a:avLst/>
          </a:prstGeom>
          <a:noFill/>
        </p:spPr>
        <p:txBody>
          <a:bodyPr wrap="square" rtlCol="0" anchor="t">
            <a:spAutoFit/>
          </a:bodyPr>
          <a:p>
            <a:pPr>
              <a:lnSpc>
                <a:spcPct val="120000"/>
              </a:lnSpc>
            </a:pPr>
            <a:r>
              <a:rPr lang="en-US" sz="2400" dirty="0" smtClean="0">
                <a:solidFill>
                  <a:schemeClr val="tx1">
                    <a:lumMod val="75000"/>
                    <a:lumOff val="25000"/>
                  </a:schemeClr>
                </a:solidFill>
              </a:rPr>
              <a:t>    </a:t>
            </a:r>
            <a:r>
              <a:rPr sz="2400" dirty="0" smtClean="0">
                <a:solidFill>
                  <a:schemeClr val="tx1">
                    <a:lumMod val="75000"/>
                    <a:lumOff val="25000"/>
                  </a:schemeClr>
                </a:solidFill>
              </a:rPr>
              <a:t>    The ox, a </a:t>
            </a:r>
            <a:r>
              <a:rPr sz="2400" u="sng" dirty="0" smtClean="0">
                <a:solidFill>
                  <a:schemeClr val="tx1">
                    <a:lumMod val="75000"/>
                    <a:lumOff val="25000"/>
                  </a:schemeClr>
                </a:solidFill>
              </a:rPr>
              <a:t>                                                              </a:t>
            </a:r>
            <a:r>
              <a:rPr sz="2400" dirty="0" smtClean="0">
                <a:solidFill>
                  <a:schemeClr val="tx1">
                    <a:lumMod val="75000"/>
                    <a:lumOff val="25000"/>
                  </a:schemeClr>
                </a:solidFill>
              </a:rPr>
              <a:t>animal</a:t>
            </a:r>
            <a:r>
              <a:rPr lang="en-US" sz="2400" dirty="0" smtClean="0">
                <a:solidFill>
                  <a:schemeClr val="tx1">
                    <a:lumMod val="75000"/>
                    <a:lumOff val="25000"/>
                  </a:schemeClr>
                </a:solidFill>
              </a:rPr>
              <a:t>, </a:t>
            </a:r>
            <a:r>
              <a:rPr sz="2400" dirty="0" smtClean="0">
                <a:solidFill>
                  <a:schemeClr val="tx1">
                    <a:lumMod val="75000"/>
                    <a:lumOff val="25000"/>
                  </a:schemeClr>
                </a:solidFill>
                <a:sym typeface="+mn-ea"/>
              </a:rPr>
              <a:t>has deeply influenced the lives of the Chinese people </a:t>
            </a:r>
            <a:r>
              <a:rPr sz="2400" u="sng" dirty="0" smtClean="0">
                <a:solidFill>
                  <a:schemeClr val="tx1">
                    <a:lumMod val="75000"/>
                    <a:lumOff val="25000"/>
                  </a:schemeClr>
                </a:solidFill>
                <a:sym typeface="+mn-ea"/>
              </a:rPr>
              <a:t>                              </a:t>
            </a:r>
            <a:r>
              <a:rPr lang="en-US" sz="2400" dirty="0" smtClean="0">
                <a:solidFill>
                  <a:schemeClr val="tx1">
                    <a:lumMod val="75000"/>
                    <a:lumOff val="25000"/>
                  </a:schemeClr>
                </a:solidFill>
                <a:sym typeface="+mn-ea"/>
              </a:rPr>
              <a:t>.</a:t>
            </a:r>
            <a:endParaRPr sz="2400" dirty="0" smtClean="0">
              <a:solidFill>
                <a:schemeClr val="tx1">
                  <a:lumMod val="75000"/>
                  <a:lumOff val="25000"/>
                </a:schemeClr>
              </a:solidFill>
            </a:endParaRPr>
          </a:p>
          <a:p>
            <a:pPr>
              <a:lnSpc>
                <a:spcPct val="120000"/>
              </a:lnSpc>
            </a:pPr>
            <a:r>
              <a:rPr sz="2400" dirty="0" smtClean="0">
                <a:solidFill>
                  <a:schemeClr val="tx1">
                    <a:lumMod val="75000"/>
                    <a:lumOff val="25000"/>
                  </a:schemeClr>
                </a:solidFill>
                <a:sym typeface="+mn-ea"/>
              </a:rPr>
              <a:t>     2020 was a difficult year</a:t>
            </a:r>
            <a:r>
              <a:rPr lang="en-US"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As the Year of the Ox </a:t>
            </a:r>
            <a:r>
              <a:rPr lang="zh-CN" sz="2400" u="sng" dirty="0" smtClean="0">
                <a:solidFill>
                  <a:schemeClr val="tx1">
                    <a:lumMod val="75000"/>
                    <a:lumOff val="25000"/>
                  </a:schemeClr>
                </a:solidFill>
                <a:sym typeface="+mn-ea"/>
              </a:rPr>
              <a:t>                      </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we hope everyone can</a:t>
            </a:r>
            <a:r>
              <a:rPr lang="zh-CN" sz="2400" u="sng"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many </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moo</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-re new opportunities</a:t>
            </a:r>
            <a:r>
              <a:rPr lang="en-US" altLang="zh-CN" sz="2400" dirty="0" smtClean="0">
                <a:solidFill>
                  <a:schemeClr val="tx1">
                    <a:lumMod val="75000"/>
                    <a:lumOff val="25000"/>
                  </a:schemeClr>
                </a:solidFill>
                <a:sym typeface="+mn-ea"/>
              </a:rPr>
              <a:t>. </a:t>
            </a:r>
            <a:r>
              <a:rPr lang="zh-CN" sz="2400" dirty="0" smtClean="0">
                <a:solidFill>
                  <a:schemeClr val="tx1">
                    <a:lumMod val="75000"/>
                    <a:lumOff val="25000"/>
                  </a:schemeClr>
                </a:solidFill>
                <a:sym typeface="+mn-ea"/>
              </a:rPr>
              <a:t>Happy Year of the Ox!</a:t>
            </a:r>
            <a:endParaRPr lang="zh-CN" sz="2400" dirty="0" smtClean="0">
              <a:solidFill>
                <a:schemeClr val="tx1">
                  <a:lumMod val="75000"/>
                  <a:lumOff val="25000"/>
                </a:schemeClr>
              </a:solidFill>
            </a:endParaRPr>
          </a:p>
          <a:p>
            <a:pPr>
              <a:lnSpc>
                <a:spcPct val="120000"/>
              </a:lnSpc>
            </a:pPr>
            <a:r>
              <a:rPr sz="2400" dirty="0" smtClean="0">
                <a:solidFill>
                  <a:schemeClr val="tx1">
                    <a:lumMod val="75000"/>
                    <a:lumOff val="25000"/>
                  </a:schemeClr>
                </a:solidFill>
                <a:sym typeface="+mn-ea"/>
              </a:rPr>
              <a:t>    老牛， 中国人眼里踏实、憨厚又勤劳的动物一直深深地影响着历代中国人的生活</a:t>
            </a:r>
            <a:r>
              <a:rPr lang="zh-CN" sz="2400" dirty="0" smtClean="0">
                <a:solidFill>
                  <a:schemeClr val="tx1">
                    <a:lumMod val="75000"/>
                    <a:lumOff val="25000"/>
                  </a:schemeClr>
                </a:solidFill>
                <a:sym typeface="+mn-ea"/>
              </a:rPr>
              <a:t>。</a:t>
            </a:r>
            <a:endParaRPr lang="zh-CN" sz="2400" dirty="0" smtClean="0">
              <a:solidFill>
                <a:schemeClr val="tx1">
                  <a:lumMod val="75000"/>
                  <a:lumOff val="25000"/>
                </a:schemeClr>
              </a:solidFill>
            </a:endParaRPr>
          </a:p>
          <a:p>
            <a:pPr>
              <a:lnSpc>
                <a:spcPct val="120000"/>
              </a:lnSpc>
            </a:pPr>
            <a:r>
              <a:rPr lang="zh-CN" sz="2400" dirty="0" smtClean="0">
                <a:solidFill>
                  <a:schemeClr val="tx1">
                    <a:lumMod val="75000"/>
                    <a:lumOff val="25000"/>
                  </a:schemeClr>
                </a:solidFill>
                <a:sym typeface="+mn-ea"/>
              </a:rPr>
              <a:t>     2020年</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鼠</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 实不易，农历牛年即将到来，希望大家在新的一年里 </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牛</a:t>
            </a:r>
            <a:r>
              <a:rPr lang="en-US" altLang="zh-CN" sz="2400" dirty="0" smtClean="0">
                <a:solidFill>
                  <a:schemeClr val="tx1">
                    <a:lumMod val="75000"/>
                    <a:lumOff val="25000"/>
                  </a:schemeClr>
                </a:solidFill>
                <a:sym typeface="+mn-ea"/>
              </a:rPr>
              <a:t>”</a:t>
            </a:r>
            <a:r>
              <a:rPr lang="zh-CN" sz="2400" dirty="0" smtClean="0">
                <a:solidFill>
                  <a:schemeClr val="tx1">
                    <a:lumMod val="75000"/>
                    <a:lumOff val="25000"/>
                  </a:schemeClr>
                </a:solidFill>
                <a:sym typeface="+mn-ea"/>
              </a:rPr>
              <a:t> 转新机。牛年大吉！</a:t>
            </a:r>
            <a:endParaRPr lang="zh-CN" sz="2400" dirty="0" smtClean="0">
              <a:solidFill>
                <a:schemeClr val="tx1">
                  <a:lumMod val="75000"/>
                  <a:lumOff val="25000"/>
                </a:schemeClr>
              </a:solidFill>
            </a:endParaRPr>
          </a:p>
        </p:txBody>
      </p:sp>
      <p:pic>
        <p:nvPicPr>
          <p:cNvPr id="22" name="图片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0" y="6153785"/>
            <a:ext cx="979805" cy="704215"/>
          </a:xfrm>
          <a:prstGeom prst="rect">
            <a:avLst/>
          </a:prstGeom>
        </p:spPr>
      </p:pic>
      <p:sp>
        <p:nvSpPr>
          <p:cNvPr id="2" name="文本框 1"/>
          <p:cNvSpPr txBox="1"/>
          <p:nvPr/>
        </p:nvSpPr>
        <p:spPr>
          <a:xfrm>
            <a:off x="3025775" y="793750"/>
            <a:ext cx="529971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grounded, humble and hardworking</a:t>
            </a:r>
            <a:endParaRPr lang="zh-CN" altLang="en-US" sz="2400" dirty="0" smtClean="0">
              <a:solidFill>
                <a:schemeClr val="accent1">
                  <a:lumMod val="75000"/>
                </a:schemeClr>
              </a:solidFill>
            </a:endParaRPr>
          </a:p>
        </p:txBody>
      </p:sp>
      <p:sp>
        <p:nvSpPr>
          <p:cNvPr id="3" name="文本框 2"/>
          <p:cNvSpPr txBox="1"/>
          <p:nvPr/>
        </p:nvSpPr>
        <p:spPr>
          <a:xfrm>
            <a:off x="6745605" y="1240790"/>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for generations</a:t>
            </a:r>
            <a:endParaRPr lang="zh-CN" altLang="en-US" sz="2400" dirty="0" smtClean="0">
              <a:solidFill>
                <a:schemeClr val="accent1">
                  <a:lumMod val="75000"/>
                </a:schemeClr>
              </a:solidFill>
            </a:endParaRPr>
          </a:p>
        </p:txBody>
      </p:sp>
      <p:sp>
        <p:nvSpPr>
          <p:cNvPr id="9" name="文本框 8"/>
          <p:cNvSpPr txBox="1"/>
          <p:nvPr/>
        </p:nvSpPr>
        <p:spPr>
          <a:xfrm>
            <a:off x="7815580" y="1688465"/>
            <a:ext cx="196342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approaches</a:t>
            </a:r>
            <a:endParaRPr lang="zh-CN" altLang="en-US" sz="2400" dirty="0" smtClean="0">
              <a:solidFill>
                <a:schemeClr val="accent1">
                  <a:lumMod val="75000"/>
                </a:schemeClr>
              </a:solidFill>
            </a:endParaRPr>
          </a:p>
        </p:txBody>
      </p:sp>
      <p:sp>
        <p:nvSpPr>
          <p:cNvPr id="11" name="文本框 10"/>
          <p:cNvSpPr txBox="1"/>
          <p:nvPr/>
        </p:nvSpPr>
        <p:spPr>
          <a:xfrm>
            <a:off x="3025775" y="2146935"/>
            <a:ext cx="2540000" cy="534035"/>
          </a:xfrm>
          <a:prstGeom prst="rect">
            <a:avLst/>
          </a:prstGeom>
          <a:noFill/>
        </p:spPr>
        <p:txBody>
          <a:bodyPr wrap="square" rtlCol="0" anchor="t">
            <a:spAutoFit/>
          </a:bodyPr>
          <a:p>
            <a:pPr>
              <a:lnSpc>
                <a:spcPct val="120000"/>
              </a:lnSpc>
            </a:pPr>
            <a:r>
              <a:rPr lang="zh-CN" altLang="en-US" sz="2400" dirty="0" smtClean="0">
                <a:solidFill>
                  <a:schemeClr val="accent1">
                    <a:lumMod val="75000"/>
                  </a:schemeClr>
                </a:solidFill>
              </a:rPr>
              <a:t>be blessed with</a:t>
            </a:r>
            <a:endParaRPr lang="zh-CN" altLang="en-US" sz="2400"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3" grpId="0"/>
      <p:bldP spid="3" grpId="1"/>
      <p:bldP spid="9" grpId="0"/>
      <p:bldP spid="9"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a:cxnSpLocks noChangeShapeType="1"/>
          </p:cNvCxnSpPr>
          <p:nvPr/>
        </p:nvCxnSpPr>
        <p:spPr bwMode="auto">
          <a:xfrm>
            <a:off x="538563" y="2433326"/>
            <a:ext cx="11047638" cy="0"/>
          </a:xfrm>
          <a:prstGeom prst="line">
            <a:avLst/>
          </a:prstGeom>
          <a:noFill/>
          <a:ln w="9525">
            <a:solidFill>
              <a:schemeClr val="accent1"/>
            </a:solidFill>
            <a:round/>
          </a:ln>
          <a:effectLst/>
        </p:spPr>
      </p:cxnSp>
      <p:sp>
        <p:nvSpPr>
          <p:cNvPr id="3" name="TextBox 4"/>
          <p:cNvSpPr txBox="1">
            <a:spLocks noChangeArrowheads="1"/>
          </p:cNvSpPr>
          <p:nvPr/>
        </p:nvSpPr>
        <p:spPr bwMode="auto">
          <a:xfrm>
            <a:off x="5992818" y="1414215"/>
            <a:ext cx="1559580" cy="748538"/>
          </a:xfrm>
          <a:prstGeom prst="rect">
            <a:avLst/>
          </a:prstGeom>
          <a:noFill/>
          <a:ln w="9525">
            <a:noFill/>
            <a:miter lim="800000"/>
          </a:ln>
        </p:spPr>
        <p:txBody>
          <a:bodyPr wrap="square">
            <a:spAutoFit/>
          </a:bodyPr>
          <a:lstStyle/>
          <a:p>
            <a:pPr>
              <a:buFontTx/>
              <a:buNone/>
            </a:pPr>
            <a:r>
              <a:rPr lang="zh-CN" altLang="en-US" sz="4265" b="1" dirty="0">
                <a:solidFill>
                  <a:schemeClr val="accent2"/>
                </a:solidFill>
                <a:latin typeface="微软雅黑" panose="020B0503020204020204" pitchFamily="34" charset="-122"/>
                <a:ea typeface="微软雅黑" panose="020B0503020204020204" pitchFamily="34" charset="-122"/>
              </a:rPr>
              <a:t>目录</a:t>
            </a:r>
            <a:endParaRPr lang="zh-CN" altLang="en-US" sz="4265" b="1" dirty="0">
              <a:solidFill>
                <a:schemeClr val="accent2"/>
              </a:solidFill>
              <a:latin typeface="微软雅黑" panose="020B0503020204020204" pitchFamily="34" charset="-122"/>
              <a:ea typeface="微软雅黑" panose="020B0503020204020204" pitchFamily="34" charset="-122"/>
            </a:endParaRPr>
          </a:p>
        </p:txBody>
      </p:sp>
      <p:sp>
        <p:nvSpPr>
          <p:cNvPr id="4" name="TextBox 5"/>
          <p:cNvSpPr txBox="1">
            <a:spLocks noChangeArrowheads="1"/>
          </p:cNvSpPr>
          <p:nvPr/>
        </p:nvSpPr>
        <p:spPr bwMode="auto">
          <a:xfrm>
            <a:off x="4595750" y="1613492"/>
            <a:ext cx="1882892" cy="461345"/>
          </a:xfrm>
          <a:prstGeom prst="rect">
            <a:avLst/>
          </a:prstGeom>
          <a:noFill/>
          <a:ln w="9525">
            <a:noFill/>
            <a:miter lim="800000"/>
          </a:ln>
        </p:spPr>
        <p:txBody>
          <a:bodyPr wrap="square">
            <a:spAutoFit/>
          </a:bodyPr>
          <a:lstStyle/>
          <a:p>
            <a:pPr>
              <a:buFontTx/>
              <a:buNone/>
            </a:pPr>
            <a:r>
              <a:rPr lang="en-US" altLang="zh-CN" sz="2400" b="1" dirty="0">
                <a:solidFill>
                  <a:schemeClr val="accent2"/>
                </a:solidFill>
                <a:ea typeface="微软雅黑" panose="020B0503020204020204" pitchFamily="34" charset="-122"/>
              </a:rPr>
              <a:t>Contents</a:t>
            </a:r>
            <a:endParaRPr lang="zh-CN" altLang="en-US" sz="2400" b="1" dirty="0">
              <a:solidFill>
                <a:schemeClr val="accent2"/>
              </a:solidFill>
              <a:ea typeface="微软雅黑" panose="020B0503020204020204" pitchFamily="34" charset="-122"/>
            </a:endParaRPr>
          </a:p>
        </p:txBody>
      </p:sp>
      <p:sp>
        <p:nvSpPr>
          <p:cNvPr id="5" name="矩形 4"/>
          <p:cNvSpPr>
            <a:spLocks noChangeArrowheads="1"/>
          </p:cNvSpPr>
          <p:nvPr/>
        </p:nvSpPr>
        <p:spPr bwMode="auto">
          <a:xfrm>
            <a:off x="3763" y="1570259"/>
            <a:ext cx="534802" cy="534802"/>
          </a:xfrm>
          <a:prstGeom prst="rect">
            <a:avLst/>
          </a:prstGeom>
          <a:solidFill>
            <a:schemeClr val="accent1"/>
          </a:solidFill>
          <a:ln w="9525">
            <a:noFill/>
            <a:miter lim="800000"/>
          </a:ln>
        </p:spPr>
        <p:txBody>
          <a:bodyPr/>
          <a:lstStyle/>
          <a:p>
            <a:pPr>
              <a:buFontTx/>
              <a:buNone/>
            </a:pPr>
            <a:endParaRPr lang="zh-CN" altLang="en-US" sz="2400"/>
          </a:p>
        </p:txBody>
      </p:sp>
      <p:sp>
        <p:nvSpPr>
          <p:cNvPr id="6" name="AutoShape 3"/>
          <p:cNvSpPr>
            <a:spLocks noChangeAspect="1" noChangeArrowheads="1" noTextEdit="1"/>
          </p:cNvSpPr>
          <p:nvPr/>
        </p:nvSpPr>
        <p:spPr bwMode="auto">
          <a:xfrm>
            <a:off x="471805" y="2540000"/>
            <a:ext cx="723265" cy="735965"/>
          </a:xfrm>
          <a:prstGeom prst="rect">
            <a:avLst/>
          </a:prstGeom>
          <a:noFill/>
          <a:ln w="9525">
            <a:noFill/>
            <a:miter lim="800000"/>
          </a:ln>
        </p:spPr>
        <p:txBody>
          <a:bodyPr/>
          <a:lstStyle/>
          <a:p>
            <a:endParaRPr lang="zh-CN" altLang="en-US" sz="2400"/>
          </a:p>
        </p:txBody>
      </p:sp>
      <p:sp>
        <p:nvSpPr>
          <p:cNvPr id="7" name="Oval 5"/>
          <p:cNvSpPr>
            <a:spLocks noChangeArrowheads="1"/>
          </p:cNvSpPr>
          <p:nvPr/>
        </p:nvSpPr>
        <p:spPr bwMode="auto">
          <a:xfrm>
            <a:off x="471805" y="2540000"/>
            <a:ext cx="730885" cy="744220"/>
          </a:xfrm>
          <a:prstGeom prst="ellipse">
            <a:avLst/>
          </a:prstGeom>
          <a:solidFill>
            <a:schemeClr val="bg2"/>
          </a:solidFill>
          <a:ln w="9525">
            <a:noFill/>
            <a:round/>
          </a:ln>
        </p:spPr>
        <p:txBody>
          <a:bodyPr/>
          <a:lstStyle/>
          <a:p>
            <a:pPr>
              <a:buFontTx/>
              <a:buNone/>
            </a:pPr>
            <a:endParaRPr lang="zh-CN" altLang="en-US" sz="2400"/>
          </a:p>
        </p:txBody>
      </p:sp>
      <p:sp>
        <p:nvSpPr>
          <p:cNvPr id="8" name="Oval 6"/>
          <p:cNvSpPr>
            <a:spLocks noChangeArrowheads="1"/>
          </p:cNvSpPr>
          <p:nvPr/>
        </p:nvSpPr>
        <p:spPr bwMode="auto">
          <a:xfrm>
            <a:off x="543560" y="2611755"/>
            <a:ext cx="601980" cy="612140"/>
          </a:xfrm>
          <a:prstGeom prst="ellipse">
            <a:avLst/>
          </a:prstGeom>
          <a:solidFill>
            <a:schemeClr val="accent1"/>
          </a:solidFill>
          <a:ln w="9525">
            <a:noFill/>
            <a:round/>
          </a:ln>
        </p:spPr>
        <p:txBody>
          <a:bodyPr/>
          <a:lstStyle/>
          <a:p>
            <a:pPr>
              <a:buFontTx/>
              <a:buNone/>
            </a:pPr>
            <a:endParaRPr lang="zh-CN" altLang="en-US" sz="2400"/>
          </a:p>
        </p:txBody>
      </p:sp>
      <p:sp>
        <p:nvSpPr>
          <p:cNvPr id="9" name="TextBox 14"/>
          <p:cNvSpPr txBox="1">
            <a:spLocks noChangeArrowheads="1"/>
          </p:cNvSpPr>
          <p:nvPr/>
        </p:nvSpPr>
        <p:spPr bwMode="auto">
          <a:xfrm>
            <a:off x="649305" y="2628638"/>
            <a:ext cx="443287" cy="58356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1</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10" name="TextBox 15"/>
          <p:cNvSpPr txBox="1">
            <a:spLocks noChangeArrowheads="1"/>
          </p:cNvSpPr>
          <p:nvPr/>
        </p:nvSpPr>
        <p:spPr bwMode="auto">
          <a:xfrm>
            <a:off x="1304290" y="2697480"/>
            <a:ext cx="10344150" cy="749300"/>
          </a:xfrm>
          <a:prstGeom prst="rect">
            <a:avLst/>
          </a:prstGeom>
          <a:noFill/>
          <a:ln w="9525">
            <a:noFill/>
            <a:miter lim="800000"/>
          </a:ln>
        </p:spPr>
        <p:txBody>
          <a:bodyPr wrap="square">
            <a:spAutoFit/>
          </a:bodyPr>
          <a:lstStyle/>
          <a:p>
            <a:pPr>
              <a:buFontTx/>
              <a:buNone/>
            </a:pP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sym typeface="+mn-ea"/>
              </a:rPr>
              <a:t>Explore</a:t>
            </a: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sym typeface="+mn-ea"/>
              </a:rPr>
              <a:t> —— </a:t>
            </a: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sym typeface="+mn-ea"/>
              </a:rPr>
              <a:t>The richness and accuracy of expression 表达的丰富性和准确性</a:t>
            </a:r>
            <a:endParaRPr lang="en-US" altLang="zh-CN" sz="2135">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buFontTx/>
              <a:buNone/>
            </a:pP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en-US" altLang="zh-CN" sz="2135" i="1" dirty="0">
                <a:solidFill>
                  <a:schemeClr val="accent4">
                    <a:lumMod val="75000"/>
                  </a:schemeClr>
                </a:solidFill>
                <a:latin typeface="微软雅黑" panose="020B0503020204020204" pitchFamily="34" charset="-122"/>
                <a:ea typeface="微软雅黑" panose="020B0503020204020204" pitchFamily="34" charset="-122"/>
              </a:rPr>
              <a:t>Warming up</a:t>
            </a:r>
            <a:endParaRPr lang="en-US" altLang="zh-CN" sz="2135" i="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11" name="AutoShape 3"/>
          <p:cNvSpPr>
            <a:spLocks noChangeAspect="1" noChangeArrowheads="1" noTextEdit="1"/>
          </p:cNvSpPr>
          <p:nvPr/>
        </p:nvSpPr>
        <p:spPr bwMode="auto">
          <a:xfrm>
            <a:off x="479378" y="3543294"/>
            <a:ext cx="723330" cy="721405"/>
          </a:xfrm>
          <a:prstGeom prst="rect">
            <a:avLst/>
          </a:prstGeom>
          <a:noFill/>
          <a:ln w="9525">
            <a:noFill/>
            <a:miter lim="800000"/>
          </a:ln>
        </p:spPr>
        <p:txBody>
          <a:bodyPr/>
          <a:lstStyle/>
          <a:p>
            <a:endParaRPr lang="zh-CN" altLang="en-US" sz="2400"/>
          </a:p>
        </p:txBody>
      </p:sp>
      <p:sp>
        <p:nvSpPr>
          <p:cNvPr id="12" name="Oval 5"/>
          <p:cNvSpPr>
            <a:spLocks noChangeArrowheads="1"/>
          </p:cNvSpPr>
          <p:nvPr/>
        </p:nvSpPr>
        <p:spPr bwMode="auto">
          <a:xfrm>
            <a:off x="479378" y="3543295"/>
            <a:ext cx="731025" cy="729102"/>
          </a:xfrm>
          <a:prstGeom prst="ellipse">
            <a:avLst/>
          </a:prstGeom>
          <a:solidFill>
            <a:schemeClr val="bg2"/>
          </a:solidFill>
          <a:ln w="9525">
            <a:noFill/>
            <a:round/>
          </a:ln>
        </p:spPr>
        <p:txBody>
          <a:bodyPr/>
          <a:lstStyle/>
          <a:p>
            <a:pPr>
              <a:buFontTx/>
              <a:buNone/>
            </a:pPr>
            <a:endParaRPr lang="zh-CN" altLang="en-US" sz="2400"/>
          </a:p>
        </p:txBody>
      </p:sp>
      <p:sp>
        <p:nvSpPr>
          <p:cNvPr id="13" name="Oval 6"/>
          <p:cNvSpPr>
            <a:spLocks noChangeArrowheads="1"/>
          </p:cNvSpPr>
          <p:nvPr/>
        </p:nvSpPr>
        <p:spPr bwMode="auto">
          <a:xfrm>
            <a:off x="551303" y="3615217"/>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14" name="TextBox 19"/>
          <p:cNvSpPr txBox="1">
            <a:spLocks noChangeArrowheads="1"/>
          </p:cNvSpPr>
          <p:nvPr/>
        </p:nvSpPr>
        <p:spPr bwMode="auto">
          <a:xfrm>
            <a:off x="622975" y="3632143"/>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2</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15" name="TextBox 20"/>
          <p:cNvSpPr txBox="1">
            <a:spLocks noChangeArrowheads="1"/>
          </p:cNvSpPr>
          <p:nvPr/>
        </p:nvSpPr>
        <p:spPr bwMode="auto">
          <a:xfrm>
            <a:off x="1304290" y="3615055"/>
            <a:ext cx="9991090" cy="749300"/>
          </a:xfrm>
          <a:prstGeom prst="rect">
            <a:avLst/>
          </a:prstGeom>
          <a:noFill/>
          <a:ln w="9525">
            <a:noFill/>
            <a:miter lim="800000"/>
          </a:ln>
        </p:spPr>
        <p:txBody>
          <a:bodyPr wrap="square">
            <a:spAutoFit/>
          </a:bodyPr>
          <a:lstStyle/>
          <a:p>
            <a:pPr>
              <a:buFontTx/>
              <a:buNone/>
            </a:pP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rPr>
              <a:t>Enhance</a:t>
            </a: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rPr>
              <a:t> —— </a:t>
            </a: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rPr>
              <a:t>The core of Chinese traditional culture 中国传统文化的内核</a:t>
            </a:r>
            <a:endParaRPr lang="en-US" altLang="zh-CN" sz="2135" b="1">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35" i="1">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35" i="1">
                <a:solidFill>
                  <a:schemeClr val="accent4">
                    <a:lumMod val="75000"/>
                  </a:schemeClr>
                </a:solidFill>
                <a:latin typeface="微软雅黑" panose="020B0503020204020204" pitchFamily="34" charset="-122"/>
                <a:ea typeface="微软雅黑" panose="020B0503020204020204" pitchFamily="34" charset="-122"/>
              </a:rPr>
              <a:t>The spirit of the Chinese </a:t>
            </a:r>
            <a:r>
              <a:rPr lang="en-US" altLang="zh-CN" sz="2135" i="1">
                <a:solidFill>
                  <a:schemeClr val="accent4">
                    <a:lumMod val="75000"/>
                  </a:schemeClr>
                </a:solidFill>
                <a:latin typeface="微软雅黑" panose="020B0503020204020204" pitchFamily="34" charset="-122"/>
                <a:ea typeface="微软雅黑" panose="020B0503020204020204" pitchFamily="34" charset="-122"/>
              </a:rPr>
              <a:t>O</a:t>
            </a:r>
            <a:r>
              <a:rPr lang="zh-CN" altLang="en-US" sz="2135" i="1">
                <a:solidFill>
                  <a:schemeClr val="accent4">
                    <a:lumMod val="75000"/>
                  </a:schemeClr>
                </a:solidFill>
                <a:latin typeface="微软雅黑" panose="020B0503020204020204" pitchFamily="34" charset="-122"/>
                <a:ea typeface="微软雅黑" panose="020B0503020204020204" pitchFamily="34" charset="-122"/>
              </a:rPr>
              <a:t>x</a:t>
            </a:r>
            <a:endParaRPr lang="zh-CN" altLang="en-US" sz="2135" i="1">
              <a:solidFill>
                <a:schemeClr val="accent4">
                  <a:lumMod val="75000"/>
                </a:schemeClr>
              </a:solidFill>
              <a:latin typeface="微软雅黑" panose="020B0503020204020204" pitchFamily="34" charset="-122"/>
              <a:ea typeface="微软雅黑" panose="020B0503020204020204" pitchFamily="34" charset="-122"/>
            </a:endParaRPr>
          </a:p>
        </p:txBody>
      </p:sp>
      <p:sp>
        <p:nvSpPr>
          <p:cNvPr id="16" name="AutoShape 3"/>
          <p:cNvSpPr>
            <a:spLocks noChangeAspect="1" noChangeArrowheads="1" noTextEdit="1"/>
          </p:cNvSpPr>
          <p:nvPr/>
        </p:nvSpPr>
        <p:spPr bwMode="auto">
          <a:xfrm>
            <a:off x="452495" y="4560373"/>
            <a:ext cx="723330" cy="721408"/>
          </a:xfrm>
          <a:prstGeom prst="rect">
            <a:avLst/>
          </a:prstGeom>
          <a:noFill/>
          <a:ln w="9525">
            <a:noFill/>
            <a:miter lim="800000"/>
          </a:ln>
        </p:spPr>
        <p:txBody>
          <a:bodyPr/>
          <a:lstStyle/>
          <a:p>
            <a:endParaRPr lang="zh-CN" altLang="en-US" sz="2400"/>
          </a:p>
        </p:txBody>
      </p:sp>
      <p:sp>
        <p:nvSpPr>
          <p:cNvPr id="17" name="Oval 5"/>
          <p:cNvSpPr>
            <a:spLocks noChangeArrowheads="1"/>
          </p:cNvSpPr>
          <p:nvPr/>
        </p:nvSpPr>
        <p:spPr bwMode="auto">
          <a:xfrm>
            <a:off x="452494" y="4560372"/>
            <a:ext cx="731025" cy="729103"/>
          </a:xfrm>
          <a:prstGeom prst="ellipse">
            <a:avLst/>
          </a:prstGeom>
          <a:solidFill>
            <a:schemeClr val="bg2"/>
          </a:solidFill>
          <a:ln w="9525">
            <a:noFill/>
            <a:round/>
          </a:ln>
        </p:spPr>
        <p:txBody>
          <a:bodyPr/>
          <a:lstStyle/>
          <a:p>
            <a:pPr>
              <a:buFontTx/>
              <a:buNone/>
            </a:pPr>
            <a:endParaRPr lang="zh-CN" altLang="en-US" sz="2400"/>
          </a:p>
        </p:txBody>
      </p:sp>
      <p:sp>
        <p:nvSpPr>
          <p:cNvPr id="18" name="Oval 6"/>
          <p:cNvSpPr>
            <a:spLocks noChangeArrowheads="1"/>
          </p:cNvSpPr>
          <p:nvPr/>
        </p:nvSpPr>
        <p:spPr bwMode="auto">
          <a:xfrm>
            <a:off x="524419" y="4632293"/>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19" name="TextBox 24"/>
          <p:cNvSpPr txBox="1">
            <a:spLocks noChangeArrowheads="1"/>
          </p:cNvSpPr>
          <p:nvPr/>
        </p:nvSpPr>
        <p:spPr bwMode="auto">
          <a:xfrm>
            <a:off x="596092" y="4651334"/>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3</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20" name="TextBox 25"/>
          <p:cNvSpPr txBox="1">
            <a:spLocks noChangeArrowheads="1"/>
          </p:cNvSpPr>
          <p:nvPr/>
        </p:nvSpPr>
        <p:spPr bwMode="auto">
          <a:xfrm>
            <a:off x="1304290" y="4562475"/>
            <a:ext cx="9559290" cy="1078230"/>
          </a:xfrm>
          <a:prstGeom prst="rect">
            <a:avLst/>
          </a:prstGeom>
          <a:noFill/>
          <a:ln w="9525">
            <a:noFill/>
            <a:miter lim="800000"/>
          </a:ln>
        </p:spPr>
        <p:txBody>
          <a:bodyPr wrap="square">
            <a:spAutoFit/>
          </a:bodyPr>
          <a:lstStyle/>
          <a:p>
            <a:pPr>
              <a:buFontTx/>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Embrace</a:t>
            </a:r>
            <a:r>
              <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rPr>
              <a:t> —— </a:t>
            </a: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Cultural inheritance, diversity and inclusiveness </a:t>
            </a:r>
            <a:endPar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r>
              <a:rPr lang="en-US" altLang="zh-CN" sz="2135" b="1" dirty="0">
                <a:solidFill>
                  <a:schemeClr val="tx1">
                    <a:lumMod val="75000"/>
                    <a:lumOff val="25000"/>
                  </a:schemeClr>
                </a:solidFill>
                <a:latin typeface="微软雅黑" panose="020B0503020204020204" pitchFamily="34" charset="-122"/>
                <a:ea typeface="微软雅黑" panose="020B0503020204020204" pitchFamily="34" charset="-122"/>
              </a:rPr>
              <a:t>                        文化的传承性</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rPr>
              <a:t>、多元性和包容性</a:t>
            </a:r>
            <a:endPar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r>
              <a:rPr lang="en-US" altLang="zh-CN" sz="213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35" i="1" dirty="0">
                <a:solidFill>
                  <a:schemeClr val="accent4">
                    <a:lumMod val="75000"/>
                  </a:schemeClr>
                </a:solidFill>
                <a:latin typeface="微软雅黑" panose="020B0503020204020204" pitchFamily="34" charset="-122"/>
                <a:ea typeface="微软雅黑" panose="020B0503020204020204" pitchFamily="34" charset="-122"/>
              </a:rPr>
              <a:t>A brief introduction to the Year of the Ox</a:t>
            </a:r>
            <a:endParaRPr lang="zh-CN" altLang="en-US" sz="2135" i="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1" name="Oval 5"/>
          <p:cNvSpPr>
            <a:spLocks noChangeArrowheads="1"/>
          </p:cNvSpPr>
          <p:nvPr/>
        </p:nvSpPr>
        <p:spPr bwMode="auto">
          <a:xfrm>
            <a:off x="471690" y="5576988"/>
            <a:ext cx="731025" cy="729102"/>
          </a:xfrm>
          <a:prstGeom prst="ellipse">
            <a:avLst/>
          </a:prstGeom>
          <a:solidFill>
            <a:schemeClr val="bg2"/>
          </a:solidFill>
          <a:ln w="9525">
            <a:noFill/>
            <a:round/>
          </a:ln>
        </p:spPr>
        <p:txBody>
          <a:bodyPr/>
          <a:lstStyle/>
          <a:p>
            <a:pPr>
              <a:buFontTx/>
              <a:buNone/>
            </a:pPr>
            <a:endParaRPr lang="zh-CN" altLang="en-US" sz="2400"/>
          </a:p>
        </p:txBody>
      </p:sp>
      <p:sp>
        <p:nvSpPr>
          <p:cNvPr id="22" name="Oval 6"/>
          <p:cNvSpPr>
            <a:spLocks noChangeArrowheads="1"/>
          </p:cNvSpPr>
          <p:nvPr/>
        </p:nvSpPr>
        <p:spPr bwMode="auto">
          <a:xfrm>
            <a:off x="543615" y="5640456"/>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23" name="TextBox 29"/>
          <p:cNvSpPr txBox="1">
            <a:spLocks noChangeArrowheads="1"/>
          </p:cNvSpPr>
          <p:nvPr/>
        </p:nvSpPr>
        <p:spPr bwMode="auto">
          <a:xfrm>
            <a:off x="615288" y="5633952"/>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4</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24" name="TextBox 30"/>
          <p:cNvSpPr txBox="1">
            <a:spLocks noChangeArrowheads="1"/>
          </p:cNvSpPr>
          <p:nvPr/>
        </p:nvSpPr>
        <p:spPr bwMode="auto">
          <a:xfrm>
            <a:off x="1304290" y="5731510"/>
            <a:ext cx="7550150" cy="749300"/>
          </a:xfrm>
          <a:prstGeom prst="rect">
            <a:avLst/>
          </a:prstGeom>
          <a:noFill/>
          <a:ln w="9525">
            <a:noFill/>
            <a:miter lim="800000"/>
          </a:ln>
        </p:spPr>
        <p:txBody>
          <a:bodyPr wrap="square">
            <a:spAutoFit/>
          </a:bodyPr>
          <a:lstStyle/>
          <a:p>
            <a:pPr>
              <a:buFontTx/>
              <a:buNone/>
            </a:pP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rPr>
              <a:t>Enjoy</a:t>
            </a: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rPr>
              <a:t> —— </a:t>
            </a: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rPr>
              <a:t>Literary beauty of culture </a:t>
            </a:r>
            <a:r>
              <a:rPr lang="zh-CN" altLang="en-US" sz="2135" b="1">
                <a:solidFill>
                  <a:schemeClr val="tx1">
                    <a:lumMod val="75000"/>
                    <a:lumOff val="25000"/>
                  </a:schemeClr>
                </a:solidFill>
                <a:latin typeface="微软雅黑" panose="020B0503020204020204" pitchFamily="34" charset="-122"/>
                <a:ea typeface="微软雅黑" panose="020B0503020204020204" pitchFamily="34" charset="-122"/>
              </a:rPr>
              <a:t>文学美</a:t>
            </a:r>
            <a:endParaRPr lang="en-US" altLang="zh-CN" sz="2135">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r>
              <a:rPr lang="en-US" altLang="zh-CN" sz="2135">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35" i="1">
                <a:solidFill>
                  <a:schemeClr val="accent4">
                    <a:lumMod val="75000"/>
                  </a:schemeClr>
                </a:solidFill>
                <a:latin typeface="微软雅黑" panose="020B0503020204020204" pitchFamily="34" charset="-122"/>
                <a:ea typeface="微软雅黑" panose="020B0503020204020204" pitchFamily="34" charset="-122"/>
              </a:rPr>
              <a:t>De</a:t>
            </a:r>
            <a:r>
              <a:rPr lang="zh-CN" altLang="en-US" sz="2135" i="1">
                <a:solidFill>
                  <a:schemeClr val="accent4">
                    <a:lumMod val="75000"/>
                  </a:schemeClr>
                </a:solidFill>
                <a:latin typeface="微软雅黑" panose="020B0503020204020204" pitchFamily="34" charset="-122"/>
                <a:ea typeface="微软雅黑" panose="020B0503020204020204" pitchFamily="34" charset="-122"/>
              </a:rPr>
              <a:t>scribe the cattle in literature</a:t>
            </a:r>
            <a:endParaRPr lang="zh-CN" altLang="en-US" sz="2135" i="1">
              <a:solidFill>
                <a:schemeClr val="accent4">
                  <a:lumMod val="75000"/>
                </a:schemeClr>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516407" y="2314882"/>
            <a:ext cx="534802" cy="143928"/>
          </a:xfrm>
          <a:prstGeom prst="rect">
            <a:avLst/>
          </a:prstGeom>
          <a:solidFill>
            <a:schemeClr val="accent2"/>
          </a:solidFill>
          <a:ln w="9525">
            <a:noFill/>
            <a:miter lim="800000"/>
          </a:ln>
        </p:spPr>
        <p:txBody>
          <a:bodyPr/>
          <a:lstStyle/>
          <a:p>
            <a:pPr>
              <a:buFontTx/>
              <a:buNone/>
            </a:pPr>
            <a:endParaRPr lang="zh-CN" altLang="en-US" sz="2400"/>
          </a:p>
        </p:txBody>
      </p:sp>
      <p:pic>
        <p:nvPicPr>
          <p:cNvPr id="1027" name="Picture 3"/>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009650" y="5054689"/>
            <a:ext cx="2923269" cy="1640116"/>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6" name="图片 25"/>
          <p:cNvPicPr>
            <a:picLocks noChangeAspect="1"/>
          </p:cNvPicPr>
          <p:nvPr/>
        </p:nvPicPr>
        <p:blipFill>
          <a:blip r:embed="rId3">
            <a:clrChange>
              <a:clrFrom>
                <a:srgbClr val="FDFDFD">
                  <a:alpha val="100000"/>
                </a:srgbClr>
              </a:clrFrom>
              <a:clrTo>
                <a:srgbClr val="FDFDFD">
                  <a:alpha val="100000"/>
                  <a:alpha val="0"/>
                </a:srgbClr>
              </a:clrTo>
            </a:clrChange>
          </a:blip>
          <a:stretch>
            <a:fillRect/>
          </a:stretch>
        </p:blipFill>
        <p:spPr>
          <a:xfrm>
            <a:off x="596265" y="0"/>
            <a:ext cx="3961130" cy="2319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 calcmode="lin" valueType="num">
                                      <p:cBhvr>
                                        <p:cTn id="3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gtEl>
                                      </p:cBhvr>
                                    </p:animEffect>
                                  </p:childTnLst>
                                </p:cTn>
                              </p:par>
                            </p:childTnLst>
                          </p:cTn>
                        </p:par>
                        <p:par>
                          <p:cTn id="33" fill="hold">
                            <p:stCondLst>
                              <p:cond delay="2349"/>
                            </p:stCondLst>
                            <p:childTnLst>
                              <p:par>
                                <p:cTn id="34" presetID="52" presetClass="entr" presetSubtype="0" fill="hold" grpId="0" nodeType="afterEffect" nodePh="1">
                                  <p:stCondLst>
                                    <p:cond delay="0"/>
                                  </p:stCondLst>
                                  <p:endCondLst>
                                    <p:cond evt="begin" delay="0">
                                      <p:tn val="34"/>
                                    </p:cond>
                                  </p:endCondLst>
                                  <p:childTnLst>
                                    <p:set>
                                      <p:cBhvr>
                                        <p:cTn id="35" dur="1" fill="hold">
                                          <p:stCondLst>
                                            <p:cond delay="0"/>
                                          </p:stCondLst>
                                        </p:cTn>
                                        <p:tgtEl>
                                          <p:spTgt spid="6"/>
                                        </p:tgtEl>
                                        <p:attrNameLst>
                                          <p:attrName>style.visibility</p:attrName>
                                        </p:attrNameLst>
                                      </p:cBhvr>
                                      <p:to>
                                        <p:strVal val="visible"/>
                                      </p:to>
                                    </p:set>
                                    <p:animScale>
                                      <p:cBhvr>
                                        <p:cTn id="3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6"/>
                                        </p:tgtEl>
                                        <p:attrNameLst>
                                          <p:attrName>ppt_x</p:attrName>
                                          <p:attrName>ppt_y</p:attrName>
                                        </p:attrNameLst>
                                      </p:cBhvr>
                                      <p:rCtr x="0" y="0"/>
                                    </p:animMotion>
                                    <p:animEffect transition="in" filter="fade">
                                      <p:cBhvr>
                                        <p:cTn id="38" dur="1000"/>
                                        <p:tgtEl>
                                          <p:spTgt spid="6"/>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Scale>
                                      <p:cBhvr>
                                        <p:cTn id="4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7"/>
                                        </p:tgtEl>
                                        <p:attrNameLst>
                                          <p:attrName>ppt_x</p:attrName>
                                          <p:attrName>ppt_y</p:attrName>
                                        </p:attrNameLst>
                                      </p:cBhvr>
                                      <p:rCtr x="0" y="0"/>
                                    </p:animMotion>
                                    <p:animEffect transition="in" filter="fade">
                                      <p:cBhvr>
                                        <p:cTn id="43" dur="1000"/>
                                        <p:tgtEl>
                                          <p:spTgt spid="7"/>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Scale>
                                      <p:cBhvr>
                                        <p:cTn id="4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7" dur="1000" decel="50000" fill="hold">
                                          <p:stCondLst>
                                            <p:cond delay="0"/>
                                          </p:stCondLst>
                                        </p:cTn>
                                        <p:tgtEl>
                                          <p:spTgt spid="8"/>
                                        </p:tgtEl>
                                        <p:attrNameLst>
                                          <p:attrName>ppt_x</p:attrName>
                                          <p:attrName>ppt_y</p:attrName>
                                        </p:attrNameLst>
                                      </p:cBhvr>
                                      <p:rCtr x="0" y="0"/>
                                    </p:animMotion>
                                    <p:animEffect transition="in" filter="fade">
                                      <p:cBhvr>
                                        <p:cTn id="48" dur="1000"/>
                                        <p:tgtEl>
                                          <p:spTgt spid="8"/>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Scale>
                                      <p:cBhvr>
                                        <p:cTn id="5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2" dur="1000" decel="50000" fill="hold">
                                          <p:stCondLst>
                                            <p:cond delay="0"/>
                                          </p:stCondLst>
                                        </p:cTn>
                                        <p:tgtEl>
                                          <p:spTgt spid="9"/>
                                        </p:tgtEl>
                                        <p:attrNameLst>
                                          <p:attrName>ppt_x</p:attrName>
                                          <p:attrName>ppt_y</p:attrName>
                                        </p:attrNameLst>
                                      </p:cBhvr>
                                      <p:rCtr x="0" y="0"/>
                                    </p:animMotion>
                                    <p:animEffect transition="in" filter="fade">
                                      <p:cBhvr>
                                        <p:cTn id="53" dur="1000"/>
                                        <p:tgtEl>
                                          <p:spTgt spid="9"/>
                                        </p:tgtEl>
                                      </p:cBhvr>
                                    </p:animEffect>
                                  </p:childTnLst>
                                </p:cTn>
                              </p:par>
                            </p:childTnLst>
                          </p:cTn>
                        </p:par>
                        <p:par>
                          <p:cTn id="54" fill="hold">
                            <p:stCondLst>
                              <p:cond delay="3349"/>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par>
                          <p:cTn id="58" fill="hold">
                            <p:stCondLst>
                              <p:cond delay="3849"/>
                            </p:stCondLst>
                            <p:childTnLst>
                              <p:par>
                                <p:cTn id="59" presetID="52" presetClass="entr" presetSubtype="0" fill="hold" grpId="0" nodeType="afterEffect" nodePh="1">
                                  <p:stCondLst>
                                    <p:cond delay="0"/>
                                  </p:stCondLst>
                                  <p:endCondLst>
                                    <p:cond evt="begin" delay="0">
                                      <p:tn val="59"/>
                                    </p:cond>
                                  </p:endCondLst>
                                  <p:childTnLst>
                                    <p:set>
                                      <p:cBhvr>
                                        <p:cTn id="60" dur="1" fill="hold">
                                          <p:stCondLst>
                                            <p:cond delay="0"/>
                                          </p:stCondLst>
                                        </p:cTn>
                                        <p:tgtEl>
                                          <p:spTgt spid="11"/>
                                        </p:tgtEl>
                                        <p:attrNameLst>
                                          <p:attrName>style.visibility</p:attrName>
                                        </p:attrNameLst>
                                      </p:cBhvr>
                                      <p:to>
                                        <p:strVal val="visible"/>
                                      </p:to>
                                    </p:set>
                                    <p:animScale>
                                      <p:cBhvr>
                                        <p:cTn id="6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2" dur="1000" decel="50000" fill="hold">
                                          <p:stCondLst>
                                            <p:cond delay="0"/>
                                          </p:stCondLst>
                                        </p:cTn>
                                        <p:tgtEl>
                                          <p:spTgt spid="11"/>
                                        </p:tgtEl>
                                        <p:attrNameLst>
                                          <p:attrName>ppt_x</p:attrName>
                                          <p:attrName>ppt_y</p:attrName>
                                        </p:attrNameLst>
                                      </p:cBhvr>
                                      <p:rCtr x="0" y="0"/>
                                    </p:animMotion>
                                    <p:animEffect transition="in" filter="fade">
                                      <p:cBhvr>
                                        <p:cTn id="63" dur="1000"/>
                                        <p:tgtEl>
                                          <p:spTgt spid="11"/>
                                        </p:tgtEl>
                                      </p:cBhvr>
                                    </p:animEffect>
                                  </p:childTnLst>
                                </p:cTn>
                              </p:par>
                              <p:par>
                                <p:cTn id="64" presetID="52"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Scale>
                                      <p:cBhvr>
                                        <p:cTn id="6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7" dur="1000" decel="50000" fill="hold">
                                          <p:stCondLst>
                                            <p:cond delay="0"/>
                                          </p:stCondLst>
                                        </p:cTn>
                                        <p:tgtEl>
                                          <p:spTgt spid="12"/>
                                        </p:tgtEl>
                                        <p:attrNameLst>
                                          <p:attrName>ppt_x</p:attrName>
                                          <p:attrName>ppt_y</p:attrName>
                                        </p:attrNameLst>
                                      </p:cBhvr>
                                      <p:rCtr x="0" y="0"/>
                                    </p:animMotion>
                                    <p:animEffect transition="in" filter="fade">
                                      <p:cBhvr>
                                        <p:cTn id="68" dur="1000"/>
                                        <p:tgtEl>
                                          <p:spTgt spid="12"/>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Scale>
                                      <p:cBhvr>
                                        <p:cTn id="7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2" dur="1000" decel="50000" fill="hold">
                                          <p:stCondLst>
                                            <p:cond delay="0"/>
                                          </p:stCondLst>
                                        </p:cTn>
                                        <p:tgtEl>
                                          <p:spTgt spid="13"/>
                                        </p:tgtEl>
                                        <p:attrNameLst>
                                          <p:attrName>ppt_x</p:attrName>
                                          <p:attrName>ppt_y</p:attrName>
                                        </p:attrNameLst>
                                      </p:cBhvr>
                                      <p:rCtr x="0" y="0"/>
                                    </p:animMotion>
                                    <p:animEffect transition="in" filter="fade">
                                      <p:cBhvr>
                                        <p:cTn id="73" dur="1000"/>
                                        <p:tgtEl>
                                          <p:spTgt spid="13"/>
                                        </p:tgtEl>
                                      </p:cBhvr>
                                    </p:animEffect>
                                  </p:childTnLst>
                                </p:cTn>
                              </p:par>
                              <p:par>
                                <p:cTn id="74" presetID="52"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Scale>
                                      <p:cBhvr>
                                        <p:cTn id="7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7" dur="1000" decel="50000" fill="hold">
                                          <p:stCondLst>
                                            <p:cond delay="0"/>
                                          </p:stCondLst>
                                        </p:cTn>
                                        <p:tgtEl>
                                          <p:spTgt spid="14"/>
                                        </p:tgtEl>
                                        <p:attrNameLst>
                                          <p:attrName>ppt_x</p:attrName>
                                          <p:attrName>ppt_y</p:attrName>
                                        </p:attrNameLst>
                                      </p:cBhvr>
                                      <p:rCtr x="0" y="0"/>
                                    </p:animMotion>
                                    <p:animEffect transition="in" filter="fade">
                                      <p:cBhvr>
                                        <p:cTn id="78" dur="1000"/>
                                        <p:tgtEl>
                                          <p:spTgt spid="14"/>
                                        </p:tgtEl>
                                      </p:cBhvr>
                                    </p:animEffect>
                                  </p:childTnLst>
                                </p:cTn>
                              </p:par>
                            </p:childTnLst>
                          </p:cTn>
                        </p:par>
                        <p:par>
                          <p:cTn id="79" fill="hold">
                            <p:stCondLst>
                              <p:cond delay="4849"/>
                            </p:stCondLst>
                            <p:childTnLst>
                              <p:par>
                                <p:cTn id="80" presetID="22" presetClass="entr" presetSubtype="8"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par>
                          <p:cTn id="83" fill="hold">
                            <p:stCondLst>
                              <p:cond delay="5349"/>
                            </p:stCondLst>
                            <p:childTnLst>
                              <p:par>
                                <p:cTn id="84" presetID="52" presetClass="entr" presetSubtype="0" fill="hold" grpId="0" nodeType="afterEffect" nodePh="1">
                                  <p:stCondLst>
                                    <p:cond delay="0"/>
                                  </p:stCondLst>
                                  <p:endCondLst>
                                    <p:cond evt="begin" delay="0">
                                      <p:tn val="84"/>
                                    </p:cond>
                                  </p:endCondLst>
                                  <p:childTnLst>
                                    <p:set>
                                      <p:cBhvr>
                                        <p:cTn id="85" dur="1" fill="hold">
                                          <p:stCondLst>
                                            <p:cond delay="0"/>
                                          </p:stCondLst>
                                        </p:cTn>
                                        <p:tgtEl>
                                          <p:spTgt spid="16"/>
                                        </p:tgtEl>
                                        <p:attrNameLst>
                                          <p:attrName>style.visibility</p:attrName>
                                        </p:attrNameLst>
                                      </p:cBhvr>
                                      <p:to>
                                        <p:strVal val="visible"/>
                                      </p:to>
                                    </p:set>
                                    <p:animScale>
                                      <p:cBhvr>
                                        <p:cTn id="8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7" dur="1000" decel="50000" fill="hold">
                                          <p:stCondLst>
                                            <p:cond delay="0"/>
                                          </p:stCondLst>
                                        </p:cTn>
                                        <p:tgtEl>
                                          <p:spTgt spid="16"/>
                                        </p:tgtEl>
                                        <p:attrNameLst>
                                          <p:attrName>ppt_x</p:attrName>
                                          <p:attrName>ppt_y</p:attrName>
                                        </p:attrNameLst>
                                      </p:cBhvr>
                                      <p:rCtr x="0" y="0"/>
                                    </p:animMotion>
                                    <p:animEffect transition="in" filter="fade">
                                      <p:cBhvr>
                                        <p:cTn id="88" dur="1000"/>
                                        <p:tgtEl>
                                          <p:spTgt spid="16"/>
                                        </p:tgtEl>
                                      </p:cBhvr>
                                    </p:animEffect>
                                  </p:childTnLst>
                                </p:cTn>
                              </p:par>
                              <p:par>
                                <p:cTn id="89" presetID="5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Scale>
                                      <p:cBhvr>
                                        <p:cTn id="9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92" dur="1000" decel="50000" fill="hold">
                                          <p:stCondLst>
                                            <p:cond delay="0"/>
                                          </p:stCondLst>
                                        </p:cTn>
                                        <p:tgtEl>
                                          <p:spTgt spid="17"/>
                                        </p:tgtEl>
                                        <p:attrNameLst>
                                          <p:attrName>ppt_x</p:attrName>
                                          <p:attrName>ppt_y</p:attrName>
                                        </p:attrNameLst>
                                      </p:cBhvr>
                                      <p:rCtr x="0" y="0"/>
                                    </p:animMotion>
                                    <p:animEffect transition="in" filter="fade">
                                      <p:cBhvr>
                                        <p:cTn id="93" dur="1000"/>
                                        <p:tgtEl>
                                          <p:spTgt spid="17"/>
                                        </p:tgtEl>
                                      </p:cBhvr>
                                    </p:animEffect>
                                  </p:childTnLst>
                                </p:cTn>
                              </p:par>
                              <p:par>
                                <p:cTn id="94" presetID="52"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Scale>
                                      <p:cBhvr>
                                        <p:cTn id="96"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97" dur="1000" decel="50000" fill="hold">
                                          <p:stCondLst>
                                            <p:cond delay="0"/>
                                          </p:stCondLst>
                                        </p:cTn>
                                        <p:tgtEl>
                                          <p:spTgt spid="18"/>
                                        </p:tgtEl>
                                        <p:attrNameLst>
                                          <p:attrName>ppt_x</p:attrName>
                                          <p:attrName>ppt_y</p:attrName>
                                        </p:attrNameLst>
                                      </p:cBhvr>
                                      <p:rCtr x="0" y="0"/>
                                    </p:animMotion>
                                    <p:animEffect transition="in" filter="fade">
                                      <p:cBhvr>
                                        <p:cTn id="98" dur="1000"/>
                                        <p:tgtEl>
                                          <p:spTgt spid="18"/>
                                        </p:tgtEl>
                                      </p:cBhvr>
                                    </p:animEffect>
                                  </p:childTnLst>
                                </p:cTn>
                              </p:par>
                              <p:par>
                                <p:cTn id="99" presetID="52"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Scale>
                                      <p:cBhvr>
                                        <p:cTn id="10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02" dur="1000" decel="50000" fill="hold">
                                          <p:stCondLst>
                                            <p:cond delay="0"/>
                                          </p:stCondLst>
                                        </p:cTn>
                                        <p:tgtEl>
                                          <p:spTgt spid="19"/>
                                        </p:tgtEl>
                                        <p:attrNameLst>
                                          <p:attrName>ppt_x</p:attrName>
                                          <p:attrName>ppt_y</p:attrName>
                                        </p:attrNameLst>
                                      </p:cBhvr>
                                      <p:rCtr x="0" y="0"/>
                                    </p:animMotion>
                                    <p:animEffect transition="in" filter="fade">
                                      <p:cBhvr>
                                        <p:cTn id="103" dur="1000"/>
                                        <p:tgtEl>
                                          <p:spTgt spid="19"/>
                                        </p:tgtEl>
                                      </p:cBhvr>
                                    </p:animEffect>
                                  </p:childTnLst>
                                </p:cTn>
                              </p:par>
                            </p:childTnLst>
                          </p:cTn>
                        </p:par>
                        <p:par>
                          <p:cTn id="104" fill="hold">
                            <p:stCondLst>
                              <p:cond delay="6349"/>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52" presetClass="entr" presetSubtype="0" fill="hold" grpId="0" nodeType="withEffect">
                                  <p:stCondLst>
                                    <p:cond delay="0"/>
                                  </p:stCondLst>
                                  <p:childTnLst>
                                    <p:set>
                                      <p:cBhvr>
                                        <p:cTn id="109" dur="1" fill="hold">
                                          <p:stCondLst>
                                            <p:cond delay="0"/>
                                          </p:stCondLst>
                                        </p:cTn>
                                        <p:tgtEl>
                                          <p:spTgt spid="21"/>
                                        </p:tgtEl>
                                        <p:attrNameLst>
                                          <p:attrName>style.visibility</p:attrName>
                                        </p:attrNameLst>
                                      </p:cBhvr>
                                      <p:to>
                                        <p:strVal val="visible"/>
                                      </p:to>
                                    </p:set>
                                    <p:animScale>
                                      <p:cBhvr>
                                        <p:cTn id="110"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1" dur="1000" decel="50000" fill="hold">
                                          <p:stCondLst>
                                            <p:cond delay="0"/>
                                          </p:stCondLst>
                                        </p:cTn>
                                        <p:tgtEl>
                                          <p:spTgt spid="21"/>
                                        </p:tgtEl>
                                        <p:attrNameLst>
                                          <p:attrName>ppt_x</p:attrName>
                                          <p:attrName>ppt_y</p:attrName>
                                        </p:attrNameLst>
                                      </p:cBhvr>
                                      <p:rCtr x="0" y="0"/>
                                    </p:animMotion>
                                    <p:animEffect transition="in" filter="fade">
                                      <p:cBhvr>
                                        <p:cTn id="112" dur="1000"/>
                                        <p:tgtEl>
                                          <p:spTgt spid="21"/>
                                        </p:tgtEl>
                                      </p:cBhvr>
                                    </p:animEffect>
                                  </p:childTnLst>
                                </p:cTn>
                              </p:par>
                              <p:par>
                                <p:cTn id="113" presetID="52"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Scale>
                                      <p:cBhvr>
                                        <p:cTn id="115"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6" dur="1000" decel="50000" fill="hold">
                                          <p:stCondLst>
                                            <p:cond delay="0"/>
                                          </p:stCondLst>
                                        </p:cTn>
                                        <p:tgtEl>
                                          <p:spTgt spid="22"/>
                                        </p:tgtEl>
                                        <p:attrNameLst>
                                          <p:attrName>ppt_x</p:attrName>
                                          <p:attrName>ppt_y</p:attrName>
                                        </p:attrNameLst>
                                      </p:cBhvr>
                                      <p:rCtr x="0" y="0"/>
                                    </p:animMotion>
                                    <p:animEffect transition="in" filter="fade">
                                      <p:cBhvr>
                                        <p:cTn id="117" dur="1000"/>
                                        <p:tgtEl>
                                          <p:spTgt spid="22"/>
                                        </p:tgtEl>
                                      </p:cBhvr>
                                    </p:animEffect>
                                  </p:childTnLst>
                                </p:cTn>
                              </p:par>
                              <p:par>
                                <p:cTn id="118" presetID="52" presetClass="entr" presetSubtype="0" fill="hold" grpId="0" nodeType="withEffect">
                                  <p:stCondLst>
                                    <p:cond delay="0"/>
                                  </p:stCondLst>
                                  <p:childTnLst>
                                    <p:set>
                                      <p:cBhvr>
                                        <p:cTn id="119" dur="1" fill="hold">
                                          <p:stCondLst>
                                            <p:cond delay="0"/>
                                          </p:stCondLst>
                                        </p:cTn>
                                        <p:tgtEl>
                                          <p:spTgt spid="23"/>
                                        </p:tgtEl>
                                        <p:attrNameLst>
                                          <p:attrName>style.visibility</p:attrName>
                                        </p:attrNameLst>
                                      </p:cBhvr>
                                      <p:to>
                                        <p:strVal val="visible"/>
                                      </p:to>
                                    </p:set>
                                    <p:animScale>
                                      <p:cBhvr>
                                        <p:cTn id="120"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1" dur="1000" decel="50000" fill="hold">
                                          <p:stCondLst>
                                            <p:cond delay="0"/>
                                          </p:stCondLst>
                                        </p:cTn>
                                        <p:tgtEl>
                                          <p:spTgt spid="23"/>
                                        </p:tgtEl>
                                        <p:attrNameLst>
                                          <p:attrName>ppt_x</p:attrName>
                                          <p:attrName>ppt_y</p:attrName>
                                        </p:attrNameLst>
                                      </p:cBhvr>
                                      <p:rCtr x="0" y="0"/>
                                    </p:animMotion>
                                    <p:animEffect transition="in" filter="fade">
                                      <p:cBhvr>
                                        <p:cTn id="122" dur="1000"/>
                                        <p:tgtEl>
                                          <p:spTgt spid="23"/>
                                        </p:tgtEl>
                                      </p:cBhvr>
                                    </p:animEffect>
                                  </p:childTnLst>
                                </p:cTn>
                              </p:par>
                            </p:childTnLst>
                          </p:cTn>
                        </p:par>
                        <p:par>
                          <p:cTn id="123" fill="hold">
                            <p:stCondLst>
                              <p:cond delay="6849"/>
                            </p:stCondLst>
                            <p:childTnLst>
                              <p:par>
                                <p:cTn id="124" presetID="22" presetClass="entr" presetSubtype="8" fill="hold" grpId="0" nodeType="after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left)">
                                      <p:cBhvr>
                                        <p:cTn id="1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nimBg="1" autoUpdateAnimBg="0"/>
      <p:bldP spid="6" grpId="0" animBg="1"/>
      <p:bldP spid="7" grpId="0" bldLvl="0" animBg="1" autoUpdateAnimBg="0"/>
      <p:bldP spid="8" grpId="0" bldLvl="0" animBg="1" autoUpdateAnimBg="0"/>
      <p:bldP spid="9" grpId="0" autoUpdateAnimBg="0"/>
      <p:bldP spid="10" grpId="0" autoUpdateAnimBg="0"/>
      <p:bldP spid="11" grpId="0" animBg="1"/>
      <p:bldP spid="12" grpId="0" bldLvl="0" animBg="1" autoUpdateAnimBg="0"/>
      <p:bldP spid="13" grpId="0" bldLvl="0" animBg="1" autoUpdateAnimBg="0"/>
      <p:bldP spid="14" grpId="0" autoUpdateAnimBg="0"/>
      <p:bldP spid="15" grpId="0" autoUpdateAnimBg="0"/>
      <p:bldP spid="16" grpId="0" animBg="1"/>
      <p:bldP spid="17" grpId="0" bldLvl="0" animBg="1" autoUpdateAnimBg="0"/>
      <p:bldP spid="18" grpId="0" bldLvl="0" animBg="1" autoUpdateAnimBg="0"/>
      <p:bldP spid="19" grpId="0" autoUpdateAnimBg="0"/>
      <p:bldP spid="20" grpId="0" autoUpdateAnimBg="0"/>
      <p:bldP spid="21" grpId="0" bldLvl="0" animBg="1" autoUpdateAnimBg="0"/>
      <p:bldP spid="22" grpId="0" bldLvl="0" animBg="1" autoUpdateAnimBg="0"/>
      <p:bldP spid="23" grpId="0" autoUpdateAnimBg="0"/>
      <p:bldP spid="24" grpId="0" autoUpdateAnimBg="0"/>
      <p:bldP spid="2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443163"/>
            <a:ext cx="6777037" cy="2053907"/>
            <a:chOff x="277329" y="1093495"/>
            <a:chExt cx="5427948" cy="2053996"/>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946"/>
              <a:ext cx="5141865" cy="768383"/>
            </a:xfrm>
            <a:prstGeom prst="rect">
              <a:avLst/>
            </a:prstGeom>
            <a:noFill/>
          </p:spPr>
          <p:txBody>
            <a:bodyPr>
              <a:spAutoFit/>
            </a:bodyPr>
            <a:lstStyle/>
            <a:p>
              <a:pPr eaLnBrk="1" fontAlgn="auto" hangingPunct="1">
                <a:spcBef>
                  <a:spcPts val="0"/>
                </a:spcBef>
                <a:spcAft>
                  <a:spcPts val="0"/>
                </a:spcAft>
                <a:defRPr/>
              </a:pP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Enjoy </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26916" y="1093495"/>
              <a:ext cx="5141865" cy="398797"/>
            </a:xfrm>
            <a:prstGeom prst="rect">
              <a:avLst/>
            </a:prstGeom>
            <a:noFill/>
          </p:spPr>
          <p:txBody>
            <a:bodyPr>
              <a:spAutoFit/>
            </a:bodyPr>
            <a:lstStyle/>
            <a:p>
              <a:pPr eaLnBrk="1" fontAlgn="auto" hangingPunct="1">
                <a:spcBef>
                  <a:spcPts val="0"/>
                </a:spcBef>
                <a:spcAft>
                  <a:spcPts val="0"/>
                </a:spcAft>
                <a:defRPr/>
              </a:pPr>
              <a:r>
                <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Describe the cattle in literature</a:t>
              </a:r>
              <a:endPar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277329" y="2317510"/>
              <a:ext cx="5427948" cy="829981"/>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Literary beauty of culture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文学美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398627" y="1649043"/>
              <a:ext cx="842088" cy="8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2" name="图片 2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5" y="0"/>
            <a:ext cx="3877945" cy="272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8" presetClass="entr" presetSubtype="12"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dirty="0"/>
              <a:t>A</a:t>
            </a:r>
            <a:r>
              <a:rPr lang="en-US" altLang="zh-CN" dirty="0"/>
              <a:t>n</a:t>
            </a:r>
            <a:r>
              <a:rPr dirty="0"/>
              <a:t> </a:t>
            </a:r>
            <a:r>
              <a:rPr lang="en-US" altLang="zh-CN" dirty="0"/>
              <a:t>ox</a:t>
            </a:r>
            <a:r>
              <a:rPr dirty="0"/>
              <a:t> in literature</a:t>
            </a:r>
            <a:endParaRPr dirty="0"/>
          </a:p>
        </p:txBody>
      </p:sp>
      <p:pic>
        <p:nvPicPr>
          <p:cNvPr id="2" name="图片 1"/>
          <p:cNvPicPr>
            <a:picLocks noChangeAspect="1"/>
          </p:cNvPicPr>
          <p:nvPr/>
        </p:nvPicPr>
        <p:blipFill>
          <a:blip r:embed="rId6"/>
          <a:stretch>
            <a:fillRect/>
          </a:stretch>
        </p:blipFill>
        <p:spPr>
          <a:xfrm>
            <a:off x="877570" y="746125"/>
            <a:ext cx="5715000" cy="4019550"/>
          </a:xfrm>
          <a:prstGeom prst="rect">
            <a:avLst/>
          </a:prstGeom>
        </p:spPr>
      </p:pic>
      <p:pic>
        <p:nvPicPr>
          <p:cNvPr id="3" name="图片 2"/>
          <p:cNvPicPr>
            <a:picLocks noChangeAspect="1"/>
          </p:cNvPicPr>
          <p:nvPr/>
        </p:nvPicPr>
        <p:blipFill>
          <a:blip r:embed="rId7"/>
          <a:stretch>
            <a:fillRect/>
          </a:stretch>
        </p:blipFill>
        <p:spPr>
          <a:xfrm>
            <a:off x="6636385" y="793750"/>
            <a:ext cx="5218430" cy="3924935"/>
          </a:xfrm>
          <a:prstGeom prst="rect">
            <a:avLst/>
          </a:prstGeom>
          <a:effectLst>
            <a:softEdge rad="317500"/>
          </a:effectLst>
        </p:spPr>
      </p:pic>
      <p:sp>
        <p:nvSpPr>
          <p:cNvPr id="8" name="文本框 7"/>
          <p:cNvSpPr txBox="1"/>
          <p:nvPr/>
        </p:nvSpPr>
        <p:spPr>
          <a:xfrm>
            <a:off x="790575" y="5252720"/>
            <a:ext cx="10943590" cy="1420495"/>
          </a:xfrm>
          <a:prstGeom prst="rect">
            <a:avLst/>
          </a:prstGeom>
          <a:solidFill>
            <a:schemeClr val="accent1">
              <a:lumMod val="20000"/>
              <a:lumOff val="80000"/>
            </a:schemeClr>
          </a:solidFill>
        </p:spPr>
        <p:txBody>
          <a:bodyPr wrap="square" rtlCol="0" anchor="t">
            <a:spAutoFit/>
          </a:bodyPr>
          <a:p>
            <a:pPr>
              <a:lnSpc>
                <a:spcPct val="120000"/>
              </a:lnSpc>
            </a:pPr>
            <a:r>
              <a:rPr lang="zh-CN" altLang="en-US" sz="2400" dirty="0" smtClean="0">
                <a:solidFill>
                  <a:schemeClr val="tx1">
                    <a:lumMod val="75000"/>
                    <a:lumOff val="25000"/>
                  </a:schemeClr>
                </a:solidFill>
              </a:rPr>
              <a:t> Lu Xun (1881－1936)</a:t>
            </a:r>
            <a:r>
              <a:rPr lang="en-US" altLang="zh-CN" sz="2400" dirty="0" smtClean="0">
                <a:solidFill>
                  <a:schemeClr val="tx1">
                    <a:lumMod val="75000"/>
                    <a:lumOff val="25000"/>
                  </a:schemeClr>
                </a:solidFill>
              </a:rPr>
              <a:t>,</a:t>
            </a:r>
            <a:r>
              <a:rPr lang="zh-CN" altLang="en-US" sz="2400" dirty="0" smtClean="0">
                <a:solidFill>
                  <a:schemeClr val="tx1">
                    <a:lumMod val="75000"/>
                    <a:lumOff val="25000"/>
                  </a:schemeClr>
                </a:solidFill>
              </a:rPr>
              <a:t> </a:t>
            </a:r>
            <a:r>
              <a:rPr lang="en-US" altLang="zh-CN" sz="2400" dirty="0" smtClean="0">
                <a:solidFill>
                  <a:schemeClr val="tx1">
                    <a:lumMod val="75000"/>
                    <a:lumOff val="25000"/>
                  </a:schemeClr>
                </a:solidFill>
              </a:rPr>
              <a:t>“</a:t>
            </a:r>
            <a:r>
              <a:rPr lang="zh-CN" altLang="en-US" sz="2400" dirty="0" smtClean="0">
                <a:solidFill>
                  <a:schemeClr val="tx1">
                    <a:lumMod val="75000"/>
                    <a:lumOff val="25000"/>
                  </a:schemeClr>
                </a:solidFill>
              </a:rPr>
              <a:t>Fierce-browed, I coolly defy a thousand pointing fingers; Head bowed, like a willing ox I serve the children</a:t>
            </a:r>
            <a:r>
              <a:rPr lang="en-US" altLang="zh-CN" sz="2400" dirty="0" smtClean="0">
                <a:solidFill>
                  <a:schemeClr val="tx1">
                    <a:lumMod val="75000"/>
                    <a:lumOff val="25000"/>
                  </a:schemeClr>
                </a:solidFill>
              </a:rPr>
              <a:t>”</a:t>
            </a:r>
            <a:endParaRPr lang="en-US" altLang="zh-CN" sz="2400" dirty="0" smtClean="0">
              <a:solidFill>
                <a:schemeClr val="tx1">
                  <a:lumMod val="75000"/>
                  <a:lumOff val="25000"/>
                </a:schemeClr>
              </a:solidFill>
            </a:endParaRPr>
          </a:p>
          <a:p>
            <a:pPr marL="342900" indent="-342900">
              <a:lnSpc>
                <a:spcPct val="120000"/>
              </a:lnSpc>
              <a:buFont typeface="Arial" panose="020B0604020202020204" pitchFamily="34" charset="0"/>
              <a:buChar char="•"/>
            </a:pPr>
            <a:r>
              <a:rPr lang="en-US" altLang="zh-CN" sz="2400" i="1" dirty="0" smtClean="0">
                <a:solidFill>
                  <a:schemeClr val="tx1">
                    <a:lumMod val="75000"/>
                    <a:lumOff val="25000"/>
                  </a:schemeClr>
                </a:solidFill>
              </a:rPr>
              <a:t>   </a:t>
            </a:r>
            <a:r>
              <a:rPr lang="en-US" altLang="zh-CN" i="1" dirty="0" smtClean="0">
                <a:solidFill>
                  <a:schemeClr val="tx1">
                    <a:lumMod val="75000"/>
                    <a:lumOff val="25000"/>
                  </a:schemeClr>
                </a:solidFill>
              </a:rPr>
              <a:t>defy /dɪˈfaɪ/ vt. 藐视；公然反抗</a:t>
            </a:r>
            <a:endParaRPr lang="en-US" altLang="zh-CN" i="1" dirty="0" smtClean="0">
              <a:solidFill>
                <a:schemeClr val="tx1">
                  <a:lumMod val="75000"/>
                  <a:lumOff val="25000"/>
                </a:schemeClr>
              </a:solidFill>
            </a:endParaRPr>
          </a:p>
        </p:txBody>
      </p:sp>
      <p:sp>
        <p:nvSpPr>
          <p:cNvPr id="9" name="文本框 8"/>
          <p:cNvSpPr txBox="1"/>
          <p:nvPr/>
        </p:nvSpPr>
        <p:spPr>
          <a:xfrm>
            <a:off x="553720" y="4718685"/>
            <a:ext cx="9030970" cy="534035"/>
          </a:xfrm>
          <a:prstGeom prst="rect">
            <a:avLst/>
          </a:prstGeom>
          <a:noFill/>
        </p:spPr>
        <p:txBody>
          <a:bodyPr wrap="square" rtlCol="0" anchor="t">
            <a:spAutoFit/>
          </a:bodyPr>
          <a:p>
            <a:pPr marL="342900" indent="-342900">
              <a:lnSpc>
                <a:spcPct val="120000"/>
              </a:lnSpc>
              <a:buFont typeface="Wingdings" panose="05000000000000000000" charset="0"/>
              <a:buChar char="Ø"/>
            </a:pPr>
            <a:r>
              <a:rPr lang="zh-CN" altLang="en-US" sz="2400" dirty="0" smtClean="0">
                <a:solidFill>
                  <a:schemeClr val="tx1">
                    <a:lumMod val="75000"/>
                    <a:lumOff val="25000"/>
                  </a:schemeClr>
                </a:solidFill>
              </a:rPr>
              <a:t>What poem comes to </a:t>
            </a:r>
            <a:r>
              <a:rPr lang="en-US" altLang="zh-CN" sz="2400" dirty="0" smtClean="0">
                <a:solidFill>
                  <a:schemeClr val="tx1">
                    <a:lumMod val="75000"/>
                    <a:lumOff val="25000"/>
                  </a:schemeClr>
                </a:solidFill>
              </a:rPr>
              <a:t>your </a:t>
            </a:r>
            <a:r>
              <a:rPr lang="zh-CN" altLang="en-US" sz="2400" dirty="0" smtClean="0">
                <a:solidFill>
                  <a:schemeClr val="tx1">
                    <a:lumMod val="75000"/>
                    <a:lumOff val="25000"/>
                  </a:schemeClr>
                </a:solidFill>
              </a:rPr>
              <a:t>mind in this picture?</a:t>
            </a:r>
            <a:endParaRPr lang="zh-CN" altLang="en-US" sz="2400"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bldLvl="0" animBg="1"/>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2933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How to vividly describe the cattle in literature</a:t>
            </a:r>
            <a:br>
              <a:rPr dirty="0"/>
            </a:br>
            <a:endParaRPr dirty="0"/>
          </a:p>
        </p:txBody>
      </p:sp>
      <p:grpSp>
        <p:nvGrpSpPr>
          <p:cNvPr id="52" name="千图PPT彼岸天：ID 8661124库_组合 51"/>
          <p:cNvGrpSpPr/>
          <p:nvPr>
            <p:custDataLst>
              <p:tags r:id="rId6"/>
            </p:custDataLst>
          </p:nvPr>
        </p:nvGrpSpPr>
        <p:grpSpPr>
          <a:xfrm>
            <a:off x="923290" y="812165"/>
            <a:ext cx="4246107" cy="2969260"/>
            <a:chOff x="2948213" y="1192734"/>
            <a:chExt cx="3382383" cy="1502669"/>
          </a:xfrm>
        </p:grpSpPr>
        <p:sp>
          <p:nvSpPr>
            <p:cNvPr id="2" name="Freeform: Shape 26"/>
            <p:cNvSpPr/>
            <p:nvPr/>
          </p:nvSpPr>
          <p:spPr bwMode="auto">
            <a:xfrm>
              <a:off x="2956470" y="1525584"/>
              <a:ext cx="3374126" cy="1156893"/>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1">
                <a:lumMod val="75000"/>
              </a:schemeClr>
            </a:solidFill>
            <a:ln w="57150">
              <a:solidFill>
                <a:schemeClr val="bg1"/>
              </a:solidFill>
              <a:round/>
            </a:ln>
          </p:spPr>
          <p:txBody>
            <a:bodyPr anchor="ctr"/>
            <a:p>
              <a:pPr algn="ctr"/>
            </a:p>
          </p:txBody>
        </p:sp>
        <p:sp>
          <p:nvSpPr>
            <p:cNvPr id="3" name="Freeform: Shape 27"/>
            <p:cNvSpPr/>
            <p:nvPr/>
          </p:nvSpPr>
          <p:spPr bwMode="auto">
            <a:xfrm>
              <a:off x="2956470" y="1192734"/>
              <a:ext cx="966003" cy="11471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1"/>
            </a:solidFill>
            <a:ln w="57150">
              <a:solidFill>
                <a:schemeClr val="bg1"/>
              </a:solidFill>
              <a:round/>
            </a:ln>
          </p:spPr>
          <p:txBody>
            <a:bodyPr anchor="ctr"/>
            <a:p>
              <a:pPr algn="ctr"/>
            </a:p>
          </p:txBody>
        </p:sp>
        <p:sp>
          <p:nvSpPr>
            <p:cNvPr id="8" name="Freeform: Shape 28"/>
            <p:cNvSpPr/>
            <p:nvPr/>
          </p:nvSpPr>
          <p:spPr bwMode="auto">
            <a:xfrm>
              <a:off x="2948213" y="1990926"/>
              <a:ext cx="3382383" cy="704477"/>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ln>
          </p:spPr>
          <p:txBody>
            <a:bodyPr anchor="ctr"/>
            <a:p>
              <a:pPr algn="ctr"/>
            </a:p>
          </p:txBody>
        </p:sp>
        <p:sp>
          <p:nvSpPr>
            <p:cNvPr id="9" name="TextBox 30"/>
            <p:cNvSpPr txBox="1"/>
            <p:nvPr/>
          </p:nvSpPr>
          <p:spPr>
            <a:xfrm>
              <a:off x="3275586" y="1322084"/>
              <a:ext cx="412292" cy="338554"/>
            </a:xfrm>
            <a:prstGeom prst="rect">
              <a:avLst/>
            </a:prstGeom>
            <a:noFill/>
          </p:spPr>
          <p:txBody>
            <a:bodyPr wrap="none">
              <a:normAutofit/>
            </a:bodyPr>
            <a:p>
              <a:pPr algn="ctr"/>
              <a:r>
                <a:rPr lang="ar-SA" sz="1600" b="1">
                  <a:solidFill>
                    <a:schemeClr val="bg1"/>
                  </a:solidFill>
                </a:rPr>
                <a:t>01</a:t>
              </a:r>
              <a:endParaRPr lang="ar-SA" sz="1600" b="1">
                <a:solidFill>
                  <a:schemeClr val="bg1"/>
                </a:solidFill>
              </a:endParaRPr>
            </a:p>
          </p:txBody>
        </p:sp>
      </p:grpSp>
      <p:grpSp>
        <p:nvGrpSpPr>
          <p:cNvPr id="51" name="千图PPT彼岸天：ID 8661124库_组合 50"/>
          <p:cNvGrpSpPr/>
          <p:nvPr>
            <p:custDataLst>
              <p:tags r:id="rId7"/>
            </p:custDataLst>
          </p:nvPr>
        </p:nvGrpSpPr>
        <p:grpSpPr>
          <a:xfrm>
            <a:off x="931545" y="3780790"/>
            <a:ext cx="4237990" cy="2936240"/>
            <a:chOff x="2948213" y="2332114"/>
            <a:chExt cx="3382383" cy="1502673"/>
          </a:xfrm>
        </p:grpSpPr>
        <p:grpSp>
          <p:nvGrpSpPr>
            <p:cNvPr id="12" name="Group 33"/>
            <p:cNvGrpSpPr/>
            <p:nvPr/>
          </p:nvGrpSpPr>
          <p:grpSpPr>
            <a:xfrm>
              <a:off x="2948213" y="2332114"/>
              <a:ext cx="3382383" cy="1502673"/>
              <a:chOff x="1733550" y="3700460"/>
              <a:chExt cx="1951038" cy="738190"/>
            </a:xfrm>
          </p:grpSpPr>
          <p:sp>
            <p:nvSpPr>
              <p:cNvPr id="47" name="Freeform: Shape 34"/>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2">
                  <a:lumMod val="75000"/>
                </a:schemeClr>
              </a:solidFill>
              <a:ln w="57150">
                <a:solidFill>
                  <a:schemeClr val="bg1"/>
                </a:solidFill>
                <a:round/>
              </a:ln>
            </p:spPr>
            <p:txBody>
              <a:bodyPr anchor="ctr"/>
              <a:p>
                <a:pPr algn="ctr"/>
              </a:p>
            </p:txBody>
          </p:sp>
          <p:sp>
            <p:nvSpPr>
              <p:cNvPr id="48" name="Freeform: Shape 35"/>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2"/>
              </a:solidFill>
              <a:ln w="57150">
                <a:solidFill>
                  <a:schemeClr val="bg1"/>
                </a:solidFill>
                <a:round/>
              </a:ln>
            </p:spPr>
            <p:txBody>
              <a:bodyPr anchor="ctr"/>
              <a:p>
                <a:pPr algn="ctr"/>
              </a:p>
            </p:txBody>
          </p:sp>
          <p:sp>
            <p:nvSpPr>
              <p:cNvPr id="49" name="Freeform: Shape 36"/>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4" name="TextBox 38"/>
            <p:cNvSpPr txBox="1"/>
            <p:nvPr/>
          </p:nvSpPr>
          <p:spPr>
            <a:xfrm>
              <a:off x="3254743" y="2461468"/>
              <a:ext cx="412292" cy="338554"/>
            </a:xfrm>
            <a:prstGeom prst="rect">
              <a:avLst/>
            </a:prstGeom>
            <a:noFill/>
          </p:spPr>
          <p:txBody>
            <a:bodyPr wrap="none">
              <a:normAutofit/>
            </a:bodyPr>
            <a:p>
              <a:pPr algn="ctr"/>
              <a:r>
                <a:rPr lang="en-US" sz="1600" b="1">
                  <a:solidFill>
                    <a:schemeClr val="bg1"/>
                  </a:solidFill>
                </a:rPr>
                <a:t>02</a:t>
              </a:r>
              <a:endParaRPr lang="en-US" sz="1600" b="1">
                <a:solidFill>
                  <a:schemeClr val="bg1"/>
                </a:solidFill>
              </a:endParaRPr>
            </a:p>
          </p:txBody>
        </p:sp>
      </p:grpSp>
      <p:sp>
        <p:nvSpPr>
          <p:cNvPr id="58" name="文本框 57"/>
          <p:cNvSpPr txBox="1"/>
          <p:nvPr/>
        </p:nvSpPr>
        <p:spPr>
          <a:xfrm>
            <a:off x="2147570" y="1570990"/>
            <a:ext cx="3063240" cy="1751965"/>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突然，在离马厩不远处的草原上，一下冒出了十几头长角牛。它们翘着尾巴摇晃着凶悍的长角，蹄子一个劲地在地上飞扬着。</a:t>
            </a:r>
            <a:endParaRPr lang="zh-CN" altLang="en-US" dirty="0" smtClean="0">
              <a:solidFill>
                <a:schemeClr val="bg1"/>
              </a:solidFill>
            </a:endParaRPr>
          </a:p>
        </p:txBody>
      </p:sp>
      <p:sp>
        <p:nvSpPr>
          <p:cNvPr id="59" name="文本框 58"/>
          <p:cNvSpPr txBox="1"/>
          <p:nvPr/>
        </p:nvSpPr>
        <p:spPr>
          <a:xfrm>
            <a:off x="2272665" y="4695190"/>
            <a:ext cx="2774950" cy="1751965"/>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母牛哞哞大叫，小牛犊也</a:t>
            </a:r>
            <a:r>
              <a:rPr lang="zh-CN" altLang="en-US" dirty="0" smtClean="0">
                <a:solidFill>
                  <a:schemeClr val="bg1"/>
                </a:solidFill>
                <a:sym typeface="+mn-ea"/>
              </a:rPr>
              <a:t>会奶声奶气地</a:t>
            </a:r>
            <a:r>
              <a:rPr lang="zh-CN" altLang="en-US" dirty="0" smtClean="0">
                <a:solidFill>
                  <a:schemeClr val="bg1"/>
                </a:solidFill>
              </a:rPr>
              <a:t>小声叫着。</a:t>
            </a:r>
            <a:endParaRPr lang="zh-CN" altLang="en-US" dirty="0" smtClean="0">
              <a:solidFill>
                <a:schemeClr val="bg1"/>
              </a:solidFill>
            </a:endParaRPr>
          </a:p>
          <a:p>
            <a:pPr>
              <a:lnSpc>
                <a:spcPct val="120000"/>
              </a:lnSpc>
            </a:pPr>
            <a:r>
              <a:rPr lang="zh-CN" altLang="en-US" dirty="0" smtClean="0">
                <a:solidFill>
                  <a:schemeClr val="bg1"/>
                </a:solidFill>
              </a:rPr>
              <a:t>    整个晚上，母牛和小牛犊都在马厩里跺着脚、摇着尾巴驱赶蚊子。</a:t>
            </a:r>
            <a:endParaRPr lang="zh-CN" altLang="en-US" dirty="0" smtClean="0">
              <a:solidFill>
                <a:schemeClr val="bg1"/>
              </a:solidFill>
            </a:endParaRPr>
          </a:p>
        </p:txBody>
      </p:sp>
      <p:sp>
        <p:nvSpPr>
          <p:cNvPr id="60" name="文本框 59"/>
          <p:cNvSpPr txBox="1"/>
          <p:nvPr/>
        </p:nvSpPr>
        <p:spPr>
          <a:xfrm>
            <a:off x="5486400" y="812165"/>
            <a:ext cx="6431280" cy="274828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01. </a:t>
            </a:r>
            <a:r>
              <a:rPr lang="zh-CN" altLang="en-US" sz="2000" b="1" dirty="0" smtClean="0">
                <a:solidFill>
                  <a:schemeClr val="tx1">
                    <a:lumMod val="75000"/>
                    <a:lumOff val="25000"/>
                  </a:schemeClr>
                </a:solidFill>
              </a:rPr>
              <a:t>Suddenly a dozen long-horned cattle burst out of the prairie, not far from the stable. Their tails stood up and their fierce horns tossed and their feet pounded the ground.</a:t>
            </a:r>
            <a:endParaRPr lang="zh-CN" altLang="en-US" sz="20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prairie /ˈpreəri/ n. 大草原；牧场</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stable /ˈsteɪbl/ adj. 稳定的；n. 马厩；养马场</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toss /tɒs/ v. 抛，投； 甩（头，以表示恼怒或不耐烦）；颠簸</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pound /paʊnd/ n. 英镑；重击，重击声 v. 捣烂；敲打；猛击</a:t>
            </a:r>
            <a:endParaRPr lang="zh-CN" altLang="en-US" sz="1600" b="1" i="1" dirty="0" smtClean="0">
              <a:solidFill>
                <a:schemeClr val="accent2"/>
              </a:solidFill>
            </a:endParaRPr>
          </a:p>
        </p:txBody>
      </p:sp>
      <p:sp>
        <p:nvSpPr>
          <p:cNvPr id="61" name="文本框 60"/>
          <p:cNvSpPr txBox="1"/>
          <p:nvPr/>
        </p:nvSpPr>
        <p:spPr>
          <a:xfrm>
            <a:off x="5440680" y="3673475"/>
            <a:ext cx="6431280" cy="3043555"/>
          </a:xfrm>
          <a:prstGeom prst="rect">
            <a:avLst/>
          </a:prstGeom>
          <a:noFill/>
        </p:spPr>
        <p:txBody>
          <a:bodyPr wrap="square" rtlCol="0" anchor="t">
            <a:spAutoFit/>
          </a:bodyPr>
          <a:p>
            <a:pPr>
              <a:lnSpc>
                <a:spcPct val="120000"/>
              </a:lnSpc>
            </a:pPr>
            <a:r>
              <a:rPr lang="zh-CN" altLang="en-US" sz="2000" b="1" dirty="0" smtClean="0">
                <a:solidFill>
                  <a:schemeClr val="tx1">
                    <a:lumMod val="75000"/>
                    <a:lumOff val="25000"/>
                  </a:schemeClr>
                </a:solidFill>
              </a:rPr>
              <a:t>02. The cow bawled and the little calf squalled, bleating thinner bawls.</a:t>
            </a:r>
            <a:endParaRPr lang="zh-CN" altLang="en-US" sz="2000" b="1" dirty="0" smtClean="0">
              <a:solidFill>
                <a:schemeClr val="tx1">
                  <a:lumMod val="75000"/>
                  <a:lumOff val="25000"/>
                </a:schemeClr>
              </a:solidFill>
            </a:endParaRPr>
          </a:p>
          <a:p>
            <a:pPr>
              <a:lnSpc>
                <a:spcPct val="120000"/>
              </a:lnSpc>
            </a:pPr>
            <a:r>
              <a:rPr lang="zh-CN" altLang="en-US" sz="2000" b="1" dirty="0" smtClean="0">
                <a:solidFill>
                  <a:schemeClr val="tx1">
                    <a:lumMod val="75000"/>
                    <a:lumOff val="25000"/>
                  </a:schemeClr>
                </a:solidFill>
              </a:rPr>
              <a:t>     All night </a:t>
            </a:r>
            <a:r>
              <a:rPr lang="en-US" altLang="zh-CN" sz="2000" b="1" dirty="0" smtClean="0">
                <a:solidFill>
                  <a:schemeClr val="tx1">
                    <a:lumMod val="75000"/>
                    <a:lumOff val="25000"/>
                  </a:schemeClr>
                </a:solidFill>
              </a:rPr>
              <a:t>t</a:t>
            </a:r>
            <a:r>
              <a:rPr lang="zh-CN" altLang="en-US" sz="2000" b="1" dirty="0" smtClean="0">
                <a:solidFill>
                  <a:schemeClr val="tx1">
                    <a:lumMod val="75000"/>
                    <a:lumOff val="25000"/>
                  </a:schemeClr>
                </a:solidFill>
              </a:rPr>
              <a:t>he calf and the cow were stamping and swishing their tails in the stable.</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bawl /bɔːl/ v. 放声痛哭；大喊；怒吼</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squall /skwɔːl/ v. 尖叫；（尤指婴儿）大声啼哭，号哭</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bleat /bliːt/ v. （羊）咩咩叫，牛（哞哞叫）；低声说话；抱怨</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stamp /stæmp/ n. 邮票；跺脚  v</a:t>
            </a:r>
            <a:r>
              <a:rPr lang="en-US" altLang="zh-CN" sz="1600" i="1" dirty="0" smtClean="0">
                <a:solidFill>
                  <a:srgbClr val="002060"/>
                </a:solidFill>
              </a:rPr>
              <a:t>.</a:t>
            </a:r>
            <a:r>
              <a:rPr lang="zh-CN" altLang="en-US" sz="1600" i="1" dirty="0" smtClean="0">
                <a:solidFill>
                  <a:srgbClr val="002060"/>
                </a:solidFill>
              </a:rPr>
              <a:t>用脚踩踏；跺脚</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swish /swɪʃ/ vt. 鞭打；使作沙沙声</a:t>
            </a:r>
            <a:endParaRPr lang="zh-CN" altLang="en-US" sz="1600" i="1" dirty="0" smtClean="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ppt_x</p:attrName>
                                        </p:attrNameLst>
                                      </p:cBhvr>
                                      <p:tavLst>
                                        <p:tav tm="0">
                                          <p:val>
                                            <p:strVal val="#ppt_x-.2"/>
                                          </p:val>
                                        </p:tav>
                                        <p:tav tm="100000">
                                          <p:val>
                                            <p:strVal val="#ppt_x"/>
                                          </p:val>
                                        </p:tav>
                                      </p:tavLst>
                                    </p:anim>
                                    <p:anim calcmode="lin" valueType="num">
                                      <p:cBhvr>
                                        <p:cTn id="23"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1000" fill="hold"/>
                                        <p:tgtEl>
                                          <p:spTgt spid="61"/>
                                        </p:tgtEl>
                                        <p:attrNameLst>
                                          <p:attrName>ppt_x</p:attrName>
                                        </p:attrNameLst>
                                      </p:cBhvr>
                                      <p:tavLst>
                                        <p:tav tm="0">
                                          <p:val>
                                            <p:strVal val="#ppt_x-.2"/>
                                          </p:val>
                                        </p:tav>
                                        <p:tav tm="100000">
                                          <p:val>
                                            <p:strVal val="#ppt_x"/>
                                          </p:val>
                                        </p:tav>
                                      </p:tavLst>
                                    </p:anim>
                                    <p:anim calcmode="lin" valueType="num">
                                      <p:cBhvr>
                                        <p:cTn id="30"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0" grpId="0"/>
      <p:bldP spid="60" grpId="1"/>
      <p:bldP spid="61" grpId="0"/>
      <p:bldP spid="6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0" name="千图PPT彼岸天：ID 8661124库_组合 49"/>
          <p:cNvGrpSpPr/>
          <p:nvPr>
            <p:custDataLst>
              <p:tags r:id="rId6"/>
            </p:custDataLst>
          </p:nvPr>
        </p:nvGrpSpPr>
        <p:grpSpPr>
          <a:xfrm>
            <a:off x="1036320" y="838835"/>
            <a:ext cx="4337685" cy="2997198"/>
            <a:chOff x="2948213" y="3471500"/>
            <a:chExt cx="3382383" cy="1502673"/>
          </a:xfrm>
        </p:grpSpPr>
        <p:grpSp>
          <p:nvGrpSpPr>
            <p:cNvPr id="15" name="Group 41"/>
            <p:cNvGrpSpPr/>
            <p:nvPr/>
          </p:nvGrpSpPr>
          <p:grpSpPr>
            <a:xfrm>
              <a:off x="2948213" y="3471500"/>
              <a:ext cx="3382383" cy="1502673"/>
              <a:chOff x="1733550" y="3700460"/>
              <a:chExt cx="1951038" cy="738190"/>
            </a:xfrm>
          </p:grpSpPr>
          <p:sp>
            <p:nvSpPr>
              <p:cNvPr id="44" name="Freeform: Shape 42"/>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3">
                  <a:lumMod val="75000"/>
                </a:schemeClr>
              </a:solidFill>
              <a:ln w="57150">
                <a:solidFill>
                  <a:schemeClr val="bg1"/>
                </a:solidFill>
                <a:round/>
              </a:ln>
            </p:spPr>
            <p:txBody>
              <a:bodyPr anchor="ctr"/>
              <a:p>
                <a:pPr algn="ctr"/>
              </a:p>
            </p:txBody>
          </p:sp>
          <p:sp>
            <p:nvSpPr>
              <p:cNvPr id="45" name="Freeform: Shape 43"/>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3"/>
              </a:solidFill>
              <a:ln w="57150">
                <a:solidFill>
                  <a:schemeClr val="bg1"/>
                </a:solidFill>
                <a:round/>
              </a:ln>
            </p:spPr>
            <p:txBody>
              <a:bodyPr anchor="ctr"/>
              <a:p>
                <a:pPr algn="ctr"/>
              </a:p>
            </p:txBody>
          </p:sp>
          <p:sp>
            <p:nvSpPr>
              <p:cNvPr id="46" name="Freeform: Shape 44"/>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7" name="TextBox 46"/>
            <p:cNvSpPr txBox="1"/>
            <p:nvPr/>
          </p:nvSpPr>
          <p:spPr>
            <a:xfrm>
              <a:off x="3254743" y="3600855"/>
              <a:ext cx="412292" cy="338554"/>
            </a:xfrm>
            <a:prstGeom prst="rect">
              <a:avLst/>
            </a:prstGeom>
            <a:noFill/>
          </p:spPr>
          <p:txBody>
            <a:bodyPr wrap="none">
              <a:normAutofit/>
            </a:bodyPr>
            <a:p>
              <a:pPr algn="ctr"/>
              <a:r>
                <a:rPr lang="en-US" sz="1600" b="1">
                  <a:solidFill>
                    <a:schemeClr val="bg1"/>
                  </a:solidFill>
                </a:rPr>
                <a:t>03</a:t>
              </a:r>
              <a:endParaRPr lang="en-US" sz="1600" b="1">
                <a:solidFill>
                  <a:schemeClr val="bg1"/>
                </a:solidFill>
              </a:endParaRPr>
            </a:p>
          </p:txBody>
        </p:sp>
      </p:grpSp>
      <p:grpSp>
        <p:nvGrpSpPr>
          <p:cNvPr id="21" name="千图PPT彼岸天：ID 8661124库_组合 1"/>
          <p:cNvGrpSpPr/>
          <p:nvPr>
            <p:custDataLst>
              <p:tags r:id="rId7"/>
            </p:custDataLst>
          </p:nvPr>
        </p:nvGrpSpPr>
        <p:grpSpPr>
          <a:xfrm>
            <a:off x="1036320" y="3928110"/>
            <a:ext cx="4337685" cy="2747010"/>
            <a:chOff x="2948213" y="4610888"/>
            <a:chExt cx="3382383" cy="1502673"/>
          </a:xfrm>
        </p:grpSpPr>
        <p:grpSp>
          <p:nvGrpSpPr>
            <p:cNvPr id="26" name="Group 49"/>
            <p:cNvGrpSpPr/>
            <p:nvPr/>
          </p:nvGrpSpPr>
          <p:grpSpPr>
            <a:xfrm>
              <a:off x="2948213" y="4610888"/>
              <a:ext cx="3382383" cy="1502673"/>
              <a:chOff x="1733550" y="3700460"/>
              <a:chExt cx="1951038" cy="738190"/>
            </a:xfrm>
          </p:grpSpPr>
          <p:sp>
            <p:nvSpPr>
              <p:cNvPr id="41" name="Freeform: Shape 50"/>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4">
                  <a:lumMod val="75000"/>
                </a:schemeClr>
              </a:solidFill>
              <a:ln w="57150">
                <a:solidFill>
                  <a:schemeClr val="bg1"/>
                </a:solidFill>
                <a:round/>
              </a:ln>
            </p:spPr>
            <p:txBody>
              <a:bodyPr anchor="ctr"/>
              <a:p>
                <a:pPr algn="ctr"/>
              </a:p>
            </p:txBody>
          </p:sp>
          <p:sp>
            <p:nvSpPr>
              <p:cNvPr id="42" name="Freeform: Shape 51"/>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4"/>
              </a:solidFill>
              <a:ln w="57150">
                <a:solidFill>
                  <a:schemeClr val="bg1"/>
                </a:solidFill>
                <a:round/>
              </a:ln>
            </p:spPr>
            <p:txBody>
              <a:bodyPr anchor="ctr"/>
              <a:p>
                <a:pPr algn="ctr"/>
              </a:p>
            </p:txBody>
          </p:sp>
          <p:sp>
            <p:nvSpPr>
              <p:cNvPr id="43" name="Freeform: Shape 55"/>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28" name="TextBox 57"/>
            <p:cNvSpPr txBox="1"/>
            <p:nvPr/>
          </p:nvSpPr>
          <p:spPr>
            <a:xfrm>
              <a:off x="3254743" y="4740243"/>
              <a:ext cx="412292" cy="338554"/>
            </a:xfrm>
            <a:prstGeom prst="rect">
              <a:avLst/>
            </a:prstGeom>
            <a:noFill/>
          </p:spPr>
          <p:txBody>
            <a:bodyPr wrap="none">
              <a:normAutofit/>
            </a:bodyPr>
            <a:p>
              <a:pPr algn="ctr"/>
              <a:r>
                <a:rPr lang="en-US" sz="1600" b="1">
                  <a:solidFill>
                    <a:schemeClr val="bg1"/>
                  </a:solidFill>
                </a:rPr>
                <a:t>04</a:t>
              </a:r>
              <a:endParaRPr lang="en-US" sz="1600" b="1">
                <a:solidFill>
                  <a:schemeClr val="bg1"/>
                </a:solidFill>
              </a:endParaRPr>
            </a:p>
          </p:txBody>
        </p:sp>
      </p:grpSp>
      <p:sp>
        <p:nvSpPr>
          <p:cNvPr id="57" name="文本框 56"/>
          <p:cNvSpPr txBox="1"/>
          <p:nvPr/>
        </p:nvSpPr>
        <p:spPr>
          <a:xfrm>
            <a:off x="2511425" y="1801495"/>
            <a:ext cx="2540000" cy="1419860"/>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温驯的奶牛角上绑着一根绳子，顺从地让史科特先生牵走了。小牛犊活蹦乱跳地跟在后面。</a:t>
            </a:r>
            <a:endParaRPr lang="zh-CN" altLang="en-US" dirty="0" smtClean="0">
              <a:solidFill>
                <a:schemeClr val="bg1"/>
              </a:solidFill>
            </a:endParaRPr>
          </a:p>
        </p:txBody>
      </p:sp>
      <p:sp>
        <p:nvSpPr>
          <p:cNvPr id="58" name="文本框 57"/>
          <p:cNvSpPr txBox="1"/>
          <p:nvPr/>
        </p:nvSpPr>
        <p:spPr>
          <a:xfrm>
            <a:off x="2618105" y="4884420"/>
            <a:ext cx="2540000" cy="1419860"/>
          </a:xfrm>
          <a:prstGeom prst="rect">
            <a:avLst/>
          </a:prstGeom>
          <a:noFill/>
        </p:spPr>
        <p:txBody>
          <a:bodyPr wrap="square" rtlCol="0" anchor="t">
            <a:spAutoFit/>
          </a:bodyPr>
          <a:p>
            <a:pPr>
              <a:lnSpc>
                <a:spcPct val="120000"/>
              </a:lnSpc>
            </a:pPr>
            <a:r>
              <a:rPr lang="zh-CN" altLang="en-US" dirty="0" smtClean="0">
                <a:solidFill>
                  <a:schemeClr val="bg1"/>
                </a:solidFill>
              </a:rPr>
              <a:t>一头花斑母牛在那里懒洋洋地嚼着青草，偶尔甩起尾巴拍打那瘦骨嶙峋的脊背。</a:t>
            </a:r>
            <a:endParaRPr lang="zh-CN" altLang="en-US" dirty="0" smtClean="0">
              <a:solidFill>
                <a:schemeClr val="bg1"/>
              </a:solidFill>
            </a:endParaRPr>
          </a:p>
        </p:txBody>
      </p:sp>
      <p:sp>
        <p:nvSpPr>
          <p:cNvPr id="60" name="文本框 59"/>
          <p:cNvSpPr txBox="1"/>
          <p:nvPr/>
        </p:nvSpPr>
        <p:spPr>
          <a:xfrm>
            <a:off x="5522595" y="1096645"/>
            <a:ext cx="6431280" cy="1788795"/>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03. </a:t>
            </a:r>
            <a:r>
              <a:rPr lang="zh-CN" altLang="en-US" sz="2000" b="1" dirty="0" smtClean="0">
                <a:solidFill>
                  <a:schemeClr val="tx1">
                    <a:lumMod val="75000"/>
                    <a:lumOff val="25000"/>
                  </a:schemeClr>
                </a:solidFill>
              </a:rPr>
              <a:t>The gentle cow went meekly away with the rope around her long horns, and the calf frisked and jumped behind.</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meekly /ˈmiːkli/ adv. 温顺地；逆来顺受地；忠厚地</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frisk /frɪsk/ v. （动物）蹦跳，欢跃，活蹦乱跳</a:t>
            </a:r>
            <a:endParaRPr lang="zh-CN" altLang="en-US" sz="1600" i="1" dirty="0" smtClean="0">
              <a:solidFill>
                <a:srgbClr val="C00000"/>
              </a:solidFill>
            </a:endParaRPr>
          </a:p>
        </p:txBody>
      </p:sp>
      <p:sp>
        <p:nvSpPr>
          <p:cNvPr id="59" name="文本框 58"/>
          <p:cNvSpPr txBox="1"/>
          <p:nvPr/>
        </p:nvSpPr>
        <p:spPr>
          <a:xfrm>
            <a:off x="5522595" y="3998595"/>
            <a:ext cx="6431280" cy="208407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04. </a:t>
            </a:r>
            <a:r>
              <a:rPr lang="zh-CN" altLang="en-US" sz="2000" b="1" dirty="0" smtClean="0">
                <a:solidFill>
                  <a:schemeClr val="tx1">
                    <a:lumMod val="75000"/>
                    <a:lumOff val="25000"/>
                  </a:schemeClr>
                </a:solidFill>
              </a:rPr>
              <a:t>A piebald cow also lazily nibbled the grass there, occasionally casting its tail over its scrawny back.</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chemeClr val="accent2"/>
                </a:solidFill>
              </a:rPr>
              <a:t>piebald /ˈpaɪbɔːld/ adj. （马、牛）花斑的；黑白两色的</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buChar char="•"/>
            </a:pPr>
            <a:r>
              <a:rPr lang="zh-CN" altLang="en-US" sz="1600" i="1" dirty="0" smtClean="0">
                <a:solidFill>
                  <a:schemeClr val="accent2"/>
                </a:solidFill>
              </a:rPr>
              <a:t>nibble /ˈnɪbl/ v. 细咬；小口咬，一点点地咬（食物）；(动物) 啃啄</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buChar char="•"/>
            </a:pPr>
            <a:r>
              <a:rPr lang="zh-CN" altLang="en-US" sz="1600" i="1" dirty="0" smtClean="0">
                <a:solidFill>
                  <a:schemeClr val="accent2"/>
                </a:solidFill>
              </a:rPr>
              <a:t>scrawny /ˈskrɔːni/ adj. 骨瘦如柴的</a:t>
            </a:r>
            <a:endParaRPr lang="zh-CN" altLang="en-US" sz="1600" i="1" dirty="0" smtClean="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ppt_x</p:attrName>
                                        </p:attrNameLst>
                                      </p:cBhvr>
                                      <p:tavLst>
                                        <p:tav tm="0">
                                          <p:val>
                                            <p:strVal val="#ppt_x-.2"/>
                                          </p:val>
                                        </p:tav>
                                        <p:tav tm="100000">
                                          <p:val>
                                            <p:strVal val="#ppt_x"/>
                                          </p:val>
                                        </p:tav>
                                      </p:tavLst>
                                    </p:anim>
                                    <p:anim calcmode="lin" valueType="num">
                                      <p:cBhvr>
                                        <p:cTn id="23"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1000" fill="hold"/>
                                        <p:tgtEl>
                                          <p:spTgt spid="59"/>
                                        </p:tgtEl>
                                        <p:attrNameLst>
                                          <p:attrName>ppt_x</p:attrName>
                                        </p:attrNameLst>
                                      </p:cBhvr>
                                      <p:tavLst>
                                        <p:tav tm="0">
                                          <p:val>
                                            <p:strVal val="#ppt_x-.2"/>
                                          </p:val>
                                        </p:tav>
                                        <p:tav tm="100000">
                                          <p:val>
                                            <p:strVal val="#ppt_x"/>
                                          </p:val>
                                        </p:tav>
                                      </p:tavLst>
                                    </p:anim>
                                    <p:anim calcmode="lin" valueType="num">
                                      <p:cBhvr>
                                        <p:cTn id="30"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0" grpId="0"/>
      <p:bldP spid="60" grpId="1"/>
      <p:bldP spid="59" grpId="0"/>
      <p:bldP spid="5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2" name="千图PPT彼岸天：ID 8661124库_组合 51"/>
          <p:cNvGrpSpPr/>
          <p:nvPr>
            <p:custDataLst>
              <p:tags r:id="rId6"/>
            </p:custDataLst>
          </p:nvPr>
        </p:nvGrpSpPr>
        <p:grpSpPr>
          <a:xfrm>
            <a:off x="923290" y="812165"/>
            <a:ext cx="4246107" cy="2969260"/>
            <a:chOff x="2948213" y="1192734"/>
            <a:chExt cx="3382383" cy="1502669"/>
          </a:xfrm>
        </p:grpSpPr>
        <p:sp>
          <p:nvSpPr>
            <p:cNvPr id="2" name="Freeform: Shape 26"/>
            <p:cNvSpPr/>
            <p:nvPr/>
          </p:nvSpPr>
          <p:spPr bwMode="auto">
            <a:xfrm>
              <a:off x="2956470" y="1525584"/>
              <a:ext cx="3374126" cy="1156893"/>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1">
                <a:lumMod val="75000"/>
              </a:schemeClr>
            </a:solidFill>
            <a:ln w="57150">
              <a:solidFill>
                <a:schemeClr val="bg1"/>
              </a:solidFill>
              <a:round/>
            </a:ln>
          </p:spPr>
          <p:txBody>
            <a:bodyPr anchor="ctr"/>
            <a:p>
              <a:pPr algn="ctr"/>
            </a:p>
          </p:txBody>
        </p:sp>
        <p:sp>
          <p:nvSpPr>
            <p:cNvPr id="3" name="Freeform: Shape 27"/>
            <p:cNvSpPr/>
            <p:nvPr/>
          </p:nvSpPr>
          <p:spPr bwMode="auto">
            <a:xfrm>
              <a:off x="2956470" y="1192734"/>
              <a:ext cx="966003" cy="11471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1"/>
            </a:solidFill>
            <a:ln w="57150">
              <a:solidFill>
                <a:schemeClr val="bg1"/>
              </a:solidFill>
              <a:round/>
            </a:ln>
          </p:spPr>
          <p:txBody>
            <a:bodyPr anchor="ctr"/>
            <a:p>
              <a:pPr algn="ctr"/>
            </a:p>
          </p:txBody>
        </p:sp>
        <p:sp>
          <p:nvSpPr>
            <p:cNvPr id="8" name="Freeform: Shape 28"/>
            <p:cNvSpPr/>
            <p:nvPr/>
          </p:nvSpPr>
          <p:spPr bwMode="auto">
            <a:xfrm>
              <a:off x="2948213" y="1990926"/>
              <a:ext cx="3382383" cy="704477"/>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ln>
          </p:spPr>
          <p:txBody>
            <a:bodyPr anchor="ctr"/>
            <a:p>
              <a:pPr algn="ctr"/>
            </a:p>
          </p:txBody>
        </p:sp>
        <p:sp>
          <p:nvSpPr>
            <p:cNvPr id="9" name="TextBox 30"/>
            <p:cNvSpPr txBox="1"/>
            <p:nvPr/>
          </p:nvSpPr>
          <p:spPr>
            <a:xfrm>
              <a:off x="3275586" y="1322084"/>
              <a:ext cx="412292" cy="338554"/>
            </a:xfrm>
            <a:prstGeom prst="rect">
              <a:avLst/>
            </a:prstGeom>
            <a:noFill/>
          </p:spPr>
          <p:txBody>
            <a:bodyPr wrap="none">
              <a:normAutofit/>
            </a:bodyPr>
            <a:p>
              <a:pPr algn="ctr"/>
              <a:r>
                <a:rPr lang="ar-SA" sz="1600" b="1">
                  <a:solidFill>
                    <a:schemeClr val="bg1"/>
                  </a:solidFill>
                </a:rPr>
                <a:t>0</a:t>
              </a:r>
              <a:r>
                <a:rPr lang="en-US" altLang="ar-SA" sz="1600" b="1">
                  <a:solidFill>
                    <a:schemeClr val="bg1"/>
                  </a:solidFill>
                </a:rPr>
                <a:t>5</a:t>
              </a:r>
              <a:endParaRPr lang="en-US" altLang="ar-SA" sz="1600" b="1">
                <a:solidFill>
                  <a:schemeClr val="bg1"/>
                </a:solidFill>
              </a:endParaRPr>
            </a:p>
          </p:txBody>
        </p:sp>
      </p:grpSp>
      <p:grpSp>
        <p:nvGrpSpPr>
          <p:cNvPr id="51" name="千图PPT彼岸天：ID 8661124库_组合 50"/>
          <p:cNvGrpSpPr/>
          <p:nvPr>
            <p:custDataLst>
              <p:tags r:id="rId7"/>
            </p:custDataLst>
          </p:nvPr>
        </p:nvGrpSpPr>
        <p:grpSpPr>
          <a:xfrm>
            <a:off x="931545" y="3780790"/>
            <a:ext cx="4279200" cy="2936238"/>
            <a:chOff x="2948213" y="2332114"/>
            <a:chExt cx="3382383" cy="1502673"/>
          </a:xfrm>
        </p:grpSpPr>
        <p:grpSp>
          <p:nvGrpSpPr>
            <p:cNvPr id="12" name="Group 33"/>
            <p:cNvGrpSpPr/>
            <p:nvPr/>
          </p:nvGrpSpPr>
          <p:grpSpPr>
            <a:xfrm>
              <a:off x="2948213" y="2332114"/>
              <a:ext cx="3382383" cy="1502673"/>
              <a:chOff x="1733550" y="3700460"/>
              <a:chExt cx="1951038" cy="738190"/>
            </a:xfrm>
          </p:grpSpPr>
          <p:sp>
            <p:nvSpPr>
              <p:cNvPr id="47" name="Freeform: Shape 34"/>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2">
                  <a:lumMod val="75000"/>
                </a:schemeClr>
              </a:solidFill>
              <a:ln w="57150">
                <a:solidFill>
                  <a:schemeClr val="bg1"/>
                </a:solidFill>
                <a:round/>
              </a:ln>
            </p:spPr>
            <p:txBody>
              <a:bodyPr anchor="ctr"/>
              <a:p>
                <a:pPr algn="ctr"/>
              </a:p>
            </p:txBody>
          </p:sp>
          <p:sp>
            <p:nvSpPr>
              <p:cNvPr id="48" name="Freeform: Shape 35"/>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2"/>
              </a:solidFill>
              <a:ln w="57150">
                <a:solidFill>
                  <a:schemeClr val="bg1"/>
                </a:solidFill>
                <a:round/>
              </a:ln>
            </p:spPr>
            <p:txBody>
              <a:bodyPr anchor="ctr"/>
              <a:p>
                <a:pPr algn="ctr"/>
              </a:p>
            </p:txBody>
          </p:sp>
          <p:sp>
            <p:nvSpPr>
              <p:cNvPr id="49" name="Freeform: Shape 36"/>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4" name="TextBox 38"/>
            <p:cNvSpPr txBox="1"/>
            <p:nvPr/>
          </p:nvSpPr>
          <p:spPr>
            <a:xfrm>
              <a:off x="3254743" y="2461468"/>
              <a:ext cx="412292" cy="338554"/>
            </a:xfrm>
            <a:prstGeom prst="rect">
              <a:avLst/>
            </a:prstGeom>
            <a:noFill/>
          </p:spPr>
          <p:txBody>
            <a:bodyPr wrap="none">
              <a:normAutofit/>
            </a:bodyPr>
            <a:p>
              <a:pPr algn="ctr"/>
              <a:r>
                <a:rPr lang="en-US" sz="1600" b="1">
                  <a:solidFill>
                    <a:schemeClr val="bg1"/>
                  </a:solidFill>
                </a:rPr>
                <a:t>06</a:t>
              </a:r>
              <a:endParaRPr lang="en-US" sz="1600" b="1">
                <a:solidFill>
                  <a:schemeClr val="bg1"/>
                </a:solidFill>
              </a:endParaRPr>
            </a:p>
          </p:txBody>
        </p:sp>
      </p:grpSp>
      <p:sp>
        <p:nvSpPr>
          <p:cNvPr id="58" name="文本框 57"/>
          <p:cNvSpPr txBox="1"/>
          <p:nvPr/>
        </p:nvSpPr>
        <p:spPr>
          <a:xfrm>
            <a:off x="2318385" y="1853565"/>
            <a:ext cx="2646045" cy="1419860"/>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一头母牛走到门前大声喷了两口气，狗凛然不可侵犯似的向它狂吠起来。</a:t>
            </a:r>
            <a:endParaRPr lang="zh-CN" altLang="en-US" dirty="0" smtClean="0">
              <a:solidFill>
                <a:schemeClr val="bg1"/>
              </a:solidFill>
            </a:endParaRPr>
          </a:p>
        </p:txBody>
      </p:sp>
      <p:sp>
        <p:nvSpPr>
          <p:cNvPr id="59" name="文本框 58"/>
          <p:cNvSpPr txBox="1"/>
          <p:nvPr/>
        </p:nvSpPr>
        <p:spPr>
          <a:xfrm>
            <a:off x="2164080" y="4685030"/>
            <a:ext cx="2929255" cy="1751965"/>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马车不远处有一头睡跟惺忪的奶牛，嘴里嚼着反刍的食物，默默地站在那里，任凭雨水打在身上，湿淋琳的背上日出缭绕的水气。</a:t>
            </a:r>
            <a:endParaRPr lang="zh-CN" altLang="en-US" dirty="0" smtClean="0">
              <a:solidFill>
                <a:schemeClr val="bg1"/>
              </a:solidFill>
            </a:endParaRPr>
          </a:p>
        </p:txBody>
      </p:sp>
      <p:sp>
        <p:nvSpPr>
          <p:cNvPr id="11" name="文本框 10"/>
          <p:cNvSpPr txBox="1"/>
          <p:nvPr/>
        </p:nvSpPr>
        <p:spPr>
          <a:xfrm>
            <a:off x="5484495" y="3079115"/>
            <a:ext cx="6431280" cy="326390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06. </a:t>
            </a:r>
            <a:r>
              <a:rPr lang="zh-CN" altLang="en-US" sz="2000" b="1" dirty="0" smtClean="0">
                <a:solidFill>
                  <a:schemeClr val="tx1">
                    <a:lumMod val="75000"/>
                    <a:lumOff val="25000"/>
                  </a:schemeClr>
                </a:solidFill>
              </a:rPr>
              <a:t>Near the cart was a half-dozing cow, chewing her cud, and standing patiently to be rained on, with wreaths of vapour rising from her reeking hide.</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cart /kɑːt/ n. 二轮运货马车；手推车；手拉车</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dozing /ˈdoʊzɪŋ/ v. 假寐（doze的现在分词）；上课打瞌睡；打盹</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cud /kʌd/ n. （牛等动物）反刍的食物，倒嚼的食物</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wreath /riːθ/ n. 花冠；圈状物；（烟、云等的）圈，缭绕</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vapour /ˈveɪpə(r)/n. 蒸汽，烟雾</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reek /riːk/ v. 散发臭味；散发蒸汽（或浓烟）</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002060"/>
                </a:solidFill>
              </a:rPr>
              <a:t>hide /haɪd/ n. 躲藏；兽皮</a:t>
            </a:r>
            <a:endParaRPr lang="zh-CN" altLang="en-US" sz="1600" i="1" dirty="0" smtClean="0">
              <a:solidFill>
                <a:srgbClr val="002060"/>
              </a:solidFill>
            </a:endParaRPr>
          </a:p>
        </p:txBody>
      </p:sp>
      <p:sp>
        <p:nvSpPr>
          <p:cNvPr id="13" name="文本框 12"/>
          <p:cNvSpPr txBox="1"/>
          <p:nvPr/>
        </p:nvSpPr>
        <p:spPr>
          <a:xfrm>
            <a:off x="5530215" y="966470"/>
            <a:ext cx="6431280" cy="171450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05. </a:t>
            </a:r>
            <a:r>
              <a:rPr lang="zh-CN" altLang="en-US" sz="2000" b="1" dirty="0" smtClean="0">
                <a:solidFill>
                  <a:schemeClr val="tx1">
                    <a:lumMod val="75000"/>
                    <a:lumOff val="25000"/>
                  </a:schemeClr>
                </a:solidFill>
              </a:rPr>
              <a:t>A cow came up to the door and breathed loudly once or twice and the dog gave it a dignified growl.</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chemeClr val="accent2"/>
                </a:solidFill>
              </a:rPr>
              <a:t>dignified /ˈdɪɡnɪfaɪd/ adj. 庄严的；有尊严的；高贵的</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buChar char="•"/>
            </a:pPr>
            <a:r>
              <a:rPr lang="zh-CN" altLang="en-US" sz="1600" i="1" dirty="0" smtClean="0">
                <a:solidFill>
                  <a:schemeClr val="accent2"/>
                </a:solidFill>
              </a:rPr>
              <a:t>growl /ɡraʊl/ v./n. （动物，尤指狗）发出低吠声；（人发出的）低声咆哮着说；（机器或引擎发出的）发隆隆声</a:t>
            </a:r>
            <a:endParaRPr lang="zh-CN" altLang="en-US" sz="1600" i="1" dirty="0" smtClean="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ppt_x</p:attrName>
                                        </p:attrNameLst>
                                      </p:cBhvr>
                                      <p:tavLst>
                                        <p:tav tm="0">
                                          <p:val>
                                            <p:strVal val="#ppt_x-.2"/>
                                          </p:val>
                                        </p:tav>
                                        <p:tav tm="100000">
                                          <p:val>
                                            <p:strVal val="#ppt_x"/>
                                          </p:val>
                                        </p:tav>
                                      </p:tavLst>
                                    </p:anim>
                                    <p:anim calcmode="lin" valueType="num">
                                      <p:cBhvr>
                                        <p:cTn id="2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ppt_x</p:attrName>
                                        </p:attrNameLst>
                                      </p:cBhvr>
                                      <p:tavLst>
                                        <p:tav tm="0">
                                          <p:val>
                                            <p:strVal val="#ppt_x-.2"/>
                                          </p:val>
                                        </p:tav>
                                        <p:tav tm="100000">
                                          <p:val>
                                            <p:strVal val="#ppt_x"/>
                                          </p:val>
                                        </p:tav>
                                      </p:tavLst>
                                    </p:anim>
                                    <p:anim calcmode="lin" valueType="num">
                                      <p:cBhvr>
                                        <p:cTn id="3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0" name="千图PPT彼岸天：ID 8661124库_组合 49"/>
          <p:cNvGrpSpPr/>
          <p:nvPr>
            <p:custDataLst>
              <p:tags r:id="rId6"/>
            </p:custDataLst>
          </p:nvPr>
        </p:nvGrpSpPr>
        <p:grpSpPr>
          <a:xfrm>
            <a:off x="1036320" y="838835"/>
            <a:ext cx="4337685" cy="2997198"/>
            <a:chOff x="2948213" y="3471500"/>
            <a:chExt cx="3382383" cy="1502673"/>
          </a:xfrm>
        </p:grpSpPr>
        <p:grpSp>
          <p:nvGrpSpPr>
            <p:cNvPr id="15" name="Group 41"/>
            <p:cNvGrpSpPr/>
            <p:nvPr/>
          </p:nvGrpSpPr>
          <p:grpSpPr>
            <a:xfrm>
              <a:off x="2948213" y="3471500"/>
              <a:ext cx="3382383" cy="1502673"/>
              <a:chOff x="1733550" y="3700460"/>
              <a:chExt cx="1951038" cy="738190"/>
            </a:xfrm>
          </p:grpSpPr>
          <p:sp>
            <p:nvSpPr>
              <p:cNvPr id="44" name="Freeform: Shape 42"/>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3">
                  <a:lumMod val="75000"/>
                </a:schemeClr>
              </a:solidFill>
              <a:ln w="57150">
                <a:solidFill>
                  <a:schemeClr val="bg1"/>
                </a:solidFill>
                <a:round/>
              </a:ln>
            </p:spPr>
            <p:txBody>
              <a:bodyPr anchor="ctr"/>
              <a:p>
                <a:pPr algn="ctr"/>
              </a:p>
            </p:txBody>
          </p:sp>
          <p:sp>
            <p:nvSpPr>
              <p:cNvPr id="45" name="Freeform: Shape 43"/>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3"/>
              </a:solidFill>
              <a:ln w="57150">
                <a:solidFill>
                  <a:schemeClr val="bg1"/>
                </a:solidFill>
                <a:round/>
              </a:ln>
            </p:spPr>
            <p:txBody>
              <a:bodyPr anchor="ctr"/>
              <a:p>
                <a:pPr algn="ctr"/>
              </a:p>
            </p:txBody>
          </p:sp>
          <p:sp>
            <p:nvSpPr>
              <p:cNvPr id="46" name="Freeform: Shape 44"/>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7" name="TextBox 46"/>
            <p:cNvSpPr txBox="1"/>
            <p:nvPr/>
          </p:nvSpPr>
          <p:spPr>
            <a:xfrm>
              <a:off x="3254743" y="3600855"/>
              <a:ext cx="412292" cy="338554"/>
            </a:xfrm>
            <a:prstGeom prst="rect">
              <a:avLst/>
            </a:prstGeom>
            <a:noFill/>
          </p:spPr>
          <p:txBody>
            <a:bodyPr wrap="none">
              <a:normAutofit/>
            </a:bodyPr>
            <a:p>
              <a:pPr algn="ctr"/>
              <a:r>
                <a:rPr lang="en-US" sz="1600" b="1">
                  <a:solidFill>
                    <a:schemeClr val="bg1"/>
                  </a:solidFill>
                </a:rPr>
                <a:t>07</a:t>
              </a:r>
              <a:endParaRPr lang="en-US" sz="1600" b="1">
                <a:solidFill>
                  <a:schemeClr val="bg1"/>
                </a:solidFill>
              </a:endParaRPr>
            </a:p>
          </p:txBody>
        </p:sp>
      </p:grpSp>
      <p:grpSp>
        <p:nvGrpSpPr>
          <p:cNvPr id="21" name="千图PPT彼岸天：ID 8661124库_组合 1"/>
          <p:cNvGrpSpPr/>
          <p:nvPr>
            <p:custDataLst>
              <p:tags r:id="rId7"/>
            </p:custDataLst>
          </p:nvPr>
        </p:nvGrpSpPr>
        <p:grpSpPr>
          <a:xfrm>
            <a:off x="1036320" y="3928110"/>
            <a:ext cx="4337685" cy="2747010"/>
            <a:chOff x="2948213" y="4610888"/>
            <a:chExt cx="3382383" cy="1502673"/>
          </a:xfrm>
        </p:grpSpPr>
        <p:grpSp>
          <p:nvGrpSpPr>
            <p:cNvPr id="26" name="Group 49"/>
            <p:cNvGrpSpPr/>
            <p:nvPr/>
          </p:nvGrpSpPr>
          <p:grpSpPr>
            <a:xfrm>
              <a:off x="2948213" y="4610888"/>
              <a:ext cx="3382383" cy="1502673"/>
              <a:chOff x="1733550" y="3700460"/>
              <a:chExt cx="1951038" cy="738190"/>
            </a:xfrm>
          </p:grpSpPr>
          <p:sp>
            <p:nvSpPr>
              <p:cNvPr id="41" name="Freeform: Shape 50"/>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4">
                  <a:lumMod val="75000"/>
                </a:schemeClr>
              </a:solidFill>
              <a:ln w="57150">
                <a:solidFill>
                  <a:schemeClr val="bg1"/>
                </a:solidFill>
                <a:round/>
              </a:ln>
            </p:spPr>
            <p:txBody>
              <a:bodyPr anchor="ctr"/>
              <a:p>
                <a:pPr algn="ctr"/>
              </a:p>
            </p:txBody>
          </p:sp>
          <p:sp>
            <p:nvSpPr>
              <p:cNvPr id="42" name="Freeform: Shape 51"/>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4"/>
              </a:solidFill>
              <a:ln w="57150">
                <a:solidFill>
                  <a:schemeClr val="bg1"/>
                </a:solidFill>
                <a:round/>
              </a:ln>
            </p:spPr>
            <p:txBody>
              <a:bodyPr anchor="ctr"/>
              <a:p>
                <a:pPr algn="ctr"/>
              </a:p>
            </p:txBody>
          </p:sp>
          <p:sp>
            <p:nvSpPr>
              <p:cNvPr id="43" name="Freeform: Shape 55"/>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28" name="TextBox 57"/>
            <p:cNvSpPr txBox="1"/>
            <p:nvPr/>
          </p:nvSpPr>
          <p:spPr>
            <a:xfrm>
              <a:off x="3254743" y="4740243"/>
              <a:ext cx="412292" cy="338554"/>
            </a:xfrm>
            <a:prstGeom prst="rect">
              <a:avLst/>
            </a:prstGeom>
            <a:noFill/>
          </p:spPr>
          <p:txBody>
            <a:bodyPr wrap="none">
              <a:normAutofit/>
            </a:bodyPr>
            <a:p>
              <a:pPr algn="ctr"/>
              <a:r>
                <a:rPr lang="en-US" sz="1600" b="1">
                  <a:solidFill>
                    <a:schemeClr val="bg1"/>
                  </a:solidFill>
                </a:rPr>
                <a:t>08</a:t>
              </a:r>
              <a:endParaRPr lang="en-US" sz="1600" b="1">
                <a:solidFill>
                  <a:schemeClr val="bg1"/>
                </a:solidFill>
              </a:endParaRPr>
            </a:p>
          </p:txBody>
        </p:sp>
      </p:grpSp>
      <p:sp>
        <p:nvSpPr>
          <p:cNvPr id="57" name="文本框 56"/>
          <p:cNvSpPr txBox="1"/>
          <p:nvPr/>
        </p:nvSpPr>
        <p:spPr>
          <a:xfrm>
            <a:off x="2003425" y="1741170"/>
            <a:ext cx="3370580" cy="1861185"/>
          </a:xfrm>
          <a:prstGeom prst="rect">
            <a:avLst/>
          </a:prstGeom>
          <a:noFill/>
        </p:spPr>
        <p:txBody>
          <a:bodyPr wrap="square" rtlCol="0" anchor="t">
            <a:spAutoFit/>
          </a:bodyPr>
          <a:p>
            <a:pPr>
              <a:lnSpc>
                <a:spcPct val="120000"/>
              </a:lnSpc>
            </a:pPr>
            <a:r>
              <a:rPr lang="en-US" altLang="zh-CN" sz="1600" dirty="0" smtClean="0">
                <a:solidFill>
                  <a:schemeClr val="bg1"/>
                </a:solidFill>
              </a:rPr>
              <a:t>      </a:t>
            </a:r>
            <a:r>
              <a:rPr lang="zh-CN" altLang="en-US" sz="1600" dirty="0" smtClean="0">
                <a:solidFill>
                  <a:schemeClr val="bg1"/>
                </a:solidFill>
              </a:rPr>
              <a:t>公牛低着头，大口嚼着草，悠闲   </a:t>
            </a:r>
            <a:endParaRPr lang="zh-CN" altLang="en-US" sz="1600" dirty="0" smtClean="0">
              <a:solidFill>
                <a:schemeClr val="bg1"/>
              </a:solidFill>
            </a:endParaRPr>
          </a:p>
          <a:p>
            <a:pPr>
              <a:lnSpc>
                <a:spcPct val="120000"/>
              </a:lnSpc>
            </a:pPr>
            <a:r>
              <a:rPr lang="zh-CN" altLang="en-US" sz="1600" dirty="0" smtClean="0">
                <a:solidFill>
                  <a:schemeClr val="bg1"/>
                </a:solidFill>
              </a:rPr>
              <a:t>     地打着响鼻儿。那是一头丑陋的</a:t>
            </a:r>
            <a:endParaRPr lang="zh-CN" altLang="en-US" sz="1600" dirty="0" smtClean="0">
              <a:solidFill>
                <a:schemeClr val="bg1"/>
              </a:solidFill>
            </a:endParaRPr>
          </a:p>
          <a:p>
            <a:pPr>
              <a:lnSpc>
                <a:spcPct val="120000"/>
              </a:lnSpc>
            </a:pPr>
            <a:r>
              <a:rPr lang="zh-CN" altLang="en-US" sz="1600" dirty="0" smtClean="0">
                <a:solidFill>
                  <a:schemeClr val="bg1"/>
                </a:solidFill>
              </a:rPr>
              <a:t>     公牛，红眼睛，白脸庞。头上蓬乱卷曲的毛。尖尖的角向外弯曲着，而鼻子上的环由于多年在草地上的拖拉而磨损了。</a:t>
            </a:r>
            <a:endParaRPr lang="zh-CN" altLang="en-US" sz="1600" dirty="0" smtClean="0">
              <a:solidFill>
                <a:schemeClr val="bg1"/>
              </a:solidFill>
            </a:endParaRPr>
          </a:p>
        </p:txBody>
      </p:sp>
      <p:sp>
        <p:nvSpPr>
          <p:cNvPr id="58" name="文本框 57"/>
          <p:cNvSpPr txBox="1"/>
          <p:nvPr/>
        </p:nvSpPr>
        <p:spPr>
          <a:xfrm>
            <a:off x="2618105" y="4884420"/>
            <a:ext cx="2540000" cy="1087755"/>
          </a:xfrm>
          <a:prstGeom prst="rect">
            <a:avLst/>
          </a:prstGeom>
          <a:noFill/>
        </p:spPr>
        <p:txBody>
          <a:bodyPr wrap="square" rtlCol="0" anchor="t">
            <a:spAutoFit/>
          </a:bodyPr>
          <a:p>
            <a:pPr>
              <a:lnSpc>
                <a:spcPct val="120000"/>
              </a:lnSpc>
            </a:pPr>
            <a:r>
              <a:rPr lang="zh-CN" altLang="en-US" dirty="0" smtClean="0">
                <a:solidFill>
                  <a:schemeClr val="bg1"/>
                </a:solidFill>
              </a:rPr>
              <a:t>公牛再次退后，垂下了角……突然冲到一侧，左右摇着头逃跑了。</a:t>
            </a:r>
            <a:endParaRPr lang="zh-CN" altLang="en-US" dirty="0" smtClean="0">
              <a:solidFill>
                <a:schemeClr val="bg1"/>
              </a:solidFill>
            </a:endParaRPr>
          </a:p>
        </p:txBody>
      </p:sp>
      <p:sp>
        <p:nvSpPr>
          <p:cNvPr id="11" name="文本框 10"/>
          <p:cNvSpPr txBox="1"/>
          <p:nvPr/>
        </p:nvSpPr>
        <p:spPr>
          <a:xfrm>
            <a:off x="5611495" y="4643755"/>
            <a:ext cx="6431280" cy="156845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08. </a:t>
            </a:r>
            <a:r>
              <a:rPr lang="zh-CN" altLang="en-US" sz="2000" b="1" dirty="0" smtClean="0">
                <a:solidFill>
                  <a:schemeClr val="tx1">
                    <a:lumMod val="75000"/>
                    <a:lumOff val="25000"/>
                  </a:schemeClr>
                </a:solidFill>
              </a:rPr>
              <a:t>The bull backed again, bowed his horns … suddenly rushed to one side and ran away, wagg</a:t>
            </a:r>
            <a:r>
              <a:rPr lang="en-US" altLang="zh-CN" sz="2000" b="1" dirty="0" smtClean="0">
                <a:solidFill>
                  <a:schemeClr val="tx1">
                    <a:lumMod val="75000"/>
                    <a:lumOff val="25000"/>
                  </a:schemeClr>
                </a:solidFill>
              </a:rPr>
              <a:t>l</a:t>
            </a:r>
            <a:r>
              <a:rPr lang="zh-CN" altLang="en-US" sz="2000" b="1" dirty="0" smtClean="0">
                <a:solidFill>
                  <a:schemeClr val="tx1">
                    <a:lumMod val="75000"/>
                    <a:lumOff val="25000"/>
                  </a:schemeClr>
                </a:solidFill>
              </a:rPr>
              <a:t>ing his head from side to side.</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waggle /ˈwæɡl/ v. 摇摆；不停地来回摇动</a:t>
            </a:r>
            <a:endParaRPr lang="zh-CN" altLang="en-US" sz="1600" i="1" dirty="0" smtClean="0">
              <a:solidFill>
                <a:schemeClr val="accent2"/>
              </a:solidFill>
            </a:endParaRPr>
          </a:p>
        </p:txBody>
      </p:sp>
      <p:sp>
        <p:nvSpPr>
          <p:cNvPr id="2" name="文本框 1"/>
          <p:cNvSpPr txBox="1"/>
          <p:nvPr/>
        </p:nvSpPr>
        <p:spPr>
          <a:xfrm>
            <a:off x="5611495" y="793750"/>
            <a:ext cx="6431280" cy="3486785"/>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07. </a:t>
            </a:r>
            <a:r>
              <a:rPr lang="zh-CN" altLang="en-US" sz="2000" b="1" dirty="0" smtClean="0">
                <a:solidFill>
                  <a:schemeClr val="tx1">
                    <a:lumMod val="75000"/>
                    <a:lumOff val="25000"/>
                  </a:schemeClr>
                </a:solidFill>
              </a:rPr>
              <a:t>The bull had its head down and was munching the grass, snorting peacefully. It was an ugly bull—reddish-looking eyes, a white face; matted, curly hair round its head. Its horns curved outwards to sharp points and the ring in its nose was worn from years of dragging on the grass.</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munch /mʌntʃ/ v. 用力咀嚼；大声咀嚼</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snort /snɔːt/ v. 轻蔑或愤怒地发出哼声；（气愤或被逗乐）喷鼻息</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matt /mæt/ adj. 不光亮的，无光泽的，哑光的</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buChar char="•"/>
            </a:pPr>
            <a:r>
              <a:rPr lang="zh-CN" altLang="en-US" sz="1600" i="1" dirty="0" smtClean="0">
                <a:solidFill>
                  <a:srgbClr val="C00000"/>
                </a:solidFill>
              </a:rPr>
              <a:t>curve /kɜːv/ n. 曲线；弯曲 v. 弯；使弯曲</a:t>
            </a:r>
            <a:endParaRPr lang="zh-CN" altLang="en-US" sz="1600" i="1" dirty="0" smtClean="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ppt_x</p:attrName>
                                        </p:attrNameLst>
                                      </p:cBhvr>
                                      <p:tavLst>
                                        <p:tav tm="0">
                                          <p:val>
                                            <p:strVal val="#ppt_x-.2"/>
                                          </p:val>
                                        </p:tav>
                                        <p:tav tm="100000">
                                          <p:val>
                                            <p:strVal val="#ppt_x"/>
                                          </p:val>
                                        </p:tav>
                                      </p:tavLst>
                                    </p:anim>
                                    <p:anim calcmode="lin" valueType="num">
                                      <p:cBhvr>
                                        <p:cTn id="2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ppt_x</p:attrName>
                                        </p:attrNameLst>
                                      </p:cBhvr>
                                      <p:tavLst>
                                        <p:tav tm="0">
                                          <p:val>
                                            <p:strVal val="#ppt_x-.2"/>
                                          </p:val>
                                        </p:tav>
                                        <p:tav tm="100000">
                                          <p:val>
                                            <p:strVal val="#ppt_x"/>
                                          </p:val>
                                        </p:tav>
                                      </p:tavLst>
                                    </p:anim>
                                    <p:anim calcmode="lin" valueType="num">
                                      <p:cBhvr>
                                        <p:cTn id="3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2" name="千图PPT彼岸天：ID 8661124库_组合 51"/>
          <p:cNvGrpSpPr/>
          <p:nvPr>
            <p:custDataLst>
              <p:tags r:id="rId6"/>
            </p:custDataLst>
          </p:nvPr>
        </p:nvGrpSpPr>
        <p:grpSpPr>
          <a:xfrm>
            <a:off x="923290" y="812165"/>
            <a:ext cx="4246107" cy="2969260"/>
            <a:chOff x="2948213" y="1192734"/>
            <a:chExt cx="3382383" cy="1502669"/>
          </a:xfrm>
        </p:grpSpPr>
        <p:sp>
          <p:nvSpPr>
            <p:cNvPr id="2" name="Freeform: Shape 26"/>
            <p:cNvSpPr/>
            <p:nvPr/>
          </p:nvSpPr>
          <p:spPr bwMode="auto">
            <a:xfrm>
              <a:off x="2956470" y="1525584"/>
              <a:ext cx="3374126" cy="1156893"/>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1">
                <a:lumMod val="75000"/>
              </a:schemeClr>
            </a:solidFill>
            <a:ln w="57150">
              <a:solidFill>
                <a:schemeClr val="bg1"/>
              </a:solidFill>
              <a:round/>
            </a:ln>
          </p:spPr>
          <p:txBody>
            <a:bodyPr anchor="ctr"/>
            <a:p>
              <a:pPr algn="ctr"/>
            </a:p>
          </p:txBody>
        </p:sp>
        <p:sp>
          <p:nvSpPr>
            <p:cNvPr id="3" name="Freeform: Shape 27"/>
            <p:cNvSpPr/>
            <p:nvPr/>
          </p:nvSpPr>
          <p:spPr bwMode="auto">
            <a:xfrm>
              <a:off x="2956470" y="1192734"/>
              <a:ext cx="966003" cy="11471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1"/>
            </a:solidFill>
            <a:ln w="57150">
              <a:solidFill>
                <a:schemeClr val="bg1"/>
              </a:solidFill>
              <a:round/>
            </a:ln>
          </p:spPr>
          <p:txBody>
            <a:bodyPr anchor="ctr"/>
            <a:p>
              <a:pPr algn="ctr"/>
            </a:p>
          </p:txBody>
        </p:sp>
        <p:sp>
          <p:nvSpPr>
            <p:cNvPr id="8" name="Freeform: Shape 28"/>
            <p:cNvSpPr/>
            <p:nvPr/>
          </p:nvSpPr>
          <p:spPr bwMode="auto">
            <a:xfrm>
              <a:off x="2948213" y="1990926"/>
              <a:ext cx="3382383" cy="704477"/>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ln>
          </p:spPr>
          <p:txBody>
            <a:bodyPr anchor="ctr"/>
            <a:p>
              <a:pPr algn="ctr"/>
            </a:p>
          </p:txBody>
        </p:sp>
        <p:sp>
          <p:nvSpPr>
            <p:cNvPr id="9" name="TextBox 30"/>
            <p:cNvSpPr txBox="1"/>
            <p:nvPr/>
          </p:nvSpPr>
          <p:spPr>
            <a:xfrm>
              <a:off x="3275586" y="1322084"/>
              <a:ext cx="412292" cy="338554"/>
            </a:xfrm>
            <a:prstGeom prst="rect">
              <a:avLst/>
            </a:prstGeom>
            <a:noFill/>
          </p:spPr>
          <p:txBody>
            <a:bodyPr wrap="none">
              <a:normAutofit/>
            </a:bodyPr>
            <a:p>
              <a:pPr algn="ctr"/>
              <a:r>
                <a:rPr lang="ar-SA" sz="1600" b="1">
                  <a:solidFill>
                    <a:schemeClr val="bg1"/>
                  </a:solidFill>
                </a:rPr>
                <a:t>0</a:t>
              </a:r>
              <a:r>
                <a:rPr lang="en-US" altLang="ar-SA" sz="1600" b="1">
                  <a:solidFill>
                    <a:schemeClr val="bg1"/>
                  </a:solidFill>
                </a:rPr>
                <a:t>9</a:t>
              </a:r>
              <a:endParaRPr lang="en-US" altLang="ar-SA" sz="1600" b="1">
                <a:solidFill>
                  <a:schemeClr val="bg1"/>
                </a:solidFill>
              </a:endParaRPr>
            </a:p>
          </p:txBody>
        </p:sp>
      </p:grpSp>
      <p:grpSp>
        <p:nvGrpSpPr>
          <p:cNvPr id="51" name="千图PPT彼岸天：ID 8661124库_组合 50"/>
          <p:cNvGrpSpPr/>
          <p:nvPr>
            <p:custDataLst>
              <p:tags r:id="rId7"/>
            </p:custDataLst>
          </p:nvPr>
        </p:nvGrpSpPr>
        <p:grpSpPr>
          <a:xfrm>
            <a:off x="931545" y="3780790"/>
            <a:ext cx="4279200" cy="2936238"/>
            <a:chOff x="2948213" y="2332114"/>
            <a:chExt cx="3382383" cy="1502673"/>
          </a:xfrm>
        </p:grpSpPr>
        <p:grpSp>
          <p:nvGrpSpPr>
            <p:cNvPr id="12" name="Group 33"/>
            <p:cNvGrpSpPr/>
            <p:nvPr/>
          </p:nvGrpSpPr>
          <p:grpSpPr>
            <a:xfrm>
              <a:off x="2948213" y="2332114"/>
              <a:ext cx="3382383" cy="1502673"/>
              <a:chOff x="1733550" y="3700460"/>
              <a:chExt cx="1951038" cy="738190"/>
            </a:xfrm>
          </p:grpSpPr>
          <p:sp>
            <p:nvSpPr>
              <p:cNvPr id="47" name="Freeform: Shape 34"/>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2">
                  <a:lumMod val="75000"/>
                </a:schemeClr>
              </a:solidFill>
              <a:ln w="57150">
                <a:solidFill>
                  <a:schemeClr val="bg1"/>
                </a:solidFill>
                <a:round/>
              </a:ln>
            </p:spPr>
            <p:txBody>
              <a:bodyPr anchor="ctr"/>
              <a:p>
                <a:pPr algn="ctr"/>
              </a:p>
            </p:txBody>
          </p:sp>
          <p:sp>
            <p:nvSpPr>
              <p:cNvPr id="48" name="Freeform: Shape 35"/>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2"/>
              </a:solidFill>
              <a:ln w="57150">
                <a:solidFill>
                  <a:schemeClr val="bg1"/>
                </a:solidFill>
                <a:round/>
              </a:ln>
            </p:spPr>
            <p:txBody>
              <a:bodyPr anchor="ctr"/>
              <a:p>
                <a:pPr algn="ctr"/>
              </a:p>
            </p:txBody>
          </p:sp>
          <p:sp>
            <p:nvSpPr>
              <p:cNvPr id="49" name="Freeform: Shape 36"/>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4" name="TextBox 38"/>
            <p:cNvSpPr txBox="1"/>
            <p:nvPr/>
          </p:nvSpPr>
          <p:spPr>
            <a:xfrm>
              <a:off x="3254743" y="2461468"/>
              <a:ext cx="412292" cy="338554"/>
            </a:xfrm>
            <a:prstGeom prst="rect">
              <a:avLst/>
            </a:prstGeom>
            <a:noFill/>
          </p:spPr>
          <p:txBody>
            <a:bodyPr wrap="none">
              <a:normAutofit/>
            </a:bodyPr>
            <a:p>
              <a:pPr algn="ctr"/>
              <a:r>
                <a:rPr lang="en-US" sz="1600" b="1">
                  <a:solidFill>
                    <a:schemeClr val="bg1"/>
                  </a:solidFill>
                </a:rPr>
                <a:t>10</a:t>
              </a:r>
              <a:endParaRPr lang="en-US" sz="1600" b="1">
                <a:solidFill>
                  <a:schemeClr val="bg1"/>
                </a:solidFill>
              </a:endParaRPr>
            </a:p>
          </p:txBody>
        </p:sp>
      </p:grpSp>
      <p:sp>
        <p:nvSpPr>
          <p:cNvPr id="58" name="文本框 57"/>
          <p:cNvSpPr txBox="1"/>
          <p:nvPr/>
        </p:nvSpPr>
        <p:spPr>
          <a:xfrm>
            <a:off x="2318385" y="1853565"/>
            <a:ext cx="2646045" cy="1419860"/>
          </a:xfrm>
          <a:prstGeom prst="rect">
            <a:avLst/>
          </a:prstGeom>
          <a:noFill/>
        </p:spPr>
        <p:txBody>
          <a:bodyPr wrap="square" rtlCol="0" anchor="t">
            <a:spAutoFit/>
          </a:bodyPr>
          <a:p>
            <a:pPr>
              <a:lnSpc>
                <a:spcPct val="120000"/>
              </a:lnSpc>
            </a:pPr>
            <a:r>
              <a:rPr lang="en-US" altLang="zh-CN" dirty="0" smtClean="0">
                <a:solidFill>
                  <a:schemeClr val="bg1"/>
                </a:solidFill>
              </a:rPr>
              <a:t>    </a:t>
            </a:r>
            <a:r>
              <a:rPr dirty="0" smtClean="0">
                <a:solidFill>
                  <a:schemeClr val="bg1"/>
                </a:solidFill>
              </a:rPr>
              <a:t> 公牛用蹄子刨着地面，咆哮着，像一个鲁莽的、宠坏了的孩子。鼻息拂过地面，扬起一片灰尘。</a:t>
            </a:r>
            <a:endParaRPr dirty="0" smtClean="0">
              <a:solidFill>
                <a:schemeClr val="bg1"/>
              </a:solidFill>
            </a:endParaRPr>
          </a:p>
        </p:txBody>
      </p:sp>
      <p:sp>
        <p:nvSpPr>
          <p:cNvPr id="59" name="文本框 58"/>
          <p:cNvSpPr txBox="1"/>
          <p:nvPr/>
        </p:nvSpPr>
        <p:spPr>
          <a:xfrm>
            <a:off x="2318385" y="4519295"/>
            <a:ext cx="2774950" cy="2084070"/>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公牛侧身降落在泥土中，喉咙里发出呼噜声。这个冲击力会杀死大多数动物，但是公牛只是甩了甩，使自己恢复平衡，并抖了抖双角。</a:t>
            </a:r>
            <a:endParaRPr lang="zh-CN" altLang="en-US" dirty="0" smtClean="0">
              <a:solidFill>
                <a:schemeClr val="bg1"/>
              </a:solidFill>
            </a:endParaRPr>
          </a:p>
        </p:txBody>
      </p:sp>
      <p:sp>
        <p:nvSpPr>
          <p:cNvPr id="11" name="文本框 10"/>
          <p:cNvSpPr txBox="1"/>
          <p:nvPr/>
        </p:nvSpPr>
        <p:spPr>
          <a:xfrm>
            <a:off x="5630545" y="894715"/>
            <a:ext cx="5969000" cy="237871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09.</a:t>
            </a:r>
            <a:r>
              <a:rPr lang="zh-CN" altLang="en-US" sz="2000" b="1" dirty="0" smtClean="0">
                <a:solidFill>
                  <a:schemeClr val="tx1">
                    <a:lumMod val="75000"/>
                    <a:lumOff val="25000"/>
                  </a:schemeClr>
                </a:solidFill>
              </a:rPr>
              <a:t>The bull stamped and whimpered, like an impetuous spoiled child, snuffing the ground, and throwing up a bushel of dust.</a:t>
            </a:r>
            <a:endParaRPr lang="zh-CN" altLang="en-US" sz="20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whimper /ˈwɪmpə(r)/ v. 呜咽，啜泣 n. 呜咽声，啜泣声；牢骚</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impetuous /ɪmˈpetʃuəs/ adj. 冲动的；鲁莽的；猛烈的</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snuff /snʌf/ v. 出声地嗅；熄灭（小火苗）</a:t>
            </a:r>
            <a:endParaRPr lang="zh-CN" altLang="en-US" sz="1600" i="1" dirty="0" smtClean="0">
              <a:solidFill>
                <a:schemeClr val="accent2"/>
              </a:solidFill>
            </a:endParaRPr>
          </a:p>
          <a:p>
            <a:pPr marL="285750" indent="-285750">
              <a:lnSpc>
                <a:spcPct val="120000"/>
              </a:lnSpc>
              <a:buFont typeface="Arial" panose="020B0604020202020204" pitchFamily="34" charset="0"/>
              <a:buChar char="•"/>
            </a:pPr>
            <a:r>
              <a:rPr lang="zh-CN" altLang="en-US" sz="1600" i="1" dirty="0" smtClean="0">
                <a:solidFill>
                  <a:schemeClr val="accent2"/>
                </a:solidFill>
              </a:rPr>
              <a:t>bushel /ˈbʊʃl/ n. 蒲式耳（相当于35.2公升）；大量；很多</a:t>
            </a:r>
            <a:endParaRPr lang="zh-CN" altLang="en-US" sz="1600" i="1" dirty="0" smtClean="0">
              <a:solidFill>
                <a:schemeClr val="accent2"/>
              </a:solidFill>
            </a:endParaRPr>
          </a:p>
        </p:txBody>
      </p:sp>
      <p:sp>
        <p:nvSpPr>
          <p:cNvPr id="13" name="文本框 12"/>
          <p:cNvSpPr txBox="1"/>
          <p:nvPr/>
        </p:nvSpPr>
        <p:spPr>
          <a:xfrm>
            <a:off x="5630545" y="3920490"/>
            <a:ext cx="5969000" cy="245364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10. </a:t>
            </a:r>
            <a:r>
              <a:rPr lang="zh-CN" altLang="en-US" sz="2000" b="1" dirty="0" smtClean="0">
                <a:solidFill>
                  <a:schemeClr val="tx1">
                    <a:lumMod val="75000"/>
                    <a:lumOff val="25000"/>
                  </a:schemeClr>
                </a:solidFill>
              </a:rPr>
              <a:t>The bull landed sideways in the dirt with a throaty grunt. The impact would have killed most creatures, but the bull just flailed its legs, righted itself and shook its horns. </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throaty /ˈθrəʊti/ adj. 喉音的；嘶哑的；低沉洪亮的</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grunt /ɡrʌnt/ v. （动物，尤指猪 )  发出呼噜声；咕哝着说</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flail /fleɪl/ v. 用力地胡乱摆动；（用棍棒）猛击；</a:t>
            </a:r>
            <a:endParaRPr lang="zh-CN" altLang="en-US" sz="1600" i="1" dirty="0" smtClean="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ppt_x</p:attrName>
                                        </p:attrNameLst>
                                      </p:cBhvr>
                                      <p:tavLst>
                                        <p:tav tm="0">
                                          <p:val>
                                            <p:strVal val="#ppt_x-.2"/>
                                          </p:val>
                                        </p:tav>
                                        <p:tav tm="100000">
                                          <p:val>
                                            <p:strVal val="#ppt_x"/>
                                          </p:val>
                                        </p:tav>
                                      </p:tavLst>
                                    </p:anim>
                                    <p:anim calcmode="lin" valueType="num">
                                      <p:cBhvr>
                                        <p:cTn id="2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ppt_x</p:attrName>
                                        </p:attrNameLst>
                                      </p:cBhvr>
                                      <p:tavLst>
                                        <p:tav tm="0">
                                          <p:val>
                                            <p:strVal val="#ppt_x-.2"/>
                                          </p:val>
                                        </p:tav>
                                        <p:tav tm="100000">
                                          <p:val>
                                            <p:strVal val="#ppt_x"/>
                                          </p:val>
                                        </p:tav>
                                      </p:tavLst>
                                    </p:anim>
                                    <p:anim calcmode="lin" valueType="num">
                                      <p:cBhvr>
                                        <p:cTn id="3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0" name="千图PPT彼岸天：ID 8661124库_组合 49"/>
          <p:cNvGrpSpPr/>
          <p:nvPr>
            <p:custDataLst>
              <p:tags r:id="rId6"/>
            </p:custDataLst>
          </p:nvPr>
        </p:nvGrpSpPr>
        <p:grpSpPr>
          <a:xfrm>
            <a:off x="1036320" y="838835"/>
            <a:ext cx="4337685" cy="2997198"/>
            <a:chOff x="2948213" y="3471500"/>
            <a:chExt cx="3382383" cy="1502673"/>
          </a:xfrm>
        </p:grpSpPr>
        <p:grpSp>
          <p:nvGrpSpPr>
            <p:cNvPr id="15" name="Group 41"/>
            <p:cNvGrpSpPr/>
            <p:nvPr/>
          </p:nvGrpSpPr>
          <p:grpSpPr>
            <a:xfrm>
              <a:off x="2948213" y="3471500"/>
              <a:ext cx="3382383" cy="1502673"/>
              <a:chOff x="1733550" y="3700460"/>
              <a:chExt cx="1951038" cy="738190"/>
            </a:xfrm>
          </p:grpSpPr>
          <p:sp>
            <p:nvSpPr>
              <p:cNvPr id="44" name="Freeform: Shape 42"/>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3">
                  <a:lumMod val="75000"/>
                </a:schemeClr>
              </a:solidFill>
              <a:ln w="57150">
                <a:solidFill>
                  <a:schemeClr val="bg1"/>
                </a:solidFill>
                <a:round/>
              </a:ln>
            </p:spPr>
            <p:txBody>
              <a:bodyPr anchor="ctr"/>
              <a:p>
                <a:pPr algn="ctr"/>
              </a:p>
            </p:txBody>
          </p:sp>
          <p:sp>
            <p:nvSpPr>
              <p:cNvPr id="45" name="Freeform: Shape 43"/>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3"/>
              </a:solidFill>
              <a:ln w="57150">
                <a:solidFill>
                  <a:schemeClr val="bg1"/>
                </a:solidFill>
                <a:round/>
              </a:ln>
            </p:spPr>
            <p:txBody>
              <a:bodyPr anchor="ctr"/>
              <a:p>
                <a:pPr algn="ctr"/>
              </a:p>
            </p:txBody>
          </p:sp>
          <p:sp>
            <p:nvSpPr>
              <p:cNvPr id="46" name="Freeform: Shape 44"/>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7" name="TextBox 46"/>
            <p:cNvSpPr txBox="1"/>
            <p:nvPr/>
          </p:nvSpPr>
          <p:spPr>
            <a:xfrm>
              <a:off x="3254743" y="3600855"/>
              <a:ext cx="412292" cy="338554"/>
            </a:xfrm>
            <a:prstGeom prst="rect">
              <a:avLst/>
            </a:prstGeom>
            <a:noFill/>
          </p:spPr>
          <p:txBody>
            <a:bodyPr wrap="none">
              <a:normAutofit/>
            </a:bodyPr>
            <a:p>
              <a:pPr algn="ctr"/>
              <a:r>
                <a:rPr lang="en-US" sz="1600" b="1">
                  <a:solidFill>
                    <a:schemeClr val="bg1"/>
                  </a:solidFill>
                </a:rPr>
                <a:t>11</a:t>
              </a:r>
              <a:endParaRPr lang="en-US" sz="1600" b="1">
                <a:solidFill>
                  <a:schemeClr val="bg1"/>
                </a:solidFill>
              </a:endParaRPr>
            </a:p>
          </p:txBody>
        </p:sp>
      </p:grpSp>
      <p:grpSp>
        <p:nvGrpSpPr>
          <p:cNvPr id="21" name="千图PPT彼岸天：ID 8661124库_组合 1"/>
          <p:cNvGrpSpPr/>
          <p:nvPr>
            <p:custDataLst>
              <p:tags r:id="rId7"/>
            </p:custDataLst>
          </p:nvPr>
        </p:nvGrpSpPr>
        <p:grpSpPr>
          <a:xfrm>
            <a:off x="1036320" y="3928110"/>
            <a:ext cx="4337685" cy="2747010"/>
            <a:chOff x="2948213" y="4610888"/>
            <a:chExt cx="3382383" cy="1502673"/>
          </a:xfrm>
        </p:grpSpPr>
        <p:grpSp>
          <p:nvGrpSpPr>
            <p:cNvPr id="26" name="Group 49"/>
            <p:cNvGrpSpPr/>
            <p:nvPr/>
          </p:nvGrpSpPr>
          <p:grpSpPr>
            <a:xfrm>
              <a:off x="2948213" y="4610888"/>
              <a:ext cx="3382383" cy="1502673"/>
              <a:chOff x="1733550" y="3700460"/>
              <a:chExt cx="1951038" cy="738190"/>
            </a:xfrm>
          </p:grpSpPr>
          <p:sp>
            <p:nvSpPr>
              <p:cNvPr id="41" name="Freeform: Shape 50"/>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4">
                  <a:lumMod val="75000"/>
                </a:schemeClr>
              </a:solidFill>
              <a:ln w="57150">
                <a:solidFill>
                  <a:schemeClr val="bg1"/>
                </a:solidFill>
                <a:round/>
              </a:ln>
            </p:spPr>
            <p:txBody>
              <a:bodyPr anchor="ctr"/>
              <a:p>
                <a:pPr algn="ctr"/>
              </a:p>
            </p:txBody>
          </p:sp>
          <p:sp>
            <p:nvSpPr>
              <p:cNvPr id="42" name="Freeform: Shape 51"/>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4"/>
              </a:solidFill>
              <a:ln w="57150">
                <a:solidFill>
                  <a:schemeClr val="bg1"/>
                </a:solidFill>
                <a:round/>
              </a:ln>
            </p:spPr>
            <p:txBody>
              <a:bodyPr anchor="ctr"/>
              <a:p>
                <a:pPr algn="ctr"/>
              </a:p>
            </p:txBody>
          </p:sp>
          <p:sp>
            <p:nvSpPr>
              <p:cNvPr id="43" name="Freeform: Shape 55"/>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28" name="TextBox 57"/>
            <p:cNvSpPr txBox="1"/>
            <p:nvPr/>
          </p:nvSpPr>
          <p:spPr>
            <a:xfrm>
              <a:off x="3254743" y="4740243"/>
              <a:ext cx="412292" cy="338554"/>
            </a:xfrm>
            <a:prstGeom prst="rect">
              <a:avLst/>
            </a:prstGeom>
            <a:noFill/>
          </p:spPr>
          <p:txBody>
            <a:bodyPr wrap="none">
              <a:normAutofit/>
            </a:bodyPr>
            <a:p>
              <a:pPr algn="ctr"/>
              <a:r>
                <a:rPr lang="en-US" sz="1600" b="1">
                  <a:solidFill>
                    <a:schemeClr val="bg1"/>
                  </a:solidFill>
                </a:rPr>
                <a:t>12</a:t>
              </a:r>
              <a:endParaRPr lang="en-US" sz="1600" b="1">
                <a:solidFill>
                  <a:schemeClr val="bg1"/>
                </a:solidFill>
              </a:endParaRPr>
            </a:p>
          </p:txBody>
        </p:sp>
      </p:grpSp>
      <p:sp>
        <p:nvSpPr>
          <p:cNvPr id="57" name="文本框 56"/>
          <p:cNvSpPr txBox="1"/>
          <p:nvPr/>
        </p:nvSpPr>
        <p:spPr>
          <a:xfrm>
            <a:off x="2531110" y="1960880"/>
            <a:ext cx="2626995" cy="1087755"/>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公牛咆哮着，摇着头试图把篷布甩掉，然而却越缠越多。</a:t>
            </a:r>
            <a:endParaRPr lang="zh-CN" altLang="en-US" dirty="0" smtClean="0">
              <a:solidFill>
                <a:schemeClr val="bg1"/>
              </a:solidFill>
            </a:endParaRPr>
          </a:p>
        </p:txBody>
      </p:sp>
      <p:sp>
        <p:nvSpPr>
          <p:cNvPr id="58" name="文本框 57"/>
          <p:cNvSpPr txBox="1"/>
          <p:nvPr/>
        </p:nvSpPr>
        <p:spPr>
          <a:xfrm>
            <a:off x="2618105" y="4884420"/>
            <a:ext cx="2540000" cy="1419860"/>
          </a:xfrm>
          <a:prstGeom prst="rect">
            <a:avLst/>
          </a:prstGeom>
          <a:noFill/>
        </p:spPr>
        <p:txBody>
          <a:bodyPr wrap="square" rtlCol="0" anchor="t">
            <a:spAutoFit/>
          </a:bodyPr>
          <a:p>
            <a:pPr>
              <a:lnSpc>
                <a:spcPct val="120000"/>
              </a:lnSpc>
            </a:pPr>
            <a:r>
              <a:rPr lang="zh-CN" altLang="en-US" dirty="0" smtClean="0">
                <a:solidFill>
                  <a:schemeClr val="bg1"/>
                </a:solidFill>
              </a:rPr>
              <a:t>公牛瞪着我，它的蓝眼睛像幽暗洞穴中的丁烷火焰一样明亮和热。然后它猛冲过来。</a:t>
            </a:r>
            <a:endParaRPr lang="zh-CN" altLang="en-US" dirty="0" smtClean="0">
              <a:solidFill>
                <a:schemeClr val="bg1"/>
              </a:solidFill>
            </a:endParaRPr>
          </a:p>
        </p:txBody>
      </p:sp>
      <p:sp>
        <p:nvSpPr>
          <p:cNvPr id="11" name="文本框 10"/>
          <p:cNvSpPr txBox="1"/>
          <p:nvPr/>
        </p:nvSpPr>
        <p:spPr>
          <a:xfrm>
            <a:off x="5812790" y="903605"/>
            <a:ext cx="5969000" cy="2673985"/>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11.</a:t>
            </a:r>
            <a:r>
              <a:rPr lang="zh-CN" altLang="en-US" sz="2000" b="1" dirty="0" smtClean="0">
                <a:solidFill>
                  <a:schemeClr val="tx1">
                    <a:lumMod val="75000"/>
                    <a:lumOff val="25000"/>
                  </a:schemeClr>
                </a:solidFill>
              </a:rPr>
              <a:t>The bull roared, shaking its head to dislodge the tarp,  only </a:t>
            </a:r>
            <a:r>
              <a:rPr lang="en-US" altLang="zh-CN" sz="2000" b="1" dirty="0" smtClean="0">
                <a:solidFill>
                  <a:schemeClr val="tx1">
                    <a:lumMod val="75000"/>
                    <a:lumOff val="25000"/>
                  </a:schemeClr>
                </a:solidFill>
              </a:rPr>
              <a:t>to </a:t>
            </a:r>
            <a:r>
              <a:rPr lang="zh-CN" altLang="en-US" sz="2000" b="1" dirty="0" smtClean="0">
                <a:solidFill>
                  <a:schemeClr val="tx1">
                    <a:lumMod val="75000"/>
                    <a:lumOff val="25000"/>
                  </a:schemeClr>
                </a:solidFill>
              </a:rPr>
              <a:t>g</a:t>
            </a:r>
            <a:r>
              <a:rPr lang="en-US" altLang="zh-CN" sz="2000" b="1" dirty="0" smtClean="0">
                <a:solidFill>
                  <a:schemeClr val="tx1">
                    <a:lumMod val="75000"/>
                    <a:lumOff val="25000"/>
                  </a:schemeClr>
                </a:solidFill>
              </a:rPr>
              <a:t>e</a:t>
            </a:r>
            <a:r>
              <a:rPr lang="zh-CN" altLang="en-US" sz="2000" b="1" dirty="0" smtClean="0">
                <a:solidFill>
                  <a:schemeClr val="tx1">
                    <a:lumMod val="75000"/>
                    <a:lumOff val="25000"/>
                  </a:schemeClr>
                </a:solidFill>
              </a:rPr>
              <a:t>t it more tangled up in the fabric.</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rgbClr val="C00000"/>
                </a:solidFill>
              </a:rPr>
              <a:t>dislodge /dɪsˈlɒdʒ/ v. 逐出，驱逐；用力移动</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pPr>
            <a:r>
              <a:rPr lang="zh-CN" altLang="en-US" sz="1600" i="1" dirty="0" smtClean="0">
                <a:solidFill>
                  <a:srgbClr val="C00000"/>
                </a:solidFill>
              </a:rPr>
              <a:t>tarp /tɑːp/ n. 油布；防水布</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pPr>
            <a:r>
              <a:rPr lang="zh-CN" altLang="en-US" sz="1600" i="1" dirty="0" smtClean="0">
                <a:solidFill>
                  <a:srgbClr val="C00000"/>
                </a:solidFill>
              </a:rPr>
              <a:t>tangle /ˈtæŋɡl/ v. （线、毛发等的）缠结的一团，处于混乱状态；纠纷；打架</a:t>
            </a:r>
            <a:endParaRPr lang="zh-CN" altLang="en-US" sz="1600" i="1" dirty="0" smtClean="0">
              <a:solidFill>
                <a:srgbClr val="C00000"/>
              </a:solidFill>
            </a:endParaRPr>
          </a:p>
          <a:p>
            <a:pPr marL="285750" indent="-285750" algn="l">
              <a:lnSpc>
                <a:spcPct val="120000"/>
              </a:lnSpc>
              <a:buClrTx/>
              <a:buSzTx/>
              <a:buFont typeface="Arial" panose="020B0604020202020204" pitchFamily="34" charset="0"/>
            </a:pPr>
            <a:r>
              <a:rPr lang="zh-CN" altLang="en-US" sz="1600" i="1" dirty="0" smtClean="0">
                <a:solidFill>
                  <a:srgbClr val="C00000"/>
                </a:solidFill>
              </a:rPr>
              <a:t>fabric /ˈfæbrɪk/ n. 织物；布</a:t>
            </a:r>
            <a:endParaRPr lang="zh-CN" altLang="en-US" sz="1600" i="1" dirty="0" smtClean="0">
              <a:solidFill>
                <a:srgbClr val="C00000"/>
              </a:solidFill>
            </a:endParaRPr>
          </a:p>
        </p:txBody>
      </p:sp>
      <p:sp>
        <p:nvSpPr>
          <p:cNvPr id="2" name="文本框 1"/>
          <p:cNvSpPr txBox="1"/>
          <p:nvPr/>
        </p:nvSpPr>
        <p:spPr>
          <a:xfrm>
            <a:off x="5812790" y="4188460"/>
            <a:ext cx="5969000" cy="208407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12.</a:t>
            </a:r>
            <a:r>
              <a:rPr lang="zh-CN" altLang="en-US" sz="2000" b="1" dirty="0" smtClean="0">
                <a:solidFill>
                  <a:schemeClr val="tx1">
                    <a:lumMod val="75000"/>
                    <a:lumOff val="25000"/>
                  </a:schemeClr>
                </a:solidFill>
              </a:rPr>
              <a:t>The bull glared at me, its blue eyes as bright and hot as butane flames in the gloom of the cavern. Then it charged.</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butane /ˈbjuːteɪn/ n. [有化] 丁烷</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gloom /ɡluːm/ n. 昏暗；阴暗</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cavern /ˈkævən/ n. 洞穴；凹处</a:t>
            </a:r>
            <a:endParaRPr lang="zh-CN" altLang="en-US" sz="1600" i="1" dirty="0" smtClean="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ppt_x</p:attrName>
                                        </p:attrNameLst>
                                      </p:cBhvr>
                                      <p:tavLst>
                                        <p:tav tm="0">
                                          <p:val>
                                            <p:strVal val="#ppt_x-.2"/>
                                          </p:val>
                                        </p:tav>
                                        <p:tav tm="100000">
                                          <p:val>
                                            <p:strVal val="#ppt_x"/>
                                          </p:val>
                                        </p:tav>
                                      </p:tavLst>
                                    </p:anim>
                                    <p:anim calcmode="lin" valueType="num">
                                      <p:cBhvr>
                                        <p:cTn id="2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ppt_x</p:attrName>
                                        </p:attrNameLst>
                                      </p:cBhvr>
                                      <p:tavLst>
                                        <p:tav tm="0">
                                          <p:val>
                                            <p:strVal val="#ppt_x-.2"/>
                                          </p:val>
                                        </p:tav>
                                        <p:tav tm="100000">
                                          <p:val>
                                            <p:strVal val="#ppt_x"/>
                                          </p:val>
                                        </p:tav>
                                      </p:tavLst>
                                    </p:anim>
                                    <p:anim calcmode="lin" valueType="num">
                                      <p:cBhvr>
                                        <p:cTn id="3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4</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How to vividly describe the cattle in literature</a:t>
            </a:r>
            <a:endParaRPr dirty="0"/>
          </a:p>
        </p:txBody>
      </p:sp>
      <p:grpSp>
        <p:nvGrpSpPr>
          <p:cNvPr id="52" name="千图PPT彼岸天：ID 8661124库_组合 51"/>
          <p:cNvGrpSpPr/>
          <p:nvPr>
            <p:custDataLst>
              <p:tags r:id="rId6"/>
            </p:custDataLst>
          </p:nvPr>
        </p:nvGrpSpPr>
        <p:grpSpPr>
          <a:xfrm>
            <a:off x="923290" y="812165"/>
            <a:ext cx="4246107" cy="2969260"/>
            <a:chOff x="2948213" y="1192734"/>
            <a:chExt cx="3382383" cy="1502669"/>
          </a:xfrm>
        </p:grpSpPr>
        <p:sp>
          <p:nvSpPr>
            <p:cNvPr id="2" name="Freeform: Shape 26"/>
            <p:cNvSpPr/>
            <p:nvPr/>
          </p:nvSpPr>
          <p:spPr bwMode="auto">
            <a:xfrm>
              <a:off x="2956470" y="1525584"/>
              <a:ext cx="3374126" cy="1156893"/>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1">
                <a:lumMod val="75000"/>
              </a:schemeClr>
            </a:solidFill>
            <a:ln w="57150">
              <a:solidFill>
                <a:schemeClr val="bg1"/>
              </a:solidFill>
              <a:round/>
            </a:ln>
          </p:spPr>
          <p:txBody>
            <a:bodyPr anchor="ctr"/>
            <a:p>
              <a:pPr algn="ctr"/>
            </a:p>
          </p:txBody>
        </p:sp>
        <p:sp>
          <p:nvSpPr>
            <p:cNvPr id="3" name="Freeform: Shape 27"/>
            <p:cNvSpPr/>
            <p:nvPr/>
          </p:nvSpPr>
          <p:spPr bwMode="auto">
            <a:xfrm>
              <a:off x="2956470" y="1192734"/>
              <a:ext cx="966003" cy="11471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1"/>
            </a:solidFill>
            <a:ln w="57150">
              <a:solidFill>
                <a:schemeClr val="bg1"/>
              </a:solidFill>
              <a:round/>
            </a:ln>
          </p:spPr>
          <p:txBody>
            <a:bodyPr anchor="ctr"/>
            <a:p>
              <a:pPr algn="ctr"/>
            </a:p>
          </p:txBody>
        </p:sp>
        <p:sp>
          <p:nvSpPr>
            <p:cNvPr id="8" name="Freeform: Shape 28"/>
            <p:cNvSpPr/>
            <p:nvPr/>
          </p:nvSpPr>
          <p:spPr bwMode="auto">
            <a:xfrm>
              <a:off x="2948213" y="1990926"/>
              <a:ext cx="3382383" cy="704477"/>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ln>
          </p:spPr>
          <p:txBody>
            <a:bodyPr anchor="ctr"/>
            <a:p>
              <a:pPr algn="ctr"/>
            </a:p>
          </p:txBody>
        </p:sp>
        <p:sp>
          <p:nvSpPr>
            <p:cNvPr id="9" name="TextBox 30"/>
            <p:cNvSpPr txBox="1"/>
            <p:nvPr/>
          </p:nvSpPr>
          <p:spPr>
            <a:xfrm>
              <a:off x="3275586" y="1322084"/>
              <a:ext cx="412292" cy="338554"/>
            </a:xfrm>
            <a:prstGeom prst="rect">
              <a:avLst/>
            </a:prstGeom>
            <a:noFill/>
          </p:spPr>
          <p:txBody>
            <a:bodyPr wrap="none">
              <a:normAutofit/>
            </a:bodyPr>
            <a:p>
              <a:pPr algn="ctr"/>
              <a:r>
                <a:rPr lang="en-US" altLang="ar-SA" sz="1600" b="1">
                  <a:solidFill>
                    <a:schemeClr val="bg1"/>
                  </a:solidFill>
                </a:rPr>
                <a:t>13</a:t>
              </a:r>
              <a:endParaRPr lang="en-US" altLang="ar-SA" sz="1600" b="1">
                <a:solidFill>
                  <a:schemeClr val="bg1"/>
                </a:solidFill>
              </a:endParaRPr>
            </a:p>
          </p:txBody>
        </p:sp>
      </p:grpSp>
      <p:grpSp>
        <p:nvGrpSpPr>
          <p:cNvPr id="51" name="千图PPT彼岸天：ID 8661124库_组合 50"/>
          <p:cNvGrpSpPr/>
          <p:nvPr>
            <p:custDataLst>
              <p:tags r:id="rId7"/>
            </p:custDataLst>
          </p:nvPr>
        </p:nvGrpSpPr>
        <p:grpSpPr>
          <a:xfrm>
            <a:off x="931545" y="3780790"/>
            <a:ext cx="4279200" cy="2936238"/>
            <a:chOff x="2948213" y="2332114"/>
            <a:chExt cx="3382383" cy="1502673"/>
          </a:xfrm>
        </p:grpSpPr>
        <p:grpSp>
          <p:nvGrpSpPr>
            <p:cNvPr id="12" name="Group 33"/>
            <p:cNvGrpSpPr/>
            <p:nvPr/>
          </p:nvGrpSpPr>
          <p:grpSpPr>
            <a:xfrm>
              <a:off x="2948213" y="2332114"/>
              <a:ext cx="3382383" cy="1502673"/>
              <a:chOff x="1733550" y="3700460"/>
              <a:chExt cx="1951038" cy="738190"/>
            </a:xfrm>
          </p:grpSpPr>
          <p:sp>
            <p:nvSpPr>
              <p:cNvPr id="47" name="Freeform: Shape 34"/>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solidFill>
                <a:schemeClr val="accent2">
                  <a:lumMod val="75000"/>
                </a:schemeClr>
              </a:solidFill>
              <a:ln w="57150">
                <a:solidFill>
                  <a:schemeClr val="bg1"/>
                </a:solidFill>
                <a:round/>
              </a:ln>
            </p:spPr>
            <p:txBody>
              <a:bodyPr anchor="ctr"/>
              <a:p>
                <a:pPr algn="ctr"/>
              </a:p>
            </p:txBody>
          </p:sp>
          <p:sp>
            <p:nvSpPr>
              <p:cNvPr id="48" name="Freeform: Shape 35"/>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solidFill>
                <a:schemeClr val="accent2"/>
              </a:solidFill>
              <a:ln w="57150">
                <a:solidFill>
                  <a:schemeClr val="bg1"/>
                </a:solidFill>
                <a:round/>
              </a:ln>
            </p:spPr>
            <p:txBody>
              <a:bodyPr anchor="ctr"/>
              <a:p>
                <a:pPr algn="ctr"/>
              </a:p>
            </p:txBody>
          </p:sp>
          <p:sp>
            <p:nvSpPr>
              <p:cNvPr id="49" name="Freeform: Shape 36"/>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ln>
            </p:spPr>
            <p:txBody>
              <a:bodyPr anchor="ctr"/>
              <a:p>
                <a:pPr algn="ctr"/>
              </a:p>
            </p:txBody>
          </p:sp>
        </p:grpSp>
        <p:sp>
          <p:nvSpPr>
            <p:cNvPr id="14" name="TextBox 38"/>
            <p:cNvSpPr txBox="1"/>
            <p:nvPr/>
          </p:nvSpPr>
          <p:spPr>
            <a:xfrm>
              <a:off x="3254743" y="2461468"/>
              <a:ext cx="412292" cy="338554"/>
            </a:xfrm>
            <a:prstGeom prst="rect">
              <a:avLst/>
            </a:prstGeom>
            <a:noFill/>
          </p:spPr>
          <p:txBody>
            <a:bodyPr wrap="none">
              <a:normAutofit/>
            </a:bodyPr>
            <a:p>
              <a:pPr algn="ctr"/>
              <a:r>
                <a:rPr lang="en-US" sz="1600" b="1">
                  <a:solidFill>
                    <a:schemeClr val="bg1"/>
                  </a:solidFill>
                </a:rPr>
                <a:t>14</a:t>
              </a:r>
              <a:endParaRPr lang="en-US" sz="1600" b="1">
                <a:solidFill>
                  <a:schemeClr val="bg1"/>
                </a:solidFill>
              </a:endParaRPr>
            </a:p>
          </p:txBody>
        </p:sp>
      </p:grpSp>
      <p:sp>
        <p:nvSpPr>
          <p:cNvPr id="58" name="文本框 57"/>
          <p:cNvSpPr txBox="1"/>
          <p:nvPr/>
        </p:nvSpPr>
        <p:spPr>
          <a:xfrm>
            <a:off x="2318385" y="1853565"/>
            <a:ext cx="2646045" cy="755650"/>
          </a:xfrm>
          <a:prstGeom prst="rect">
            <a:avLst/>
          </a:prstGeom>
          <a:noFill/>
        </p:spPr>
        <p:txBody>
          <a:bodyPr wrap="square" rtlCol="0" anchor="t">
            <a:spAutoFit/>
          </a:bodyPr>
          <a:p>
            <a:pPr>
              <a:lnSpc>
                <a:spcPct val="120000"/>
              </a:lnSpc>
            </a:pPr>
            <a:r>
              <a:rPr lang="en-US" altLang="zh-CN" dirty="0" smtClean="0">
                <a:solidFill>
                  <a:schemeClr val="bg1"/>
                </a:solidFill>
              </a:rPr>
              <a:t>    </a:t>
            </a:r>
            <a:r>
              <a:rPr dirty="0" smtClean="0">
                <a:solidFill>
                  <a:schemeClr val="bg1"/>
                </a:solidFill>
              </a:rPr>
              <a:t>公牛蹒跚着走开了，沮丧地摇摇头。</a:t>
            </a:r>
            <a:endParaRPr dirty="0" smtClean="0">
              <a:solidFill>
                <a:schemeClr val="bg1"/>
              </a:solidFill>
            </a:endParaRPr>
          </a:p>
        </p:txBody>
      </p:sp>
      <p:sp>
        <p:nvSpPr>
          <p:cNvPr id="59" name="文本框 58"/>
          <p:cNvSpPr txBox="1"/>
          <p:nvPr/>
        </p:nvSpPr>
        <p:spPr>
          <a:xfrm>
            <a:off x="2252980" y="4519295"/>
            <a:ext cx="2840355" cy="2084070"/>
          </a:xfrm>
          <a:prstGeom prst="rect">
            <a:avLst/>
          </a:prstGeom>
          <a:noFill/>
        </p:spPr>
        <p:txBody>
          <a:bodyPr wrap="square" rtlCol="0" anchor="t">
            <a:spAutoFit/>
          </a:bodyPr>
          <a:p>
            <a:pPr>
              <a:lnSpc>
                <a:spcPct val="120000"/>
              </a:lnSpc>
            </a:pPr>
            <a:r>
              <a:rPr lang="en-US" altLang="zh-CN" dirty="0" smtClean="0">
                <a:solidFill>
                  <a:schemeClr val="bg1"/>
                </a:solidFill>
              </a:rPr>
              <a:t>    </a:t>
            </a:r>
            <a:r>
              <a:rPr lang="zh-CN" altLang="en-US" dirty="0" smtClean="0">
                <a:solidFill>
                  <a:schemeClr val="bg1"/>
                </a:solidFill>
              </a:rPr>
              <a:t>当公牛趴在地上时，她爬到它的背上，把美丽的花环绕在牛角上。但牛立刻跳了起来，跑得太快，她没有冒险跳下去，但只能抓住牛角，高声尖叫着。</a:t>
            </a:r>
            <a:endParaRPr lang="zh-CN" altLang="en-US" dirty="0" smtClean="0">
              <a:solidFill>
                <a:schemeClr val="bg1"/>
              </a:solidFill>
            </a:endParaRPr>
          </a:p>
        </p:txBody>
      </p:sp>
      <p:sp>
        <p:nvSpPr>
          <p:cNvPr id="11" name="文本框 10"/>
          <p:cNvSpPr txBox="1"/>
          <p:nvPr/>
        </p:nvSpPr>
        <p:spPr>
          <a:xfrm>
            <a:off x="5471795" y="903605"/>
            <a:ext cx="6309995" cy="1714500"/>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13.</a:t>
            </a:r>
            <a:r>
              <a:rPr lang="zh-CN" altLang="en-US" sz="2000" b="1" dirty="0" smtClean="0">
                <a:solidFill>
                  <a:schemeClr val="tx1">
                    <a:lumMod val="75000"/>
                    <a:lumOff val="25000"/>
                  </a:schemeClr>
                </a:solidFill>
              </a:rPr>
              <a:t>The bull lurched away, shaking his head in dismay.</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lurch /lɜːtʃ/ v. 突然倾斜；（因震惊或惊恐等）心猛地一跳，胃猛地翻腾；蹒跚</a:t>
            </a:r>
            <a:endParaRPr lang="zh-CN" altLang="en-US" sz="1600" i="1" dirty="0" smtClean="0">
              <a:solidFill>
                <a:schemeClr val="accent2"/>
              </a:solidFill>
            </a:endParaRPr>
          </a:p>
          <a:p>
            <a:pPr marL="285750" indent="-285750" algn="l">
              <a:lnSpc>
                <a:spcPct val="120000"/>
              </a:lnSpc>
              <a:buClrTx/>
              <a:buSzTx/>
              <a:buFont typeface="Arial" panose="020B0604020202020204" pitchFamily="34" charset="0"/>
            </a:pPr>
            <a:r>
              <a:rPr lang="zh-CN" altLang="en-US" sz="1600" i="1" dirty="0" smtClean="0">
                <a:solidFill>
                  <a:schemeClr val="accent2"/>
                </a:solidFill>
              </a:rPr>
              <a:t>dismay /dɪsˈmeɪ/ n. 沮丧；惊慌vt. 使沮丧；使惊慌</a:t>
            </a:r>
            <a:endParaRPr lang="zh-CN" altLang="en-US" sz="1600" i="1" dirty="0" smtClean="0">
              <a:solidFill>
                <a:schemeClr val="accent2"/>
              </a:solidFill>
            </a:endParaRPr>
          </a:p>
        </p:txBody>
      </p:sp>
      <p:sp>
        <p:nvSpPr>
          <p:cNvPr id="13" name="文本框 12"/>
          <p:cNvSpPr txBox="1"/>
          <p:nvPr/>
        </p:nvSpPr>
        <p:spPr>
          <a:xfrm>
            <a:off x="5471795" y="2973705"/>
            <a:ext cx="6309995" cy="3486785"/>
          </a:xfrm>
          <a:prstGeom prst="rect">
            <a:avLst/>
          </a:prstGeom>
          <a:noFill/>
        </p:spPr>
        <p:txBody>
          <a:bodyPr wrap="square" rtlCol="0" anchor="t">
            <a:spAutoFit/>
          </a:bodyPr>
          <a:p>
            <a:pPr>
              <a:lnSpc>
                <a:spcPct val="120000"/>
              </a:lnSpc>
            </a:pPr>
            <a:r>
              <a:rPr lang="en-US" altLang="zh-CN" sz="2000" b="1" dirty="0" smtClean="0">
                <a:solidFill>
                  <a:schemeClr val="tx1">
                    <a:lumMod val="75000"/>
                    <a:lumOff val="25000"/>
                  </a:schemeClr>
                </a:solidFill>
              </a:rPr>
              <a:t>14.</a:t>
            </a:r>
            <a:r>
              <a:rPr lang="zh-CN" altLang="en-US" sz="2000" b="1" dirty="0" smtClean="0">
                <a:solidFill>
                  <a:schemeClr val="tx1">
                    <a:lumMod val="75000"/>
                    <a:lumOff val="25000"/>
                  </a:schemeClr>
                </a:solidFill>
              </a:rPr>
              <a:t>When the bull stretched himself on the ground, she climbed on to his back and placed the beautiful wreath round his horns. But he instantly sprang up, and ran away with her so fast that she did not venture to jump off, but could only hold on to his horns and scream with all her might.</a:t>
            </a:r>
            <a:endParaRPr lang="zh-CN" altLang="en-US" sz="2000" b="1" dirty="0" smtClean="0">
              <a:solidFill>
                <a:schemeClr val="tx1">
                  <a:lumMod val="75000"/>
                  <a:lumOff val="25000"/>
                </a:schemeClr>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stretch /stretʃ/ v. 伸展；拉紧；（使）过分延长</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sprang /spræŋ/ v. 跳跃；弹起（spring 的过去式）</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venture /ˈventʃə(r)/ v. 敢于冒险；小心地说（或做）</a:t>
            </a:r>
            <a:endParaRPr lang="zh-CN" altLang="en-US" sz="1600" i="1" dirty="0" smtClean="0">
              <a:solidFill>
                <a:srgbClr val="002060"/>
              </a:solidFill>
            </a:endParaRPr>
          </a:p>
          <a:p>
            <a:pPr marL="285750" indent="-285750" algn="l">
              <a:lnSpc>
                <a:spcPct val="120000"/>
              </a:lnSpc>
              <a:buClrTx/>
              <a:buSzTx/>
              <a:buFont typeface="Arial" panose="020B0604020202020204" pitchFamily="34" charset="0"/>
            </a:pPr>
            <a:r>
              <a:rPr lang="zh-CN" altLang="en-US" sz="1600" i="1" dirty="0" smtClean="0">
                <a:solidFill>
                  <a:srgbClr val="002060"/>
                </a:solidFill>
              </a:rPr>
              <a:t>might /maɪt/ aux. 可能，也许  n. 强大力量，威力</a:t>
            </a:r>
            <a:endParaRPr lang="zh-CN" altLang="en-US" sz="1600" i="1" dirty="0" smtClean="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ppt_x</p:attrName>
                                        </p:attrNameLst>
                                      </p:cBhvr>
                                      <p:tavLst>
                                        <p:tav tm="0">
                                          <p:val>
                                            <p:strVal val="#ppt_x-.2"/>
                                          </p:val>
                                        </p:tav>
                                        <p:tav tm="100000">
                                          <p:val>
                                            <p:strVal val="#ppt_x"/>
                                          </p:val>
                                        </p:tav>
                                      </p:tavLst>
                                    </p:anim>
                                    <p:anim calcmode="lin" valueType="num">
                                      <p:cBhvr>
                                        <p:cTn id="2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ppt_x</p:attrName>
                                        </p:attrNameLst>
                                      </p:cBhvr>
                                      <p:tavLst>
                                        <p:tav tm="0">
                                          <p:val>
                                            <p:strVal val="#ppt_x-.2"/>
                                          </p:val>
                                        </p:tav>
                                        <p:tav tm="100000">
                                          <p:val>
                                            <p:strVal val="#ppt_x"/>
                                          </p:val>
                                        </p:tav>
                                      </p:tavLst>
                                    </p:anim>
                                    <p:anim calcmode="lin" valueType="num">
                                      <p:cBhvr>
                                        <p:cTn id="3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p:cNvGrpSpPr/>
          <p:nvPr>
            <p:custDataLst>
              <p:tags r:id="rId1"/>
            </p:custDataLst>
          </p:nvPr>
        </p:nvGrpSpPr>
        <p:grpSpPr>
          <a:xfrm>
            <a:off x="1603942" y="3394670"/>
            <a:ext cx="2256851" cy="3451644"/>
            <a:chOff x="845117" y="2600920"/>
            <a:chExt cx="2256851" cy="3451644"/>
          </a:xfrm>
        </p:grpSpPr>
        <p:sp>
          <p:nvSpPr>
            <p:cNvPr id="7" name="任意多边形: 形状 6"/>
            <p:cNvSpPr/>
            <p:nvPr/>
          </p:nvSpPr>
          <p:spPr bwMode="auto">
            <a:xfrm>
              <a:off x="1533527" y="4504396"/>
              <a:ext cx="880032" cy="1548168"/>
            </a:xfrm>
            <a:custGeom>
              <a:avLst/>
              <a:gdLst>
                <a:gd name="connsiteX0" fmla="*/ 108012 w 1224024"/>
                <a:gd name="connsiteY0" fmla="*/ 1116120 h 1548168"/>
                <a:gd name="connsiteX1" fmla="*/ 108012 w 1224024"/>
                <a:gd name="connsiteY1" fmla="*/ 1296144 h 1548168"/>
                <a:gd name="connsiteX2" fmla="*/ 1116012 w 1224024"/>
                <a:gd name="connsiteY2" fmla="*/ 1296144 h 1548168"/>
                <a:gd name="connsiteX3" fmla="*/ 1116012 w 1224024"/>
                <a:gd name="connsiteY3" fmla="*/ 1116120 h 1548168"/>
                <a:gd name="connsiteX4" fmla="*/ 108012 w 1224024"/>
                <a:gd name="connsiteY4" fmla="*/ 900096 h 1548168"/>
                <a:gd name="connsiteX5" fmla="*/ 108012 w 1224024"/>
                <a:gd name="connsiteY5" fmla="*/ 1080120 h 1548168"/>
                <a:gd name="connsiteX6" fmla="*/ 1116012 w 1224024"/>
                <a:gd name="connsiteY6" fmla="*/ 1080120 h 1548168"/>
                <a:gd name="connsiteX7" fmla="*/ 1116012 w 1224024"/>
                <a:gd name="connsiteY7" fmla="*/ 900096 h 1548168"/>
                <a:gd name="connsiteX8" fmla="*/ 108012 w 1224024"/>
                <a:gd name="connsiteY8" fmla="*/ 684072 h 1548168"/>
                <a:gd name="connsiteX9" fmla="*/ 108012 w 1224024"/>
                <a:gd name="connsiteY9" fmla="*/ 864096 h 1548168"/>
                <a:gd name="connsiteX10" fmla="*/ 1116012 w 1224024"/>
                <a:gd name="connsiteY10" fmla="*/ 864096 h 1548168"/>
                <a:gd name="connsiteX11" fmla="*/ 1116012 w 1224024"/>
                <a:gd name="connsiteY11" fmla="*/ 684072 h 1548168"/>
                <a:gd name="connsiteX12" fmla="*/ 108012 w 1224024"/>
                <a:gd name="connsiteY12" fmla="*/ 468048 h 1548168"/>
                <a:gd name="connsiteX13" fmla="*/ 108012 w 1224024"/>
                <a:gd name="connsiteY13" fmla="*/ 648072 h 1548168"/>
                <a:gd name="connsiteX14" fmla="*/ 1116012 w 1224024"/>
                <a:gd name="connsiteY14" fmla="*/ 648072 h 1548168"/>
                <a:gd name="connsiteX15" fmla="*/ 1116012 w 1224024"/>
                <a:gd name="connsiteY15" fmla="*/ 468048 h 1548168"/>
                <a:gd name="connsiteX16" fmla="*/ 108012 w 1224024"/>
                <a:gd name="connsiteY16" fmla="*/ 252024 h 1548168"/>
                <a:gd name="connsiteX17" fmla="*/ 108012 w 1224024"/>
                <a:gd name="connsiteY17" fmla="*/ 432048 h 1548168"/>
                <a:gd name="connsiteX18" fmla="*/ 1116012 w 1224024"/>
                <a:gd name="connsiteY18" fmla="*/ 432048 h 1548168"/>
                <a:gd name="connsiteX19" fmla="*/ 1116012 w 1224024"/>
                <a:gd name="connsiteY19" fmla="*/ 252024 h 1548168"/>
                <a:gd name="connsiteX20" fmla="*/ 0 w 1224024"/>
                <a:gd name="connsiteY20" fmla="*/ 0 h 1548168"/>
                <a:gd name="connsiteX21" fmla="*/ 108012 w 1224024"/>
                <a:gd name="connsiteY21" fmla="*/ 0 h 1548168"/>
                <a:gd name="connsiteX22" fmla="*/ 108012 w 1224024"/>
                <a:gd name="connsiteY22" fmla="*/ 216024 h 1548168"/>
                <a:gd name="connsiteX23" fmla="*/ 1116012 w 1224024"/>
                <a:gd name="connsiteY23" fmla="*/ 216024 h 1548168"/>
                <a:gd name="connsiteX24" fmla="*/ 1116012 w 1224024"/>
                <a:gd name="connsiteY24" fmla="*/ 0 h 1548168"/>
                <a:gd name="connsiteX25" fmla="*/ 1224024 w 1224024"/>
                <a:gd name="connsiteY25" fmla="*/ 0 h 1548168"/>
                <a:gd name="connsiteX26" fmla="*/ 1224024 w 1224024"/>
                <a:gd name="connsiteY26" fmla="*/ 1548168 h 1548168"/>
                <a:gd name="connsiteX27" fmla="*/ 1116012 w 1224024"/>
                <a:gd name="connsiteY27" fmla="*/ 1548168 h 1548168"/>
                <a:gd name="connsiteX28" fmla="*/ 1116012 w 1224024"/>
                <a:gd name="connsiteY28" fmla="*/ 1332144 h 1548168"/>
                <a:gd name="connsiteX29" fmla="*/ 108012 w 1224024"/>
                <a:gd name="connsiteY29" fmla="*/ 1332144 h 1548168"/>
                <a:gd name="connsiteX30" fmla="*/ 108012 w 1224024"/>
                <a:gd name="connsiteY30" fmla="*/ 1548168 h 1548168"/>
                <a:gd name="connsiteX31" fmla="*/ 0 w 1224024"/>
                <a:gd name="connsiteY31" fmla="*/ 1548168 h 15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4024" h="1548168">
                  <a:moveTo>
                    <a:pt x="108012" y="1116120"/>
                  </a:moveTo>
                  <a:lnTo>
                    <a:pt x="108012" y="1296144"/>
                  </a:lnTo>
                  <a:lnTo>
                    <a:pt x="1116012" y="1296144"/>
                  </a:lnTo>
                  <a:lnTo>
                    <a:pt x="1116012" y="1116120"/>
                  </a:lnTo>
                  <a:close/>
                  <a:moveTo>
                    <a:pt x="108012" y="900096"/>
                  </a:moveTo>
                  <a:lnTo>
                    <a:pt x="108012" y="1080120"/>
                  </a:lnTo>
                  <a:lnTo>
                    <a:pt x="1116012" y="1080120"/>
                  </a:lnTo>
                  <a:lnTo>
                    <a:pt x="1116012" y="900096"/>
                  </a:lnTo>
                  <a:close/>
                  <a:moveTo>
                    <a:pt x="108012" y="684072"/>
                  </a:moveTo>
                  <a:lnTo>
                    <a:pt x="108012" y="864096"/>
                  </a:lnTo>
                  <a:lnTo>
                    <a:pt x="1116012" y="864096"/>
                  </a:lnTo>
                  <a:lnTo>
                    <a:pt x="1116012" y="684072"/>
                  </a:lnTo>
                  <a:close/>
                  <a:moveTo>
                    <a:pt x="108012" y="468048"/>
                  </a:moveTo>
                  <a:lnTo>
                    <a:pt x="108012" y="648072"/>
                  </a:lnTo>
                  <a:lnTo>
                    <a:pt x="1116012" y="648072"/>
                  </a:lnTo>
                  <a:lnTo>
                    <a:pt x="1116012" y="468048"/>
                  </a:lnTo>
                  <a:close/>
                  <a:moveTo>
                    <a:pt x="108012" y="252024"/>
                  </a:moveTo>
                  <a:lnTo>
                    <a:pt x="108012" y="432048"/>
                  </a:lnTo>
                  <a:lnTo>
                    <a:pt x="1116012" y="432048"/>
                  </a:lnTo>
                  <a:lnTo>
                    <a:pt x="1116012" y="252024"/>
                  </a:lnTo>
                  <a:close/>
                  <a:moveTo>
                    <a:pt x="0" y="0"/>
                  </a:moveTo>
                  <a:lnTo>
                    <a:pt x="108012" y="0"/>
                  </a:lnTo>
                  <a:lnTo>
                    <a:pt x="108012" y="216024"/>
                  </a:lnTo>
                  <a:lnTo>
                    <a:pt x="1116012" y="216024"/>
                  </a:lnTo>
                  <a:lnTo>
                    <a:pt x="1116012" y="0"/>
                  </a:lnTo>
                  <a:lnTo>
                    <a:pt x="1224024" y="0"/>
                  </a:lnTo>
                  <a:lnTo>
                    <a:pt x="1224024" y="1548168"/>
                  </a:lnTo>
                  <a:lnTo>
                    <a:pt x="1116012" y="1548168"/>
                  </a:lnTo>
                  <a:lnTo>
                    <a:pt x="1116012" y="1332144"/>
                  </a:lnTo>
                  <a:lnTo>
                    <a:pt x="108012" y="1332144"/>
                  </a:lnTo>
                  <a:lnTo>
                    <a:pt x="108012" y="1548168"/>
                  </a:lnTo>
                  <a:lnTo>
                    <a:pt x="0" y="1548168"/>
                  </a:lnTo>
                  <a:close/>
                </a:path>
              </a:pathLst>
            </a:custGeom>
            <a:solidFill>
              <a:schemeClr val="accent1"/>
            </a:solidFill>
            <a:ln w="19050">
              <a:noFill/>
              <a:round/>
            </a:ln>
          </p:spPr>
          <p:txBody>
            <a:bodyPr anchor="ctr"/>
            <a:lstStyle/>
            <a:p>
              <a:pPr algn="ctr"/>
            </a:p>
          </p:txBody>
        </p:sp>
        <p:sp>
          <p:nvSpPr>
            <p:cNvPr id="8" name="任意多边形: 形状 7"/>
            <p:cNvSpPr>
              <a:spLocks noChangeAspect="1"/>
            </p:cNvSpPr>
            <p:nvPr/>
          </p:nvSpPr>
          <p:spPr bwMode="auto">
            <a:xfrm>
              <a:off x="1203886" y="3491209"/>
              <a:ext cx="1539314" cy="1149066"/>
            </a:xfrm>
            <a:custGeom>
              <a:avLst/>
              <a:gdLst>
                <a:gd name="T0" fmla="*/ 223 w 256"/>
                <a:gd name="T1" fmla="*/ 72 h 192"/>
                <a:gd name="T2" fmla="*/ 224 w 256"/>
                <a:gd name="T3" fmla="*/ 64 h 192"/>
                <a:gd name="T4" fmla="*/ 160 w 256"/>
                <a:gd name="T5" fmla="*/ 0 h 192"/>
                <a:gd name="T6" fmla="*/ 109 w 256"/>
                <a:gd name="T7" fmla="*/ 26 h 192"/>
                <a:gd name="T8" fmla="*/ 96 w 256"/>
                <a:gd name="T9" fmla="*/ 24 h 192"/>
                <a:gd name="T10" fmla="*/ 40 w 256"/>
                <a:gd name="T11" fmla="*/ 80 h 192"/>
                <a:gd name="T12" fmla="*/ 40 w 256"/>
                <a:gd name="T13" fmla="*/ 83 h 192"/>
                <a:gd name="T14" fmla="*/ 0 w 256"/>
                <a:gd name="T15" fmla="*/ 136 h 192"/>
                <a:gd name="T16" fmla="*/ 56 w 256"/>
                <a:gd name="T17" fmla="*/ 192 h 192"/>
                <a:gd name="T18" fmla="*/ 192 w 256"/>
                <a:gd name="T19" fmla="*/ 192 h 192"/>
                <a:gd name="T20" fmla="*/ 256 w 256"/>
                <a:gd name="T21" fmla="*/ 128 h 192"/>
                <a:gd name="T22" fmla="*/ 223 w 256"/>
                <a:gd name="T2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2">
                  <a:moveTo>
                    <a:pt x="223" y="72"/>
                  </a:moveTo>
                  <a:cubicBezTo>
                    <a:pt x="224" y="70"/>
                    <a:pt x="224" y="67"/>
                    <a:pt x="224" y="64"/>
                  </a:cubicBezTo>
                  <a:cubicBezTo>
                    <a:pt x="224" y="29"/>
                    <a:pt x="195" y="0"/>
                    <a:pt x="160" y="0"/>
                  </a:cubicBezTo>
                  <a:cubicBezTo>
                    <a:pt x="139" y="0"/>
                    <a:pt x="121" y="10"/>
                    <a:pt x="109" y="26"/>
                  </a:cubicBezTo>
                  <a:cubicBezTo>
                    <a:pt x="105" y="25"/>
                    <a:pt x="101" y="24"/>
                    <a:pt x="96" y="24"/>
                  </a:cubicBezTo>
                  <a:cubicBezTo>
                    <a:pt x="65" y="24"/>
                    <a:pt x="40" y="49"/>
                    <a:pt x="40" y="80"/>
                  </a:cubicBezTo>
                  <a:cubicBezTo>
                    <a:pt x="40" y="81"/>
                    <a:pt x="40" y="82"/>
                    <a:pt x="40" y="83"/>
                  </a:cubicBezTo>
                  <a:cubicBezTo>
                    <a:pt x="17" y="89"/>
                    <a:pt x="0" y="111"/>
                    <a:pt x="0" y="136"/>
                  </a:cubicBezTo>
                  <a:cubicBezTo>
                    <a:pt x="0" y="167"/>
                    <a:pt x="25" y="192"/>
                    <a:pt x="56" y="192"/>
                  </a:cubicBezTo>
                  <a:cubicBezTo>
                    <a:pt x="192" y="192"/>
                    <a:pt x="192" y="192"/>
                    <a:pt x="192" y="192"/>
                  </a:cubicBezTo>
                  <a:cubicBezTo>
                    <a:pt x="227" y="192"/>
                    <a:pt x="256" y="163"/>
                    <a:pt x="256" y="128"/>
                  </a:cubicBezTo>
                  <a:cubicBezTo>
                    <a:pt x="256" y="104"/>
                    <a:pt x="243" y="83"/>
                    <a:pt x="223" y="72"/>
                  </a:cubicBezTo>
                  <a:close/>
                </a:path>
              </a:pathLst>
            </a:custGeom>
            <a:solidFill>
              <a:schemeClr val="accent1"/>
            </a:solidFill>
            <a:ln>
              <a:noFill/>
            </a:ln>
          </p:spPr>
          <p:txBody>
            <a:bodyPr anchor="ctr"/>
            <a:lstStyle/>
            <a:p>
              <a:pPr algn="ctr"/>
            </a:p>
          </p:txBody>
        </p:sp>
        <p:sp>
          <p:nvSpPr>
            <p:cNvPr id="12" name="任意多边形: 形状 11"/>
            <p:cNvSpPr/>
            <p:nvPr/>
          </p:nvSpPr>
          <p:spPr bwMode="auto">
            <a:xfrm>
              <a:off x="1789571" y="3881771"/>
              <a:ext cx="367944" cy="367942"/>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anchor="ctr"/>
            <a:lstStyle/>
            <a:p>
              <a:pPr algn="ctr"/>
            </a:p>
          </p:txBody>
        </p:sp>
        <p:grpSp>
          <p:nvGrpSpPr>
            <p:cNvPr id="16" name="组合 15"/>
            <p:cNvGrpSpPr/>
            <p:nvPr/>
          </p:nvGrpSpPr>
          <p:grpSpPr>
            <a:xfrm>
              <a:off x="845117" y="2600920"/>
              <a:ext cx="2256851" cy="1007968"/>
              <a:chOff x="474650" y="1907073"/>
              <a:chExt cx="2256851" cy="1007968"/>
            </a:xfrm>
          </p:grpSpPr>
          <p:sp>
            <p:nvSpPr>
              <p:cNvPr id="26" name="矩形 25"/>
              <p:cNvSpPr/>
              <p:nvPr/>
            </p:nvSpPr>
            <p:spPr>
              <a:xfrm>
                <a:off x="474650" y="1907073"/>
                <a:ext cx="2256851" cy="246221"/>
              </a:xfrm>
              <a:prstGeom prst="rect">
                <a:avLst/>
              </a:prstGeom>
            </p:spPr>
            <p:txBody>
              <a:bodyPr wrap="none" lIns="144000" tIns="0" rIns="144000" bIns="0">
                <a:normAutofit/>
              </a:bodyPr>
              <a:lstStyle/>
              <a:p>
                <a:pPr algn="ctr"/>
                <a:endParaRPr lang="zh-CN" altLang="en-US" sz="1600" b="1" dirty="0">
                  <a:solidFill>
                    <a:schemeClr val="accent1"/>
                  </a:solidFill>
                </a:endParaRPr>
              </a:p>
            </p:txBody>
          </p:sp>
          <p:sp>
            <p:nvSpPr>
              <p:cNvPr id="27" name="矩形 26"/>
              <p:cNvSpPr/>
              <p:nvPr/>
            </p:nvSpPr>
            <p:spPr>
              <a:xfrm>
                <a:off x="474650" y="2153294"/>
                <a:ext cx="2256851" cy="761747"/>
              </a:xfrm>
              <a:prstGeom prst="rect">
                <a:avLst/>
              </a:prstGeom>
            </p:spPr>
            <p:txBody>
              <a:bodyPr wrap="square" lIns="144000" tIns="0" rIns="144000" bIns="0">
                <a:normAutofit/>
              </a:bodyPr>
              <a:lstStyle/>
              <a:p>
                <a:pPr algn="ctr">
                  <a:lnSpc>
                    <a:spcPct val="120000"/>
                  </a:lnSpc>
                </a:pPr>
                <a:endParaRPr sz="1100" dirty="0">
                  <a:solidFill>
                    <a:schemeClr val="dk1">
                      <a:lumMod val="100000"/>
                    </a:schemeClr>
                  </a:solidFill>
                </a:endParaRPr>
              </a:p>
            </p:txBody>
          </p:sp>
        </p:grpSp>
      </p:grpSp>
      <p:grpSp>
        <p:nvGrpSpPr>
          <p:cNvPr id="28" name="千图PPT彼岸天：ID 8661124库_组合 27"/>
          <p:cNvGrpSpPr/>
          <p:nvPr>
            <p:custDataLst>
              <p:tags r:id="rId2"/>
            </p:custDataLst>
          </p:nvPr>
        </p:nvGrpSpPr>
        <p:grpSpPr>
          <a:xfrm>
            <a:off x="4344627" y="3004337"/>
            <a:ext cx="2256851" cy="3847692"/>
            <a:chOff x="3593422" y="2204872"/>
            <a:chExt cx="2256851" cy="3847692"/>
          </a:xfrm>
        </p:grpSpPr>
        <p:sp>
          <p:nvSpPr>
            <p:cNvPr id="6" name="任意多边形: 形状 5"/>
            <p:cNvSpPr/>
            <p:nvPr/>
          </p:nvSpPr>
          <p:spPr bwMode="auto">
            <a:xfrm>
              <a:off x="4281832" y="4072348"/>
              <a:ext cx="880032" cy="1980216"/>
            </a:xfrm>
            <a:custGeom>
              <a:avLst/>
              <a:gdLst>
                <a:gd name="connsiteX0" fmla="*/ 108012 w 1224024"/>
                <a:gd name="connsiteY0" fmla="*/ 1548168 h 1980216"/>
                <a:gd name="connsiteX1" fmla="*/ 108012 w 1224024"/>
                <a:gd name="connsiteY1" fmla="*/ 1728192 h 1980216"/>
                <a:gd name="connsiteX2" fmla="*/ 1116012 w 1224024"/>
                <a:gd name="connsiteY2" fmla="*/ 1728192 h 1980216"/>
                <a:gd name="connsiteX3" fmla="*/ 1116012 w 1224024"/>
                <a:gd name="connsiteY3" fmla="*/ 1548168 h 1980216"/>
                <a:gd name="connsiteX4" fmla="*/ 108012 w 1224024"/>
                <a:gd name="connsiteY4" fmla="*/ 1332144 h 1980216"/>
                <a:gd name="connsiteX5" fmla="*/ 108012 w 1224024"/>
                <a:gd name="connsiteY5" fmla="*/ 1512168 h 1980216"/>
                <a:gd name="connsiteX6" fmla="*/ 1116012 w 1224024"/>
                <a:gd name="connsiteY6" fmla="*/ 1512168 h 1980216"/>
                <a:gd name="connsiteX7" fmla="*/ 1116012 w 1224024"/>
                <a:gd name="connsiteY7" fmla="*/ 1332144 h 1980216"/>
                <a:gd name="connsiteX8" fmla="*/ 108012 w 1224024"/>
                <a:gd name="connsiteY8" fmla="*/ 1116120 h 1980216"/>
                <a:gd name="connsiteX9" fmla="*/ 108012 w 1224024"/>
                <a:gd name="connsiteY9" fmla="*/ 1296144 h 1980216"/>
                <a:gd name="connsiteX10" fmla="*/ 1116012 w 1224024"/>
                <a:gd name="connsiteY10" fmla="*/ 1296144 h 1980216"/>
                <a:gd name="connsiteX11" fmla="*/ 1116012 w 1224024"/>
                <a:gd name="connsiteY11" fmla="*/ 1116120 h 1980216"/>
                <a:gd name="connsiteX12" fmla="*/ 108012 w 1224024"/>
                <a:gd name="connsiteY12" fmla="*/ 900096 h 1980216"/>
                <a:gd name="connsiteX13" fmla="*/ 108012 w 1224024"/>
                <a:gd name="connsiteY13" fmla="*/ 1080120 h 1980216"/>
                <a:gd name="connsiteX14" fmla="*/ 1116012 w 1224024"/>
                <a:gd name="connsiteY14" fmla="*/ 1080120 h 1980216"/>
                <a:gd name="connsiteX15" fmla="*/ 1116012 w 1224024"/>
                <a:gd name="connsiteY15" fmla="*/ 900096 h 1980216"/>
                <a:gd name="connsiteX16" fmla="*/ 108012 w 1224024"/>
                <a:gd name="connsiteY16" fmla="*/ 684072 h 1980216"/>
                <a:gd name="connsiteX17" fmla="*/ 108012 w 1224024"/>
                <a:gd name="connsiteY17" fmla="*/ 864096 h 1980216"/>
                <a:gd name="connsiteX18" fmla="*/ 1116012 w 1224024"/>
                <a:gd name="connsiteY18" fmla="*/ 864096 h 1980216"/>
                <a:gd name="connsiteX19" fmla="*/ 1116012 w 1224024"/>
                <a:gd name="connsiteY19" fmla="*/ 684072 h 1980216"/>
                <a:gd name="connsiteX20" fmla="*/ 108012 w 1224024"/>
                <a:gd name="connsiteY20" fmla="*/ 468048 h 1980216"/>
                <a:gd name="connsiteX21" fmla="*/ 108012 w 1224024"/>
                <a:gd name="connsiteY21" fmla="*/ 648072 h 1980216"/>
                <a:gd name="connsiteX22" fmla="*/ 1116012 w 1224024"/>
                <a:gd name="connsiteY22" fmla="*/ 648072 h 1980216"/>
                <a:gd name="connsiteX23" fmla="*/ 1116012 w 1224024"/>
                <a:gd name="connsiteY23" fmla="*/ 468048 h 1980216"/>
                <a:gd name="connsiteX24" fmla="*/ 108012 w 1224024"/>
                <a:gd name="connsiteY24" fmla="*/ 252024 h 1980216"/>
                <a:gd name="connsiteX25" fmla="*/ 108012 w 1224024"/>
                <a:gd name="connsiteY25" fmla="*/ 432048 h 1980216"/>
                <a:gd name="connsiteX26" fmla="*/ 1116012 w 1224024"/>
                <a:gd name="connsiteY26" fmla="*/ 432048 h 1980216"/>
                <a:gd name="connsiteX27" fmla="*/ 1116012 w 1224024"/>
                <a:gd name="connsiteY27" fmla="*/ 252024 h 1980216"/>
                <a:gd name="connsiteX28" fmla="*/ 0 w 1224024"/>
                <a:gd name="connsiteY28" fmla="*/ 0 h 1980216"/>
                <a:gd name="connsiteX29" fmla="*/ 108012 w 1224024"/>
                <a:gd name="connsiteY29" fmla="*/ 0 h 1980216"/>
                <a:gd name="connsiteX30" fmla="*/ 108012 w 1224024"/>
                <a:gd name="connsiteY30" fmla="*/ 216024 h 1980216"/>
                <a:gd name="connsiteX31" fmla="*/ 1116012 w 1224024"/>
                <a:gd name="connsiteY31" fmla="*/ 216024 h 1980216"/>
                <a:gd name="connsiteX32" fmla="*/ 1116012 w 1224024"/>
                <a:gd name="connsiteY32" fmla="*/ 0 h 1980216"/>
                <a:gd name="connsiteX33" fmla="*/ 1224024 w 1224024"/>
                <a:gd name="connsiteY33" fmla="*/ 0 h 1980216"/>
                <a:gd name="connsiteX34" fmla="*/ 1224024 w 1224024"/>
                <a:gd name="connsiteY34" fmla="*/ 1980216 h 1980216"/>
                <a:gd name="connsiteX35" fmla="*/ 1116012 w 1224024"/>
                <a:gd name="connsiteY35" fmla="*/ 1980216 h 1980216"/>
                <a:gd name="connsiteX36" fmla="*/ 1116012 w 1224024"/>
                <a:gd name="connsiteY36" fmla="*/ 1764192 h 1980216"/>
                <a:gd name="connsiteX37" fmla="*/ 108012 w 1224024"/>
                <a:gd name="connsiteY37" fmla="*/ 1764192 h 1980216"/>
                <a:gd name="connsiteX38" fmla="*/ 108012 w 1224024"/>
                <a:gd name="connsiteY38" fmla="*/ 1980216 h 1980216"/>
                <a:gd name="connsiteX39" fmla="*/ 0 w 1224024"/>
                <a:gd name="connsiteY39" fmla="*/ 1980216 h 198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4024" h="1980216">
                  <a:moveTo>
                    <a:pt x="108012" y="1548168"/>
                  </a:moveTo>
                  <a:lnTo>
                    <a:pt x="108012" y="1728192"/>
                  </a:lnTo>
                  <a:lnTo>
                    <a:pt x="1116012" y="1728192"/>
                  </a:lnTo>
                  <a:lnTo>
                    <a:pt x="1116012" y="1548168"/>
                  </a:lnTo>
                  <a:close/>
                  <a:moveTo>
                    <a:pt x="108012" y="1332144"/>
                  </a:moveTo>
                  <a:lnTo>
                    <a:pt x="108012" y="1512168"/>
                  </a:lnTo>
                  <a:lnTo>
                    <a:pt x="1116012" y="1512168"/>
                  </a:lnTo>
                  <a:lnTo>
                    <a:pt x="1116012" y="1332144"/>
                  </a:lnTo>
                  <a:close/>
                  <a:moveTo>
                    <a:pt x="108012" y="1116120"/>
                  </a:moveTo>
                  <a:lnTo>
                    <a:pt x="108012" y="1296144"/>
                  </a:lnTo>
                  <a:lnTo>
                    <a:pt x="1116012" y="1296144"/>
                  </a:lnTo>
                  <a:lnTo>
                    <a:pt x="1116012" y="1116120"/>
                  </a:lnTo>
                  <a:close/>
                  <a:moveTo>
                    <a:pt x="108012" y="900096"/>
                  </a:moveTo>
                  <a:lnTo>
                    <a:pt x="108012" y="1080120"/>
                  </a:lnTo>
                  <a:lnTo>
                    <a:pt x="1116012" y="1080120"/>
                  </a:lnTo>
                  <a:lnTo>
                    <a:pt x="1116012" y="900096"/>
                  </a:lnTo>
                  <a:close/>
                  <a:moveTo>
                    <a:pt x="108012" y="684072"/>
                  </a:moveTo>
                  <a:lnTo>
                    <a:pt x="108012" y="864096"/>
                  </a:lnTo>
                  <a:lnTo>
                    <a:pt x="1116012" y="864096"/>
                  </a:lnTo>
                  <a:lnTo>
                    <a:pt x="1116012" y="684072"/>
                  </a:lnTo>
                  <a:close/>
                  <a:moveTo>
                    <a:pt x="108012" y="468048"/>
                  </a:moveTo>
                  <a:lnTo>
                    <a:pt x="108012" y="648072"/>
                  </a:lnTo>
                  <a:lnTo>
                    <a:pt x="1116012" y="648072"/>
                  </a:lnTo>
                  <a:lnTo>
                    <a:pt x="1116012" y="468048"/>
                  </a:lnTo>
                  <a:close/>
                  <a:moveTo>
                    <a:pt x="108012" y="252024"/>
                  </a:moveTo>
                  <a:lnTo>
                    <a:pt x="108012" y="432048"/>
                  </a:lnTo>
                  <a:lnTo>
                    <a:pt x="1116012" y="432048"/>
                  </a:lnTo>
                  <a:lnTo>
                    <a:pt x="1116012" y="252024"/>
                  </a:lnTo>
                  <a:close/>
                  <a:moveTo>
                    <a:pt x="0" y="0"/>
                  </a:moveTo>
                  <a:lnTo>
                    <a:pt x="108012" y="0"/>
                  </a:lnTo>
                  <a:lnTo>
                    <a:pt x="108012" y="216024"/>
                  </a:lnTo>
                  <a:lnTo>
                    <a:pt x="1116012" y="216024"/>
                  </a:lnTo>
                  <a:lnTo>
                    <a:pt x="1116012" y="0"/>
                  </a:lnTo>
                  <a:lnTo>
                    <a:pt x="1224024" y="0"/>
                  </a:lnTo>
                  <a:lnTo>
                    <a:pt x="1224024" y="1980216"/>
                  </a:lnTo>
                  <a:lnTo>
                    <a:pt x="1116012" y="1980216"/>
                  </a:lnTo>
                  <a:lnTo>
                    <a:pt x="1116012" y="1764192"/>
                  </a:lnTo>
                  <a:lnTo>
                    <a:pt x="108012" y="1764192"/>
                  </a:lnTo>
                  <a:lnTo>
                    <a:pt x="108012" y="1980216"/>
                  </a:lnTo>
                  <a:lnTo>
                    <a:pt x="0" y="1980216"/>
                  </a:lnTo>
                  <a:close/>
                </a:path>
              </a:pathLst>
            </a:custGeom>
            <a:solidFill>
              <a:schemeClr val="accent2"/>
            </a:solidFill>
            <a:ln w="19050">
              <a:noFill/>
              <a:round/>
            </a:ln>
          </p:spPr>
          <p:txBody>
            <a:bodyPr anchor="ctr"/>
            <a:lstStyle/>
            <a:p>
              <a:pPr algn="ctr"/>
            </a:p>
          </p:txBody>
        </p:sp>
        <p:sp>
          <p:nvSpPr>
            <p:cNvPr id="9" name="任意多边形: 形状 8"/>
            <p:cNvSpPr>
              <a:spLocks noChangeAspect="1"/>
            </p:cNvSpPr>
            <p:nvPr/>
          </p:nvSpPr>
          <p:spPr bwMode="auto">
            <a:xfrm>
              <a:off x="3952191" y="3095161"/>
              <a:ext cx="1539314" cy="1149066"/>
            </a:xfrm>
            <a:custGeom>
              <a:avLst/>
              <a:gdLst>
                <a:gd name="T0" fmla="*/ 223 w 256"/>
                <a:gd name="T1" fmla="*/ 72 h 192"/>
                <a:gd name="T2" fmla="*/ 224 w 256"/>
                <a:gd name="T3" fmla="*/ 64 h 192"/>
                <a:gd name="T4" fmla="*/ 160 w 256"/>
                <a:gd name="T5" fmla="*/ 0 h 192"/>
                <a:gd name="T6" fmla="*/ 109 w 256"/>
                <a:gd name="T7" fmla="*/ 26 h 192"/>
                <a:gd name="T8" fmla="*/ 96 w 256"/>
                <a:gd name="T9" fmla="*/ 24 h 192"/>
                <a:gd name="T10" fmla="*/ 40 w 256"/>
                <a:gd name="T11" fmla="*/ 80 h 192"/>
                <a:gd name="T12" fmla="*/ 40 w 256"/>
                <a:gd name="T13" fmla="*/ 83 h 192"/>
                <a:gd name="T14" fmla="*/ 0 w 256"/>
                <a:gd name="T15" fmla="*/ 136 h 192"/>
                <a:gd name="T16" fmla="*/ 56 w 256"/>
                <a:gd name="T17" fmla="*/ 192 h 192"/>
                <a:gd name="T18" fmla="*/ 192 w 256"/>
                <a:gd name="T19" fmla="*/ 192 h 192"/>
                <a:gd name="T20" fmla="*/ 256 w 256"/>
                <a:gd name="T21" fmla="*/ 128 h 192"/>
                <a:gd name="T22" fmla="*/ 223 w 256"/>
                <a:gd name="T2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2">
                  <a:moveTo>
                    <a:pt x="223" y="72"/>
                  </a:moveTo>
                  <a:cubicBezTo>
                    <a:pt x="224" y="70"/>
                    <a:pt x="224" y="67"/>
                    <a:pt x="224" y="64"/>
                  </a:cubicBezTo>
                  <a:cubicBezTo>
                    <a:pt x="224" y="29"/>
                    <a:pt x="195" y="0"/>
                    <a:pt x="160" y="0"/>
                  </a:cubicBezTo>
                  <a:cubicBezTo>
                    <a:pt x="139" y="0"/>
                    <a:pt x="121" y="10"/>
                    <a:pt x="109" y="26"/>
                  </a:cubicBezTo>
                  <a:cubicBezTo>
                    <a:pt x="105" y="25"/>
                    <a:pt x="101" y="24"/>
                    <a:pt x="96" y="24"/>
                  </a:cubicBezTo>
                  <a:cubicBezTo>
                    <a:pt x="65" y="24"/>
                    <a:pt x="40" y="49"/>
                    <a:pt x="40" y="80"/>
                  </a:cubicBezTo>
                  <a:cubicBezTo>
                    <a:pt x="40" y="81"/>
                    <a:pt x="40" y="82"/>
                    <a:pt x="40" y="83"/>
                  </a:cubicBezTo>
                  <a:cubicBezTo>
                    <a:pt x="17" y="89"/>
                    <a:pt x="0" y="111"/>
                    <a:pt x="0" y="136"/>
                  </a:cubicBezTo>
                  <a:cubicBezTo>
                    <a:pt x="0" y="167"/>
                    <a:pt x="25" y="192"/>
                    <a:pt x="56" y="192"/>
                  </a:cubicBezTo>
                  <a:cubicBezTo>
                    <a:pt x="192" y="192"/>
                    <a:pt x="192" y="192"/>
                    <a:pt x="192" y="192"/>
                  </a:cubicBezTo>
                  <a:cubicBezTo>
                    <a:pt x="227" y="192"/>
                    <a:pt x="256" y="163"/>
                    <a:pt x="256" y="128"/>
                  </a:cubicBezTo>
                  <a:cubicBezTo>
                    <a:pt x="256" y="104"/>
                    <a:pt x="243" y="83"/>
                    <a:pt x="223" y="72"/>
                  </a:cubicBezTo>
                  <a:close/>
                </a:path>
              </a:pathLst>
            </a:custGeom>
            <a:solidFill>
              <a:schemeClr val="accent2">
                <a:lumMod val="100000"/>
              </a:schemeClr>
            </a:solidFill>
            <a:ln>
              <a:noFill/>
            </a:ln>
          </p:spPr>
          <p:txBody>
            <a:bodyPr anchor="ctr"/>
            <a:lstStyle/>
            <a:p>
              <a:pPr algn="ctr"/>
            </a:p>
          </p:txBody>
        </p:sp>
        <p:sp>
          <p:nvSpPr>
            <p:cNvPr id="14" name="任意多边形: 形状 13"/>
            <p:cNvSpPr/>
            <p:nvPr/>
          </p:nvSpPr>
          <p:spPr bwMode="auto">
            <a:xfrm>
              <a:off x="4537876" y="3485723"/>
              <a:ext cx="367944" cy="3679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13" y="19459"/>
                  </a:moveTo>
                  <a:cubicBezTo>
                    <a:pt x="3413" y="20724"/>
                    <a:pt x="4778" y="21600"/>
                    <a:pt x="6046" y="21600"/>
                  </a:cubicBezTo>
                  <a:cubicBezTo>
                    <a:pt x="7363" y="21600"/>
                    <a:pt x="8191" y="20724"/>
                    <a:pt x="8191" y="19459"/>
                  </a:cubicBezTo>
                  <a:cubicBezTo>
                    <a:pt x="8191" y="18146"/>
                    <a:pt x="7363" y="16832"/>
                    <a:pt x="6046" y="16832"/>
                  </a:cubicBezTo>
                  <a:cubicBezTo>
                    <a:pt x="4778" y="16832"/>
                    <a:pt x="3413" y="18146"/>
                    <a:pt x="3413" y="19459"/>
                  </a:cubicBezTo>
                  <a:close/>
                  <a:moveTo>
                    <a:pt x="15554" y="19459"/>
                  </a:moveTo>
                  <a:cubicBezTo>
                    <a:pt x="15554" y="20724"/>
                    <a:pt x="16822" y="21600"/>
                    <a:pt x="18138" y="21600"/>
                  </a:cubicBezTo>
                  <a:cubicBezTo>
                    <a:pt x="19455" y="21600"/>
                    <a:pt x="20332" y="20724"/>
                    <a:pt x="20332" y="19459"/>
                  </a:cubicBezTo>
                  <a:cubicBezTo>
                    <a:pt x="20332" y="18146"/>
                    <a:pt x="19455" y="16832"/>
                    <a:pt x="18138" y="16832"/>
                  </a:cubicBezTo>
                  <a:cubicBezTo>
                    <a:pt x="16822" y="16832"/>
                    <a:pt x="15554" y="18146"/>
                    <a:pt x="15554" y="19459"/>
                  </a:cubicBezTo>
                  <a:close/>
                  <a:moveTo>
                    <a:pt x="7753" y="13816"/>
                  </a:moveTo>
                  <a:cubicBezTo>
                    <a:pt x="21161" y="9924"/>
                    <a:pt x="21161" y="9924"/>
                    <a:pt x="21161" y="9924"/>
                  </a:cubicBezTo>
                  <a:cubicBezTo>
                    <a:pt x="21600" y="9924"/>
                    <a:pt x="21600" y="9486"/>
                    <a:pt x="21600" y="9097"/>
                  </a:cubicBezTo>
                  <a:cubicBezTo>
                    <a:pt x="21600" y="2627"/>
                    <a:pt x="21600" y="2627"/>
                    <a:pt x="21600" y="2627"/>
                  </a:cubicBezTo>
                  <a:cubicBezTo>
                    <a:pt x="4778" y="2627"/>
                    <a:pt x="4778" y="2627"/>
                    <a:pt x="4778" y="2627"/>
                  </a:cubicBezTo>
                  <a:cubicBezTo>
                    <a:pt x="4778" y="486"/>
                    <a:pt x="4778" y="486"/>
                    <a:pt x="4778" y="486"/>
                  </a:cubicBezTo>
                  <a:lnTo>
                    <a:pt x="4340" y="0"/>
                  </a:lnTo>
                  <a:cubicBezTo>
                    <a:pt x="439" y="0"/>
                    <a:pt x="439" y="0"/>
                    <a:pt x="439" y="0"/>
                  </a:cubicBezTo>
                  <a:cubicBezTo>
                    <a:pt x="0" y="0"/>
                    <a:pt x="0" y="486"/>
                    <a:pt x="0" y="486"/>
                  </a:cubicBezTo>
                  <a:cubicBezTo>
                    <a:pt x="0" y="2627"/>
                    <a:pt x="0" y="2627"/>
                    <a:pt x="0" y="2627"/>
                  </a:cubicBezTo>
                  <a:cubicBezTo>
                    <a:pt x="2194" y="2627"/>
                    <a:pt x="2194" y="2627"/>
                    <a:pt x="2194" y="2627"/>
                  </a:cubicBezTo>
                  <a:cubicBezTo>
                    <a:pt x="4778" y="13378"/>
                    <a:pt x="4778" y="13378"/>
                    <a:pt x="4778" y="13378"/>
                  </a:cubicBezTo>
                  <a:cubicBezTo>
                    <a:pt x="4778" y="14692"/>
                    <a:pt x="4778" y="14692"/>
                    <a:pt x="4778" y="14692"/>
                  </a:cubicBezTo>
                  <a:cubicBezTo>
                    <a:pt x="4778" y="16443"/>
                    <a:pt x="4778" y="16443"/>
                    <a:pt x="4778" y="16443"/>
                  </a:cubicBezTo>
                  <a:cubicBezTo>
                    <a:pt x="4778" y="16832"/>
                    <a:pt x="5168" y="16832"/>
                    <a:pt x="5168" y="16832"/>
                  </a:cubicBezTo>
                  <a:cubicBezTo>
                    <a:pt x="6046" y="16832"/>
                    <a:pt x="6046" y="16832"/>
                    <a:pt x="6046" y="16832"/>
                  </a:cubicBezTo>
                  <a:cubicBezTo>
                    <a:pt x="18138" y="16832"/>
                    <a:pt x="18138" y="16832"/>
                    <a:pt x="18138" y="16832"/>
                  </a:cubicBezTo>
                  <a:cubicBezTo>
                    <a:pt x="21161" y="16832"/>
                    <a:pt x="21161" y="16832"/>
                    <a:pt x="21161" y="16832"/>
                  </a:cubicBezTo>
                  <a:cubicBezTo>
                    <a:pt x="21600" y="16832"/>
                    <a:pt x="21600" y="16832"/>
                    <a:pt x="21600" y="16443"/>
                  </a:cubicBezTo>
                  <a:cubicBezTo>
                    <a:pt x="21600" y="14692"/>
                    <a:pt x="21600" y="14692"/>
                    <a:pt x="21600" y="14692"/>
                  </a:cubicBezTo>
                  <a:cubicBezTo>
                    <a:pt x="8191" y="14692"/>
                    <a:pt x="8191" y="14692"/>
                    <a:pt x="8191" y="14692"/>
                  </a:cubicBezTo>
                  <a:cubicBezTo>
                    <a:pt x="6485" y="14692"/>
                    <a:pt x="6485" y="13816"/>
                    <a:pt x="7753" y="13816"/>
                  </a:cubicBezTo>
                  <a:close/>
                </a:path>
              </a:pathLst>
            </a:custGeom>
            <a:solidFill>
              <a:schemeClr val="bg1"/>
            </a:solidFill>
            <a:ln>
              <a:noFill/>
            </a:ln>
            <a:effectLst/>
          </p:spPr>
          <p:txBody>
            <a:bodyPr anchor="ctr"/>
            <a:lstStyle/>
            <a:p>
              <a:pPr algn="ctr"/>
            </a:p>
          </p:txBody>
        </p:sp>
        <p:grpSp>
          <p:nvGrpSpPr>
            <p:cNvPr id="17" name="组合 16"/>
            <p:cNvGrpSpPr/>
            <p:nvPr/>
          </p:nvGrpSpPr>
          <p:grpSpPr>
            <a:xfrm>
              <a:off x="3593422" y="2204872"/>
              <a:ext cx="2256851" cy="1007968"/>
              <a:chOff x="3463769" y="1907073"/>
              <a:chExt cx="2256851" cy="1007968"/>
            </a:xfrm>
          </p:grpSpPr>
          <p:sp>
            <p:nvSpPr>
              <p:cNvPr id="24" name="矩形 23"/>
              <p:cNvSpPr/>
              <p:nvPr/>
            </p:nvSpPr>
            <p:spPr>
              <a:xfrm>
                <a:off x="3463769" y="1907073"/>
                <a:ext cx="2256851" cy="246221"/>
              </a:xfrm>
              <a:prstGeom prst="rect">
                <a:avLst/>
              </a:prstGeom>
            </p:spPr>
            <p:txBody>
              <a:bodyPr wrap="none" lIns="144000" tIns="0" rIns="144000" bIns="0">
                <a:normAutofit/>
              </a:bodyPr>
              <a:lstStyle/>
              <a:p>
                <a:pPr algn="ctr"/>
                <a:endParaRPr lang="zh-CN" altLang="en-US" sz="1600" b="1" dirty="0">
                  <a:solidFill>
                    <a:schemeClr val="accent2">
                      <a:lumMod val="100000"/>
                    </a:schemeClr>
                  </a:solidFill>
                </a:endParaRPr>
              </a:p>
            </p:txBody>
          </p:sp>
          <p:sp>
            <p:nvSpPr>
              <p:cNvPr id="25" name="矩形 24"/>
              <p:cNvSpPr/>
              <p:nvPr/>
            </p:nvSpPr>
            <p:spPr>
              <a:xfrm>
                <a:off x="3463769" y="2153294"/>
                <a:ext cx="2256851" cy="761747"/>
              </a:xfrm>
              <a:prstGeom prst="rect">
                <a:avLst/>
              </a:prstGeom>
            </p:spPr>
            <p:txBody>
              <a:bodyPr wrap="square" lIns="144000" tIns="0" rIns="144000" bIns="0">
                <a:normAutofit/>
              </a:bodyPr>
              <a:lstStyle/>
              <a:p>
                <a:pPr algn="ctr">
                  <a:lnSpc>
                    <a:spcPct val="120000"/>
                  </a:lnSpc>
                </a:pPr>
                <a:endParaRPr sz="1100" dirty="0">
                  <a:solidFill>
                    <a:schemeClr val="dk1">
                      <a:lumMod val="100000"/>
                    </a:schemeClr>
                  </a:solidFill>
                </a:endParaRPr>
              </a:p>
            </p:txBody>
          </p:sp>
        </p:grpSp>
      </p:grpSp>
      <p:grpSp>
        <p:nvGrpSpPr>
          <p:cNvPr id="29" name="千图PPT彼岸天：ID 8661124库_组合 28"/>
          <p:cNvGrpSpPr/>
          <p:nvPr>
            <p:custDataLst>
              <p:tags r:id="rId3"/>
            </p:custDataLst>
          </p:nvPr>
        </p:nvGrpSpPr>
        <p:grpSpPr>
          <a:xfrm>
            <a:off x="7091119" y="2614004"/>
            <a:ext cx="2256851" cy="4243740"/>
            <a:chOff x="6341819" y="1808824"/>
            <a:chExt cx="2256851" cy="4243740"/>
          </a:xfrm>
        </p:grpSpPr>
        <p:sp>
          <p:nvSpPr>
            <p:cNvPr id="5" name="任意多边形: 形状 4"/>
            <p:cNvSpPr/>
            <p:nvPr/>
          </p:nvSpPr>
          <p:spPr bwMode="auto">
            <a:xfrm>
              <a:off x="7030137" y="3640300"/>
              <a:ext cx="880032" cy="2412264"/>
            </a:xfrm>
            <a:custGeom>
              <a:avLst/>
              <a:gdLst>
                <a:gd name="connsiteX0" fmla="*/ 108012 w 1224024"/>
                <a:gd name="connsiteY0" fmla="*/ 1980216 h 2412264"/>
                <a:gd name="connsiteX1" fmla="*/ 108012 w 1224024"/>
                <a:gd name="connsiteY1" fmla="*/ 2160240 h 2412264"/>
                <a:gd name="connsiteX2" fmla="*/ 1116012 w 1224024"/>
                <a:gd name="connsiteY2" fmla="*/ 2160240 h 2412264"/>
                <a:gd name="connsiteX3" fmla="*/ 1116012 w 1224024"/>
                <a:gd name="connsiteY3" fmla="*/ 1980216 h 2412264"/>
                <a:gd name="connsiteX4" fmla="*/ 108012 w 1224024"/>
                <a:gd name="connsiteY4" fmla="*/ 1764192 h 2412264"/>
                <a:gd name="connsiteX5" fmla="*/ 108012 w 1224024"/>
                <a:gd name="connsiteY5" fmla="*/ 1944216 h 2412264"/>
                <a:gd name="connsiteX6" fmla="*/ 1116012 w 1224024"/>
                <a:gd name="connsiteY6" fmla="*/ 1944216 h 2412264"/>
                <a:gd name="connsiteX7" fmla="*/ 1116012 w 1224024"/>
                <a:gd name="connsiteY7" fmla="*/ 1764192 h 2412264"/>
                <a:gd name="connsiteX8" fmla="*/ 108012 w 1224024"/>
                <a:gd name="connsiteY8" fmla="*/ 1548168 h 2412264"/>
                <a:gd name="connsiteX9" fmla="*/ 108012 w 1224024"/>
                <a:gd name="connsiteY9" fmla="*/ 1728192 h 2412264"/>
                <a:gd name="connsiteX10" fmla="*/ 1116012 w 1224024"/>
                <a:gd name="connsiteY10" fmla="*/ 1728192 h 2412264"/>
                <a:gd name="connsiteX11" fmla="*/ 1116012 w 1224024"/>
                <a:gd name="connsiteY11" fmla="*/ 1548168 h 2412264"/>
                <a:gd name="connsiteX12" fmla="*/ 108012 w 1224024"/>
                <a:gd name="connsiteY12" fmla="*/ 1332144 h 2412264"/>
                <a:gd name="connsiteX13" fmla="*/ 108012 w 1224024"/>
                <a:gd name="connsiteY13" fmla="*/ 1512168 h 2412264"/>
                <a:gd name="connsiteX14" fmla="*/ 1116012 w 1224024"/>
                <a:gd name="connsiteY14" fmla="*/ 1512168 h 2412264"/>
                <a:gd name="connsiteX15" fmla="*/ 1116012 w 1224024"/>
                <a:gd name="connsiteY15" fmla="*/ 1332144 h 2412264"/>
                <a:gd name="connsiteX16" fmla="*/ 108012 w 1224024"/>
                <a:gd name="connsiteY16" fmla="*/ 1116120 h 2412264"/>
                <a:gd name="connsiteX17" fmla="*/ 108012 w 1224024"/>
                <a:gd name="connsiteY17" fmla="*/ 1296144 h 2412264"/>
                <a:gd name="connsiteX18" fmla="*/ 1116012 w 1224024"/>
                <a:gd name="connsiteY18" fmla="*/ 1296144 h 2412264"/>
                <a:gd name="connsiteX19" fmla="*/ 1116012 w 1224024"/>
                <a:gd name="connsiteY19" fmla="*/ 1116120 h 2412264"/>
                <a:gd name="connsiteX20" fmla="*/ 108012 w 1224024"/>
                <a:gd name="connsiteY20" fmla="*/ 900096 h 2412264"/>
                <a:gd name="connsiteX21" fmla="*/ 108012 w 1224024"/>
                <a:gd name="connsiteY21" fmla="*/ 1080120 h 2412264"/>
                <a:gd name="connsiteX22" fmla="*/ 1116012 w 1224024"/>
                <a:gd name="connsiteY22" fmla="*/ 1080120 h 2412264"/>
                <a:gd name="connsiteX23" fmla="*/ 1116012 w 1224024"/>
                <a:gd name="connsiteY23" fmla="*/ 900096 h 2412264"/>
                <a:gd name="connsiteX24" fmla="*/ 108012 w 1224024"/>
                <a:gd name="connsiteY24" fmla="*/ 684072 h 2412264"/>
                <a:gd name="connsiteX25" fmla="*/ 108012 w 1224024"/>
                <a:gd name="connsiteY25" fmla="*/ 864096 h 2412264"/>
                <a:gd name="connsiteX26" fmla="*/ 1116012 w 1224024"/>
                <a:gd name="connsiteY26" fmla="*/ 864096 h 2412264"/>
                <a:gd name="connsiteX27" fmla="*/ 1116012 w 1224024"/>
                <a:gd name="connsiteY27" fmla="*/ 684072 h 2412264"/>
                <a:gd name="connsiteX28" fmla="*/ 108012 w 1224024"/>
                <a:gd name="connsiteY28" fmla="*/ 468048 h 2412264"/>
                <a:gd name="connsiteX29" fmla="*/ 108012 w 1224024"/>
                <a:gd name="connsiteY29" fmla="*/ 648072 h 2412264"/>
                <a:gd name="connsiteX30" fmla="*/ 1116012 w 1224024"/>
                <a:gd name="connsiteY30" fmla="*/ 648072 h 2412264"/>
                <a:gd name="connsiteX31" fmla="*/ 1116012 w 1224024"/>
                <a:gd name="connsiteY31" fmla="*/ 468048 h 2412264"/>
                <a:gd name="connsiteX32" fmla="*/ 108012 w 1224024"/>
                <a:gd name="connsiteY32" fmla="*/ 252024 h 2412264"/>
                <a:gd name="connsiteX33" fmla="*/ 108012 w 1224024"/>
                <a:gd name="connsiteY33" fmla="*/ 432048 h 2412264"/>
                <a:gd name="connsiteX34" fmla="*/ 1116012 w 1224024"/>
                <a:gd name="connsiteY34" fmla="*/ 432048 h 2412264"/>
                <a:gd name="connsiteX35" fmla="*/ 1116012 w 1224024"/>
                <a:gd name="connsiteY35" fmla="*/ 252024 h 2412264"/>
                <a:gd name="connsiteX36" fmla="*/ 0 w 1224024"/>
                <a:gd name="connsiteY36" fmla="*/ 0 h 2412264"/>
                <a:gd name="connsiteX37" fmla="*/ 108012 w 1224024"/>
                <a:gd name="connsiteY37" fmla="*/ 0 h 2412264"/>
                <a:gd name="connsiteX38" fmla="*/ 108012 w 1224024"/>
                <a:gd name="connsiteY38" fmla="*/ 216024 h 2412264"/>
                <a:gd name="connsiteX39" fmla="*/ 1116012 w 1224024"/>
                <a:gd name="connsiteY39" fmla="*/ 216024 h 2412264"/>
                <a:gd name="connsiteX40" fmla="*/ 1116012 w 1224024"/>
                <a:gd name="connsiteY40" fmla="*/ 0 h 2412264"/>
                <a:gd name="connsiteX41" fmla="*/ 1224024 w 1224024"/>
                <a:gd name="connsiteY41" fmla="*/ 0 h 2412264"/>
                <a:gd name="connsiteX42" fmla="*/ 1224024 w 1224024"/>
                <a:gd name="connsiteY42" fmla="*/ 2412264 h 2412264"/>
                <a:gd name="connsiteX43" fmla="*/ 1116012 w 1224024"/>
                <a:gd name="connsiteY43" fmla="*/ 2412264 h 2412264"/>
                <a:gd name="connsiteX44" fmla="*/ 1116012 w 1224024"/>
                <a:gd name="connsiteY44" fmla="*/ 2196240 h 2412264"/>
                <a:gd name="connsiteX45" fmla="*/ 108012 w 1224024"/>
                <a:gd name="connsiteY45" fmla="*/ 2196240 h 2412264"/>
                <a:gd name="connsiteX46" fmla="*/ 108012 w 1224024"/>
                <a:gd name="connsiteY46" fmla="*/ 2412264 h 2412264"/>
                <a:gd name="connsiteX47" fmla="*/ 0 w 1224024"/>
                <a:gd name="connsiteY47" fmla="*/ 2412264 h 241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24024" h="2412264">
                  <a:moveTo>
                    <a:pt x="108012" y="1980216"/>
                  </a:moveTo>
                  <a:lnTo>
                    <a:pt x="108012" y="2160240"/>
                  </a:lnTo>
                  <a:lnTo>
                    <a:pt x="1116012" y="2160240"/>
                  </a:lnTo>
                  <a:lnTo>
                    <a:pt x="1116012" y="1980216"/>
                  </a:lnTo>
                  <a:close/>
                  <a:moveTo>
                    <a:pt x="108012" y="1764192"/>
                  </a:moveTo>
                  <a:lnTo>
                    <a:pt x="108012" y="1944216"/>
                  </a:lnTo>
                  <a:lnTo>
                    <a:pt x="1116012" y="1944216"/>
                  </a:lnTo>
                  <a:lnTo>
                    <a:pt x="1116012" y="1764192"/>
                  </a:lnTo>
                  <a:close/>
                  <a:moveTo>
                    <a:pt x="108012" y="1548168"/>
                  </a:moveTo>
                  <a:lnTo>
                    <a:pt x="108012" y="1728192"/>
                  </a:lnTo>
                  <a:lnTo>
                    <a:pt x="1116012" y="1728192"/>
                  </a:lnTo>
                  <a:lnTo>
                    <a:pt x="1116012" y="1548168"/>
                  </a:lnTo>
                  <a:close/>
                  <a:moveTo>
                    <a:pt x="108012" y="1332144"/>
                  </a:moveTo>
                  <a:lnTo>
                    <a:pt x="108012" y="1512168"/>
                  </a:lnTo>
                  <a:lnTo>
                    <a:pt x="1116012" y="1512168"/>
                  </a:lnTo>
                  <a:lnTo>
                    <a:pt x="1116012" y="1332144"/>
                  </a:lnTo>
                  <a:close/>
                  <a:moveTo>
                    <a:pt x="108012" y="1116120"/>
                  </a:moveTo>
                  <a:lnTo>
                    <a:pt x="108012" y="1296144"/>
                  </a:lnTo>
                  <a:lnTo>
                    <a:pt x="1116012" y="1296144"/>
                  </a:lnTo>
                  <a:lnTo>
                    <a:pt x="1116012" y="1116120"/>
                  </a:lnTo>
                  <a:close/>
                  <a:moveTo>
                    <a:pt x="108012" y="900096"/>
                  </a:moveTo>
                  <a:lnTo>
                    <a:pt x="108012" y="1080120"/>
                  </a:lnTo>
                  <a:lnTo>
                    <a:pt x="1116012" y="1080120"/>
                  </a:lnTo>
                  <a:lnTo>
                    <a:pt x="1116012" y="900096"/>
                  </a:lnTo>
                  <a:close/>
                  <a:moveTo>
                    <a:pt x="108012" y="684072"/>
                  </a:moveTo>
                  <a:lnTo>
                    <a:pt x="108012" y="864096"/>
                  </a:lnTo>
                  <a:lnTo>
                    <a:pt x="1116012" y="864096"/>
                  </a:lnTo>
                  <a:lnTo>
                    <a:pt x="1116012" y="684072"/>
                  </a:lnTo>
                  <a:close/>
                  <a:moveTo>
                    <a:pt x="108012" y="468048"/>
                  </a:moveTo>
                  <a:lnTo>
                    <a:pt x="108012" y="648072"/>
                  </a:lnTo>
                  <a:lnTo>
                    <a:pt x="1116012" y="648072"/>
                  </a:lnTo>
                  <a:lnTo>
                    <a:pt x="1116012" y="468048"/>
                  </a:lnTo>
                  <a:close/>
                  <a:moveTo>
                    <a:pt x="108012" y="252024"/>
                  </a:moveTo>
                  <a:lnTo>
                    <a:pt x="108012" y="432048"/>
                  </a:lnTo>
                  <a:lnTo>
                    <a:pt x="1116012" y="432048"/>
                  </a:lnTo>
                  <a:lnTo>
                    <a:pt x="1116012" y="252024"/>
                  </a:lnTo>
                  <a:close/>
                  <a:moveTo>
                    <a:pt x="0" y="0"/>
                  </a:moveTo>
                  <a:lnTo>
                    <a:pt x="108012" y="0"/>
                  </a:lnTo>
                  <a:lnTo>
                    <a:pt x="108012" y="216024"/>
                  </a:lnTo>
                  <a:lnTo>
                    <a:pt x="1116012" y="216024"/>
                  </a:lnTo>
                  <a:lnTo>
                    <a:pt x="1116012" y="0"/>
                  </a:lnTo>
                  <a:lnTo>
                    <a:pt x="1224024" y="0"/>
                  </a:lnTo>
                  <a:lnTo>
                    <a:pt x="1224024" y="2412264"/>
                  </a:lnTo>
                  <a:lnTo>
                    <a:pt x="1116012" y="2412264"/>
                  </a:lnTo>
                  <a:lnTo>
                    <a:pt x="1116012" y="2196240"/>
                  </a:lnTo>
                  <a:lnTo>
                    <a:pt x="108012" y="2196240"/>
                  </a:lnTo>
                  <a:lnTo>
                    <a:pt x="108012" y="2412264"/>
                  </a:lnTo>
                  <a:lnTo>
                    <a:pt x="0" y="2412264"/>
                  </a:lnTo>
                  <a:close/>
                </a:path>
              </a:pathLst>
            </a:custGeom>
            <a:solidFill>
              <a:schemeClr val="accent3"/>
            </a:solidFill>
            <a:ln w="19050">
              <a:noFill/>
              <a:round/>
            </a:ln>
          </p:spPr>
          <p:txBody>
            <a:bodyPr anchor="ctr"/>
            <a:lstStyle/>
            <a:p>
              <a:pPr algn="ctr"/>
            </a:p>
          </p:txBody>
        </p:sp>
        <p:sp>
          <p:nvSpPr>
            <p:cNvPr id="10" name="任意多边形: 形状 9"/>
            <p:cNvSpPr>
              <a:spLocks noChangeAspect="1"/>
            </p:cNvSpPr>
            <p:nvPr/>
          </p:nvSpPr>
          <p:spPr bwMode="auto">
            <a:xfrm>
              <a:off x="6700496" y="2699113"/>
              <a:ext cx="1539314" cy="1149066"/>
            </a:xfrm>
            <a:custGeom>
              <a:avLst/>
              <a:gdLst>
                <a:gd name="T0" fmla="*/ 223 w 256"/>
                <a:gd name="T1" fmla="*/ 72 h 192"/>
                <a:gd name="T2" fmla="*/ 224 w 256"/>
                <a:gd name="T3" fmla="*/ 64 h 192"/>
                <a:gd name="T4" fmla="*/ 160 w 256"/>
                <a:gd name="T5" fmla="*/ 0 h 192"/>
                <a:gd name="T6" fmla="*/ 109 w 256"/>
                <a:gd name="T7" fmla="*/ 26 h 192"/>
                <a:gd name="T8" fmla="*/ 96 w 256"/>
                <a:gd name="T9" fmla="*/ 24 h 192"/>
                <a:gd name="T10" fmla="*/ 40 w 256"/>
                <a:gd name="T11" fmla="*/ 80 h 192"/>
                <a:gd name="T12" fmla="*/ 40 w 256"/>
                <a:gd name="T13" fmla="*/ 83 h 192"/>
                <a:gd name="T14" fmla="*/ 0 w 256"/>
                <a:gd name="T15" fmla="*/ 136 h 192"/>
                <a:gd name="T16" fmla="*/ 56 w 256"/>
                <a:gd name="T17" fmla="*/ 192 h 192"/>
                <a:gd name="T18" fmla="*/ 192 w 256"/>
                <a:gd name="T19" fmla="*/ 192 h 192"/>
                <a:gd name="T20" fmla="*/ 256 w 256"/>
                <a:gd name="T21" fmla="*/ 128 h 192"/>
                <a:gd name="T22" fmla="*/ 223 w 256"/>
                <a:gd name="T2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2">
                  <a:moveTo>
                    <a:pt x="223" y="72"/>
                  </a:moveTo>
                  <a:cubicBezTo>
                    <a:pt x="224" y="70"/>
                    <a:pt x="224" y="67"/>
                    <a:pt x="224" y="64"/>
                  </a:cubicBezTo>
                  <a:cubicBezTo>
                    <a:pt x="224" y="29"/>
                    <a:pt x="195" y="0"/>
                    <a:pt x="160" y="0"/>
                  </a:cubicBezTo>
                  <a:cubicBezTo>
                    <a:pt x="139" y="0"/>
                    <a:pt x="121" y="10"/>
                    <a:pt x="109" y="26"/>
                  </a:cubicBezTo>
                  <a:cubicBezTo>
                    <a:pt x="105" y="25"/>
                    <a:pt x="101" y="24"/>
                    <a:pt x="96" y="24"/>
                  </a:cubicBezTo>
                  <a:cubicBezTo>
                    <a:pt x="65" y="24"/>
                    <a:pt x="40" y="49"/>
                    <a:pt x="40" y="80"/>
                  </a:cubicBezTo>
                  <a:cubicBezTo>
                    <a:pt x="40" y="81"/>
                    <a:pt x="40" y="82"/>
                    <a:pt x="40" y="83"/>
                  </a:cubicBezTo>
                  <a:cubicBezTo>
                    <a:pt x="17" y="89"/>
                    <a:pt x="0" y="111"/>
                    <a:pt x="0" y="136"/>
                  </a:cubicBezTo>
                  <a:cubicBezTo>
                    <a:pt x="0" y="167"/>
                    <a:pt x="25" y="192"/>
                    <a:pt x="56" y="192"/>
                  </a:cubicBezTo>
                  <a:cubicBezTo>
                    <a:pt x="192" y="192"/>
                    <a:pt x="192" y="192"/>
                    <a:pt x="192" y="192"/>
                  </a:cubicBezTo>
                  <a:cubicBezTo>
                    <a:pt x="227" y="192"/>
                    <a:pt x="256" y="163"/>
                    <a:pt x="256" y="128"/>
                  </a:cubicBezTo>
                  <a:cubicBezTo>
                    <a:pt x="256" y="104"/>
                    <a:pt x="243" y="83"/>
                    <a:pt x="223" y="72"/>
                  </a:cubicBezTo>
                  <a:close/>
                </a:path>
              </a:pathLst>
            </a:custGeom>
            <a:solidFill>
              <a:schemeClr val="accent3">
                <a:lumMod val="100000"/>
              </a:schemeClr>
            </a:solidFill>
            <a:ln>
              <a:noFill/>
            </a:ln>
          </p:spPr>
          <p:txBody>
            <a:bodyPr anchor="ctr"/>
            <a:lstStyle/>
            <a:p>
              <a:pPr algn="ctr"/>
            </a:p>
          </p:txBody>
        </p:sp>
        <p:sp>
          <p:nvSpPr>
            <p:cNvPr id="15" name="任意多边形: 形状 14"/>
            <p:cNvSpPr/>
            <p:nvPr/>
          </p:nvSpPr>
          <p:spPr>
            <a:xfrm>
              <a:off x="7286181" y="3089675"/>
              <a:ext cx="367944" cy="367942"/>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solidFill>
              <a:schemeClr val="bg1"/>
            </a:solidFill>
            <a:ln w="12700">
              <a:miter lim="400000"/>
            </a:ln>
          </p:spPr>
          <p:txBody>
            <a:bodyPr anchor="ctr"/>
            <a:lstStyle/>
            <a:p>
              <a:pPr algn="ctr"/>
            </a:p>
          </p:txBody>
        </p:sp>
        <p:grpSp>
          <p:nvGrpSpPr>
            <p:cNvPr id="18" name="组合 17"/>
            <p:cNvGrpSpPr/>
            <p:nvPr/>
          </p:nvGrpSpPr>
          <p:grpSpPr>
            <a:xfrm>
              <a:off x="6341819" y="1808824"/>
              <a:ext cx="2256851" cy="1007968"/>
              <a:chOff x="6452888" y="1907073"/>
              <a:chExt cx="2256851" cy="1007968"/>
            </a:xfrm>
          </p:grpSpPr>
          <p:sp>
            <p:nvSpPr>
              <p:cNvPr id="22" name="矩形 21"/>
              <p:cNvSpPr/>
              <p:nvPr/>
            </p:nvSpPr>
            <p:spPr>
              <a:xfrm>
                <a:off x="6452888" y="1907073"/>
                <a:ext cx="2256851" cy="246221"/>
              </a:xfrm>
              <a:prstGeom prst="rect">
                <a:avLst/>
              </a:prstGeom>
            </p:spPr>
            <p:txBody>
              <a:bodyPr wrap="none" lIns="144000" tIns="0" rIns="144000" bIns="0">
                <a:normAutofit/>
              </a:bodyPr>
              <a:lstStyle/>
              <a:p>
                <a:pPr algn="ctr"/>
                <a:endParaRPr lang="zh-CN" altLang="en-US" sz="1600" b="1" dirty="0">
                  <a:solidFill>
                    <a:schemeClr val="accent3">
                      <a:lumMod val="100000"/>
                    </a:schemeClr>
                  </a:solidFill>
                </a:endParaRPr>
              </a:p>
            </p:txBody>
          </p:sp>
          <p:sp>
            <p:nvSpPr>
              <p:cNvPr id="23" name="矩形 22"/>
              <p:cNvSpPr/>
              <p:nvPr/>
            </p:nvSpPr>
            <p:spPr>
              <a:xfrm>
                <a:off x="6452888" y="2153294"/>
                <a:ext cx="2256851" cy="761747"/>
              </a:xfrm>
              <a:prstGeom prst="rect">
                <a:avLst/>
              </a:prstGeom>
            </p:spPr>
            <p:txBody>
              <a:bodyPr wrap="square" lIns="144000" tIns="0" rIns="144000" bIns="0">
                <a:normAutofit/>
              </a:bodyPr>
              <a:lstStyle/>
              <a:p>
                <a:pPr algn="ctr">
                  <a:lnSpc>
                    <a:spcPct val="120000"/>
                  </a:lnSpc>
                </a:pPr>
                <a:endParaRPr sz="1100" dirty="0">
                  <a:solidFill>
                    <a:schemeClr val="dk1">
                      <a:lumMod val="100000"/>
                    </a:schemeClr>
                  </a:solidFill>
                </a:endParaRPr>
              </a:p>
            </p:txBody>
          </p:sp>
        </p:grpSp>
      </p:grpSp>
      <p:grpSp>
        <p:nvGrpSpPr>
          <p:cNvPr id="30" name="千图PPT彼岸天：ID 8661124库_组合 29"/>
          <p:cNvGrpSpPr/>
          <p:nvPr>
            <p:custDataLst>
              <p:tags r:id="rId4"/>
            </p:custDataLst>
          </p:nvPr>
        </p:nvGrpSpPr>
        <p:grpSpPr>
          <a:xfrm>
            <a:off x="9855843" y="2166521"/>
            <a:ext cx="2256851" cy="4639788"/>
            <a:chOff x="9090033" y="1412776"/>
            <a:chExt cx="2256851" cy="4639788"/>
          </a:xfrm>
        </p:grpSpPr>
        <p:sp>
          <p:nvSpPr>
            <p:cNvPr id="4" name="任意多边形: 形状 3"/>
            <p:cNvSpPr/>
            <p:nvPr/>
          </p:nvSpPr>
          <p:spPr bwMode="auto">
            <a:xfrm>
              <a:off x="9778443" y="3208251"/>
              <a:ext cx="880032" cy="2844313"/>
            </a:xfrm>
            <a:custGeom>
              <a:avLst/>
              <a:gdLst>
                <a:gd name="connsiteX0" fmla="*/ 108012 w 1224024"/>
                <a:gd name="connsiteY0" fmla="*/ 2412265 h 2844313"/>
                <a:gd name="connsiteX1" fmla="*/ 108012 w 1224024"/>
                <a:gd name="connsiteY1" fmla="*/ 2592289 h 2844313"/>
                <a:gd name="connsiteX2" fmla="*/ 1116012 w 1224024"/>
                <a:gd name="connsiteY2" fmla="*/ 2592289 h 2844313"/>
                <a:gd name="connsiteX3" fmla="*/ 1116012 w 1224024"/>
                <a:gd name="connsiteY3" fmla="*/ 2412265 h 2844313"/>
                <a:gd name="connsiteX4" fmla="*/ 108012 w 1224024"/>
                <a:gd name="connsiteY4" fmla="*/ 2196241 h 2844313"/>
                <a:gd name="connsiteX5" fmla="*/ 108012 w 1224024"/>
                <a:gd name="connsiteY5" fmla="*/ 2376265 h 2844313"/>
                <a:gd name="connsiteX6" fmla="*/ 1116012 w 1224024"/>
                <a:gd name="connsiteY6" fmla="*/ 2376265 h 2844313"/>
                <a:gd name="connsiteX7" fmla="*/ 1116012 w 1224024"/>
                <a:gd name="connsiteY7" fmla="*/ 2196241 h 2844313"/>
                <a:gd name="connsiteX8" fmla="*/ 108012 w 1224024"/>
                <a:gd name="connsiteY8" fmla="*/ 1980217 h 2844313"/>
                <a:gd name="connsiteX9" fmla="*/ 108012 w 1224024"/>
                <a:gd name="connsiteY9" fmla="*/ 2160241 h 2844313"/>
                <a:gd name="connsiteX10" fmla="*/ 1116012 w 1224024"/>
                <a:gd name="connsiteY10" fmla="*/ 2160241 h 2844313"/>
                <a:gd name="connsiteX11" fmla="*/ 1116012 w 1224024"/>
                <a:gd name="connsiteY11" fmla="*/ 1980217 h 2844313"/>
                <a:gd name="connsiteX12" fmla="*/ 108012 w 1224024"/>
                <a:gd name="connsiteY12" fmla="*/ 1764193 h 2844313"/>
                <a:gd name="connsiteX13" fmla="*/ 108012 w 1224024"/>
                <a:gd name="connsiteY13" fmla="*/ 1944217 h 2844313"/>
                <a:gd name="connsiteX14" fmla="*/ 1116012 w 1224024"/>
                <a:gd name="connsiteY14" fmla="*/ 1944217 h 2844313"/>
                <a:gd name="connsiteX15" fmla="*/ 1116012 w 1224024"/>
                <a:gd name="connsiteY15" fmla="*/ 1764193 h 2844313"/>
                <a:gd name="connsiteX16" fmla="*/ 108012 w 1224024"/>
                <a:gd name="connsiteY16" fmla="*/ 1548169 h 2844313"/>
                <a:gd name="connsiteX17" fmla="*/ 108012 w 1224024"/>
                <a:gd name="connsiteY17" fmla="*/ 1728193 h 2844313"/>
                <a:gd name="connsiteX18" fmla="*/ 1116012 w 1224024"/>
                <a:gd name="connsiteY18" fmla="*/ 1728193 h 2844313"/>
                <a:gd name="connsiteX19" fmla="*/ 1116012 w 1224024"/>
                <a:gd name="connsiteY19" fmla="*/ 1548169 h 2844313"/>
                <a:gd name="connsiteX20" fmla="*/ 108012 w 1224024"/>
                <a:gd name="connsiteY20" fmla="*/ 1332145 h 2844313"/>
                <a:gd name="connsiteX21" fmla="*/ 108012 w 1224024"/>
                <a:gd name="connsiteY21" fmla="*/ 1512169 h 2844313"/>
                <a:gd name="connsiteX22" fmla="*/ 1116012 w 1224024"/>
                <a:gd name="connsiteY22" fmla="*/ 1512169 h 2844313"/>
                <a:gd name="connsiteX23" fmla="*/ 1116012 w 1224024"/>
                <a:gd name="connsiteY23" fmla="*/ 1332145 h 2844313"/>
                <a:gd name="connsiteX24" fmla="*/ 108012 w 1224024"/>
                <a:gd name="connsiteY24" fmla="*/ 1116121 h 2844313"/>
                <a:gd name="connsiteX25" fmla="*/ 108012 w 1224024"/>
                <a:gd name="connsiteY25" fmla="*/ 1296145 h 2844313"/>
                <a:gd name="connsiteX26" fmla="*/ 1116012 w 1224024"/>
                <a:gd name="connsiteY26" fmla="*/ 1296145 h 2844313"/>
                <a:gd name="connsiteX27" fmla="*/ 1116012 w 1224024"/>
                <a:gd name="connsiteY27" fmla="*/ 1116121 h 2844313"/>
                <a:gd name="connsiteX28" fmla="*/ 108012 w 1224024"/>
                <a:gd name="connsiteY28" fmla="*/ 900097 h 2844313"/>
                <a:gd name="connsiteX29" fmla="*/ 108012 w 1224024"/>
                <a:gd name="connsiteY29" fmla="*/ 1080121 h 2844313"/>
                <a:gd name="connsiteX30" fmla="*/ 1116012 w 1224024"/>
                <a:gd name="connsiteY30" fmla="*/ 1080121 h 2844313"/>
                <a:gd name="connsiteX31" fmla="*/ 1116012 w 1224024"/>
                <a:gd name="connsiteY31" fmla="*/ 900097 h 2844313"/>
                <a:gd name="connsiteX32" fmla="*/ 108012 w 1224024"/>
                <a:gd name="connsiteY32" fmla="*/ 684073 h 2844313"/>
                <a:gd name="connsiteX33" fmla="*/ 108012 w 1224024"/>
                <a:gd name="connsiteY33" fmla="*/ 864097 h 2844313"/>
                <a:gd name="connsiteX34" fmla="*/ 1116012 w 1224024"/>
                <a:gd name="connsiteY34" fmla="*/ 864097 h 2844313"/>
                <a:gd name="connsiteX35" fmla="*/ 1116012 w 1224024"/>
                <a:gd name="connsiteY35" fmla="*/ 684073 h 2844313"/>
                <a:gd name="connsiteX36" fmla="*/ 108012 w 1224024"/>
                <a:gd name="connsiteY36" fmla="*/ 468049 h 2844313"/>
                <a:gd name="connsiteX37" fmla="*/ 108012 w 1224024"/>
                <a:gd name="connsiteY37" fmla="*/ 648073 h 2844313"/>
                <a:gd name="connsiteX38" fmla="*/ 1116012 w 1224024"/>
                <a:gd name="connsiteY38" fmla="*/ 648073 h 2844313"/>
                <a:gd name="connsiteX39" fmla="*/ 1116012 w 1224024"/>
                <a:gd name="connsiteY39" fmla="*/ 468049 h 2844313"/>
                <a:gd name="connsiteX40" fmla="*/ 108012 w 1224024"/>
                <a:gd name="connsiteY40" fmla="*/ 252025 h 2844313"/>
                <a:gd name="connsiteX41" fmla="*/ 108012 w 1224024"/>
                <a:gd name="connsiteY41" fmla="*/ 432049 h 2844313"/>
                <a:gd name="connsiteX42" fmla="*/ 1116012 w 1224024"/>
                <a:gd name="connsiteY42" fmla="*/ 432049 h 2844313"/>
                <a:gd name="connsiteX43" fmla="*/ 1116012 w 1224024"/>
                <a:gd name="connsiteY43" fmla="*/ 252025 h 2844313"/>
                <a:gd name="connsiteX44" fmla="*/ 0 w 1224024"/>
                <a:gd name="connsiteY44" fmla="*/ 0 h 2844313"/>
                <a:gd name="connsiteX45" fmla="*/ 108012 w 1224024"/>
                <a:gd name="connsiteY45" fmla="*/ 0 h 2844313"/>
                <a:gd name="connsiteX46" fmla="*/ 108012 w 1224024"/>
                <a:gd name="connsiteY46" fmla="*/ 216025 h 2844313"/>
                <a:gd name="connsiteX47" fmla="*/ 1116012 w 1224024"/>
                <a:gd name="connsiteY47" fmla="*/ 216025 h 2844313"/>
                <a:gd name="connsiteX48" fmla="*/ 1116012 w 1224024"/>
                <a:gd name="connsiteY48" fmla="*/ 0 h 2844313"/>
                <a:gd name="connsiteX49" fmla="*/ 1224024 w 1224024"/>
                <a:gd name="connsiteY49" fmla="*/ 0 h 2844313"/>
                <a:gd name="connsiteX50" fmla="*/ 1224024 w 1224024"/>
                <a:gd name="connsiteY50" fmla="*/ 2844313 h 2844313"/>
                <a:gd name="connsiteX51" fmla="*/ 1116012 w 1224024"/>
                <a:gd name="connsiteY51" fmla="*/ 2844313 h 2844313"/>
                <a:gd name="connsiteX52" fmla="*/ 1116012 w 1224024"/>
                <a:gd name="connsiteY52" fmla="*/ 2628289 h 2844313"/>
                <a:gd name="connsiteX53" fmla="*/ 108012 w 1224024"/>
                <a:gd name="connsiteY53" fmla="*/ 2628289 h 2844313"/>
                <a:gd name="connsiteX54" fmla="*/ 108012 w 1224024"/>
                <a:gd name="connsiteY54" fmla="*/ 2844313 h 2844313"/>
                <a:gd name="connsiteX55" fmla="*/ 0 w 1224024"/>
                <a:gd name="connsiteY55" fmla="*/ 2844313 h 284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4024" h="2844313">
                  <a:moveTo>
                    <a:pt x="108012" y="2412265"/>
                  </a:moveTo>
                  <a:lnTo>
                    <a:pt x="108012" y="2592289"/>
                  </a:lnTo>
                  <a:lnTo>
                    <a:pt x="1116012" y="2592289"/>
                  </a:lnTo>
                  <a:lnTo>
                    <a:pt x="1116012" y="2412265"/>
                  </a:lnTo>
                  <a:close/>
                  <a:moveTo>
                    <a:pt x="108012" y="2196241"/>
                  </a:moveTo>
                  <a:lnTo>
                    <a:pt x="108012" y="2376265"/>
                  </a:lnTo>
                  <a:lnTo>
                    <a:pt x="1116012" y="2376265"/>
                  </a:lnTo>
                  <a:lnTo>
                    <a:pt x="1116012" y="2196241"/>
                  </a:lnTo>
                  <a:close/>
                  <a:moveTo>
                    <a:pt x="108012" y="1980217"/>
                  </a:moveTo>
                  <a:lnTo>
                    <a:pt x="108012" y="2160241"/>
                  </a:lnTo>
                  <a:lnTo>
                    <a:pt x="1116012" y="2160241"/>
                  </a:lnTo>
                  <a:lnTo>
                    <a:pt x="1116012" y="1980217"/>
                  </a:lnTo>
                  <a:close/>
                  <a:moveTo>
                    <a:pt x="108012" y="1764193"/>
                  </a:moveTo>
                  <a:lnTo>
                    <a:pt x="108012" y="1944217"/>
                  </a:lnTo>
                  <a:lnTo>
                    <a:pt x="1116012" y="1944217"/>
                  </a:lnTo>
                  <a:lnTo>
                    <a:pt x="1116012" y="1764193"/>
                  </a:lnTo>
                  <a:close/>
                  <a:moveTo>
                    <a:pt x="108012" y="1548169"/>
                  </a:moveTo>
                  <a:lnTo>
                    <a:pt x="108012" y="1728193"/>
                  </a:lnTo>
                  <a:lnTo>
                    <a:pt x="1116012" y="1728193"/>
                  </a:lnTo>
                  <a:lnTo>
                    <a:pt x="1116012" y="1548169"/>
                  </a:lnTo>
                  <a:close/>
                  <a:moveTo>
                    <a:pt x="108012" y="1332145"/>
                  </a:moveTo>
                  <a:lnTo>
                    <a:pt x="108012" y="1512169"/>
                  </a:lnTo>
                  <a:lnTo>
                    <a:pt x="1116012" y="1512169"/>
                  </a:lnTo>
                  <a:lnTo>
                    <a:pt x="1116012" y="1332145"/>
                  </a:lnTo>
                  <a:close/>
                  <a:moveTo>
                    <a:pt x="108012" y="1116121"/>
                  </a:moveTo>
                  <a:lnTo>
                    <a:pt x="108012" y="1296145"/>
                  </a:lnTo>
                  <a:lnTo>
                    <a:pt x="1116012" y="1296145"/>
                  </a:lnTo>
                  <a:lnTo>
                    <a:pt x="1116012" y="1116121"/>
                  </a:lnTo>
                  <a:close/>
                  <a:moveTo>
                    <a:pt x="108012" y="900097"/>
                  </a:moveTo>
                  <a:lnTo>
                    <a:pt x="108012" y="1080121"/>
                  </a:lnTo>
                  <a:lnTo>
                    <a:pt x="1116012" y="1080121"/>
                  </a:lnTo>
                  <a:lnTo>
                    <a:pt x="1116012" y="900097"/>
                  </a:lnTo>
                  <a:close/>
                  <a:moveTo>
                    <a:pt x="108012" y="684073"/>
                  </a:moveTo>
                  <a:lnTo>
                    <a:pt x="108012" y="864097"/>
                  </a:lnTo>
                  <a:lnTo>
                    <a:pt x="1116012" y="864097"/>
                  </a:lnTo>
                  <a:lnTo>
                    <a:pt x="1116012" y="684073"/>
                  </a:lnTo>
                  <a:close/>
                  <a:moveTo>
                    <a:pt x="108012" y="468049"/>
                  </a:moveTo>
                  <a:lnTo>
                    <a:pt x="108012" y="648073"/>
                  </a:lnTo>
                  <a:lnTo>
                    <a:pt x="1116012" y="648073"/>
                  </a:lnTo>
                  <a:lnTo>
                    <a:pt x="1116012" y="468049"/>
                  </a:lnTo>
                  <a:close/>
                  <a:moveTo>
                    <a:pt x="108012" y="252025"/>
                  </a:moveTo>
                  <a:lnTo>
                    <a:pt x="108012" y="432049"/>
                  </a:lnTo>
                  <a:lnTo>
                    <a:pt x="1116012" y="432049"/>
                  </a:lnTo>
                  <a:lnTo>
                    <a:pt x="1116012" y="252025"/>
                  </a:lnTo>
                  <a:close/>
                  <a:moveTo>
                    <a:pt x="0" y="0"/>
                  </a:moveTo>
                  <a:lnTo>
                    <a:pt x="108012" y="0"/>
                  </a:lnTo>
                  <a:lnTo>
                    <a:pt x="108012" y="216025"/>
                  </a:lnTo>
                  <a:lnTo>
                    <a:pt x="1116012" y="216025"/>
                  </a:lnTo>
                  <a:lnTo>
                    <a:pt x="1116012" y="0"/>
                  </a:lnTo>
                  <a:lnTo>
                    <a:pt x="1224024" y="0"/>
                  </a:lnTo>
                  <a:lnTo>
                    <a:pt x="1224024" y="2844313"/>
                  </a:lnTo>
                  <a:lnTo>
                    <a:pt x="1116012" y="2844313"/>
                  </a:lnTo>
                  <a:lnTo>
                    <a:pt x="1116012" y="2628289"/>
                  </a:lnTo>
                  <a:lnTo>
                    <a:pt x="108012" y="2628289"/>
                  </a:lnTo>
                  <a:lnTo>
                    <a:pt x="108012" y="2844313"/>
                  </a:lnTo>
                  <a:lnTo>
                    <a:pt x="0" y="2844313"/>
                  </a:lnTo>
                  <a:close/>
                </a:path>
              </a:pathLst>
            </a:custGeom>
            <a:solidFill>
              <a:schemeClr val="accent4"/>
            </a:solidFill>
            <a:ln w="19050">
              <a:noFill/>
              <a:round/>
            </a:ln>
          </p:spPr>
          <p:txBody>
            <a:bodyPr anchor="ctr"/>
            <a:lstStyle/>
            <a:p>
              <a:pPr algn="ctr"/>
            </a:p>
          </p:txBody>
        </p:sp>
        <p:sp>
          <p:nvSpPr>
            <p:cNvPr id="11" name="任意多边形: 形状 10"/>
            <p:cNvSpPr>
              <a:spLocks noChangeAspect="1"/>
            </p:cNvSpPr>
            <p:nvPr/>
          </p:nvSpPr>
          <p:spPr bwMode="auto">
            <a:xfrm>
              <a:off x="9448802" y="2303065"/>
              <a:ext cx="1539314" cy="1149066"/>
            </a:xfrm>
            <a:custGeom>
              <a:avLst/>
              <a:gdLst>
                <a:gd name="T0" fmla="*/ 223 w 256"/>
                <a:gd name="T1" fmla="*/ 72 h 192"/>
                <a:gd name="T2" fmla="*/ 224 w 256"/>
                <a:gd name="T3" fmla="*/ 64 h 192"/>
                <a:gd name="T4" fmla="*/ 160 w 256"/>
                <a:gd name="T5" fmla="*/ 0 h 192"/>
                <a:gd name="T6" fmla="*/ 109 w 256"/>
                <a:gd name="T7" fmla="*/ 26 h 192"/>
                <a:gd name="T8" fmla="*/ 96 w 256"/>
                <a:gd name="T9" fmla="*/ 24 h 192"/>
                <a:gd name="T10" fmla="*/ 40 w 256"/>
                <a:gd name="T11" fmla="*/ 80 h 192"/>
                <a:gd name="T12" fmla="*/ 40 w 256"/>
                <a:gd name="T13" fmla="*/ 83 h 192"/>
                <a:gd name="T14" fmla="*/ 0 w 256"/>
                <a:gd name="T15" fmla="*/ 136 h 192"/>
                <a:gd name="T16" fmla="*/ 56 w 256"/>
                <a:gd name="T17" fmla="*/ 192 h 192"/>
                <a:gd name="T18" fmla="*/ 192 w 256"/>
                <a:gd name="T19" fmla="*/ 192 h 192"/>
                <a:gd name="T20" fmla="*/ 256 w 256"/>
                <a:gd name="T21" fmla="*/ 128 h 192"/>
                <a:gd name="T22" fmla="*/ 223 w 256"/>
                <a:gd name="T2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2">
                  <a:moveTo>
                    <a:pt x="223" y="72"/>
                  </a:moveTo>
                  <a:cubicBezTo>
                    <a:pt x="224" y="70"/>
                    <a:pt x="224" y="67"/>
                    <a:pt x="224" y="64"/>
                  </a:cubicBezTo>
                  <a:cubicBezTo>
                    <a:pt x="224" y="29"/>
                    <a:pt x="195" y="0"/>
                    <a:pt x="160" y="0"/>
                  </a:cubicBezTo>
                  <a:cubicBezTo>
                    <a:pt x="139" y="0"/>
                    <a:pt x="121" y="10"/>
                    <a:pt x="109" y="26"/>
                  </a:cubicBezTo>
                  <a:cubicBezTo>
                    <a:pt x="105" y="25"/>
                    <a:pt x="101" y="24"/>
                    <a:pt x="96" y="24"/>
                  </a:cubicBezTo>
                  <a:cubicBezTo>
                    <a:pt x="65" y="24"/>
                    <a:pt x="40" y="49"/>
                    <a:pt x="40" y="80"/>
                  </a:cubicBezTo>
                  <a:cubicBezTo>
                    <a:pt x="40" y="81"/>
                    <a:pt x="40" y="82"/>
                    <a:pt x="40" y="83"/>
                  </a:cubicBezTo>
                  <a:cubicBezTo>
                    <a:pt x="17" y="89"/>
                    <a:pt x="0" y="111"/>
                    <a:pt x="0" y="136"/>
                  </a:cubicBezTo>
                  <a:cubicBezTo>
                    <a:pt x="0" y="167"/>
                    <a:pt x="25" y="192"/>
                    <a:pt x="56" y="192"/>
                  </a:cubicBezTo>
                  <a:cubicBezTo>
                    <a:pt x="192" y="192"/>
                    <a:pt x="192" y="192"/>
                    <a:pt x="192" y="192"/>
                  </a:cubicBezTo>
                  <a:cubicBezTo>
                    <a:pt x="227" y="192"/>
                    <a:pt x="256" y="163"/>
                    <a:pt x="256" y="128"/>
                  </a:cubicBezTo>
                  <a:cubicBezTo>
                    <a:pt x="256" y="104"/>
                    <a:pt x="243" y="83"/>
                    <a:pt x="223" y="72"/>
                  </a:cubicBezTo>
                  <a:close/>
                </a:path>
              </a:pathLst>
            </a:custGeom>
            <a:solidFill>
              <a:schemeClr val="accent4">
                <a:lumMod val="100000"/>
              </a:schemeClr>
            </a:solidFill>
            <a:ln>
              <a:noFill/>
            </a:ln>
          </p:spPr>
          <p:txBody>
            <a:bodyPr anchor="ctr"/>
            <a:lstStyle/>
            <a:p>
              <a:pPr algn="ctr"/>
            </a:p>
          </p:txBody>
        </p:sp>
        <p:sp>
          <p:nvSpPr>
            <p:cNvPr id="13" name="任意多边形: 形状 12"/>
            <p:cNvSpPr/>
            <p:nvPr/>
          </p:nvSpPr>
          <p:spPr bwMode="auto">
            <a:xfrm>
              <a:off x="10034487" y="2693627"/>
              <a:ext cx="367944" cy="367942"/>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solidFill>
              <a:schemeClr val="bg1"/>
            </a:solidFill>
            <a:ln>
              <a:noFill/>
            </a:ln>
          </p:spPr>
          <p:txBody>
            <a:bodyPr anchor="ctr"/>
            <a:lstStyle/>
            <a:p>
              <a:pPr algn="ctr"/>
            </a:p>
          </p:txBody>
        </p:sp>
        <p:grpSp>
          <p:nvGrpSpPr>
            <p:cNvPr id="19" name="组合 18"/>
            <p:cNvGrpSpPr/>
            <p:nvPr/>
          </p:nvGrpSpPr>
          <p:grpSpPr>
            <a:xfrm>
              <a:off x="9090033" y="1412776"/>
              <a:ext cx="2256851" cy="1007968"/>
              <a:chOff x="9442007" y="1907073"/>
              <a:chExt cx="2256851" cy="1007968"/>
            </a:xfrm>
          </p:grpSpPr>
          <p:sp>
            <p:nvSpPr>
              <p:cNvPr id="20" name="矩形 19"/>
              <p:cNvSpPr/>
              <p:nvPr/>
            </p:nvSpPr>
            <p:spPr>
              <a:xfrm>
                <a:off x="9442007" y="1907073"/>
                <a:ext cx="2256851" cy="246221"/>
              </a:xfrm>
              <a:prstGeom prst="rect">
                <a:avLst/>
              </a:prstGeom>
            </p:spPr>
            <p:txBody>
              <a:bodyPr wrap="none" lIns="144000" tIns="0" rIns="144000" bIns="0">
                <a:normAutofit/>
              </a:bodyPr>
              <a:lstStyle/>
              <a:p>
                <a:pPr algn="ctr"/>
                <a:endParaRPr lang="zh-CN" altLang="en-US" sz="1600" b="1" dirty="0">
                  <a:solidFill>
                    <a:schemeClr val="accent4">
                      <a:lumMod val="100000"/>
                    </a:schemeClr>
                  </a:solidFill>
                </a:endParaRPr>
              </a:p>
            </p:txBody>
          </p:sp>
          <p:sp>
            <p:nvSpPr>
              <p:cNvPr id="21" name="矩形 20"/>
              <p:cNvSpPr/>
              <p:nvPr/>
            </p:nvSpPr>
            <p:spPr>
              <a:xfrm>
                <a:off x="9442007" y="2153294"/>
                <a:ext cx="2256851" cy="761747"/>
              </a:xfrm>
              <a:prstGeom prst="rect">
                <a:avLst/>
              </a:prstGeom>
            </p:spPr>
            <p:txBody>
              <a:bodyPr wrap="square" lIns="144000" tIns="0" rIns="144000" bIns="0">
                <a:normAutofit/>
              </a:bodyPr>
              <a:lstStyle/>
              <a:p>
                <a:pPr algn="ctr">
                  <a:lnSpc>
                    <a:spcPct val="120000"/>
                  </a:lnSpc>
                </a:pPr>
                <a:endParaRPr sz="1100" dirty="0">
                  <a:solidFill>
                    <a:schemeClr val="dk1">
                      <a:lumMod val="100000"/>
                    </a:schemeClr>
                  </a:solidFill>
                </a:endParaRPr>
              </a:p>
            </p:txBody>
          </p:sp>
        </p:grpSp>
      </p:grpSp>
      <p:sp>
        <p:nvSpPr>
          <p:cNvPr id="31"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Homework</a:t>
            </a:r>
            <a:endParaRPr dirty="0"/>
          </a:p>
        </p:txBody>
      </p:sp>
      <p:sp>
        <p:nvSpPr>
          <p:cNvPr id="32" name="文本框 31"/>
          <p:cNvSpPr txBox="1"/>
          <p:nvPr/>
        </p:nvSpPr>
        <p:spPr>
          <a:xfrm>
            <a:off x="479425" y="701675"/>
            <a:ext cx="11338560" cy="3192780"/>
          </a:xfrm>
          <a:prstGeom prst="rect">
            <a:avLst/>
          </a:prstGeom>
          <a:noFill/>
        </p:spPr>
        <p:txBody>
          <a:bodyPr wrap="square" rtlCol="0" anchor="t">
            <a:spAutoFit/>
          </a:bodyPr>
          <a:p>
            <a:pPr>
              <a:lnSpc>
                <a:spcPct val="120000"/>
              </a:lnSpc>
            </a:pPr>
            <a:r>
              <a:rPr lang="en-US" altLang="zh-CN" sz="2400" dirty="0" smtClean="0">
                <a:solidFill>
                  <a:schemeClr val="tx1">
                    <a:lumMod val="75000"/>
                    <a:lumOff val="25000"/>
                  </a:schemeClr>
                </a:solidFill>
              </a:rPr>
              <a:t>    </a:t>
            </a:r>
            <a:r>
              <a:rPr lang="zh-CN" altLang="en-US" sz="2400" dirty="0" smtClean="0">
                <a:solidFill>
                  <a:schemeClr val="tx1">
                    <a:lumMod val="75000"/>
                    <a:lumOff val="25000"/>
                  </a:schemeClr>
                </a:solidFill>
              </a:rPr>
              <a:t>假定你是李华，2021年春节期间，你的美国朋友</a:t>
            </a:r>
            <a:r>
              <a:rPr lang="en-US" altLang="zh-CN" sz="2400" dirty="0" smtClean="0">
                <a:solidFill>
                  <a:schemeClr val="tx1">
                    <a:lumMod val="75000"/>
                    <a:lumOff val="25000"/>
                  </a:schemeClr>
                </a:solidFill>
              </a:rPr>
              <a:t>Alex </a:t>
            </a:r>
            <a:r>
              <a:rPr lang="zh-CN" altLang="en-US" sz="2400" dirty="0" smtClean="0">
                <a:solidFill>
                  <a:schemeClr val="tx1">
                    <a:lumMod val="75000"/>
                    <a:lumOff val="25000"/>
                  </a:schemeClr>
                </a:solidFill>
              </a:rPr>
              <a:t>询问中国春节的传统文化和习俗。请用英语给Alex回一封邮件，内容包括: </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1. 新年祝福; </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2. 活动内容；</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3. 牛年“精神”。 </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注意:1.词数</a:t>
            </a:r>
            <a:r>
              <a:rPr lang="en-US" altLang="zh-CN" sz="2400" dirty="0" smtClean="0">
                <a:solidFill>
                  <a:schemeClr val="tx1">
                    <a:lumMod val="75000"/>
                    <a:lumOff val="25000"/>
                  </a:schemeClr>
                </a:solidFill>
              </a:rPr>
              <a:t>8</a:t>
            </a:r>
            <a:r>
              <a:rPr lang="zh-CN" altLang="en-US" sz="2400" dirty="0" smtClean="0">
                <a:solidFill>
                  <a:schemeClr val="tx1">
                    <a:lumMod val="75000"/>
                    <a:lumOff val="25000"/>
                  </a:schemeClr>
                </a:solidFill>
              </a:rPr>
              <a:t>0左右; </a:t>
            </a:r>
            <a:endParaRPr lang="zh-CN" altLang="en-US" sz="2400" dirty="0" smtClean="0">
              <a:solidFill>
                <a:schemeClr val="tx1">
                  <a:lumMod val="75000"/>
                  <a:lumOff val="25000"/>
                </a:schemeClr>
              </a:solidFill>
            </a:endParaRPr>
          </a:p>
          <a:p>
            <a:pPr>
              <a:lnSpc>
                <a:spcPct val="120000"/>
              </a:lnSpc>
            </a:pPr>
            <a:r>
              <a:rPr lang="zh-CN" altLang="en-US" sz="2400" dirty="0" smtClean="0">
                <a:solidFill>
                  <a:schemeClr val="tx1">
                    <a:lumMod val="75000"/>
                    <a:lumOff val="25000"/>
                  </a:schemeClr>
                </a:solidFill>
              </a:rPr>
              <a:t>         2.可以适当增加细节, 以使行文连贯。 </a:t>
            </a:r>
            <a:endParaRPr lang="zh-CN" altLang="en-US" sz="2400" dirty="0" smtClean="0">
              <a:solidFill>
                <a:schemeClr val="tx1">
                  <a:lumMod val="75000"/>
                  <a:lumOff val="25000"/>
                </a:schemeClr>
              </a:solidFill>
            </a:endParaRPr>
          </a:p>
        </p:txBody>
      </p:sp>
      <p:pic>
        <p:nvPicPr>
          <p:cNvPr id="1027" name="Picture 3"/>
          <p:cNvPicPr>
            <a:picLocks noChangeAspect="1" noChangeArrowheads="1"/>
          </p:cNvPicPr>
          <p:nvPr>
            <p:custDataLst>
              <p:tags r:id="rId5"/>
            </p:custDataLst>
          </p:nvPr>
        </p:nvPicPr>
        <p:blipFill>
          <a:blip r:embed="rId6">
            <a:extLst>
              <a:ext uri="{BEBA8EAE-BF5A-486C-A8C5-ECC9F3942E4B}">
                <a14:imgProps xmlns:a14="http://schemas.microsoft.com/office/drawing/2010/main">
                  <a14:imgLayer r:embed="rId7">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4"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ppt_h/2"/>
                                          </p:val>
                                        </p:tav>
                                        <p:tav tm="100000">
                                          <p:val>
                                            <p:strVal val="#ppt_y"/>
                                          </p:val>
                                        </p:tav>
                                      </p:tavLst>
                                    </p:anim>
                                    <p:anim calcmode="lin" valueType="num">
                                      <p:cBhvr>
                                        <p:cTn id="16" dur="500" fill="hold"/>
                                        <p:tgtEl>
                                          <p:spTgt spid="28"/>
                                        </p:tgtEl>
                                        <p:attrNameLst>
                                          <p:attrName>ppt_w</p:attrName>
                                        </p:attrNameLst>
                                      </p:cBhvr>
                                      <p:tavLst>
                                        <p:tav tm="0">
                                          <p:val>
                                            <p:strVal val="#ppt_w"/>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ppt_h/2"/>
                                          </p:val>
                                        </p:tav>
                                        <p:tav tm="100000">
                                          <p:val>
                                            <p:strVal val="#ppt_y"/>
                                          </p:val>
                                        </p:tav>
                                      </p:tavLst>
                                    </p:anim>
                                    <p:anim calcmode="lin" valueType="num">
                                      <p:cBhvr>
                                        <p:cTn id="23" dur="500" fill="hold"/>
                                        <p:tgtEl>
                                          <p:spTgt spid="29"/>
                                        </p:tgtEl>
                                        <p:attrNameLst>
                                          <p:attrName>ppt_w</p:attrName>
                                        </p:attrNameLst>
                                      </p:cBhvr>
                                      <p:tavLst>
                                        <p:tav tm="0">
                                          <p:val>
                                            <p:strVal val="#ppt_w"/>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17"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ppt_h/2"/>
                                          </p:val>
                                        </p:tav>
                                        <p:tav tm="100000">
                                          <p:val>
                                            <p:strVal val="#ppt_y"/>
                                          </p:val>
                                        </p:tav>
                                      </p:tavLst>
                                    </p:anim>
                                    <p:anim calcmode="lin" valueType="num">
                                      <p:cBhvr>
                                        <p:cTn id="30" dur="500" fill="hold"/>
                                        <p:tgtEl>
                                          <p:spTgt spid="30"/>
                                        </p:tgtEl>
                                        <p:attrNameLst>
                                          <p:attrName>ppt_w</p:attrName>
                                        </p:attrNameLst>
                                      </p:cBhvr>
                                      <p:tavLst>
                                        <p:tav tm="0">
                                          <p:val>
                                            <p:strVal val="#ppt_w"/>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childTnLst>
                                </p:cTn>
                              </p:par>
                              <p:par>
                                <p:cTn id="32" presetID="3"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linds(horizontal)">
                                      <p:cBhvr>
                                        <p:cTn id="34" dur="500"/>
                                        <p:tgtEl>
                                          <p:spTgt spid="3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443163"/>
            <a:ext cx="6777037" cy="2053907"/>
            <a:chOff x="277329" y="1093495"/>
            <a:chExt cx="5427948" cy="2053996"/>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946"/>
              <a:ext cx="5141865" cy="768383"/>
            </a:xfrm>
            <a:prstGeom prst="rect">
              <a:avLst/>
            </a:prstGeom>
            <a:noFill/>
          </p:spPr>
          <p:txBody>
            <a:bodyPr>
              <a:spAutoFit/>
            </a:bodyPr>
            <a:lstStyle/>
            <a:p>
              <a:pPr eaLnBrk="1" fontAlgn="auto" hangingPunct="1">
                <a:spcBef>
                  <a:spcPts val="0"/>
                </a:spcBef>
                <a:spcAft>
                  <a:spcPts val="0"/>
                </a:spcAft>
                <a:defRPr/>
              </a:pPr>
              <a:r>
                <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Explore </a:t>
              </a:r>
              <a:endParaRPr lang="zh-CN" altLang="en-US" sz="4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26916" y="1093495"/>
              <a:ext cx="5141865" cy="398797"/>
            </a:xfrm>
            <a:prstGeom prst="rect">
              <a:avLst/>
            </a:prstGeom>
            <a:noFill/>
          </p:spPr>
          <p:txBody>
            <a:bodyPr>
              <a:spAutoFit/>
            </a:bodyPr>
            <a:lstStyle/>
            <a:p>
              <a:pPr eaLnBrk="1" fontAlgn="auto" hangingPunct="1">
                <a:spcBef>
                  <a:spcPts val="0"/>
                </a:spcBef>
                <a:spcAft>
                  <a:spcPts val="0"/>
                </a:spcAft>
                <a:defRPr/>
              </a:pPr>
              <a:r>
                <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Warming up</a:t>
              </a:r>
              <a:endParaRPr lang="en-US" altLang="zh-CN" sz="2000" i="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277329" y="2317510"/>
              <a:ext cx="5427948" cy="829981"/>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The richness and accuracy of expression </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表达的丰富性和准确性</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394711" y="1649043"/>
              <a:ext cx="849920" cy="8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2" name="图片 2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5" y="0"/>
            <a:ext cx="3877945" cy="272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8" presetClass="entr" presetSubtype="12"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trips(down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千图PPT彼岸天：ID 8661124库_组合 29"/>
          <p:cNvGrpSpPr/>
          <p:nvPr>
            <p:custDataLst>
              <p:tags r:id="rId1"/>
            </p:custDataLst>
          </p:nvPr>
        </p:nvGrpSpPr>
        <p:grpSpPr>
          <a:xfrm>
            <a:off x="10758805" y="1749425"/>
            <a:ext cx="1616075" cy="5012055"/>
            <a:chOff x="9090033" y="1412776"/>
            <a:chExt cx="2256851" cy="4639788"/>
          </a:xfrm>
        </p:grpSpPr>
        <p:sp>
          <p:nvSpPr>
            <p:cNvPr id="4" name="任意多边形: 形状 3"/>
            <p:cNvSpPr/>
            <p:nvPr/>
          </p:nvSpPr>
          <p:spPr bwMode="auto">
            <a:xfrm>
              <a:off x="9778443" y="3208251"/>
              <a:ext cx="880032" cy="2844313"/>
            </a:xfrm>
            <a:custGeom>
              <a:avLst/>
              <a:gdLst>
                <a:gd name="connsiteX0" fmla="*/ 108012 w 1224024"/>
                <a:gd name="connsiteY0" fmla="*/ 2412265 h 2844313"/>
                <a:gd name="connsiteX1" fmla="*/ 108012 w 1224024"/>
                <a:gd name="connsiteY1" fmla="*/ 2592289 h 2844313"/>
                <a:gd name="connsiteX2" fmla="*/ 1116012 w 1224024"/>
                <a:gd name="connsiteY2" fmla="*/ 2592289 h 2844313"/>
                <a:gd name="connsiteX3" fmla="*/ 1116012 w 1224024"/>
                <a:gd name="connsiteY3" fmla="*/ 2412265 h 2844313"/>
                <a:gd name="connsiteX4" fmla="*/ 108012 w 1224024"/>
                <a:gd name="connsiteY4" fmla="*/ 2196241 h 2844313"/>
                <a:gd name="connsiteX5" fmla="*/ 108012 w 1224024"/>
                <a:gd name="connsiteY5" fmla="*/ 2376265 h 2844313"/>
                <a:gd name="connsiteX6" fmla="*/ 1116012 w 1224024"/>
                <a:gd name="connsiteY6" fmla="*/ 2376265 h 2844313"/>
                <a:gd name="connsiteX7" fmla="*/ 1116012 w 1224024"/>
                <a:gd name="connsiteY7" fmla="*/ 2196241 h 2844313"/>
                <a:gd name="connsiteX8" fmla="*/ 108012 w 1224024"/>
                <a:gd name="connsiteY8" fmla="*/ 1980217 h 2844313"/>
                <a:gd name="connsiteX9" fmla="*/ 108012 w 1224024"/>
                <a:gd name="connsiteY9" fmla="*/ 2160241 h 2844313"/>
                <a:gd name="connsiteX10" fmla="*/ 1116012 w 1224024"/>
                <a:gd name="connsiteY10" fmla="*/ 2160241 h 2844313"/>
                <a:gd name="connsiteX11" fmla="*/ 1116012 w 1224024"/>
                <a:gd name="connsiteY11" fmla="*/ 1980217 h 2844313"/>
                <a:gd name="connsiteX12" fmla="*/ 108012 w 1224024"/>
                <a:gd name="connsiteY12" fmla="*/ 1764193 h 2844313"/>
                <a:gd name="connsiteX13" fmla="*/ 108012 w 1224024"/>
                <a:gd name="connsiteY13" fmla="*/ 1944217 h 2844313"/>
                <a:gd name="connsiteX14" fmla="*/ 1116012 w 1224024"/>
                <a:gd name="connsiteY14" fmla="*/ 1944217 h 2844313"/>
                <a:gd name="connsiteX15" fmla="*/ 1116012 w 1224024"/>
                <a:gd name="connsiteY15" fmla="*/ 1764193 h 2844313"/>
                <a:gd name="connsiteX16" fmla="*/ 108012 w 1224024"/>
                <a:gd name="connsiteY16" fmla="*/ 1548169 h 2844313"/>
                <a:gd name="connsiteX17" fmla="*/ 108012 w 1224024"/>
                <a:gd name="connsiteY17" fmla="*/ 1728193 h 2844313"/>
                <a:gd name="connsiteX18" fmla="*/ 1116012 w 1224024"/>
                <a:gd name="connsiteY18" fmla="*/ 1728193 h 2844313"/>
                <a:gd name="connsiteX19" fmla="*/ 1116012 w 1224024"/>
                <a:gd name="connsiteY19" fmla="*/ 1548169 h 2844313"/>
                <a:gd name="connsiteX20" fmla="*/ 108012 w 1224024"/>
                <a:gd name="connsiteY20" fmla="*/ 1332145 h 2844313"/>
                <a:gd name="connsiteX21" fmla="*/ 108012 w 1224024"/>
                <a:gd name="connsiteY21" fmla="*/ 1512169 h 2844313"/>
                <a:gd name="connsiteX22" fmla="*/ 1116012 w 1224024"/>
                <a:gd name="connsiteY22" fmla="*/ 1512169 h 2844313"/>
                <a:gd name="connsiteX23" fmla="*/ 1116012 w 1224024"/>
                <a:gd name="connsiteY23" fmla="*/ 1332145 h 2844313"/>
                <a:gd name="connsiteX24" fmla="*/ 108012 w 1224024"/>
                <a:gd name="connsiteY24" fmla="*/ 1116121 h 2844313"/>
                <a:gd name="connsiteX25" fmla="*/ 108012 w 1224024"/>
                <a:gd name="connsiteY25" fmla="*/ 1296145 h 2844313"/>
                <a:gd name="connsiteX26" fmla="*/ 1116012 w 1224024"/>
                <a:gd name="connsiteY26" fmla="*/ 1296145 h 2844313"/>
                <a:gd name="connsiteX27" fmla="*/ 1116012 w 1224024"/>
                <a:gd name="connsiteY27" fmla="*/ 1116121 h 2844313"/>
                <a:gd name="connsiteX28" fmla="*/ 108012 w 1224024"/>
                <a:gd name="connsiteY28" fmla="*/ 900097 h 2844313"/>
                <a:gd name="connsiteX29" fmla="*/ 108012 w 1224024"/>
                <a:gd name="connsiteY29" fmla="*/ 1080121 h 2844313"/>
                <a:gd name="connsiteX30" fmla="*/ 1116012 w 1224024"/>
                <a:gd name="connsiteY30" fmla="*/ 1080121 h 2844313"/>
                <a:gd name="connsiteX31" fmla="*/ 1116012 w 1224024"/>
                <a:gd name="connsiteY31" fmla="*/ 900097 h 2844313"/>
                <a:gd name="connsiteX32" fmla="*/ 108012 w 1224024"/>
                <a:gd name="connsiteY32" fmla="*/ 684073 h 2844313"/>
                <a:gd name="connsiteX33" fmla="*/ 108012 w 1224024"/>
                <a:gd name="connsiteY33" fmla="*/ 864097 h 2844313"/>
                <a:gd name="connsiteX34" fmla="*/ 1116012 w 1224024"/>
                <a:gd name="connsiteY34" fmla="*/ 864097 h 2844313"/>
                <a:gd name="connsiteX35" fmla="*/ 1116012 w 1224024"/>
                <a:gd name="connsiteY35" fmla="*/ 684073 h 2844313"/>
                <a:gd name="connsiteX36" fmla="*/ 108012 w 1224024"/>
                <a:gd name="connsiteY36" fmla="*/ 468049 h 2844313"/>
                <a:gd name="connsiteX37" fmla="*/ 108012 w 1224024"/>
                <a:gd name="connsiteY37" fmla="*/ 648073 h 2844313"/>
                <a:gd name="connsiteX38" fmla="*/ 1116012 w 1224024"/>
                <a:gd name="connsiteY38" fmla="*/ 648073 h 2844313"/>
                <a:gd name="connsiteX39" fmla="*/ 1116012 w 1224024"/>
                <a:gd name="connsiteY39" fmla="*/ 468049 h 2844313"/>
                <a:gd name="connsiteX40" fmla="*/ 108012 w 1224024"/>
                <a:gd name="connsiteY40" fmla="*/ 252025 h 2844313"/>
                <a:gd name="connsiteX41" fmla="*/ 108012 w 1224024"/>
                <a:gd name="connsiteY41" fmla="*/ 432049 h 2844313"/>
                <a:gd name="connsiteX42" fmla="*/ 1116012 w 1224024"/>
                <a:gd name="connsiteY42" fmla="*/ 432049 h 2844313"/>
                <a:gd name="connsiteX43" fmla="*/ 1116012 w 1224024"/>
                <a:gd name="connsiteY43" fmla="*/ 252025 h 2844313"/>
                <a:gd name="connsiteX44" fmla="*/ 0 w 1224024"/>
                <a:gd name="connsiteY44" fmla="*/ 0 h 2844313"/>
                <a:gd name="connsiteX45" fmla="*/ 108012 w 1224024"/>
                <a:gd name="connsiteY45" fmla="*/ 0 h 2844313"/>
                <a:gd name="connsiteX46" fmla="*/ 108012 w 1224024"/>
                <a:gd name="connsiteY46" fmla="*/ 216025 h 2844313"/>
                <a:gd name="connsiteX47" fmla="*/ 1116012 w 1224024"/>
                <a:gd name="connsiteY47" fmla="*/ 216025 h 2844313"/>
                <a:gd name="connsiteX48" fmla="*/ 1116012 w 1224024"/>
                <a:gd name="connsiteY48" fmla="*/ 0 h 2844313"/>
                <a:gd name="connsiteX49" fmla="*/ 1224024 w 1224024"/>
                <a:gd name="connsiteY49" fmla="*/ 0 h 2844313"/>
                <a:gd name="connsiteX50" fmla="*/ 1224024 w 1224024"/>
                <a:gd name="connsiteY50" fmla="*/ 2844313 h 2844313"/>
                <a:gd name="connsiteX51" fmla="*/ 1116012 w 1224024"/>
                <a:gd name="connsiteY51" fmla="*/ 2844313 h 2844313"/>
                <a:gd name="connsiteX52" fmla="*/ 1116012 w 1224024"/>
                <a:gd name="connsiteY52" fmla="*/ 2628289 h 2844313"/>
                <a:gd name="connsiteX53" fmla="*/ 108012 w 1224024"/>
                <a:gd name="connsiteY53" fmla="*/ 2628289 h 2844313"/>
                <a:gd name="connsiteX54" fmla="*/ 108012 w 1224024"/>
                <a:gd name="connsiteY54" fmla="*/ 2844313 h 2844313"/>
                <a:gd name="connsiteX55" fmla="*/ 0 w 1224024"/>
                <a:gd name="connsiteY55" fmla="*/ 2844313 h 284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4024" h="2844313">
                  <a:moveTo>
                    <a:pt x="108012" y="2412265"/>
                  </a:moveTo>
                  <a:lnTo>
                    <a:pt x="108012" y="2592289"/>
                  </a:lnTo>
                  <a:lnTo>
                    <a:pt x="1116012" y="2592289"/>
                  </a:lnTo>
                  <a:lnTo>
                    <a:pt x="1116012" y="2412265"/>
                  </a:lnTo>
                  <a:close/>
                  <a:moveTo>
                    <a:pt x="108012" y="2196241"/>
                  </a:moveTo>
                  <a:lnTo>
                    <a:pt x="108012" y="2376265"/>
                  </a:lnTo>
                  <a:lnTo>
                    <a:pt x="1116012" y="2376265"/>
                  </a:lnTo>
                  <a:lnTo>
                    <a:pt x="1116012" y="2196241"/>
                  </a:lnTo>
                  <a:close/>
                  <a:moveTo>
                    <a:pt x="108012" y="1980217"/>
                  </a:moveTo>
                  <a:lnTo>
                    <a:pt x="108012" y="2160241"/>
                  </a:lnTo>
                  <a:lnTo>
                    <a:pt x="1116012" y="2160241"/>
                  </a:lnTo>
                  <a:lnTo>
                    <a:pt x="1116012" y="1980217"/>
                  </a:lnTo>
                  <a:close/>
                  <a:moveTo>
                    <a:pt x="108012" y="1764193"/>
                  </a:moveTo>
                  <a:lnTo>
                    <a:pt x="108012" y="1944217"/>
                  </a:lnTo>
                  <a:lnTo>
                    <a:pt x="1116012" y="1944217"/>
                  </a:lnTo>
                  <a:lnTo>
                    <a:pt x="1116012" y="1764193"/>
                  </a:lnTo>
                  <a:close/>
                  <a:moveTo>
                    <a:pt x="108012" y="1548169"/>
                  </a:moveTo>
                  <a:lnTo>
                    <a:pt x="108012" y="1728193"/>
                  </a:lnTo>
                  <a:lnTo>
                    <a:pt x="1116012" y="1728193"/>
                  </a:lnTo>
                  <a:lnTo>
                    <a:pt x="1116012" y="1548169"/>
                  </a:lnTo>
                  <a:close/>
                  <a:moveTo>
                    <a:pt x="108012" y="1332145"/>
                  </a:moveTo>
                  <a:lnTo>
                    <a:pt x="108012" y="1512169"/>
                  </a:lnTo>
                  <a:lnTo>
                    <a:pt x="1116012" y="1512169"/>
                  </a:lnTo>
                  <a:lnTo>
                    <a:pt x="1116012" y="1332145"/>
                  </a:lnTo>
                  <a:close/>
                  <a:moveTo>
                    <a:pt x="108012" y="1116121"/>
                  </a:moveTo>
                  <a:lnTo>
                    <a:pt x="108012" y="1296145"/>
                  </a:lnTo>
                  <a:lnTo>
                    <a:pt x="1116012" y="1296145"/>
                  </a:lnTo>
                  <a:lnTo>
                    <a:pt x="1116012" y="1116121"/>
                  </a:lnTo>
                  <a:close/>
                  <a:moveTo>
                    <a:pt x="108012" y="900097"/>
                  </a:moveTo>
                  <a:lnTo>
                    <a:pt x="108012" y="1080121"/>
                  </a:lnTo>
                  <a:lnTo>
                    <a:pt x="1116012" y="1080121"/>
                  </a:lnTo>
                  <a:lnTo>
                    <a:pt x="1116012" y="900097"/>
                  </a:lnTo>
                  <a:close/>
                  <a:moveTo>
                    <a:pt x="108012" y="684073"/>
                  </a:moveTo>
                  <a:lnTo>
                    <a:pt x="108012" y="864097"/>
                  </a:lnTo>
                  <a:lnTo>
                    <a:pt x="1116012" y="864097"/>
                  </a:lnTo>
                  <a:lnTo>
                    <a:pt x="1116012" y="684073"/>
                  </a:lnTo>
                  <a:close/>
                  <a:moveTo>
                    <a:pt x="108012" y="468049"/>
                  </a:moveTo>
                  <a:lnTo>
                    <a:pt x="108012" y="648073"/>
                  </a:lnTo>
                  <a:lnTo>
                    <a:pt x="1116012" y="648073"/>
                  </a:lnTo>
                  <a:lnTo>
                    <a:pt x="1116012" y="468049"/>
                  </a:lnTo>
                  <a:close/>
                  <a:moveTo>
                    <a:pt x="108012" y="252025"/>
                  </a:moveTo>
                  <a:lnTo>
                    <a:pt x="108012" y="432049"/>
                  </a:lnTo>
                  <a:lnTo>
                    <a:pt x="1116012" y="432049"/>
                  </a:lnTo>
                  <a:lnTo>
                    <a:pt x="1116012" y="252025"/>
                  </a:lnTo>
                  <a:close/>
                  <a:moveTo>
                    <a:pt x="0" y="0"/>
                  </a:moveTo>
                  <a:lnTo>
                    <a:pt x="108012" y="0"/>
                  </a:lnTo>
                  <a:lnTo>
                    <a:pt x="108012" y="216025"/>
                  </a:lnTo>
                  <a:lnTo>
                    <a:pt x="1116012" y="216025"/>
                  </a:lnTo>
                  <a:lnTo>
                    <a:pt x="1116012" y="0"/>
                  </a:lnTo>
                  <a:lnTo>
                    <a:pt x="1224024" y="0"/>
                  </a:lnTo>
                  <a:lnTo>
                    <a:pt x="1224024" y="2844313"/>
                  </a:lnTo>
                  <a:lnTo>
                    <a:pt x="1116012" y="2844313"/>
                  </a:lnTo>
                  <a:lnTo>
                    <a:pt x="1116012" y="2628289"/>
                  </a:lnTo>
                  <a:lnTo>
                    <a:pt x="108012" y="2628289"/>
                  </a:lnTo>
                  <a:lnTo>
                    <a:pt x="108012" y="2844313"/>
                  </a:lnTo>
                  <a:lnTo>
                    <a:pt x="0" y="2844313"/>
                  </a:lnTo>
                  <a:close/>
                </a:path>
              </a:pathLst>
            </a:custGeom>
            <a:solidFill>
              <a:schemeClr val="accent4"/>
            </a:solidFill>
            <a:ln w="19050">
              <a:noFill/>
              <a:round/>
            </a:ln>
          </p:spPr>
          <p:txBody>
            <a:bodyPr anchor="ctr"/>
            <a:lstStyle/>
            <a:p>
              <a:pPr algn="ctr"/>
            </a:p>
          </p:txBody>
        </p:sp>
        <p:sp>
          <p:nvSpPr>
            <p:cNvPr id="11" name="任意多边形: 形状 10"/>
            <p:cNvSpPr>
              <a:spLocks noChangeAspect="1"/>
            </p:cNvSpPr>
            <p:nvPr/>
          </p:nvSpPr>
          <p:spPr bwMode="auto">
            <a:xfrm>
              <a:off x="9448802" y="2303065"/>
              <a:ext cx="1539314" cy="1149066"/>
            </a:xfrm>
            <a:custGeom>
              <a:avLst/>
              <a:gdLst>
                <a:gd name="T0" fmla="*/ 223 w 256"/>
                <a:gd name="T1" fmla="*/ 72 h 192"/>
                <a:gd name="T2" fmla="*/ 224 w 256"/>
                <a:gd name="T3" fmla="*/ 64 h 192"/>
                <a:gd name="T4" fmla="*/ 160 w 256"/>
                <a:gd name="T5" fmla="*/ 0 h 192"/>
                <a:gd name="T6" fmla="*/ 109 w 256"/>
                <a:gd name="T7" fmla="*/ 26 h 192"/>
                <a:gd name="T8" fmla="*/ 96 w 256"/>
                <a:gd name="T9" fmla="*/ 24 h 192"/>
                <a:gd name="T10" fmla="*/ 40 w 256"/>
                <a:gd name="T11" fmla="*/ 80 h 192"/>
                <a:gd name="T12" fmla="*/ 40 w 256"/>
                <a:gd name="T13" fmla="*/ 83 h 192"/>
                <a:gd name="T14" fmla="*/ 0 w 256"/>
                <a:gd name="T15" fmla="*/ 136 h 192"/>
                <a:gd name="T16" fmla="*/ 56 w 256"/>
                <a:gd name="T17" fmla="*/ 192 h 192"/>
                <a:gd name="T18" fmla="*/ 192 w 256"/>
                <a:gd name="T19" fmla="*/ 192 h 192"/>
                <a:gd name="T20" fmla="*/ 256 w 256"/>
                <a:gd name="T21" fmla="*/ 128 h 192"/>
                <a:gd name="T22" fmla="*/ 223 w 256"/>
                <a:gd name="T23" fmla="*/ 7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192">
                  <a:moveTo>
                    <a:pt x="223" y="72"/>
                  </a:moveTo>
                  <a:cubicBezTo>
                    <a:pt x="224" y="70"/>
                    <a:pt x="224" y="67"/>
                    <a:pt x="224" y="64"/>
                  </a:cubicBezTo>
                  <a:cubicBezTo>
                    <a:pt x="224" y="29"/>
                    <a:pt x="195" y="0"/>
                    <a:pt x="160" y="0"/>
                  </a:cubicBezTo>
                  <a:cubicBezTo>
                    <a:pt x="139" y="0"/>
                    <a:pt x="121" y="10"/>
                    <a:pt x="109" y="26"/>
                  </a:cubicBezTo>
                  <a:cubicBezTo>
                    <a:pt x="105" y="25"/>
                    <a:pt x="101" y="24"/>
                    <a:pt x="96" y="24"/>
                  </a:cubicBezTo>
                  <a:cubicBezTo>
                    <a:pt x="65" y="24"/>
                    <a:pt x="40" y="49"/>
                    <a:pt x="40" y="80"/>
                  </a:cubicBezTo>
                  <a:cubicBezTo>
                    <a:pt x="40" y="81"/>
                    <a:pt x="40" y="82"/>
                    <a:pt x="40" y="83"/>
                  </a:cubicBezTo>
                  <a:cubicBezTo>
                    <a:pt x="17" y="89"/>
                    <a:pt x="0" y="111"/>
                    <a:pt x="0" y="136"/>
                  </a:cubicBezTo>
                  <a:cubicBezTo>
                    <a:pt x="0" y="167"/>
                    <a:pt x="25" y="192"/>
                    <a:pt x="56" y="192"/>
                  </a:cubicBezTo>
                  <a:cubicBezTo>
                    <a:pt x="192" y="192"/>
                    <a:pt x="192" y="192"/>
                    <a:pt x="192" y="192"/>
                  </a:cubicBezTo>
                  <a:cubicBezTo>
                    <a:pt x="227" y="192"/>
                    <a:pt x="256" y="163"/>
                    <a:pt x="256" y="128"/>
                  </a:cubicBezTo>
                  <a:cubicBezTo>
                    <a:pt x="256" y="104"/>
                    <a:pt x="243" y="83"/>
                    <a:pt x="223" y="72"/>
                  </a:cubicBezTo>
                  <a:close/>
                </a:path>
              </a:pathLst>
            </a:custGeom>
            <a:solidFill>
              <a:schemeClr val="accent4">
                <a:lumMod val="100000"/>
              </a:schemeClr>
            </a:solidFill>
            <a:ln>
              <a:noFill/>
            </a:ln>
          </p:spPr>
          <p:txBody>
            <a:bodyPr anchor="ctr"/>
            <a:lstStyle/>
            <a:p>
              <a:pPr algn="ctr"/>
            </a:p>
          </p:txBody>
        </p:sp>
        <p:sp>
          <p:nvSpPr>
            <p:cNvPr id="13" name="任意多边形: 形状 12"/>
            <p:cNvSpPr/>
            <p:nvPr/>
          </p:nvSpPr>
          <p:spPr bwMode="auto">
            <a:xfrm>
              <a:off x="10034487" y="2693627"/>
              <a:ext cx="367944" cy="367942"/>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solidFill>
              <a:schemeClr val="bg1"/>
            </a:solidFill>
            <a:ln>
              <a:noFill/>
            </a:ln>
          </p:spPr>
          <p:txBody>
            <a:bodyPr anchor="ctr"/>
            <a:lstStyle/>
            <a:p>
              <a:pPr algn="ctr"/>
            </a:p>
          </p:txBody>
        </p:sp>
        <p:grpSp>
          <p:nvGrpSpPr>
            <p:cNvPr id="19" name="组合 18"/>
            <p:cNvGrpSpPr/>
            <p:nvPr/>
          </p:nvGrpSpPr>
          <p:grpSpPr>
            <a:xfrm>
              <a:off x="9090033" y="1412776"/>
              <a:ext cx="2256851" cy="1007968"/>
              <a:chOff x="9442007" y="1907073"/>
              <a:chExt cx="2256851" cy="1007968"/>
            </a:xfrm>
          </p:grpSpPr>
          <p:sp>
            <p:nvSpPr>
              <p:cNvPr id="20" name="矩形 19"/>
              <p:cNvSpPr/>
              <p:nvPr/>
            </p:nvSpPr>
            <p:spPr>
              <a:xfrm>
                <a:off x="9442007" y="1907073"/>
                <a:ext cx="2256851" cy="246221"/>
              </a:xfrm>
              <a:prstGeom prst="rect">
                <a:avLst/>
              </a:prstGeom>
            </p:spPr>
            <p:txBody>
              <a:bodyPr wrap="none" lIns="144000" tIns="0" rIns="144000" bIns="0">
                <a:normAutofit/>
              </a:bodyPr>
              <a:lstStyle/>
              <a:p>
                <a:pPr algn="ctr"/>
                <a:endParaRPr lang="zh-CN" altLang="en-US" sz="1600" b="1" dirty="0">
                  <a:solidFill>
                    <a:schemeClr val="accent4">
                      <a:lumMod val="100000"/>
                    </a:schemeClr>
                  </a:solidFill>
                </a:endParaRPr>
              </a:p>
            </p:txBody>
          </p:sp>
          <p:sp>
            <p:nvSpPr>
              <p:cNvPr id="21" name="矩形 20"/>
              <p:cNvSpPr/>
              <p:nvPr/>
            </p:nvSpPr>
            <p:spPr>
              <a:xfrm>
                <a:off x="9442007" y="2153294"/>
                <a:ext cx="2256851" cy="761747"/>
              </a:xfrm>
              <a:prstGeom prst="rect">
                <a:avLst/>
              </a:prstGeom>
            </p:spPr>
            <p:txBody>
              <a:bodyPr wrap="square" lIns="144000" tIns="0" rIns="144000" bIns="0">
                <a:normAutofit/>
              </a:bodyPr>
              <a:lstStyle/>
              <a:p>
                <a:pPr algn="ctr">
                  <a:lnSpc>
                    <a:spcPct val="120000"/>
                  </a:lnSpc>
                </a:pPr>
                <a:endParaRPr sz="1100" dirty="0">
                  <a:solidFill>
                    <a:schemeClr val="dk1">
                      <a:lumMod val="100000"/>
                    </a:schemeClr>
                  </a:solidFill>
                </a:endParaRPr>
              </a:p>
            </p:txBody>
          </p:sp>
        </p:grpSp>
      </p:grpSp>
      <p:sp>
        <p:nvSpPr>
          <p:cNvPr id="31"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a:sym typeface="+mn-ea"/>
              </a:rPr>
              <a:t>Possible version</a:t>
            </a:r>
            <a:endParaRPr lang="en-US" altLang="zh-CN">
              <a:sym typeface="+mn-ea"/>
            </a:endParaRPr>
          </a:p>
        </p:txBody>
      </p:sp>
      <p:sp>
        <p:nvSpPr>
          <p:cNvPr id="3" name="文本框 2"/>
          <p:cNvSpPr txBox="1"/>
          <p:nvPr/>
        </p:nvSpPr>
        <p:spPr>
          <a:xfrm>
            <a:off x="479425" y="701675"/>
            <a:ext cx="11338560" cy="5851525"/>
          </a:xfrm>
          <a:prstGeom prst="rect">
            <a:avLst/>
          </a:prstGeom>
          <a:noFill/>
        </p:spPr>
        <p:txBody>
          <a:bodyPr wrap="square" rtlCol="0" anchor="t">
            <a:spAutoFit/>
          </a:bodyPr>
          <a:p>
            <a:pPr>
              <a:lnSpc>
                <a:spcPct val="120000"/>
              </a:lnSpc>
            </a:pPr>
            <a:r>
              <a:rPr lang="en-US" altLang="zh-CN" sz="2400" dirty="0">
                <a:solidFill>
                  <a:schemeClr val="tx1">
                    <a:lumMod val="75000"/>
                    <a:lumOff val="25000"/>
                  </a:schemeClr>
                </a:solidFill>
              </a:rPr>
              <a:t>Dear Alex, </a:t>
            </a:r>
            <a:endParaRPr lang="en-US" altLang="zh-CN" sz="2400" dirty="0">
              <a:solidFill>
                <a:schemeClr val="tx1">
                  <a:lumMod val="75000"/>
                  <a:lumOff val="25000"/>
                </a:schemeClr>
              </a:solidFill>
            </a:endParaRPr>
          </a:p>
          <a:p>
            <a:pPr>
              <a:lnSpc>
                <a:spcPct val="120000"/>
              </a:lnSpc>
            </a:pPr>
            <a:r>
              <a:rPr lang="en-US" altLang="zh-CN" sz="2400" dirty="0">
                <a:solidFill>
                  <a:schemeClr val="tx1">
                    <a:lumMod val="75000"/>
                    <a:lumOff val="25000"/>
                  </a:schemeClr>
                </a:solidFill>
              </a:rPr>
              <a:t>    As the lunar Chinese new year is drawing near, I’d like to cordially send you the best wishes for the approaching new year and share some related details.</a:t>
            </a:r>
            <a:endParaRPr lang="en-US" altLang="zh-CN" sz="2400" dirty="0">
              <a:solidFill>
                <a:schemeClr val="tx1">
                  <a:lumMod val="75000"/>
                  <a:lumOff val="25000"/>
                </a:schemeClr>
              </a:solidFill>
            </a:endParaRPr>
          </a:p>
          <a:p>
            <a:pPr>
              <a:lnSpc>
                <a:spcPct val="120000"/>
              </a:lnSpc>
            </a:pPr>
            <a:r>
              <a:rPr lang="en-US" altLang="zh-CN" sz="2400" dirty="0">
                <a:solidFill>
                  <a:schemeClr val="tx1">
                    <a:lumMod val="75000"/>
                    <a:lumOff val="25000"/>
                  </a:schemeClr>
                </a:solidFill>
              </a:rPr>
              <a:t>    As is often the case, most Chinese would celebrate the Spring Festival with their families, sitting together to have a New Year’s Eve feast, watching the Spring Festival Gala and hand out lucky money to the young in red envelopes. Since 2021 is the year of the ox in Chinese zodiac, we would also exert ourselves to strive bullishly with the spirit of the ox, that is, to be devoted, innovative and persisting.</a:t>
            </a:r>
            <a:endParaRPr lang="en-US" altLang="zh-CN" sz="2400" dirty="0">
              <a:solidFill>
                <a:schemeClr val="tx1">
                  <a:lumMod val="75000"/>
                  <a:lumOff val="25000"/>
                </a:schemeClr>
              </a:solidFill>
            </a:endParaRPr>
          </a:p>
          <a:p>
            <a:pPr>
              <a:lnSpc>
                <a:spcPct val="120000"/>
              </a:lnSpc>
            </a:pPr>
            <a:r>
              <a:rPr lang="en-US" altLang="zh-CN" sz="2400" dirty="0">
                <a:solidFill>
                  <a:schemeClr val="tx1">
                    <a:lumMod val="75000"/>
                    <a:lumOff val="25000"/>
                  </a:schemeClr>
                </a:solidFill>
              </a:rPr>
              <a:t>   Hopefully, my sharing would be constructive. Wish you a happy, healthy and prosperous new year!</a:t>
            </a:r>
            <a:endParaRPr lang="en-US" altLang="zh-CN" sz="2400" dirty="0">
              <a:solidFill>
                <a:schemeClr val="tx1">
                  <a:lumMod val="75000"/>
                  <a:lumOff val="25000"/>
                </a:schemeClr>
              </a:solidFill>
            </a:endParaRPr>
          </a:p>
          <a:p>
            <a:pPr>
              <a:lnSpc>
                <a:spcPct val="120000"/>
              </a:lnSpc>
            </a:pPr>
            <a:r>
              <a:rPr lang="en-US" altLang="zh-CN" sz="2400" dirty="0">
                <a:solidFill>
                  <a:schemeClr val="tx1">
                    <a:lumMod val="75000"/>
                    <a:lumOff val="25000"/>
                  </a:schemeClr>
                </a:solidFill>
              </a:rPr>
              <a:t>                                                                                          Yours,</a:t>
            </a:r>
            <a:endParaRPr lang="en-US" altLang="zh-CN" sz="2400" dirty="0">
              <a:solidFill>
                <a:schemeClr val="tx1">
                  <a:lumMod val="75000"/>
                  <a:lumOff val="25000"/>
                </a:schemeClr>
              </a:solidFill>
            </a:endParaRPr>
          </a:p>
          <a:p>
            <a:pPr>
              <a:lnSpc>
                <a:spcPct val="120000"/>
              </a:lnSpc>
            </a:pPr>
            <a:r>
              <a:rPr lang="en-US" altLang="zh-CN" sz="2400" dirty="0">
                <a:solidFill>
                  <a:schemeClr val="tx1">
                    <a:lumMod val="75000"/>
                    <a:lumOff val="25000"/>
                  </a:schemeClr>
                </a:solidFill>
              </a:rPr>
              <a:t>                                                                                          Li Hua</a:t>
            </a:r>
            <a:endParaRPr lang="zh-CN" altLang="en-US" sz="2400" dirty="0">
              <a:solidFill>
                <a:schemeClr val="tx1">
                  <a:lumMod val="75000"/>
                  <a:lumOff val="25000"/>
                </a:schemeClr>
              </a:solidFill>
            </a:endParaRPr>
          </a:p>
        </p:txBody>
      </p:sp>
      <p:pic>
        <p:nvPicPr>
          <p:cNvPr id="1027" name="Picture 3"/>
          <p:cNvPicPr>
            <a:picLocks noChangeAspect="1" noChangeArrowheads="1"/>
          </p:cNvPicPr>
          <p:nvPr>
            <p:custDataLst>
              <p:tags r:id="rId2"/>
            </p:custDataLst>
          </p:nvPr>
        </p:nvPicPr>
        <p:blipFill>
          <a:blip r:embed="rId3">
            <a:extLst>
              <a:ext uri="{BEBA8EAE-BF5A-486C-A8C5-ECC9F3942E4B}">
                <a14:imgProps xmlns:a14="http://schemas.microsoft.com/office/drawing/2010/main">
                  <a14:imgLayer r:embed="rId4">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100000">
                                          <p:val>
                                            <p:strVal val="#ppt_x"/>
                                          </p:val>
                                        </p:tav>
                                      </p:tavLst>
                                    </p:anim>
                                    <p:anim calcmode="lin" valueType="num">
                                      <p:cBhvr>
                                        <p:cTn id="8" dur="500" fill="hold"/>
                                        <p:tgtEl>
                                          <p:spTgt spid="30"/>
                                        </p:tgtEl>
                                        <p:attrNameLst>
                                          <p:attrName>ppt_y</p:attrName>
                                        </p:attrNameLst>
                                      </p:cBhvr>
                                      <p:tavLst>
                                        <p:tav tm="0">
                                          <p:val>
                                            <p:strVal val="#ppt_y+#ppt_h/2"/>
                                          </p:val>
                                        </p:tav>
                                        <p:tav tm="100000">
                                          <p:val>
                                            <p:strVal val="#ppt_y"/>
                                          </p:val>
                                        </p:tav>
                                      </p:tavLst>
                                    </p:anim>
                                    <p:anim calcmode="lin" valueType="num">
                                      <p:cBhvr>
                                        <p:cTn id="9" dur="500" fill="hold"/>
                                        <p:tgtEl>
                                          <p:spTgt spid="30"/>
                                        </p:tgtEl>
                                        <p:attrNameLst>
                                          <p:attrName>ppt_w</p:attrName>
                                        </p:attrNameLst>
                                      </p:cBhvr>
                                      <p:tavLst>
                                        <p:tav tm="0">
                                          <p:val>
                                            <p:strVal val="#ppt_w"/>
                                          </p:val>
                                        </p:tav>
                                        <p:tav tm="100000">
                                          <p:val>
                                            <p:strVal val="#ppt_w"/>
                                          </p:val>
                                        </p:tav>
                                      </p:tavLst>
                                    </p:anim>
                                    <p:anim calcmode="lin" valueType="num">
                                      <p:cBhvr>
                                        <p:cTn id="10" dur="500" fill="hold"/>
                                        <p:tgtEl>
                                          <p:spTgt spid="30"/>
                                        </p:tgtEl>
                                        <p:attrNameLst>
                                          <p:attrName>ppt_h</p:attrName>
                                        </p:attrNameLst>
                                      </p:cBhvr>
                                      <p:tavLst>
                                        <p:tav tm="0">
                                          <p:val>
                                            <p:fltVal val="0"/>
                                          </p:val>
                                        </p:tav>
                                        <p:tav tm="100000">
                                          <p:val>
                                            <p:strVal val="#ppt_h"/>
                                          </p:val>
                                        </p:tav>
                                      </p:tavLst>
                                    </p:anim>
                                  </p:childTnLst>
                                </p:cTn>
                              </p:par>
                              <p:par>
                                <p:cTn id="11" presetID="3"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635" y="-79375"/>
            <a:ext cx="5299075" cy="6938010"/>
          </a:xfrm>
          <a:prstGeom prst="rect">
            <a:avLst/>
          </a:prstGeom>
          <a:effectLst>
            <a:innerShdw blurRad="63500" dist="50800" dir="16200000">
              <a:prstClr val="black">
                <a:alpha val="50000"/>
              </a:prstClr>
            </a:innerShdw>
          </a:effectLst>
        </p:spPr>
      </p:pic>
      <p:sp>
        <p:nvSpPr>
          <p:cNvPr id="4" name="TextBox 13"/>
          <p:cNvSpPr txBox="1"/>
          <p:nvPr/>
        </p:nvSpPr>
        <p:spPr>
          <a:xfrm>
            <a:off x="5534660" y="962660"/>
            <a:ext cx="5502275" cy="1106805"/>
          </a:xfrm>
          <a:prstGeom prst="rect">
            <a:avLst/>
          </a:prstGeom>
          <a:noFill/>
        </p:spPr>
        <p:txBody>
          <a:bodyPr wrap="square" rtlCol="0">
            <a:spAutoFit/>
          </a:bodyPr>
          <a:lstStyle/>
          <a:p>
            <a:pPr lvl="0" algn="ctr">
              <a:defRPr/>
            </a:pPr>
            <a:r>
              <a:rPr lang="zh-CN" altLang="en-US" sz="6600" b="1" spc="300" dirty="0">
                <a:solidFill>
                  <a:srgbClr val="C00000"/>
                </a:solidFill>
                <a:latin typeface="微软雅黑" panose="020B0503020204020204" pitchFamily="34" charset="-122"/>
                <a:ea typeface="微软雅黑" panose="020B0503020204020204" pitchFamily="34" charset="-122"/>
              </a:rPr>
              <a:t>You rull！</a:t>
            </a:r>
            <a:endParaRPr lang="zh-CN" altLang="en-US" sz="6600" b="1" spc="300" dirty="0">
              <a:solidFill>
                <a:srgbClr val="C0000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715934" y="2157245"/>
            <a:ext cx="5863771" cy="57767"/>
            <a:chOff x="5280505" y="3963496"/>
            <a:chExt cx="5863771" cy="57767"/>
          </a:xfrm>
          <a:solidFill>
            <a:schemeClr val="tx1"/>
          </a:solidFill>
        </p:grpSpPr>
        <p:sp>
          <p:nvSpPr>
            <p:cNvPr id="6" name="任意多边形 16"/>
            <p:cNvSpPr/>
            <p:nvPr/>
          </p:nvSpPr>
          <p:spPr>
            <a:xfrm>
              <a:off x="5280505" y="3992380"/>
              <a:ext cx="5863771" cy="0"/>
            </a:xfrm>
            <a:custGeom>
              <a:avLst/>
              <a:gdLst>
                <a:gd name="connsiteX0" fmla="*/ 0 w 5863771"/>
                <a:gd name="connsiteY0" fmla="*/ 0 h 0"/>
                <a:gd name="connsiteX1" fmla="*/ 58057 w 5863771"/>
                <a:gd name="connsiteY1" fmla="*/ 0 h 0"/>
                <a:gd name="connsiteX2" fmla="*/ 5863771 w 5863771"/>
                <a:gd name="connsiteY2" fmla="*/ 0 h 0"/>
              </a:gdLst>
              <a:ahLst/>
              <a:cxnLst>
                <a:cxn ang="0">
                  <a:pos x="connsiteX0" y="connsiteY0"/>
                </a:cxn>
                <a:cxn ang="0">
                  <a:pos x="connsiteX1" y="connsiteY1"/>
                </a:cxn>
                <a:cxn ang="0">
                  <a:pos x="connsiteX2" y="connsiteY2"/>
                </a:cxn>
              </a:cxnLst>
              <a:rect l="l" t="t" r="r" b="b"/>
              <a:pathLst>
                <a:path w="5863771">
                  <a:moveTo>
                    <a:pt x="0" y="0"/>
                  </a:moveTo>
                  <a:lnTo>
                    <a:pt x="58057" y="0"/>
                  </a:lnTo>
                  <a:lnTo>
                    <a:pt x="5863771" y="0"/>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sp>
          <p:nvSpPr>
            <p:cNvPr id="7" name="圆角矩形 17"/>
            <p:cNvSpPr/>
            <p:nvPr/>
          </p:nvSpPr>
          <p:spPr>
            <a:xfrm>
              <a:off x="7456740" y="3963496"/>
              <a:ext cx="1511300" cy="577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grpSp>
      <p:pic>
        <p:nvPicPr>
          <p:cNvPr id="34" name="图片占位符 2" descr="C:/Users/user/AppData/Local/Temp/kaimatting/20210221130730/output_aiMatting_20210221130734.pngoutput_aiMatting_20210221130734"/>
          <p:cNvPicPr>
            <a:picLocks noChangeAspect="1"/>
          </p:cNvPicPr>
          <p:nvPr/>
        </p:nvPicPr>
        <p:blipFill>
          <a:blip r:embed="rId2">
            <a:clrChange>
              <a:clrFrom>
                <a:srgbClr val="F1F1F1">
                  <a:alpha val="100000"/>
                </a:srgbClr>
              </a:clrFrom>
              <a:clrTo>
                <a:srgbClr val="F1F1F1">
                  <a:alpha val="100000"/>
                  <a:alpha val="0"/>
                </a:srgbClr>
              </a:clrTo>
            </a:clrChange>
          </a:blip>
          <a:stretch>
            <a:fillRect/>
          </a:stretch>
        </p:blipFill>
        <p:spPr>
          <a:xfrm>
            <a:off x="1547495" y="2464435"/>
            <a:ext cx="1910080" cy="2290445"/>
          </a:xfrm>
          <a:prstGeom prst="rect">
            <a:avLst/>
          </a:prstGeom>
        </p:spPr>
      </p:pic>
      <p:pic>
        <p:nvPicPr>
          <p:cNvPr id="2" name="图片 1"/>
          <p:cNvPicPr>
            <a:picLocks noChangeAspect="1"/>
          </p:cNvPicPr>
          <p:nvPr/>
        </p:nvPicPr>
        <p:blipFill>
          <a:blip r:embed="rId3"/>
          <a:stretch>
            <a:fillRect/>
          </a:stretch>
        </p:blipFill>
        <p:spPr>
          <a:xfrm>
            <a:off x="5371465" y="2317750"/>
            <a:ext cx="6553200" cy="4037330"/>
          </a:xfrm>
          <a:prstGeom prst="rect">
            <a:avLst/>
          </a:prstGeom>
          <a:effectLst>
            <a:softEdge rad="203200"/>
          </a:effectLst>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8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9"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dirty="0"/>
              <a:t>How to express this animal in English?</a:t>
            </a:r>
            <a:endParaRPr lang="zh-CN" altLang="en-US" dirty="0"/>
          </a:p>
        </p:txBody>
      </p:sp>
      <p:grpSp>
        <p:nvGrpSpPr>
          <p:cNvPr id="120" name="千图PPT彼岸天：ID 8661124库_组合 57"/>
          <p:cNvGrpSpPr/>
          <p:nvPr>
            <p:custDataLst>
              <p:tags r:id="rId6"/>
            </p:custDataLst>
          </p:nvPr>
        </p:nvGrpSpPr>
        <p:grpSpPr>
          <a:xfrm>
            <a:off x="6808639" y="4118361"/>
            <a:ext cx="4597559" cy="634985"/>
            <a:chOff x="6747044" y="4369186"/>
            <a:chExt cx="4597559" cy="634985"/>
          </a:xfrm>
        </p:grpSpPr>
        <p:sp>
          <p:nvSpPr>
            <p:cNvPr id="121" name="Freeform: Shape 22"/>
            <p:cNvSpPr/>
            <p:nvPr/>
          </p:nvSpPr>
          <p:spPr>
            <a:xfrm>
              <a:off x="6747044" y="4369186"/>
              <a:ext cx="634985" cy="634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4"/>
              </a:solidFill>
              <a:miter lim="400000"/>
            </a:ln>
          </p:spPr>
          <p:txBody>
            <a:bodyPr wrap="none" lIns="0" tIns="0" rIns="0" bIns="0" anchor="ctr">
              <a:normAutofit/>
            </a:bodyPr>
            <a:lstStyle/>
            <a:p>
              <a:pPr lvl="0" algn="ctr">
                <a:defRPr sz="3200"/>
              </a:pPr>
              <a:r>
                <a:rPr lang="en-US">
                  <a:solidFill>
                    <a:schemeClr val="accent4"/>
                  </a:solidFill>
                  <a:latin typeface="Impact" panose="020B0806030902050204" pitchFamily="34" charset="0"/>
                </a:rPr>
                <a:t>04</a:t>
              </a:r>
              <a:endParaRPr lang="en-US">
                <a:solidFill>
                  <a:schemeClr val="accent4"/>
                </a:solidFill>
                <a:latin typeface="Impact" panose="020B0806030902050204" pitchFamily="34" charset="0"/>
              </a:endParaRPr>
            </a:p>
          </p:txBody>
        </p:sp>
        <p:sp>
          <p:nvSpPr>
            <p:cNvPr id="123" name="TextBox 47"/>
            <p:cNvSpPr txBox="1"/>
            <p:nvPr/>
          </p:nvSpPr>
          <p:spPr>
            <a:xfrm>
              <a:off x="7382029" y="4591117"/>
              <a:ext cx="3962574" cy="242864"/>
            </a:xfrm>
            <a:prstGeom prst="rect">
              <a:avLst/>
            </a:prstGeom>
            <a:noFill/>
          </p:spPr>
          <p:txBody>
            <a:bodyPr wrap="none" lIns="360000" tIns="0" rIns="0" bIns="0" anchor="b" anchorCtr="0">
              <a:noAutofit/>
            </a:bodyPr>
            <a:lstStyle/>
            <a:p>
              <a:pPr algn="l"/>
              <a:r>
                <a:rPr lang="zh-CN" altLang="en-US" sz="3600" b="1" dirty="0">
                  <a:solidFill>
                    <a:schemeClr val="accent4">
                      <a:lumMod val="100000"/>
                    </a:schemeClr>
                  </a:solidFill>
                </a:rPr>
                <a:t>cow</a:t>
              </a:r>
              <a:endParaRPr lang="zh-CN" altLang="en-US" sz="3600" b="1" dirty="0">
                <a:solidFill>
                  <a:schemeClr val="accent4">
                    <a:lumMod val="100000"/>
                  </a:schemeClr>
                </a:solidFill>
              </a:endParaRPr>
            </a:p>
          </p:txBody>
        </p:sp>
      </p:grpSp>
      <p:grpSp>
        <p:nvGrpSpPr>
          <p:cNvPr id="125" name="千图PPT彼岸天：ID 8661124库_组合 56"/>
          <p:cNvGrpSpPr/>
          <p:nvPr>
            <p:custDataLst>
              <p:tags r:id="rId7"/>
            </p:custDataLst>
          </p:nvPr>
        </p:nvGrpSpPr>
        <p:grpSpPr>
          <a:xfrm>
            <a:off x="7283961" y="3073294"/>
            <a:ext cx="4597559" cy="634985"/>
            <a:chOff x="7222366" y="3324119"/>
            <a:chExt cx="4597559" cy="634985"/>
          </a:xfrm>
        </p:grpSpPr>
        <p:sp>
          <p:nvSpPr>
            <p:cNvPr id="126" name="Freeform: Shape 21"/>
            <p:cNvSpPr/>
            <p:nvPr/>
          </p:nvSpPr>
          <p:spPr>
            <a:xfrm>
              <a:off x="7222366" y="3324119"/>
              <a:ext cx="634985" cy="634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3"/>
              </a:solidFill>
              <a:miter lim="400000"/>
            </a:ln>
          </p:spPr>
          <p:txBody>
            <a:bodyPr wrap="none" lIns="0" tIns="0" rIns="0" bIns="0" anchor="ctr">
              <a:normAutofit/>
            </a:bodyPr>
            <a:lstStyle/>
            <a:p>
              <a:pPr lvl="0" algn="ctr">
                <a:defRPr sz="3200"/>
              </a:pPr>
              <a:r>
                <a:rPr lang="en-US">
                  <a:solidFill>
                    <a:schemeClr val="accent3"/>
                  </a:solidFill>
                  <a:latin typeface="Impact" panose="020B0806030902050204" pitchFamily="34" charset="0"/>
                </a:rPr>
                <a:t>03</a:t>
              </a:r>
              <a:endParaRPr lang="en-US">
                <a:solidFill>
                  <a:schemeClr val="accent3"/>
                </a:solidFill>
                <a:latin typeface="Impact" panose="020B0806030902050204" pitchFamily="34" charset="0"/>
              </a:endParaRPr>
            </a:p>
          </p:txBody>
        </p:sp>
        <p:sp>
          <p:nvSpPr>
            <p:cNvPr id="128" name="TextBox 50"/>
            <p:cNvSpPr txBox="1"/>
            <p:nvPr/>
          </p:nvSpPr>
          <p:spPr>
            <a:xfrm>
              <a:off x="7857351" y="3657175"/>
              <a:ext cx="3962574" cy="242864"/>
            </a:xfrm>
            <a:prstGeom prst="rect">
              <a:avLst/>
            </a:prstGeom>
            <a:noFill/>
          </p:spPr>
          <p:txBody>
            <a:bodyPr wrap="none" lIns="360000" tIns="0" rIns="0" bIns="0" anchor="b" anchorCtr="0">
              <a:noAutofit/>
            </a:bodyPr>
            <a:lstStyle/>
            <a:p>
              <a:pPr algn="l"/>
              <a:r>
                <a:rPr lang="zh-CN" altLang="en-US" sz="3600" b="1" dirty="0">
                  <a:solidFill>
                    <a:schemeClr val="accent3">
                      <a:lumMod val="100000"/>
                    </a:schemeClr>
                  </a:solidFill>
                </a:rPr>
                <a:t>bull</a:t>
              </a:r>
              <a:endParaRPr lang="zh-CN" altLang="en-US" sz="3600" b="1" dirty="0">
                <a:solidFill>
                  <a:schemeClr val="accent3">
                    <a:lumMod val="100000"/>
                  </a:schemeClr>
                </a:solidFill>
              </a:endParaRPr>
            </a:p>
          </p:txBody>
        </p:sp>
      </p:grpSp>
      <p:grpSp>
        <p:nvGrpSpPr>
          <p:cNvPr id="130" name="千图PPT彼岸天：ID 8661124库_组合 55"/>
          <p:cNvGrpSpPr/>
          <p:nvPr>
            <p:custDataLst>
              <p:tags r:id="rId8"/>
            </p:custDataLst>
          </p:nvPr>
        </p:nvGrpSpPr>
        <p:grpSpPr>
          <a:xfrm>
            <a:off x="6808639" y="2028226"/>
            <a:ext cx="4597559" cy="634985"/>
            <a:chOff x="6747044" y="2279051"/>
            <a:chExt cx="4597559" cy="634985"/>
          </a:xfrm>
        </p:grpSpPr>
        <p:sp>
          <p:nvSpPr>
            <p:cNvPr id="131" name="Freeform: Shape 20"/>
            <p:cNvSpPr/>
            <p:nvPr/>
          </p:nvSpPr>
          <p:spPr>
            <a:xfrm>
              <a:off x="6747044" y="2279051"/>
              <a:ext cx="634985" cy="634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2"/>
              </a:solidFill>
              <a:miter lim="400000"/>
            </a:ln>
          </p:spPr>
          <p:txBody>
            <a:bodyPr wrap="none" lIns="0" tIns="0" rIns="0" bIns="0" anchor="ctr">
              <a:normAutofit/>
            </a:bodyPr>
            <a:lstStyle/>
            <a:p>
              <a:pPr lvl="0" algn="ctr">
                <a:defRPr sz="3200"/>
              </a:pPr>
              <a:r>
                <a:rPr lang="en-US">
                  <a:solidFill>
                    <a:schemeClr val="accent2"/>
                  </a:solidFill>
                  <a:latin typeface="Impact" panose="020B0806030902050204" pitchFamily="34" charset="0"/>
                </a:rPr>
                <a:t>02</a:t>
              </a:r>
              <a:endParaRPr lang="en-US">
                <a:solidFill>
                  <a:schemeClr val="accent2"/>
                </a:solidFill>
                <a:latin typeface="Impact" panose="020B0806030902050204" pitchFamily="34" charset="0"/>
              </a:endParaRPr>
            </a:p>
          </p:txBody>
        </p:sp>
        <p:sp>
          <p:nvSpPr>
            <p:cNvPr id="133" name="TextBox 53"/>
            <p:cNvSpPr txBox="1"/>
            <p:nvPr/>
          </p:nvSpPr>
          <p:spPr>
            <a:xfrm>
              <a:off x="7382029" y="2540352"/>
              <a:ext cx="3962574" cy="242864"/>
            </a:xfrm>
            <a:prstGeom prst="rect">
              <a:avLst/>
            </a:prstGeom>
            <a:noFill/>
          </p:spPr>
          <p:txBody>
            <a:bodyPr wrap="none" lIns="360000" tIns="0" rIns="0" bIns="0" anchor="b" anchorCtr="0">
              <a:noAutofit/>
            </a:bodyPr>
            <a:lstStyle/>
            <a:p>
              <a:pPr algn="l"/>
              <a:r>
                <a:rPr lang="zh-CN" altLang="en-US" sz="3600" b="1" dirty="0">
                  <a:solidFill>
                    <a:schemeClr val="accent2">
                      <a:lumMod val="100000"/>
                    </a:schemeClr>
                  </a:solidFill>
                </a:rPr>
                <a:t>calf</a:t>
              </a:r>
              <a:endParaRPr lang="zh-CN" altLang="en-US" sz="3600" b="1" dirty="0">
                <a:solidFill>
                  <a:schemeClr val="accent2">
                    <a:lumMod val="100000"/>
                  </a:schemeClr>
                </a:solidFill>
              </a:endParaRPr>
            </a:p>
          </p:txBody>
        </p:sp>
      </p:grpSp>
      <p:grpSp>
        <p:nvGrpSpPr>
          <p:cNvPr id="135" name="千图PPT彼岸天：ID 8661124库_组合 54"/>
          <p:cNvGrpSpPr/>
          <p:nvPr>
            <p:custDataLst>
              <p:tags r:id="rId9"/>
            </p:custDataLst>
          </p:nvPr>
        </p:nvGrpSpPr>
        <p:grpSpPr>
          <a:xfrm>
            <a:off x="6173745" y="1277222"/>
            <a:ext cx="4597559" cy="634985"/>
            <a:chOff x="6112150" y="1528047"/>
            <a:chExt cx="4597559" cy="634985"/>
          </a:xfrm>
        </p:grpSpPr>
        <p:sp>
          <p:nvSpPr>
            <p:cNvPr id="136" name="Freeform: Shape 19"/>
            <p:cNvSpPr/>
            <p:nvPr/>
          </p:nvSpPr>
          <p:spPr>
            <a:xfrm>
              <a:off x="6112150" y="1528047"/>
              <a:ext cx="634985" cy="634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1"/>
              </a:solidFill>
              <a:miter lim="400000"/>
            </a:ln>
          </p:spPr>
          <p:txBody>
            <a:bodyPr wrap="none" lIns="0" tIns="0" rIns="0" bIns="0" anchor="ctr">
              <a:normAutofit/>
            </a:bodyPr>
            <a:lstStyle/>
            <a:p>
              <a:pPr lvl="0" algn="ctr">
                <a:defRPr sz="3200"/>
              </a:pPr>
              <a:r>
                <a:rPr lang="en-US">
                  <a:solidFill>
                    <a:schemeClr val="accent1"/>
                  </a:solidFill>
                  <a:latin typeface="Impact" panose="020B0806030902050204" pitchFamily="34" charset="0"/>
                </a:rPr>
                <a:t>01</a:t>
              </a:r>
              <a:endParaRPr lang="en-US">
                <a:solidFill>
                  <a:schemeClr val="accent1"/>
                </a:solidFill>
                <a:latin typeface="Impact" panose="020B0806030902050204" pitchFamily="34" charset="0"/>
              </a:endParaRPr>
            </a:p>
          </p:txBody>
        </p:sp>
        <p:sp>
          <p:nvSpPr>
            <p:cNvPr id="138" name="TextBox 56"/>
            <p:cNvSpPr txBox="1"/>
            <p:nvPr/>
          </p:nvSpPr>
          <p:spPr>
            <a:xfrm>
              <a:off x="6747135" y="1702988"/>
              <a:ext cx="3962574" cy="242864"/>
            </a:xfrm>
            <a:prstGeom prst="rect">
              <a:avLst/>
            </a:prstGeom>
            <a:noFill/>
          </p:spPr>
          <p:txBody>
            <a:bodyPr wrap="none" lIns="360000" tIns="0" rIns="0" bIns="0" anchor="b" anchorCtr="0">
              <a:noAutofit/>
            </a:bodyPr>
            <a:lstStyle/>
            <a:p>
              <a:pPr algn="l"/>
              <a:r>
                <a:rPr lang="zh-CN" altLang="en-US" sz="3600" b="1" dirty="0">
                  <a:solidFill>
                    <a:schemeClr val="accent1">
                      <a:lumMod val="100000"/>
                    </a:schemeClr>
                  </a:solidFill>
                </a:rPr>
                <a:t>ox</a:t>
              </a:r>
              <a:endParaRPr lang="zh-CN" altLang="en-US" sz="3600" b="1" dirty="0">
                <a:solidFill>
                  <a:schemeClr val="accent1">
                    <a:lumMod val="100000"/>
                  </a:schemeClr>
                </a:solidFill>
              </a:endParaRPr>
            </a:p>
          </p:txBody>
        </p:sp>
      </p:grpSp>
      <p:grpSp>
        <p:nvGrpSpPr>
          <p:cNvPr id="140" name="千图PPT彼岸天：ID 8661124库_组合 58"/>
          <p:cNvGrpSpPr/>
          <p:nvPr>
            <p:custDataLst>
              <p:tags r:id="rId10"/>
            </p:custDataLst>
          </p:nvPr>
        </p:nvGrpSpPr>
        <p:grpSpPr>
          <a:xfrm>
            <a:off x="6173745" y="4847311"/>
            <a:ext cx="4762659" cy="688950"/>
            <a:chOff x="6112150" y="5098136"/>
            <a:chExt cx="4762659" cy="688950"/>
          </a:xfrm>
        </p:grpSpPr>
        <p:sp>
          <p:nvSpPr>
            <p:cNvPr id="141" name="Freeform: Shape 23"/>
            <p:cNvSpPr/>
            <p:nvPr/>
          </p:nvSpPr>
          <p:spPr>
            <a:xfrm>
              <a:off x="6112150" y="5098136"/>
              <a:ext cx="634985" cy="6349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5"/>
              </a:solidFill>
              <a:miter lim="400000"/>
            </a:ln>
          </p:spPr>
          <p:txBody>
            <a:bodyPr wrap="none" lIns="0" tIns="0" rIns="0" bIns="0" anchor="ctr">
              <a:normAutofit/>
            </a:bodyPr>
            <a:lstStyle/>
            <a:p>
              <a:pPr lvl="0" algn="ctr">
                <a:defRPr sz="3200"/>
              </a:pPr>
              <a:r>
                <a:rPr lang="en-US">
                  <a:solidFill>
                    <a:schemeClr val="accent5"/>
                  </a:solidFill>
                  <a:latin typeface="Impact" panose="020B0806030902050204" pitchFamily="34" charset="0"/>
                </a:rPr>
                <a:t>05</a:t>
              </a:r>
              <a:endParaRPr lang="en-US">
                <a:solidFill>
                  <a:schemeClr val="accent5"/>
                </a:solidFill>
                <a:latin typeface="Impact" panose="020B0806030902050204" pitchFamily="34" charset="0"/>
              </a:endParaRPr>
            </a:p>
          </p:txBody>
        </p:sp>
        <p:sp>
          <p:nvSpPr>
            <p:cNvPr id="143" name="TextBox 59"/>
            <p:cNvSpPr txBox="1"/>
            <p:nvPr/>
          </p:nvSpPr>
          <p:spPr>
            <a:xfrm>
              <a:off x="6912235" y="5544222"/>
              <a:ext cx="3962574" cy="242864"/>
            </a:xfrm>
            <a:prstGeom prst="rect">
              <a:avLst/>
            </a:prstGeom>
            <a:noFill/>
          </p:spPr>
          <p:txBody>
            <a:bodyPr wrap="none" lIns="360000" tIns="0" rIns="0" bIns="0" anchor="b" anchorCtr="0">
              <a:noAutofit/>
            </a:bodyPr>
            <a:lstStyle/>
            <a:p>
              <a:pPr algn="l"/>
              <a:r>
                <a:rPr lang="zh-CN" altLang="en-US" sz="3600" b="1" dirty="0">
                  <a:solidFill>
                    <a:schemeClr val="accent5">
                      <a:lumMod val="100000"/>
                    </a:schemeClr>
                  </a:solidFill>
                </a:rPr>
                <a:t>buffalo</a:t>
              </a:r>
              <a:endParaRPr lang="zh-CN" altLang="en-US" sz="3600" b="1" dirty="0">
                <a:solidFill>
                  <a:schemeClr val="accent5">
                    <a:lumMod val="100000"/>
                  </a:schemeClr>
                </a:solidFill>
              </a:endParaRPr>
            </a:p>
          </p:txBody>
        </p:sp>
      </p:grpSp>
      <p:grpSp>
        <p:nvGrpSpPr>
          <p:cNvPr id="145" name="千图PPT彼岸天：ID 8661124库_组合 1"/>
          <p:cNvGrpSpPr/>
          <p:nvPr>
            <p:custDataLst>
              <p:tags r:id="rId11"/>
            </p:custDataLst>
          </p:nvPr>
        </p:nvGrpSpPr>
        <p:grpSpPr>
          <a:xfrm>
            <a:off x="2539949" y="1711743"/>
            <a:ext cx="4433692" cy="3335897"/>
            <a:chOff x="2478354" y="1962568"/>
            <a:chExt cx="4433692" cy="3335897"/>
          </a:xfrm>
        </p:grpSpPr>
        <p:sp>
          <p:nvSpPr>
            <p:cNvPr id="151" name="Freeform: Shape 9"/>
            <p:cNvSpPr/>
            <p:nvPr/>
          </p:nvSpPr>
          <p:spPr>
            <a:xfrm>
              <a:off x="2478354" y="1962568"/>
              <a:ext cx="3335896" cy="33358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D4D8"/>
            </a:solidFill>
            <a:ln w="12700" cap="flat">
              <a:noFill/>
              <a:miter lim="400000"/>
            </a:ln>
            <a:effectLst/>
          </p:spPr>
          <p:txBody>
            <a:bodyPr anchor="ctr"/>
            <a:lstStyle/>
            <a:p>
              <a:pPr algn="ctr"/>
            </a:p>
          </p:txBody>
        </p:sp>
        <p:sp>
          <p:nvSpPr>
            <p:cNvPr id="152" name="Freeform: Shape 10"/>
            <p:cNvSpPr/>
            <p:nvPr/>
          </p:nvSpPr>
          <p:spPr>
            <a:xfrm>
              <a:off x="2676982" y="2161197"/>
              <a:ext cx="2938660" cy="2938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p>
          </p:txBody>
        </p:sp>
        <p:sp>
          <p:nvSpPr>
            <p:cNvPr id="153" name="Freeform: Shape 16"/>
            <p:cNvSpPr/>
            <p:nvPr/>
          </p:nvSpPr>
          <p:spPr>
            <a:xfrm>
              <a:off x="4881090" y="2197949"/>
              <a:ext cx="122913" cy="122914"/>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p>
          </p:txBody>
        </p:sp>
        <p:sp>
          <p:nvSpPr>
            <p:cNvPr id="154" name="Freeform: Shape 17"/>
            <p:cNvSpPr/>
            <p:nvPr/>
          </p:nvSpPr>
          <p:spPr>
            <a:xfrm>
              <a:off x="5000424" y="2006209"/>
              <a:ext cx="894812" cy="241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931" y="21600"/>
                  </a:lnTo>
                  <a:lnTo>
                    <a:pt x="21600" y="0"/>
                  </a:lnTo>
                </a:path>
              </a:pathLst>
            </a:custGeom>
            <a:ln>
              <a:solidFill>
                <a:srgbClr val="85888D"/>
              </a:solidFill>
              <a:miter lim="400000"/>
              <a:tailEnd type="oval"/>
            </a:ln>
          </p:spPr>
          <p:txBody>
            <a:bodyPr anchor="ctr"/>
            <a:lstStyle/>
            <a:p>
              <a:pPr algn="ctr"/>
            </a:p>
          </p:txBody>
        </p:sp>
        <p:sp>
          <p:nvSpPr>
            <p:cNvPr id="155" name="Freeform: Shape 18"/>
            <p:cNvSpPr/>
            <p:nvPr/>
          </p:nvSpPr>
          <p:spPr>
            <a:xfrm>
              <a:off x="5653310" y="2711604"/>
              <a:ext cx="1044920" cy="2057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17" y="21600"/>
                  </a:lnTo>
                  <a:lnTo>
                    <a:pt x="21600" y="0"/>
                  </a:lnTo>
                </a:path>
              </a:pathLst>
            </a:custGeom>
            <a:ln>
              <a:solidFill>
                <a:srgbClr val="85888D"/>
              </a:solidFill>
              <a:miter lim="400000"/>
              <a:tailEnd type="oval"/>
            </a:ln>
          </p:spPr>
          <p:txBody>
            <a:bodyPr anchor="ctr"/>
            <a:lstStyle/>
            <a:p>
              <a:pPr algn="ctr"/>
            </a:p>
          </p:txBody>
        </p:sp>
        <p:sp>
          <p:nvSpPr>
            <p:cNvPr id="156" name="Straight Connector 24"/>
            <p:cNvSpPr/>
            <p:nvPr/>
          </p:nvSpPr>
          <p:spPr>
            <a:xfrm>
              <a:off x="5839564" y="3641627"/>
              <a:ext cx="1072482" cy="1"/>
            </a:xfrm>
            <a:prstGeom prst="line">
              <a:avLst/>
            </a:prstGeom>
            <a:ln>
              <a:solidFill>
                <a:srgbClr val="A09FA1"/>
              </a:solidFill>
              <a:miter lim="400000"/>
              <a:tailEnd type="oval"/>
            </a:ln>
          </p:spPr>
          <p:txBody>
            <a:bodyPr anchor="ctr"/>
            <a:lstStyle/>
            <a:p>
              <a:pPr algn="ctr"/>
            </a:p>
          </p:txBody>
        </p:sp>
        <p:sp>
          <p:nvSpPr>
            <p:cNvPr id="157" name="Freeform: Shape 25"/>
            <p:cNvSpPr/>
            <p:nvPr/>
          </p:nvSpPr>
          <p:spPr>
            <a:xfrm>
              <a:off x="5653310" y="4362051"/>
              <a:ext cx="1043100" cy="229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988" y="0"/>
                  </a:lnTo>
                  <a:lnTo>
                    <a:pt x="21600" y="21600"/>
                  </a:lnTo>
                </a:path>
              </a:pathLst>
            </a:custGeom>
            <a:ln>
              <a:solidFill>
                <a:srgbClr val="A09FA1"/>
              </a:solidFill>
              <a:miter lim="400000"/>
              <a:tailEnd type="oval"/>
            </a:ln>
          </p:spPr>
          <p:txBody>
            <a:bodyPr anchor="ctr"/>
            <a:lstStyle/>
            <a:p>
              <a:pPr algn="ctr"/>
            </a:p>
          </p:txBody>
        </p:sp>
        <p:sp>
          <p:nvSpPr>
            <p:cNvPr id="158" name="Freeform: Shape 26"/>
            <p:cNvSpPr/>
            <p:nvPr/>
          </p:nvSpPr>
          <p:spPr>
            <a:xfrm>
              <a:off x="5028455" y="4973940"/>
              <a:ext cx="1042006" cy="179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633" y="0"/>
                  </a:lnTo>
                  <a:lnTo>
                    <a:pt x="21600" y="21600"/>
                  </a:lnTo>
                </a:path>
              </a:pathLst>
            </a:custGeom>
            <a:ln>
              <a:solidFill>
                <a:srgbClr val="85888D"/>
              </a:solidFill>
              <a:miter lim="400000"/>
              <a:tailEnd type="oval"/>
            </a:ln>
          </p:spPr>
          <p:txBody>
            <a:bodyPr anchor="ctr"/>
            <a:lstStyle/>
            <a:p>
              <a:pPr algn="ctr"/>
            </a:p>
          </p:txBody>
        </p:sp>
        <p:sp>
          <p:nvSpPr>
            <p:cNvPr id="159" name="Freeform: Shape 27"/>
            <p:cNvSpPr/>
            <p:nvPr/>
          </p:nvSpPr>
          <p:spPr>
            <a:xfrm>
              <a:off x="5492041" y="2844073"/>
              <a:ext cx="122914" cy="122914"/>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p>
          </p:txBody>
        </p:sp>
        <p:sp>
          <p:nvSpPr>
            <p:cNvPr id="160" name="Freeform: Shape 28"/>
            <p:cNvSpPr/>
            <p:nvPr/>
          </p:nvSpPr>
          <p:spPr>
            <a:xfrm>
              <a:off x="5666199" y="3580167"/>
              <a:ext cx="122914" cy="1229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p>
          </p:txBody>
        </p:sp>
        <p:sp>
          <p:nvSpPr>
            <p:cNvPr id="161" name="Freeform: Shape 29"/>
            <p:cNvSpPr/>
            <p:nvPr/>
          </p:nvSpPr>
          <p:spPr>
            <a:xfrm>
              <a:off x="5492041" y="4296857"/>
              <a:ext cx="122914" cy="1229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p>
          </p:txBody>
        </p:sp>
        <p:sp>
          <p:nvSpPr>
            <p:cNvPr id="162" name="Freeform: Shape 30"/>
            <p:cNvSpPr/>
            <p:nvPr/>
          </p:nvSpPr>
          <p:spPr>
            <a:xfrm>
              <a:off x="4881090" y="4924884"/>
              <a:ext cx="122913" cy="1229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p>
          </p:txBody>
        </p:sp>
        <p:grpSp>
          <p:nvGrpSpPr>
            <p:cNvPr id="163" name="Group 2"/>
            <p:cNvGrpSpPr>
              <a:grpSpLocks noChangeAspect="1"/>
            </p:cNvGrpSpPr>
            <p:nvPr/>
          </p:nvGrpSpPr>
          <p:grpSpPr bwMode="auto">
            <a:xfrm>
              <a:off x="2747626" y="2419694"/>
              <a:ext cx="2795748" cy="2368216"/>
              <a:chOff x="2884" y="1335"/>
              <a:chExt cx="1916" cy="1623"/>
            </a:xfrm>
            <a:solidFill>
              <a:schemeClr val="bg1">
                <a:lumMod val="75000"/>
              </a:schemeClr>
            </a:solidFill>
          </p:grpSpPr>
          <p:sp>
            <p:nvSpPr>
              <p:cNvPr id="164" name="Freeform: Shape 15"/>
              <p:cNvSpPr/>
              <p:nvPr/>
            </p:nvSpPr>
            <p:spPr bwMode="auto">
              <a:xfrm>
                <a:off x="3818" y="1613"/>
                <a:ext cx="982" cy="1345"/>
              </a:xfrm>
              <a:custGeom>
                <a:avLst/>
                <a:gdLst>
                  <a:gd name="T0" fmla="*/ 194 w 472"/>
                  <a:gd name="T1" fmla="*/ 274 h 647"/>
                  <a:gd name="T2" fmla="*/ 236 w 472"/>
                  <a:gd name="T3" fmla="*/ 252 h 647"/>
                  <a:gd name="T4" fmla="*/ 203 w 472"/>
                  <a:gd name="T5" fmla="*/ 228 h 647"/>
                  <a:gd name="T6" fmla="*/ 181 w 472"/>
                  <a:gd name="T7" fmla="*/ 238 h 647"/>
                  <a:gd name="T8" fmla="*/ 150 w 472"/>
                  <a:gd name="T9" fmla="*/ 192 h 647"/>
                  <a:gd name="T10" fmla="*/ 146 w 472"/>
                  <a:gd name="T11" fmla="*/ 211 h 647"/>
                  <a:gd name="T12" fmla="*/ 102 w 472"/>
                  <a:gd name="T13" fmla="*/ 197 h 647"/>
                  <a:gd name="T14" fmla="*/ 72 w 472"/>
                  <a:gd name="T15" fmla="*/ 225 h 647"/>
                  <a:gd name="T16" fmla="*/ 37 w 472"/>
                  <a:gd name="T17" fmla="*/ 204 h 647"/>
                  <a:gd name="T18" fmla="*/ 68 w 472"/>
                  <a:gd name="T19" fmla="*/ 173 h 647"/>
                  <a:gd name="T20" fmla="*/ 105 w 472"/>
                  <a:gd name="T21" fmla="*/ 134 h 647"/>
                  <a:gd name="T22" fmla="*/ 164 w 472"/>
                  <a:gd name="T23" fmla="*/ 125 h 647"/>
                  <a:gd name="T24" fmla="*/ 192 w 472"/>
                  <a:gd name="T25" fmla="*/ 89 h 647"/>
                  <a:gd name="T26" fmla="*/ 195 w 472"/>
                  <a:gd name="T27" fmla="*/ 84 h 647"/>
                  <a:gd name="T28" fmla="*/ 189 w 472"/>
                  <a:gd name="T29" fmla="*/ 42 h 647"/>
                  <a:gd name="T30" fmla="*/ 161 w 472"/>
                  <a:gd name="T31" fmla="*/ 81 h 647"/>
                  <a:gd name="T32" fmla="*/ 139 w 472"/>
                  <a:gd name="T33" fmla="*/ 104 h 647"/>
                  <a:gd name="T34" fmla="*/ 115 w 472"/>
                  <a:gd name="T35" fmla="*/ 63 h 647"/>
                  <a:gd name="T36" fmla="*/ 182 w 472"/>
                  <a:gd name="T37" fmla="*/ 6 h 647"/>
                  <a:gd name="T38" fmla="*/ 267 w 472"/>
                  <a:gd name="T39" fmla="*/ 25 h 647"/>
                  <a:gd name="T40" fmla="*/ 289 w 472"/>
                  <a:gd name="T41" fmla="*/ 20 h 647"/>
                  <a:gd name="T42" fmla="*/ 338 w 472"/>
                  <a:gd name="T43" fmla="*/ 19 h 647"/>
                  <a:gd name="T44" fmla="*/ 409 w 472"/>
                  <a:gd name="T45" fmla="*/ 37 h 647"/>
                  <a:gd name="T46" fmla="*/ 449 w 472"/>
                  <a:gd name="T47" fmla="*/ 364 h 647"/>
                  <a:gd name="T48" fmla="*/ 427 w 472"/>
                  <a:gd name="T49" fmla="*/ 394 h 647"/>
                  <a:gd name="T50" fmla="*/ 400 w 472"/>
                  <a:gd name="T51" fmla="*/ 335 h 647"/>
                  <a:gd name="T52" fmla="*/ 348 w 472"/>
                  <a:gd name="T53" fmla="*/ 323 h 647"/>
                  <a:gd name="T54" fmla="*/ 316 w 472"/>
                  <a:gd name="T55" fmla="*/ 374 h 647"/>
                  <a:gd name="T56" fmla="*/ 260 w 472"/>
                  <a:gd name="T57" fmla="*/ 329 h 647"/>
                  <a:gd name="T58" fmla="*/ 255 w 472"/>
                  <a:gd name="T59" fmla="*/ 359 h 647"/>
                  <a:gd name="T60" fmla="*/ 302 w 472"/>
                  <a:gd name="T61" fmla="*/ 389 h 647"/>
                  <a:gd name="T62" fmla="*/ 259 w 472"/>
                  <a:gd name="T63" fmla="*/ 492 h 647"/>
                  <a:gd name="T64" fmla="*/ 232 w 472"/>
                  <a:gd name="T65" fmla="*/ 583 h 647"/>
                  <a:gd name="T66" fmla="*/ 153 w 472"/>
                  <a:gd name="T67" fmla="*/ 641 h 647"/>
                  <a:gd name="T68" fmla="*/ 136 w 472"/>
                  <a:gd name="T69" fmla="*/ 532 h 647"/>
                  <a:gd name="T70" fmla="*/ 85 w 472"/>
                  <a:gd name="T71" fmla="*/ 417 h 647"/>
                  <a:gd name="T72" fmla="*/ 8 w 472"/>
                  <a:gd name="T73" fmla="*/ 383 h 647"/>
                  <a:gd name="T74" fmla="*/ 20 w 472"/>
                  <a:gd name="T75" fmla="*/ 298 h 647"/>
                  <a:gd name="T76" fmla="*/ 53 w 472"/>
                  <a:gd name="T77" fmla="*/ 245 h 647"/>
                  <a:gd name="T78" fmla="*/ 125 w 472"/>
                  <a:gd name="T79" fmla="*/ 243 h 647"/>
                  <a:gd name="T80" fmla="*/ 297 w 472"/>
                  <a:gd name="T81" fmla="*/ 190 h 647"/>
                  <a:gd name="T82" fmla="*/ 305 w 472"/>
                  <a:gd name="T83" fmla="*/ 232 h 647"/>
                  <a:gd name="T84" fmla="*/ 332 w 472"/>
                  <a:gd name="T85" fmla="*/ 234 h 647"/>
                  <a:gd name="T86" fmla="*/ 311 w 472"/>
                  <a:gd name="T87" fmla="*/ 18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2" h="647">
                    <a:moveTo>
                      <a:pt x="166" y="279"/>
                    </a:moveTo>
                    <a:cubicBezTo>
                      <a:pt x="167" y="266"/>
                      <a:pt x="173" y="267"/>
                      <a:pt x="180" y="271"/>
                    </a:cubicBezTo>
                    <a:cubicBezTo>
                      <a:pt x="184" y="273"/>
                      <a:pt x="189" y="273"/>
                      <a:pt x="194" y="274"/>
                    </a:cubicBezTo>
                    <a:cubicBezTo>
                      <a:pt x="202" y="276"/>
                      <a:pt x="210" y="276"/>
                      <a:pt x="217" y="278"/>
                    </a:cubicBezTo>
                    <a:cubicBezTo>
                      <a:pt x="226" y="280"/>
                      <a:pt x="233" y="276"/>
                      <a:pt x="236" y="271"/>
                    </a:cubicBezTo>
                    <a:cubicBezTo>
                      <a:pt x="239" y="266"/>
                      <a:pt x="238" y="257"/>
                      <a:pt x="236" y="252"/>
                    </a:cubicBezTo>
                    <a:cubicBezTo>
                      <a:pt x="234" y="248"/>
                      <a:pt x="227" y="247"/>
                      <a:pt x="222" y="245"/>
                    </a:cubicBezTo>
                    <a:cubicBezTo>
                      <a:pt x="222" y="245"/>
                      <a:pt x="221" y="245"/>
                      <a:pt x="220" y="245"/>
                    </a:cubicBezTo>
                    <a:cubicBezTo>
                      <a:pt x="203" y="245"/>
                      <a:pt x="203" y="246"/>
                      <a:pt x="203" y="228"/>
                    </a:cubicBezTo>
                    <a:cubicBezTo>
                      <a:pt x="203" y="219"/>
                      <a:pt x="197" y="214"/>
                      <a:pt x="189" y="217"/>
                    </a:cubicBezTo>
                    <a:cubicBezTo>
                      <a:pt x="186" y="219"/>
                      <a:pt x="183" y="224"/>
                      <a:pt x="182" y="228"/>
                    </a:cubicBezTo>
                    <a:cubicBezTo>
                      <a:pt x="181" y="230"/>
                      <a:pt x="181" y="234"/>
                      <a:pt x="181" y="238"/>
                    </a:cubicBezTo>
                    <a:cubicBezTo>
                      <a:pt x="171" y="233"/>
                      <a:pt x="165" y="228"/>
                      <a:pt x="165" y="217"/>
                    </a:cubicBezTo>
                    <a:cubicBezTo>
                      <a:pt x="165" y="212"/>
                      <a:pt x="161" y="208"/>
                      <a:pt x="159" y="204"/>
                    </a:cubicBezTo>
                    <a:cubicBezTo>
                      <a:pt x="156" y="200"/>
                      <a:pt x="153" y="196"/>
                      <a:pt x="150" y="192"/>
                    </a:cubicBezTo>
                    <a:cubicBezTo>
                      <a:pt x="147" y="190"/>
                      <a:pt x="144" y="189"/>
                      <a:pt x="141" y="187"/>
                    </a:cubicBezTo>
                    <a:cubicBezTo>
                      <a:pt x="139" y="191"/>
                      <a:pt x="136" y="196"/>
                      <a:pt x="137" y="200"/>
                    </a:cubicBezTo>
                    <a:cubicBezTo>
                      <a:pt x="138" y="204"/>
                      <a:pt x="143" y="208"/>
                      <a:pt x="146" y="211"/>
                    </a:cubicBezTo>
                    <a:cubicBezTo>
                      <a:pt x="147" y="212"/>
                      <a:pt x="148" y="214"/>
                      <a:pt x="147" y="217"/>
                    </a:cubicBezTo>
                    <a:cubicBezTo>
                      <a:pt x="144" y="214"/>
                      <a:pt x="139" y="211"/>
                      <a:pt x="136" y="207"/>
                    </a:cubicBezTo>
                    <a:cubicBezTo>
                      <a:pt x="127" y="195"/>
                      <a:pt x="116" y="192"/>
                      <a:pt x="102" y="197"/>
                    </a:cubicBezTo>
                    <a:cubicBezTo>
                      <a:pt x="98" y="198"/>
                      <a:pt x="95" y="202"/>
                      <a:pt x="92" y="204"/>
                    </a:cubicBezTo>
                    <a:cubicBezTo>
                      <a:pt x="87" y="208"/>
                      <a:pt x="83" y="212"/>
                      <a:pt x="78" y="214"/>
                    </a:cubicBezTo>
                    <a:cubicBezTo>
                      <a:pt x="72" y="216"/>
                      <a:pt x="72" y="220"/>
                      <a:pt x="72" y="225"/>
                    </a:cubicBezTo>
                    <a:cubicBezTo>
                      <a:pt x="70" y="238"/>
                      <a:pt x="64" y="242"/>
                      <a:pt x="52" y="236"/>
                    </a:cubicBezTo>
                    <a:cubicBezTo>
                      <a:pt x="47" y="233"/>
                      <a:pt x="39" y="231"/>
                      <a:pt x="38" y="228"/>
                    </a:cubicBezTo>
                    <a:cubicBezTo>
                      <a:pt x="35" y="221"/>
                      <a:pt x="36" y="212"/>
                      <a:pt x="37" y="204"/>
                    </a:cubicBezTo>
                    <a:cubicBezTo>
                      <a:pt x="37" y="201"/>
                      <a:pt x="42" y="198"/>
                      <a:pt x="46" y="196"/>
                    </a:cubicBezTo>
                    <a:cubicBezTo>
                      <a:pt x="49" y="195"/>
                      <a:pt x="52" y="195"/>
                      <a:pt x="55" y="195"/>
                    </a:cubicBezTo>
                    <a:cubicBezTo>
                      <a:pt x="74" y="191"/>
                      <a:pt x="74" y="190"/>
                      <a:pt x="68" y="173"/>
                    </a:cubicBezTo>
                    <a:cubicBezTo>
                      <a:pt x="67" y="170"/>
                      <a:pt x="68" y="165"/>
                      <a:pt x="71" y="163"/>
                    </a:cubicBezTo>
                    <a:cubicBezTo>
                      <a:pt x="80" y="153"/>
                      <a:pt x="89" y="145"/>
                      <a:pt x="99" y="136"/>
                    </a:cubicBezTo>
                    <a:cubicBezTo>
                      <a:pt x="101" y="135"/>
                      <a:pt x="103" y="134"/>
                      <a:pt x="105" y="134"/>
                    </a:cubicBezTo>
                    <a:cubicBezTo>
                      <a:pt x="116" y="134"/>
                      <a:pt x="119" y="129"/>
                      <a:pt x="120" y="119"/>
                    </a:cubicBezTo>
                    <a:cubicBezTo>
                      <a:pt x="120" y="116"/>
                      <a:pt x="121" y="112"/>
                      <a:pt x="122" y="108"/>
                    </a:cubicBezTo>
                    <a:cubicBezTo>
                      <a:pt x="130" y="130"/>
                      <a:pt x="149" y="121"/>
                      <a:pt x="164" y="125"/>
                    </a:cubicBezTo>
                    <a:cubicBezTo>
                      <a:pt x="166" y="125"/>
                      <a:pt x="171" y="120"/>
                      <a:pt x="173" y="117"/>
                    </a:cubicBezTo>
                    <a:cubicBezTo>
                      <a:pt x="175" y="112"/>
                      <a:pt x="175" y="107"/>
                      <a:pt x="176" y="102"/>
                    </a:cubicBezTo>
                    <a:cubicBezTo>
                      <a:pt x="190" y="105"/>
                      <a:pt x="190" y="105"/>
                      <a:pt x="192" y="89"/>
                    </a:cubicBezTo>
                    <a:cubicBezTo>
                      <a:pt x="195" y="89"/>
                      <a:pt x="198" y="88"/>
                      <a:pt x="202" y="87"/>
                    </a:cubicBezTo>
                    <a:cubicBezTo>
                      <a:pt x="202" y="87"/>
                      <a:pt x="202" y="86"/>
                      <a:pt x="202" y="85"/>
                    </a:cubicBezTo>
                    <a:cubicBezTo>
                      <a:pt x="199" y="85"/>
                      <a:pt x="197" y="85"/>
                      <a:pt x="195" y="84"/>
                    </a:cubicBezTo>
                    <a:cubicBezTo>
                      <a:pt x="190" y="82"/>
                      <a:pt x="183" y="81"/>
                      <a:pt x="181" y="77"/>
                    </a:cubicBezTo>
                    <a:cubicBezTo>
                      <a:pt x="178" y="71"/>
                      <a:pt x="178" y="63"/>
                      <a:pt x="184" y="56"/>
                    </a:cubicBezTo>
                    <a:cubicBezTo>
                      <a:pt x="187" y="53"/>
                      <a:pt x="190" y="46"/>
                      <a:pt x="189" y="42"/>
                    </a:cubicBezTo>
                    <a:cubicBezTo>
                      <a:pt x="187" y="35"/>
                      <a:pt x="182" y="35"/>
                      <a:pt x="177" y="42"/>
                    </a:cubicBezTo>
                    <a:cubicBezTo>
                      <a:pt x="172" y="50"/>
                      <a:pt x="166" y="59"/>
                      <a:pt x="161" y="68"/>
                    </a:cubicBezTo>
                    <a:cubicBezTo>
                      <a:pt x="159" y="71"/>
                      <a:pt x="160" y="77"/>
                      <a:pt x="161" y="81"/>
                    </a:cubicBezTo>
                    <a:cubicBezTo>
                      <a:pt x="163" y="87"/>
                      <a:pt x="163" y="91"/>
                      <a:pt x="157" y="95"/>
                    </a:cubicBezTo>
                    <a:cubicBezTo>
                      <a:pt x="152" y="99"/>
                      <a:pt x="148" y="104"/>
                      <a:pt x="142" y="110"/>
                    </a:cubicBezTo>
                    <a:cubicBezTo>
                      <a:pt x="141" y="108"/>
                      <a:pt x="140" y="106"/>
                      <a:pt x="139" y="104"/>
                    </a:cubicBezTo>
                    <a:cubicBezTo>
                      <a:pt x="136" y="94"/>
                      <a:pt x="130" y="91"/>
                      <a:pt x="120" y="91"/>
                    </a:cubicBezTo>
                    <a:cubicBezTo>
                      <a:pt x="110" y="91"/>
                      <a:pt x="110" y="82"/>
                      <a:pt x="109" y="75"/>
                    </a:cubicBezTo>
                    <a:cubicBezTo>
                      <a:pt x="108" y="72"/>
                      <a:pt x="112" y="66"/>
                      <a:pt x="115" y="63"/>
                    </a:cubicBezTo>
                    <a:cubicBezTo>
                      <a:pt x="127" y="53"/>
                      <a:pt x="140" y="44"/>
                      <a:pt x="152" y="34"/>
                    </a:cubicBezTo>
                    <a:cubicBezTo>
                      <a:pt x="153" y="33"/>
                      <a:pt x="153" y="32"/>
                      <a:pt x="154" y="31"/>
                    </a:cubicBezTo>
                    <a:cubicBezTo>
                      <a:pt x="156" y="14"/>
                      <a:pt x="170" y="10"/>
                      <a:pt x="182" y="6"/>
                    </a:cubicBezTo>
                    <a:cubicBezTo>
                      <a:pt x="193" y="2"/>
                      <a:pt x="206" y="0"/>
                      <a:pt x="217" y="3"/>
                    </a:cubicBezTo>
                    <a:cubicBezTo>
                      <a:pt x="230" y="7"/>
                      <a:pt x="243" y="12"/>
                      <a:pt x="256" y="14"/>
                    </a:cubicBezTo>
                    <a:cubicBezTo>
                      <a:pt x="260" y="15"/>
                      <a:pt x="264" y="22"/>
                      <a:pt x="267" y="25"/>
                    </a:cubicBezTo>
                    <a:cubicBezTo>
                      <a:pt x="271" y="29"/>
                      <a:pt x="275" y="33"/>
                      <a:pt x="279" y="36"/>
                    </a:cubicBezTo>
                    <a:cubicBezTo>
                      <a:pt x="282" y="32"/>
                      <a:pt x="285" y="27"/>
                      <a:pt x="288" y="23"/>
                    </a:cubicBezTo>
                    <a:cubicBezTo>
                      <a:pt x="288" y="22"/>
                      <a:pt x="289" y="21"/>
                      <a:pt x="289" y="20"/>
                    </a:cubicBezTo>
                    <a:cubicBezTo>
                      <a:pt x="290" y="20"/>
                      <a:pt x="291" y="20"/>
                      <a:pt x="291" y="20"/>
                    </a:cubicBezTo>
                    <a:cubicBezTo>
                      <a:pt x="299" y="34"/>
                      <a:pt x="299" y="34"/>
                      <a:pt x="311" y="24"/>
                    </a:cubicBezTo>
                    <a:cubicBezTo>
                      <a:pt x="319" y="18"/>
                      <a:pt x="327" y="14"/>
                      <a:pt x="338" y="19"/>
                    </a:cubicBezTo>
                    <a:cubicBezTo>
                      <a:pt x="342" y="21"/>
                      <a:pt x="350" y="19"/>
                      <a:pt x="354" y="16"/>
                    </a:cubicBezTo>
                    <a:cubicBezTo>
                      <a:pt x="367" y="8"/>
                      <a:pt x="378" y="7"/>
                      <a:pt x="390" y="16"/>
                    </a:cubicBezTo>
                    <a:cubicBezTo>
                      <a:pt x="397" y="22"/>
                      <a:pt x="404" y="29"/>
                      <a:pt x="409" y="37"/>
                    </a:cubicBezTo>
                    <a:cubicBezTo>
                      <a:pt x="454" y="115"/>
                      <a:pt x="472" y="200"/>
                      <a:pt x="467" y="290"/>
                    </a:cubicBezTo>
                    <a:cubicBezTo>
                      <a:pt x="466" y="308"/>
                      <a:pt x="463" y="325"/>
                      <a:pt x="460" y="342"/>
                    </a:cubicBezTo>
                    <a:cubicBezTo>
                      <a:pt x="458" y="349"/>
                      <a:pt x="454" y="357"/>
                      <a:pt x="449" y="364"/>
                    </a:cubicBezTo>
                    <a:cubicBezTo>
                      <a:pt x="442" y="374"/>
                      <a:pt x="440" y="384"/>
                      <a:pt x="442" y="396"/>
                    </a:cubicBezTo>
                    <a:cubicBezTo>
                      <a:pt x="443" y="401"/>
                      <a:pt x="443" y="405"/>
                      <a:pt x="444" y="411"/>
                    </a:cubicBezTo>
                    <a:cubicBezTo>
                      <a:pt x="433" y="408"/>
                      <a:pt x="429" y="403"/>
                      <a:pt x="427" y="394"/>
                    </a:cubicBezTo>
                    <a:cubicBezTo>
                      <a:pt x="424" y="384"/>
                      <a:pt x="419" y="375"/>
                      <a:pt x="415" y="365"/>
                    </a:cubicBezTo>
                    <a:cubicBezTo>
                      <a:pt x="414" y="362"/>
                      <a:pt x="412" y="358"/>
                      <a:pt x="412" y="354"/>
                    </a:cubicBezTo>
                    <a:cubicBezTo>
                      <a:pt x="411" y="345"/>
                      <a:pt x="410" y="338"/>
                      <a:pt x="400" y="335"/>
                    </a:cubicBezTo>
                    <a:cubicBezTo>
                      <a:pt x="396" y="334"/>
                      <a:pt x="393" y="327"/>
                      <a:pt x="391" y="323"/>
                    </a:cubicBezTo>
                    <a:cubicBezTo>
                      <a:pt x="385" y="309"/>
                      <a:pt x="369" y="301"/>
                      <a:pt x="356" y="308"/>
                    </a:cubicBezTo>
                    <a:cubicBezTo>
                      <a:pt x="352" y="310"/>
                      <a:pt x="349" y="318"/>
                      <a:pt x="348" y="323"/>
                    </a:cubicBezTo>
                    <a:cubicBezTo>
                      <a:pt x="347" y="332"/>
                      <a:pt x="348" y="340"/>
                      <a:pt x="338" y="345"/>
                    </a:cubicBezTo>
                    <a:cubicBezTo>
                      <a:pt x="336" y="346"/>
                      <a:pt x="336" y="353"/>
                      <a:pt x="334" y="354"/>
                    </a:cubicBezTo>
                    <a:cubicBezTo>
                      <a:pt x="324" y="357"/>
                      <a:pt x="323" y="370"/>
                      <a:pt x="316" y="374"/>
                    </a:cubicBezTo>
                    <a:cubicBezTo>
                      <a:pt x="305" y="379"/>
                      <a:pt x="294" y="383"/>
                      <a:pt x="282" y="376"/>
                    </a:cubicBezTo>
                    <a:cubicBezTo>
                      <a:pt x="280" y="374"/>
                      <a:pt x="278" y="371"/>
                      <a:pt x="277" y="369"/>
                    </a:cubicBezTo>
                    <a:cubicBezTo>
                      <a:pt x="271" y="356"/>
                      <a:pt x="266" y="342"/>
                      <a:pt x="260" y="329"/>
                    </a:cubicBezTo>
                    <a:cubicBezTo>
                      <a:pt x="256" y="320"/>
                      <a:pt x="251" y="313"/>
                      <a:pt x="246" y="305"/>
                    </a:cubicBezTo>
                    <a:cubicBezTo>
                      <a:pt x="243" y="302"/>
                      <a:pt x="240" y="299"/>
                      <a:pt x="236" y="296"/>
                    </a:cubicBezTo>
                    <a:cubicBezTo>
                      <a:pt x="243" y="317"/>
                      <a:pt x="241" y="340"/>
                      <a:pt x="255" y="359"/>
                    </a:cubicBezTo>
                    <a:cubicBezTo>
                      <a:pt x="262" y="367"/>
                      <a:pt x="266" y="377"/>
                      <a:pt x="277" y="380"/>
                    </a:cubicBezTo>
                    <a:cubicBezTo>
                      <a:pt x="278" y="380"/>
                      <a:pt x="279" y="381"/>
                      <a:pt x="280" y="382"/>
                    </a:cubicBezTo>
                    <a:cubicBezTo>
                      <a:pt x="284" y="394"/>
                      <a:pt x="292" y="392"/>
                      <a:pt x="302" y="389"/>
                    </a:cubicBezTo>
                    <a:cubicBezTo>
                      <a:pt x="309" y="387"/>
                      <a:pt x="314" y="392"/>
                      <a:pt x="311" y="398"/>
                    </a:cubicBezTo>
                    <a:cubicBezTo>
                      <a:pt x="301" y="417"/>
                      <a:pt x="291" y="434"/>
                      <a:pt x="281" y="452"/>
                    </a:cubicBezTo>
                    <a:cubicBezTo>
                      <a:pt x="274" y="466"/>
                      <a:pt x="266" y="478"/>
                      <a:pt x="259" y="492"/>
                    </a:cubicBezTo>
                    <a:cubicBezTo>
                      <a:pt x="257" y="495"/>
                      <a:pt x="259" y="501"/>
                      <a:pt x="260" y="506"/>
                    </a:cubicBezTo>
                    <a:cubicBezTo>
                      <a:pt x="263" y="522"/>
                      <a:pt x="266" y="539"/>
                      <a:pt x="251" y="551"/>
                    </a:cubicBezTo>
                    <a:cubicBezTo>
                      <a:pt x="241" y="560"/>
                      <a:pt x="237" y="571"/>
                      <a:pt x="232" y="583"/>
                    </a:cubicBezTo>
                    <a:cubicBezTo>
                      <a:pt x="223" y="603"/>
                      <a:pt x="214" y="623"/>
                      <a:pt x="196" y="638"/>
                    </a:cubicBezTo>
                    <a:cubicBezTo>
                      <a:pt x="185" y="647"/>
                      <a:pt x="172" y="645"/>
                      <a:pt x="160" y="646"/>
                    </a:cubicBezTo>
                    <a:cubicBezTo>
                      <a:pt x="158" y="646"/>
                      <a:pt x="155" y="643"/>
                      <a:pt x="153" y="641"/>
                    </a:cubicBezTo>
                    <a:cubicBezTo>
                      <a:pt x="152" y="639"/>
                      <a:pt x="151" y="636"/>
                      <a:pt x="151" y="634"/>
                    </a:cubicBezTo>
                    <a:cubicBezTo>
                      <a:pt x="145" y="604"/>
                      <a:pt x="140" y="575"/>
                      <a:pt x="135" y="545"/>
                    </a:cubicBezTo>
                    <a:cubicBezTo>
                      <a:pt x="134" y="541"/>
                      <a:pt x="134" y="535"/>
                      <a:pt x="136" y="532"/>
                    </a:cubicBezTo>
                    <a:cubicBezTo>
                      <a:pt x="149" y="512"/>
                      <a:pt x="141" y="492"/>
                      <a:pt x="134" y="473"/>
                    </a:cubicBezTo>
                    <a:cubicBezTo>
                      <a:pt x="130" y="462"/>
                      <a:pt x="126" y="452"/>
                      <a:pt x="124" y="441"/>
                    </a:cubicBezTo>
                    <a:cubicBezTo>
                      <a:pt x="120" y="422"/>
                      <a:pt x="102" y="414"/>
                      <a:pt x="85" y="417"/>
                    </a:cubicBezTo>
                    <a:cubicBezTo>
                      <a:pt x="75" y="420"/>
                      <a:pt x="64" y="422"/>
                      <a:pt x="54" y="423"/>
                    </a:cubicBezTo>
                    <a:cubicBezTo>
                      <a:pt x="42" y="425"/>
                      <a:pt x="34" y="418"/>
                      <a:pt x="28" y="409"/>
                    </a:cubicBezTo>
                    <a:cubicBezTo>
                      <a:pt x="21" y="401"/>
                      <a:pt x="14" y="392"/>
                      <a:pt x="8" y="383"/>
                    </a:cubicBezTo>
                    <a:cubicBezTo>
                      <a:pt x="5" y="378"/>
                      <a:pt x="2" y="372"/>
                      <a:pt x="1" y="366"/>
                    </a:cubicBezTo>
                    <a:cubicBezTo>
                      <a:pt x="0" y="355"/>
                      <a:pt x="1" y="345"/>
                      <a:pt x="1" y="334"/>
                    </a:cubicBezTo>
                    <a:cubicBezTo>
                      <a:pt x="1" y="319"/>
                      <a:pt x="7" y="307"/>
                      <a:pt x="20" y="298"/>
                    </a:cubicBezTo>
                    <a:cubicBezTo>
                      <a:pt x="28" y="292"/>
                      <a:pt x="34" y="285"/>
                      <a:pt x="33" y="273"/>
                    </a:cubicBezTo>
                    <a:cubicBezTo>
                      <a:pt x="33" y="270"/>
                      <a:pt x="35" y="266"/>
                      <a:pt x="37" y="263"/>
                    </a:cubicBezTo>
                    <a:cubicBezTo>
                      <a:pt x="42" y="257"/>
                      <a:pt x="47" y="252"/>
                      <a:pt x="53" y="245"/>
                    </a:cubicBezTo>
                    <a:cubicBezTo>
                      <a:pt x="60" y="253"/>
                      <a:pt x="68" y="247"/>
                      <a:pt x="74" y="243"/>
                    </a:cubicBezTo>
                    <a:cubicBezTo>
                      <a:pt x="87" y="234"/>
                      <a:pt x="102" y="233"/>
                      <a:pt x="117" y="236"/>
                    </a:cubicBezTo>
                    <a:cubicBezTo>
                      <a:pt x="120" y="236"/>
                      <a:pt x="125" y="241"/>
                      <a:pt x="125" y="243"/>
                    </a:cubicBezTo>
                    <a:cubicBezTo>
                      <a:pt x="123" y="258"/>
                      <a:pt x="129" y="266"/>
                      <a:pt x="144" y="268"/>
                    </a:cubicBezTo>
                    <a:cubicBezTo>
                      <a:pt x="151" y="270"/>
                      <a:pt x="157" y="275"/>
                      <a:pt x="166" y="279"/>
                    </a:cubicBezTo>
                    <a:close/>
                    <a:moveTo>
                      <a:pt x="297" y="190"/>
                    </a:moveTo>
                    <a:cubicBezTo>
                      <a:pt x="294" y="188"/>
                      <a:pt x="291" y="186"/>
                      <a:pt x="287" y="184"/>
                    </a:cubicBezTo>
                    <a:cubicBezTo>
                      <a:pt x="289" y="190"/>
                      <a:pt x="289" y="193"/>
                      <a:pt x="291" y="196"/>
                    </a:cubicBezTo>
                    <a:cubicBezTo>
                      <a:pt x="297" y="208"/>
                      <a:pt x="304" y="218"/>
                      <a:pt x="305" y="232"/>
                    </a:cubicBezTo>
                    <a:cubicBezTo>
                      <a:pt x="306" y="239"/>
                      <a:pt x="313" y="242"/>
                      <a:pt x="320" y="241"/>
                    </a:cubicBezTo>
                    <a:cubicBezTo>
                      <a:pt x="328" y="241"/>
                      <a:pt x="335" y="240"/>
                      <a:pt x="345" y="239"/>
                    </a:cubicBezTo>
                    <a:cubicBezTo>
                      <a:pt x="340" y="237"/>
                      <a:pt x="337" y="235"/>
                      <a:pt x="332" y="234"/>
                    </a:cubicBezTo>
                    <a:cubicBezTo>
                      <a:pt x="326" y="232"/>
                      <a:pt x="321" y="230"/>
                      <a:pt x="320" y="222"/>
                    </a:cubicBezTo>
                    <a:cubicBezTo>
                      <a:pt x="318" y="212"/>
                      <a:pt x="316" y="202"/>
                      <a:pt x="314" y="191"/>
                    </a:cubicBezTo>
                    <a:cubicBezTo>
                      <a:pt x="314" y="188"/>
                      <a:pt x="312" y="185"/>
                      <a:pt x="311" y="182"/>
                    </a:cubicBezTo>
                    <a:cubicBezTo>
                      <a:pt x="308" y="183"/>
                      <a:pt x="305" y="184"/>
                      <a:pt x="301" y="185"/>
                    </a:cubicBezTo>
                    <a:cubicBezTo>
                      <a:pt x="300" y="186"/>
                      <a:pt x="299" y="188"/>
                      <a:pt x="297" y="190"/>
                    </a:cubicBezTo>
                    <a:close/>
                  </a:path>
                </a:pathLst>
              </a:custGeom>
              <a:grpFill/>
              <a:ln w="9525">
                <a:noFill/>
                <a:round/>
              </a:ln>
            </p:spPr>
            <p:txBody>
              <a:bodyPr anchor="ctr"/>
              <a:lstStyle/>
              <a:p>
                <a:pPr algn="ctr"/>
              </a:p>
            </p:txBody>
          </p:sp>
          <p:sp>
            <p:nvSpPr>
              <p:cNvPr id="165" name="Freeform: Shape 31"/>
              <p:cNvSpPr/>
              <p:nvPr/>
            </p:nvSpPr>
            <p:spPr bwMode="auto">
              <a:xfrm>
                <a:off x="3054" y="2426"/>
                <a:ext cx="467" cy="526"/>
              </a:xfrm>
              <a:custGeom>
                <a:avLst/>
                <a:gdLst>
                  <a:gd name="T0" fmla="*/ 9 w 224"/>
                  <a:gd name="T1" fmla="*/ 18 h 253"/>
                  <a:gd name="T2" fmla="*/ 40 w 224"/>
                  <a:gd name="T3" fmla="*/ 2 h 253"/>
                  <a:gd name="T4" fmla="*/ 63 w 224"/>
                  <a:gd name="T5" fmla="*/ 3 h 253"/>
                  <a:gd name="T6" fmla="*/ 88 w 224"/>
                  <a:gd name="T7" fmla="*/ 10 h 253"/>
                  <a:gd name="T8" fmla="*/ 109 w 224"/>
                  <a:gd name="T9" fmla="*/ 25 h 253"/>
                  <a:gd name="T10" fmla="*/ 120 w 224"/>
                  <a:gd name="T11" fmla="*/ 34 h 253"/>
                  <a:gd name="T12" fmla="*/ 146 w 224"/>
                  <a:gd name="T13" fmla="*/ 69 h 253"/>
                  <a:gd name="T14" fmla="*/ 147 w 224"/>
                  <a:gd name="T15" fmla="*/ 74 h 253"/>
                  <a:gd name="T16" fmla="*/ 150 w 224"/>
                  <a:gd name="T17" fmla="*/ 77 h 253"/>
                  <a:gd name="T18" fmla="*/ 174 w 224"/>
                  <a:gd name="T19" fmla="*/ 77 h 253"/>
                  <a:gd name="T20" fmla="*/ 202 w 224"/>
                  <a:gd name="T21" fmla="*/ 95 h 253"/>
                  <a:gd name="T22" fmla="*/ 209 w 224"/>
                  <a:gd name="T23" fmla="*/ 97 h 253"/>
                  <a:gd name="T24" fmla="*/ 220 w 224"/>
                  <a:gd name="T25" fmla="*/ 101 h 253"/>
                  <a:gd name="T26" fmla="*/ 217 w 224"/>
                  <a:gd name="T27" fmla="*/ 118 h 253"/>
                  <a:gd name="T28" fmla="*/ 206 w 224"/>
                  <a:gd name="T29" fmla="*/ 131 h 253"/>
                  <a:gd name="T30" fmla="*/ 184 w 224"/>
                  <a:gd name="T31" fmla="*/ 183 h 253"/>
                  <a:gd name="T32" fmla="*/ 174 w 224"/>
                  <a:gd name="T33" fmla="*/ 192 h 253"/>
                  <a:gd name="T34" fmla="*/ 142 w 224"/>
                  <a:gd name="T35" fmla="*/ 231 h 253"/>
                  <a:gd name="T36" fmla="*/ 140 w 224"/>
                  <a:gd name="T37" fmla="*/ 239 h 253"/>
                  <a:gd name="T38" fmla="*/ 120 w 224"/>
                  <a:gd name="T39" fmla="*/ 245 h 253"/>
                  <a:gd name="T40" fmla="*/ 54 w 224"/>
                  <a:gd name="T41" fmla="*/ 190 h 253"/>
                  <a:gd name="T42" fmla="*/ 47 w 224"/>
                  <a:gd name="T43" fmla="*/ 181 h 253"/>
                  <a:gd name="T44" fmla="*/ 15 w 224"/>
                  <a:gd name="T45" fmla="*/ 110 h 253"/>
                  <a:gd name="T46" fmla="*/ 13 w 224"/>
                  <a:gd name="T47" fmla="*/ 107 h 253"/>
                  <a:gd name="T48" fmla="*/ 5 w 224"/>
                  <a:gd name="T49" fmla="*/ 77 h 253"/>
                  <a:gd name="T50" fmla="*/ 8 w 224"/>
                  <a:gd name="T51" fmla="*/ 71 h 253"/>
                  <a:gd name="T52" fmla="*/ 9 w 224"/>
                  <a:gd name="T53" fmla="*/ 1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53">
                    <a:moveTo>
                      <a:pt x="9" y="18"/>
                    </a:moveTo>
                    <a:cubicBezTo>
                      <a:pt x="19" y="13"/>
                      <a:pt x="29" y="6"/>
                      <a:pt x="40" y="2"/>
                    </a:cubicBezTo>
                    <a:cubicBezTo>
                      <a:pt x="47" y="0"/>
                      <a:pt x="55" y="2"/>
                      <a:pt x="63" y="3"/>
                    </a:cubicBezTo>
                    <a:cubicBezTo>
                      <a:pt x="71" y="5"/>
                      <a:pt x="80" y="8"/>
                      <a:pt x="88" y="10"/>
                    </a:cubicBezTo>
                    <a:cubicBezTo>
                      <a:pt x="98" y="12"/>
                      <a:pt x="105" y="16"/>
                      <a:pt x="109" y="25"/>
                    </a:cubicBezTo>
                    <a:cubicBezTo>
                      <a:pt x="111" y="28"/>
                      <a:pt x="116" y="32"/>
                      <a:pt x="120" y="34"/>
                    </a:cubicBezTo>
                    <a:cubicBezTo>
                      <a:pt x="138" y="39"/>
                      <a:pt x="149" y="48"/>
                      <a:pt x="146" y="69"/>
                    </a:cubicBezTo>
                    <a:cubicBezTo>
                      <a:pt x="146" y="71"/>
                      <a:pt x="147" y="72"/>
                      <a:pt x="147" y="74"/>
                    </a:cubicBezTo>
                    <a:cubicBezTo>
                      <a:pt x="148" y="75"/>
                      <a:pt x="148" y="76"/>
                      <a:pt x="150" y="77"/>
                    </a:cubicBezTo>
                    <a:cubicBezTo>
                      <a:pt x="158" y="67"/>
                      <a:pt x="166" y="71"/>
                      <a:pt x="174" y="77"/>
                    </a:cubicBezTo>
                    <a:cubicBezTo>
                      <a:pt x="184" y="83"/>
                      <a:pt x="196" y="84"/>
                      <a:pt x="202" y="95"/>
                    </a:cubicBezTo>
                    <a:cubicBezTo>
                      <a:pt x="203" y="96"/>
                      <a:pt x="207" y="96"/>
                      <a:pt x="209" y="97"/>
                    </a:cubicBezTo>
                    <a:cubicBezTo>
                      <a:pt x="213" y="98"/>
                      <a:pt x="219" y="99"/>
                      <a:pt x="220" y="101"/>
                    </a:cubicBezTo>
                    <a:cubicBezTo>
                      <a:pt x="223" y="107"/>
                      <a:pt x="224" y="113"/>
                      <a:pt x="217" y="118"/>
                    </a:cubicBezTo>
                    <a:cubicBezTo>
                      <a:pt x="213" y="121"/>
                      <a:pt x="209" y="126"/>
                      <a:pt x="206" y="131"/>
                    </a:cubicBezTo>
                    <a:cubicBezTo>
                      <a:pt x="198" y="148"/>
                      <a:pt x="192" y="166"/>
                      <a:pt x="184" y="183"/>
                    </a:cubicBezTo>
                    <a:cubicBezTo>
                      <a:pt x="182" y="187"/>
                      <a:pt x="178" y="190"/>
                      <a:pt x="174" y="192"/>
                    </a:cubicBezTo>
                    <a:cubicBezTo>
                      <a:pt x="156" y="199"/>
                      <a:pt x="145" y="212"/>
                      <a:pt x="142" y="231"/>
                    </a:cubicBezTo>
                    <a:cubicBezTo>
                      <a:pt x="142" y="234"/>
                      <a:pt x="141" y="237"/>
                      <a:pt x="140" y="239"/>
                    </a:cubicBezTo>
                    <a:cubicBezTo>
                      <a:pt x="134" y="251"/>
                      <a:pt x="130" y="253"/>
                      <a:pt x="120" y="245"/>
                    </a:cubicBezTo>
                    <a:cubicBezTo>
                      <a:pt x="97" y="227"/>
                      <a:pt x="76" y="208"/>
                      <a:pt x="54" y="190"/>
                    </a:cubicBezTo>
                    <a:cubicBezTo>
                      <a:pt x="51" y="188"/>
                      <a:pt x="47" y="184"/>
                      <a:pt x="47" y="181"/>
                    </a:cubicBezTo>
                    <a:cubicBezTo>
                      <a:pt x="43" y="154"/>
                      <a:pt x="21" y="136"/>
                      <a:pt x="15" y="110"/>
                    </a:cubicBezTo>
                    <a:cubicBezTo>
                      <a:pt x="14" y="109"/>
                      <a:pt x="14" y="107"/>
                      <a:pt x="13" y="107"/>
                    </a:cubicBezTo>
                    <a:cubicBezTo>
                      <a:pt x="0" y="99"/>
                      <a:pt x="8" y="87"/>
                      <a:pt x="5" y="77"/>
                    </a:cubicBezTo>
                    <a:cubicBezTo>
                      <a:pt x="5" y="75"/>
                      <a:pt x="6" y="73"/>
                      <a:pt x="8" y="71"/>
                    </a:cubicBezTo>
                    <a:cubicBezTo>
                      <a:pt x="23" y="53"/>
                      <a:pt x="23" y="36"/>
                      <a:pt x="9" y="18"/>
                    </a:cubicBezTo>
                    <a:close/>
                  </a:path>
                </a:pathLst>
              </a:custGeom>
              <a:grpFill/>
              <a:ln w="9525">
                <a:noFill/>
                <a:round/>
              </a:ln>
            </p:spPr>
            <p:txBody>
              <a:bodyPr anchor="ctr"/>
              <a:lstStyle/>
              <a:p>
                <a:pPr algn="ctr"/>
              </a:p>
            </p:txBody>
          </p:sp>
          <p:sp>
            <p:nvSpPr>
              <p:cNvPr id="166" name="Freeform: Shape 32"/>
              <p:cNvSpPr/>
              <p:nvPr/>
            </p:nvSpPr>
            <p:spPr bwMode="auto">
              <a:xfrm>
                <a:off x="2884" y="1775"/>
                <a:ext cx="443" cy="684"/>
              </a:xfrm>
              <a:custGeom>
                <a:avLst/>
                <a:gdLst>
                  <a:gd name="T0" fmla="*/ 168 w 213"/>
                  <a:gd name="T1" fmla="*/ 137 h 329"/>
                  <a:gd name="T2" fmla="*/ 165 w 213"/>
                  <a:gd name="T3" fmla="*/ 139 h 329"/>
                  <a:gd name="T4" fmla="*/ 153 w 213"/>
                  <a:gd name="T5" fmla="*/ 134 h 329"/>
                  <a:gd name="T6" fmla="*/ 137 w 213"/>
                  <a:gd name="T7" fmla="*/ 147 h 329"/>
                  <a:gd name="T8" fmla="*/ 125 w 213"/>
                  <a:gd name="T9" fmla="*/ 175 h 329"/>
                  <a:gd name="T10" fmla="*/ 121 w 213"/>
                  <a:gd name="T11" fmla="*/ 185 h 329"/>
                  <a:gd name="T12" fmla="*/ 109 w 213"/>
                  <a:gd name="T13" fmla="*/ 225 h 329"/>
                  <a:gd name="T14" fmla="*/ 109 w 213"/>
                  <a:gd name="T15" fmla="*/ 238 h 329"/>
                  <a:gd name="T16" fmla="*/ 94 w 213"/>
                  <a:gd name="T17" fmla="*/ 225 h 329"/>
                  <a:gd name="T18" fmla="*/ 71 w 213"/>
                  <a:gd name="T19" fmla="*/ 213 h 329"/>
                  <a:gd name="T20" fmla="*/ 53 w 213"/>
                  <a:gd name="T21" fmla="*/ 215 h 329"/>
                  <a:gd name="T22" fmla="*/ 31 w 213"/>
                  <a:gd name="T23" fmla="*/ 225 h 329"/>
                  <a:gd name="T24" fmla="*/ 32 w 213"/>
                  <a:gd name="T25" fmla="*/ 271 h 329"/>
                  <a:gd name="T26" fmla="*/ 49 w 213"/>
                  <a:gd name="T27" fmla="*/ 281 h 329"/>
                  <a:gd name="T28" fmla="*/ 59 w 213"/>
                  <a:gd name="T29" fmla="*/ 275 h 329"/>
                  <a:gd name="T30" fmla="*/ 73 w 213"/>
                  <a:gd name="T31" fmla="*/ 261 h 329"/>
                  <a:gd name="T32" fmla="*/ 77 w 213"/>
                  <a:gd name="T33" fmla="*/ 262 h 329"/>
                  <a:gd name="T34" fmla="*/ 83 w 213"/>
                  <a:gd name="T35" fmla="*/ 329 h 329"/>
                  <a:gd name="T36" fmla="*/ 63 w 213"/>
                  <a:gd name="T37" fmla="*/ 314 h 329"/>
                  <a:gd name="T38" fmla="*/ 57 w 213"/>
                  <a:gd name="T39" fmla="*/ 305 h 329"/>
                  <a:gd name="T40" fmla="*/ 19 w 213"/>
                  <a:gd name="T41" fmla="*/ 287 h 329"/>
                  <a:gd name="T42" fmla="*/ 14 w 213"/>
                  <a:gd name="T43" fmla="*/ 279 h 329"/>
                  <a:gd name="T44" fmla="*/ 7 w 213"/>
                  <a:gd name="T45" fmla="*/ 133 h 329"/>
                  <a:gd name="T46" fmla="*/ 28 w 213"/>
                  <a:gd name="T47" fmla="*/ 35 h 329"/>
                  <a:gd name="T48" fmla="*/ 34 w 213"/>
                  <a:gd name="T49" fmla="*/ 25 h 329"/>
                  <a:gd name="T50" fmla="*/ 43 w 213"/>
                  <a:gd name="T51" fmla="*/ 32 h 329"/>
                  <a:gd name="T52" fmla="*/ 45 w 213"/>
                  <a:gd name="T53" fmla="*/ 34 h 329"/>
                  <a:gd name="T54" fmla="*/ 79 w 213"/>
                  <a:gd name="T55" fmla="*/ 51 h 329"/>
                  <a:gd name="T56" fmla="*/ 93 w 213"/>
                  <a:gd name="T57" fmla="*/ 64 h 329"/>
                  <a:gd name="T58" fmla="*/ 97 w 213"/>
                  <a:gd name="T59" fmla="*/ 73 h 329"/>
                  <a:gd name="T60" fmla="*/ 106 w 213"/>
                  <a:gd name="T61" fmla="*/ 71 h 329"/>
                  <a:gd name="T62" fmla="*/ 116 w 213"/>
                  <a:gd name="T63" fmla="*/ 49 h 329"/>
                  <a:gd name="T64" fmla="*/ 114 w 213"/>
                  <a:gd name="T65" fmla="*/ 30 h 329"/>
                  <a:gd name="T66" fmla="*/ 117 w 213"/>
                  <a:gd name="T67" fmla="*/ 1 h 329"/>
                  <a:gd name="T68" fmla="*/ 122 w 213"/>
                  <a:gd name="T69" fmla="*/ 0 h 329"/>
                  <a:gd name="T70" fmla="*/ 141 w 213"/>
                  <a:gd name="T71" fmla="*/ 9 h 329"/>
                  <a:gd name="T72" fmla="*/ 151 w 213"/>
                  <a:gd name="T73" fmla="*/ 21 h 329"/>
                  <a:gd name="T74" fmla="*/ 164 w 213"/>
                  <a:gd name="T75" fmla="*/ 24 h 329"/>
                  <a:gd name="T76" fmla="*/ 180 w 213"/>
                  <a:gd name="T77" fmla="*/ 27 h 329"/>
                  <a:gd name="T78" fmla="*/ 193 w 213"/>
                  <a:gd name="T79" fmla="*/ 51 h 329"/>
                  <a:gd name="T80" fmla="*/ 205 w 213"/>
                  <a:gd name="T81" fmla="*/ 60 h 329"/>
                  <a:gd name="T82" fmla="*/ 210 w 213"/>
                  <a:gd name="T83" fmla="*/ 72 h 329"/>
                  <a:gd name="T84" fmla="*/ 190 w 213"/>
                  <a:gd name="T85" fmla="*/ 86 h 329"/>
                  <a:gd name="T86" fmla="*/ 165 w 213"/>
                  <a:gd name="T87" fmla="*/ 92 h 329"/>
                  <a:gd name="T88" fmla="*/ 162 w 213"/>
                  <a:gd name="T89" fmla="*/ 98 h 329"/>
                  <a:gd name="T90" fmla="*/ 166 w 213"/>
                  <a:gd name="T91" fmla="*/ 101 h 329"/>
                  <a:gd name="T92" fmla="*/ 194 w 213"/>
                  <a:gd name="T93" fmla="*/ 118 h 329"/>
                  <a:gd name="T94" fmla="*/ 165 w 213"/>
                  <a:gd name="T95" fmla="*/ 117 h 329"/>
                  <a:gd name="T96" fmla="*/ 165 w 213"/>
                  <a:gd name="T97" fmla="*/ 128 h 329"/>
                  <a:gd name="T98" fmla="*/ 168 w 213"/>
                  <a:gd name="T99" fmla="*/ 13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329">
                    <a:moveTo>
                      <a:pt x="168" y="137"/>
                    </a:moveTo>
                    <a:cubicBezTo>
                      <a:pt x="167" y="138"/>
                      <a:pt x="166" y="139"/>
                      <a:pt x="165" y="139"/>
                    </a:cubicBezTo>
                    <a:cubicBezTo>
                      <a:pt x="161" y="137"/>
                      <a:pt x="156" y="133"/>
                      <a:pt x="153" y="134"/>
                    </a:cubicBezTo>
                    <a:cubicBezTo>
                      <a:pt x="147" y="137"/>
                      <a:pt x="141" y="141"/>
                      <a:pt x="137" y="147"/>
                    </a:cubicBezTo>
                    <a:cubicBezTo>
                      <a:pt x="132" y="156"/>
                      <a:pt x="129" y="166"/>
                      <a:pt x="125" y="175"/>
                    </a:cubicBezTo>
                    <a:cubicBezTo>
                      <a:pt x="124" y="178"/>
                      <a:pt x="123" y="182"/>
                      <a:pt x="121" y="185"/>
                    </a:cubicBezTo>
                    <a:cubicBezTo>
                      <a:pt x="111" y="197"/>
                      <a:pt x="106" y="210"/>
                      <a:pt x="109" y="225"/>
                    </a:cubicBezTo>
                    <a:cubicBezTo>
                      <a:pt x="110" y="229"/>
                      <a:pt x="109" y="233"/>
                      <a:pt x="109" y="238"/>
                    </a:cubicBezTo>
                    <a:cubicBezTo>
                      <a:pt x="100" y="237"/>
                      <a:pt x="95" y="233"/>
                      <a:pt x="94" y="225"/>
                    </a:cubicBezTo>
                    <a:cubicBezTo>
                      <a:pt x="93" y="215"/>
                      <a:pt x="80" y="209"/>
                      <a:pt x="71" y="213"/>
                    </a:cubicBezTo>
                    <a:cubicBezTo>
                      <a:pt x="65" y="215"/>
                      <a:pt x="59" y="215"/>
                      <a:pt x="53" y="215"/>
                    </a:cubicBezTo>
                    <a:cubicBezTo>
                      <a:pt x="42" y="213"/>
                      <a:pt x="34" y="215"/>
                      <a:pt x="31" y="225"/>
                    </a:cubicBezTo>
                    <a:cubicBezTo>
                      <a:pt x="25" y="240"/>
                      <a:pt x="23" y="256"/>
                      <a:pt x="32" y="271"/>
                    </a:cubicBezTo>
                    <a:cubicBezTo>
                      <a:pt x="35" y="276"/>
                      <a:pt x="43" y="279"/>
                      <a:pt x="49" y="281"/>
                    </a:cubicBezTo>
                    <a:cubicBezTo>
                      <a:pt x="52" y="282"/>
                      <a:pt x="56" y="278"/>
                      <a:pt x="59" y="275"/>
                    </a:cubicBezTo>
                    <a:cubicBezTo>
                      <a:pt x="64" y="271"/>
                      <a:pt x="68" y="266"/>
                      <a:pt x="73" y="261"/>
                    </a:cubicBezTo>
                    <a:cubicBezTo>
                      <a:pt x="74" y="261"/>
                      <a:pt x="75" y="262"/>
                      <a:pt x="77" y="262"/>
                    </a:cubicBezTo>
                    <a:cubicBezTo>
                      <a:pt x="79" y="284"/>
                      <a:pt x="80" y="306"/>
                      <a:pt x="83" y="329"/>
                    </a:cubicBezTo>
                    <a:cubicBezTo>
                      <a:pt x="71" y="327"/>
                      <a:pt x="65" y="325"/>
                      <a:pt x="63" y="314"/>
                    </a:cubicBezTo>
                    <a:cubicBezTo>
                      <a:pt x="63" y="311"/>
                      <a:pt x="60" y="306"/>
                      <a:pt x="57" y="305"/>
                    </a:cubicBezTo>
                    <a:cubicBezTo>
                      <a:pt x="44" y="298"/>
                      <a:pt x="31" y="293"/>
                      <a:pt x="19" y="287"/>
                    </a:cubicBezTo>
                    <a:cubicBezTo>
                      <a:pt x="17" y="286"/>
                      <a:pt x="15" y="282"/>
                      <a:pt x="14" y="279"/>
                    </a:cubicBezTo>
                    <a:cubicBezTo>
                      <a:pt x="4" y="230"/>
                      <a:pt x="0" y="181"/>
                      <a:pt x="7" y="133"/>
                    </a:cubicBezTo>
                    <a:cubicBezTo>
                      <a:pt x="12" y="100"/>
                      <a:pt x="21" y="67"/>
                      <a:pt x="28" y="35"/>
                    </a:cubicBezTo>
                    <a:cubicBezTo>
                      <a:pt x="29" y="31"/>
                      <a:pt x="32" y="29"/>
                      <a:pt x="34" y="25"/>
                    </a:cubicBezTo>
                    <a:cubicBezTo>
                      <a:pt x="37" y="28"/>
                      <a:pt x="40" y="30"/>
                      <a:pt x="43" y="32"/>
                    </a:cubicBezTo>
                    <a:cubicBezTo>
                      <a:pt x="44" y="32"/>
                      <a:pt x="44" y="34"/>
                      <a:pt x="45" y="34"/>
                    </a:cubicBezTo>
                    <a:cubicBezTo>
                      <a:pt x="58" y="36"/>
                      <a:pt x="68" y="46"/>
                      <a:pt x="79" y="51"/>
                    </a:cubicBezTo>
                    <a:cubicBezTo>
                      <a:pt x="86" y="54"/>
                      <a:pt x="90" y="57"/>
                      <a:pt x="93" y="64"/>
                    </a:cubicBezTo>
                    <a:cubicBezTo>
                      <a:pt x="94" y="67"/>
                      <a:pt x="95" y="70"/>
                      <a:pt x="97" y="73"/>
                    </a:cubicBezTo>
                    <a:cubicBezTo>
                      <a:pt x="100" y="76"/>
                      <a:pt x="104" y="77"/>
                      <a:pt x="106" y="71"/>
                    </a:cubicBezTo>
                    <a:cubicBezTo>
                      <a:pt x="109" y="64"/>
                      <a:pt x="112" y="56"/>
                      <a:pt x="116" y="49"/>
                    </a:cubicBezTo>
                    <a:cubicBezTo>
                      <a:pt x="120" y="42"/>
                      <a:pt x="120" y="36"/>
                      <a:pt x="114" y="30"/>
                    </a:cubicBezTo>
                    <a:cubicBezTo>
                      <a:pt x="110" y="25"/>
                      <a:pt x="113" y="4"/>
                      <a:pt x="117" y="1"/>
                    </a:cubicBezTo>
                    <a:cubicBezTo>
                      <a:pt x="118" y="0"/>
                      <a:pt x="120" y="0"/>
                      <a:pt x="122" y="0"/>
                    </a:cubicBezTo>
                    <a:cubicBezTo>
                      <a:pt x="128" y="3"/>
                      <a:pt x="135" y="6"/>
                      <a:pt x="141" y="9"/>
                    </a:cubicBezTo>
                    <a:cubicBezTo>
                      <a:pt x="145" y="12"/>
                      <a:pt x="148" y="17"/>
                      <a:pt x="151" y="21"/>
                    </a:cubicBezTo>
                    <a:cubicBezTo>
                      <a:pt x="154" y="29"/>
                      <a:pt x="158" y="30"/>
                      <a:pt x="164" y="24"/>
                    </a:cubicBezTo>
                    <a:cubicBezTo>
                      <a:pt x="172" y="16"/>
                      <a:pt x="176" y="17"/>
                      <a:pt x="180" y="27"/>
                    </a:cubicBezTo>
                    <a:cubicBezTo>
                      <a:pt x="184" y="36"/>
                      <a:pt x="188" y="44"/>
                      <a:pt x="193" y="51"/>
                    </a:cubicBezTo>
                    <a:cubicBezTo>
                      <a:pt x="196" y="55"/>
                      <a:pt x="200" y="58"/>
                      <a:pt x="205" y="60"/>
                    </a:cubicBezTo>
                    <a:cubicBezTo>
                      <a:pt x="213" y="62"/>
                      <a:pt x="213" y="67"/>
                      <a:pt x="210" y="72"/>
                    </a:cubicBezTo>
                    <a:cubicBezTo>
                      <a:pt x="206" y="81"/>
                      <a:pt x="199" y="85"/>
                      <a:pt x="190" y="86"/>
                    </a:cubicBezTo>
                    <a:cubicBezTo>
                      <a:pt x="181" y="87"/>
                      <a:pt x="173" y="90"/>
                      <a:pt x="165" y="92"/>
                    </a:cubicBezTo>
                    <a:cubicBezTo>
                      <a:pt x="164" y="93"/>
                      <a:pt x="163" y="96"/>
                      <a:pt x="162" y="98"/>
                    </a:cubicBezTo>
                    <a:cubicBezTo>
                      <a:pt x="162" y="99"/>
                      <a:pt x="165" y="101"/>
                      <a:pt x="166" y="101"/>
                    </a:cubicBezTo>
                    <a:cubicBezTo>
                      <a:pt x="178" y="103"/>
                      <a:pt x="186" y="108"/>
                      <a:pt x="194" y="118"/>
                    </a:cubicBezTo>
                    <a:cubicBezTo>
                      <a:pt x="186" y="130"/>
                      <a:pt x="181" y="131"/>
                      <a:pt x="165" y="117"/>
                    </a:cubicBezTo>
                    <a:cubicBezTo>
                      <a:pt x="165" y="122"/>
                      <a:pt x="165" y="125"/>
                      <a:pt x="165" y="128"/>
                    </a:cubicBezTo>
                    <a:cubicBezTo>
                      <a:pt x="166" y="132"/>
                      <a:pt x="167" y="135"/>
                      <a:pt x="168" y="137"/>
                    </a:cubicBezTo>
                    <a:close/>
                  </a:path>
                </a:pathLst>
              </a:custGeom>
              <a:grpFill/>
              <a:ln w="9525">
                <a:noFill/>
                <a:round/>
              </a:ln>
            </p:spPr>
            <p:txBody>
              <a:bodyPr anchor="ctr"/>
              <a:lstStyle/>
              <a:p>
                <a:pPr algn="ctr"/>
              </a:p>
            </p:txBody>
          </p:sp>
          <p:sp>
            <p:nvSpPr>
              <p:cNvPr id="167" name="Freeform: Shape 33"/>
              <p:cNvSpPr/>
              <p:nvPr/>
            </p:nvSpPr>
            <p:spPr bwMode="auto">
              <a:xfrm>
                <a:off x="3335" y="1335"/>
                <a:ext cx="560" cy="395"/>
              </a:xfrm>
              <a:custGeom>
                <a:avLst/>
                <a:gdLst>
                  <a:gd name="T0" fmla="*/ 221 w 269"/>
                  <a:gd name="T1" fmla="*/ 20 h 190"/>
                  <a:gd name="T2" fmla="*/ 238 w 269"/>
                  <a:gd name="T3" fmla="*/ 14 h 190"/>
                  <a:gd name="T4" fmla="*/ 261 w 269"/>
                  <a:gd name="T5" fmla="*/ 9 h 190"/>
                  <a:gd name="T6" fmla="*/ 269 w 269"/>
                  <a:gd name="T7" fmla="*/ 13 h 190"/>
                  <a:gd name="T8" fmla="*/ 263 w 269"/>
                  <a:gd name="T9" fmla="*/ 19 h 190"/>
                  <a:gd name="T10" fmla="*/ 240 w 269"/>
                  <a:gd name="T11" fmla="*/ 33 h 190"/>
                  <a:gd name="T12" fmla="*/ 235 w 269"/>
                  <a:gd name="T13" fmla="*/ 49 h 190"/>
                  <a:gd name="T14" fmla="*/ 237 w 269"/>
                  <a:gd name="T15" fmla="*/ 80 h 190"/>
                  <a:gd name="T16" fmla="*/ 229 w 269"/>
                  <a:gd name="T17" fmla="*/ 86 h 190"/>
                  <a:gd name="T18" fmla="*/ 214 w 269"/>
                  <a:gd name="T19" fmla="*/ 88 h 190"/>
                  <a:gd name="T20" fmla="*/ 220 w 269"/>
                  <a:gd name="T21" fmla="*/ 102 h 190"/>
                  <a:gd name="T22" fmla="*/ 220 w 269"/>
                  <a:gd name="T23" fmla="*/ 104 h 190"/>
                  <a:gd name="T24" fmla="*/ 216 w 269"/>
                  <a:gd name="T25" fmla="*/ 119 h 190"/>
                  <a:gd name="T26" fmla="*/ 209 w 269"/>
                  <a:gd name="T27" fmla="*/ 130 h 190"/>
                  <a:gd name="T28" fmla="*/ 185 w 269"/>
                  <a:gd name="T29" fmla="*/ 135 h 190"/>
                  <a:gd name="T30" fmla="*/ 149 w 269"/>
                  <a:gd name="T31" fmla="*/ 153 h 190"/>
                  <a:gd name="T32" fmla="*/ 131 w 269"/>
                  <a:gd name="T33" fmla="*/ 180 h 190"/>
                  <a:gd name="T34" fmla="*/ 120 w 269"/>
                  <a:gd name="T35" fmla="*/ 189 h 190"/>
                  <a:gd name="T36" fmla="*/ 102 w 269"/>
                  <a:gd name="T37" fmla="*/ 174 h 190"/>
                  <a:gd name="T38" fmla="*/ 89 w 269"/>
                  <a:gd name="T39" fmla="*/ 141 h 190"/>
                  <a:gd name="T40" fmla="*/ 88 w 269"/>
                  <a:gd name="T41" fmla="*/ 138 h 190"/>
                  <a:gd name="T42" fmla="*/ 88 w 269"/>
                  <a:gd name="T43" fmla="*/ 117 h 190"/>
                  <a:gd name="T44" fmla="*/ 55 w 269"/>
                  <a:gd name="T45" fmla="*/ 71 h 190"/>
                  <a:gd name="T46" fmla="*/ 26 w 269"/>
                  <a:gd name="T47" fmla="*/ 64 h 190"/>
                  <a:gd name="T48" fmla="*/ 16 w 269"/>
                  <a:gd name="T49" fmla="*/ 55 h 190"/>
                  <a:gd name="T50" fmla="*/ 4 w 269"/>
                  <a:gd name="T51" fmla="*/ 45 h 190"/>
                  <a:gd name="T52" fmla="*/ 1 w 269"/>
                  <a:gd name="T53" fmla="*/ 44 h 190"/>
                  <a:gd name="T54" fmla="*/ 0 w 269"/>
                  <a:gd name="T55" fmla="*/ 42 h 190"/>
                  <a:gd name="T56" fmla="*/ 13 w 269"/>
                  <a:gd name="T57" fmla="*/ 41 h 190"/>
                  <a:gd name="T58" fmla="*/ 24 w 269"/>
                  <a:gd name="T59" fmla="*/ 40 h 190"/>
                  <a:gd name="T60" fmla="*/ 33 w 269"/>
                  <a:gd name="T61" fmla="*/ 29 h 190"/>
                  <a:gd name="T62" fmla="*/ 21 w 269"/>
                  <a:gd name="T63" fmla="*/ 22 h 190"/>
                  <a:gd name="T64" fmla="*/ 31 w 269"/>
                  <a:gd name="T65" fmla="*/ 20 h 190"/>
                  <a:gd name="T66" fmla="*/ 58 w 269"/>
                  <a:gd name="T67" fmla="*/ 12 h 190"/>
                  <a:gd name="T68" fmla="*/ 79 w 269"/>
                  <a:gd name="T69" fmla="*/ 12 h 190"/>
                  <a:gd name="T70" fmla="*/ 101 w 269"/>
                  <a:gd name="T71" fmla="*/ 12 h 190"/>
                  <a:gd name="T72" fmla="*/ 159 w 269"/>
                  <a:gd name="T73" fmla="*/ 5 h 190"/>
                  <a:gd name="T74" fmla="*/ 176 w 269"/>
                  <a:gd name="T75" fmla="*/ 2 h 190"/>
                  <a:gd name="T76" fmla="*/ 216 w 269"/>
                  <a:gd name="T77" fmla="*/ 2 h 190"/>
                  <a:gd name="T78" fmla="*/ 221 w 269"/>
                  <a:gd name="T79" fmla="*/ 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190">
                    <a:moveTo>
                      <a:pt x="221" y="20"/>
                    </a:moveTo>
                    <a:cubicBezTo>
                      <a:pt x="226" y="18"/>
                      <a:pt x="232" y="15"/>
                      <a:pt x="238" y="14"/>
                    </a:cubicBezTo>
                    <a:cubicBezTo>
                      <a:pt x="246" y="11"/>
                      <a:pt x="254" y="10"/>
                      <a:pt x="261" y="9"/>
                    </a:cubicBezTo>
                    <a:cubicBezTo>
                      <a:pt x="264" y="9"/>
                      <a:pt x="266" y="12"/>
                      <a:pt x="269" y="13"/>
                    </a:cubicBezTo>
                    <a:cubicBezTo>
                      <a:pt x="267" y="15"/>
                      <a:pt x="265" y="18"/>
                      <a:pt x="263" y="19"/>
                    </a:cubicBezTo>
                    <a:cubicBezTo>
                      <a:pt x="255" y="24"/>
                      <a:pt x="247" y="28"/>
                      <a:pt x="240" y="33"/>
                    </a:cubicBezTo>
                    <a:cubicBezTo>
                      <a:pt x="234" y="36"/>
                      <a:pt x="233" y="41"/>
                      <a:pt x="235" y="49"/>
                    </a:cubicBezTo>
                    <a:cubicBezTo>
                      <a:pt x="238" y="59"/>
                      <a:pt x="237" y="70"/>
                      <a:pt x="237" y="80"/>
                    </a:cubicBezTo>
                    <a:cubicBezTo>
                      <a:pt x="237" y="82"/>
                      <a:pt x="232" y="85"/>
                      <a:pt x="229" y="86"/>
                    </a:cubicBezTo>
                    <a:cubicBezTo>
                      <a:pt x="224" y="87"/>
                      <a:pt x="219" y="87"/>
                      <a:pt x="214" y="88"/>
                    </a:cubicBezTo>
                    <a:cubicBezTo>
                      <a:pt x="216" y="93"/>
                      <a:pt x="218" y="97"/>
                      <a:pt x="220" y="102"/>
                    </a:cubicBezTo>
                    <a:cubicBezTo>
                      <a:pt x="220" y="103"/>
                      <a:pt x="220" y="103"/>
                      <a:pt x="220" y="104"/>
                    </a:cubicBezTo>
                    <a:cubicBezTo>
                      <a:pt x="215" y="108"/>
                      <a:pt x="205" y="110"/>
                      <a:pt x="216" y="119"/>
                    </a:cubicBezTo>
                    <a:cubicBezTo>
                      <a:pt x="220" y="122"/>
                      <a:pt x="215" y="129"/>
                      <a:pt x="209" y="130"/>
                    </a:cubicBezTo>
                    <a:cubicBezTo>
                      <a:pt x="201" y="132"/>
                      <a:pt x="193" y="132"/>
                      <a:pt x="185" y="135"/>
                    </a:cubicBezTo>
                    <a:cubicBezTo>
                      <a:pt x="173" y="140"/>
                      <a:pt x="160" y="145"/>
                      <a:pt x="149" y="153"/>
                    </a:cubicBezTo>
                    <a:cubicBezTo>
                      <a:pt x="141" y="159"/>
                      <a:pt x="137" y="171"/>
                      <a:pt x="131" y="180"/>
                    </a:cubicBezTo>
                    <a:cubicBezTo>
                      <a:pt x="128" y="184"/>
                      <a:pt x="121" y="190"/>
                      <a:pt x="120" y="189"/>
                    </a:cubicBezTo>
                    <a:cubicBezTo>
                      <a:pt x="113" y="186"/>
                      <a:pt x="105" y="181"/>
                      <a:pt x="102" y="174"/>
                    </a:cubicBezTo>
                    <a:cubicBezTo>
                      <a:pt x="96" y="164"/>
                      <a:pt x="93" y="152"/>
                      <a:pt x="89" y="141"/>
                    </a:cubicBezTo>
                    <a:cubicBezTo>
                      <a:pt x="89" y="140"/>
                      <a:pt x="88" y="138"/>
                      <a:pt x="88" y="138"/>
                    </a:cubicBezTo>
                    <a:cubicBezTo>
                      <a:pt x="94" y="131"/>
                      <a:pt x="88" y="124"/>
                      <a:pt x="88" y="117"/>
                    </a:cubicBezTo>
                    <a:cubicBezTo>
                      <a:pt x="87" y="94"/>
                      <a:pt x="72" y="81"/>
                      <a:pt x="55" y="71"/>
                    </a:cubicBezTo>
                    <a:cubicBezTo>
                      <a:pt x="47" y="66"/>
                      <a:pt x="36" y="66"/>
                      <a:pt x="26" y="64"/>
                    </a:cubicBezTo>
                    <a:cubicBezTo>
                      <a:pt x="21" y="63"/>
                      <a:pt x="14" y="65"/>
                      <a:pt x="16" y="55"/>
                    </a:cubicBezTo>
                    <a:cubicBezTo>
                      <a:pt x="17" y="52"/>
                      <a:pt x="9" y="48"/>
                      <a:pt x="4" y="45"/>
                    </a:cubicBezTo>
                    <a:cubicBezTo>
                      <a:pt x="3" y="45"/>
                      <a:pt x="2" y="45"/>
                      <a:pt x="1" y="44"/>
                    </a:cubicBezTo>
                    <a:cubicBezTo>
                      <a:pt x="1" y="43"/>
                      <a:pt x="0" y="43"/>
                      <a:pt x="0" y="42"/>
                    </a:cubicBezTo>
                    <a:cubicBezTo>
                      <a:pt x="4" y="41"/>
                      <a:pt x="8" y="41"/>
                      <a:pt x="13" y="41"/>
                    </a:cubicBezTo>
                    <a:cubicBezTo>
                      <a:pt x="16" y="40"/>
                      <a:pt x="21" y="42"/>
                      <a:pt x="24" y="40"/>
                    </a:cubicBezTo>
                    <a:cubicBezTo>
                      <a:pt x="27" y="38"/>
                      <a:pt x="30" y="33"/>
                      <a:pt x="33" y="29"/>
                    </a:cubicBezTo>
                    <a:cubicBezTo>
                      <a:pt x="29" y="27"/>
                      <a:pt x="26" y="25"/>
                      <a:pt x="21" y="22"/>
                    </a:cubicBezTo>
                    <a:cubicBezTo>
                      <a:pt x="25" y="21"/>
                      <a:pt x="28" y="20"/>
                      <a:pt x="31" y="20"/>
                    </a:cubicBezTo>
                    <a:cubicBezTo>
                      <a:pt x="41" y="20"/>
                      <a:pt x="50" y="19"/>
                      <a:pt x="58" y="12"/>
                    </a:cubicBezTo>
                    <a:cubicBezTo>
                      <a:pt x="62" y="8"/>
                      <a:pt x="73" y="9"/>
                      <a:pt x="79" y="12"/>
                    </a:cubicBezTo>
                    <a:cubicBezTo>
                      <a:pt x="87" y="14"/>
                      <a:pt x="92" y="16"/>
                      <a:pt x="101" y="12"/>
                    </a:cubicBezTo>
                    <a:cubicBezTo>
                      <a:pt x="119" y="6"/>
                      <a:pt x="139" y="2"/>
                      <a:pt x="159" y="5"/>
                    </a:cubicBezTo>
                    <a:cubicBezTo>
                      <a:pt x="165" y="6"/>
                      <a:pt x="171" y="2"/>
                      <a:pt x="176" y="2"/>
                    </a:cubicBezTo>
                    <a:cubicBezTo>
                      <a:pt x="190" y="1"/>
                      <a:pt x="203" y="0"/>
                      <a:pt x="216" y="2"/>
                    </a:cubicBezTo>
                    <a:cubicBezTo>
                      <a:pt x="218" y="2"/>
                      <a:pt x="219" y="12"/>
                      <a:pt x="221" y="20"/>
                    </a:cubicBezTo>
                    <a:close/>
                  </a:path>
                </a:pathLst>
              </a:custGeom>
              <a:grpFill/>
              <a:ln w="9525">
                <a:noFill/>
                <a:round/>
              </a:ln>
            </p:spPr>
            <p:txBody>
              <a:bodyPr anchor="ctr"/>
              <a:lstStyle/>
              <a:p>
                <a:pPr algn="ctr"/>
              </a:p>
            </p:txBody>
          </p:sp>
          <p:sp>
            <p:nvSpPr>
              <p:cNvPr id="168" name="Freeform: Shape 34"/>
              <p:cNvSpPr/>
              <p:nvPr/>
            </p:nvSpPr>
            <p:spPr bwMode="auto">
              <a:xfrm>
                <a:off x="2977" y="1584"/>
                <a:ext cx="302" cy="196"/>
              </a:xfrm>
              <a:custGeom>
                <a:avLst/>
                <a:gdLst>
                  <a:gd name="T0" fmla="*/ 0 w 145"/>
                  <a:gd name="T1" fmla="*/ 84 h 94"/>
                  <a:gd name="T2" fmla="*/ 24 w 145"/>
                  <a:gd name="T3" fmla="*/ 38 h 94"/>
                  <a:gd name="T4" fmla="*/ 44 w 145"/>
                  <a:gd name="T5" fmla="*/ 39 h 94"/>
                  <a:gd name="T6" fmla="*/ 37 w 145"/>
                  <a:gd name="T7" fmla="*/ 21 h 94"/>
                  <a:gd name="T8" fmla="*/ 52 w 145"/>
                  <a:gd name="T9" fmla="*/ 2 h 94"/>
                  <a:gd name="T10" fmla="*/ 55 w 145"/>
                  <a:gd name="T11" fmla="*/ 0 h 94"/>
                  <a:gd name="T12" fmla="*/ 85 w 145"/>
                  <a:gd name="T13" fmla="*/ 8 h 94"/>
                  <a:gd name="T14" fmla="*/ 106 w 145"/>
                  <a:gd name="T15" fmla="*/ 17 h 94"/>
                  <a:gd name="T16" fmla="*/ 118 w 145"/>
                  <a:gd name="T17" fmla="*/ 38 h 94"/>
                  <a:gd name="T18" fmla="*/ 123 w 145"/>
                  <a:gd name="T19" fmla="*/ 49 h 94"/>
                  <a:gd name="T20" fmla="*/ 145 w 145"/>
                  <a:gd name="T21" fmla="*/ 58 h 94"/>
                  <a:gd name="T22" fmla="*/ 132 w 145"/>
                  <a:gd name="T23" fmla="*/ 74 h 94"/>
                  <a:gd name="T24" fmla="*/ 120 w 145"/>
                  <a:gd name="T25" fmla="*/ 66 h 94"/>
                  <a:gd name="T26" fmla="*/ 118 w 145"/>
                  <a:gd name="T27" fmla="*/ 68 h 94"/>
                  <a:gd name="T28" fmla="*/ 124 w 145"/>
                  <a:gd name="T29" fmla="*/ 77 h 94"/>
                  <a:gd name="T30" fmla="*/ 122 w 145"/>
                  <a:gd name="T31" fmla="*/ 88 h 94"/>
                  <a:gd name="T32" fmla="*/ 110 w 145"/>
                  <a:gd name="T33" fmla="*/ 94 h 94"/>
                  <a:gd name="T34" fmla="*/ 79 w 145"/>
                  <a:gd name="T35" fmla="*/ 70 h 94"/>
                  <a:gd name="T36" fmla="*/ 92 w 145"/>
                  <a:gd name="T37" fmla="*/ 42 h 94"/>
                  <a:gd name="T38" fmla="*/ 86 w 145"/>
                  <a:gd name="T39" fmla="*/ 36 h 94"/>
                  <a:gd name="T40" fmla="*/ 66 w 145"/>
                  <a:gd name="T41" fmla="*/ 26 h 94"/>
                  <a:gd name="T42" fmla="*/ 52 w 145"/>
                  <a:gd name="T43" fmla="*/ 31 h 94"/>
                  <a:gd name="T44" fmla="*/ 58 w 145"/>
                  <a:gd name="T45" fmla="*/ 42 h 94"/>
                  <a:gd name="T46" fmla="*/ 40 w 145"/>
                  <a:gd name="T47" fmla="*/ 67 h 94"/>
                  <a:gd name="T48" fmla="*/ 55 w 145"/>
                  <a:gd name="T49" fmla="*/ 78 h 94"/>
                  <a:gd name="T50" fmla="*/ 28 w 145"/>
                  <a:gd name="T51" fmla="*/ 66 h 94"/>
                  <a:gd name="T52" fmla="*/ 2 w 145"/>
                  <a:gd name="T53" fmla="*/ 87 h 94"/>
                  <a:gd name="T54" fmla="*/ 0 w 145"/>
                  <a:gd name="T55"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5" h="94">
                    <a:moveTo>
                      <a:pt x="0" y="84"/>
                    </a:moveTo>
                    <a:cubicBezTo>
                      <a:pt x="8" y="69"/>
                      <a:pt x="16" y="54"/>
                      <a:pt x="24" y="38"/>
                    </a:cubicBezTo>
                    <a:cubicBezTo>
                      <a:pt x="32" y="41"/>
                      <a:pt x="37" y="48"/>
                      <a:pt x="44" y="39"/>
                    </a:cubicBezTo>
                    <a:cubicBezTo>
                      <a:pt x="51" y="29"/>
                      <a:pt x="39" y="27"/>
                      <a:pt x="37" y="21"/>
                    </a:cubicBezTo>
                    <a:cubicBezTo>
                      <a:pt x="42" y="15"/>
                      <a:pt x="47" y="8"/>
                      <a:pt x="52" y="2"/>
                    </a:cubicBezTo>
                    <a:cubicBezTo>
                      <a:pt x="53" y="1"/>
                      <a:pt x="54" y="0"/>
                      <a:pt x="55" y="0"/>
                    </a:cubicBezTo>
                    <a:cubicBezTo>
                      <a:pt x="65" y="2"/>
                      <a:pt x="75" y="5"/>
                      <a:pt x="85" y="8"/>
                    </a:cubicBezTo>
                    <a:cubicBezTo>
                      <a:pt x="92" y="10"/>
                      <a:pt x="99" y="15"/>
                      <a:pt x="106" y="17"/>
                    </a:cubicBezTo>
                    <a:cubicBezTo>
                      <a:pt x="117" y="20"/>
                      <a:pt x="122" y="27"/>
                      <a:pt x="118" y="38"/>
                    </a:cubicBezTo>
                    <a:cubicBezTo>
                      <a:pt x="115" y="44"/>
                      <a:pt x="117" y="47"/>
                      <a:pt x="123" y="49"/>
                    </a:cubicBezTo>
                    <a:cubicBezTo>
                      <a:pt x="130" y="51"/>
                      <a:pt x="137" y="55"/>
                      <a:pt x="145" y="58"/>
                    </a:cubicBezTo>
                    <a:cubicBezTo>
                      <a:pt x="141" y="64"/>
                      <a:pt x="137" y="69"/>
                      <a:pt x="132" y="74"/>
                    </a:cubicBezTo>
                    <a:cubicBezTo>
                      <a:pt x="128" y="71"/>
                      <a:pt x="124" y="69"/>
                      <a:pt x="120" y="66"/>
                    </a:cubicBezTo>
                    <a:cubicBezTo>
                      <a:pt x="119" y="67"/>
                      <a:pt x="119" y="67"/>
                      <a:pt x="118" y="68"/>
                    </a:cubicBezTo>
                    <a:cubicBezTo>
                      <a:pt x="120" y="71"/>
                      <a:pt x="122" y="74"/>
                      <a:pt x="124" y="77"/>
                    </a:cubicBezTo>
                    <a:cubicBezTo>
                      <a:pt x="128" y="82"/>
                      <a:pt x="128" y="85"/>
                      <a:pt x="122" y="88"/>
                    </a:cubicBezTo>
                    <a:cubicBezTo>
                      <a:pt x="117" y="89"/>
                      <a:pt x="114" y="92"/>
                      <a:pt x="110" y="94"/>
                    </a:cubicBezTo>
                    <a:cubicBezTo>
                      <a:pt x="99" y="86"/>
                      <a:pt x="89" y="77"/>
                      <a:pt x="79" y="70"/>
                    </a:cubicBezTo>
                    <a:cubicBezTo>
                      <a:pt x="86" y="67"/>
                      <a:pt x="94" y="51"/>
                      <a:pt x="92" y="42"/>
                    </a:cubicBezTo>
                    <a:cubicBezTo>
                      <a:pt x="91" y="40"/>
                      <a:pt x="88" y="37"/>
                      <a:pt x="86" y="36"/>
                    </a:cubicBezTo>
                    <a:cubicBezTo>
                      <a:pt x="80" y="32"/>
                      <a:pt x="73" y="29"/>
                      <a:pt x="66" y="26"/>
                    </a:cubicBezTo>
                    <a:cubicBezTo>
                      <a:pt x="61" y="24"/>
                      <a:pt x="55" y="24"/>
                      <a:pt x="52" y="31"/>
                    </a:cubicBezTo>
                    <a:cubicBezTo>
                      <a:pt x="52" y="33"/>
                      <a:pt x="56" y="37"/>
                      <a:pt x="58" y="42"/>
                    </a:cubicBezTo>
                    <a:cubicBezTo>
                      <a:pt x="53" y="49"/>
                      <a:pt x="47" y="57"/>
                      <a:pt x="40" y="67"/>
                    </a:cubicBezTo>
                    <a:cubicBezTo>
                      <a:pt x="44" y="70"/>
                      <a:pt x="49" y="74"/>
                      <a:pt x="55" y="78"/>
                    </a:cubicBezTo>
                    <a:cubicBezTo>
                      <a:pt x="41" y="85"/>
                      <a:pt x="34" y="82"/>
                      <a:pt x="28" y="66"/>
                    </a:cubicBezTo>
                    <a:cubicBezTo>
                      <a:pt x="19" y="73"/>
                      <a:pt x="11" y="80"/>
                      <a:pt x="2" y="87"/>
                    </a:cubicBezTo>
                    <a:cubicBezTo>
                      <a:pt x="2" y="86"/>
                      <a:pt x="1" y="85"/>
                      <a:pt x="0" y="84"/>
                    </a:cubicBezTo>
                    <a:close/>
                  </a:path>
                </a:pathLst>
              </a:custGeom>
              <a:grpFill/>
              <a:ln w="9525">
                <a:noFill/>
                <a:round/>
              </a:ln>
            </p:spPr>
            <p:txBody>
              <a:bodyPr anchor="ctr"/>
              <a:lstStyle/>
              <a:p>
                <a:pPr algn="ctr"/>
              </a:p>
            </p:txBody>
          </p:sp>
          <p:sp>
            <p:nvSpPr>
              <p:cNvPr id="169" name="Freeform: Shape 35"/>
              <p:cNvSpPr/>
              <p:nvPr/>
            </p:nvSpPr>
            <p:spPr bwMode="auto">
              <a:xfrm>
                <a:off x="3891" y="1817"/>
                <a:ext cx="91" cy="100"/>
              </a:xfrm>
              <a:custGeom>
                <a:avLst/>
                <a:gdLst>
                  <a:gd name="T0" fmla="*/ 19 w 44"/>
                  <a:gd name="T1" fmla="*/ 0 h 48"/>
                  <a:gd name="T2" fmla="*/ 42 w 44"/>
                  <a:gd name="T3" fmla="*/ 31 h 48"/>
                  <a:gd name="T4" fmla="*/ 44 w 44"/>
                  <a:gd name="T5" fmla="*/ 48 h 48"/>
                  <a:gd name="T6" fmla="*/ 19 w 44"/>
                  <a:gd name="T7" fmla="*/ 48 h 48"/>
                  <a:gd name="T8" fmla="*/ 19 w 44"/>
                  <a:gd name="T9" fmla="*/ 42 h 48"/>
                  <a:gd name="T10" fmla="*/ 22 w 44"/>
                  <a:gd name="T11" fmla="*/ 33 h 48"/>
                  <a:gd name="T12" fmla="*/ 20 w 44"/>
                  <a:gd name="T13" fmla="*/ 25 h 48"/>
                  <a:gd name="T14" fmla="*/ 14 w 44"/>
                  <a:gd name="T15" fmla="*/ 31 h 48"/>
                  <a:gd name="T16" fmla="*/ 13 w 44"/>
                  <a:gd name="T17" fmla="*/ 37 h 48"/>
                  <a:gd name="T18" fmla="*/ 3 w 44"/>
                  <a:gd name="T19" fmla="*/ 43 h 48"/>
                  <a:gd name="T20" fmla="*/ 1 w 44"/>
                  <a:gd name="T21" fmla="*/ 33 h 48"/>
                  <a:gd name="T22" fmla="*/ 15 w 44"/>
                  <a:gd name="T23" fmla="*/ 16 h 48"/>
                  <a:gd name="T24" fmla="*/ 18 w 44"/>
                  <a:gd name="T25" fmla="*/ 9 h 48"/>
                  <a:gd name="T26" fmla="*/ 19 w 44"/>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8">
                    <a:moveTo>
                      <a:pt x="19" y="0"/>
                    </a:moveTo>
                    <a:cubicBezTo>
                      <a:pt x="27" y="10"/>
                      <a:pt x="35" y="20"/>
                      <a:pt x="42" y="31"/>
                    </a:cubicBezTo>
                    <a:cubicBezTo>
                      <a:pt x="44" y="36"/>
                      <a:pt x="43" y="43"/>
                      <a:pt x="44" y="48"/>
                    </a:cubicBezTo>
                    <a:cubicBezTo>
                      <a:pt x="36" y="48"/>
                      <a:pt x="27" y="48"/>
                      <a:pt x="19" y="48"/>
                    </a:cubicBezTo>
                    <a:cubicBezTo>
                      <a:pt x="19" y="48"/>
                      <a:pt x="18" y="44"/>
                      <a:pt x="19" y="42"/>
                    </a:cubicBezTo>
                    <a:cubicBezTo>
                      <a:pt x="20" y="39"/>
                      <a:pt x="22" y="36"/>
                      <a:pt x="22" y="33"/>
                    </a:cubicBezTo>
                    <a:cubicBezTo>
                      <a:pt x="23" y="30"/>
                      <a:pt x="21" y="28"/>
                      <a:pt x="20" y="25"/>
                    </a:cubicBezTo>
                    <a:cubicBezTo>
                      <a:pt x="18" y="27"/>
                      <a:pt x="15" y="29"/>
                      <a:pt x="14" y="31"/>
                    </a:cubicBezTo>
                    <a:cubicBezTo>
                      <a:pt x="13" y="33"/>
                      <a:pt x="14" y="36"/>
                      <a:pt x="13" y="37"/>
                    </a:cubicBezTo>
                    <a:cubicBezTo>
                      <a:pt x="10" y="39"/>
                      <a:pt x="6" y="41"/>
                      <a:pt x="3" y="43"/>
                    </a:cubicBezTo>
                    <a:cubicBezTo>
                      <a:pt x="2" y="39"/>
                      <a:pt x="0" y="34"/>
                      <a:pt x="1" y="33"/>
                    </a:cubicBezTo>
                    <a:cubicBezTo>
                      <a:pt x="6" y="28"/>
                      <a:pt x="5" y="18"/>
                      <a:pt x="15" y="16"/>
                    </a:cubicBezTo>
                    <a:cubicBezTo>
                      <a:pt x="17" y="16"/>
                      <a:pt x="18" y="12"/>
                      <a:pt x="18" y="9"/>
                    </a:cubicBezTo>
                    <a:cubicBezTo>
                      <a:pt x="19" y="6"/>
                      <a:pt x="19" y="3"/>
                      <a:pt x="19" y="0"/>
                    </a:cubicBezTo>
                    <a:close/>
                  </a:path>
                </a:pathLst>
              </a:custGeom>
              <a:grpFill/>
              <a:ln w="9525">
                <a:noFill/>
                <a:round/>
              </a:ln>
            </p:spPr>
            <p:txBody>
              <a:bodyPr anchor="ctr"/>
              <a:lstStyle/>
              <a:p>
                <a:pPr algn="ctr"/>
              </a:p>
            </p:txBody>
          </p:sp>
          <p:sp>
            <p:nvSpPr>
              <p:cNvPr id="170" name="Freeform: Shape 36"/>
              <p:cNvSpPr/>
              <p:nvPr/>
            </p:nvSpPr>
            <p:spPr bwMode="auto">
              <a:xfrm>
                <a:off x="4382" y="2713"/>
                <a:ext cx="79" cy="122"/>
              </a:xfrm>
              <a:custGeom>
                <a:avLst/>
                <a:gdLst>
                  <a:gd name="T0" fmla="*/ 33 w 38"/>
                  <a:gd name="T1" fmla="*/ 0 h 59"/>
                  <a:gd name="T2" fmla="*/ 32 w 38"/>
                  <a:gd name="T3" fmla="*/ 27 h 59"/>
                  <a:gd name="T4" fmla="*/ 24 w 38"/>
                  <a:gd name="T5" fmla="*/ 43 h 59"/>
                  <a:gd name="T6" fmla="*/ 9 w 38"/>
                  <a:gd name="T7" fmla="*/ 59 h 59"/>
                  <a:gd name="T8" fmla="*/ 33 w 38"/>
                  <a:gd name="T9" fmla="*/ 0 h 59"/>
                </a:gdLst>
                <a:ahLst/>
                <a:cxnLst>
                  <a:cxn ang="0">
                    <a:pos x="T0" y="T1"/>
                  </a:cxn>
                  <a:cxn ang="0">
                    <a:pos x="T2" y="T3"/>
                  </a:cxn>
                  <a:cxn ang="0">
                    <a:pos x="T4" y="T5"/>
                  </a:cxn>
                  <a:cxn ang="0">
                    <a:pos x="T6" y="T7"/>
                  </a:cxn>
                  <a:cxn ang="0">
                    <a:pos x="T8" y="T9"/>
                  </a:cxn>
                </a:cxnLst>
                <a:rect l="0" t="0" r="r" b="b"/>
                <a:pathLst>
                  <a:path w="38" h="59">
                    <a:moveTo>
                      <a:pt x="33" y="0"/>
                    </a:moveTo>
                    <a:cubicBezTo>
                      <a:pt x="38" y="8"/>
                      <a:pt x="38" y="19"/>
                      <a:pt x="32" y="27"/>
                    </a:cubicBezTo>
                    <a:cubicBezTo>
                      <a:pt x="29" y="32"/>
                      <a:pt x="26" y="38"/>
                      <a:pt x="24" y="43"/>
                    </a:cubicBezTo>
                    <a:cubicBezTo>
                      <a:pt x="21" y="51"/>
                      <a:pt x="17" y="57"/>
                      <a:pt x="9" y="59"/>
                    </a:cubicBezTo>
                    <a:cubicBezTo>
                      <a:pt x="0" y="45"/>
                      <a:pt x="12" y="16"/>
                      <a:pt x="33" y="0"/>
                    </a:cubicBezTo>
                    <a:close/>
                  </a:path>
                </a:pathLst>
              </a:custGeom>
              <a:grpFill/>
              <a:ln w="9525">
                <a:noFill/>
                <a:round/>
              </a:ln>
            </p:spPr>
            <p:txBody>
              <a:bodyPr anchor="ctr"/>
              <a:lstStyle/>
              <a:p>
                <a:pPr algn="ctr"/>
              </a:p>
            </p:txBody>
          </p:sp>
          <p:sp>
            <p:nvSpPr>
              <p:cNvPr id="171" name="Freeform: Shape 37"/>
              <p:cNvSpPr/>
              <p:nvPr/>
            </p:nvSpPr>
            <p:spPr bwMode="auto">
              <a:xfrm>
                <a:off x="3768" y="1688"/>
                <a:ext cx="88" cy="38"/>
              </a:xfrm>
              <a:custGeom>
                <a:avLst/>
                <a:gdLst>
                  <a:gd name="T0" fmla="*/ 0 w 42"/>
                  <a:gd name="T1" fmla="*/ 2 h 18"/>
                  <a:gd name="T2" fmla="*/ 35 w 42"/>
                  <a:gd name="T3" fmla="*/ 0 h 18"/>
                  <a:gd name="T4" fmla="*/ 42 w 42"/>
                  <a:gd name="T5" fmla="*/ 4 h 18"/>
                  <a:gd name="T6" fmla="*/ 34 w 42"/>
                  <a:gd name="T7" fmla="*/ 13 h 18"/>
                  <a:gd name="T8" fmla="*/ 17 w 42"/>
                  <a:gd name="T9" fmla="*/ 16 h 18"/>
                  <a:gd name="T10" fmla="*/ 0 w 42"/>
                  <a:gd name="T11" fmla="*/ 2 h 18"/>
                </a:gdLst>
                <a:ahLst/>
                <a:cxnLst>
                  <a:cxn ang="0">
                    <a:pos x="T0" y="T1"/>
                  </a:cxn>
                  <a:cxn ang="0">
                    <a:pos x="T2" y="T3"/>
                  </a:cxn>
                  <a:cxn ang="0">
                    <a:pos x="T4" y="T5"/>
                  </a:cxn>
                  <a:cxn ang="0">
                    <a:pos x="T6" y="T7"/>
                  </a:cxn>
                  <a:cxn ang="0">
                    <a:pos x="T8" y="T9"/>
                  </a:cxn>
                  <a:cxn ang="0">
                    <a:pos x="T10" y="T11"/>
                  </a:cxn>
                </a:cxnLst>
                <a:rect l="0" t="0" r="r" b="b"/>
                <a:pathLst>
                  <a:path w="42" h="18">
                    <a:moveTo>
                      <a:pt x="0" y="2"/>
                    </a:moveTo>
                    <a:cubicBezTo>
                      <a:pt x="11" y="1"/>
                      <a:pt x="23" y="0"/>
                      <a:pt x="35" y="0"/>
                    </a:cubicBezTo>
                    <a:cubicBezTo>
                      <a:pt x="37" y="0"/>
                      <a:pt x="39" y="3"/>
                      <a:pt x="42" y="4"/>
                    </a:cubicBezTo>
                    <a:cubicBezTo>
                      <a:pt x="39" y="7"/>
                      <a:pt x="37" y="12"/>
                      <a:pt x="34" y="13"/>
                    </a:cubicBezTo>
                    <a:cubicBezTo>
                      <a:pt x="29" y="15"/>
                      <a:pt x="23" y="15"/>
                      <a:pt x="17" y="16"/>
                    </a:cubicBezTo>
                    <a:cubicBezTo>
                      <a:pt x="10" y="18"/>
                      <a:pt x="2" y="12"/>
                      <a:pt x="0" y="2"/>
                    </a:cubicBezTo>
                    <a:close/>
                  </a:path>
                </a:pathLst>
              </a:custGeom>
              <a:grpFill/>
              <a:ln w="9525">
                <a:noFill/>
                <a:round/>
              </a:ln>
            </p:spPr>
            <p:txBody>
              <a:bodyPr anchor="ctr"/>
              <a:lstStyle/>
              <a:p>
                <a:pPr algn="ctr"/>
              </a:p>
            </p:txBody>
          </p:sp>
          <p:sp>
            <p:nvSpPr>
              <p:cNvPr id="172" name="Freeform: Shape 38"/>
              <p:cNvSpPr/>
              <p:nvPr/>
            </p:nvSpPr>
            <p:spPr bwMode="auto">
              <a:xfrm>
                <a:off x="4101" y="1447"/>
                <a:ext cx="65" cy="58"/>
              </a:xfrm>
              <a:custGeom>
                <a:avLst/>
                <a:gdLst>
                  <a:gd name="T0" fmla="*/ 24 w 31"/>
                  <a:gd name="T1" fmla="*/ 28 h 28"/>
                  <a:gd name="T2" fmla="*/ 0 w 31"/>
                  <a:gd name="T3" fmla="*/ 7 h 28"/>
                  <a:gd name="T4" fmla="*/ 28 w 31"/>
                  <a:gd name="T5" fmla="*/ 4 h 28"/>
                  <a:gd name="T6" fmla="*/ 31 w 31"/>
                  <a:gd name="T7" fmla="*/ 15 h 28"/>
                  <a:gd name="T8" fmla="*/ 24 w 31"/>
                  <a:gd name="T9" fmla="*/ 28 h 28"/>
                </a:gdLst>
                <a:ahLst/>
                <a:cxnLst>
                  <a:cxn ang="0">
                    <a:pos x="T0" y="T1"/>
                  </a:cxn>
                  <a:cxn ang="0">
                    <a:pos x="T2" y="T3"/>
                  </a:cxn>
                  <a:cxn ang="0">
                    <a:pos x="T4" y="T5"/>
                  </a:cxn>
                  <a:cxn ang="0">
                    <a:pos x="T6" y="T7"/>
                  </a:cxn>
                  <a:cxn ang="0">
                    <a:pos x="T8" y="T9"/>
                  </a:cxn>
                </a:cxnLst>
                <a:rect l="0" t="0" r="r" b="b"/>
                <a:pathLst>
                  <a:path w="31" h="28">
                    <a:moveTo>
                      <a:pt x="24" y="28"/>
                    </a:moveTo>
                    <a:cubicBezTo>
                      <a:pt x="15" y="20"/>
                      <a:pt x="8" y="14"/>
                      <a:pt x="0" y="7"/>
                    </a:cubicBezTo>
                    <a:cubicBezTo>
                      <a:pt x="5" y="3"/>
                      <a:pt x="23" y="0"/>
                      <a:pt x="28" y="4"/>
                    </a:cubicBezTo>
                    <a:cubicBezTo>
                      <a:pt x="30" y="6"/>
                      <a:pt x="31" y="11"/>
                      <a:pt x="31" y="15"/>
                    </a:cubicBezTo>
                    <a:cubicBezTo>
                      <a:pt x="30" y="19"/>
                      <a:pt x="27" y="24"/>
                      <a:pt x="24" y="28"/>
                    </a:cubicBezTo>
                    <a:close/>
                  </a:path>
                </a:pathLst>
              </a:custGeom>
              <a:grpFill/>
              <a:ln w="9525">
                <a:noFill/>
                <a:round/>
              </a:ln>
            </p:spPr>
            <p:txBody>
              <a:bodyPr anchor="ctr"/>
              <a:lstStyle/>
              <a:p>
                <a:pPr algn="ctr"/>
              </a:p>
            </p:txBody>
          </p:sp>
          <p:sp>
            <p:nvSpPr>
              <p:cNvPr id="173" name="Freeform: Shape 39"/>
              <p:cNvSpPr/>
              <p:nvPr/>
            </p:nvSpPr>
            <p:spPr bwMode="auto">
              <a:xfrm>
                <a:off x="3196" y="1401"/>
                <a:ext cx="89" cy="63"/>
              </a:xfrm>
              <a:custGeom>
                <a:avLst/>
                <a:gdLst>
                  <a:gd name="T0" fmla="*/ 42 w 43"/>
                  <a:gd name="T1" fmla="*/ 11 h 30"/>
                  <a:gd name="T2" fmla="*/ 2 w 43"/>
                  <a:gd name="T3" fmla="*/ 30 h 30"/>
                  <a:gd name="T4" fmla="*/ 0 w 43"/>
                  <a:gd name="T5" fmla="*/ 28 h 30"/>
                  <a:gd name="T6" fmla="*/ 33 w 43"/>
                  <a:gd name="T7" fmla="*/ 1 h 30"/>
                  <a:gd name="T8" fmla="*/ 43 w 43"/>
                  <a:gd name="T9" fmla="*/ 6 h 30"/>
                  <a:gd name="T10" fmla="*/ 42 w 43"/>
                  <a:gd name="T11" fmla="*/ 11 h 30"/>
                </a:gdLst>
                <a:ahLst/>
                <a:cxnLst>
                  <a:cxn ang="0">
                    <a:pos x="T0" y="T1"/>
                  </a:cxn>
                  <a:cxn ang="0">
                    <a:pos x="T2" y="T3"/>
                  </a:cxn>
                  <a:cxn ang="0">
                    <a:pos x="T4" y="T5"/>
                  </a:cxn>
                  <a:cxn ang="0">
                    <a:pos x="T6" y="T7"/>
                  </a:cxn>
                  <a:cxn ang="0">
                    <a:pos x="T8" y="T9"/>
                  </a:cxn>
                  <a:cxn ang="0">
                    <a:pos x="T10" y="T11"/>
                  </a:cxn>
                </a:cxnLst>
                <a:rect l="0" t="0" r="r" b="b"/>
                <a:pathLst>
                  <a:path w="43" h="30">
                    <a:moveTo>
                      <a:pt x="42" y="11"/>
                    </a:moveTo>
                    <a:cubicBezTo>
                      <a:pt x="28" y="17"/>
                      <a:pt x="15" y="24"/>
                      <a:pt x="2" y="30"/>
                    </a:cubicBezTo>
                    <a:cubicBezTo>
                      <a:pt x="1" y="29"/>
                      <a:pt x="1" y="28"/>
                      <a:pt x="0" y="28"/>
                    </a:cubicBezTo>
                    <a:cubicBezTo>
                      <a:pt x="11" y="19"/>
                      <a:pt x="22" y="9"/>
                      <a:pt x="33" y="1"/>
                    </a:cubicBezTo>
                    <a:cubicBezTo>
                      <a:pt x="35" y="0"/>
                      <a:pt x="40" y="5"/>
                      <a:pt x="43" y="6"/>
                    </a:cubicBezTo>
                    <a:cubicBezTo>
                      <a:pt x="43" y="8"/>
                      <a:pt x="42" y="9"/>
                      <a:pt x="42" y="11"/>
                    </a:cubicBezTo>
                    <a:close/>
                  </a:path>
                </a:pathLst>
              </a:custGeom>
              <a:grpFill/>
              <a:ln w="9525">
                <a:noFill/>
                <a:round/>
              </a:ln>
            </p:spPr>
            <p:txBody>
              <a:bodyPr anchor="ctr"/>
              <a:lstStyle/>
              <a:p>
                <a:pPr algn="ctr"/>
              </a:p>
            </p:txBody>
          </p:sp>
          <p:sp>
            <p:nvSpPr>
              <p:cNvPr id="174" name="Freeform: Shape 40"/>
              <p:cNvSpPr/>
              <p:nvPr/>
            </p:nvSpPr>
            <p:spPr bwMode="auto">
              <a:xfrm>
                <a:off x="4492" y="1528"/>
                <a:ext cx="69" cy="85"/>
              </a:xfrm>
              <a:custGeom>
                <a:avLst/>
                <a:gdLst>
                  <a:gd name="T0" fmla="*/ 0 w 33"/>
                  <a:gd name="T1" fmla="*/ 34 h 41"/>
                  <a:gd name="T2" fmla="*/ 16 w 33"/>
                  <a:gd name="T3" fmla="*/ 9 h 41"/>
                  <a:gd name="T4" fmla="*/ 28 w 33"/>
                  <a:gd name="T5" fmla="*/ 0 h 41"/>
                  <a:gd name="T6" fmla="*/ 32 w 33"/>
                  <a:gd name="T7" fmla="*/ 5 h 41"/>
                  <a:gd name="T8" fmla="*/ 23 w 33"/>
                  <a:gd name="T9" fmla="*/ 16 h 41"/>
                  <a:gd name="T10" fmla="*/ 10 w 33"/>
                  <a:gd name="T11" fmla="*/ 33 h 41"/>
                  <a:gd name="T12" fmla="*/ 0 w 33"/>
                  <a:gd name="T13" fmla="*/ 34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0" y="34"/>
                    </a:moveTo>
                    <a:cubicBezTo>
                      <a:pt x="6" y="25"/>
                      <a:pt x="10" y="17"/>
                      <a:pt x="16" y="9"/>
                    </a:cubicBezTo>
                    <a:cubicBezTo>
                      <a:pt x="19" y="5"/>
                      <a:pt x="24" y="3"/>
                      <a:pt x="28" y="0"/>
                    </a:cubicBezTo>
                    <a:cubicBezTo>
                      <a:pt x="28" y="0"/>
                      <a:pt x="33" y="4"/>
                      <a:pt x="32" y="5"/>
                    </a:cubicBezTo>
                    <a:cubicBezTo>
                      <a:pt x="30" y="9"/>
                      <a:pt x="27" y="14"/>
                      <a:pt x="23" y="16"/>
                    </a:cubicBezTo>
                    <a:cubicBezTo>
                      <a:pt x="16" y="20"/>
                      <a:pt x="10" y="24"/>
                      <a:pt x="10" y="33"/>
                    </a:cubicBezTo>
                    <a:cubicBezTo>
                      <a:pt x="9" y="41"/>
                      <a:pt x="4" y="38"/>
                      <a:pt x="0" y="34"/>
                    </a:cubicBezTo>
                    <a:close/>
                  </a:path>
                </a:pathLst>
              </a:custGeom>
              <a:grpFill/>
              <a:ln w="9525">
                <a:noFill/>
                <a:round/>
              </a:ln>
            </p:spPr>
            <p:txBody>
              <a:bodyPr anchor="ctr"/>
              <a:lstStyle/>
              <a:p>
                <a:pPr algn="ctr"/>
              </a:p>
            </p:txBody>
          </p:sp>
          <p:sp>
            <p:nvSpPr>
              <p:cNvPr id="175" name="Freeform: Shape 41"/>
              <p:cNvSpPr/>
              <p:nvPr/>
            </p:nvSpPr>
            <p:spPr bwMode="auto">
              <a:xfrm>
                <a:off x="3104" y="2299"/>
                <a:ext cx="44" cy="36"/>
              </a:xfrm>
              <a:custGeom>
                <a:avLst/>
                <a:gdLst>
                  <a:gd name="T0" fmla="*/ 21 w 21"/>
                  <a:gd name="T1" fmla="*/ 16 h 17"/>
                  <a:gd name="T2" fmla="*/ 0 w 21"/>
                  <a:gd name="T3" fmla="*/ 1 h 17"/>
                  <a:gd name="T4" fmla="*/ 21 w 21"/>
                  <a:gd name="T5" fmla="*/ 16 h 17"/>
                </a:gdLst>
                <a:ahLst/>
                <a:cxnLst>
                  <a:cxn ang="0">
                    <a:pos x="T0" y="T1"/>
                  </a:cxn>
                  <a:cxn ang="0">
                    <a:pos x="T2" y="T3"/>
                  </a:cxn>
                  <a:cxn ang="0">
                    <a:pos x="T4" y="T5"/>
                  </a:cxn>
                </a:cxnLst>
                <a:rect l="0" t="0" r="r" b="b"/>
                <a:pathLst>
                  <a:path w="21" h="17">
                    <a:moveTo>
                      <a:pt x="21" y="16"/>
                    </a:moveTo>
                    <a:cubicBezTo>
                      <a:pt x="9" y="17"/>
                      <a:pt x="6" y="7"/>
                      <a:pt x="0" y="1"/>
                    </a:cubicBezTo>
                    <a:cubicBezTo>
                      <a:pt x="11" y="0"/>
                      <a:pt x="12" y="13"/>
                      <a:pt x="21" y="16"/>
                    </a:cubicBezTo>
                    <a:close/>
                  </a:path>
                </a:pathLst>
              </a:custGeom>
              <a:grpFill/>
              <a:ln w="9525">
                <a:noFill/>
                <a:round/>
              </a:ln>
            </p:spPr>
            <p:txBody>
              <a:bodyPr anchor="ctr"/>
              <a:lstStyle/>
              <a:p>
                <a:pPr algn="ctr"/>
              </a:p>
            </p:txBody>
          </p:sp>
          <p:sp>
            <p:nvSpPr>
              <p:cNvPr id="176" name="Freeform: Shape 42"/>
              <p:cNvSpPr/>
              <p:nvPr/>
            </p:nvSpPr>
            <p:spPr bwMode="auto">
              <a:xfrm>
                <a:off x="3177" y="2349"/>
                <a:ext cx="29" cy="17"/>
              </a:xfrm>
              <a:custGeom>
                <a:avLst/>
                <a:gdLst>
                  <a:gd name="T0" fmla="*/ 0 w 14"/>
                  <a:gd name="T1" fmla="*/ 2 h 8"/>
                  <a:gd name="T2" fmla="*/ 12 w 14"/>
                  <a:gd name="T3" fmla="*/ 0 h 8"/>
                  <a:gd name="T4" fmla="*/ 14 w 14"/>
                  <a:gd name="T5" fmla="*/ 5 h 8"/>
                  <a:gd name="T6" fmla="*/ 2 w 14"/>
                  <a:gd name="T7" fmla="*/ 8 h 8"/>
                  <a:gd name="T8" fmla="*/ 0 w 14"/>
                  <a:gd name="T9" fmla="*/ 2 h 8"/>
                </a:gdLst>
                <a:ahLst/>
                <a:cxnLst>
                  <a:cxn ang="0">
                    <a:pos x="T0" y="T1"/>
                  </a:cxn>
                  <a:cxn ang="0">
                    <a:pos x="T2" y="T3"/>
                  </a:cxn>
                  <a:cxn ang="0">
                    <a:pos x="T4" y="T5"/>
                  </a:cxn>
                  <a:cxn ang="0">
                    <a:pos x="T6" y="T7"/>
                  </a:cxn>
                  <a:cxn ang="0">
                    <a:pos x="T8" y="T9"/>
                  </a:cxn>
                </a:cxnLst>
                <a:rect l="0" t="0" r="r" b="b"/>
                <a:pathLst>
                  <a:path w="14" h="8">
                    <a:moveTo>
                      <a:pt x="0" y="2"/>
                    </a:moveTo>
                    <a:cubicBezTo>
                      <a:pt x="4" y="1"/>
                      <a:pt x="8" y="0"/>
                      <a:pt x="12" y="0"/>
                    </a:cubicBezTo>
                    <a:cubicBezTo>
                      <a:pt x="13" y="0"/>
                      <a:pt x="13" y="3"/>
                      <a:pt x="14" y="5"/>
                    </a:cubicBezTo>
                    <a:cubicBezTo>
                      <a:pt x="10" y="6"/>
                      <a:pt x="6" y="7"/>
                      <a:pt x="2" y="8"/>
                    </a:cubicBezTo>
                    <a:cubicBezTo>
                      <a:pt x="1" y="6"/>
                      <a:pt x="1" y="4"/>
                      <a:pt x="0" y="2"/>
                    </a:cubicBezTo>
                    <a:close/>
                  </a:path>
                </a:pathLst>
              </a:custGeom>
              <a:grpFill/>
              <a:ln w="9525">
                <a:noFill/>
                <a:round/>
              </a:ln>
            </p:spPr>
            <p:txBody>
              <a:bodyPr anchor="ctr"/>
              <a:lstStyle/>
              <a:p>
                <a:pPr algn="ctr"/>
              </a:p>
            </p:txBody>
          </p:sp>
        </p:grpSp>
      </p:grpSp>
      <p:pic>
        <p:nvPicPr>
          <p:cNvPr id="178" name="图片 177"/>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2649220" y="1553210"/>
            <a:ext cx="3391535" cy="3169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3039"/>
                            </p:stCondLst>
                            <p:childTnLst>
                              <p:par>
                                <p:cTn id="8" presetID="22" presetClass="entr" presetSubtype="8" fill="hold" nodeType="after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wipe(left)">
                                      <p:cBhvr>
                                        <p:cTn id="10" dur="500"/>
                                        <p:tgtEl>
                                          <p:spTgt spid="145"/>
                                        </p:tgtEl>
                                      </p:cBhvr>
                                    </p:animEffect>
                                  </p:childTnLst>
                                </p:cTn>
                              </p:par>
                            </p:childTnLst>
                          </p:cTn>
                        </p:par>
                        <p:par>
                          <p:cTn id="11" fill="hold">
                            <p:stCondLst>
                              <p:cond delay="3539"/>
                            </p:stCondLst>
                            <p:childTnLst>
                              <p:par>
                                <p:cTn id="12" presetID="17" presetClass="entr" presetSubtype="8" fill="hold" nodeType="afterEffect">
                                  <p:stCondLst>
                                    <p:cond delay="0"/>
                                  </p:stCondLst>
                                  <p:childTnLst>
                                    <p:set>
                                      <p:cBhvr>
                                        <p:cTn id="13" dur="1" fill="hold">
                                          <p:stCondLst>
                                            <p:cond delay="0"/>
                                          </p:stCondLst>
                                        </p:cTn>
                                        <p:tgtEl>
                                          <p:spTgt spid="135"/>
                                        </p:tgtEl>
                                        <p:attrNameLst>
                                          <p:attrName>style.visibility</p:attrName>
                                        </p:attrNameLst>
                                      </p:cBhvr>
                                      <p:to>
                                        <p:strVal val="visible"/>
                                      </p:to>
                                    </p:set>
                                    <p:anim calcmode="lin" valueType="num">
                                      <p:cBhvr>
                                        <p:cTn id="14" dur="500" fill="hold"/>
                                        <p:tgtEl>
                                          <p:spTgt spid="135"/>
                                        </p:tgtEl>
                                        <p:attrNameLst>
                                          <p:attrName>ppt_x</p:attrName>
                                        </p:attrNameLst>
                                      </p:cBhvr>
                                      <p:tavLst>
                                        <p:tav tm="0">
                                          <p:val>
                                            <p:strVal val="#ppt_x-#ppt_w/2"/>
                                          </p:val>
                                        </p:tav>
                                        <p:tav tm="100000">
                                          <p:val>
                                            <p:strVal val="#ppt_x"/>
                                          </p:val>
                                        </p:tav>
                                      </p:tavLst>
                                    </p:anim>
                                    <p:anim calcmode="lin" valueType="num">
                                      <p:cBhvr>
                                        <p:cTn id="15" dur="500" fill="hold"/>
                                        <p:tgtEl>
                                          <p:spTgt spid="135"/>
                                        </p:tgtEl>
                                        <p:attrNameLst>
                                          <p:attrName>ppt_y</p:attrName>
                                        </p:attrNameLst>
                                      </p:cBhvr>
                                      <p:tavLst>
                                        <p:tav tm="0">
                                          <p:val>
                                            <p:strVal val="#ppt_y"/>
                                          </p:val>
                                        </p:tav>
                                        <p:tav tm="100000">
                                          <p:val>
                                            <p:strVal val="#ppt_y"/>
                                          </p:val>
                                        </p:tav>
                                      </p:tavLst>
                                    </p:anim>
                                    <p:anim calcmode="lin" valueType="num">
                                      <p:cBhvr>
                                        <p:cTn id="16" dur="500" fill="hold"/>
                                        <p:tgtEl>
                                          <p:spTgt spid="135"/>
                                        </p:tgtEl>
                                        <p:attrNameLst>
                                          <p:attrName>ppt_w</p:attrName>
                                        </p:attrNameLst>
                                      </p:cBhvr>
                                      <p:tavLst>
                                        <p:tav tm="0">
                                          <p:val>
                                            <p:fltVal val="0"/>
                                          </p:val>
                                        </p:tav>
                                        <p:tav tm="100000">
                                          <p:val>
                                            <p:strVal val="#ppt_w"/>
                                          </p:val>
                                        </p:tav>
                                      </p:tavLst>
                                    </p:anim>
                                    <p:anim calcmode="lin" valueType="num">
                                      <p:cBhvr>
                                        <p:cTn id="17" dur="500" fill="hold"/>
                                        <p:tgtEl>
                                          <p:spTgt spid="135"/>
                                        </p:tgtEl>
                                        <p:attrNameLst>
                                          <p:attrName>ppt_h</p:attrName>
                                        </p:attrNameLst>
                                      </p:cBhvr>
                                      <p:tavLst>
                                        <p:tav tm="0">
                                          <p:val>
                                            <p:strVal val="#ppt_h"/>
                                          </p:val>
                                        </p:tav>
                                        <p:tav tm="100000">
                                          <p:val>
                                            <p:strVal val="#ppt_h"/>
                                          </p:val>
                                        </p:tav>
                                      </p:tavLst>
                                    </p:anim>
                                  </p:childTnLst>
                                </p:cTn>
                              </p:par>
                            </p:childTnLst>
                          </p:cTn>
                        </p:par>
                        <p:par>
                          <p:cTn id="18" fill="hold">
                            <p:stCondLst>
                              <p:cond delay="4039"/>
                            </p:stCondLst>
                            <p:childTnLst>
                              <p:par>
                                <p:cTn id="19" presetID="17" presetClass="entr" presetSubtype="8" fill="hold" nodeType="afterEffect">
                                  <p:stCondLst>
                                    <p:cond delay="0"/>
                                  </p:stCondLst>
                                  <p:childTnLst>
                                    <p:set>
                                      <p:cBhvr>
                                        <p:cTn id="20" dur="1" fill="hold">
                                          <p:stCondLst>
                                            <p:cond delay="0"/>
                                          </p:stCondLst>
                                        </p:cTn>
                                        <p:tgtEl>
                                          <p:spTgt spid="130"/>
                                        </p:tgtEl>
                                        <p:attrNameLst>
                                          <p:attrName>style.visibility</p:attrName>
                                        </p:attrNameLst>
                                      </p:cBhvr>
                                      <p:to>
                                        <p:strVal val="visible"/>
                                      </p:to>
                                    </p:set>
                                    <p:anim calcmode="lin" valueType="num">
                                      <p:cBhvr>
                                        <p:cTn id="21" dur="500" fill="hold"/>
                                        <p:tgtEl>
                                          <p:spTgt spid="130"/>
                                        </p:tgtEl>
                                        <p:attrNameLst>
                                          <p:attrName>ppt_x</p:attrName>
                                        </p:attrNameLst>
                                      </p:cBhvr>
                                      <p:tavLst>
                                        <p:tav tm="0">
                                          <p:val>
                                            <p:strVal val="#ppt_x-#ppt_w/2"/>
                                          </p:val>
                                        </p:tav>
                                        <p:tav tm="100000">
                                          <p:val>
                                            <p:strVal val="#ppt_x"/>
                                          </p:val>
                                        </p:tav>
                                      </p:tavLst>
                                    </p:anim>
                                    <p:anim calcmode="lin" valueType="num">
                                      <p:cBhvr>
                                        <p:cTn id="22" dur="500" fill="hold"/>
                                        <p:tgtEl>
                                          <p:spTgt spid="130"/>
                                        </p:tgtEl>
                                        <p:attrNameLst>
                                          <p:attrName>ppt_y</p:attrName>
                                        </p:attrNameLst>
                                      </p:cBhvr>
                                      <p:tavLst>
                                        <p:tav tm="0">
                                          <p:val>
                                            <p:strVal val="#ppt_y"/>
                                          </p:val>
                                        </p:tav>
                                        <p:tav tm="100000">
                                          <p:val>
                                            <p:strVal val="#ppt_y"/>
                                          </p:val>
                                        </p:tav>
                                      </p:tavLst>
                                    </p:anim>
                                    <p:anim calcmode="lin" valueType="num">
                                      <p:cBhvr>
                                        <p:cTn id="23" dur="500" fill="hold"/>
                                        <p:tgtEl>
                                          <p:spTgt spid="130"/>
                                        </p:tgtEl>
                                        <p:attrNameLst>
                                          <p:attrName>ppt_w</p:attrName>
                                        </p:attrNameLst>
                                      </p:cBhvr>
                                      <p:tavLst>
                                        <p:tav tm="0">
                                          <p:val>
                                            <p:fltVal val="0"/>
                                          </p:val>
                                        </p:tav>
                                        <p:tav tm="100000">
                                          <p:val>
                                            <p:strVal val="#ppt_w"/>
                                          </p:val>
                                        </p:tav>
                                      </p:tavLst>
                                    </p:anim>
                                    <p:anim calcmode="lin" valueType="num">
                                      <p:cBhvr>
                                        <p:cTn id="24" dur="500" fill="hold"/>
                                        <p:tgtEl>
                                          <p:spTgt spid="130"/>
                                        </p:tgtEl>
                                        <p:attrNameLst>
                                          <p:attrName>ppt_h</p:attrName>
                                        </p:attrNameLst>
                                      </p:cBhvr>
                                      <p:tavLst>
                                        <p:tav tm="0">
                                          <p:val>
                                            <p:strVal val="#ppt_h"/>
                                          </p:val>
                                        </p:tav>
                                        <p:tav tm="100000">
                                          <p:val>
                                            <p:strVal val="#ppt_h"/>
                                          </p:val>
                                        </p:tav>
                                      </p:tavLst>
                                    </p:anim>
                                  </p:childTnLst>
                                </p:cTn>
                              </p:par>
                            </p:childTnLst>
                          </p:cTn>
                        </p:par>
                        <p:par>
                          <p:cTn id="25" fill="hold">
                            <p:stCondLst>
                              <p:cond delay="4539"/>
                            </p:stCondLst>
                            <p:childTnLst>
                              <p:par>
                                <p:cTn id="26" presetID="17" presetClass="entr" presetSubtype="8" fill="hold" nodeType="afterEffect">
                                  <p:stCondLst>
                                    <p:cond delay="0"/>
                                  </p:stCondLst>
                                  <p:childTnLst>
                                    <p:set>
                                      <p:cBhvr>
                                        <p:cTn id="27" dur="1" fill="hold">
                                          <p:stCondLst>
                                            <p:cond delay="0"/>
                                          </p:stCondLst>
                                        </p:cTn>
                                        <p:tgtEl>
                                          <p:spTgt spid="125"/>
                                        </p:tgtEl>
                                        <p:attrNameLst>
                                          <p:attrName>style.visibility</p:attrName>
                                        </p:attrNameLst>
                                      </p:cBhvr>
                                      <p:to>
                                        <p:strVal val="visible"/>
                                      </p:to>
                                    </p:set>
                                    <p:anim calcmode="lin" valueType="num">
                                      <p:cBhvr>
                                        <p:cTn id="28" dur="500" fill="hold"/>
                                        <p:tgtEl>
                                          <p:spTgt spid="125"/>
                                        </p:tgtEl>
                                        <p:attrNameLst>
                                          <p:attrName>ppt_x</p:attrName>
                                        </p:attrNameLst>
                                      </p:cBhvr>
                                      <p:tavLst>
                                        <p:tav tm="0">
                                          <p:val>
                                            <p:strVal val="#ppt_x-#ppt_w/2"/>
                                          </p:val>
                                        </p:tav>
                                        <p:tav tm="100000">
                                          <p:val>
                                            <p:strVal val="#ppt_x"/>
                                          </p:val>
                                        </p:tav>
                                      </p:tavLst>
                                    </p:anim>
                                    <p:anim calcmode="lin" valueType="num">
                                      <p:cBhvr>
                                        <p:cTn id="29" dur="500" fill="hold"/>
                                        <p:tgtEl>
                                          <p:spTgt spid="125"/>
                                        </p:tgtEl>
                                        <p:attrNameLst>
                                          <p:attrName>ppt_y</p:attrName>
                                        </p:attrNameLst>
                                      </p:cBhvr>
                                      <p:tavLst>
                                        <p:tav tm="0">
                                          <p:val>
                                            <p:strVal val="#ppt_y"/>
                                          </p:val>
                                        </p:tav>
                                        <p:tav tm="100000">
                                          <p:val>
                                            <p:strVal val="#ppt_y"/>
                                          </p:val>
                                        </p:tav>
                                      </p:tavLst>
                                    </p:anim>
                                    <p:anim calcmode="lin" valueType="num">
                                      <p:cBhvr>
                                        <p:cTn id="30" dur="500" fill="hold"/>
                                        <p:tgtEl>
                                          <p:spTgt spid="125"/>
                                        </p:tgtEl>
                                        <p:attrNameLst>
                                          <p:attrName>ppt_w</p:attrName>
                                        </p:attrNameLst>
                                      </p:cBhvr>
                                      <p:tavLst>
                                        <p:tav tm="0">
                                          <p:val>
                                            <p:fltVal val="0"/>
                                          </p:val>
                                        </p:tav>
                                        <p:tav tm="100000">
                                          <p:val>
                                            <p:strVal val="#ppt_w"/>
                                          </p:val>
                                        </p:tav>
                                      </p:tavLst>
                                    </p:anim>
                                    <p:anim calcmode="lin" valueType="num">
                                      <p:cBhvr>
                                        <p:cTn id="31" dur="500" fill="hold"/>
                                        <p:tgtEl>
                                          <p:spTgt spid="125"/>
                                        </p:tgtEl>
                                        <p:attrNameLst>
                                          <p:attrName>ppt_h</p:attrName>
                                        </p:attrNameLst>
                                      </p:cBhvr>
                                      <p:tavLst>
                                        <p:tav tm="0">
                                          <p:val>
                                            <p:strVal val="#ppt_h"/>
                                          </p:val>
                                        </p:tav>
                                        <p:tav tm="100000">
                                          <p:val>
                                            <p:strVal val="#ppt_h"/>
                                          </p:val>
                                        </p:tav>
                                      </p:tavLst>
                                    </p:anim>
                                  </p:childTnLst>
                                </p:cTn>
                              </p:par>
                            </p:childTnLst>
                          </p:cTn>
                        </p:par>
                        <p:par>
                          <p:cTn id="32" fill="hold">
                            <p:stCondLst>
                              <p:cond delay="5039"/>
                            </p:stCondLst>
                            <p:childTnLst>
                              <p:par>
                                <p:cTn id="33" presetID="17" presetClass="entr" presetSubtype="8" fill="hold" nodeType="afterEffect">
                                  <p:stCondLst>
                                    <p:cond delay="0"/>
                                  </p:stCondLst>
                                  <p:childTnLst>
                                    <p:set>
                                      <p:cBhvr>
                                        <p:cTn id="34" dur="1" fill="hold">
                                          <p:stCondLst>
                                            <p:cond delay="0"/>
                                          </p:stCondLst>
                                        </p:cTn>
                                        <p:tgtEl>
                                          <p:spTgt spid="120"/>
                                        </p:tgtEl>
                                        <p:attrNameLst>
                                          <p:attrName>style.visibility</p:attrName>
                                        </p:attrNameLst>
                                      </p:cBhvr>
                                      <p:to>
                                        <p:strVal val="visible"/>
                                      </p:to>
                                    </p:set>
                                    <p:anim calcmode="lin" valueType="num">
                                      <p:cBhvr>
                                        <p:cTn id="35" dur="500" fill="hold"/>
                                        <p:tgtEl>
                                          <p:spTgt spid="120"/>
                                        </p:tgtEl>
                                        <p:attrNameLst>
                                          <p:attrName>ppt_x</p:attrName>
                                        </p:attrNameLst>
                                      </p:cBhvr>
                                      <p:tavLst>
                                        <p:tav tm="0">
                                          <p:val>
                                            <p:strVal val="#ppt_x-#ppt_w/2"/>
                                          </p:val>
                                        </p:tav>
                                        <p:tav tm="100000">
                                          <p:val>
                                            <p:strVal val="#ppt_x"/>
                                          </p:val>
                                        </p:tav>
                                      </p:tavLst>
                                    </p:anim>
                                    <p:anim calcmode="lin" valueType="num">
                                      <p:cBhvr>
                                        <p:cTn id="36" dur="500" fill="hold"/>
                                        <p:tgtEl>
                                          <p:spTgt spid="120"/>
                                        </p:tgtEl>
                                        <p:attrNameLst>
                                          <p:attrName>ppt_y</p:attrName>
                                        </p:attrNameLst>
                                      </p:cBhvr>
                                      <p:tavLst>
                                        <p:tav tm="0">
                                          <p:val>
                                            <p:strVal val="#ppt_y"/>
                                          </p:val>
                                        </p:tav>
                                        <p:tav tm="100000">
                                          <p:val>
                                            <p:strVal val="#ppt_y"/>
                                          </p:val>
                                        </p:tav>
                                      </p:tavLst>
                                    </p:anim>
                                    <p:anim calcmode="lin" valueType="num">
                                      <p:cBhvr>
                                        <p:cTn id="37" dur="500" fill="hold"/>
                                        <p:tgtEl>
                                          <p:spTgt spid="120"/>
                                        </p:tgtEl>
                                        <p:attrNameLst>
                                          <p:attrName>ppt_w</p:attrName>
                                        </p:attrNameLst>
                                      </p:cBhvr>
                                      <p:tavLst>
                                        <p:tav tm="0">
                                          <p:val>
                                            <p:fltVal val="0"/>
                                          </p:val>
                                        </p:tav>
                                        <p:tav tm="100000">
                                          <p:val>
                                            <p:strVal val="#ppt_w"/>
                                          </p:val>
                                        </p:tav>
                                      </p:tavLst>
                                    </p:anim>
                                    <p:anim calcmode="lin" valueType="num">
                                      <p:cBhvr>
                                        <p:cTn id="38" dur="500" fill="hold"/>
                                        <p:tgtEl>
                                          <p:spTgt spid="120"/>
                                        </p:tgtEl>
                                        <p:attrNameLst>
                                          <p:attrName>ppt_h</p:attrName>
                                        </p:attrNameLst>
                                      </p:cBhvr>
                                      <p:tavLst>
                                        <p:tav tm="0">
                                          <p:val>
                                            <p:strVal val="#ppt_h"/>
                                          </p:val>
                                        </p:tav>
                                        <p:tav tm="100000">
                                          <p:val>
                                            <p:strVal val="#ppt_h"/>
                                          </p:val>
                                        </p:tav>
                                      </p:tavLst>
                                    </p:anim>
                                  </p:childTnLst>
                                </p:cTn>
                              </p:par>
                            </p:childTnLst>
                          </p:cTn>
                        </p:par>
                        <p:par>
                          <p:cTn id="39" fill="hold">
                            <p:stCondLst>
                              <p:cond delay="5539"/>
                            </p:stCondLst>
                            <p:childTnLst>
                              <p:par>
                                <p:cTn id="40" presetID="17" presetClass="entr" presetSubtype="8" fill="hold" nodeType="afterEffect">
                                  <p:stCondLst>
                                    <p:cond delay="0"/>
                                  </p:stCondLst>
                                  <p:childTnLst>
                                    <p:set>
                                      <p:cBhvr>
                                        <p:cTn id="41" dur="1" fill="hold">
                                          <p:stCondLst>
                                            <p:cond delay="0"/>
                                          </p:stCondLst>
                                        </p:cTn>
                                        <p:tgtEl>
                                          <p:spTgt spid="140"/>
                                        </p:tgtEl>
                                        <p:attrNameLst>
                                          <p:attrName>style.visibility</p:attrName>
                                        </p:attrNameLst>
                                      </p:cBhvr>
                                      <p:to>
                                        <p:strVal val="visible"/>
                                      </p:to>
                                    </p:set>
                                    <p:anim calcmode="lin" valueType="num">
                                      <p:cBhvr>
                                        <p:cTn id="42" dur="500" fill="hold"/>
                                        <p:tgtEl>
                                          <p:spTgt spid="140"/>
                                        </p:tgtEl>
                                        <p:attrNameLst>
                                          <p:attrName>ppt_x</p:attrName>
                                        </p:attrNameLst>
                                      </p:cBhvr>
                                      <p:tavLst>
                                        <p:tav tm="0">
                                          <p:val>
                                            <p:strVal val="#ppt_x-#ppt_w/2"/>
                                          </p:val>
                                        </p:tav>
                                        <p:tav tm="100000">
                                          <p:val>
                                            <p:strVal val="#ppt_x"/>
                                          </p:val>
                                        </p:tav>
                                      </p:tavLst>
                                    </p:anim>
                                    <p:anim calcmode="lin" valueType="num">
                                      <p:cBhvr>
                                        <p:cTn id="43" dur="500" fill="hold"/>
                                        <p:tgtEl>
                                          <p:spTgt spid="140"/>
                                        </p:tgtEl>
                                        <p:attrNameLst>
                                          <p:attrName>ppt_y</p:attrName>
                                        </p:attrNameLst>
                                      </p:cBhvr>
                                      <p:tavLst>
                                        <p:tav tm="0">
                                          <p:val>
                                            <p:strVal val="#ppt_y"/>
                                          </p:val>
                                        </p:tav>
                                        <p:tav tm="100000">
                                          <p:val>
                                            <p:strVal val="#ppt_y"/>
                                          </p:val>
                                        </p:tav>
                                      </p:tavLst>
                                    </p:anim>
                                    <p:anim calcmode="lin" valueType="num">
                                      <p:cBhvr>
                                        <p:cTn id="44" dur="500" fill="hold"/>
                                        <p:tgtEl>
                                          <p:spTgt spid="140"/>
                                        </p:tgtEl>
                                        <p:attrNameLst>
                                          <p:attrName>ppt_w</p:attrName>
                                        </p:attrNameLst>
                                      </p:cBhvr>
                                      <p:tavLst>
                                        <p:tav tm="0">
                                          <p:val>
                                            <p:fltVal val="0"/>
                                          </p:val>
                                        </p:tav>
                                        <p:tav tm="100000">
                                          <p:val>
                                            <p:strVal val="#ppt_w"/>
                                          </p:val>
                                        </p:tav>
                                      </p:tavLst>
                                    </p:anim>
                                    <p:anim calcmode="lin" valueType="num">
                                      <p:cBhvr>
                                        <p:cTn id="45" dur="500" fill="hold"/>
                                        <p:tgtEl>
                                          <p:spTgt spid="1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文本占位符 7"/>
          <p:cNvSpPr>
            <a:spLocks noGrp="1"/>
          </p:cNvSpPr>
          <p:nvPr>
            <p:custDataLst>
              <p:tags r:id="rId6"/>
            </p:custDataLst>
          </p:nvPr>
        </p:nvSpPr>
        <p:spPr>
          <a:xfrm>
            <a:off x="915035" y="862330"/>
            <a:ext cx="5090160" cy="2515235"/>
          </a:xfrm>
          <a:prstGeom prst="rect">
            <a:avLst/>
          </a:prstGeom>
        </p:spPr>
        <p:txBody>
          <a:bodyPr vert="horz" lIns="101600" tIns="0" rIns="82550" bIns="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marL="0" indent="0">
              <a:lnSpc>
                <a:spcPct val="120000"/>
              </a:lnSpc>
              <a:buNone/>
            </a:pP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a:solidFill>
                  <a:srgbClr val="C00000"/>
                </a:solidFill>
              </a:rPr>
              <a:t>bull </a:t>
            </a:r>
            <a:r>
              <a:rPr lang="zh-CN" altLang="en-US" sz="2400" b="1" dirty="0">
                <a:solidFill>
                  <a:srgbClr val="C00000"/>
                </a:solidFill>
              </a:rPr>
              <a:t>[bʊl] </a:t>
            </a: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20000"/>
              </a:lnSpc>
              <a:buNone/>
            </a:pP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n. 公牛；看好股市者；粗壮如牛的人；胡说八道 </a:t>
            </a: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90000"/>
              </a:lnSpc>
              <a:buFont typeface="Wingdings" panose="05000000000000000000" charset="0"/>
              <a:buChar char="Ø"/>
            </a:pPr>
            <a:r>
              <a:rPr lang="zh-CN" altLang="en-US" sz="2400" b="1" dirty="0">
                <a:solidFill>
                  <a:schemeClr val="accent4">
                    <a:lumMod val="75000"/>
                  </a:schemeClr>
                </a:solidFill>
                <a:sym typeface="+mn-ea"/>
              </a:rPr>
              <a:t>Translate these expressions into Chinese</a:t>
            </a:r>
            <a:endParaRPr lang="zh-CN" altLang="en-US" sz="2400" b="1" dirty="0">
              <a:solidFill>
                <a:schemeClr val="accent4">
                  <a:lumMod val="75000"/>
                </a:schemeClr>
              </a:solidFill>
            </a:endParaRPr>
          </a:p>
          <a:p>
            <a:pPr marL="0" indent="0">
              <a:lnSpc>
                <a:spcPct val="120000"/>
              </a:lnSpc>
              <a:buNone/>
            </a:pPr>
            <a:endParaRPr lang="zh-CN" altLang="en-US" sz="2400" b="1" i="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624840" y="3376930"/>
            <a:ext cx="4889500" cy="2968625"/>
          </a:xfrm>
          <a:prstGeom prst="rect">
            <a:avLst/>
          </a:prstGeom>
          <a:noFill/>
        </p:spPr>
        <p:txBody>
          <a:bodyPr wrap="square" rtlCol="0" anchor="t">
            <a:spAutoFit/>
          </a:bodyPr>
          <a:p>
            <a:pPr marL="342900" indent="-342900">
              <a:lnSpc>
                <a:spcPct val="130000"/>
              </a:lnSpc>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bull</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market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Font typeface="Arial" panose="020B0604020202020204" pitchFamily="34" charset="0"/>
              <a:buNone/>
            </a:pPr>
            <a:r>
              <a:rPr lang="zh-CN" altLang="zh-CN" sz="2400">
                <a:latin typeface="微软雅黑" panose="020B0503020204020204" pitchFamily="34" charset="-122"/>
                <a:ea typeface="微软雅黑" panose="020B0503020204020204" pitchFamily="34" charset="-122"/>
                <a:cs typeface="微软雅黑" panose="020B0503020204020204" pitchFamily="34" charset="-122"/>
              </a:rPr>
              <a:t>     牛市</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30000"/>
              </a:lnSpc>
              <a:buFont typeface="Arial" panose="020B0604020202020204" pitchFamily="34" charset="0"/>
              <a:buChar cha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He was gored by a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bull</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他被公牛顶伤。</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30000"/>
              </a:lnSpc>
              <a:buFont typeface="Arial" panose="020B0604020202020204" pitchFamily="34" charset="0"/>
              <a:buChar cha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That's a load of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bull</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那是胡说八道！</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7"/>
          <a:srcRect r="8726"/>
          <a:stretch>
            <a:fillRect/>
          </a:stretch>
        </p:blipFill>
        <p:spPr>
          <a:xfrm>
            <a:off x="5939790" y="1681480"/>
            <a:ext cx="5862955" cy="4283075"/>
          </a:xfrm>
          <a:prstGeom prst="rect">
            <a:avLst/>
          </a:prstGeom>
        </p:spPr>
      </p:pic>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Learn more</a:t>
            </a:r>
            <a:r>
              <a:rPr lang="zh-CN" altLang="en-US" dirty="0"/>
              <a:t> express</a:t>
            </a:r>
            <a:r>
              <a:rPr lang="en-US" altLang="zh-CN" dirty="0"/>
              <a:t>ions</a:t>
            </a:r>
            <a:r>
              <a:rPr lang="zh-CN" altLang="en-US" dirty="0"/>
              <a:t>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文本占位符 7"/>
          <p:cNvSpPr>
            <a:spLocks noGrp="1"/>
          </p:cNvSpPr>
          <p:nvPr>
            <p:custDataLst>
              <p:tags r:id="rId6"/>
            </p:custDataLst>
          </p:nvPr>
        </p:nvSpPr>
        <p:spPr>
          <a:xfrm>
            <a:off x="959485" y="793750"/>
            <a:ext cx="5553710" cy="2654935"/>
          </a:xfrm>
          <a:prstGeom prst="rect">
            <a:avLst/>
          </a:prstGeom>
        </p:spPr>
        <p:txBody>
          <a:bodyPr vert="horz" lIns="101600" tIns="0" rIns="82550" bIns="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marL="0" indent="0">
              <a:lnSpc>
                <a:spcPct val="90000"/>
              </a:lnSpc>
              <a:buNone/>
            </a:pPr>
            <a:r>
              <a:rPr lang="zh-CN" altLang="en-US" sz="3200" b="1" dirty="0">
                <a:solidFill>
                  <a:srgbClr val="C00000"/>
                </a:solidFill>
              </a:rPr>
              <a:t>cow </a:t>
            </a:r>
            <a:r>
              <a:rPr lang="zh-CN" altLang="en-US" sz="2400" b="1" dirty="0">
                <a:solidFill>
                  <a:srgbClr val="C00000"/>
                </a:solidFill>
              </a:rPr>
              <a:t>[kaʊ] </a:t>
            </a:r>
            <a:endParaRPr lang="zh-CN" altLang="en-US" sz="2400" b="1" dirty="0">
              <a:solidFill>
                <a:srgbClr val="C00000"/>
              </a:solidFill>
            </a:endParaRPr>
          </a:p>
          <a:p>
            <a:pPr marL="0" indent="0">
              <a:lnSpc>
                <a:spcPct val="90000"/>
              </a:lnSpc>
              <a:buNone/>
            </a:pP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n. 奶牛，母牛；母兽 vt. 威胁，吓唬</a:t>
            </a: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90000"/>
              </a:lnSpc>
              <a:buNone/>
            </a:pPr>
            <a:r>
              <a:rPr lang="zh-CN" altLang="en-US" sz="2000" b="1" i="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cattle </a:t>
            </a:r>
            <a:r>
              <a:rPr lang="zh-CN" altLang="en-US" sz="2000" i="1" dirty="0">
                <a:latin typeface="微软雅黑" panose="020B0503020204020204" pitchFamily="34" charset="-122"/>
                <a:ea typeface="微软雅黑" panose="020B0503020204020204" pitchFamily="34" charset="-122"/>
                <a:cs typeface="微软雅黑" panose="020B0503020204020204" pitchFamily="34" charset="-122"/>
              </a:rPr>
              <a:t>也是牛，是成牛的泛指，公母均含，地位相当于cow。不过cattle是复数名词，或可大致理解为cattle = cows。</a:t>
            </a:r>
            <a:endParaRPr lang="zh-CN" altLang="en-US" sz="2000" i="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90000"/>
              </a:lnSpc>
              <a:buFont typeface="Wingdings" panose="05000000000000000000" charset="0"/>
              <a:buChar char="Ø"/>
            </a:pPr>
            <a:r>
              <a:rPr lang="zh-CN" altLang="en-US" sz="2400" b="1" dirty="0">
                <a:solidFill>
                  <a:schemeClr val="accent4">
                    <a:lumMod val="75000"/>
                  </a:schemeClr>
                </a:solidFill>
                <a:sym typeface="+mn-ea"/>
              </a:rPr>
              <a:t>Translate these expressions into Chinese</a:t>
            </a:r>
            <a:endParaRPr lang="zh-CN" altLang="en-US" sz="2400" b="1" dirty="0">
              <a:solidFill>
                <a:schemeClr val="accent4">
                  <a:lumMod val="75000"/>
                </a:schemeClr>
              </a:solidFill>
            </a:endParaRPr>
          </a:p>
          <a:p>
            <a:pPr marL="0" indent="0">
              <a:lnSpc>
                <a:spcPct val="90000"/>
              </a:lnSpc>
              <a:buNone/>
            </a:pPr>
            <a:endParaRPr lang="zh-CN" altLang="en-US" sz="20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90000"/>
              </a:lnSpc>
              <a:buNone/>
            </a:pPr>
            <a:endParaRPr lang="zh-CN" altLang="en-US" sz="2000" i="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553720" y="3449320"/>
            <a:ext cx="5447665" cy="3265805"/>
          </a:xfrm>
          <a:prstGeom prst="rect">
            <a:avLst/>
          </a:prstGeom>
          <a:noFill/>
        </p:spPr>
        <p:txBody>
          <a:bodyPr wrap="square" rtlCol="0" anchor="t">
            <a:spAutoFit/>
          </a:bodyPr>
          <a:p>
            <a:pPr marL="342900" indent="-342900" algn="l">
              <a:lnSpc>
                <a:spcPct val="130000"/>
              </a:lnSpc>
              <a:buClrTx/>
              <a:buSzTx/>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 herd of dairy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cows </a:t>
            </a:r>
            <a:endPar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30000"/>
              </a:lnSpc>
              <a:buClrTx/>
              <a:buSzTx/>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一群奶牛</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20000"/>
              </a:lnSpc>
              <a:buClrTx/>
              <a:buSzTx/>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 cash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cow</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buClrTx/>
              <a:buSzTx/>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摇钱树</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20000"/>
              </a:lnSpc>
              <a:buClrTx/>
              <a:buSzTx/>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Hearing the rumbling noise, the kids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were cowed into silence. </a:t>
            </a:r>
            <a:endPar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buClrTx/>
              <a:buSzTx/>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听到隆隆声，孩子们吓得默不作声。</a:t>
            </a:r>
            <a:endParaRPr lang="zh-CN" altLang="en-US"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cow"/>
          <p:cNvPicPr>
            <a:picLocks noChangeAspect="1"/>
          </p:cNvPicPr>
          <p:nvPr/>
        </p:nvPicPr>
        <p:blipFill>
          <a:blip r:embed="rId7"/>
          <a:stretch>
            <a:fillRect/>
          </a:stretch>
        </p:blipFill>
        <p:spPr>
          <a:xfrm>
            <a:off x="6606540" y="1084580"/>
            <a:ext cx="5187315" cy="4931410"/>
          </a:xfrm>
          <a:prstGeom prst="rect">
            <a:avLst/>
          </a:prstGeom>
        </p:spPr>
      </p:pic>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Learn more</a:t>
            </a:r>
            <a:r>
              <a:rPr lang="zh-CN" altLang="en-US" dirty="0"/>
              <a:t> express</a:t>
            </a:r>
            <a:r>
              <a:rPr lang="en-US" altLang="zh-CN" dirty="0"/>
              <a:t>ions</a:t>
            </a:r>
            <a:r>
              <a:rPr lang="zh-CN" altLang="en-US" dirty="0"/>
              <a:t>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文本占位符 7"/>
          <p:cNvSpPr>
            <a:spLocks noGrp="1"/>
          </p:cNvSpPr>
          <p:nvPr>
            <p:custDataLst>
              <p:tags r:id="rId6"/>
            </p:custDataLst>
          </p:nvPr>
        </p:nvSpPr>
        <p:spPr>
          <a:xfrm>
            <a:off x="1036955" y="1005840"/>
            <a:ext cx="5323840" cy="2056765"/>
          </a:xfrm>
          <a:prstGeom prst="rect">
            <a:avLst/>
          </a:prstGeom>
        </p:spPr>
        <p:txBody>
          <a:bodyPr vert="horz" lIns="101600" tIns="0" rIns="82550" bIns="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marL="0" indent="0">
              <a:lnSpc>
                <a:spcPct val="90000"/>
              </a:lnSpc>
              <a:buNone/>
            </a:pPr>
            <a:r>
              <a:rPr lang="zh-CN" altLang="en-US" sz="3200" b="1" dirty="0">
                <a:solidFill>
                  <a:srgbClr val="C00000"/>
                </a:solidFill>
              </a:rPr>
              <a:t>buffalo</a:t>
            </a:r>
            <a:r>
              <a:rPr lang="zh-CN" altLang="en-US" sz="2400" b="1" dirty="0">
                <a:solidFill>
                  <a:srgbClr val="C00000"/>
                </a:solidFill>
              </a:rPr>
              <a:t> [ˈbʌfələʊ] </a:t>
            </a: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90000"/>
              </a:lnSpc>
              <a:buNone/>
            </a:pPr>
            <a:r>
              <a:rPr lang="zh-CN" altLang="en-US" sz="2400" i="1" dirty="0">
                <a:latin typeface="微软雅黑" panose="020B0503020204020204" pitchFamily="34" charset="-122"/>
                <a:ea typeface="微软雅黑" panose="020B0503020204020204" pitchFamily="34" charset="-122"/>
                <a:cs typeface="微软雅黑" panose="020B0503020204020204" pitchFamily="34" charset="-122"/>
              </a:rPr>
              <a:t>n.水牛</a:t>
            </a: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90000"/>
              </a:lnSpc>
              <a:buNone/>
            </a:pP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90000"/>
              </a:lnSpc>
              <a:buFont typeface="Wingdings" panose="05000000000000000000" charset="0"/>
              <a:buChar char="Ø"/>
            </a:pPr>
            <a:r>
              <a:rPr lang="zh-CN" altLang="en-US" sz="2400" b="1" dirty="0">
                <a:solidFill>
                  <a:schemeClr val="accent4">
                    <a:lumMod val="75000"/>
                  </a:schemeClr>
                </a:solidFill>
                <a:sym typeface="+mn-ea"/>
              </a:rPr>
              <a:t>Translate these expressions into Chinese</a:t>
            </a:r>
            <a:endParaRPr lang="zh-CN" altLang="en-US" sz="2400" b="1" dirty="0">
              <a:solidFill>
                <a:schemeClr val="accent4">
                  <a:lumMod val="75000"/>
                </a:schemeClr>
              </a:solidFill>
            </a:endParaRPr>
          </a:p>
          <a:p>
            <a:pPr marL="0" indent="0">
              <a:lnSpc>
                <a:spcPct val="90000"/>
              </a:lnSpc>
              <a:buNone/>
            </a:pP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90000"/>
              </a:lnSpc>
              <a:buNone/>
            </a:pPr>
            <a:endParaRPr lang="zh-CN" altLang="en-US" sz="2400" i="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68300" y="3288665"/>
            <a:ext cx="6377940" cy="3044190"/>
          </a:xfrm>
          <a:prstGeom prst="rect">
            <a:avLst/>
          </a:prstGeom>
          <a:noFill/>
        </p:spPr>
        <p:txBody>
          <a:bodyPr wrap="square" rtlCol="0" anchor="t">
            <a:spAutoFit/>
          </a:bodyPr>
          <a:p>
            <a:pPr marL="342900" indent="-342900" algn="l">
              <a:lnSpc>
                <a:spcPct val="110000"/>
              </a:lnSpc>
              <a:buClrTx/>
              <a:buSzTx/>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Once there were 70 million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buffalo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on the plains.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10000"/>
              </a:lnSpc>
              <a:buClrTx/>
              <a:buSzTx/>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平原上曾经有七千万头野牛。</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20000"/>
              </a:lnSpc>
              <a:buClrTx/>
              <a:buSzTx/>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The water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buffalo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squelched up and down the paddy fields, pulling the plough. </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10000"/>
              </a:lnSpc>
              <a:buClrTx/>
              <a:buSzTx/>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水牛拉着犁，在稻田里咕唧咕唧地走着。</a:t>
            </a:r>
            <a:endParaRPr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7"/>
          <a:stretch>
            <a:fillRect/>
          </a:stretch>
        </p:blipFill>
        <p:spPr>
          <a:xfrm>
            <a:off x="6588760" y="1524000"/>
            <a:ext cx="5290820" cy="4370705"/>
          </a:xfrm>
          <a:prstGeom prst="rect">
            <a:avLst/>
          </a:prstGeom>
        </p:spPr>
      </p:pic>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Learn more</a:t>
            </a:r>
            <a:r>
              <a:rPr lang="zh-CN" altLang="en-US" dirty="0"/>
              <a:t> express</a:t>
            </a:r>
            <a:r>
              <a:rPr lang="en-US" altLang="zh-CN" dirty="0"/>
              <a:t>ions</a:t>
            </a:r>
            <a:r>
              <a:rPr lang="zh-CN" altLang="en-US" dirty="0"/>
              <a:t>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9748" b="90482" l="1797" r="96406">
                        <a14:foregroundMark x1="44531" y1="62385" x2="44531" y2="62385"/>
                        <a14:foregroundMark x1="22109" y1="59748" x2="22109" y2="59748"/>
                        <a14:foregroundMark x1="66719" y1="61812" x2="66719" y2="61812"/>
                        <a14:foregroundMark x1="74219" y1="61812" x2="74219" y2="61812"/>
                        <a14:backgroundMark x1="15703" y1="22936" x2="15703" y2="22936"/>
                        <a14:backgroundMark x1="39375" y1="33716" x2="39375" y2="33716"/>
                        <a14:backgroundMark x1="34609" y1="49656" x2="34609" y2="49656"/>
                        <a14:backgroundMark x1="40469" y1="50917" x2="40469" y2="50917"/>
                        <a14:backgroundMark x1="25234" y1="67546" x2="25234" y2="67546"/>
                        <a14:backgroundMark x1="26172" y1="62729" x2="26172" y2="62729"/>
                        <a14:backgroundMark x1="37578" y1="66858" x2="37578" y2="66858"/>
                        <a14:backgroundMark x1="53359" y1="63417" x2="53359" y2="63417"/>
                        <a14:backgroundMark x1="62109" y1="70872" x2="62109" y2="70872"/>
                        <a14:backgroundMark x1="63281" y1="70528" x2="63281" y2="7052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42905" y="0"/>
            <a:ext cx="1649095" cy="7937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ysClr val="windowText" lastClr="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694690"/>
            <a:ext cx="551815" cy="500380"/>
          </a:xfrm>
          <a:prstGeom prst="rect">
            <a:avLst/>
          </a:prstGeom>
        </p:spPr>
      </p:pic>
      <p:pic>
        <p:nvPicPr>
          <p:cNvPr id="5" name="图片 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57175" y="1240790"/>
            <a:ext cx="551815" cy="500380"/>
          </a:xfrm>
          <a:prstGeom prst="rect">
            <a:avLst/>
          </a:prstGeom>
        </p:spPr>
      </p:pic>
      <p:pic>
        <p:nvPicPr>
          <p:cNvPr id="6" name="图片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274955" y="1801495"/>
            <a:ext cx="515620" cy="633095"/>
          </a:xfrm>
          <a:prstGeom prst="rect">
            <a:avLst/>
          </a:prstGeom>
        </p:spPr>
      </p:pic>
      <p:sp>
        <p:nvSpPr>
          <p:cNvPr id="7" name="文本框 6"/>
          <p:cNvSpPr txBox="1"/>
          <p:nvPr/>
        </p:nvSpPr>
        <p:spPr>
          <a:xfrm>
            <a:off x="553720" y="184468"/>
            <a:ext cx="323850" cy="423545"/>
          </a:xfrm>
          <a:prstGeom prst="rect">
            <a:avLst/>
          </a:prstGeom>
          <a:noFill/>
        </p:spPr>
        <p:txBody>
          <a:bodyPr wrap="none" rtlCol="0" anchor="ctr">
            <a:spAutoFit/>
          </a:bodyPr>
          <a:p>
            <a:pPr>
              <a:lnSpc>
                <a:spcPct val="120000"/>
              </a:lnSpc>
            </a:pPr>
            <a:r>
              <a:rPr lang="en-US" altLang="zh-CN" b="1" dirty="0" smtClean="0">
                <a:solidFill>
                  <a:schemeClr val="bg1"/>
                </a:solidFill>
                <a:latin typeface="微软雅黑" panose="020B0503020204020204" pitchFamily="34" charset="-122"/>
                <a:ea typeface="微软雅黑" panose="020B0503020204020204" pitchFamily="34" charset="-122"/>
              </a:rPr>
              <a:t>1</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sp>
        <p:nvSpPr>
          <p:cNvPr id="8" name="文本占位符 7"/>
          <p:cNvSpPr>
            <a:spLocks noGrp="1"/>
          </p:cNvSpPr>
          <p:nvPr>
            <p:custDataLst>
              <p:tags r:id="rId6"/>
            </p:custDataLst>
          </p:nvPr>
        </p:nvSpPr>
        <p:spPr>
          <a:xfrm>
            <a:off x="877570" y="915035"/>
            <a:ext cx="5070475" cy="2011045"/>
          </a:xfrm>
          <a:prstGeom prst="rect">
            <a:avLst/>
          </a:prstGeom>
        </p:spPr>
        <p:txBody>
          <a:bodyPr vert="horz" lIns="101600" tIns="0" rIns="82550" bIns="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ysClr val="windowText" lastClr="000000">
                    <a:lumMod val="85000"/>
                    <a:lumOff val="15000"/>
                  </a:sysClr>
                </a:solidFill>
                <a:uFillTx/>
                <a:latin typeface="Arial" panose="020B0604020202020204" pitchFamily="34" charset="0"/>
                <a:ea typeface="隶书" panose="02010509060101010101" pitchFamily="49"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pitchFamily="34" charset="-122"/>
                <a:cs typeface="+mn-ea"/>
              </a:defRPr>
            </a:lvl9pPr>
          </a:lstStyle>
          <a:p>
            <a:pPr marL="0" indent="0">
              <a:lnSpc>
                <a:spcPct val="90000"/>
              </a:lnSpc>
              <a:buNone/>
            </a:pPr>
            <a:r>
              <a:rPr lang="zh-CN" altLang="en-US" sz="3200" b="1" dirty="0">
                <a:solidFill>
                  <a:srgbClr val="C00000"/>
                </a:solidFill>
              </a:rPr>
              <a:t>calf </a:t>
            </a:r>
            <a:r>
              <a:rPr lang="zh-CN" altLang="en-US" sz="2400" b="1" dirty="0">
                <a:solidFill>
                  <a:srgbClr val="C00000"/>
                </a:solidFill>
              </a:rPr>
              <a:t>[kɑːf]</a:t>
            </a:r>
            <a:r>
              <a:rPr lang="zh-CN" altLang="en-US" sz="2400" i="1" dirty="0"/>
              <a:t> </a:t>
            </a:r>
            <a:endParaRPr lang="zh-CN" altLang="en-US" sz="2400" i="1" dirty="0"/>
          </a:p>
          <a:p>
            <a:pPr marL="0" indent="0">
              <a:lnSpc>
                <a:spcPct val="90000"/>
              </a:lnSpc>
              <a:buNone/>
            </a:pPr>
            <a:r>
              <a:rPr lang="zh-CN" altLang="en-US" sz="2400" i="1" dirty="0"/>
              <a:t>n.小牛；小牛犊；小腿</a:t>
            </a:r>
            <a:endParaRPr lang="zh-CN" altLang="en-US" sz="2400" i="1" dirty="0"/>
          </a:p>
          <a:p>
            <a:pPr marL="0" indent="0">
              <a:lnSpc>
                <a:spcPct val="90000"/>
              </a:lnSpc>
              <a:buNone/>
            </a:pPr>
            <a:endParaRPr lang="zh-CN" altLang="en-US" sz="2400" i="1" dirty="0"/>
          </a:p>
          <a:p>
            <a:pPr>
              <a:lnSpc>
                <a:spcPct val="90000"/>
              </a:lnSpc>
              <a:buFont typeface="Wingdings" panose="05000000000000000000" charset="0"/>
              <a:buChar char="Ø"/>
            </a:pPr>
            <a:r>
              <a:rPr lang="zh-CN" altLang="en-US" sz="2400" b="1" dirty="0">
                <a:solidFill>
                  <a:schemeClr val="accent4">
                    <a:lumMod val="75000"/>
                  </a:schemeClr>
                </a:solidFill>
              </a:rPr>
              <a:t>Translate these expressions into Chinese</a:t>
            </a:r>
            <a:endParaRPr lang="zh-CN" altLang="en-US" sz="2400" b="1" dirty="0">
              <a:solidFill>
                <a:schemeClr val="accent4">
                  <a:lumMod val="75000"/>
                </a:schemeClr>
              </a:solidFill>
            </a:endParaRPr>
          </a:p>
          <a:p>
            <a:pPr marL="0" indent="0">
              <a:lnSpc>
                <a:spcPct val="90000"/>
              </a:lnSpc>
              <a:buNone/>
            </a:pPr>
            <a:endParaRPr lang="zh-CN" altLang="en-US" sz="2400" b="1" dirty="0">
              <a:solidFill>
                <a:schemeClr val="accent4">
                  <a:lumMod val="75000"/>
                </a:schemeClr>
              </a:solidFill>
            </a:endParaRPr>
          </a:p>
        </p:txBody>
      </p:sp>
      <p:sp>
        <p:nvSpPr>
          <p:cNvPr id="2" name="文本框 1"/>
          <p:cNvSpPr txBox="1"/>
          <p:nvPr/>
        </p:nvSpPr>
        <p:spPr>
          <a:xfrm>
            <a:off x="413385" y="3232785"/>
            <a:ext cx="5467985" cy="2489200"/>
          </a:xfrm>
          <a:prstGeom prst="rect">
            <a:avLst/>
          </a:prstGeom>
          <a:noFill/>
        </p:spPr>
        <p:txBody>
          <a:bodyPr wrap="square" rtlCol="0" anchor="t">
            <a:spAutoFit/>
          </a:bodyPr>
          <a:p>
            <a:pPr marL="342900" indent="-342900" algn="l">
              <a:lnSpc>
                <a:spcPct val="130000"/>
              </a:lnSpc>
              <a:buClrTx/>
              <a:buSzTx/>
              <a:buFont typeface="Arial" panose="020B0604020202020204" pitchFamily="34" charset="0"/>
              <a:buChar cha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The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calf</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lapped up the bucket of milk.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30000"/>
              </a:lnSpc>
              <a:buClrTx/>
              <a:buSzTx/>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牛犊把那桶牛奶津津有味地喝光了。</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30000"/>
              </a:lnSpc>
              <a:buClrTx/>
              <a:buSzTx/>
              <a:buFont typeface="Arial" panose="020B0604020202020204" pitchFamily="34" charset="0"/>
              <a:buChar cha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I've torn a </a:t>
            </a:r>
            <a:r>
              <a:rPr lang="en-US" altLang="zh-CN" sz="2400" b="1">
                <a:solidFill>
                  <a:srgbClr val="CB0C3F"/>
                </a:solidFill>
                <a:latin typeface="微软雅黑" panose="020B0503020204020204" pitchFamily="34" charset="-122"/>
                <a:ea typeface="微软雅黑" panose="020B0503020204020204" pitchFamily="34" charset="-122"/>
                <a:cs typeface="微软雅黑" panose="020B0503020204020204" pitchFamily="34" charset="-122"/>
              </a:rPr>
              <a:t>calf</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muscle.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30000"/>
              </a:lnSpc>
              <a:buClrTx/>
              <a:buSzTx/>
              <a:buFont typeface="Arial" panose="020B0604020202020204" pitchFamily="34"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我拉伤了小腿肌肉。</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7"/>
          <a:srcRect t="4889" b="4541"/>
          <a:stretch>
            <a:fillRect/>
          </a:stretch>
        </p:blipFill>
        <p:spPr>
          <a:xfrm>
            <a:off x="5881370" y="1484630"/>
            <a:ext cx="5981700" cy="4237355"/>
          </a:xfrm>
          <a:prstGeom prst="rect">
            <a:avLst/>
          </a:prstGeom>
        </p:spPr>
      </p:pic>
      <p:sp>
        <p:nvSpPr>
          <p:cNvPr id="10" name="标题 4"/>
          <p:cNvSpPr txBox="1"/>
          <p:nvPr userDrawn="1"/>
        </p:nvSpPr>
        <p:spPr>
          <a:xfrm>
            <a:off x="1036955" y="232410"/>
            <a:ext cx="7622540" cy="375920"/>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en-US" altLang="zh-CN" dirty="0"/>
              <a:t>Learn more</a:t>
            </a:r>
            <a:r>
              <a:rPr lang="zh-CN" altLang="en-US" dirty="0"/>
              <a:t> express</a:t>
            </a:r>
            <a:r>
              <a:rPr lang="en-US" altLang="zh-CN" dirty="0"/>
              <a:t>ions</a:t>
            </a:r>
            <a:r>
              <a:rPr lang="zh-CN" altLang="en-US" dirty="0"/>
              <a:t> </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tags/tag1.xml><?xml version="1.0" encoding="utf-8"?>
<p:tagLst xmlns:p="http://schemas.openxmlformats.org/presentationml/2006/main">
  <p:tag name="KSO_WM_UNIT_PLACING_PICTURE_USER_VIEWPORT" val="{&quot;height&quot;:2582.8598425196851,&quot;width&quot;:4603.5732283464567}"/>
</p:tagLst>
</file>

<file path=ppt/tags/tag10.xml><?xml version="1.0" encoding="utf-8"?>
<p:tagLst xmlns:p="http://schemas.openxmlformats.org/presentationml/2006/main">
  <p:tag name="KSO_WM_UNIT_PLACING_PICTURE_USER_VIEWPORT" val="{&quot;height&quot;:2582.8598425196851,&quot;width&quot;:4603.573228346456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97_9*f*1"/>
  <p:tag name="KSO_WM_TEMPLATE_CATEGORY" val="custom"/>
  <p:tag name="KSO_WM_TEMPLATE_INDEX" val="20203897"/>
  <p:tag name="KSO_WM_UNIT_LAYERLEVEL" val="1"/>
  <p:tag name="KSO_WM_TAG_VERSION" val="1.0"/>
  <p:tag name="KSO_WM_BEAUTIFY_FLAG" val="#wm#"/>
  <p:tag name="KSO_WM_UNIT_NOCLEAR" val="0"/>
  <p:tag name="KSO_WM_UNIT_VALUE" val="216"/>
  <p:tag name="KSO_WM_UNIT_TYPE" val="f"/>
  <p:tag name="KSO_WM_UNIT_INDEX" val="1"/>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Lst>
</file>

<file path=ppt/tags/tag12.xml><?xml version="1.0" encoding="utf-8"?>
<p:tagLst xmlns:p="http://schemas.openxmlformats.org/presentationml/2006/main">
  <p:tag name="KSO_WM_UNIT_PLACING_PICTURE_USER_VIEWPORT" val="{&quot;height&quot;:2582.8598425196851,&quot;width&quot;:4603.573228346456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97_9*f*1"/>
  <p:tag name="KSO_WM_TEMPLATE_CATEGORY" val="custom"/>
  <p:tag name="KSO_WM_TEMPLATE_INDEX" val="20203897"/>
  <p:tag name="KSO_WM_UNIT_LAYERLEVEL" val="1"/>
  <p:tag name="KSO_WM_TAG_VERSION" val="1.0"/>
  <p:tag name="KSO_WM_BEAUTIFY_FLAG" val="#wm#"/>
  <p:tag name="KSO_WM_UNIT_NOCLEAR" val="0"/>
  <p:tag name="KSO_WM_UNIT_VALUE" val="216"/>
  <p:tag name="KSO_WM_UNIT_TYPE" val="f"/>
  <p:tag name="KSO_WM_UNIT_INDEX" val="1"/>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Lst>
</file>

<file path=ppt/tags/tag14.xml><?xml version="1.0" encoding="utf-8"?>
<p:tagLst xmlns:p="http://schemas.openxmlformats.org/presentationml/2006/main">
  <p:tag name="KSO_WM_UNIT_PLACING_PICTURE_USER_VIEWPORT" val="{&quot;height&quot;:2582.8598425196851,&quot;width&quot;:4603.573228346456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97_9*f*1"/>
  <p:tag name="KSO_WM_TEMPLATE_CATEGORY" val="custom"/>
  <p:tag name="KSO_WM_TEMPLATE_INDEX" val="20203897"/>
  <p:tag name="KSO_WM_UNIT_LAYERLEVEL" val="1"/>
  <p:tag name="KSO_WM_TAG_VERSION" val="1.0"/>
  <p:tag name="KSO_WM_BEAUTIFY_FLAG" val="#wm#"/>
  <p:tag name="KSO_WM_UNIT_NOCLEAR" val="0"/>
  <p:tag name="KSO_WM_UNIT_VALUE" val="216"/>
  <p:tag name="KSO_WM_UNIT_TYPE" val="f"/>
  <p:tag name="KSO_WM_UNIT_INDEX" val="1"/>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Lst>
</file>

<file path=ppt/tags/tag16.xml><?xml version="1.0" encoding="utf-8"?>
<p:tagLst xmlns:p="http://schemas.openxmlformats.org/presentationml/2006/main">
  <p:tag name="KSO_WM_UNIT_PLACING_PICTURE_USER_VIEWPORT" val="{&quot;height&quot;:2582.8598425196851,&quot;width&quot;:4603.5732283464567}"/>
</p:tagLst>
</file>

<file path=ppt/tags/tag17.xml><?xml version="1.0" encoding="utf-8"?>
<p:tagLst xmlns:p="http://schemas.openxmlformats.org/presentationml/2006/main">
  <p:tag name="KSO_WM_UNIT_PLACING_PICTURE_USER_VIEWPORT" val="{&quot;height&quot;:2582.8598425196851,&quot;width&quot;:4603.5732283464567}"/>
</p:tagLst>
</file>

<file path=ppt/tags/tag18.xml><?xml version="1.0" encoding="utf-8"?>
<p:tagLst xmlns:p="http://schemas.openxmlformats.org/presentationml/2006/main">
  <p:tag name="KSO_WM_UNIT_PLACING_PICTURE_USER_VIEWPORT" val="{&quot;height&quot;:2582.8598425196851,&quot;width&quot;:4603.5732283464567}"/>
</p:tagLst>
</file>

<file path=ppt/tags/tag19.xml><?xml version="1.0" encoding="utf-8"?>
<p:tagLst xmlns:p="http://schemas.openxmlformats.org/presentationml/2006/main">
  <p:tag name="KSO_WM_UNIT_PLACING_PICTURE_USER_VIEWPORT" val="{&quot;height&quot;:2582.8598425196851,&quot;width&quot;:4603.5732283464567}"/>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KSO_WM_UNIT_PLACING_PICTURE_USER_VIEWPORT" val="{&quot;height&quot;:2582.8598425196851,&quot;width&quot;:4603.5732283464567}"/>
</p:tagLst>
</file>

<file path=ppt/tags/tag21.xml><?xml version="1.0" encoding="utf-8"?>
<p:tagLst xmlns:p="http://schemas.openxmlformats.org/presentationml/2006/main">
  <p:tag name="KSO_WM_UNIT_PLACING_PICTURE_USER_VIEWPORT" val="{&quot;height&quot;:2582.8598425196851,&quot;width&quot;:4603.5732283464567}"/>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5.xml><?xml version="1.0" encoding="utf-8"?>
<p:tagLst xmlns:p="http://schemas.openxmlformats.org/presentationml/2006/main">
  <p:tag name="KSO_WM_UNIT_PLACING_PICTURE_USER_VIEWPORT" val="{&quot;height&quot;:2582.8598425196851,&quot;width&quot;:4603.5732283464567}"/>
</p:tagLst>
</file>

<file path=ppt/tags/tag26.xml><?xml version="1.0" encoding="utf-8"?>
<p:tagLst xmlns:p="http://schemas.openxmlformats.org/presentationml/2006/main">
  <p:tag name="KSO_WM_MEDIACOVER_FLAG" val="1"/>
  <p:tag name="KSO_WM_UNIT_MEDIACOVER_BTN_STATE" val="1"/>
  <p:tag name="KSO_WM_UNIT_MEDIACOVER_BTNRECT" val="3510*4162*689*68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7.xml><?xml version="1.0" encoding="utf-8"?>
<p:tagLst xmlns:p="http://schemas.openxmlformats.org/presentationml/2006/main">
  <p:tag name="KSO_WM_UNIT_PLACING_PICTURE_USER_VIEWPORT" val="{&quot;height&quot;:2582.8598425196851,&quot;width&quot;:4603.5732283464567}"/>
</p:tagLst>
</file>

<file path=ppt/tags/tag28.xml><?xml version="1.0" encoding="utf-8"?>
<p:tagLst xmlns:p="http://schemas.openxmlformats.org/presentationml/2006/main">
  <p:tag name="KSO_WM_UNIT_PLACING_PICTURE_USER_VIEWPORT" val="{&quot;height&quot;:2582.8598425196851,&quot;width&quot;:4603.5732283464567}"/>
</p:tagLst>
</file>

<file path=ppt/tags/tag29.xml><?xml version="1.0" encoding="utf-8"?>
<p:tagLst xmlns:p="http://schemas.openxmlformats.org/presentationml/2006/main">
  <p:tag name="KSO_WM_UNIT_PLACING_PICTURE_USER_VIEWPORT" val="{&quot;height&quot;:2582.8598425196851,&quot;width&quot;:4603.5732283464567}"/>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KSO_WM_MEDIACOVER_FLAG" val="1"/>
  <p:tag name="KSO_WM_UNIT_MEDIACOVER_BTN_STATE" val="1"/>
  <p:tag name="KSO_WM_UNIT_MEDIACOVER_BTNRECT" val="8367*3894*689*68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1.xml><?xml version="1.0" encoding="utf-8"?>
<p:tagLst xmlns:p="http://schemas.openxmlformats.org/presentationml/2006/main">
  <p:tag name="KSO_WM_UNIT_PLACING_PICTURE_USER_VIEWPORT" val="{&quot;height&quot;:2582.8598425196851,&quot;width&quot;:4603.5732283464567}"/>
</p:tagLst>
</file>

<file path=ppt/tags/tag32.xml><?xml version="1.0" encoding="utf-8"?>
<p:tagLst xmlns:p="http://schemas.openxmlformats.org/presentationml/2006/main">
  <p:tag name="KSO_WM_UNIT_PLACING_PICTURE_USER_VIEWPORT" val="{&quot;height&quot;:2582.8598425196851,&quot;width&quot;:4603.5732283464567}"/>
</p:tagLst>
</file>

<file path=ppt/tags/tag33.xml><?xml version="1.0" encoding="utf-8"?>
<p:tagLst xmlns:p="http://schemas.openxmlformats.org/presentationml/2006/main">
  <p:tag name="KSO_WM_UNIT_PLACING_PICTURE_USER_VIEWPORT" val="{&quot;height&quot;:2582.8598425196851,&quot;width&quot;:4603.5732283464567}"/>
</p:tagLst>
</file>

<file path=ppt/tags/tag34.xml><?xml version="1.0" encoding="utf-8"?>
<p:tagLst xmlns:p="http://schemas.openxmlformats.org/presentationml/2006/main">
  <p:tag name="KSO_WM_UNIT_PLACING_PICTURE_USER_VIEWPORT" val="{&quot;height&quot;:2582.8598425196851,&quot;width&quot;:4603.5732283464567}"/>
</p:tagLst>
</file>

<file path=ppt/tags/tag35.xml><?xml version="1.0" encoding="utf-8"?>
<p:tagLst xmlns:p="http://schemas.openxmlformats.org/presentationml/2006/main">
  <p:tag name="KSO_WM_UNIT_PLACING_PICTURE_USER_VIEWPORT" val="{&quot;height&quot;:2582.8598425196851,&quot;width&quot;:4603.5732283464567}"/>
</p:tagLst>
</file>

<file path=ppt/tags/tag36.xml><?xml version="1.0" encoding="utf-8"?>
<p:tagLst xmlns:p="http://schemas.openxmlformats.org/presentationml/2006/main">
  <p:tag name="KSO_WM_UNIT_PLACING_PICTURE_USER_VIEWPORT" val="{&quot;height&quot;:2582.8598425196851,&quot;width&quot;:4603.5732283464567}"/>
</p:tagLst>
</file>

<file path=ppt/tags/tag37.xml><?xml version="1.0" encoding="utf-8"?>
<p:tagLst xmlns:p="http://schemas.openxmlformats.org/presentationml/2006/main">
  <p:tag name="KSO_WM_UNIT_PLACING_PICTURE_USER_VIEWPORT" val="{&quot;height&quot;:2582.8598425196851,&quot;width&quot;:4603.5732283464567}"/>
</p:tagLst>
</file>

<file path=ppt/tags/tag38.xml><?xml version="1.0" encoding="utf-8"?>
<p:tagLst xmlns:p="http://schemas.openxmlformats.org/presentationml/2006/main">
  <p:tag name="KSO_WM_UNIT_PLACING_PICTURE_USER_VIEWPORT" val="{&quot;height&quot;:2582.8598425196851,&quot;width&quot;:4603.5732283464567}"/>
</p:tagLst>
</file>

<file path=ppt/tags/tag39.xml><?xml version="1.0" encoding="utf-8"?>
<p:tagLst xmlns:p="http://schemas.openxmlformats.org/presentationml/2006/main">
  <p:tag name="KSO_WM_UNIT_PLACING_PICTURE_USER_VIEWPORT" val="{&quot;height&quot;:2582.8598425196851,&quot;width&quot;:4603.5732283464567}"/>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KSO_WM_UNIT_PLACING_PICTURE_USER_VIEWPORT" val="{&quot;height&quot;:2582.8598425196851,&quot;width&quot;:4603.5732283464567}"/>
</p:tagLst>
</file>

<file path=ppt/tags/tag41.xml><?xml version="1.0" encoding="utf-8"?>
<p:tagLst xmlns:p="http://schemas.openxmlformats.org/presentationml/2006/main">
  <p:tag name="PA" val="v4.0.0"/>
</p:tagLst>
</file>

<file path=ppt/tags/tag42.xml><?xml version="1.0" encoding="utf-8"?>
<p:tagLst xmlns:p="http://schemas.openxmlformats.org/presentationml/2006/main">
  <p:tag name="PA" val="v4.0.0"/>
</p:tagLst>
</file>

<file path=ppt/tags/tag43.xml><?xml version="1.0" encoding="utf-8"?>
<p:tagLst xmlns:p="http://schemas.openxmlformats.org/presentationml/2006/main">
  <p:tag name="KSO_WM_UNIT_PLACING_PICTURE_USER_VIEWPORT" val="{&quot;height&quot;:2582.8598425196851,&quot;width&quot;:4603.5732283464567}"/>
</p:tagLst>
</file>

<file path=ppt/tags/tag44.xml><?xml version="1.0" encoding="utf-8"?>
<p:tagLst xmlns:p="http://schemas.openxmlformats.org/presentationml/2006/main">
  <p:tag name="PA" val="v4.0.0"/>
</p:tagLst>
</file>

<file path=ppt/tags/tag45.xml><?xml version="1.0" encoding="utf-8"?>
<p:tagLst xmlns:p="http://schemas.openxmlformats.org/presentationml/2006/main">
  <p:tag name="PA" val="v4.0.0"/>
</p:tagLst>
</file>

<file path=ppt/tags/tag46.xml><?xml version="1.0" encoding="utf-8"?>
<p:tagLst xmlns:p="http://schemas.openxmlformats.org/presentationml/2006/main">
  <p:tag name="KSO_WM_UNIT_PLACING_PICTURE_USER_VIEWPORT" val="{&quot;height&quot;:2582.8598425196851,&quot;width&quot;:4603.5732283464567}"/>
</p:tagLst>
</file>

<file path=ppt/tags/tag47.xml><?xml version="1.0" encoding="utf-8"?>
<p:tagLst xmlns:p="http://schemas.openxmlformats.org/presentationml/2006/main">
  <p:tag name="PA" val="v4.0.0"/>
</p:tagLst>
</file>

<file path=ppt/tags/tag48.xml><?xml version="1.0" encoding="utf-8"?>
<p:tagLst xmlns:p="http://schemas.openxmlformats.org/presentationml/2006/main">
  <p:tag name="PA" val="v4.0.0"/>
</p:tagLst>
</file>

<file path=ppt/tags/tag49.xml><?xml version="1.0" encoding="utf-8"?>
<p:tagLst xmlns:p="http://schemas.openxmlformats.org/presentationml/2006/main">
  <p:tag name="KSO_WM_UNIT_PLACING_PICTURE_USER_VIEWPORT" val="{&quot;height&quot;:2582.8598425196851,&quot;width&quot;:4603.5732283464567}"/>
</p:tagLst>
</file>

<file path=ppt/tags/tag5.xml><?xml version="1.0" encoding="utf-8"?>
<p:tagLst xmlns:p="http://schemas.openxmlformats.org/presentationml/2006/main">
  <p:tag name="PA" val="v4.0.0"/>
</p:tagLst>
</file>

<file path=ppt/tags/tag50.xml><?xml version="1.0" encoding="utf-8"?>
<p:tagLst xmlns:p="http://schemas.openxmlformats.org/presentationml/2006/main">
  <p:tag name="PA" val="v4.0.0"/>
</p:tagLst>
</file>

<file path=ppt/tags/tag51.xml><?xml version="1.0" encoding="utf-8"?>
<p:tagLst xmlns:p="http://schemas.openxmlformats.org/presentationml/2006/main">
  <p:tag name="PA" val="v4.0.0"/>
</p:tagLst>
</file>

<file path=ppt/tags/tag52.xml><?xml version="1.0" encoding="utf-8"?>
<p:tagLst xmlns:p="http://schemas.openxmlformats.org/presentationml/2006/main">
  <p:tag name="KSO_WM_UNIT_PLACING_PICTURE_USER_VIEWPORT" val="{&quot;height&quot;:2582.8598425196851,&quot;width&quot;:4603.5732283464567}"/>
</p:tagLst>
</file>

<file path=ppt/tags/tag53.xml><?xml version="1.0" encoding="utf-8"?>
<p:tagLst xmlns:p="http://schemas.openxmlformats.org/presentationml/2006/main">
  <p:tag name="PA" val="v4.0.0"/>
</p:tagLst>
</file>

<file path=ppt/tags/tag54.xml><?xml version="1.0" encoding="utf-8"?>
<p:tagLst xmlns:p="http://schemas.openxmlformats.org/presentationml/2006/main">
  <p:tag name="PA" val="v4.0.0"/>
</p:tagLst>
</file>

<file path=ppt/tags/tag55.xml><?xml version="1.0" encoding="utf-8"?>
<p:tagLst xmlns:p="http://schemas.openxmlformats.org/presentationml/2006/main">
  <p:tag name="KSO_WM_UNIT_PLACING_PICTURE_USER_VIEWPORT" val="{&quot;height&quot;:2582.8598425196851,&quot;width&quot;:4603.5732283464567}"/>
</p:tagLst>
</file>

<file path=ppt/tags/tag56.xml><?xml version="1.0" encoding="utf-8"?>
<p:tagLst xmlns:p="http://schemas.openxmlformats.org/presentationml/2006/main">
  <p:tag name="PA" val="v4.0.0"/>
</p:tagLst>
</file>

<file path=ppt/tags/tag57.xml><?xml version="1.0" encoding="utf-8"?>
<p:tagLst xmlns:p="http://schemas.openxmlformats.org/presentationml/2006/main">
  <p:tag name="PA" val="v4.0.0"/>
</p:tagLst>
</file>

<file path=ppt/tags/tag58.xml><?xml version="1.0" encoding="utf-8"?>
<p:tagLst xmlns:p="http://schemas.openxmlformats.org/presentationml/2006/main">
  <p:tag name="KSO_WM_UNIT_PLACING_PICTURE_USER_VIEWPORT" val="{&quot;height&quot;:2582.8598425196851,&quot;width&quot;:4603.5732283464567}"/>
</p:tagLst>
</file>

<file path=ppt/tags/tag59.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60.xml><?xml version="1.0" encoding="utf-8"?>
<p:tagLst xmlns:p="http://schemas.openxmlformats.org/presentationml/2006/main">
  <p:tag name="PA" val="v4.0.0"/>
</p:tagLst>
</file>

<file path=ppt/tags/tag61.xml><?xml version="1.0" encoding="utf-8"?>
<p:tagLst xmlns:p="http://schemas.openxmlformats.org/presentationml/2006/main">
  <p:tag name="PA" val="v4.0.0"/>
</p:tagLst>
</file>

<file path=ppt/tags/tag62.xml><?xml version="1.0" encoding="utf-8"?>
<p:tagLst xmlns:p="http://schemas.openxmlformats.org/presentationml/2006/main">
  <p:tag name="PA" val="v4.0.0"/>
</p:tagLst>
</file>

<file path=ppt/tags/tag63.xml><?xml version="1.0" encoding="utf-8"?>
<p:tagLst xmlns:p="http://schemas.openxmlformats.org/presentationml/2006/main">
  <p:tag name="PA" val="v4.0.0"/>
</p:tagLst>
</file>

<file path=ppt/tags/tag64.xml><?xml version="1.0" encoding="utf-8"?>
<p:tagLst xmlns:p="http://schemas.openxmlformats.org/presentationml/2006/main">
  <p:tag name="PA" val="v4.0.0"/>
</p:tagLst>
</file>

<file path=ppt/tags/tag65.xml><?xml version="1.0" encoding="utf-8"?>
<p:tagLst xmlns:p="http://schemas.openxmlformats.org/presentationml/2006/main">
  <p:tag name="KSO_WM_UNIT_PLACING_PICTURE_USER_VIEWPORT" val="{&quot;height&quot;:2582.8598425196851,&quot;width&quot;:4603.5732283464567}"/>
</p:tagLst>
</file>

<file path=ppt/tags/tag66.xml><?xml version="1.0" encoding="utf-8"?>
<p:tagLst xmlns:p="http://schemas.openxmlformats.org/presentationml/2006/main">
  <p:tag name="PA" val="v4.0.0"/>
</p:tagLst>
</file>

<file path=ppt/tags/tag67.xml><?xml version="1.0" encoding="utf-8"?>
<p:tagLst xmlns:p="http://schemas.openxmlformats.org/presentationml/2006/main">
  <p:tag name="KSO_WM_UNIT_PLACING_PICTURE_USER_VIEWPORT" val="{&quot;height&quot;:2582.8598425196851,&quot;width&quot;:4603.5732283464567}"/>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KSO_WM_UNIT_PLACING_PICTURE_USER_VIEWPORT" val="{&quot;height&quot;:2582.8598425196851,&quot;width&quot;:4603.573228346456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97_9*f*1"/>
  <p:tag name="KSO_WM_TEMPLATE_CATEGORY" val="custom"/>
  <p:tag name="KSO_WM_TEMPLATE_INDEX" val="20203897"/>
  <p:tag name="KSO_WM_UNIT_LAYERLEVEL" val="1"/>
  <p:tag name="KSO_WM_TAG_VERSION" val="1.0"/>
  <p:tag name="KSO_WM_BEAUTIFY_FLAG" val="#wm#"/>
  <p:tag name="KSO_WM_UNIT_NOCLEAR" val="0"/>
  <p:tag name="KSO_WM_UNIT_VALUE" val="216"/>
  <p:tag name="KSO_WM_UNIT_TYPE" val="f"/>
  <p:tag name="KSO_WM_UNIT_INDEX" val="1"/>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Lst>
</file>

<file path=ppt/theme/theme1.xml><?xml version="1.0" encoding="utf-8"?>
<a:theme xmlns:a="http://schemas.openxmlformats.org/drawingml/2006/main" name="夏雨家 https://xnwe.taobao.com/">
  <a:themeElements>
    <a:clrScheme name="MC-欧美风主题色">
      <a:dk1>
        <a:srgbClr val="000000"/>
      </a:dk1>
      <a:lt1>
        <a:srgbClr val="FFFFFF"/>
      </a:lt1>
      <a:dk2>
        <a:srgbClr val="44546A"/>
      </a:dk2>
      <a:lt2>
        <a:srgbClr val="E7E6E6"/>
      </a:lt2>
      <a:accent1>
        <a:srgbClr val="268F9C"/>
      </a:accent1>
      <a:accent2>
        <a:srgbClr val="2A566E"/>
      </a:accent2>
      <a:accent3>
        <a:srgbClr val="D71D49"/>
      </a:accent3>
      <a:accent4>
        <a:srgbClr val="268F9C"/>
      </a:accent4>
      <a:accent5>
        <a:srgbClr val="2A566E"/>
      </a:accent5>
      <a:accent6>
        <a:srgbClr val="D71D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17680</Words>
  <Application>WPS 演示</Application>
  <PresentationFormat>自定义</PresentationFormat>
  <Paragraphs>594</Paragraphs>
  <Slides>41</Slides>
  <Notes>24</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41</vt:i4>
      </vt:variant>
    </vt:vector>
  </HeadingPairs>
  <TitlesOfParts>
    <vt:vector size="57" baseType="lpstr">
      <vt:lpstr>Arial</vt:lpstr>
      <vt:lpstr>宋体</vt:lpstr>
      <vt:lpstr>Wingdings</vt:lpstr>
      <vt:lpstr>微软雅黑</vt:lpstr>
      <vt:lpstr>Arial</vt:lpstr>
      <vt:lpstr>微软雅黑 Light</vt:lpstr>
      <vt:lpstr>Impact</vt:lpstr>
      <vt:lpstr>隶书</vt:lpstr>
      <vt:lpstr>Wingdings</vt:lpstr>
      <vt:lpstr>Arial Unicode MS</vt:lpstr>
      <vt:lpstr>等线</vt:lpstr>
      <vt:lpstr>Times New Roman</vt:lpstr>
      <vt:lpstr>HelveticaNeue</vt:lpstr>
      <vt:lpstr>Corbel</vt:lpstr>
      <vt:lpstr>华文新魏</vt:lpstr>
      <vt:lpstr>夏雨家 https://xnwe.taobao.com/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演示文稿3</dc:title>
  <dc:creator>柚子设计</dc:creator>
  <cp:keywords>MC-PPT模板</cp:keywords>
  <cp:category>模板</cp:category>
  <cp:lastModifiedBy>南山有谷堆</cp:lastModifiedBy>
  <cp:revision>36</cp:revision>
  <dcterms:created xsi:type="dcterms:W3CDTF">2018-11-08T00:18:00Z</dcterms:created>
  <dcterms:modified xsi:type="dcterms:W3CDTF">2021-02-23T14:16:30Z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