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handoutMasterIdLst>
    <p:handoutMasterId r:id="rId24"/>
  </p:handoutMasterIdLst>
  <p:sldIdLst>
    <p:sldId id="300" r:id="rId3"/>
    <p:sldId id="256" r:id="rId4"/>
    <p:sldId id="275" r:id="rId5"/>
    <p:sldId id="276" r:id="rId6"/>
    <p:sldId id="258" r:id="rId7"/>
    <p:sldId id="285" r:id="rId8"/>
    <p:sldId id="270" r:id="rId10"/>
    <p:sldId id="260" r:id="rId11"/>
    <p:sldId id="261" r:id="rId12"/>
    <p:sldId id="287" r:id="rId13"/>
    <p:sldId id="263" r:id="rId14"/>
    <p:sldId id="271" r:id="rId15"/>
    <p:sldId id="264" r:id="rId16"/>
    <p:sldId id="265" r:id="rId17"/>
    <p:sldId id="266" r:id="rId18"/>
    <p:sldId id="288" r:id="rId19"/>
    <p:sldId id="278" r:id="rId20"/>
    <p:sldId id="286" r:id="rId21"/>
    <p:sldId id="289" r:id="rId22"/>
    <p:sldId id="28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sorterViewPr>
    <p:cViewPr varScale="1">
      <p:scale>
        <a:sx n="1" d="1"/>
        <a:sy n="1" d="1"/>
      </p:scale>
      <p:origin x="0" y="-410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3C1D6-A8D8-4B2C-9348-CD959610DBA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4D35A-EA0A-4B92-ACCA-3CE9AB15B51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10"/>
          </p:nvPr>
        </p:nvSpPr>
        <p:spPr/>
        <p:txBody>
          <a:bodyPr/>
          <a:lstStyle/>
          <a:p>
            <a:pPr rtl="0"/>
            <a:fld id="{45C09F48-E3F7-4432-94C0-BC9DA42EACBA}"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endParaRPr lang="zh-CN" alt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smtClean="0"/>
              <a:t>单击此处编辑母版标题样式</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包含图像的节标题">
    <p:spTree>
      <p:nvGrpSpPr>
        <p:cNvPr id="1" name=""/>
        <p:cNvGrpSpPr/>
        <p:nvPr/>
      </p:nvGrpSpPr>
      <p:grpSpPr>
        <a:xfrm>
          <a:off x="0" y="0"/>
          <a:ext cx="0" cy="0"/>
          <a:chOff x="0" y="0"/>
          <a:chExt cx="0" cy="0"/>
        </a:xfrm>
      </p:grpSpPr>
      <p:sp>
        <p:nvSpPr>
          <p:cNvPr id="7" name="长方形 6"/>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nvGrpSpPr>
          <p:cNvPr id="8" name="组 7"/>
          <p:cNvGrpSpPr/>
          <p:nvPr userDrawn="1"/>
        </p:nvGrpSpPr>
        <p:grpSpPr>
          <a:xfrm>
            <a:off x="0" y="0"/>
            <a:ext cx="12192000" cy="3255962"/>
            <a:chOff x="0" y="1770061"/>
            <a:chExt cx="12192000" cy="3255962"/>
          </a:xfrm>
          <a:solidFill>
            <a:schemeClr val="bg1"/>
          </a:solidFill>
        </p:grpSpPr>
        <p:sp>
          <p:nvSpPr>
            <p:cNvPr id="9" name="长方形 8"/>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0" name="长方形 9"/>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1" name="矩形 10"/>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2" name="矩形 ​​11"/>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3" name="长方形 12"/>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 name="标题 1"/>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accent2"/>
                </a:solidFill>
                <a:latin typeface="Microsoft YaHei UI" panose="020B0503020204020204" pitchFamily="34" charset="-122"/>
                <a:ea typeface="Microsoft YaHei UI" panose="020B0503020204020204" pitchFamily="34" charset="-122"/>
              </a:defRPr>
            </a:lvl1pPr>
          </a:lstStyle>
          <a:p>
            <a:pPr marL="0" lvl="0" rtl="0"/>
            <a:r>
              <a:rPr lang="zh-CN" altLang="en-US" noProof="0" dirty="0"/>
              <a:t>节标题</a:t>
            </a:r>
            <a:endParaRPr lang="zh-CN" altLang="en-US" noProof="0" dirty="0"/>
          </a:p>
        </p:txBody>
      </p:sp>
      <p:sp>
        <p:nvSpPr>
          <p:cNvPr id="19" name="直角三角形 18"/>
          <p:cNvSpPr/>
          <p:nvPr userDrawn="1"/>
        </p:nvSpPr>
        <p:spPr>
          <a:xfrm rot="18900000" flipH="1">
            <a:off x="436216" y="4610094"/>
            <a:ext cx="218598" cy="2185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 name="文本占位符 2"/>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latin typeface="Microsoft YaHei UI" panose="020B0503020204020204" pitchFamily="34" charset="-122"/>
                <a:ea typeface="Microsoft YaHei UI" panose="020B0503020204020204" pitchFamily="34" charset="-122"/>
                <a:cs typeface="Arial" panose="020B0604020202020204" pitchFamily="34" charset="0"/>
              </a:defRPr>
            </a:lvl1pPr>
          </a:lstStyle>
          <a:p>
            <a:pPr lvl="0" rtl="0"/>
            <a:r>
              <a:rPr lang="zh-CN" altLang="en-US" noProof="0" dirty="0"/>
              <a:t>副标题</a:t>
            </a:r>
            <a:endParaRPr lang="zh-CN" altLang="en-US" noProof="0" dirty="0"/>
          </a:p>
        </p:txBody>
      </p:sp>
      <p:sp>
        <p:nvSpPr>
          <p:cNvPr id="17" name="椭圆形 16"/>
          <p:cNvSpPr/>
          <p:nvPr/>
        </p:nvSpPr>
        <p:spPr>
          <a:xfrm>
            <a:off x="6511925" y="131762"/>
            <a:ext cx="5416549" cy="54165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0" name="图片占位符 21"/>
          <p:cNvSpPr>
            <a:spLocks noGrp="1"/>
          </p:cNvSpPr>
          <p:nvPr userDrawn="1">
            <p:ph type="pic" sz="quarter" idx="14" hasCustomPrompt="1"/>
          </p:nvPr>
        </p:nvSpPr>
        <p:spPr>
          <a:xfrm>
            <a:off x="6715973" y="335810"/>
            <a:ext cx="5010912" cy="5010912"/>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icrosoft YaHei UI" panose="020B0503020204020204" pitchFamily="34" charset="-122"/>
                <a:ea typeface="Microsoft YaHei UI" panose="020B0503020204020204" pitchFamily="34" charset="-122"/>
                <a:cs typeface="Arial" panose="020B0604020202020204" pitchFamily="34" charset="0"/>
              </a:defRPr>
            </a:lvl1pPr>
          </a:lstStyle>
          <a:p>
            <a:pPr marL="0" lvl="0" indent="0" algn="ctr" rtl="0">
              <a:buNone/>
            </a:pPr>
            <a:r>
              <a:rPr lang="zh-CN" altLang="en-US" noProof="0" dirty="0"/>
              <a:t>插入图像</a:t>
            </a:r>
            <a:endParaRPr lang="zh-CN" alt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smtClean="0"/>
              <a:t>单击此处编辑母版标题样式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3.png"/><Relationship Id="rId2" Type="http://schemas.openxmlformats.org/officeDocument/2006/relationships/slideLayout" Target="../slideLayouts/slideLayout2.xml"/><Relationship Id="rId19" Type="http://schemas.openxmlformats.org/officeDocument/2006/relationships/image" Target="../media/image2.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fld>
            <a:endParaRPr lang="en-US" dirty="0"/>
          </a:p>
        </p:txBody>
      </p:sp>
      <p:pic>
        <p:nvPicPr>
          <p:cNvPr id="8" name="图片 7" descr="水印"/>
          <p:cNvPicPr>
            <a:picLocks noChangeAspect="1"/>
          </p:cNvPicPr>
          <p:nvPr userDrawn="1"/>
        </p:nvPicPr>
        <p:blipFill>
          <a:blip r:embed="rId20"/>
          <a:stretch>
            <a:fillRect/>
          </a:stretch>
        </p:blipFill>
        <p:spPr>
          <a:xfrm>
            <a:off x="7045960" y="63500"/>
            <a:ext cx="5042535" cy="16325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47165" y="1742138"/>
            <a:ext cx="8038532" cy="1446550"/>
          </a:xfrm>
          <a:prstGeom prst="rect">
            <a:avLst/>
          </a:prstGeom>
          <a:effectLst>
            <a:reflection blurRad="6350" stA="50000" endA="300" endPos="38500" dist="50800" dir="5400000" sy="-100000" algn="bl" rotWithShape="0"/>
          </a:effectLst>
        </p:spPr>
        <p:style>
          <a:lnRef idx="2">
            <a:schemeClr val="accent5"/>
          </a:lnRef>
          <a:fillRef idx="1001">
            <a:schemeClr val="lt1"/>
          </a:fillRef>
          <a:effectRef idx="0">
            <a:schemeClr val="accent5"/>
          </a:effectRef>
          <a:fontRef idx="minor">
            <a:schemeClr val="dk1"/>
          </a:fontRef>
        </p:style>
        <p:txBody>
          <a:bodyPr wrap="square" rtlCol="0">
            <a:spAutoFit/>
          </a:bodyPr>
          <a:lstStyle/>
          <a:p>
            <a:r>
              <a:rPr lang="en-US" altLang="zh-CN" sz="4400" b="1" i="1" dirty="0" smtClean="0">
                <a:latin typeface="Times New Roman" panose="02020603050405020304" pitchFamily="18" charset="0"/>
                <a:cs typeface="Times New Roman" panose="02020603050405020304" pitchFamily="18" charset="0"/>
              </a:rPr>
              <a:t>Read the story again and find</a:t>
            </a:r>
            <a:r>
              <a:rPr lang="zh-CN" altLang="en-US" sz="4400" b="1" i="1" dirty="0" smtClean="0">
                <a:latin typeface="Times New Roman" panose="02020603050405020304" pitchFamily="18" charset="0"/>
                <a:cs typeface="Times New Roman" panose="02020603050405020304" pitchFamily="18" charset="0"/>
              </a:rPr>
              <a:t> </a:t>
            </a:r>
            <a:r>
              <a:rPr lang="en-US" altLang="zh-CN" sz="4400" b="1" i="1" dirty="0" smtClean="0">
                <a:latin typeface="Times New Roman" panose="02020603050405020304" pitchFamily="18" charset="0"/>
                <a:cs typeface="Times New Roman" panose="02020603050405020304" pitchFamily="18" charset="0"/>
              </a:rPr>
              <a:t>out </a:t>
            </a:r>
            <a:endParaRPr lang="en-US" altLang="zh-CN" sz="4400" b="1" i="1" dirty="0" smtClean="0">
              <a:latin typeface="Times New Roman" panose="02020603050405020304" pitchFamily="18" charset="0"/>
              <a:cs typeface="Times New Roman" panose="02020603050405020304" pitchFamily="18" charset="0"/>
            </a:endParaRPr>
          </a:p>
          <a:p>
            <a:r>
              <a:rPr lang="en-US" altLang="zh-CN" sz="4400" b="1" i="1" dirty="0" smtClean="0">
                <a:solidFill>
                  <a:srgbClr val="FF0000"/>
                </a:solidFill>
                <a:latin typeface="Times New Roman" panose="02020603050405020304" pitchFamily="18" charset="0"/>
                <a:cs typeface="Times New Roman" panose="02020603050405020304" pitchFamily="18" charset="0"/>
              </a:rPr>
              <a:t>two</a:t>
            </a:r>
            <a:r>
              <a:rPr lang="en-US" altLang="zh-CN" sz="4400" b="1" i="1" dirty="0" smtClean="0">
                <a:latin typeface="Times New Roman" panose="02020603050405020304" pitchFamily="18" charset="0"/>
                <a:cs typeface="Times New Roman" panose="02020603050405020304" pitchFamily="18" charset="0"/>
              </a:rPr>
              <a:t> </a:t>
            </a:r>
            <a:r>
              <a:rPr lang="en-US" altLang="zh-CN" sz="4400" b="1" i="1" dirty="0" smtClean="0">
                <a:solidFill>
                  <a:srgbClr val="0000CC"/>
                </a:solidFill>
                <a:latin typeface="Times New Roman" panose="02020603050405020304" pitchFamily="18" charset="0"/>
                <a:cs typeface="Times New Roman" panose="02020603050405020304" pitchFamily="18" charset="0"/>
              </a:rPr>
              <a:t>hidden clues </a:t>
            </a:r>
            <a:r>
              <a:rPr lang="en-US" altLang="zh-CN" sz="4400" b="1" i="1" dirty="0" smtClean="0">
                <a:latin typeface="Times New Roman" panose="02020603050405020304" pitchFamily="18" charset="0"/>
                <a:cs typeface="Times New Roman" panose="02020603050405020304" pitchFamily="18" charset="0"/>
              </a:rPr>
              <a:t>in it.</a:t>
            </a:r>
            <a:endParaRPr lang="zh-CN" altLang="en-US" sz="4400" b="1"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内容占位符 2"/>
          <p:cNvSpPr>
            <a:spLocks noGrp="1"/>
          </p:cNvSpPr>
          <p:nvPr>
            <p:ph idx="1"/>
          </p:nvPr>
        </p:nvSpPr>
        <p:spPr>
          <a:xfrm>
            <a:off x="1752600" y="1295400"/>
            <a:ext cx="9067800" cy="5562600"/>
          </a:xfrm>
        </p:spPr>
        <p:txBody>
          <a:bodyPr/>
          <a:lstStyle/>
          <a:p>
            <a:pPr marL="0" indent="0">
              <a:buNone/>
            </a:pPr>
            <a:endParaRPr lang="en-US" altLang="zh-CN" sz="3600" dirty="0">
              <a:ea typeface="宋体" panose="02010600030101010101" pitchFamily="2" charset="-122"/>
            </a:endParaRPr>
          </a:p>
          <a:p>
            <a:pPr marL="0" indent="0">
              <a:buNone/>
            </a:pPr>
            <a:endParaRPr lang="en-US" altLang="zh-CN" sz="3600" dirty="0">
              <a:ea typeface="宋体" panose="02010600030101010101" pitchFamily="2" charset="-122"/>
            </a:endParaRPr>
          </a:p>
          <a:p>
            <a:pPr marL="0" indent="0">
              <a:buNone/>
            </a:pPr>
            <a:endParaRPr lang="zh-CN" altLang="en-US" sz="3600" dirty="0">
              <a:ea typeface="宋体" panose="02010600030101010101" pitchFamily="2" charset="-122"/>
            </a:endParaRPr>
          </a:p>
        </p:txBody>
      </p:sp>
      <p:sp>
        <p:nvSpPr>
          <p:cNvPr id="34819" name="TextBox 2"/>
          <p:cNvSpPr txBox="1">
            <a:spLocks noChangeArrowheads="1"/>
          </p:cNvSpPr>
          <p:nvPr/>
        </p:nvSpPr>
        <p:spPr bwMode="auto">
          <a:xfrm>
            <a:off x="1645158" y="1436654"/>
            <a:ext cx="971195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b="0" dirty="0" smtClean="0">
                <a:latin typeface="Calibri" panose="020F0502020204030204" pitchFamily="34" charset="0"/>
                <a:ea typeface="宋体" panose="02010600030101010101" pitchFamily="2" charset="-122"/>
                <a:cs typeface="Times New Roman" panose="02020603050405020304" pitchFamily="18" charset="0"/>
              </a:rPr>
              <a:t>❶</a:t>
            </a:r>
            <a:r>
              <a:rPr lang="en-US" altLang="zh-CN" b="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It’s said that her </a:t>
            </a:r>
            <a:r>
              <a:rPr lang="en-US" altLang="zh-CN" dirty="0">
                <a:latin typeface="Times New Roman" panose="02020603050405020304" pitchFamily="18" charset="0"/>
                <a:ea typeface="宋体" panose="02010600030101010101" pitchFamily="2" charset="-122"/>
                <a:cs typeface="Times New Roman" panose="02020603050405020304" pitchFamily="18" charset="0"/>
              </a:rPr>
              <a:t>new boss was a typical English gentleman-polite, </a:t>
            </a:r>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modest</a:t>
            </a:r>
            <a:r>
              <a:rPr lang="en-US" altLang="zh-CN" dirty="0">
                <a:latin typeface="Times New Roman" panose="02020603050405020304" pitchFamily="18" charset="0"/>
                <a:ea typeface="宋体" panose="02010600030101010101" pitchFamily="2" charset="-122"/>
                <a:cs typeface="Times New Roman" panose="02020603050405020304" pitchFamily="18" charset="0"/>
              </a:rPr>
              <a:t>, humorous and considerate.</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endParaRPr lang="zh-CN" altLang="en-US" sz="2400" b="0" dirty="0">
              <a:latin typeface="Arial" panose="020B0604020202020204" pitchFamily="34" charset="0"/>
              <a:ea typeface="宋体" panose="02010600030101010101" pitchFamily="2" charset="-122"/>
              <a:cs typeface="Times New Roman" panose="02020603050405020304" pitchFamily="18" charset="0"/>
            </a:endParaRPr>
          </a:p>
        </p:txBody>
      </p:sp>
      <p:sp>
        <p:nvSpPr>
          <p:cNvPr id="34820" name="TextBox 3"/>
          <p:cNvSpPr txBox="1">
            <a:spLocks noChangeArrowheads="1"/>
          </p:cNvSpPr>
          <p:nvPr/>
        </p:nvSpPr>
        <p:spPr bwMode="auto">
          <a:xfrm>
            <a:off x="1645158" y="3389507"/>
            <a:ext cx="9473416"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b="0" dirty="0" smtClean="0">
                <a:latin typeface="Calibri" panose="020F0502020204030204" pitchFamily="34" charset="0"/>
                <a:ea typeface="宋体" panose="02010600030101010101" pitchFamily="2" charset="-122"/>
                <a:cs typeface="Times New Roman" panose="02020603050405020304" pitchFamily="18" charset="0"/>
              </a:rPr>
              <a:t>❷</a:t>
            </a:r>
            <a:r>
              <a:rPr lang="en-US" altLang="zh-CN"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he woman thought </a:t>
            </a:r>
            <a:r>
              <a:rPr lang="en-US" altLang="zh-CN" dirty="0">
                <a:latin typeface="Times New Roman" panose="02020603050405020304" pitchFamily="18" charset="0"/>
                <a:ea typeface="宋体" panose="02010600030101010101" pitchFamily="2" charset="-122"/>
                <a:cs typeface="Times New Roman" panose="02020603050405020304" pitchFamily="18" charset="0"/>
              </a:rPr>
              <a:t>that man was a cookie thief and she was angry </a:t>
            </a:r>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with </a:t>
            </a:r>
            <a:r>
              <a:rPr lang="en-US" altLang="zh-CN" dirty="0">
                <a:latin typeface="Times New Roman" panose="02020603050405020304" pitchFamily="18" charset="0"/>
                <a:ea typeface="宋体" panose="02010600030101010101" pitchFamily="2" charset="-122"/>
                <a:cs typeface="Times New Roman" panose="02020603050405020304" pitchFamily="18" charset="0"/>
              </a:rPr>
              <a:t>him.</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endParaRPr lang="zh-CN" altLang="en-US" sz="2400" dirty="0">
              <a:latin typeface="Arial" panose="020B0604020202020204" pitchFamily="34" charset="0"/>
              <a:ea typeface="宋体" panose="02010600030101010101" pitchFamily="2" charset="-122"/>
              <a:cs typeface="Times New Roman" panose="02020603050405020304" pitchFamily="18" charset="0"/>
            </a:endParaRPr>
          </a:p>
        </p:txBody>
      </p:sp>
      <p:sp>
        <p:nvSpPr>
          <p:cNvPr id="34822" name="TextBox 5"/>
          <p:cNvSpPr txBox="1">
            <a:spLocks noChangeArrowheads="1"/>
          </p:cNvSpPr>
          <p:nvPr/>
        </p:nvSpPr>
        <p:spPr bwMode="auto">
          <a:xfrm>
            <a:off x="1984744" y="2413080"/>
            <a:ext cx="928291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Thinking</a:t>
            </a:r>
            <a:r>
              <a:rPr lang="zh-CN" altLang="en-US"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When </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and where would she meet her new boss?</a:t>
            </a:r>
            <a:endPar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How would she meet him?</a:t>
            </a:r>
            <a:endPar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endParaRPr lang="zh-CN" altLang="en-US" sz="2400" dirty="0">
              <a:latin typeface="Arial" panose="020B0604020202020204" pitchFamily="34" charset="0"/>
              <a:ea typeface="宋体" panose="02010600030101010101" pitchFamily="2" charset="-122"/>
              <a:cs typeface="Times New Roman" panose="02020603050405020304" pitchFamily="18" charset="0"/>
            </a:endParaRPr>
          </a:p>
        </p:txBody>
      </p:sp>
      <p:sp>
        <p:nvSpPr>
          <p:cNvPr id="34823" name="TextBox 6"/>
          <p:cNvSpPr txBox="1">
            <a:spLocks noChangeArrowheads="1"/>
          </p:cNvSpPr>
          <p:nvPr/>
        </p:nvSpPr>
        <p:spPr bwMode="auto">
          <a:xfrm>
            <a:off x="1866900" y="4573596"/>
            <a:ext cx="8839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In fact, the man was not a cookie thief and the woman made a mistake. </a:t>
            </a:r>
            <a:r>
              <a:rPr lang="en-US" altLang="zh-CN"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That</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was </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misunderstanding.</a:t>
            </a:r>
            <a:endPar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r>
              <a:rPr lang="en-US" altLang="zh-CN"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Thinking</a:t>
            </a:r>
            <a:r>
              <a:rPr lang="zh-CN" altLang="en-US"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How </a:t>
            </a:r>
            <a:r>
              <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would the story go on to bring it to light?</a:t>
            </a:r>
            <a:endParaRPr lang="en-US" altLang="zh-CN"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endParaRPr lang="zh-CN" altLang="en-US" sz="2400" b="0" dirty="0">
              <a:latin typeface="Arial" panose="020B0604020202020204" pitchFamily="34" charset="0"/>
              <a:ea typeface="宋体" panose="02010600030101010101" pitchFamily="2" charset="-122"/>
              <a:cs typeface="Times New Roman" panose="02020603050405020304" pitchFamily="18" charset="0"/>
            </a:endParaRPr>
          </a:p>
        </p:txBody>
      </p:sp>
      <p:sp>
        <p:nvSpPr>
          <p:cNvPr id="34824" name="TextBox 7"/>
          <p:cNvSpPr txBox="1">
            <a:spLocks noChangeArrowheads="1"/>
          </p:cNvSpPr>
          <p:nvPr/>
        </p:nvSpPr>
        <p:spPr bwMode="auto">
          <a:xfrm>
            <a:off x="4649720" y="3745571"/>
            <a:ext cx="7804150" cy="954088"/>
          </a:xfrm>
          <a:prstGeom prst="rect">
            <a:avLst/>
          </a:prstGeom>
          <a:noFill/>
          <a:ln>
            <a:noFill/>
          </a:ln>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sz="3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Reverse </a:t>
            </a:r>
            <a:r>
              <a:rPr lang="zh-CN" altLang="en-US" sz="3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反转</a:t>
            </a:r>
            <a:endParaRPr lang="en-US" altLang="zh-CN" sz="3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endParaRPr lang="zh-CN" altLang="en-US" sz="2400" b="0" dirty="0">
              <a:latin typeface="Arial" panose="020B0604020202020204" pitchFamily="34" charset="0"/>
              <a:ea typeface="宋体" panose="02010600030101010101" pitchFamily="2" charset="-122"/>
              <a:cs typeface="Times New Roman" panose="02020603050405020304" pitchFamily="18" charset="0"/>
            </a:endParaRPr>
          </a:p>
        </p:txBody>
      </p:sp>
      <p:sp>
        <p:nvSpPr>
          <p:cNvPr id="8" name="标题 10"/>
          <p:cNvSpPr>
            <a:spLocks noGrp="1"/>
          </p:cNvSpPr>
          <p:nvPr>
            <p:ph type="title"/>
          </p:nvPr>
        </p:nvSpPr>
        <p:spPr bwMode="auto">
          <a:xfrm>
            <a:off x="1943100" y="640666"/>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p>
            <a:r>
              <a:rPr lang="en-US" altLang="zh-CN" b="1" i="1" dirty="0" smtClean="0">
                <a:latin typeface="Times New Roman" panose="02020603050405020304" pitchFamily="18" charset="0"/>
                <a:ea typeface="宋体" panose="02010600030101010101" pitchFamily="2" charset="-122"/>
                <a:cs typeface="Times New Roman" panose="02020603050405020304" pitchFamily="18" charset="0"/>
              </a:rPr>
              <a:t>The hidden clues in the given part</a:t>
            </a:r>
            <a:endParaRPr lang="zh-CN" altLang="en-US" b="1" i="1"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下弧形箭头 1"/>
          <p:cNvSpPr/>
          <p:nvPr/>
        </p:nvSpPr>
        <p:spPr>
          <a:xfrm flipH="1">
            <a:off x="3386070" y="3777810"/>
            <a:ext cx="4108359" cy="756908"/>
          </a:xfrm>
          <a:prstGeom prst="curvedUpArrow">
            <a:avLst/>
          </a:prstGeom>
          <a:solidFill>
            <a:srgbClr val="0000CC"/>
          </a:solidFill>
          <a:ln>
            <a:solidFill>
              <a:srgbClr val="0000C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ppt_x"/>
                                          </p:val>
                                        </p:tav>
                                        <p:tav tm="100000">
                                          <p:val>
                                            <p:strVal val="#ppt_x"/>
                                          </p:val>
                                        </p:tav>
                                      </p:tavLst>
                                    </p:anim>
                                    <p:anim calcmode="lin" valueType="num">
                                      <p:cBhvr additive="base">
                                        <p:cTn id="8" dur="500" fill="hold"/>
                                        <p:tgtEl>
                                          <p:spTgt spid="348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2"/>
                                        </p:tgtEl>
                                        <p:attrNameLst>
                                          <p:attrName>style.visibility</p:attrName>
                                        </p:attrNameLst>
                                      </p:cBhvr>
                                      <p:to>
                                        <p:strVal val="visible"/>
                                      </p:to>
                                    </p:set>
                                    <p:anim calcmode="lin" valueType="num">
                                      <p:cBhvr additive="base">
                                        <p:cTn id="13" dur="500" fill="hold"/>
                                        <p:tgtEl>
                                          <p:spTgt spid="34822"/>
                                        </p:tgtEl>
                                        <p:attrNameLst>
                                          <p:attrName>ppt_x</p:attrName>
                                        </p:attrNameLst>
                                      </p:cBhvr>
                                      <p:tavLst>
                                        <p:tav tm="0">
                                          <p:val>
                                            <p:strVal val="#ppt_x"/>
                                          </p:val>
                                        </p:tav>
                                        <p:tav tm="100000">
                                          <p:val>
                                            <p:strVal val="#ppt_x"/>
                                          </p:val>
                                        </p:tav>
                                      </p:tavLst>
                                    </p:anim>
                                    <p:anim calcmode="lin" valueType="num">
                                      <p:cBhvr additive="base">
                                        <p:cTn id="14"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20"/>
                                        </p:tgtEl>
                                        <p:attrNameLst>
                                          <p:attrName>style.visibility</p:attrName>
                                        </p:attrNameLst>
                                      </p:cBhvr>
                                      <p:to>
                                        <p:strVal val="visible"/>
                                      </p:to>
                                    </p:set>
                                    <p:anim calcmode="lin" valueType="num">
                                      <p:cBhvr additive="base">
                                        <p:cTn id="19" dur="500" fill="hold"/>
                                        <p:tgtEl>
                                          <p:spTgt spid="34820"/>
                                        </p:tgtEl>
                                        <p:attrNameLst>
                                          <p:attrName>ppt_x</p:attrName>
                                        </p:attrNameLst>
                                      </p:cBhvr>
                                      <p:tavLst>
                                        <p:tav tm="0">
                                          <p:val>
                                            <p:strVal val="#ppt_x"/>
                                          </p:val>
                                        </p:tav>
                                        <p:tav tm="100000">
                                          <p:val>
                                            <p:strVal val="#ppt_x"/>
                                          </p:val>
                                        </p:tav>
                                      </p:tavLst>
                                    </p:anim>
                                    <p:anim calcmode="lin" valueType="num">
                                      <p:cBhvr additive="base">
                                        <p:cTn id="20"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824"/>
                                        </p:tgtEl>
                                        <p:attrNameLst>
                                          <p:attrName>style.visibility</p:attrName>
                                        </p:attrNameLst>
                                      </p:cBhvr>
                                      <p:to>
                                        <p:strVal val="visible"/>
                                      </p:to>
                                    </p:set>
                                    <p:anim calcmode="lin" valueType="num">
                                      <p:cBhvr additive="base">
                                        <p:cTn id="31" dur="500" fill="hold"/>
                                        <p:tgtEl>
                                          <p:spTgt spid="34824"/>
                                        </p:tgtEl>
                                        <p:attrNameLst>
                                          <p:attrName>ppt_x</p:attrName>
                                        </p:attrNameLst>
                                      </p:cBhvr>
                                      <p:tavLst>
                                        <p:tav tm="0">
                                          <p:val>
                                            <p:strVal val="#ppt_x"/>
                                          </p:val>
                                        </p:tav>
                                        <p:tav tm="100000">
                                          <p:val>
                                            <p:strVal val="#ppt_x"/>
                                          </p:val>
                                        </p:tav>
                                      </p:tavLst>
                                    </p:anim>
                                    <p:anim calcmode="lin" valueType="num">
                                      <p:cBhvr additive="base">
                                        <p:cTn id="32" dur="500" fill="hold"/>
                                        <p:tgtEl>
                                          <p:spTgt spid="348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823"/>
                                        </p:tgtEl>
                                        <p:attrNameLst>
                                          <p:attrName>style.visibility</p:attrName>
                                        </p:attrNameLst>
                                      </p:cBhvr>
                                      <p:to>
                                        <p:strVal val="visible"/>
                                      </p:to>
                                    </p:set>
                                    <p:anim calcmode="lin" valueType="num">
                                      <p:cBhvr additive="base">
                                        <p:cTn id="37" dur="500" fill="hold"/>
                                        <p:tgtEl>
                                          <p:spTgt spid="34823"/>
                                        </p:tgtEl>
                                        <p:attrNameLst>
                                          <p:attrName>ppt_x</p:attrName>
                                        </p:attrNameLst>
                                      </p:cBhvr>
                                      <p:tavLst>
                                        <p:tav tm="0">
                                          <p:val>
                                            <p:strVal val="#ppt_x"/>
                                          </p:val>
                                        </p:tav>
                                        <p:tav tm="100000">
                                          <p:val>
                                            <p:strVal val="#ppt_x"/>
                                          </p:val>
                                        </p:tav>
                                      </p:tavLst>
                                    </p:anim>
                                    <p:anim calcmode="lin" valueType="num">
                                      <p:cBhvr additive="base">
                                        <p:cTn id="38"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0" grpId="0"/>
      <p:bldP spid="34822" grpId="0"/>
      <p:bldP spid="34823" grpId="0"/>
      <p:bldP spid="34824"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6266" y="763201"/>
            <a:ext cx="9601196" cy="1303867"/>
          </a:xfrm>
        </p:spPr>
        <p:txBody>
          <a:bodyPr>
            <a:normAutofit/>
          </a:bodyPr>
          <a:lstStyle/>
          <a:p>
            <a:r>
              <a:rPr lang="zh-CN" altLang="en-US" sz="3600" b="1" dirty="0" smtClean="0">
                <a:latin typeface="华文楷体" panose="02010600040101010101" pitchFamily="2" charset="-122"/>
                <a:ea typeface="华文楷体" panose="02010600040101010101" pitchFamily="2" charset="-122"/>
              </a:rPr>
              <a:t>特别说明（此说明不出现在上课的课件中）</a:t>
            </a:r>
            <a:endParaRPr lang="zh-CN" altLang="en-US" sz="3600" b="1" dirty="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1114995" y="1928369"/>
            <a:ext cx="9862929" cy="3618581"/>
          </a:xfrm>
        </p:spPr>
        <p:txBody>
          <a:bodyPr>
            <a:noAutofit/>
          </a:bodyPr>
          <a:lstStyle/>
          <a:p>
            <a:r>
              <a:rPr lang="zh-CN" altLang="en-US" sz="2600" b="1" dirty="0" smtClean="0">
                <a:latin typeface="Times New Roman" panose="02020603050405020304" pitchFamily="18" charset="0"/>
                <a:ea typeface="方正姚体" panose="02010601030101010101" pitchFamily="2" charset="-122"/>
                <a:cs typeface="Times New Roman" panose="02020603050405020304" pitchFamily="18" charset="0"/>
              </a:rPr>
              <a:t>如果新老板不是作者留下的线索，无需在故事的后续发展中出现，前面就不会提到，或者即使提到</a:t>
            </a:r>
            <a:r>
              <a:rPr lang="zh-CN" altLang="en-US" sz="2600" b="1" dirty="0">
                <a:latin typeface="Times New Roman" panose="02020603050405020304" pitchFamily="18" charset="0"/>
                <a:ea typeface="方正姚体" panose="02010601030101010101" pitchFamily="2" charset="-122"/>
                <a:cs typeface="Times New Roman" panose="02020603050405020304" pitchFamily="18" charset="0"/>
              </a:rPr>
              <a:t>也</a:t>
            </a:r>
            <a:r>
              <a:rPr lang="zh-CN" altLang="en-US" sz="2600" b="1" dirty="0" smtClean="0">
                <a:latin typeface="Times New Roman" panose="02020603050405020304" pitchFamily="18" charset="0"/>
                <a:ea typeface="方正姚体" panose="02010601030101010101" pitchFamily="2" charset="-122"/>
                <a:cs typeface="Times New Roman" panose="02020603050405020304" pitchFamily="18" charset="0"/>
              </a:rPr>
              <a:t>会处理得更加含糊，以淡化留给读者的印象，如</a:t>
            </a:r>
            <a:r>
              <a:rPr lang="en-US" altLang="zh-CN" sz="2600" b="1" dirty="0" smtClean="0">
                <a:latin typeface="Times New Roman" panose="02020603050405020304" pitchFamily="18" charset="0"/>
                <a:ea typeface="方正姚体" panose="02010601030101010101" pitchFamily="2" charset="-122"/>
                <a:cs typeface="Times New Roman" panose="02020603050405020304" pitchFamily="18" charset="0"/>
              </a:rPr>
              <a:t>It’s said that her new boss was a kind man.</a:t>
            </a:r>
            <a:r>
              <a:rPr lang="zh-CN" altLang="en-US" sz="2600" b="1" dirty="0" smtClean="0">
                <a:latin typeface="Times New Roman" panose="02020603050405020304" pitchFamily="18" charset="0"/>
                <a:ea typeface="方正姚体" panose="02010601030101010101" pitchFamily="2" charset="-122"/>
                <a:cs typeface="Times New Roman" panose="02020603050405020304" pitchFamily="18" charset="0"/>
              </a:rPr>
              <a:t>而不是着重提到</a:t>
            </a:r>
            <a:r>
              <a:rPr lang="en-US" altLang="zh-CN" sz="2600" b="1" dirty="0" smtClean="0">
                <a:latin typeface="Times New Roman" panose="02020603050405020304" pitchFamily="18" charset="0"/>
                <a:ea typeface="方正姚体" panose="02010601030101010101" pitchFamily="2" charset="-122"/>
                <a:cs typeface="Times New Roman" panose="02020603050405020304" pitchFamily="18" charset="0"/>
              </a:rPr>
              <a:t>a typical English gentleman</a:t>
            </a:r>
            <a:r>
              <a:rPr lang="zh-CN" altLang="en-US" sz="2600" b="1" dirty="0" smtClean="0">
                <a:latin typeface="Times New Roman" panose="02020603050405020304" pitchFamily="18" charset="0"/>
                <a:ea typeface="方正姚体" panose="02010601030101010101" pitchFamily="2" charset="-122"/>
                <a:cs typeface="Times New Roman" panose="02020603050405020304" pitchFamily="18" charset="0"/>
              </a:rPr>
              <a:t>，并且还特别</a:t>
            </a:r>
            <a:r>
              <a:rPr lang="zh-CN" altLang="en-US" sz="2600" b="1" dirty="0">
                <a:latin typeface="Times New Roman" panose="02020603050405020304" pitchFamily="18" charset="0"/>
                <a:ea typeface="方正姚体" panose="02010601030101010101" pitchFamily="2" charset="-122"/>
                <a:cs typeface="Times New Roman" panose="02020603050405020304" pitchFamily="18" charset="0"/>
              </a:rPr>
              <a:t>列出</a:t>
            </a:r>
            <a:r>
              <a:rPr lang="zh-CN" altLang="en-US" sz="2600" b="1" dirty="0" smtClean="0">
                <a:latin typeface="Times New Roman" panose="02020603050405020304" pitchFamily="18" charset="0"/>
                <a:ea typeface="方正姚体" panose="02010601030101010101" pitchFamily="2" charset="-122"/>
                <a:cs typeface="Times New Roman" panose="02020603050405020304" pitchFamily="18" charset="0"/>
              </a:rPr>
              <a:t>绅士的品质：</a:t>
            </a:r>
            <a:r>
              <a:rPr lang="en-US" altLang="zh-CN" sz="2600" b="1" dirty="0" smtClean="0">
                <a:latin typeface="Times New Roman" panose="02020603050405020304" pitchFamily="18" charset="0"/>
                <a:ea typeface="方正姚体" panose="02010601030101010101" pitchFamily="2" charset="-122"/>
                <a:cs typeface="Times New Roman" panose="02020603050405020304" pitchFamily="18" charset="0"/>
              </a:rPr>
              <a:t>polite, modest, humorous and considerate</a:t>
            </a:r>
            <a:r>
              <a:rPr lang="zh-CN" altLang="en-US" sz="2600" b="1" dirty="0" smtClean="0">
                <a:latin typeface="Times New Roman" panose="02020603050405020304" pitchFamily="18" charset="0"/>
                <a:ea typeface="方正姚体" panose="02010601030101010101" pitchFamily="2" charset="-122"/>
                <a:cs typeface="Times New Roman" panose="02020603050405020304" pitchFamily="18" charset="0"/>
              </a:rPr>
              <a:t>。</a:t>
            </a:r>
            <a:endParaRPr lang="en-US" altLang="zh-CN" sz="2600" b="1" dirty="0" smtClean="0">
              <a:latin typeface="Times New Roman" panose="02020603050405020304" pitchFamily="18" charset="0"/>
              <a:ea typeface="方正姚体" panose="02010601030101010101" pitchFamily="2" charset="-122"/>
              <a:cs typeface="Times New Roman" panose="02020603050405020304" pitchFamily="18" charset="0"/>
            </a:endParaRPr>
          </a:p>
          <a:p>
            <a:r>
              <a:rPr lang="zh-CN" altLang="en-US" sz="2600" b="1" dirty="0" smtClean="0">
                <a:latin typeface="Times New Roman" panose="02020603050405020304" pitchFamily="18" charset="0"/>
                <a:ea typeface="方正姚体" panose="02010601030101010101" pitchFamily="2" charset="-122"/>
                <a:cs typeface="Times New Roman" panose="02020603050405020304" pitchFamily="18" charset="0"/>
              </a:rPr>
              <a:t>作者用了</a:t>
            </a:r>
            <a:r>
              <a:rPr lang="en-US" altLang="zh-CN" sz="2600" b="1" dirty="0" smtClean="0">
                <a:latin typeface="Times New Roman" panose="02020603050405020304" pitchFamily="18" charset="0"/>
                <a:ea typeface="方正姚体" panose="02010601030101010101" pitchFamily="2" charset="-122"/>
                <a:cs typeface="Times New Roman" panose="02020603050405020304" pitchFamily="18" charset="0"/>
              </a:rPr>
              <a:t>5</a:t>
            </a:r>
            <a:r>
              <a:rPr lang="zh-CN" altLang="en-US" sz="2600" b="1" dirty="0" smtClean="0">
                <a:latin typeface="Times New Roman" panose="02020603050405020304" pitchFamily="18" charset="0"/>
                <a:ea typeface="方正姚体" panose="02010601030101010101" pitchFamily="2" charset="-122"/>
                <a:cs typeface="Times New Roman" panose="02020603050405020304" pitchFamily="18" charset="0"/>
              </a:rPr>
              <a:t>个段落来描写那位女士的愤怒。可以自问一下：作者写这些，是为了讲一位女士因为旁边</a:t>
            </a:r>
            <a:r>
              <a:rPr lang="zh-CN" altLang="en-US" sz="2600" b="1" dirty="0">
                <a:latin typeface="Times New Roman" panose="02020603050405020304" pitchFamily="18" charset="0"/>
                <a:ea typeface="方正姚体" panose="02010601030101010101" pitchFamily="2" charset="-122"/>
                <a:cs typeface="Times New Roman" panose="02020603050405020304" pitchFamily="18" charset="0"/>
              </a:rPr>
              <a:t>的男士吃了“她” 的</a:t>
            </a:r>
            <a:r>
              <a:rPr lang="zh-CN" altLang="en-US" sz="2600" b="1" dirty="0" smtClean="0">
                <a:latin typeface="Times New Roman" panose="02020603050405020304" pitchFamily="18" charset="0"/>
                <a:ea typeface="方正姚体" panose="02010601030101010101" pitchFamily="2" charset="-122"/>
                <a:cs typeface="Times New Roman" panose="02020603050405020304" pitchFamily="18" charset="0"/>
              </a:rPr>
              <a:t>饼干而愤怒的故事吗？答案显然是否定的。所以故事发生反转是必然的，</a:t>
            </a:r>
            <a:r>
              <a:rPr lang="zh-CN" altLang="en-US" sz="2600" b="1" dirty="0">
                <a:latin typeface="Times New Roman" panose="02020603050405020304" pitchFamily="18" charset="0"/>
                <a:ea typeface="方正姚体" panose="02010601030101010101" pitchFamily="2" charset="-122"/>
                <a:cs typeface="Times New Roman" panose="02020603050405020304" pitchFamily="18" charset="0"/>
              </a:rPr>
              <a:t>女士</a:t>
            </a:r>
            <a:r>
              <a:rPr lang="zh-CN" altLang="en-US" sz="2600" b="1" dirty="0" smtClean="0">
                <a:latin typeface="Times New Roman" panose="02020603050405020304" pitchFamily="18" charset="0"/>
                <a:ea typeface="方正姚体" panose="02010601030101010101" pitchFamily="2" charset="-122"/>
                <a:cs typeface="Times New Roman" panose="02020603050405020304" pitchFamily="18" charset="0"/>
              </a:rPr>
              <a:t>的怒气也就是故事反转所需要事先埋下的另一条线索。</a:t>
            </a:r>
            <a:endParaRPr lang="zh-CN" altLang="en-US" sz="2600" b="1" dirty="0">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4" name="流程图: 可选过程 3"/>
          <p:cNvSpPr/>
          <p:nvPr/>
        </p:nvSpPr>
        <p:spPr>
          <a:xfrm>
            <a:off x="9821921" y="2362784"/>
            <a:ext cx="643943" cy="476519"/>
          </a:xfrm>
          <a:prstGeom prst="flowChartAlternate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流程图: 可选过程 4"/>
          <p:cNvSpPr/>
          <p:nvPr/>
        </p:nvSpPr>
        <p:spPr>
          <a:xfrm>
            <a:off x="8506315" y="2362783"/>
            <a:ext cx="643943" cy="476519"/>
          </a:xfrm>
          <a:prstGeom prst="flowChartAlternate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流程图: 可选过程 5"/>
          <p:cNvSpPr/>
          <p:nvPr/>
        </p:nvSpPr>
        <p:spPr>
          <a:xfrm>
            <a:off x="4076299" y="2758658"/>
            <a:ext cx="6145873" cy="433329"/>
          </a:xfrm>
          <a:prstGeom prst="flowChartAlternate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流程图: 可选过程 6"/>
          <p:cNvSpPr/>
          <p:nvPr/>
        </p:nvSpPr>
        <p:spPr>
          <a:xfrm>
            <a:off x="1426266" y="4496636"/>
            <a:ext cx="9551658" cy="422103"/>
          </a:xfrm>
          <a:prstGeom prst="flowChartAlternate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可选过程 7"/>
          <p:cNvSpPr/>
          <p:nvPr/>
        </p:nvSpPr>
        <p:spPr>
          <a:xfrm>
            <a:off x="1426266" y="4918739"/>
            <a:ext cx="2465217" cy="373488"/>
          </a:xfrm>
          <a:prstGeom prst="flowChartAlternate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内容占位符 2"/>
          <p:cNvSpPr>
            <a:spLocks noGrp="1"/>
          </p:cNvSpPr>
          <p:nvPr>
            <p:ph idx="1"/>
          </p:nvPr>
        </p:nvSpPr>
        <p:spPr>
          <a:xfrm>
            <a:off x="1481434" y="2642316"/>
            <a:ext cx="9671669" cy="4953000"/>
          </a:xfrm>
        </p:spPr>
        <p:txBody>
          <a:bodyPr/>
          <a:lstStyle/>
          <a:p>
            <a:r>
              <a:rPr lang="en-US" altLang="zh-CN" sz="3600" b="1" i="1" dirty="0">
                <a:latin typeface="Times New Roman" panose="02020603050405020304" pitchFamily="18" charset="0"/>
                <a:ea typeface="宋体" panose="02010600030101010101" pitchFamily="2" charset="-122"/>
                <a:cs typeface="Times New Roman" panose="02020603050405020304" pitchFamily="18" charset="0"/>
              </a:rPr>
              <a:t>She would meet her new boss.</a:t>
            </a:r>
            <a:endParaRPr lang="en-US" altLang="zh-CN" sz="3600" b="1" i="1"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3600" b="1" i="1" dirty="0" smtClean="0">
                <a:latin typeface="Times New Roman" panose="02020603050405020304" pitchFamily="18" charset="0"/>
                <a:ea typeface="宋体" panose="02010600030101010101" pitchFamily="2" charset="-122"/>
                <a:cs typeface="Times New Roman" panose="02020603050405020304" pitchFamily="18" charset="0"/>
              </a:rPr>
              <a:t>She </a:t>
            </a:r>
            <a:r>
              <a:rPr lang="en-US" altLang="zh-CN" sz="3600" b="1" i="1" dirty="0">
                <a:latin typeface="Times New Roman" panose="02020603050405020304" pitchFamily="18" charset="0"/>
                <a:ea typeface="宋体" panose="02010600030101010101" pitchFamily="2" charset="-122"/>
                <a:cs typeface="Times New Roman" panose="02020603050405020304" pitchFamily="18" charset="0"/>
              </a:rPr>
              <a:t>would find that </a:t>
            </a:r>
            <a:r>
              <a:rPr lang="en-US" altLang="zh-CN" sz="3600" b="1" i="1" dirty="0" smtClean="0">
                <a:latin typeface="Times New Roman" panose="02020603050405020304" pitchFamily="18" charset="0"/>
                <a:ea typeface="宋体" panose="02010600030101010101" pitchFamily="2" charset="-122"/>
                <a:cs typeface="Times New Roman" panose="02020603050405020304" pitchFamily="18" charset="0"/>
              </a:rPr>
              <a:t>not the </a:t>
            </a:r>
            <a:r>
              <a:rPr lang="en-US" altLang="zh-CN" sz="3600" b="1" i="1" dirty="0">
                <a:latin typeface="Times New Roman" panose="02020603050405020304" pitchFamily="18" charset="0"/>
                <a:ea typeface="宋体" panose="02010600030101010101" pitchFamily="2" charset="-122"/>
                <a:cs typeface="Times New Roman" panose="02020603050405020304" pitchFamily="18" charset="0"/>
              </a:rPr>
              <a:t>man but </a:t>
            </a:r>
            <a:r>
              <a:rPr lang="en-US" altLang="zh-CN" sz="3600" b="1" i="1" dirty="0" smtClean="0">
                <a:latin typeface="Times New Roman" panose="02020603050405020304" pitchFamily="18" charset="0"/>
                <a:ea typeface="宋体" panose="02010600030101010101" pitchFamily="2" charset="-122"/>
                <a:cs typeface="Times New Roman" panose="02020603050405020304" pitchFamily="18" charset="0"/>
              </a:rPr>
              <a:t>herself was a </a:t>
            </a:r>
            <a:r>
              <a:rPr lang="en-US" altLang="zh-CN" sz="3600" b="1" i="1" dirty="0">
                <a:latin typeface="Times New Roman" panose="02020603050405020304" pitchFamily="18" charset="0"/>
                <a:ea typeface="宋体" panose="02010600030101010101" pitchFamily="2" charset="-122"/>
                <a:cs typeface="Times New Roman" panose="02020603050405020304" pitchFamily="18" charset="0"/>
              </a:rPr>
              <a:t>cookie </a:t>
            </a:r>
            <a:r>
              <a:rPr lang="en-US" altLang="zh-CN" sz="3600" b="1" i="1" dirty="0" smtClean="0">
                <a:latin typeface="Times New Roman" panose="02020603050405020304" pitchFamily="18" charset="0"/>
                <a:ea typeface="宋体" panose="02010600030101010101" pitchFamily="2" charset="-122"/>
                <a:cs typeface="Times New Roman" panose="02020603050405020304" pitchFamily="18" charset="0"/>
              </a:rPr>
              <a:t>thief.</a:t>
            </a:r>
            <a:endParaRPr lang="en-US" altLang="zh-CN" sz="3600" b="1" i="1"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dirty="0" smtClean="0">
              <a:ea typeface="宋体" panose="02010600030101010101" pitchFamily="2" charset="-122"/>
            </a:endParaRPr>
          </a:p>
        </p:txBody>
      </p:sp>
      <p:sp>
        <p:nvSpPr>
          <p:cNvPr id="35843" name="TextBox 4"/>
          <p:cNvSpPr txBox="1">
            <a:spLocks noChangeArrowheads="1"/>
          </p:cNvSpPr>
          <p:nvPr/>
        </p:nvSpPr>
        <p:spPr bwMode="auto">
          <a:xfrm>
            <a:off x="1877220" y="1687439"/>
            <a:ext cx="8464881" cy="76944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sz="4400" dirty="0">
                <a:latin typeface="Times New Roman" panose="02020603050405020304" pitchFamily="18" charset="0"/>
                <a:ea typeface="宋体" panose="02010600030101010101" pitchFamily="2" charset="-122"/>
                <a:cs typeface="Times New Roman" panose="02020603050405020304" pitchFamily="18" charset="0"/>
              </a:rPr>
              <a:t>Trends in </a:t>
            </a:r>
            <a:r>
              <a:rPr lang="en-US" altLang="zh-CN" sz="4400" dirty="0" smtClean="0">
                <a:latin typeface="Times New Roman" panose="02020603050405020304" pitchFamily="18" charset="0"/>
                <a:ea typeface="宋体" panose="02010600030101010101" pitchFamily="2" charset="-122"/>
                <a:cs typeface="Times New Roman" panose="02020603050405020304" pitchFamily="18" charset="0"/>
              </a:rPr>
              <a:t>the story’s development </a:t>
            </a:r>
            <a:endParaRPr lang="zh-CN" altLang="en-US" sz="44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additive="base">
                                        <p:cTn id="7" dur="500" fill="hold"/>
                                        <p:tgtEl>
                                          <p:spTgt spid="35843"/>
                                        </p:tgtEl>
                                        <p:attrNameLst>
                                          <p:attrName>ppt_x</p:attrName>
                                        </p:attrNameLst>
                                      </p:cBhvr>
                                      <p:tavLst>
                                        <p:tav tm="0">
                                          <p:val>
                                            <p:strVal val="#ppt_x"/>
                                          </p:val>
                                        </p:tav>
                                        <p:tav tm="100000">
                                          <p:val>
                                            <p:strVal val="#ppt_x"/>
                                          </p:val>
                                        </p:tav>
                                      </p:tavLst>
                                    </p:anim>
                                    <p:anim calcmode="lin" valueType="num">
                                      <p:cBhvr additive="base">
                                        <p:cTn id="8"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2">
                                            <p:txEl>
                                              <p:pRg st="0" end="0"/>
                                            </p:txEl>
                                          </p:spTgt>
                                        </p:tgtEl>
                                        <p:attrNameLst>
                                          <p:attrName>style.visibility</p:attrName>
                                        </p:attrNameLst>
                                      </p:cBhvr>
                                      <p:to>
                                        <p:strVal val="visible"/>
                                      </p:to>
                                    </p:set>
                                    <p:anim calcmode="lin" valueType="num">
                                      <p:cBhvr additive="base">
                                        <p:cTn id="13" dur="500" fill="hold"/>
                                        <p:tgtEl>
                                          <p:spTgt spid="3584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2">
                                            <p:txEl>
                                              <p:pRg st="1" end="1"/>
                                            </p:txEl>
                                          </p:spTgt>
                                        </p:tgtEl>
                                        <p:attrNameLst>
                                          <p:attrName>style.visibility</p:attrName>
                                        </p:attrNameLst>
                                      </p:cBhvr>
                                      <p:to>
                                        <p:strVal val="visible"/>
                                      </p:to>
                                    </p:set>
                                    <p:anim calcmode="lin" valueType="num">
                                      <p:cBhvr additive="base">
                                        <p:cTn id="19" dur="500" fill="hold"/>
                                        <p:tgtEl>
                                          <p:spTgt spid="3584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P spid="358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占位符 13313"/>
          <p:cNvSpPr>
            <a:spLocks noGrp="1" noChangeArrowheads="1"/>
          </p:cNvSpPr>
          <p:nvPr>
            <p:ph idx="1"/>
          </p:nvPr>
        </p:nvSpPr>
        <p:spPr>
          <a:xfrm>
            <a:off x="916929" y="1009650"/>
            <a:ext cx="10861089" cy="5848350"/>
          </a:xfrm>
        </p:spPr>
        <p:txBody>
          <a:bodyPr/>
          <a:lstStyle/>
          <a:p>
            <a:pPr marL="1905" indent="-344805">
              <a:buNone/>
            </a:pPr>
            <a:r>
              <a:rPr lang="zh-CN" altLang="en-US" sz="2800" b="1" dirty="0" smtClean="0">
                <a:latin typeface="Times New Roman" panose="02020603050405020304" pitchFamily="18" charset="0"/>
                <a:ea typeface="宋体" panose="02010600030101010101" pitchFamily="2" charset="-122"/>
              </a:rPr>
              <a:t>Paragraph 1</a:t>
            </a:r>
            <a:endParaRPr lang="zh-CN" altLang="en-US" sz="2800" b="1" dirty="0" smtClean="0">
              <a:latin typeface="Times New Roman" panose="02020603050405020304" pitchFamily="18" charset="0"/>
              <a:ea typeface="宋体" panose="02010600030101010101" pitchFamily="2" charset="-122"/>
            </a:endParaRPr>
          </a:p>
          <a:p>
            <a:pPr marL="1905" indent="-344805">
              <a:buNone/>
            </a:pPr>
            <a:r>
              <a:rPr lang="zh-CN" altLang="en-US" sz="2800" b="1" dirty="0" smtClean="0">
                <a:latin typeface="Times New Roman" panose="02020603050405020304" pitchFamily="18" charset="0"/>
                <a:ea typeface="宋体" panose="02010600030101010101" pitchFamily="2" charset="-122"/>
              </a:rPr>
              <a:t>	    As she reached</a:t>
            </a:r>
            <a:r>
              <a:rPr lang="zh-CN" altLang="en-US" sz="2800" b="1" dirty="0" smtClean="0">
                <a:solidFill>
                  <a:srgbClr val="FF0000"/>
                </a:solidFill>
                <a:latin typeface="Times New Roman" panose="02020603050405020304" pitchFamily="18" charset="0"/>
                <a:ea typeface="宋体" panose="02010600030101010101" pitchFamily="2" charset="-122"/>
              </a:rPr>
              <a:t> </a:t>
            </a:r>
            <a:r>
              <a:rPr lang="zh-CN" altLang="en-US" sz="2800" b="1" dirty="0" smtClean="0">
                <a:latin typeface="Times New Roman" panose="02020603050405020304" pitchFamily="18" charset="0"/>
                <a:ea typeface="宋体" panose="02010600030101010101" pitchFamily="2" charset="-122"/>
              </a:rPr>
              <a:t>in her baggage, she </a:t>
            </a:r>
            <a:r>
              <a:rPr lang="zh-CN" altLang="en-US" sz="2800" b="1" dirty="0" smtClean="0">
                <a:solidFill>
                  <a:srgbClr val="FF0000"/>
                </a:solidFill>
                <a:latin typeface="Times New Roman" panose="02020603050405020304" pitchFamily="18" charset="0"/>
                <a:ea typeface="宋体" panose="02010600030101010101" pitchFamily="2" charset="-122"/>
              </a:rPr>
              <a:t>gasped(喘气) with surprise</a:t>
            </a:r>
            <a:r>
              <a:rPr lang="zh-CN" altLang="en-US" sz="2800" b="1" dirty="0" smtClean="0">
                <a:latin typeface="Times New Roman" panose="02020603050405020304" pitchFamily="18" charset="0"/>
                <a:ea typeface="宋体" panose="02010600030101010101" pitchFamily="2" charset="-122"/>
              </a:rPr>
              <a:t>. ___________________________________________________</a:t>
            </a:r>
            <a:r>
              <a:rPr lang="en-US" altLang="zh-CN" sz="2800" b="1" dirty="0" smtClean="0">
                <a:latin typeface="Times New Roman" panose="02020603050405020304" pitchFamily="18" charset="0"/>
                <a:ea typeface="宋体" panose="02010600030101010101" pitchFamily="2" charset="-122"/>
              </a:rPr>
              <a:t>____</a:t>
            </a:r>
            <a:r>
              <a:rPr lang="zh-CN" altLang="en-US" sz="2800" b="1" dirty="0" smtClean="0">
                <a:latin typeface="Times New Roman" panose="02020603050405020304" pitchFamily="18" charset="0"/>
                <a:ea typeface="宋体" panose="02010600030101010101" pitchFamily="2" charset="-122"/>
              </a:rPr>
              <a:t>_</a:t>
            </a:r>
            <a:endParaRPr lang="zh-CN" altLang="en-US" sz="2800" b="1" dirty="0" smtClean="0">
              <a:latin typeface="Times New Roman" panose="02020603050405020304" pitchFamily="18" charset="0"/>
              <a:ea typeface="宋体" panose="02010600030101010101" pitchFamily="2" charset="-122"/>
            </a:endParaRPr>
          </a:p>
          <a:p>
            <a:pPr marL="1905" indent="-344805">
              <a:buNone/>
            </a:pPr>
            <a:endParaRPr lang="zh-CN" altLang="en-US" dirty="0" smtClean="0">
              <a:latin typeface="Times New Roman" panose="02020603050405020304" pitchFamily="18" charset="0"/>
              <a:ea typeface="宋体" panose="02010600030101010101" pitchFamily="2" charset="-122"/>
            </a:endParaRPr>
          </a:p>
          <a:p>
            <a:pPr marL="1905" indent="-344805">
              <a:buNone/>
            </a:pPr>
            <a:endParaRPr lang="zh-CN" altLang="en-US" dirty="0" smtClean="0">
              <a:solidFill>
                <a:schemeClr val="accent2"/>
              </a:solidFill>
              <a:latin typeface="Times New Roman" panose="02020603050405020304" pitchFamily="18" charset="0"/>
              <a:ea typeface="宋体" panose="02010600030101010101" pitchFamily="2" charset="-122"/>
            </a:endParaRPr>
          </a:p>
          <a:p>
            <a:pPr marL="1905" indent="-344805">
              <a:buNone/>
            </a:pPr>
            <a:endParaRPr lang="zh-CN" altLang="en-US" dirty="0" smtClean="0">
              <a:solidFill>
                <a:schemeClr val="accent2"/>
              </a:solidFill>
              <a:latin typeface="Times New Roman" panose="02020603050405020304" pitchFamily="18" charset="0"/>
              <a:ea typeface="宋体" panose="02010600030101010101" pitchFamily="2" charset="-122"/>
            </a:endParaRPr>
          </a:p>
          <a:p>
            <a:pPr marL="1905" indent="-344805">
              <a:buNone/>
            </a:pPr>
            <a:endParaRPr lang="zh-CN" altLang="en-US" dirty="0" smtClean="0">
              <a:latin typeface="Times New Roman" panose="02020603050405020304" pitchFamily="18" charset="0"/>
              <a:ea typeface="宋体" panose="02010600030101010101" pitchFamily="2" charset="-122"/>
            </a:endParaRPr>
          </a:p>
          <a:p>
            <a:pPr marL="1905" indent="-344805">
              <a:buNone/>
            </a:pPr>
            <a:endParaRPr lang="zh-CN" altLang="en-US" dirty="0" smtClean="0">
              <a:ea typeface="宋体" panose="02010600030101010101" pitchFamily="2" charset="-122"/>
            </a:endParaRPr>
          </a:p>
        </p:txBody>
      </p:sp>
      <p:sp>
        <p:nvSpPr>
          <p:cNvPr id="13318" name="文本框 13317"/>
          <p:cNvSpPr txBox="1">
            <a:spLocks noChangeArrowheads="1"/>
          </p:cNvSpPr>
          <p:nvPr/>
        </p:nvSpPr>
        <p:spPr bwMode="auto">
          <a:xfrm>
            <a:off x="3622385" y="2586429"/>
            <a:ext cx="789088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r>
              <a:rPr lang="en-US" altLang="zh-CN" dirty="0" smtClean="0">
                <a:latin typeface="Times New Roman" panose="02020603050405020304" pitchFamily="18" charset="0"/>
                <a:ea typeface="宋体" panose="02010600030101010101" pitchFamily="2" charset="-122"/>
              </a:rPr>
              <a:t>Para 2</a:t>
            </a:r>
            <a:r>
              <a:rPr lang="zh-CN" altLang="en-US" dirty="0">
                <a:latin typeface="Times New Roman" panose="02020603050405020304" pitchFamily="18" charset="0"/>
                <a:ea typeface="宋体" panose="02010600030101010101" pitchFamily="2" charset="-122"/>
              </a:rPr>
              <a:t>：</a:t>
            </a:r>
            <a:r>
              <a:rPr lang="zh-CN" altLang="en-US" b="0" dirty="0" smtClean="0">
                <a:solidFill>
                  <a:srgbClr val="000000"/>
                </a:solidFill>
                <a:latin typeface="Times New Roman" panose="02020603050405020304" pitchFamily="18" charset="0"/>
                <a:ea typeface="宋体" panose="02010600030101010101" pitchFamily="2" charset="-122"/>
              </a:rPr>
              <a:t>With </a:t>
            </a:r>
            <a:r>
              <a:rPr lang="zh-CN" altLang="en-US" b="0" dirty="0">
                <a:solidFill>
                  <a:srgbClr val="000000"/>
                </a:solidFill>
                <a:latin typeface="Times New Roman" panose="02020603050405020304" pitchFamily="18" charset="0"/>
                <a:ea typeface="宋体" panose="02010600030101010101" pitchFamily="2" charset="-122"/>
              </a:rPr>
              <a:t>several long hours before her flight, the woman hunted for a book in the airport shops, bought a packet of cookies and found a place to sit. She took out a book and started to read. </a:t>
            </a:r>
            <a:endParaRPr lang="zh-CN" altLang="en-US" b="0" dirty="0">
              <a:solidFill>
                <a:srgbClr val="000000"/>
              </a:solidFill>
              <a:latin typeface="Times New Roman" panose="02020603050405020304" pitchFamily="18" charset="0"/>
              <a:ea typeface="宋体" panose="02010600030101010101" pitchFamily="2" charset="-122"/>
            </a:endParaRPr>
          </a:p>
        </p:txBody>
      </p:sp>
      <p:sp>
        <p:nvSpPr>
          <p:cNvPr id="13321" name="文本框 13320"/>
          <p:cNvSpPr txBox="1">
            <a:spLocks noChangeArrowheads="1"/>
          </p:cNvSpPr>
          <p:nvPr/>
        </p:nvSpPr>
        <p:spPr bwMode="auto">
          <a:xfrm>
            <a:off x="2763696" y="4422839"/>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 indent="-1905">
              <a:spcBef>
                <a:spcPct val="20000"/>
              </a:spcBef>
              <a:buClr>
                <a:schemeClr val="hlink"/>
              </a:buClr>
              <a:buFont typeface="Wingdings" panose="05000000000000000000" pitchFamily="2" charset="2"/>
              <a:buChar char="v"/>
              <a:tabLst>
                <a:tab pos="88900" algn="l"/>
              </a:tabLst>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tabLst>
                <a:tab pos="88900" algn="l"/>
              </a:tabLst>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tabLst>
                <a:tab pos="88900" algn="l"/>
              </a:tabLst>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tabLst>
                <a:tab pos="88900" algn="l"/>
              </a:tabLst>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tabLst>
                <a:tab pos="889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tabLst>
                <a:tab pos="889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tabLst>
                <a:tab pos="889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tabLst>
                <a:tab pos="889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tabLst>
                <a:tab pos="88900" algn="l"/>
              </a:tabLst>
              <a:defRPr sz="2000">
                <a:solidFill>
                  <a:schemeClr val="tx1"/>
                </a:solidFill>
                <a:latin typeface="Arial" panose="020B0604020202020204" pitchFamily="34" charset="0"/>
              </a:defRPr>
            </a:lvl9pPr>
          </a:lstStyle>
          <a:p>
            <a:pPr algn="ctr" eaLnBrk="1" hangingPunct="1">
              <a:spcBef>
                <a:spcPct val="0"/>
              </a:spcBef>
              <a:buClrTx/>
              <a:buFont typeface="Arial" panose="020B0604020202020204" pitchFamily="34" charset="0"/>
              <a:buNone/>
            </a:pPr>
            <a:r>
              <a:rPr lang="zh-CN" altLang="en-US" sz="2400" dirty="0" smtClean="0">
                <a:solidFill>
                  <a:srgbClr val="0000CC"/>
                </a:solidFill>
                <a:latin typeface="Times New Roman" panose="02020603050405020304" pitchFamily="18" charset="0"/>
                <a:ea typeface="宋体" panose="02010600030101010101" pitchFamily="2" charset="-122"/>
                <a:sym typeface="Arial" panose="020B0604020202020204" pitchFamily="34" charset="0"/>
              </a:rPr>
              <a:t> </a:t>
            </a:r>
            <a:r>
              <a:rPr lang="en-US" altLang="zh-CN" sz="3200" dirty="0" smtClean="0">
                <a:solidFill>
                  <a:srgbClr val="FF0000"/>
                </a:solidFill>
                <a:latin typeface="Times New Roman" panose="02020603050405020304" pitchFamily="18" charset="0"/>
                <a:ea typeface="宋体" panose="02010600030101010101" pitchFamily="2" charset="-122"/>
                <a:sym typeface="Arial" panose="020B0604020202020204" pitchFamily="34" charset="0"/>
              </a:rPr>
              <a:t>NOT </a:t>
            </a:r>
            <a:r>
              <a:rPr lang="zh-CN" altLang="en-US" sz="3200" dirty="0" smtClean="0">
                <a:solidFill>
                  <a:srgbClr val="FF0000"/>
                </a:solidFill>
                <a:latin typeface="Times New Roman" panose="02020603050405020304" pitchFamily="18" charset="0"/>
                <a:ea typeface="宋体" panose="02010600030101010101" pitchFamily="2" charset="-122"/>
                <a:sym typeface="Arial" panose="020B0604020202020204" pitchFamily="34" charset="0"/>
              </a:rPr>
              <a:t>cookies</a:t>
            </a:r>
            <a:endParaRPr lang="zh-CN" altLang="en-US" sz="3200" dirty="0">
              <a:solidFill>
                <a:srgbClr val="FF0000"/>
              </a:solidFill>
              <a:latin typeface="Times New Roman" panose="02020603050405020304" pitchFamily="18" charset="0"/>
              <a:ea typeface="宋体" panose="02010600030101010101" pitchFamily="2" charset="-122"/>
              <a:sym typeface="Arial" panose="020B0604020202020204" pitchFamily="34" charset="0"/>
            </a:endParaRPr>
          </a:p>
        </p:txBody>
      </p:sp>
      <p:sp>
        <p:nvSpPr>
          <p:cNvPr id="35848" name="TextBox 11"/>
          <p:cNvSpPr txBox="1">
            <a:spLocks noChangeArrowheads="1"/>
          </p:cNvSpPr>
          <p:nvPr/>
        </p:nvSpPr>
        <p:spPr bwMode="auto">
          <a:xfrm>
            <a:off x="840059" y="5126246"/>
            <a:ext cx="110148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sz="3200"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She would find that the man was not a cookie thief </a:t>
            </a:r>
            <a:r>
              <a:rPr lang="en-US" altLang="zh-CN" sz="3200" dirty="0" smtClean="0">
                <a:solidFill>
                  <a:srgbClr val="0000CC"/>
                </a:solidFill>
                <a:latin typeface="Times New Roman" panose="02020603050405020304" pitchFamily="18" charset="0"/>
                <a:ea typeface="宋体" panose="02010600030101010101" pitchFamily="2" charset="-122"/>
                <a:cs typeface="Times New Roman" panose="02020603050405020304" pitchFamily="18" charset="0"/>
              </a:rPr>
              <a:t>but </a:t>
            </a:r>
            <a:r>
              <a:rPr lang="en-US" altLang="zh-CN" sz="3200"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herself.</a:t>
            </a:r>
            <a:endParaRPr lang="en-US" altLang="zh-CN" sz="3200" dirty="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5849" name="矩形 12"/>
          <p:cNvSpPr>
            <a:spLocks noChangeArrowheads="1"/>
          </p:cNvSpPr>
          <p:nvPr/>
        </p:nvSpPr>
        <p:spPr bwMode="auto">
          <a:xfrm>
            <a:off x="840059" y="5689997"/>
            <a:ext cx="103920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sz="3200"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She would feel guilty and wanted to apologize </a:t>
            </a:r>
            <a:r>
              <a:rPr lang="en-US" altLang="zh-CN" sz="3200" dirty="0" smtClean="0">
                <a:solidFill>
                  <a:srgbClr val="0000CC"/>
                </a:solidFill>
                <a:latin typeface="Times New Roman" panose="02020603050405020304" pitchFamily="18" charset="0"/>
                <a:ea typeface="宋体" panose="02010600030101010101" pitchFamily="2" charset="-122"/>
                <a:cs typeface="Times New Roman" panose="02020603050405020304" pitchFamily="18" charset="0"/>
              </a:rPr>
              <a:t>to the </a:t>
            </a:r>
            <a:r>
              <a:rPr lang="en-US" altLang="zh-CN" sz="3200"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man.</a:t>
            </a:r>
            <a:endParaRPr lang="en-US" altLang="zh-CN" sz="3200" dirty="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6874" name="矩形 9"/>
          <p:cNvSpPr>
            <a:spLocks noChangeArrowheads="1"/>
          </p:cNvSpPr>
          <p:nvPr/>
        </p:nvSpPr>
        <p:spPr bwMode="auto">
          <a:xfrm>
            <a:off x="1800768" y="428213"/>
            <a:ext cx="85379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sz="4000" i="1" dirty="0">
                <a:latin typeface="Times New Roman" panose="02020603050405020304" pitchFamily="18" charset="0"/>
                <a:ea typeface="宋体" panose="02010600030101010101" pitchFamily="2" charset="-122"/>
                <a:cs typeface="Times New Roman" panose="02020603050405020304" pitchFamily="18" charset="0"/>
              </a:rPr>
              <a:t>The </a:t>
            </a:r>
            <a:r>
              <a:rPr lang="en-US" altLang="zh-CN" sz="4000" i="1" dirty="0" smtClean="0">
                <a:latin typeface="Times New Roman" panose="02020603050405020304" pitchFamily="18" charset="0"/>
                <a:ea typeface="宋体" panose="02010600030101010101" pitchFamily="2" charset="-122"/>
                <a:cs typeface="Times New Roman" panose="02020603050405020304" pitchFamily="18" charset="0"/>
              </a:rPr>
              <a:t>hidden </a:t>
            </a:r>
            <a:r>
              <a:rPr lang="en-US" altLang="zh-CN" sz="4000" i="1" dirty="0">
                <a:latin typeface="Times New Roman" panose="02020603050405020304" pitchFamily="18" charset="0"/>
                <a:ea typeface="宋体" panose="02010600030101010101" pitchFamily="2" charset="-122"/>
                <a:cs typeface="Times New Roman" panose="02020603050405020304" pitchFamily="18" charset="0"/>
              </a:rPr>
              <a:t>clues in the given </a:t>
            </a:r>
            <a:r>
              <a:rPr lang="en-US" altLang="zh-CN" sz="4000" i="1" dirty="0" smtClean="0">
                <a:latin typeface="Times New Roman" panose="02020603050405020304" pitchFamily="18" charset="0"/>
                <a:ea typeface="宋体" panose="02010600030101010101" pitchFamily="2" charset="-122"/>
                <a:cs typeface="Times New Roman" panose="02020603050405020304" pitchFamily="18" charset="0"/>
              </a:rPr>
              <a:t>sentences</a:t>
            </a:r>
            <a:endParaRPr lang="zh-CN" altLang="en-US" sz="4000" i="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椭圆 11"/>
          <p:cNvSpPr>
            <a:spLocks noChangeArrowheads="1"/>
          </p:cNvSpPr>
          <p:nvPr/>
        </p:nvSpPr>
        <p:spPr bwMode="auto">
          <a:xfrm>
            <a:off x="8625392" y="1523406"/>
            <a:ext cx="2333761" cy="675716"/>
          </a:xfrm>
          <a:prstGeom prst="ellipse">
            <a:avLst/>
          </a:pr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1800" b="0">
              <a:latin typeface="Arial" panose="020B0604020202020204" pitchFamily="34" charset="0"/>
              <a:ea typeface="宋体" panose="02010600030101010101" pitchFamily="2" charset="-122"/>
            </a:endParaRPr>
          </a:p>
        </p:txBody>
      </p:sp>
      <p:cxnSp>
        <p:nvCxnSpPr>
          <p:cNvPr id="6" name="直接连接符 5"/>
          <p:cNvCxnSpPr/>
          <p:nvPr/>
        </p:nvCxnSpPr>
        <p:spPr>
          <a:xfrm flipV="1">
            <a:off x="4235338" y="4339659"/>
            <a:ext cx="2327520" cy="215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https://c.shld.net/rpx/i/s/i/spin/image/spin_prod_ec_773653601??hei=64&amp;wid=64&amp;qlt=5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85125" y="2525338"/>
            <a:ext cx="2339460" cy="23394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74"/>
                                        </p:tgtEl>
                                        <p:attrNameLst>
                                          <p:attrName>style.visibility</p:attrName>
                                        </p:attrNameLst>
                                      </p:cBhvr>
                                      <p:to>
                                        <p:strVal val="visible"/>
                                      </p:to>
                                    </p:set>
                                    <p:anim calcmode="lin" valueType="num">
                                      <p:cBhvr additive="base">
                                        <p:cTn id="7" dur="500" fill="hold"/>
                                        <p:tgtEl>
                                          <p:spTgt spid="36874"/>
                                        </p:tgtEl>
                                        <p:attrNameLst>
                                          <p:attrName>ppt_x</p:attrName>
                                        </p:attrNameLst>
                                      </p:cBhvr>
                                      <p:tavLst>
                                        <p:tav tm="0">
                                          <p:val>
                                            <p:strVal val="#ppt_x"/>
                                          </p:val>
                                        </p:tav>
                                        <p:tav tm="100000">
                                          <p:val>
                                            <p:strVal val="#ppt_x"/>
                                          </p:val>
                                        </p:tav>
                                      </p:tavLst>
                                    </p:anim>
                                    <p:anim calcmode="lin" valueType="num">
                                      <p:cBhvr additive="base">
                                        <p:cTn id="8" dur="500" fill="hold"/>
                                        <p:tgtEl>
                                          <p:spTgt spid="368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6">
                                            <p:txEl>
                                              <p:pRg st="0" end="0"/>
                                            </p:txEl>
                                          </p:spTgt>
                                        </p:tgtEl>
                                        <p:attrNameLst>
                                          <p:attrName>style.visibility</p:attrName>
                                        </p:attrNameLst>
                                      </p:cBhvr>
                                      <p:to>
                                        <p:strVal val="visible"/>
                                      </p:to>
                                    </p:set>
                                    <p:anim calcmode="lin" valueType="num">
                                      <p:cBhvr additive="base">
                                        <p:cTn id="13" dur="5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6">
                                            <p:txEl>
                                              <p:pRg st="1" end="1"/>
                                            </p:txEl>
                                          </p:spTgt>
                                        </p:tgtEl>
                                        <p:attrNameLst>
                                          <p:attrName>style.visibility</p:attrName>
                                        </p:attrNameLst>
                                      </p:cBhvr>
                                      <p:to>
                                        <p:strVal val="visible"/>
                                      </p:to>
                                    </p:set>
                                    <p:anim calcmode="lin" valueType="num">
                                      <p:cBhvr additive="base">
                                        <p:cTn id="19" dur="5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additive="base">
                                        <p:cTn id="30" dur="500" fill="hold"/>
                                        <p:tgtEl>
                                          <p:spTgt spid="1026"/>
                                        </p:tgtEl>
                                        <p:attrNameLst>
                                          <p:attrName>ppt_x</p:attrName>
                                        </p:attrNameLst>
                                      </p:cBhvr>
                                      <p:tavLst>
                                        <p:tav tm="0">
                                          <p:val>
                                            <p:strVal val="#ppt_x"/>
                                          </p:val>
                                        </p:tav>
                                        <p:tav tm="100000">
                                          <p:val>
                                            <p:strVal val="#ppt_x"/>
                                          </p:val>
                                        </p:tav>
                                      </p:tavLst>
                                    </p:anim>
                                    <p:anim calcmode="lin" valueType="num">
                                      <p:cBhvr additive="base">
                                        <p:cTn id="3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3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321"/>
                                        </p:tgtEl>
                                        <p:attrNameLst>
                                          <p:attrName>style.visibility</p:attrName>
                                        </p:attrNameLst>
                                      </p:cBhvr>
                                      <p:to>
                                        <p:strVal val="visible"/>
                                      </p:to>
                                    </p:set>
                                    <p:animEffect transition="in" filter="wipe(left)">
                                      <p:cBhvr>
                                        <p:cTn id="46" dur="500"/>
                                        <p:tgtEl>
                                          <p:spTgt spid="1332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5848"/>
                                        </p:tgtEl>
                                        <p:attrNameLst>
                                          <p:attrName>style.visibility</p:attrName>
                                        </p:attrNameLst>
                                      </p:cBhvr>
                                      <p:to>
                                        <p:strVal val="visible"/>
                                      </p:to>
                                    </p:set>
                                    <p:anim calcmode="lin" valueType="num">
                                      <p:cBhvr additive="base">
                                        <p:cTn id="51" dur="500" fill="hold"/>
                                        <p:tgtEl>
                                          <p:spTgt spid="35848"/>
                                        </p:tgtEl>
                                        <p:attrNameLst>
                                          <p:attrName>ppt_x</p:attrName>
                                        </p:attrNameLst>
                                      </p:cBhvr>
                                      <p:tavLst>
                                        <p:tav tm="0">
                                          <p:val>
                                            <p:strVal val="#ppt_x"/>
                                          </p:val>
                                        </p:tav>
                                        <p:tav tm="100000">
                                          <p:val>
                                            <p:strVal val="#ppt_x"/>
                                          </p:val>
                                        </p:tav>
                                      </p:tavLst>
                                    </p:anim>
                                    <p:anim calcmode="lin" valueType="num">
                                      <p:cBhvr additive="base">
                                        <p:cTn id="52" dur="500" fill="hold"/>
                                        <p:tgtEl>
                                          <p:spTgt spid="3584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5849"/>
                                        </p:tgtEl>
                                        <p:attrNameLst>
                                          <p:attrName>style.visibility</p:attrName>
                                        </p:attrNameLst>
                                      </p:cBhvr>
                                      <p:to>
                                        <p:strVal val="visible"/>
                                      </p:to>
                                    </p:set>
                                    <p:anim calcmode="lin" valueType="num">
                                      <p:cBhvr additive="base">
                                        <p:cTn id="57" dur="500" fill="hold"/>
                                        <p:tgtEl>
                                          <p:spTgt spid="35849"/>
                                        </p:tgtEl>
                                        <p:attrNameLst>
                                          <p:attrName>ppt_x</p:attrName>
                                        </p:attrNameLst>
                                      </p:cBhvr>
                                      <p:tavLst>
                                        <p:tav tm="0">
                                          <p:val>
                                            <p:strVal val="#ppt_x"/>
                                          </p:val>
                                        </p:tav>
                                        <p:tav tm="100000">
                                          <p:val>
                                            <p:strVal val="#ppt_x"/>
                                          </p:val>
                                        </p:tav>
                                      </p:tavLst>
                                    </p:anim>
                                    <p:anim calcmode="lin" valueType="num">
                                      <p:cBhvr additive="base">
                                        <p:cTn id="58" dur="500" fill="hold"/>
                                        <p:tgtEl>
                                          <p:spTgt spid="358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13318" grpId="0" bldLvl="0"/>
      <p:bldP spid="13321" grpId="0" bldLvl="0"/>
      <p:bldP spid="35848" grpId="0"/>
      <p:bldP spid="35849" grpId="0"/>
      <p:bldP spid="368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6385"/>
          <p:cNvSpPr>
            <a:spLocks noGrp="1" noChangeArrowheads="1"/>
          </p:cNvSpPr>
          <p:nvPr/>
        </p:nvSpPr>
        <p:spPr bwMode="auto">
          <a:xfrm>
            <a:off x="1446507" y="1029177"/>
            <a:ext cx="10167738" cy="3349625"/>
          </a:xfrm>
          <a:prstGeom prst="rect">
            <a:avLst/>
          </a:prstGeom>
          <a:noFill/>
          <a:ln>
            <a:noFill/>
          </a:ln>
        </p:spPr>
        <p:txBody>
          <a:bodyPr/>
          <a:lstStyle>
            <a:lvl1pPr marL="1905" indent="-1905">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Arial" panose="020B0604020202020204" pitchFamily="34" charset="0"/>
              <a:buNone/>
            </a:pPr>
            <a:r>
              <a:rPr lang="zh-CN" altLang="en-US" dirty="0">
                <a:latin typeface="Times New Roman" panose="02020603050405020304" pitchFamily="18" charset="0"/>
                <a:ea typeface="宋体" panose="02010600030101010101" pitchFamily="2" charset="-122"/>
                <a:cs typeface="Times New Roman" panose="02020603050405020304" pitchFamily="18" charset="0"/>
              </a:rPr>
              <a:t>Paragraph 2 </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a:p>
            <a:pPr eaLnBrk="1" hangingPunct="1">
              <a:buFont typeface="Arial" panose="020B0604020202020204" pitchFamily="34" charset="0"/>
              <a:buNone/>
            </a:pPr>
            <a:r>
              <a:rPr lang="zh-CN" altLang="en-US" dirty="0">
                <a:latin typeface="Times New Roman" panose="02020603050405020304" pitchFamily="18" charset="0"/>
                <a:ea typeface="宋体" panose="02010600030101010101" pitchFamily="2" charset="-122"/>
                <a:cs typeface="Times New Roman" panose="02020603050405020304" pitchFamily="18" charset="0"/>
              </a:rPr>
              <a:t>      Surprisingly, she</a:t>
            </a:r>
            <a:r>
              <a:rPr lang="zh-CN" altLang="en-US"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cs typeface="Times New Roman" panose="02020603050405020304" pitchFamily="18" charset="0"/>
              </a:rPr>
              <a:t>found </a:t>
            </a:r>
            <a:r>
              <a:rPr lang="zh-CN" altLang="en-US"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man</a:t>
            </a:r>
            <a:r>
              <a:rPr lang="zh-CN" altLang="en-US" dirty="0">
                <a:latin typeface="Times New Roman" panose="02020603050405020304" pitchFamily="18" charset="0"/>
                <a:ea typeface="宋体" panose="02010600030101010101" pitchFamily="2" charset="-122"/>
                <a:cs typeface="Times New Roman" panose="02020603050405020304" pitchFamily="18" charset="0"/>
              </a:rPr>
              <a:t> sitting just behind her.</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7891" name="文本框 16388"/>
          <p:cNvSpPr txBox="1">
            <a:spLocks noChangeArrowheads="1"/>
          </p:cNvSpPr>
          <p:nvPr/>
        </p:nvSpPr>
        <p:spPr bwMode="auto">
          <a:xfrm>
            <a:off x="1727579" y="2671125"/>
            <a:ext cx="85355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r>
              <a:rPr lang="zh-CN" altLang="en-US" sz="3200" b="0" dirty="0">
                <a:latin typeface="Times New Roman" panose="02020603050405020304" pitchFamily="18" charset="0"/>
                <a:ea typeface="宋体" panose="02010600030101010101" pitchFamily="2" charset="-122"/>
                <a:cs typeface="Times New Roman" panose="02020603050405020304" pitchFamily="18" charset="0"/>
              </a:rPr>
              <a:t>It was said that her new boss was a typical English gentleman — polite, modest, humorous and considerate.</a:t>
            </a:r>
            <a:endParaRPr lang="zh-CN" altLang="en-US" sz="3200" b="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7894" name="矩形 5"/>
          <p:cNvSpPr>
            <a:spLocks noChangeArrowheads="1"/>
          </p:cNvSpPr>
          <p:nvPr/>
        </p:nvSpPr>
        <p:spPr bwMode="auto">
          <a:xfrm>
            <a:off x="1446507" y="535771"/>
            <a:ext cx="95910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sz="4400" i="1" dirty="0">
                <a:latin typeface="Times New Roman" panose="02020603050405020304" pitchFamily="18" charset="0"/>
                <a:ea typeface="宋体" panose="02010600030101010101" pitchFamily="2" charset="-122"/>
                <a:cs typeface="Times New Roman" panose="02020603050405020304" pitchFamily="18" charset="0"/>
              </a:rPr>
              <a:t>The </a:t>
            </a:r>
            <a:r>
              <a:rPr lang="en-US" altLang="zh-CN" sz="4400" i="1" dirty="0" smtClean="0">
                <a:latin typeface="Times New Roman" panose="02020603050405020304" pitchFamily="18" charset="0"/>
                <a:ea typeface="宋体" panose="02010600030101010101" pitchFamily="2" charset="-122"/>
                <a:cs typeface="Times New Roman" panose="02020603050405020304" pitchFamily="18" charset="0"/>
              </a:rPr>
              <a:t>hidden </a:t>
            </a:r>
            <a:r>
              <a:rPr lang="en-US" altLang="zh-CN" sz="4400" i="1" dirty="0">
                <a:latin typeface="Times New Roman" panose="02020603050405020304" pitchFamily="18" charset="0"/>
                <a:ea typeface="宋体" panose="02010600030101010101" pitchFamily="2" charset="-122"/>
                <a:cs typeface="Times New Roman" panose="02020603050405020304" pitchFamily="18" charset="0"/>
              </a:rPr>
              <a:t>clues in the given </a:t>
            </a:r>
            <a:r>
              <a:rPr lang="en-US" altLang="zh-CN" sz="4400" i="1" dirty="0" smtClean="0">
                <a:latin typeface="Times New Roman" panose="02020603050405020304" pitchFamily="18" charset="0"/>
                <a:ea typeface="宋体" panose="02010600030101010101" pitchFamily="2" charset="-122"/>
                <a:cs typeface="Times New Roman" panose="02020603050405020304" pitchFamily="18" charset="0"/>
              </a:rPr>
              <a:t>sentences</a:t>
            </a:r>
            <a:endParaRPr lang="zh-CN" altLang="en-US" sz="4400" i="1" dirty="0">
              <a:latin typeface="Arial" panose="020B0604020202020204" pitchFamily="34" charset="0"/>
              <a:ea typeface="宋体" panose="02010600030101010101" pitchFamily="2" charset="-122"/>
            </a:endParaRPr>
          </a:p>
        </p:txBody>
      </p:sp>
      <p:sp>
        <p:nvSpPr>
          <p:cNvPr id="36871" name="矩形 6"/>
          <p:cNvSpPr>
            <a:spLocks noChangeArrowheads="1"/>
          </p:cNvSpPr>
          <p:nvPr/>
        </p:nvSpPr>
        <p:spPr bwMode="auto">
          <a:xfrm>
            <a:off x="1446507" y="5159940"/>
            <a:ext cx="97674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sz="3200"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She </a:t>
            </a:r>
            <a:r>
              <a:rPr lang="en-US" altLang="zh-CN" sz="3200" dirty="0" smtClean="0">
                <a:solidFill>
                  <a:srgbClr val="0000CC"/>
                </a:solidFill>
                <a:latin typeface="Times New Roman" panose="02020603050405020304" pitchFamily="18" charset="0"/>
                <a:ea typeface="宋体" panose="02010600030101010101" pitchFamily="2" charset="-122"/>
                <a:cs typeface="Times New Roman" panose="02020603050405020304" pitchFamily="18" charset="0"/>
              </a:rPr>
              <a:t>knew that the </a:t>
            </a:r>
            <a:r>
              <a:rPr lang="en-US" altLang="zh-CN" sz="3200"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man was her </a:t>
            </a:r>
            <a:r>
              <a:rPr lang="en-US" altLang="zh-CN" sz="3200" dirty="0" smtClean="0">
                <a:solidFill>
                  <a:srgbClr val="0000CC"/>
                </a:solidFill>
                <a:latin typeface="Times New Roman" panose="02020603050405020304" pitchFamily="18" charset="0"/>
                <a:ea typeface="宋体" panose="02010600030101010101" pitchFamily="2" charset="-122"/>
                <a:cs typeface="Times New Roman" panose="02020603050405020304" pitchFamily="18" charset="0"/>
              </a:rPr>
              <a:t>new boss by accident.</a:t>
            </a:r>
            <a:endParaRPr lang="en-US" altLang="zh-CN" sz="3200" dirty="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椭圆 16390"/>
          <p:cNvSpPr>
            <a:spLocks noChangeArrowheads="1"/>
          </p:cNvSpPr>
          <p:nvPr/>
        </p:nvSpPr>
        <p:spPr bwMode="auto">
          <a:xfrm>
            <a:off x="5611511" y="1446664"/>
            <a:ext cx="1417086" cy="683788"/>
          </a:xfrm>
          <a:prstGeom prst="ellipse">
            <a:avLst/>
          </a:pr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1800" b="0">
              <a:latin typeface="Arial" panose="020B0604020202020204" pitchFamily="34" charset="0"/>
              <a:ea typeface="宋体" panose="02010600030101010101" pitchFamily="2" charset="-122"/>
            </a:endParaRPr>
          </a:p>
        </p:txBody>
      </p:sp>
      <p:cxnSp>
        <p:nvCxnSpPr>
          <p:cNvPr id="9" name="直接连接符 8"/>
          <p:cNvCxnSpPr/>
          <p:nvPr/>
        </p:nvCxnSpPr>
        <p:spPr>
          <a:xfrm flipV="1">
            <a:off x="4317759" y="3173393"/>
            <a:ext cx="2112135" cy="128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727579" y="4221468"/>
            <a:ext cx="1932903" cy="128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矩形 6"/>
          <p:cNvSpPr>
            <a:spLocks noChangeArrowheads="1"/>
          </p:cNvSpPr>
          <p:nvPr/>
        </p:nvSpPr>
        <p:spPr bwMode="auto">
          <a:xfrm>
            <a:off x="1453016" y="4561925"/>
            <a:ext cx="4867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sz="3200"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She </a:t>
            </a:r>
            <a:r>
              <a:rPr lang="en-US" altLang="zh-CN" sz="3200" dirty="0" smtClean="0">
                <a:solidFill>
                  <a:srgbClr val="0000CC"/>
                </a:solidFill>
                <a:latin typeface="Times New Roman" panose="02020603050405020304" pitchFamily="18" charset="0"/>
                <a:ea typeface="宋体" panose="02010600030101010101" pitchFamily="2" charset="-122"/>
                <a:cs typeface="Times New Roman" panose="02020603050405020304" pitchFamily="18" charset="0"/>
              </a:rPr>
              <a:t>apologized to the man.</a:t>
            </a:r>
            <a:endParaRPr lang="en-US" altLang="zh-CN" sz="3200" dirty="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additive="base">
                                        <p:cTn id="7" dur="500" fill="hold"/>
                                        <p:tgtEl>
                                          <p:spTgt spid="37894"/>
                                        </p:tgtEl>
                                        <p:attrNameLst>
                                          <p:attrName>ppt_x</p:attrName>
                                        </p:attrNameLst>
                                      </p:cBhvr>
                                      <p:tavLst>
                                        <p:tav tm="0">
                                          <p:val>
                                            <p:strVal val="#ppt_x"/>
                                          </p:val>
                                        </p:tav>
                                        <p:tav tm="100000">
                                          <p:val>
                                            <p:strVal val="#ppt_x"/>
                                          </p:val>
                                        </p:tav>
                                      </p:tavLst>
                                    </p:anim>
                                    <p:anim calcmode="lin" valueType="num">
                                      <p:cBhvr additive="base">
                                        <p:cTn id="8" dur="500" fill="hold"/>
                                        <p:tgtEl>
                                          <p:spTgt spid="378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0"/>
                                        </p:tgtEl>
                                        <p:attrNameLst>
                                          <p:attrName>style.visibility</p:attrName>
                                        </p:attrNameLst>
                                      </p:cBhvr>
                                      <p:to>
                                        <p:strVal val="visible"/>
                                      </p:to>
                                    </p:set>
                                    <p:anim calcmode="lin" valueType="num">
                                      <p:cBhvr additive="base">
                                        <p:cTn id="13" dur="500" fill="hold"/>
                                        <p:tgtEl>
                                          <p:spTgt spid="37890"/>
                                        </p:tgtEl>
                                        <p:attrNameLst>
                                          <p:attrName>ppt_x</p:attrName>
                                        </p:attrNameLst>
                                      </p:cBhvr>
                                      <p:tavLst>
                                        <p:tav tm="0">
                                          <p:val>
                                            <p:strVal val="#ppt_x"/>
                                          </p:val>
                                        </p:tav>
                                        <p:tav tm="100000">
                                          <p:val>
                                            <p:strVal val="#ppt_x"/>
                                          </p:val>
                                        </p:tav>
                                      </p:tavLst>
                                    </p:anim>
                                    <p:anim calcmode="lin" valueType="num">
                                      <p:cBhvr additive="base">
                                        <p:cTn id="14"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gtEl>
                                        <p:attrNameLst>
                                          <p:attrName>style.visibility</p:attrName>
                                        </p:attrNameLst>
                                      </p:cBhvr>
                                      <p:to>
                                        <p:strVal val="visible"/>
                                      </p:to>
                                    </p:set>
                                    <p:anim calcmode="lin" valueType="num">
                                      <p:cBhvr additive="base">
                                        <p:cTn id="25" dur="500" fill="hold"/>
                                        <p:tgtEl>
                                          <p:spTgt spid="37891"/>
                                        </p:tgtEl>
                                        <p:attrNameLst>
                                          <p:attrName>ppt_x</p:attrName>
                                        </p:attrNameLst>
                                      </p:cBhvr>
                                      <p:tavLst>
                                        <p:tav tm="0">
                                          <p:val>
                                            <p:strVal val="#ppt_x"/>
                                          </p:val>
                                        </p:tav>
                                        <p:tav tm="100000">
                                          <p:val>
                                            <p:strVal val="#ppt_x"/>
                                          </p:val>
                                        </p:tav>
                                      </p:tavLst>
                                    </p:anim>
                                    <p:anim calcmode="lin" valueType="num">
                                      <p:cBhvr additive="base">
                                        <p:cTn id="26" dur="500" fill="hold"/>
                                        <p:tgtEl>
                                          <p:spTgt spid="3789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871"/>
                                        </p:tgtEl>
                                        <p:attrNameLst>
                                          <p:attrName>style.visibility</p:attrName>
                                        </p:attrNameLst>
                                      </p:cBhvr>
                                      <p:to>
                                        <p:strVal val="visible"/>
                                      </p:to>
                                    </p:set>
                                    <p:anim calcmode="lin" valueType="num">
                                      <p:cBhvr additive="base">
                                        <p:cTn id="49" dur="500" fill="hold"/>
                                        <p:tgtEl>
                                          <p:spTgt spid="36871"/>
                                        </p:tgtEl>
                                        <p:attrNameLst>
                                          <p:attrName>ppt_x</p:attrName>
                                        </p:attrNameLst>
                                      </p:cBhvr>
                                      <p:tavLst>
                                        <p:tav tm="0">
                                          <p:val>
                                            <p:strVal val="#ppt_x"/>
                                          </p:val>
                                        </p:tav>
                                        <p:tav tm="100000">
                                          <p:val>
                                            <p:strVal val="#ppt_x"/>
                                          </p:val>
                                        </p:tav>
                                      </p:tavLst>
                                    </p:anim>
                                    <p:anim calcmode="lin" valueType="num">
                                      <p:cBhvr additive="base">
                                        <p:cTn id="50"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p:bldP spid="37894" grpId="0"/>
      <p:bldP spid="36871" grpId="0"/>
      <p:bldP spid="8"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a:spLocks noChangeArrowheads="1"/>
          </p:cNvSpPr>
          <p:nvPr/>
        </p:nvSpPr>
        <p:spPr bwMode="auto">
          <a:xfrm>
            <a:off x="1154806" y="470863"/>
            <a:ext cx="1073990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sz="4000" dirty="0">
                <a:latin typeface="Times New Roman" panose="02020603050405020304" pitchFamily="18" charset="0"/>
                <a:ea typeface="宋体" panose="02010600030101010101" pitchFamily="2" charset="-122"/>
                <a:cs typeface="Times New Roman" panose="02020603050405020304" pitchFamily="18" charset="0"/>
              </a:rPr>
              <a:t>How to describe the woman’s </a:t>
            </a:r>
            <a:r>
              <a:rPr lang="en-US" altLang="zh-CN" sz="4000" dirty="0" smtClean="0">
                <a:latin typeface="Times New Roman" panose="02020603050405020304" pitchFamily="18" charset="0"/>
                <a:ea typeface="宋体" panose="02010600030101010101" pitchFamily="2" charset="-122"/>
                <a:cs typeface="Times New Roman" panose="02020603050405020304" pitchFamily="18" charset="0"/>
              </a:rPr>
              <a:t>feeling</a:t>
            </a:r>
            <a:r>
              <a:rPr lang="zh-CN" altLang="en-US" sz="4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4000" dirty="0">
                <a:latin typeface="Times New Roman" panose="02020603050405020304" pitchFamily="18" charset="0"/>
                <a:ea typeface="宋体" panose="02010600030101010101" pitchFamily="2" charset="-122"/>
                <a:cs typeface="Times New Roman" panose="02020603050405020304" pitchFamily="18" charset="0"/>
              </a:rPr>
              <a:t>anger</a:t>
            </a:r>
            <a:r>
              <a:rPr lang="zh-CN" altLang="en-US" sz="4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4000" dirty="0" smtClean="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40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endParaRPr lang="zh-CN" altLang="en-US" sz="4000" b="0" dirty="0">
              <a:latin typeface="Arial" panose="020B0604020202020204" pitchFamily="34" charset="0"/>
              <a:ea typeface="宋体" panose="02010600030101010101" pitchFamily="2" charset="-122"/>
            </a:endParaRPr>
          </a:p>
        </p:txBody>
      </p:sp>
      <p:sp>
        <p:nvSpPr>
          <p:cNvPr id="3" name="TextBox 10"/>
          <p:cNvSpPr txBox="1">
            <a:spLocks noChangeArrowheads="1"/>
          </p:cNvSpPr>
          <p:nvPr/>
        </p:nvSpPr>
        <p:spPr bwMode="auto">
          <a:xfrm>
            <a:off x="1154806" y="1241764"/>
            <a:ext cx="1096613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sz="2400" dirty="0" smtClean="0">
                <a:latin typeface="Bradley Hand ITC" panose="03070402050302030203" pitchFamily="66"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tried to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ignore</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it to avoid an argument.</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r>
              <a:rPr lang="en-US" altLang="zh-CN" sz="2400" dirty="0">
                <a:latin typeface="Bradley Hand ITC" panose="03070402050302030203" pitchFamily="66"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How annoying</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She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thought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r>
              <a:rPr lang="en-US" altLang="zh-CN" sz="2400" dirty="0">
                <a:latin typeface="Bradley Hand ITC" panose="03070402050302030203" pitchFamily="66"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munched</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some cookies and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watched</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the clock.</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r>
              <a:rPr lang="en-US" altLang="zh-CN" sz="2400" dirty="0">
                <a:latin typeface="Bradley Hand ITC" panose="03070402050302030203" pitchFamily="66"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thinking,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If I weren’t so nice, I would blacken his eyes</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r>
              <a:rPr lang="en-US" altLang="zh-CN" sz="2400" dirty="0">
                <a:latin typeface="Bradley Hand ITC" panose="03070402050302030203" pitchFamily="66"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She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grabbed</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it from him,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glared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him and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thought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”Oh, brother</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Why he   </a:t>
            </a:r>
            <a:endParaRPr lang="en-US" altLang="zh-CN" sz="24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didn’t even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show any gratefulness?</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r>
              <a:rPr lang="en-US" altLang="zh-CN" sz="2400" dirty="0">
                <a:latin typeface="Bradley Hand ITC" panose="03070402050302030203" pitchFamily="66"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She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had never known when she had been so angry, and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sighed </a:t>
            </a:r>
            <a:r>
              <a:rPr lang="en-US" altLang="zh-CN" sz="24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in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relief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when…</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r>
              <a:rPr lang="en-US" altLang="zh-CN" sz="2400" dirty="0">
                <a:latin typeface="Bradley Hand ITC" panose="03070402050302030203" pitchFamily="66" charset="0"/>
                <a:ea typeface="宋体" panose="02010600030101010101" pitchFamily="2" charset="-122"/>
                <a:cs typeface="Times New Roman" panose="02020603050405020304" pitchFamily="18" charset="0"/>
              </a:rPr>
              <a:t>#</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and headed to the gate quickly, </a:t>
            </a:r>
            <a:r>
              <a:rPr lang="en-US" altLang="zh-CN"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refusing to look back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the </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rude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thief.</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r>
              <a:rPr lang="en-US" altLang="zh-CN" sz="2400" dirty="0">
                <a:solidFill>
                  <a:srgbClr val="FF0000"/>
                </a:solidFill>
                <a:latin typeface="Arial" panose="020B0604020202020204" pitchFamily="34" charset="0"/>
                <a:ea typeface="宋体" panose="02010600030101010101" pitchFamily="2" charset="-122"/>
                <a:cs typeface="Times New Roman" panose="02020603050405020304" pitchFamily="18" charset="0"/>
              </a:rPr>
              <a:t> </a:t>
            </a:r>
            <a:endParaRPr lang="en-US" altLang="zh-CN" sz="2400" dirty="0">
              <a:solidFill>
                <a:srgbClr val="FF0000"/>
              </a:solidFill>
              <a:latin typeface="Arial" panose="020B0604020202020204" pitchFamily="34" charset="0"/>
              <a:ea typeface="宋体" panose="02010600030101010101" pitchFamily="2" charset="-122"/>
              <a:cs typeface="Times New Roman" panose="02020603050405020304" pitchFamily="18" charset="0"/>
            </a:endParaRPr>
          </a:p>
          <a:p>
            <a:pPr>
              <a:spcBef>
                <a:spcPct val="0"/>
              </a:spcBef>
              <a:buClrTx/>
              <a:buFontTx/>
              <a:buNone/>
            </a:pPr>
            <a:r>
              <a:rPr lang="en-US" altLang="zh-CN" sz="2400" dirty="0">
                <a:solidFill>
                  <a:srgbClr val="FF0000"/>
                </a:solidFill>
                <a:latin typeface="Arial" panose="020B0604020202020204" pitchFamily="34" charset="0"/>
                <a:ea typeface="宋体" panose="02010600030101010101" pitchFamily="2" charset="-122"/>
                <a:cs typeface="Times New Roman" panose="02020603050405020304" pitchFamily="18" charset="0"/>
              </a:rPr>
              <a:t> </a:t>
            </a:r>
            <a:endParaRPr lang="en-US" altLang="zh-CN" sz="2400" dirty="0">
              <a:solidFill>
                <a:srgbClr val="FF0000"/>
              </a:solidFill>
              <a:latin typeface="Arial" panose="020B0604020202020204" pitchFamily="34" charset="0"/>
              <a:ea typeface="宋体" panose="02010600030101010101" pitchFamily="2" charset="-122"/>
              <a:cs typeface="Times New Roman" panose="02020603050405020304" pitchFamily="18" charset="0"/>
            </a:endParaRPr>
          </a:p>
          <a:p>
            <a:pPr>
              <a:spcBef>
                <a:spcPct val="0"/>
              </a:spcBef>
              <a:buClrTx/>
              <a:buFontTx/>
              <a:buNone/>
            </a:pPr>
            <a:endParaRPr lang="zh-CN" altLang="en-US" sz="2400" b="0" dirty="0">
              <a:latin typeface="Arial" panose="020B0604020202020204" pitchFamily="34" charset="0"/>
              <a:ea typeface="宋体" panose="02010600030101010101" pitchFamily="2" charset="-122"/>
              <a:cs typeface="Times New Roman" panose="02020603050405020304" pitchFamily="18" charset="0"/>
            </a:endParaRPr>
          </a:p>
        </p:txBody>
      </p:sp>
      <p:sp>
        <p:nvSpPr>
          <p:cNvPr id="4" name="矩形 3"/>
          <p:cNvSpPr>
            <a:spLocks noChangeArrowheads="1"/>
          </p:cNvSpPr>
          <p:nvPr/>
        </p:nvSpPr>
        <p:spPr bwMode="auto">
          <a:xfrm>
            <a:off x="1694597" y="4272004"/>
            <a:ext cx="754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r>
              <a:rPr lang="en-US" altLang="zh-CN" sz="3200" i="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3200" i="1" dirty="0" smtClean="0">
                <a:solidFill>
                  <a:srgbClr val="0000CC"/>
                </a:solidFill>
                <a:latin typeface="Times New Roman" panose="02020603050405020304" pitchFamily="18" charset="0"/>
                <a:ea typeface="宋体" panose="02010600030101010101" pitchFamily="2" charset="-122"/>
                <a:cs typeface="Times New Roman" panose="02020603050405020304" pitchFamily="18" charset="0"/>
              </a:rPr>
              <a:t>ction </a:t>
            </a:r>
            <a:r>
              <a:rPr lang="en-US" altLang="zh-CN" sz="3200" i="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and b</a:t>
            </a:r>
            <a:r>
              <a:rPr lang="zh-CN" altLang="en-US" sz="3200" i="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ody language</a:t>
            </a:r>
            <a:endParaRPr lang="zh-CN" altLang="en-US" sz="3200" i="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a:spLocks noChangeArrowheads="1"/>
          </p:cNvSpPr>
          <p:nvPr/>
        </p:nvSpPr>
        <p:spPr bwMode="auto">
          <a:xfrm>
            <a:off x="1694597" y="4789570"/>
            <a:ext cx="32453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r>
              <a:rPr lang="en-US" altLang="zh-CN" sz="3200" i="1" dirty="0" smtClean="0">
                <a:solidFill>
                  <a:srgbClr val="0000CC"/>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f</a:t>
            </a:r>
            <a:r>
              <a:rPr lang="zh-CN" altLang="en-US" sz="3200" i="1" dirty="0" smtClean="0">
                <a:solidFill>
                  <a:srgbClr val="0000CC"/>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acial </a:t>
            </a:r>
            <a:r>
              <a:rPr lang="zh-CN" altLang="en-US" sz="3200" i="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expressions</a:t>
            </a:r>
            <a:endParaRPr lang="zh-CN" altLang="en-US" sz="3200" i="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sp>
        <p:nvSpPr>
          <p:cNvPr id="6" name="矩形 5"/>
          <p:cNvSpPr>
            <a:spLocks noChangeArrowheads="1"/>
          </p:cNvSpPr>
          <p:nvPr/>
        </p:nvSpPr>
        <p:spPr bwMode="auto">
          <a:xfrm>
            <a:off x="1694597" y="5307136"/>
            <a:ext cx="104263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r>
              <a:rPr lang="en-US" altLang="zh-CN" sz="3200" i="1" dirty="0" smtClean="0">
                <a:solidFill>
                  <a:srgbClr val="0000CC"/>
                </a:solidFill>
                <a:latin typeface="Times New Roman" panose="02020603050405020304" pitchFamily="18" charset="0"/>
                <a:ea typeface="宋体" panose="02010600030101010101" pitchFamily="2" charset="-122"/>
                <a:cs typeface="Times New Roman" panose="02020603050405020304" pitchFamily="18" charset="0"/>
              </a:rPr>
              <a:t>s</a:t>
            </a:r>
            <a:r>
              <a:rPr lang="zh-CN" altLang="en-US" sz="3200" i="1" dirty="0" smtClean="0">
                <a:solidFill>
                  <a:srgbClr val="0000CC"/>
                </a:solidFill>
                <a:latin typeface="Times New Roman" panose="02020603050405020304" pitchFamily="18" charset="0"/>
                <a:ea typeface="宋体" panose="02010600030101010101" pitchFamily="2" charset="-122"/>
                <a:cs typeface="Times New Roman" panose="02020603050405020304" pitchFamily="18" charset="0"/>
              </a:rPr>
              <a:t>ubjunctive </a:t>
            </a:r>
            <a:r>
              <a:rPr lang="zh-CN" altLang="en-US" sz="3200" i="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mood(虚拟语气) </a:t>
            </a:r>
            <a:r>
              <a:rPr lang="en-US" altLang="zh-CN" sz="3200" i="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a:t>
            </a:r>
            <a:r>
              <a:rPr lang="zh-CN" altLang="en-US" sz="3200" i="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200" i="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wish</a:t>
            </a:r>
            <a:r>
              <a:rPr lang="zh-CN" altLang="en-US" sz="3200" i="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200" i="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guilt</a:t>
            </a:r>
            <a:r>
              <a:rPr lang="zh-CN" altLang="en-US" sz="3200" i="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200" i="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regret</a:t>
            </a:r>
            <a:r>
              <a:rPr lang="zh-CN" altLang="en-US" sz="3200" i="1" dirty="0" smtClean="0">
                <a:solidFill>
                  <a:srgbClr val="0000CC"/>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3200" i="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a:spLocks noChangeArrowheads="1"/>
          </p:cNvSpPr>
          <p:nvPr/>
        </p:nvSpPr>
        <p:spPr bwMode="auto">
          <a:xfrm>
            <a:off x="1694597" y="5824702"/>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r>
              <a:rPr lang="en-US" altLang="zh-CN" sz="3200" i="1" dirty="0" smtClean="0">
                <a:solidFill>
                  <a:srgbClr val="0000CC"/>
                </a:solidFill>
                <a:latin typeface="Times New Roman" panose="02020603050405020304" pitchFamily="18" charset="0"/>
                <a:ea typeface="宋体" panose="02010600030101010101" pitchFamily="2" charset="-122"/>
                <a:cs typeface="Times New Roman" panose="02020603050405020304" pitchFamily="18" charset="0"/>
              </a:rPr>
              <a:t>exclamatory </a:t>
            </a:r>
            <a:r>
              <a:rPr lang="en-US" altLang="zh-CN" sz="3200" i="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sentences</a:t>
            </a:r>
            <a:r>
              <a:rPr lang="zh-CN" altLang="en-US" sz="3200" i="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(感叹句</a:t>
            </a:r>
            <a:r>
              <a:rPr lang="zh-CN" altLang="en-US" sz="3200" i="1" dirty="0" smtClean="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i="1" dirty="0" smtClean="0">
                <a:solidFill>
                  <a:srgbClr val="0000CC"/>
                </a:solidFill>
                <a:latin typeface="Times New Roman" panose="02020603050405020304" pitchFamily="18" charset="0"/>
                <a:ea typeface="宋体" panose="02010600030101010101" pitchFamily="2" charset="-122"/>
                <a:cs typeface="Times New Roman" panose="02020603050405020304" pitchFamily="18" charset="0"/>
              </a:rPr>
              <a:t>and questions</a:t>
            </a:r>
            <a:endParaRPr lang="zh-CN" altLang="en-US" sz="3200" i="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21160" y="1220872"/>
            <a:ext cx="9601196" cy="1303867"/>
          </a:xfrm>
        </p:spPr>
        <p:txBody>
          <a:bodyPr>
            <a:normAutofit/>
          </a:bodyPr>
          <a:lstStyle/>
          <a:p>
            <a:r>
              <a:rPr lang="en-US" altLang="zh-CN" sz="5400" b="1" i="1" dirty="0" smtClean="0">
                <a:latin typeface="Times New Roman" panose="02020603050405020304" pitchFamily="18" charset="0"/>
                <a:cs typeface="Times New Roman" panose="02020603050405020304" pitchFamily="18" charset="0"/>
              </a:rPr>
              <a:t>Polish your writing</a:t>
            </a:r>
            <a:endParaRPr lang="zh-CN" altLang="en-US" sz="5400" b="1"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008991" y="773192"/>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b="1" dirty="0" smtClean="0">
                <a:latin typeface="Times New Roman" panose="02020603050405020304" pitchFamily="18" charset="0"/>
                <a:cs typeface="Times New Roman" panose="02020603050405020304" pitchFamily="18" charset="0"/>
              </a:rPr>
              <a:t>A sample</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txBox="1"/>
          <p:nvPr/>
        </p:nvSpPr>
        <p:spPr>
          <a:xfrm>
            <a:off x="738150" y="1763160"/>
            <a:ext cx="11108106" cy="465523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a:lstStyle>
          <a:p>
            <a:pPr marL="0" indent="0">
              <a:buFont typeface="Arial" panose="020B0604020202020204"/>
              <a:buNone/>
            </a:pPr>
            <a:r>
              <a:rPr lang="en-US" altLang="zh-CN" sz="2800" b="1" dirty="0" smtClean="0"/>
              <a:t>    </a:t>
            </a:r>
            <a:r>
              <a:rPr lang="en-US" altLang="zh-CN" sz="3200" b="1" i="1" dirty="0" smtClean="0">
                <a:latin typeface="Times New Roman" panose="02020603050405020304" pitchFamily="18" charset="0"/>
                <a:cs typeface="Times New Roman" panose="02020603050405020304" pitchFamily="18" charset="0"/>
              </a:rPr>
              <a:t>As she reached into her baggage, she gasped with surprise. She found a </a:t>
            </a:r>
            <a:r>
              <a:rPr lang="en-US" altLang="zh-CN" sz="3200" b="1" i="1" u="sng" dirty="0" smtClean="0">
                <a:latin typeface="Times New Roman" panose="02020603050405020304" pitchFamily="18" charset="0"/>
                <a:cs typeface="Times New Roman" panose="02020603050405020304" pitchFamily="18" charset="0"/>
              </a:rPr>
              <a:t>packet of cookies</a:t>
            </a:r>
            <a:r>
              <a:rPr lang="en-US" altLang="zh-CN" sz="3200" b="1" i="1" dirty="0" smtClean="0">
                <a:latin typeface="Times New Roman" panose="02020603050405020304" pitchFamily="18" charset="0"/>
                <a:cs typeface="Times New Roman" panose="02020603050405020304" pitchFamily="18" charset="0"/>
              </a:rPr>
              <a:t> lying in her handbag. It had been only a few seconds before she realized that she herself was the real </a:t>
            </a:r>
            <a:r>
              <a:rPr lang="en-US" altLang="zh-CN" sz="3200" b="1" i="1" u="sng" dirty="0" smtClean="0">
                <a:latin typeface="Times New Roman" panose="02020603050405020304" pitchFamily="18" charset="0"/>
                <a:cs typeface="Times New Roman" panose="02020603050405020304" pitchFamily="18" charset="0"/>
              </a:rPr>
              <a:t>cookie thief</a:t>
            </a:r>
            <a:r>
              <a:rPr lang="en-US" altLang="zh-CN" sz="3200" b="1" i="1" dirty="0" smtClean="0">
                <a:latin typeface="Times New Roman" panose="02020603050405020304" pitchFamily="18" charset="0"/>
                <a:cs typeface="Times New Roman" panose="02020603050405020304" pitchFamily="18" charset="0"/>
              </a:rPr>
              <a:t>. Feeling extremely ashamed, </a:t>
            </a:r>
            <a:r>
              <a:rPr lang="en-US" altLang="zh-CN" sz="3200" b="1" i="1" u="sng" dirty="0" smtClean="0">
                <a:latin typeface="Times New Roman" panose="02020603050405020304" pitchFamily="18" charset="0"/>
                <a:cs typeface="Times New Roman" panose="02020603050405020304" pitchFamily="18" charset="0"/>
              </a:rPr>
              <a:t>the woman </a:t>
            </a:r>
            <a:r>
              <a:rPr lang="en-US" altLang="zh-CN" sz="3200" b="1" i="1" dirty="0" smtClean="0">
                <a:latin typeface="Times New Roman" panose="02020603050405020304" pitchFamily="18" charset="0"/>
                <a:cs typeface="Times New Roman" panose="02020603050405020304" pitchFamily="18" charset="0"/>
              </a:rPr>
              <a:t>covered her mouth with her hands. How she wished that she hadn't </a:t>
            </a:r>
            <a:r>
              <a:rPr lang="en-US" altLang="zh-CN" sz="3200" b="1" i="1" u="sng" dirty="0" smtClean="0">
                <a:latin typeface="Times New Roman" panose="02020603050405020304" pitchFamily="18" charset="0"/>
                <a:cs typeface="Times New Roman" panose="02020603050405020304" pitchFamily="18" charset="0"/>
              </a:rPr>
              <a:t>eaten</a:t>
            </a:r>
            <a:r>
              <a:rPr lang="en-US" altLang="zh-CN" sz="3200" b="1" i="1" dirty="0" smtClean="0">
                <a:latin typeface="Times New Roman" panose="02020603050405020304" pitchFamily="18" charset="0"/>
                <a:cs typeface="Times New Roman" panose="02020603050405020304" pitchFamily="18" charset="0"/>
              </a:rPr>
              <a:t> the man's cookies so carelessly. She looked around to make sure that nobody noticed her unusual behaviors.</a:t>
            </a:r>
            <a:endParaRPr lang="zh-CN" altLang="zh-CN" sz="3200" b="1" i="1" dirty="0" smtClean="0">
              <a:latin typeface="Times New Roman" panose="02020603050405020304" pitchFamily="18" charset="0"/>
              <a:cs typeface="Times New Roman" panose="02020603050405020304" pitchFamily="18" charset="0"/>
            </a:endParaRPr>
          </a:p>
          <a:p>
            <a:pPr marL="0" indent="0">
              <a:buFont typeface="Arial" panose="020B0604020202020204"/>
              <a:buNone/>
            </a:pPr>
            <a:r>
              <a:rPr lang="en-US" altLang="zh-CN" sz="2800" b="1" i="1" dirty="0" smtClean="0">
                <a:latin typeface="Times New Roman" panose="02020603050405020304" pitchFamily="18" charset="0"/>
                <a:cs typeface="Times New Roman" panose="02020603050405020304" pitchFamily="18" charset="0"/>
              </a:rPr>
              <a:t>    </a:t>
            </a:r>
            <a:endParaRPr lang="zh-CN" altLang="zh-CN" sz="2800" b="1" i="1" dirty="0" smtClean="0">
              <a:latin typeface="Times New Roman" panose="02020603050405020304" pitchFamily="18" charset="0"/>
              <a:cs typeface="Times New Roman" panose="02020603050405020304" pitchFamily="18" charset="0"/>
            </a:endParaRPr>
          </a:p>
          <a:p>
            <a:endParaRPr lang="zh-CN" altLang="en-US" sz="2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0785" y="1320775"/>
            <a:ext cx="10611279" cy="3539430"/>
          </a:xfrm>
          <a:prstGeom prst="rect">
            <a:avLst/>
          </a:prstGeom>
        </p:spPr>
        <p:txBody>
          <a:bodyPr wrap="square">
            <a:spAutoFit/>
          </a:bodyPr>
          <a:lstStyle/>
          <a:p>
            <a:r>
              <a:rPr lang="en-US" altLang="zh-CN" sz="3200" b="1" i="1" dirty="0" smtClean="0">
                <a:latin typeface="Times New Roman" panose="02020603050405020304" pitchFamily="18" charset="0"/>
                <a:cs typeface="Times New Roman" panose="02020603050405020304" pitchFamily="18" charset="0"/>
              </a:rPr>
              <a:t>      Surprisingly</a:t>
            </a:r>
            <a:r>
              <a:rPr lang="en-US" altLang="zh-CN" sz="3200" b="1" i="1" dirty="0">
                <a:latin typeface="Times New Roman" panose="02020603050405020304" pitchFamily="18" charset="0"/>
                <a:cs typeface="Times New Roman" panose="02020603050405020304" pitchFamily="18" charset="0"/>
              </a:rPr>
              <a:t>, she found the man sitting just behind her. What made the atmosphere more </a:t>
            </a:r>
            <a:r>
              <a:rPr lang="en-US" altLang="zh-CN" sz="3200" b="1" i="1" dirty="0" smtClean="0">
                <a:latin typeface="Times New Roman" panose="02020603050405020304" pitchFamily="18" charset="0"/>
                <a:cs typeface="Times New Roman" panose="02020603050405020304" pitchFamily="18" charset="0"/>
              </a:rPr>
              <a:t>delicate </a:t>
            </a:r>
            <a:r>
              <a:rPr lang="en-US" altLang="zh-CN" sz="3200" b="1" i="1" dirty="0">
                <a:latin typeface="Times New Roman" panose="02020603050405020304" pitchFamily="18" charset="0"/>
                <a:cs typeface="Times New Roman" panose="02020603050405020304" pitchFamily="18" charset="0"/>
              </a:rPr>
              <a:t>was that </a:t>
            </a:r>
            <a:r>
              <a:rPr lang="en-US" altLang="zh-CN" sz="3200" b="1" i="1" u="sng" dirty="0">
                <a:latin typeface="Times New Roman" panose="02020603050405020304" pitchFamily="18" charset="0"/>
                <a:cs typeface="Times New Roman" panose="02020603050405020304" pitchFamily="18" charset="0"/>
              </a:rPr>
              <a:t>the </a:t>
            </a:r>
            <a:r>
              <a:rPr lang="en-US" altLang="zh-CN" sz="3200" b="1" i="1" u="sng" dirty="0" smtClean="0">
                <a:latin typeface="Times New Roman" panose="02020603050405020304" pitchFamily="18" charset="0"/>
                <a:cs typeface="Times New Roman" panose="02020603050405020304" pitchFamily="18" charset="0"/>
              </a:rPr>
              <a:t>man </a:t>
            </a:r>
            <a:r>
              <a:rPr lang="en-US" altLang="zh-CN" sz="3200" b="1" i="1" dirty="0" smtClean="0">
                <a:latin typeface="Times New Roman" panose="02020603050405020304" pitchFamily="18" charset="0"/>
                <a:cs typeface="Times New Roman" panose="02020603050405020304" pitchFamily="18" charset="0"/>
              </a:rPr>
              <a:t>apparently </a:t>
            </a:r>
            <a:r>
              <a:rPr lang="en-US" altLang="zh-CN" sz="3200" b="1" i="1" dirty="0">
                <a:latin typeface="Times New Roman" panose="02020603050405020304" pitchFamily="18" charset="0"/>
                <a:cs typeface="Times New Roman" panose="02020603050405020304" pitchFamily="18" charset="0"/>
              </a:rPr>
              <a:t>recognized her. </a:t>
            </a:r>
            <a:r>
              <a:rPr lang="en-US" altLang="zh-CN" sz="3200" b="1" i="1" dirty="0" smtClean="0">
                <a:latin typeface="Times New Roman" panose="02020603050405020304" pitchFamily="18" charset="0"/>
                <a:cs typeface="Times New Roman" panose="02020603050405020304" pitchFamily="18" charset="0"/>
              </a:rPr>
              <a:t>Her  face was mottled red and  white</a:t>
            </a:r>
            <a:r>
              <a:rPr lang="en-US" altLang="zh-CN" sz="3200" b="1" i="1" dirty="0">
                <a:latin typeface="Times New Roman" panose="02020603050405020304" pitchFamily="18" charset="0"/>
                <a:cs typeface="Times New Roman" panose="02020603050405020304" pitchFamily="18" charset="0"/>
              </a:rPr>
              <a:t> with </a:t>
            </a:r>
            <a:r>
              <a:rPr lang="en-US" altLang="zh-CN" sz="3200" b="1" i="1" dirty="0" smtClean="0">
                <a:latin typeface="Times New Roman" panose="02020603050405020304" pitchFamily="18" charset="0"/>
                <a:cs typeface="Times New Roman" panose="02020603050405020304" pitchFamily="18" charset="0"/>
              </a:rPr>
              <a:t>embarrassment and she made an apology to him. He </a:t>
            </a:r>
            <a:r>
              <a:rPr lang="en-US" altLang="zh-CN" sz="3200" b="1" i="1" dirty="0">
                <a:latin typeface="Times New Roman" panose="02020603050405020304" pitchFamily="18" charset="0"/>
                <a:cs typeface="Times New Roman" panose="02020603050405020304" pitchFamily="18" charset="0"/>
              </a:rPr>
              <a:t>grinned amiably at </a:t>
            </a:r>
            <a:r>
              <a:rPr lang="en-US" altLang="zh-CN" sz="3200" b="1" i="1" dirty="0" smtClean="0">
                <a:latin typeface="Times New Roman" panose="02020603050405020304" pitchFamily="18" charset="0"/>
                <a:cs typeface="Times New Roman" panose="02020603050405020304" pitchFamily="18" charset="0"/>
              </a:rPr>
              <a:t>her, saying, “I’m glad you like it.” After </a:t>
            </a:r>
            <a:r>
              <a:rPr lang="en-US" altLang="zh-CN" sz="3200" b="1" i="1" u="sng" dirty="0" smtClean="0">
                <a:latin typeface="Times New Roman" panose="02020603050405020304" pitchFamily="18" charset="0"/>
                <a:cs typeface="Times New Roman" panose="02020603050405020304" pitchFamily="18" charset="0"/>
              </a:rPr>
              <a:t>the plane </a:t>
            </a:r>
            <a:r>
              <a:rPr lang="en-US" altLang="zh-CN" sz="3200" b="1" i="1" dirty="0" smtClean="0">
                <a:latin typeface="Times New Roman" panose="02020603050405020304" pitchFamily="18" charset="0"/>
                <a:cs typeface="Times New Roman" panose="02020603050405020304" pitchFamily="18" charset="0"/>
              </a:rPr>
              <a:t>arrived, the woman </a:t>
            </a:r>
            <a:r>
              <a:rPr lang="en-US" altLang="zh-CN" sz="3200" b="1" i="1" dirty="0" smtClean="0">
                <a:latin typeface="Times New Roman" panose="02020603050405020304" pitchFamily="18" charset="0"/>
                <a:cs typeface="Times New Roman" panose="02020603050405020304" pitchFamily="18" charset="0"/>
              </a:rPr>
              <a:t>hurried to </a:t>
            </a:r>
            <a:r>
              <a:rPr lang="en-US" altLang="zh-CN" sz="3200" b="1" i="1" dirty="0">
                <a:latin typeface="Times New Roman" panose="02020603050405020304" pitchFamily="18" charset="0"/>
                <a:cs typeface="Times New Roman" panose="02020603050405020304" pitchFamily="18" charset="0"/>
              </a:rPr>
              <a:t>see her new </a:t>
            </a:r>
            <a:r>
              <a:rPr lang="en-US" altLang="zh-CN" sz="3200" b="1" i="1" dirty="0" smtClean="0">
                <a:latin typeface="Times New Roman" panose="02020603050405020304" pitchFamily="18" charset="0"/>
                <a:cs typeface="Times New Roman" panose="02020603050405020304" pitchFamily="18" charset="0"/>
              </a:rPr>
              <a:t>boss.</a:t>
            </a:r>
            <a:r>
              <a:rPr lang="en-US" altLang="zh-CN" sz="3200" b="1" i="1" dirty="0">
                <a:latin typeface="Times New Roman" panose="02020603050405020304" pitchFamily="18" charset="0"/>
                <a:cs typeface="Times New Roman" panose="02020603050405020304" pitchFamily="18" charset="0"/>
              </a:rPr>
              <a:t> </a:t>
            </a:r>
            <a:r>
              <a:rPr lang="en-US" altLang="zh-CN" sz="3200" b="1" i="1" dirty="0" smtClean="0">
                <a:latin typeface="Times New Roman" panose="02020603050405020304" pitchFamily="18" charset="0"/>
                <a:cs typeface="Times New Roman" panose="02020603050405020304" pitchFamily="18" charset="0"/>
              </a:rPr>
              <a:t>What a coincidence! He was the very </a:t>
            </a:r>
            <a:r>
              <a:rPr lang="en-US" altLang="zh-CN" sz="3200" b="1" i="1" u="sng" dirty="0" smtClean="0">
                <a:latin typeface="Times New Roman" panose="02020603050405020304" pitchFamily="18" charset="0"/>
                <a:cs typeface="Times New Roman" panose="02020603050405020304" pitchFamily="18" charset="0"/>
              </a:rPr>
              <a:t>gentleman</a:t>
            </a:r>
            <a:r>
              <a:rPr lang="en-US" altLang="zh-CN" sz="3200" b="1" i="1" dirty="0">
                <a:latin typeface="Times New Roman" panose="02020603050405020304" pitchFamily="18" charset="0"/>
                <a:cs typeface="Times New Roman" panose="02020603050405020304" pitchFamily="18" charset="0"/>
              </a:rPr>
              <a:t>.</a:t>
            </a:r>
            <a:endParaRPr lang="zh-CN" altLang="en-US" sz="32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z="4000" b="1" dirty="0" smtClean="0">
                <a:solidFill>
                  <a:schemeClr val="tx1"/>
                </a:solidFill>
                <a:latin typeface="方正姚体" panose="02010601030101010101" pitchFamily="2" charset="-122"/>
                <a:ea typeface="方正姚体" panose="02010601030101010101" pitchFamily="2" charset="-122"/>
              </a:rPr>
              <a:t>从“契诃夫</a:t>
            </a:r>
            <a:r>
              <a:rPr lang="zh-CN" altLang="en-US" sz="4000" b="1" dirty="0">
                <a:solidFill>
                  <a:schemeClr val="tx1"/>
                </a:solidFill>
                <a:latin typeface="方正姚体" panose="02010601030101010101" pitchFamily="2" charset="-122"/>
                <a:ea typeface="方正姚体" panose="02010601030101010101" pitchFamily="2" charset="-122"/>
              </a:rPr>
              <a:t>法</a:t>
            </a:r>
            <a:r>
              <a:rPr lang="zh-CN" altLang="en-US" sz="4000" b="1" dirty="0" smtClean="0">
                <a:solidFill>
                  <a:schemeClr val="tx1"/>
                </a:solidFill>
                <a:latin typeface="方正姚体" panose="02010601030101010101" pitchFamily="2" charset="-122"/>
                <a:ea typeface="方正姚体" panose="02010601030101010101" pitchFamily="2" charset="-122"/>
              </a:rPr>
              <a:t>则”</a:t>
            </a:r>
            <a:r>
              <a:rPr lang="zh-CN" altLang="en-US" sz="4000" b="1" dirty="0">
                <a:solidFill>
                  <a:schemeClr val="tx1"/>
                </a:solidFill>
                <a:latin typeface="方正姚体" panose="02010601030101010101" pitchFamily="2" charset="-122"/>
                <a:ea typeface="方正姚体" panose="02010601030101010101" pitchFamily="2" charset="-122"/>
              </a:rPr>
              <a:t>看读后续写</a:t>
            </a:r>
            <a:br>
              <a:rPr lang="en-US" altLang="zh-CN" sz="4000" b="1" dirty="0">
                <a:solidFill>
                  <a:schemeClr val="tx1"/>
                </a:solidFill>
                <a:latin typeface="方正姚体" panose="02010601030101010101" pitchFamily="2" charset="-122"/>
                <a:ea typeface="方正姚体" panose="02010601030101010101" pitchFamily="2" charset="-122"/>
              </a:rPr>
            </a:br>
            <a:r>
              <a:rPr lang="zh-CN" altLang="en-US" sz="4000" b="1" dirty="0">
                <a:solidFill>
                  <a:schemeClr val="tx1"/>
                </a:solidFill>
                <a:latin typeface="方正姚体" panose="02010601030101010101" pitchFamily="2" charset="-122"/>
                <a:ea typeface="方正姚体" panose="02010601030101010101" pitchFamily="2" charset="-122"/>
              </a:rPr>
              <a:t>隐藏线索的利用</a:t>
            </a:r>
            <a:endParaRPr lang="zh-CN" altLang="en-US" sz="4000" b="1" dirty="0">
              <a:latin typeface="方正姚体" panose="02010601030101010101" pitchFamily="2" charset="-122"/>
              <a:ea typeface="方正姚体" panose="02010601030101010101" pitchFamily="2" charset="-122"/>
            </a:endParaRPr>
          </a:p>
        </p:txBody>
      </p:sp>
      <p:sp>
        <p:nvSpPr>
          <p:cNvPr id="3" name="副标题 2"/>
          <p:cNvSpPr>
            <a:spLocks noGrp="1"/>
          </p:cNvSpPr>
          <p:nvPr>
            <p:ph type="subTitle" idx="1"/>
          </p:nvPr>
        </p:nvSpPr>
        <p:spPr/>
        <p:txBody>
          <a:bodyPr>
            <a:normAutofit fontScale="92500" lnSpcReduction="20000"/>
          </a:bodyPr>
          <a:lstStyle/>
          <a:p>
            <a:endParaRPr lang="en-US" altLang="zh-CN" dirty="0" smtClean="0"/>
          </a:p>
          <a:p>
            <a:endParaRPr lang="en-US" altLang="zh-CN" dirty="0"/>
          </a:p>
          <a:p>
            <a:r>
              <a:rPr lang="zh-CN" altLang="en-US" sz="3000" b="1" dirty="0">
                <a:latin typeface="华文楷体" panose="02010600040101010101" pitchFamily="2" charset="-122"/>
                <a:ea typeface="华文楷体" panose="02010600040101010101" pitchFamily="2" charset="-122"/>
              </a:rPr>
              <a:t>周萍  浙江省湖州市第二中学</a:t>
            </a:r>
            <a:endParaRPr lang="zh-CN" altLang="en-US" sz="3000" b="1" dirty="0">
              <a:latin typeface="华文楷体" panose="02010600040101010101" pitchFamily="2" charset="-122"/>
              <a:ea typeface="华文楷体" panose="02010600040101010101" pitchFamily="2" charset="-122"/>
            </a:endParaRPr>
          </a:p>
          <a:p>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82550" y="1858252"/>
            <a:ext cx="6815669" cy="1515533"/>
          </a:xfrm>
        </p:spPr>
        <p:txBody>
          <a:bodyPr/>
          <a:lstStyle/>
          <a:p>
            <a:r>
              <a:rPr lang="zh-CN" altLang="en-US" sz="4400" b="1" dirty="0" smtClean="0">
                <a:latin typeface="方正姚体" panose="02010601030101010101" pitchFamily="2" charset="-122"/>
                <a:ea typeface="方正姚体" panose="02010601030101010101" pitchFamily="2" charset="-122"/>
              </a:rPr>
              <a:t>别忘了：故事隐藏的线索！</a:t>
            </a:r>
            <a:endParaRPr lang="zh-CN" altLang="en-US" sz="4400" b="1" dirty="0">
              <a:latin typeface="方正姚体" panose="02010601030101010101" pitchFamily="2" charset="-122"/>
              <a:ea typeface="方正姚体" panose="02010601030101010101" pitchFamily="2" charset="-122"/>
            </a:endParaRPr>
          </a:p>
        </p:txBody>
      </p:sp>
      <p:sp>
        <p:nvSpPr>
          <p:cNvPr id="3" name="副标题 2"/>
          <p:cNvSpPr>
            <a:spLocks noGrp="1"/>
          </p:cNvSpPr>
          <p:nvPr>
            <p:ph type="subTitle" idx="1"/>
          </p:nvPr>
        </p:nvSpPr>
        <p:spPr/>
        <p:txBody>
          <a:bodyPr>
            <a:normAutofit fontScale="92500" lnSpcReduction="20000"/>
          </a:bodyPr>
          <a:lstStyle/>
          <a:p>
            <a:endParaRPr lang="en-US" altLang="zh-CN" dirty="0" smtClean="0"/>
          </a:p>
          <a:p>
            <a:endParaRPr lang="en-US" altLang="zh-CN" dirty="0"/>
          </a:p>
          <a:p>
            <a:r>
              <a:rPr lang="zh-CN" altLang="en-US" sz="2800" b="1" dirty="0">
                <a:latin typeface="华文楷体" panose="02010600040101010101" pitchFamily="2" charset="-122"/>
                <a:ea typeface="华文楷体" panose="02010600040101010101" pitchFamily="2" charset="-122"/>
              </a:rPr>
              <a:t>周萍  浙江省湖州市第二中学</a:t>
            </a:r>
            <a:endParaRPr lang="zh-CN" altLang="en-US" sz="2800" b="1" dirty="0">
              <a:latin typeface="华文楷体" panose="02010600040101010101" pitchFamily="2" charset="-122"/>
              <a:ea typeface="华文楷体" panose="02010600040101010101" pitchFamily="2" charset="-122"/>
            </a:endParaRPr>
          </a:p>
          <a:p>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7700493" y="763634"/>
            <a:ext cx="3310944" cy="4729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矩形 4"/>
          <p:cNvSpPr/>
          <p:nvPr/>
        </p:nvSpPr>
        <p:spPr>
          <a:xfrm>
            <a:off x="1359794" y="1951112"/>
            <a:ext cx="6096000" cy="4031873"/>
          </a:xfrm>
          <a:prstGeom prst="rect">
            <a:avLst/>
          </a:prstGeom>
        </p:spPr>
        <p:txBody>
          <a:bodyPr>
            <a:spAutoFit/>
          </a:bodyPr>
          <a:lstStyle/>
          <a:p>
            <a:r>
              <a:rPr lang="zh-CN" altLang="en-US" sz="2800" b="1" dirty="0" smtClean="0">
                <a:latin typeface="华文楷体" panose="02010600040101010101" pitchFamily="2" charset="-122"/>
                <a:ea typeface="华文楷体" panose="02010600040101010101" pitchFamily="2" charset="-122"/>
              </a:rPr>
              <a:t>契诃夫（</a:t>
            </a:r>
            <a:r>
              <a:rPr lang="en-US" altLang="zh-CN" sz="2800" b="1" dirty="0">
                <a:latin typeface="华文楷体" panose="02010600040101010101" pitchFamily="2" charset="-122"/>
                <a:ea typeface="华文楷体" panose="02010600040101010101" pitchFamily="2" charset="-122"/>
                <a:cs typeface="Times New Roman" panose="02020603050405020304" pitchFamily="18" charset="0"/>
              </a:rPr>
              <a:t>Chekhov</a:t>
            </a:r>
            <a:r>
              <a:rPr lang="zh-CN" altLang="en-US" sz="2800" b="1" dirty="0" smtClean="0">
                <a:latin typeface="华文楷体" panose="02010600040101010101" pitchFamily="2" charset="-122"/>
                <a:ea typeface="华文楷体" panose="02010600040101010101" pitchFamily="2" charset="-122"/>
              </a:rPr>
              <a:t>），</a:t>
            </a:r>
            <a:r>
              <a:rPr lang="en-US" altLang="zh-CN" sz="2800" b="1" dirty="0" smtClean="0">
                <a:latin typeface="华文楷体" panose="02010600040101010101" pitchFamily="2" charset="-122"/>
                <a:ea typeface="华文楷体" panose="02010600040101010101" pitchFamily="2" charset="-122"/>
              </a:rPr>
              <a:t>19</a:t>
            </a:r>
            <a:r>
              <a:rPr lang="zh-CN" altLang="en-US" sz="2800" b="1" dirty="0" smtClean="0">
                <a:latin typeface="华文楷体" panose="02010600040101010101" pitchFamily="2" charset="-122"/>
                <a:ea typeface="华文楷体" panose="02010600040101010101" pitchFamily="2" charset="-122"/>
              </a:rPr>
              <a:t>世纪末</a:t>
            </a:r>
            <a:r>
              <a:rPr lang="zh-CN" altLang="en-US" sz="2800" b="1" dirty="0">
                <a:latin typeface="华文楷体" panose="02010600040101010101" pitchFamily="2" charset="-122"/>
                <a:ea typeface="华文楷体" panose="02010600040101010101" pitchFamily="2" charset="-122"/>
              </a:rPr>
              <a:t>俄国伟大的批判现实主义作家，情趣</a:t>
            </a:r>
            <a:r>
              <a:rPr lang="zh-CN" altLang="en-US" sz="2800" b="1" dirty="0" smtClean="0">
                <a:latin typeface="华文楷体" panose="02010600040101010101" pitchFamily="2" charset="-122"/>
                <a:ea typeface="华文楷体" panose="02010600040101010101" pitchFamily="2" charset="-122"/>
              </a:rPr>
              <a:t>隽永</a:t>
            </a:r>
            <a:r>
              <a:rPr lang="zh-CN" altLang="en-US" sz="2800" b="1" dirty="0">
                <a:latin typeface="华文楷体" panose="02010600040101010101" pitchFamily="2" charset="-122"/>
                <a:ea typeface="华文楷体" panose="02010600040101010101" pitchFamily="2" charset="-122"/>
              </a:rPr>
              <a:t>、文笔犀利的幽默讽刺大师，短篇小说之王，著名戏剧作家</a:t>
            </a:r>
            <a:r>
              <a:rPr lang="zh-CN" altLang="en-US" sz="2800" b="1" dirty="0" smtClean="0">
                <a:latin typeface="华文楷体" panose="02010600040101010101" pitchFamily="2" charset="-122"/>
                <a:ea typeface="华文楷体" panose="02010600040101010101" pitchFamily="2" charset="-122"/>
              </a:rPr>
              <a:t>。</a:t>
            </a:r>
            <a:r>
              <a:rPr lang="zh-CN" altLang="en-US" sz="2800" b="1" dirty="0">
                <a:latin typeface="华文楷体" panose="02010600040101010101" pitchFamily="2" charset="-122"/>
                <a:ea typeface="华文楷体" panose="02010600040101010101" pitchFamily="2" charset="-122"/>
              </a:rPr>
              <a:t>他创作态度严谨，重视文学的写生，笔下一草一木无不栩栩如生，刻画心理亦往往入木三分，是世界短篇小说巅峰之一，并成为短篇小说的代名词。</a:t>
            </a:r>
            <a:endParaRPr lang="en-US" altLang="zh-CN" sz="2800" b="1" i="1" dirty="0">
              <a:latin typeface="华文楷体" panose="02010600040101010101" pitchFamily="2" charset="-122"/>
              <a:ea typeface="华文楷体" panose="02010600040101010101" pitchFamily="2" charset="-122"/>
              <a:cs typeface="Times New Roman" panose="02020603050405020304" pitchFamily="18" charset="0"/>
            </a:endParaRPr>
          </a:p>
          <a:p>
            <a:r>
              <a:rPr lang="en-US" altLang="zh-CN" sz="3200" dirty="0" smtClean="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2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8255609" y="5752152"/>
            <a:ext cx="2625591" cy="461665"/>
          </a:xfrm>
          <a:prstGeom prst="rect">
            <a:avLst/>
          </a:prstGeom>
          <a:noFill/>
        </p:spPr>
        <p:txBody>
          <a:bodyPr wrap="none" rtlCol="0">
            <a:spAutoFit/>
          </a:bodyPr>
          <a:lstStyle/>
          <a:p>
            <a:r>
              <a:rPr lang="en-US" altLang="zh-CN" sz="2400" b="1" dirty="0" smtClean="0"/>
              <a:t>Chekhov 1860-1904</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云形 1"/>
          <p:cNvSpPr/>
          <p:nvPr/>
        </p:nvSpPr>
        <p:spPr>
          <a:xfrm>
            <a:off x="4273634" y="3516652"/>
            <a:ext cx="3696239" cy="1100744"/>
          </a:xfrm>
          <a:prstGeom prst="cloud">
            <a:avLst/>
          </a:prstGeom>
          <a:noFill/>
          <a:ln w="444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724335" y="1399201"/>
            <a:ext cx="4794839" cy="923330"/>
          </a:xfrm>
          <a:prstGeom prst="rect">
            <a:avLst/>
          </a:prstGeom>
          <a:noFill/>
        </p:spPr>
        <p:txBody>
          <a:bodyPr wrap="none" lIns="91440" tIns="45720" rIns="91440" bIns="45720">
            <a:spAutoFit/>
          </a:bodyPr>
          <a:lstStyle/>
          <a:p>
            <a:pPr algn="ctr"/>
            <a:r>
              <a:rPr lang="en-US" altLang="zh-CN"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宋体" panose="02010600030101010101" pitchFamily="2" charset="-122"/>
                <a:cs typeface="Times New Roman" panose="02020603050405020304" pitchFamily="18" charset="0"/>
              </a:rPr>
              <a:t>Chekhov’s</a:t>
            </a:r>
            <a:r>
              <a:rPr lang="en-US" altLang="zh-CN" sz="54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54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宋体" panose="02010600030101010101" pitchFamily="2" charset="-122"/>
                <a:cs typeface="Times New Roman" panose="02020603050405020304" pitchFamily="18" charset="0"/>
              </a:rPr>
              <a:t>Law</a:t>
            </a:r>
            <a:endParaRPr lang="zh-CN"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流程图: 可选过程 6"/>
          <p:cNvSpPr/>
          <p:nvPr/>
        </p:nvSpPr>
        <p:spPr>
          <a:xfrm>
            <a:off x="5049671" y="2486986"/>
            <a:ext cx="1746914" cy="563209"/>
          </a:xfrm>
          <a:prstGeom prst="flowChartAlternate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14249" y="2434450"/>
            <a:ext cx="9388215" cy="2062103"/>
          </a:xfrm>
          <a:prstGeom prst="rect">
            <a:avLst/>
          </a:prstGeom>
        </p:spPr>
        <p:txBody>
          <a:bodyPr wrap="square">
            <a:spAutoFit/>
          </a:bodyPr>
          <a:lstStyle/>
          <a:p>
            <a:r>
              <a:rPr lang="zh-CN" altLang="en-US" sz="3200" b="1" dirty="0" smtClean="0">
                <a:solidFill>
                  <a:srgbClr val="333333"/>
                </a:solidFill>
                <a:latin typeface="方正姚体" panose="02010601030101010101" pitchFamily="2" charset="-122"/>
                <a:ea typeface="方正姚体" panose="02010601030101010101" pitchFamily="2" charset="-122"/>
              </a:rPr>
              <a:t>契诃夫法则是</a:t>
            </a:r>
            <a:r>
              <a:rPr lang="zh-CN" altLang="en-US" sz="3200" b="1" dirty="0">
                <a:solidFill>
                  <a:srgbClr val="333333"/>
                </a:solidFill>
                <a:latin typeface="方正姚体" panose="02010601030101010101" pitchFamily="2" charset="-122"/>
                <a:ea typeface="方正姚体" panose="02010601030101010101" pitchFamily="2" charset="-122"/>
              </a:rPr>
              <a:t>一种文学技巧，在故事早期出现的某一元素，直至最后才显现出它的重要性。</a:t>
            </a:r>
            <a:br>
              <a:rPr lang="zh-CN" altLang="en-US" sz="3200" b="1" dirty="0">
                <a:latin typeface="方正姚体" panose="02010601030101010101" pitchFamily="2" charset="-122"/>
                <a:ea typeface="方正姚体" panose="02010601030101010101" pitchFamily="2" charset="-122"/>
              </a:rPr>
            </a:br>
            <a:br>
              <a:rPr lang="zh-CN" altLang="en-US" sz="3200" dirty="0">
                <a:latin typeface="方正姚体" panose="02010601030101010101" pitchFamily="2" charset="-122"/>
                <a:ea typeface="方正姚体" panose="02010601030101010101" pitchFamily="2" charset="-122"/>
              </a:rPr>
            </a:br>
            <a:endParaRPr lang="zh-CN" altLang="en-US" sz="3200" dirty="0">
              <a:latin typeface="方正姚体" panose="02010601030101010101" pitchFamily="2" charset="-122"/>
              <a:ea typeface="方正姚体" panose="02010601030101010101" pitchFamily="2" charset="-122"/>
            </a:endParaRPr>
          </a:p>
        </p:txBody>
      </p:sp>
      <p:sp>
        <p:nvSpPr>
          <p:cNvPr id="9" name="矩形 8"/>
          <p:cNvSpPr/>
          <p:nvPr/>
        </p:nvSpPr>
        <p:spPr>
          <a:xfrm>
            <a:off x="1714249" y="3718955"/>
            <a:ext cx="9149369" cy="1569660"/>
          </a:xfrm>
          <a:prstGeom prst="rect">
            <a:avLst/>
          </a:prstGeom>
        </p:spPr>
        <p:txBody>
          <a:bodyPr wrap="square">
            <a:spAutoFit/>
          </a:bodyPr>
          <a:lstStyle/>
          <a:p>
            <a:pPr>
              <a:lnSpc>
                <a:spcPct val="150000"/>
              </a:lnSpc>
            </a:pPr>
            <a:r>
              <a:rPr lang="zh-CN" altLang="en-US" sz="3200" b="1" dirty="0" smtClean="0">
                <a:solidFill>
                  <a:srgbClr val="333333"/>
                </a:solidFill>
                <a:latin typeface="方正姚体" panose="02010601030101010101" pitchFamily="2" charset="-122"/>
                <a:ea typeface="方正姚体" panose="02010601030101010101" pitchFamily="2" charset="-122"/>
              </a:rPr>
              <a:t>换言之，在</a:t>
            </a:r>
            <a:r>
              <a:rPr lang="zh-CN" altLang="en-US" sz="3200" b="1" dirty="0">
                <a:solidFill>
                  <a:srgbClr val="333333"/>
                </a:solidFill>
                <a:latin typeface="方正姚体" panose="02010601030101010101" pitchFamily="2" charset="-122"/>
                <a:ea typeface="方正姚体" panose="02010601030101010101" pitchFamily="2" charset="-122"/>
              </a:rPr>
              <a:t>故事开头出现过的物品一定要在</a:t>
            </a:r>
            <a:r>
              <a:rPr lang="zh-CN" altLang="en-US" sz="3200" b="1" dirty="0" smtClean="0">
                <a:solidFill>
                  <a:srgbClr val="333333"/>
                </a:solidFill>
                <a:latin typeface="方正姚体" panose="02010601030101010101" pitchFamily="2" charset="-122"/>
                <a:ea typeface="方正姚体" panose="02010601030101010101" pitchFamily="2" charset="-122"/>
              </a:rPr>
              <a:t>后面的故事情节中用</a:t>
            </a:r>
            <a:r>
              <a:rPr lang="zh-CN" altLang="en-US" sz="3200" b="1" dirty="0">
                <a:solidFill>
                  <a:srgbClr val="333333"/>
                </a:solidFill>
                <a:latin typeface="方正姚体" panose="02010601030101010101" pitchFamily="2" charset="-122"/>
                <a:ea typeface="方正姚体" panose="02010601030101010101" pitchFamily="2" charset="-122"/>
              </a:rPr>
              <a:t>到，否则，</a:t>
            </a:r>
            <a:r>
              <a:rPr lang="zh-CN" altLang="en-US" sz="3200" b="1" dirty="0" smtClean="0">
                <a:solidFill>
                  <a:srgbClr val="333333"/>
                </a:solidFill>
                <a:latin typeface="方正姚体" panose="02010601030101010101" pitchFamily="2" charset="-122"/>
                <a:ea typeface="方正姚体" panose="02010601030101010101" pitchFamily="2" charset="-122"/>
              </a:rPr>
              <a:t>它就</a:t>
            </a:r>
            <a:r>
              <a:rPr lang="zh-CN" altLang="en-US" sz="3200" b="1" dirty="0">
                <a:solidFill>
                  <a:srgbClr val="333333"/>
                </a:solidFill>
                <a:latin typeface="方正姚体" panose="02010601030101010101" pitchFamily="2" charset="-122"/>
                <a:ea typeface="方正姚体" panose="02010601030101010101" pitchFamily="2" charset="-122"/>
              </a:rPr>
              <a:t>不应该出现。</a:t>
            </a:r>
            <a:endParaRPr lang="zh-CN" altLang="en-US" sz="3200" b="1" dirty="0">
              <a:latin typeface="方正姚体" panose="02010601030101010101" pitchFamily="2" charset="-122"/>
              <a:ea typeface="方正姚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5097" y="1137152"/>
            <a:ext cx="9601196" cy="1303867"/>
          </a:xfrm>
        </p:spPr>
        <p:txBody>
          <a:bodyPr>
            <a:normAutofit/>
          </a:bodyPr>
          <a:lstStyle/>
          <a:p>
            <a:r>
              <a:rPr lang="en-US" altLang="zh-CN" b="1" dirty="0" smtClean="0">
                <a:latin typeface="华文楷体" panose="02010600040101010101" pitchFamily="2" charset="-122"/>
                <a:ea typeface="华文楷体" panose="02010600040101010101" pitchFamily="2" charset="-122"/>
              </a:rPr>
              <a:t>“</a:t>
            </a:r>
            <a:r>
              <a:rPr lang="zh-CN" altLang="en-US" b="1" dirty="0" smtClean="0">
                <a:latin typeface="华文楷体" panose="02010600040101010101" pitchFamily="2" charset="-122"/>
                <a:ea typeface="华文楷体" panose="02010600040101010101" pitchFamily="2" charset="-122"/>
              </a:rPr>
              <a:t>契诃夫法则</a:t>
            </a:r>
            <a:r>
              <a:rPr lang="en-US" altLang="zh-CN" b="1" dirty="0" smtClean="0">
                <a:latin typeface="华文楷体" panose="02010600040101010101" pitchFamily="2" charset="-122"/>
                <a:ea typeface="华文楷体" panose="02010600040101010101" pitchFamily="2" charset="-122"/>
              </a:rPr>
              <a:t>”</a:t>
            </a:r>
            <a:r>
              <a:rPr lang="zh-CN" altLang="en-US" b="1" dirty="0" smtClean="0">
                <a:latin typeface="华文楷体" panose="02010600040101010101" pitchFamily="2" charset="-122"/>
                <a:ea typeface="华文楷体" panose="02010600040101010101" pitchFamily="2" charset="-122"/>
              </a:rPr>
              <a:t>对读后续写的启示</a:t>
            </a:r>
            <a:endParaRPr lang="zh-CN" altLang="en-US" b="1" dirty="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p:txBody>
          <a:bodyPr>
            <a:normAutofit/>
          </a:bodyPr>
          <a:lstStyle/>
          <a:p>
            <a:r>
              <a:rPr lang="en-US" altLang="zh-CN" sz="2800" b="1" dirty="0" smtClean="0">
                <a:latin typeface="方正姚体" panose="02010601030101010101" pitchFamily="2" charset="-122"/>
                <a:ea typeface="方正姚体" panose="02010601030101010101" pitchFamily="2" charset="-122"/>
              </a:rPr>
              <a:t>1.</a:t>
            </a:r>
            <a:r>
              <a:rPr lang="zh-CN" altLang="en-US" sz="2800" b="1" dirty="0">
                <a:latin typeface="方正姚体" panose="02010601030101010101" pitchFamily="2" charset="-122"/>
                <a:ea typeface="方正姚体" panose="02010601030101010101" pitchFamily="2" charset="-122"/>
              </a:rPr>
              <a:t>故事前面隐藏的线索为故事后续的发展指明了</a:t>
            </a:r>
            <a:r>
              <a:rPr lang="zh-CN" altLang="en-US" sz="2800" b="1" dirty="0" smtClean="0">
                <a:latin typeface="方正姚体" panose="02010601030101010101" pitchFamily="2" charset="-122"/>
                <a:ea typeface="方正姚体" panose="02010601030101010101" pitchFamily="2" charset="-122"/>
              </a:rPr>
              <a:t>方向；</a:t>
            </a:r>
            <a:endParaRPr lang="zh-CN" altLang="en-US" sz="2800" b="1" dirty="0">
              <a:latin typeface="方正姚体" panose="02010601030101010101" pitchFamily="2" charset="-122"/>
              <a:ea typeface="方正姚体" panose="02010601030101010101" pitchFamily="2" charset="-122"/>
            </a:endParaRPr>
          </a:p>
          <a:p>
            <a:r>
              <a:rPr lang="en-US" altLang="zh-CN" sz="2800" b="1" dirty="0" smtClean="0">
                <a:latin typeface="方正姚体" panose="02010601030101010101" pitchFamily="2" charset="-122"/>
                <a:ea typeface="方正姚体" panose="02010601030101010101" pitchFamily="2" charset="-122"/>
              </a:rPr>
              <a:t>2.</a:t>
            </a:r>
            <a:r>
              <a:rPr lang="zh-CN" altLang="en-US" sz="2800" b="1" dirty="0" smtClean="0">
                <a:latin typeface="方正姚体" panose="02010601030101010101" pitchFamily="2" charset="-122"/>
                <a:ea typeface="方正姚体" panose="02010601030101010101" pitchFamily="2" charset="-122"/>
              </a:rPr>
              <a:t>在阅读故事时应重视隐藏的线索；</a:t>
            </a:r>
            <a:endParaRPr lang="en-US" altLang="zh-CN" sz="2800" b="1" dirty="0" smtClean="0">
              <a:latin typeface="方正姚体" panose="02010601030101010101" pitchFamily="2" charset="-122"/>
              <a:ea typeface="方正姚体" panose="02010601030101010101" pitchFamily="2" charset="-122"/>
            </a:endParaRPr>
          </a:p>
          <a:p>
            <a:r>
              <a:rPr lang="en-US" altLang="zh-CN" sz="2800" b="1" dirty="0" smtClean="0">
                <a:latin typeface="方正姚体" panose="02010601030101010101" pitchFamily="2" charset="-122"/>
                <a:ea typeface="方正姚体" panose="02010601030101010101" pitchFamily="2" charset="-122"/>
              </a:rPr>
              <a:t>3. </a:t>
            </a:r>
            <a:r>
              <a:rPr lang="zh-CN" altLang="en-US" sz="2800" b="1" dirty="0" smtClean="0">
                <a:latin typeface="方正姚体" panose="02010601030101010101" pitchFamily="2" charset="-122"/>
                <a:ea typeface="方正姚体" panose="02010601030101010101" pitchFamily="2" charset="-122"/>
              </a:rPr>
              <a:t>隐藏的线索在后续的故事发展中</a:t>
            </a:r>
            <a:r>
              <a:rPr lang="zh-CN" altLang="en-US" sz="2800" b="1" dirty="0">
                <a:latin typeface="方正姚体" panose="02010601030101010101" pitchFamily="2" charset="-122"/>
                <a:ea typeface="方正姚体" panose="02010601030101010101" pitchFamily="2" charset="-122"/>
              </a:rPr>
              <a:t>应</a:t>
            </a:r>
            <a:r>
              <a:rPr lang="zh-CN" altLang="en-US" sz="2800" b="1" dirty="0" smtClean="0">
                <a:latin typeface="方正姚体" panose="02010601030101010101" pitchFamily="2" charset="-122"/>
                <a:ea typeface="方正姚体" panose="02010601030101010101" pitchFamily="2" charset="-122"/>
              </a:rPr>
              <a:t>有所交代。</a:t>
            </a:r>
            <a:endParaRPr lang="zh-CN" altLang="en-US" sz="2800" b="1" dirty="0">
              <a:latin typeface="方正姚体" panose="02010601030101010101" pitchFamily="2" charset="-122"/>
              <a:ea typeface="方正姚体" panose="02010601030101010101" pitchFamily="2" charset="-122"/>
            </a:endParaRPr>
          </a:p>
        </p:txBody>
      </p:sp>
      <p:sp>
        <p:nvSpPr>
          <p:cNvPr id="4" name="流程图: 可选过程 3"/>
          <p:cNvSpPr/>
          <p:nvPr/>
        </p:nvSpPr>
        <p:spPr>
          <a:xfrm>
            <a:off x="7958068" y="2556932"/>
            <a:ext cx="2177605" cy="532503"/>
          </a:xfrm>
          <a:prstGeom prst="flowChartAlternate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流程图: 可选过程 4"/>
          <p:cNvSpPr/>
          <p:nvPr/>
        </p:nvSpPr>
        <p:spPr>
          <a:xfrm>
            <a:off x="3850783" y="3760631"/>
            <a:ext cx="5009883" cy="496129"/>
          </a:xfrm>
          <a:prstGeom prst="flowChartAlternate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流程图: 可选过程 5"/>
          <p:cNvSpPr/>
          <p:nvPr/>
        </p:nvSpPr>
        <p:spPr>
          <a:xfrm>
            <a:off x="4362716" y="3219718"/>
            <a:ext cx="2849453" cy="431440"/>
          </a:xfrm>
          <a:prstGeom prst="flowChartAlternate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圆角 32"/>
          <p:cNvSpPr/>
          <p:nvPr/>
        </p:nvSpPr>
        <p:spPr>
          <a:xfrm>
            <a:off x="711200" y="938887"/>
            <a:ext cx="2876062" cy="655928"/>
          </a:xfrm>
          <a:prstGeom prst="roundRect">
            <a:avLst>
              <a:gd name="adj" fmla="val 8785"/>
            </a:avLst>
          </a:prstGeom>
          <a:solidFill>
            <a:srgbClr val="F2F2F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rgbClr val="C00000"/>
                </a:solidFill>
                <a:latin typeface="方正姚体" panose="02010601030101010101" pitchFamily="2" charset="-122"/>
                <a:ea typeface="方正姚体" panose="02010601030101010101" pitchFamily="2" charset="-122"/>
              </a:rPr>
              <a:t>课例（读后续写讲评课）</a:t>
            </a:r>
            <a:endParaRPr lang="zh-CN" altLang="en-US" b="1" dirty="0">
              <a:solidFill>
                <a:srgbClr val="C00000"/>
              </a:solidFill>
              <a:latin typeface="方正姚体" panose="02010601030101010101" pitchFamily="2" charset="-122"/>
              <a:ea typeface="方正姚体" panose="02010601030101010101" pitchFamily="2" charset="-122"/>
            </a:endParaRPr>
          </a:p>
        </p:txBody>
      </p:sp>
      <p:sp>
        <p:nvSpPr>
          <p:cNvPr id="22" name="标题 21"/>
          <p:cNvSpPr>
            <a:spLocks noGrp="1"/>
          </p:cNvSpPr>
          <p:nvPr>
            <p:ph type="title"/>
          </p:nvPr>
        </p:nvSpPr>
        <p:spPr>
          <a:xfrm>
            <a:off x="-229843" y="3463498"/>
            <a:ext cx="5680075" cy="1700866"/>
          </a:xfrm>
        </p:spPr>
        <p:txBody>
          <a:bodyPr rtlCol="0"/>
          <a:lstStyle/>
          <a:p>
            <a:pPr rtl="0"/>
            <a:r>
              <a:rPr lang="en-US" altLang="zh-CN" dirty="0" smtClean="0">
                <a:latin typeface="Microsoft YaHei UI" panose="020B0503020204020204" pitchFamily="34" charset="-122"/>
                <a:ea typeface="Microsoft YaHei UI" panose="020B0503020204020204" pitchFamily="34" charset="-122"/>
              </a:rPr>
              <a:t>Cookie Thief</a:t>
            </a:r>
            <a:endParaRPr lang="zh-CN" altLang="en-GB" dirty="0">
              <a:latin typeface="Microsoft YaHei UI" panose="020B0503020204020204" pitchFamily="34" charset="-122"/>
              <a:ea typeface="Microsoft YaHei UI" panose="020B0503020204020204" pitchFamily="34" charset="-122"/>
            </a:endParaRPr>
          </a:p>
        </p:txBody>
      </p:sp>
      <p:pic>
        <p:nvPicPr>
          <p:cNvPr id="3" name="图片占位符 2"/>
          <p:cNvPicPr>
            <a:picLocks noGrp="1" noChangeAspect="1"/>
          </p:cNvPicPr>
          <p:nvPr>
            <p:ph type="pic" sz="quarter" idx="14"/>
          </p:nvPr>
        </p:nvPicPr>
        <p:blipFill>
          <a:blip r:embed="rId1">
            <a:extLst>
              <a:ext uri="{28A0092B-C50C-407E-A947-70E740481C1C}">
                <a14:useLocalDpi xmlns:a14="http://schemas.microsoft.com/office/drawing/2010/main" val="0"/>
              </a:ext>
            </a:extLst>
          </a:blip>
          <a:srcRect t="2594" b="2594"/>
          <a:stretch>
            <a:fillRect/>
          </a:stretch>
        </p:blipFill>
        <p:spPr>
          <a:xfrm>
            <a:off x="5688013" y="313899"/>
            <a:ext cx="6503987" cy="59499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alphaModFix amt="0"/>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67425" y="128789"/>
            <a:ext cx="11857150" cy="7031865"/>
          </a:xfrm>
        </p:spPr>
        <p:txBody>
          <a:bodyPr>
            <a:normAutofit fontScale="92500" lnSpcReduction="20000"/>
          </a:bodyPr>
          <a:lstStyle/>
          <a:p>
            <a:pPr marL="0" indent="0">
              <a:buNone/>
            </a:pPr>
            <a:r>
              <a:rPr lang="en-US" altLang="zh-CN" dirty="0" smtClean="0"/>
              <a:t>    </a:t>
            </a:r>
            <a:r>
              <a:rPr lang="en-US" altLang="zh-CN" dirty="0" smtClean="0">
                <a:latin typeface="Times New Roman" panose="02020603050405020304" pitchFamily="18" charset="0"/>
                <a:cs typeface="Times New Roman" panose="02020603050405020304" pitchFamily="18" charset="0"/>
              </a:rPr>
              <a:t>It </a:t>
            </a:r>
            <a:r>
              <a:rPr lang="en-US" altLang="zh-CN" dirty="0">
                <a:latin typeface="Times New Roman" panose="02020603050405020304" pitchFamily="18" charset="0"/>
                <a:cs typeface="Times New Roman" panose="02020603050405020304" pitchFamily="18" charset="0"/>
              </a:rPr>
              <a:t>was late and raining heavily one night. A young woman was waiting for her flight at an airport. She was leaving for London because she got a new job there. It was said that her new boss was a typical English </a:t>
            </a:r>
            <a:r>
              <a:rPr lang="en-US" altLang="zh-CN" u="sng" dirty="0">
                <a:latin typeface="Times New Roman" panose="02020603050405020304" pitchFamily="18" charset="0"/>
                <a:cs typeface="Times New Roman" panose="02020603050405020304" pitchFamily="18" charset="0"/>
              </a:rPr>
              <a:t>gentleman</a:t>
            </a:r>
            <a:r>
              <a:rPr lang="en-US" altLang="zh-CN" dirty="0">
                <a:latin typeface="Times New Roman" panose="02020603050405020304" pitchFamily="18" charset="0"/>
                <a:cs typeface="Times New Roman" panose="02020603050405020304" pitchFamily="18" charset="0"/>
              </a:rPr>
              <a:t>—polite, modest, humorous and considerate. She was excited as well as a little nervous about her new life. </a:t>
            </a:r>
            <a:endParaRPr lang="zh-CN" altLang="zh-CN" dirty="0">
              <a:latin typeface="Times New Roman" panose="02020603050405020304" pitchFamily="18" charset="0"/>
              <a:cs typeface="Times New Roman" panose="02020603050405020304" pitchFamily="18" charset="0"/>
            </a:endParaRPr>
          </a:p>
          <a:p>
            <a:pPr marL="0" indent="0">
              <a:buNone/>
            </a:pPr>
            <a:r>
              <a:rPr lang="en-US" altLang="zh-CN" dirty="0" smtClean="0">
                <a:latin typeface="Times New Roman" panose="02020603050405020304" pitchFamily="18" charset="0"/>
                <a:cs typeface="Times New Roman" panose="02020603050405020304" pitchFamily="18" charset="0"/>
              </a:rPr>
              <a:t>    With </a:t>
            </a:r>
            <a:r>
              <a:rPr lang="en-US" altLang="zh-CN" dirty="0">
                <a:latin typeface="Times New Roman" panose="02020603050405020304" pitchFamily="18" charset="0"/>
                <a:cs typeface="Times New Roman" panose="02020603050405020304" pitchFamily="18" charset="0"/>
              </a:rPr>
              <a:t>several long hours before her flight, </a:t>
            </a:r>
            <a:r>
              <a:rPr lang="en-US" altLang="zh-CN" u="sng" dirty="0">
                <a:latin typeface="Times New Roman" panose="02020603050405020304" pitchFamily="18" charset="0"/>
                <a:cs typeface="Times New Roman" panose="02020603050405020304" pitchFamily="18" charset="0"/>
              </a:rPr>
              <a:t>the woman</a:t>
            </a:r>
            <a:r>
              <a:rPr lang="en-US" altLang="zh-CN" dirty="0">
                <a:latin typeface="Times New Roman" panose="02020603050405020304" pitchFamily="18" charset="0"/>
                <a:cs typeface="Times New Roman" panose="02020603050405020304" pitchFamily="18" charset="0"/>
              </a:rPr>
              <a:t> hunted for a book in the airport shops, bought a </a:t>
            </a:r>
            <a:r>
              <a:rPr lang="en-US" altLang="zh-CN" u="sng" dirty="0">
                <a:latin typeface="Times New Roman" panose="02020603050405020304" pitchFamily="18" charset="0"/>
                <a:cs typeface="Times New Roman" panose="02020603050405020304" pitchFamily="18" charset="0"/>
              </a:rPr>
              <a:t>packet of cookies</a:t>
            </a:r>
            <a:r>
              <a:rPr lang="en-US" altLang="zh-CN" dirty="0">
                <a:latin typeface="Times New Roman" panose="02020603050405020304" pitchFamily="18" charset="0"/>
                <a:cs typeface="Times New Roman" panose="02020603050405020304" pitchFamily="18" charset="0"/>
              </a:rPr>
              <a:t> and found a place to sit. She took out a book and started to read. Although she was absorbed in her book, she happened to see that </a:t>
            </a:r>
            <a:r>
              <a:rPr lang="en-US" altLang="zh-CN" u="sng" dirty="0">
                <a:latin typeface="Times New Roman" panose="02020603050405020304" pitchFamily="18" charset="0"/>
                <a:cs typeface="Times New Roman" panose="02020603050405020304" pitchFamily="18" charset="0"/>
              </a:rPr>
              <a:t>the man</a:t>
            </a:r>
            <a:r>
              <a:rPr lang="en-US" altLang="zh-CN" dirty="0">
                <a:latin typeface="Times New Roman" panose="02020603050405020304" pitchFamily="18" charset="0"/>
                <a:cs typeface="Times New Roman" panose="02020603050405020304" pitchFamily="18" charset="0"/>
              </a:rPr>
              <a:t> sitting beside her, as bold as he could be, grabbed a cookie or two from the bag in between them. Educated to be well-mannered, she tried to ignore it to avoid an argument. But to show that she was the owner, she started to take cookies from that bag too. Unfortunately, the man didn’t get that hint</a:t>
            </a:r>
            <a:r>
              <a:rPr lang="zh-CN" altLang="zh-CN" dirty="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ea typeface="方正姚体" panose="02010601030101010101" pitchFamily="2" charset="-122"/>
                <a:cs typeface="Times New Roman" panose="02020603050405020304" pitchFamily="18" charset="0"/>
              </a:rPr>
              <a:t>暗示</a:t>
            </a:r>
            <a:r>
              <a:rPr lang="zh-CN"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since he didn’t stop grabbing the cookies.</a:t>
            </a:r>
            <a:endParaRPr lang="zh-CN" altLang="zh-CN" dirty="0">
              <a:latin typeface="Times New Roman" panose="02020603050405020304" pitchFamily="18" charset="0"/>
              <a:cs typeface="Times New Roman" panose="02020603050405020304" pitchFamily="18" charset="0"/>
            </a:endParaRPr>
          </a:p>
          <a:p>
            <a:pPr marL="0" indent="0">
              <a:buNone/>
            </a:pP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How annoying!” She thought. As the greedy </a:t>
            </a:r>
            <a:r>
              <a:rPr lang="en-US" altLang="zh-CN" u="sng" dirty="0">
                <a:latin typeface="Times New Roman" panose="02020603050405020304" pitchFamily="18" charset="0"/>
                <a:cs typeface="Times New Roman" panose="02020603050405020304" pitchFamily="18" charset="0"/>
              </a:rPr>
              <a:t>cookie thief</a:t>
            </a:r>
            <a:r>
              <a:rPr lang="en-US" altLang="zh-CN" dirty="0">
                <a:latin typeface="Times New Roman" panose="02020603050405020304" pitchFamily="18" charset="0"/>
                <a:cs typeface="Times New Roman" panose="02020603050405020304" pitchFamily="18" charset="0"/>
              </a:rPr>
              <a:t> kept eating, the woman munched(</a:t>
            </a:r>
            <a:r>
              <a:rPr lang="zh-CN" altLang="zh-CN" dirty="0">
                <a:latin typeface="Times New Roman" panose="02020603050405020304" pitchFamily="18" charset="0"/>
                <a:ea typeface="方正姚体" panose="02010601030101010101" pitchFamily="2" charset="-122"/>
                <a:cs typeface="Times New Roman" panose="02020603050405020304" pitchFamily="18" charset="0"/>
              </a:rPr>
              <a:t>用力咀嚼</a:t>
            </a:r>
            <a:r>
              <a:rPr lang="en-US" altLang="zh-CN" dirty="0">
                <a:latin typeface="Times New Roman" panose="02020603050405020304" pitchFamily="18" charset="0"/>
                <a:cs typeface="Times New Roman" panose="02020603050405020304" pitchFamily="18" charset="0"/>
              </a:rPr>
              <a:t>) some cookies and watched the clock.</a:t>
            </a:r>
            <a:endParaRPr lang="zh-CN" altLang="zh-CN" dirty="0">
              <a:latin typeface="Times New Roman" panose="02020603050405020304" pitchFamily="18" charset="0"/>
              <a:cs typeface="Times New Roman" panose="02020603050405020304" pitchFamily="18" charset="0"/>
            </a:endParaRPr>
          </a:p>
          <a:p>
            <a:pPr marL="0" indent="0">
              <a:buNone/>
            </a:pPr>
            <a:r>
              <a:rPr lang="en-US" altLang="zh-CN" dirty="0" smtClean="0">
                <a:latin typeface="Times New Roman" panose="02020603050405020304" pitchFamily="18" charset="0"/>
                <a:cs typeface="Times New Roman" panose="02020603050405020304" pitchFamily="18" charset="0"/>
              </a:rPr>
              <a:t>    She </a:t>
            </a:r>
            <a:r>
              <a:rPr lang="en-US" altLang="zh-CN" dirty="0">
                <a:latin typeface="Times New Roman" panose="02020603050405020304" pitchFamily="18" charset="0"/>
                <a:cs typeface="Times New Roman" panose="02020603050405020304" pitchFamily="18" charset="0"/>
              </a:rPr>
              <a:t>was getting angrier as the minutes went by, thinking, “If I weren't so nice, I would blacken his eyes.” With each cookie she took, he took one, too; when only one was left, she wondered what he would do.</a:t>
            </a:r>
            <a:endParaRPr lang="zh-CN" altLang="zh-CN" dirty="0">
              <a:latin typeface="Times New Roman" panose="02020603050405020304" pitchFamily="18" charset="0"/>
              <a:cs typeface="Times New Roman" panose="02020603050405020304" pitchFamily="18" charset="0"/>
            </a:endParaRPr>
          </a:p>
          <a:p>
            <a:pPr marL="0" indent="0">
              <a:buNone/>
            </a:pPr>
            <a:r>
              <a:rPr lang="en-US" altLang="zh-CN" dirty="0" smtClean="0">
                <a:latin typeface="Times New Roman" panose="02020603050405020304" pitchFamily="18" charset="0"/>
                <a:cs typeface="Times New Roman" panose="02020603050405020304" pitchFamily="18" charset="0"/>
              </a:rPr>
              <a:t>    With </a:t>
            </a:r>
            <a:r>
              <a:rPr lang="en-US" altLang="zh-CN" dirty="0">
                <a:latin typeface="Times New Roman" panose="02020603050405020304" pitchFamily="18" charset="0"/>
                <a:cs typeface="Times New Roman" panose="02020603050405020304" pitchFamily="18" charset="0"/>
              </a:rPr>
              <a:t>a smile on his face, and </a:t>
            </a:r>
            <a:r>
              <a:rPr lang="en-US" altLang="zh-CN" u="sng" dirty="0">
                <a:latin typeface="Times New Roman" panose="02020603050405020304" pitchFamily="18" charset="0"/>
                <a:cs typeface="Times New Roman" panose="02020603050405020304" pitchFamily="18" charset="0"/>
              </a:rPr>
              <a:t>a nervous laugh</a:t>
            </a:r>
            <a:r>
              <a:rPr lang="en-US" altLang="zh-CN" dirty="0">
                <a:latin typeface="Times New Roman" panose="02020603050405020304" pitchFamily="18" charset="0"/>
                <a:cs typeface="Times New Roman" panose="02020603050405020304" pitchFamily="18" charset="0"/>
              </a:rPr>
              <a:t>, he took the last cookie and broke it in half. He offered her a half, and </a:t>
            </a:r>
            <a:r>
              <a:rPr lang="en-US" altLang="zh-CN" u="sng" dirty="0">
                <a:latin typeface="Times New Roman" panose="02020603050405020304" pitchFamily="18" charset="0"/>
                <a:cs typeface="Times New Roman" panose="02020603050405020304" pitchFamily="18" charset="0"/>
              </a:rPr>
              <a:t>ate</a:t>
            </a:r>
            <a:r>
              <a:rPr lang="en-US" altLang="zh-CN" dirty="0">
                <a:latin typeface="Times New Roman" panose="02020603050405020304" pitchFamily="18" charset="0"/>
                <a:cs typeface="Times New Roman" panose="02020603050405020304" pitchFamily="18" charset="0"/>
              </a:rPr>
              <a:t> the other. She grabbed it from him, glared at him and </a:t>
            </a:r>
            <a:r>
              <a:rPr lang="en-US" altLang="zh-CN" u="sng" dirty="0">
                <a:latin typeface="Times New Roman" panose="02020603050405020304" pitchFamily="18" charset="0"/>
                <a:cs typeface="Times New Roman" panose="02020603050405020304" pitchFamily="18" charset="0"/>
              </a:rPr>
              <a:t>thought</a:t>
            </a:r>
            <a:r>
              <a:rPr lang="en-US" altLang="zh-CN" dirty="0">
                <a:latin typeface="Times New Roman" panose="02020603050405020304" pitchFamily="18" charset="0"/>
                <a:cs typeface="Times New Roman" panose="02020603050405020304" pitchFamily="18" charset="0"/>
              </a:rPr>
              <a:t>, “Oh, brother. This guy has some nerve and he is so </a:t>
            </a:r>
            <a:r>
              <a:rPr lang="en-US" altLang="zh-CN" u="sng" dirty="0">
                <a:latin typeface="Times New Roman" panose="02020603050405020304" pitchFamily="18" charset="0"/>
                <a:cs typeface="Times New Roman" panose="02020603050405020304" pitchFamily="18" charset="0"/>
              </a:rPr>
              <a:t>rude</a:t>
            </a:r>
            <a:r>
              <a:rPr lang="en-US" altLang="zh-CN" dirty="0">
                <a:latin typeface="Times New Roman" panose="02020603050405020304" pitchFamily="18" charset="0"/>
                <a:cs typeface="Times New Roman" panose="02020603050405020304" pitchFamily="18" charset="0"/>
              </a:rPr>
              <a:t>! Why he didn't even show any gratefulness?”</a:t>
            </a:r>
            <a:endParaRPr lang="zh-CN" altLang="zh-CN" dirty="0">
              <a:latin typeface="Times New Roman" panose="02020603050405020304" pitchFamily="18" charset="0"/>
              <a:cs typeface="Times New Roman" panose="02020603050405020304" pitchFamily="18" charset="0"/>
            </a:endParaRPr>
          </a:p>
          <a:p>
            <a:pPr marL="0" indent="0">
              <a:buNone/>
            </a:pPr>
            <a:r>
              <a:rPr lang="en-US" altLang="zh-CN" dirty="0" smtClean="0">
                <a:latin typeface="Times New Roman" panose="02020603050405020304" pitchFamily="18" charset="0"/>
                <a:cs typeface="Times New Roman" panose="02020603050405020304" pitchFamily="18" charset="0"/>
              </a:rPr>
              <a:t>    She </a:t>
            </a:r>
            <a:r>
              <a:rPr lang="en-US" altLang="zh-CN" dirty="0">
                <a:latin typeface="Times New Roman" panose="02020603050405020304" pitchFamily="18" charset="0"/>
                <a:cs typeface="Times New Roman" panose="02020603050405020304" pitchFamily="18" charset="0"/>
              </a:rPr>
              <a:t>had never known when she had been so angry, and sighed in relief when her flight was called. She gathered her belongings and headed to the gate quickly, refusing to look back at the rude thief. She boarded </a:t>
            </a:r>
            <a:r>
              <a:rPr lang="en-US" altLang="zh-CN" u="sng" dirty="0">
                <a:latin typeface="Times New Roman" panose="02020603050405020304" pitchFamily="18" charset="0"/>
                <a:cs typeface="Times New Roman" panose="02020603050405020304" pitchFamily="18" charset="0"/>
              </a:rPr>
              <a:t>the plane</a:t>
            </a:r>
            <a:r>
              <a:rPr lang="en-US" altLang="zh-CN" dirty="0">
                <a:latin typeface="Times New Roman" panose="02020603050405020304" pitchFamily="18" charset="0"/>
                <a:cs typeface="Times New Roman" panose="02020603050405020304" pitchFamily="18" charset="0"/>
              </a:rPr>
              <a:t>, sank in her seat, and looked for her book, which was almost complete.</a:t>
            </a:r>
            <a:endParaRPr lang="zh-CN" altLang="zh-CN"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5125"/>
          <p:cNvSpPr txBox="1">
            <a:spLocks noChangeArrowheads="1"/>
          </p:cNvSpPr>
          <p:nvPr/>
        </p:nvSpPr>
        <p:spPr bwMode="auto">
          <a:xfrm>
            <a:off x="1782651" y="1311498"/>
            <a:ext cx="93457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05">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r>
              <a:rPr lang="en-US" altLang="zh-CN"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dirty="0" smtClean="0">
                <a:solidFill>
                  <a:srgbClr val="0000CC"/>
                </a:solidFill>
                <a:latin typeface="Times New Roman" panose="02020603050405020304" pitchFamily="18" charset="0"/>
                <a:ea typeface="宋体" panose="02010600030101010101" pitchFamily="2" charset="-122"/>
                <a:cs typeface="Times New Roman" panose="02020603050405020304" pitchFamily="18" charset="0"/>
              </a:rPr>
              <a:t>entleman</a:t>
            </a:r>
            <a:r>
              <a:rPr lang="zh-CN" altLang="en-US" dirty="0" smtClean="0">
                <a:solidFill>
                  <a:srgbClr val="0000CC"/>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smtClean="0">
                <a:solidFill>
                  <a:srgbClr val="0000CC"/>
                </a:solidFill>
                <a:latin typeface="Times New Roman" panose="02020603050405020304" pitchFamily="18" charset="0"/>
                <a:ea typeface="宋体" panose="02010600030101010101" pitchFamily="2" charset="-122"/>
                <a:cs typeface="Times New Roman" panose="02020603050405020304" pitchFamily="18" charset="0"/>
              </a:rPr>
              <a:t>the </a:t>
            </a:r>
            <a:r>
              <a:rPr lang="zh-CN" altLang="en-US"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woman</a:t>
            </a:r>
            <a:r>
              <a:rPr lang="en-US" altLang="zh-CN"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a packet of cookies</a:t>
            </a:r>
            <a:r>
              <a:rPr lang="en-US" altLang="zh-CN" dirty="0" smtClean="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the </a:t>
            </a:r>
            <a:r>
              <a:rPr lang="zh-CN" altLang="en-US"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man</a:t>
            </a:r>
            <a:r>
              <a:rPr lang="en-US" altLang="zh-CN"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cookie thief </a:t>
            </a:r>
            <a:r>
              <a:rPr lang="en-US" altLang="zh-CN"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 nervous laugh; </a:t>
            </a:r>
            <a:r>
              <a:rPr lang="en-US" altLang="zh-CN" dirty="0" smtClean="0">
                <a:solidFill>
                  <a:srgbClr val="0000CC"/>
                </a:solidFill>
                <a:latin typeface="Times New Roman" panose="02020603050405020304" pitchFamily="18" charset="0"/>
                <a:ea typeface="宋体" panose="02010600030101010101" pitchFamily="2" charset="-122"/>
                <a:cs typeface="Times New Roman" panose="02020603050405020304" pitchFamily="18" charset="0"/>
              </a:rPr>
              <a:t>ate; thought</a:t>
            </a:r>
            <a:r>
              <a:rPr lang="en-US" altLang="zh-CN"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rude</a:t>
            </a:r>
            <a:r>
              <a:rPr lang="en-US" altLang="zh-CN"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the plane</a:t>
            </a:r>
            <a:endParaRPr lang="zh-CN" altLang="en-US" dirty="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a:graphicFrameLocks noGrp="1"/>
          </p:cNvGraphicFramePr>
          <p:nvPr/>
        </p:nvGraphicFramePr>
        <p:xfrm>
          <a:off x="2095501" y="2575749"/>
          <a:ext cx="8113712" cy="2137919"/>
        </p:xfrm>
        <a:graphic>
          <a:graphicData uri="http://schemas.openxmlformats.org/drawingml/2006/table">
            <a:tbl>
              <a:tblPr>
                <a:tableStyleId>{35758FB7-9AC5-4552-8A53-C91805E547FA}</a:tableStyleId>
              </a:tblPr>
              <a:tblGrid>
                <a:gridCol w="874712"/>
                <a:gridCol w="7239000"/>
              </a:tblGrid>
              <a:tr h="544558">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1" u="none" strike="noStrike" cap="none" normalizeH="0" baseline="0" dirty="0" smtClean="0">
                          <a:ln>
                            <a:noFill/>
                          </a:ln>
                          <a:effectLst/>
                          <a:latin typeface="方正姚体" panose="02010601030101010101" pitchFamily="2" charset="-122"/>
                          <a:ea typeface="方正姚体" panose="02010601030101010101" pitchFamily="2" charset="-122"/>
                        </a:rPr>
                        <a:t>人物</a:t>
                      </a:r>
                      <a:endParaRPr kumimoji="0" lang="zh-CN" altLang="en-US" sz="2400" b="1" i="0" u="none" strike="noStrike" cap="none" normalizeH="0" baseline="0" dirty="0" smtClean="0">
                        <a:ln>
                          <a:noFill/>
                        </a:ln>
                        <a:solidFill>
                          <a:srgbClr val="FFFFFF"/>
                        </a:solidFill>
                        <a:effectLst/>
                        <a:latin typeface="方正姚体" panose="02010601030101010101" pitchFamily="2" charset="-122"/>
                        <a:ea typeface="方正姚体" panose="02010601030101010101" pitchFamily="2" charset="-122"/>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dirty="0" smtClean="0">
                        <a:ln>
                          <a:noFill/>
                        </a:ln>
                        <a:solidFill>
                          <a:srgbClr val="FFFFFF"/>
                        </a:solidFill>
                        <a:effectLst/>
                        <a:latin typeface="Verdana" panose="020B0604030504040204" pitchFamily="34" charset="0"/>
                        <a:ea typeface="宋体" panose="02010600030101010101" pitchFamily="2" charset="-122"/>
                      </a:endParaRPr>
                    </a:p>
                  </a:txBody>
                  <a:tcPr horzOverflow="overflow"/>
                </a:tc>
              </a:tr>
              <a:tr h="537293">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1" u="none" strike="noStrike" cap="none" normalizeH="0" baseline="0" dirty="0" smtClean="0">
                          <a:ln>
                            <a:noFill/>
                          </a:ln>
                          <a:effectLst/>
                          <a:latin typeface="方正姚体" panose="02010601030101010101" pitchFamily="2" charset="-122"/>
                          <a:ea typeface="方正姚体" panose="02010601030101010101" pitchFamily="2" charset="-122"/>
                        </a:rPr>
                        <a:t>事物</a:t>
                      </a:r>
                      <a:endParaRPr kumimoji="0" lang="zh-CN" altLang="en-US" sz="2400" b="1" i="0" u="none" strike="noStrike" cap="none" normalizeH="0" baseline="0" dirty="0" smtClean="0">
                        <a:ln>
                          <a:noFill/>
                        </a:ln>
                        <a:solidFill>
                          <a:srgbClr val="000066"/>
                        </a:solidFill>
                        <a:effectLst/>
                        <a:latin typeface="方正姚体" panose="02010601030101010101" pitchFamily="2" charset="-122"/>
                        <a:ea typeface="方正姚体" panose="02010601030101010101" pitchFamily="2" charset="-122"/>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smtClean="0">
                        <a:ln>
                          <a:noFill/>
                        </a:ln>
                        <a:solidFill>
                          <a:srgbClr val="000066"/>
                        </a:solidFill>
                        <a:effectLst/>
                        <a:latin typeface="Verdana" panose="020B0604030504040204" pitchFamily="34" charset="0"/>
                        <a:ea typeface="宋体" panose="02010600030101010101" pitchFamily="2" charset="-122"/>
                      </a:endParaRPr>
                    </a:p>
                  </a:txBody>
                  <a:tcPr horzOverflow="overflow"/>
                </a:tc>
              </a:tr>
              <a:tr h="540913">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1" u="none" strike="noStrike" cap="none" normalizeH="0" baseline="0" dirty="0" smtClean="0">
                          <a:ln>
                            <a:noFill/>
                          </a:ln>
                          <a:effectLst/>
                          <a:latin typeface="方正姚体" panose="02010601030101010101" pitchFamily="2" charset="-122"/>
                          <a:ea typeface="方正姚体" panose="02010601030101010101" pitchFamily="2" charset="-122"/>
                        </a:rPr>
                        <a:t>动作</a:t>
                      </a:r>
                      <a:endParaRPr kumimoji="0" lang="zh-CN" altLang="en-US" sz="2400" b="1" i="0" u="none" strike="noStrike" cap="none" normalizeH="0" baseline="0" dirty="0" smtClean="0">
                        <a:ln>
                          <a:noFill/>
                        </a:ln>
                        <a:solidFill>
                          <a:srgbClr val="000066"/>
                        </a:solidFill>
                        <a:effectLst/>
                        <a:latin typeface="方正姚体" panose="02010601030101010101" pitchFamily="2" charset="-122"/>
                        <a:ea typeface="方正姚体" panose="02010601030101010101" pitchFamily="2" charset="-122"/>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dirty="0" smtClean="0">
                        <a:ln>
                          <a:noFill/>
                        </a:ln>
                        <a:solidFill>
                          <a:srgbClr val="000066"/>
                        </a:solidFill>
                        <a:effectLst/>
                        <a:latin typeface="Verdana" panose="020B0604030504040204" pitchFamily="34" charset="0"/>
                        <a:ea typeface="宋体" panose="02010600030101010101" pitchFamily="2" charset="-122"/>
                      </a:endParaRPr>
                    </a:p>
                  </a:txBody>
                  <a:tcPr horzOverflow="overflow"/>
                </a:tc>
              </a:tr>
              <a:tr h="515155">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1" u="none" strike="noStrike" cap="none" normalizeH="0" baseline="0" dirty="0" smtClean="0">
                          <a:ln>
                            <a:noFill/>
                          </a:ln>
                          <a:effectLst/>
                          <a:latin typeface="方正姚体" panose="02010601030101010101" pitchFamily="2" charset="-122"/>
                          <a:ea typeface="方正姚体" panose="02010601030101010101" pitchFamily="2" charset="-122"/>
                        </a:rPr>
                        <a:t>特性</a:t>
                      </a:r>
                      <a:endParaRPr kumimoji="0" lang="zh-CN" altLang="en-US" sz="2400" b="1" i="0" u="none" strike="noStrike" cap="none" normalizeH="0" baseline="0" dirty="0" smtClean="0">
                        <a:ln>
                          <a:noFill/>
                        </a:ln>
                        <a:solidFill>
                          <a:srgbClr val="000066"/>
                        </a:solidFill>
                        <a:effectLst/>
                        <a:latin typeface="方正姚体" panose="02010601030101010101" pitchFamily="2" charset="-122"/>
                        <a:ea typeface="方正姚体" panose="02010601030101010101" pitchFamily="2" charset="-122"/>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dirty="0" smtClean="0">
                        <a:ln>
                          <a:noFill/>
                        </a:ln>
                        <a:solidFill>
                          <a:srgbClr val="000066"/>
                        </a:solidFill>
                        <a:effectLst/>
                        <a:latin typeface="Verdana" panose="020B0604030504040204" pitchFamily="34" charset="0"/>
                        <a:ea typeface="宋体" panose="02010600030101010101" pitchFamily="2" charset="-122"/>
                      </a:endParaRPr>
                    </a:p>
                  </a:txBody>
                  <a:tcPr horzOverflow="overflow"/>
                </a:tc>
              </a:tr>
            </a:tbl>
          </a:graphicData>
        </a:graphic>
      </p:graphicFrame>
      <p:sp>
        <p:nvSpPr>
          <p:cNvPr id="4" name="文本框 3"/>
          <p:cNvSpPr txBox="1">
            <a:spLocks noChangeArrowheads="1"/>
          </p:cNvSpPr>
          <p:nvPr/>
        </p:nvSpPr>
        <p:spPr bwMode="auto">
          <a:xfrm>
            <a:off x="2981325" y="2530476"/>
            <a:ext cx="69252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i="1" dirty="0" smtClean="0">
                <a:latin typeface="Times New Roman" panose="02020603050405020304" pitchFamily="18" charset="0"/>
                <a:ea typeface="宋体" panose="02010600030101010101" pitchFamily="2" charset="-122"/>
                <a:cs typeface="Times New Roman" panose="02020603050405020304" pitchFamily="18" charset="0"/>
              </a:rPr>
              <a:t>gentleman</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 the woman; the man; cookie thief</a:t>
            </a:r>
            <a:endParaRPr lang="zh-CN" altLang="en-US" i="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a:spLocks noChangeArrowheads="1"/>
          </p:cNvSpPr>
          <p:nvPr/>
        </p:nvSpPr>
        <p:spPr bwMode="auto">
          <a:xfrm>
            <a:off x="2981325" y="3114675"/>
            <a:ext cx="70246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i="1" dirty="0">
                <a:latin typeface="Times New Roman" panose="02020603050405020304" pitchFamily="18" charset="0"/>
                <a:ea typeface="宋体" panose="02010600030101010101" pitchFamily="2" charset="-122"/>
                <a:cs typeface="Times New Roman" panose="02020603050405020304" pitchFamily="18" charset="0"/>
              </a:rPr>
              <a:t>a packet of cookie; a nervous laugh; the plane</a:t>
            </a:r>
            <a:endParaRPr lang="zh-CN" altLang="en-US" i="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文本框 10"/>
          <p:cNvSpPr txBox="1">
            <a:spLocks noChangeArrowheads="1"/>
          </p:cNvSpPr>
          <p:nvPr/>
        </p:nvSpPr>
        <p:spPr bwMode="auto">
          <a:xfrm>
            <a:off x="2981325" y="3621402"/>
            <a:ext cx="19912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i="1" dirty="0">
                <a:latin typeface="Times New Roman" panose="02020603050405020304" pitchFamily="18" charset="0"/>
                <a:ea typeface="宋体" panose="02010600030101010101" pitchFamily="2" charset="-122"/>
                <a:cs typeface="Times New Roman" panose="02020603050405020304" pitchFamily="18" charset="0"/>
              </a:rPr>
              <a:t>ate; thought</a:t>
            </a:r>
            <a:endParaRPr lang="zh-CN" altLang="en-US" i="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文本框 11"/>
          <p:cNvSpPr txBox="1">
            <a:spLocks noChangeArrowheads="1"/>
          </p:cNvSpPr>
          <p:nvPr/>
        </p:nvSpPr>
        <p:spPr bwMode="auto">
          <a:xfrm>
            <a:off x="2981325" y="4145277"/>
            <a:ext cx="862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i="1" dirty="0">
                <a:latin typeface="Times New Roman" panose="02020603050405020304" pitchFamily="18" charset="0"/>
                <a:ea typeface="宋体" panose="02010600030101010101" pitchFamily="2" charset="-122"/>
                <a:cs typeface="Times New Roman" panose="02020603050405020304" pitchFamily="18" charset="0"/>
              </a:rPr>
              <a:t>rude</a:t>
            </a:r>
            <a:endParaRPr lang="zh-CN" altLang="en-US" i="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768" name="文本框 4"/>
          <p:cNvSpPr txBox="1">
            <a:spLocks noChangeArrowheads="1"/>
          </p:cNvSpPr>
          <p:nvPr/>
        </p:nvSpPr>
        <p:spPr bwMode="auto">
          <a:xfrm>
            <a:off x="1898562" y="4913941"/>
            <a:ext cx="86346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Which underlined words will you choose? Why?</a:t>
            </a:r>
            <a:endParaRPr lang="zh-CN" altLang="en-US"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1742211" y="603673"/>
            <a:ext cx="8640186" cy="646331"/>
          </a:xfrm>
          <a:prstGeom prst="rect">
            <a:avLst/>
          </a:prstGeom>
          <a:noFill/>
        </p:spPr>
        <p:txBody>
          <a:bodyPr wrap="none" rtlCol="0">
            <a:spAutoFit/>
          </a:bodyPr>
          <a:lstStyle/>
          <a:p>
            <a:r>
              <a:rPr lang="en-US" altLang="zh-CN" sz="3600" b="1" dirty="0" smtClean="0">
                <a:latin typeface="Times New Roman" panose="02020603050405020304" pitchFamily="18" charset="0"/>
                <a:cs typeface="Times New Roman" panose="02020603050405020304" pitchFamily="18" charset="0"/>
              </a:rPr>
              <a:t>Divide the underlined words into 4 groups:</a:t>
            </a:r>
            <a:endParaRPr lang="zh-CN" alt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6"/>
                                        </p:tgtEl>
                                        <p:attrNameLst>
                                          <p:attrName>style.visibility</p:attrName>
                                        </p:attrNameLst>
                                      </p:cBhvr>
                                      <p:to>
                                        <p:strVal val="visible"/>
                                      </p:to>
                                    </p:set>
                                    <p:anim calcmode="lin" valueType="num">
                                      <p:cBhvr additive="base">
                                        <p:cTn id="13" dur="500" fill="hold"/>
                                        <p:tgtEl>
                                          <p:spTgt spid="31746"/>
                                        </p:tgtEl>
                                        <p:attrNameLst>
                                          <p:attrName>ppt_x</p:attrName>
                                        </p:attrNameLst>
                                      </p:cBhvr>
                                      <p:tavLst>
                                        <p:tav tm="0">
                                          <p:val>
                                            <p:strVal val="#ppt_x"/>
                                          </p:val>
                                        </p:tav>
                                        <p:tav tm="100000">
                                          <p:val>
                                            <p:strVal val="#ppt_x"/>
                                          </p:val>
                                        </p:tav>
                                      </p:tavLst>
                                    </p:anim>
                                    <p:anim calcmode="lin" valueType="num">
                                      <p:cBhvr additive="base">
                                        <p:cTn id="14"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768"/>
                                        </p:tgtEl>
                                        <p:attrNameLst>
                                          <p:attrName>style.visibility</p:attrName>
                                        </p:attrNameLst>
                                      </p:cBhvr>
                                      <p:to>
                                        <p:strVal val="visible"/>
                                      </p:to>
                                    </p:set>
                                    <p:anim calcmode="lin" valueType="num">
                                      <p:cBhvr additive="base">
                                        <p:cTn id="49" dur="500" fill="hold"/>
                                        <p:tgtEl>
                                          <p:spTgt spid="31768"/>
                                        </p:tgtEl>
                                        <p:attrNameLst>
                                          <p:attrName>ppt_x</p:attrName>
                                        </p:attrNameLst>
                                      </p:cBhvr>
                                      <p:tavLst>
                                        <p:tav tm="0">
                                          <p:val>
                                            <p:strVal val="#ppt_x"/>
                                          </p:val>
                                        </p:tav>
                                        <p:tav tm="100000">
                                          <p:val>
                                            <p:strVal val="#ppt_x"/>
                                          </p:val>
                                        </p:tav>
                                      </p:tavLst>
                                    </p:anim>
                                    <p:anim calcmode="lin" valueType="num">
                                      <p:cBhvr additive="base">
                                        <p:cTn id="50" dur="500" fill="hold"/>
                                        <p:tgtEl>
                                          <p:spTgt spid="317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4" grpId="0"/>
      <p:bldP spid="10" grpId="0"/>
      <p:bldP spid="11" grpId="0"/>
      <p:bldP spid="12" grpId="0"/>
      <p:bldP spid="3176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内容占位符 2"/>
          <p:cNvSpPr>
            <a:spLocks noGrp="1"/>
          </p:cNvSpPr>
          <p:nvPr>
            <p:ph idx="1"/>
          </p:nvPr>
        </p:nvSpPr>
        <p:spPr>
          <a:xfrm>
            <a:off x="658441" y="1578418"/>
            <a:ext cx="11383434" cy="4953000"/>
          </a:xfrm>
        </p:spPr>
        <p:txBody>
          <a:bodyPr>
            <a:normAutofit/>
          </a:bodyPr>
          <a:lstStyle/>
          <a:p>
            <a:r>
              <a:rPr lang="en-US" altLang="zh-CN" sz="4400" b="1" i="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 underlined words most likely to be used</a:t>
            </a:r>
            <a:endParaRPr lang="zh-CN" altLang="en-US" sz="4400" b="1" i="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a:spLocks noChangeArrowheads="1"/>
          </p:cNvSpPr>
          <p:nvPr/>
        </p:nvSpPr>
        <p:spPr bwMode="auto">
          <a:xfrm>
            <a:off x="2378077" y="2502760"/>
            <a:ext cx="568166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the woman</a:t>
            </a:r>
            <a:endParaRPr lang="en-US" altLang="zh-CN" sz="32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the man</a:t>
            </a:r>
            <a:endParaRPr lang="en-US" altLang="zh-CN" sz="32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cookie thief</a:t>
            </a:r>
            <a:endParaRPr lang="en-US" altLang="zh-CN" sz="32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a packet of cookies</a:t>
            </a:r>
            <a:endParaRPr lang="en-US" altLang="zh-CN" sz="3200" dirty="0">
              <a:latin typeface="Times New Roman" panose="02020603050405020304" pitchFamily="18" charset="0"/>
              <a:ea typeface="宋体" panose="02010600030101010101" pitchFamily="2" charset="-122"/>
              <a:cs typeface="Times New Roman" panose="02020603050405020304" pitchFamily="18" charset="0"/>
            </a:endParaRPr>
          </a:p>
          <a:p>
            <a:pPr>
              <a:spcBef>
                <a:spcPct val="0"/>
              </a:spcBef>
              <a:buClrTx/>
              <a:buFontTx/>
              <a:buNone/>
            </a:pPr>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the plane</a:t>
            </a:r>
            <a:endParaRPr lang="zh-CN" altLang="en-US" sz="32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a:spLocks noChangeArrowheads="1"/>
          </p:cNvSpPr>
          <p:nvPr/>
        </p:nvSpPr>
        <p:spPr bwMode="auto">
          <a:xfrm>
            <a:off x="5748652" y="4054918"/>
            <a:ext cx="31341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sz="32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important </a:t>
            </a:r>
            <a:r>
              <a:rPr lang="en-US"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object</a:t>
            </a:r>
            <a:endParaRPr lang="zh-CN" altLang="en-US"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a:spLocks noChangeArrowheads="1"/>
          </p:cNvSpPr>
          <p:nvPr/>
        </p:nvSpPr>
        <p:spPr bwMode="auto">
          <a:xfrm>
            <a:off x="5509003" y="2745122"/>
            <a:ext cx="3023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main characters</a:t>
            </a:r>
            <a:endParaRPr lang="zh-CN" altLang="en-US"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p:cNvSpPr txBox="1">
            <a:spLocks noChangeArrowheads="1"/>
          </p:cNvSpPr>
          <p:nvPr/>
        </p:nvSpPr>
        <p:spPr bwMode="auto">
          <a:xfrm>
            <a:off x="5542816" y="3487010"/>
            <a:ext cx="30203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important name</a:t>
            </a:r>
            <a:endParaRPr lang="zh-CN" altLang="en-US"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a:spLocks noChangeArrowheads="1"/>
          </p:cNvSpPr>
          <p:nvPr/>
        </p:nvSpPr>
        <p:spPr bwMode="auto">
          <a:xfrm>
            <a:off x="5542816" y="4533173"/>
            <a:ext cx="6127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place where the story would go on</a:t>
            </a:r>
            <a:endParaRPr lang="zh-CN" altLang="en-US"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右大括号 1"/>
          <p:cNvSpPr/>
          <p:nvPr/>
        </p:nvSpPr>
        <p:spPr>
          <a:xfrm>
            <a:off x="5100034" y="2809058"/>
            <a:ext cx="327881" cy="52322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additive="base">
                                        <p:cTn id="7" dur="5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P spid="5" grpId="0"/>
      <p:bldP spid="7" grpId="0"/>
      <p:bldP spid="8" grpId="0"/>
      <p:bldP spid="9" grpId="0"/>
      <p:bldP spid="10" grpId="0"/>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环保">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6137</Words>
  <Application>WPS 演示</Application>
  <PresentationFormat>宽屏</PresentationFormat>
  <Paragraphs>183</Paragraphs>
  <Slides>20</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20</vt:i4>
      </vt:variant>
    </vt:vector>
  </HeadingPairs>
  <TitlesOfParts>
    <vt:vector size="39" baseType="lpstr">
      <vt:lpstr>Arial</vt:lpstr>
      <vt:lpstr>宋体</vt:lpstr>
      <vt:lpstr>Wingdings</vt:lpstr>
      <vt:lpstr>Arial</vt:lpstr>
      <vt:lpstr>Microsoft YaHei UI</vt:lpstr>
      <vt:lpstr>方正姚体</vt:lpstr>
      <vt:lpstr>华文楷体</vt:lpstr>
      <vt:lpstr>Times New Roman</vt:lpstr>
      <vt:lpstr>Verdana</vt:lpstr>
      <vt:lpstr>Calibri</vt:lpstr>
      <vt:lpstr>Bradley Hand ITC</vt:lpstr>
      <vt:lpstr>Garamond</vt:lpstr>
      <vt:lpstr>微软雅黑</vt:lpstr>
      <vt:lpstr>Arial Unicode MS</vt:lpstr>
      <vt:lpstr>方正舒体</vt:lpstr>
      <vt:lpstr>HelveticaNeue</vt:lpstr>
      <vt:lpstr>NumberOnly</vt:lpstr>
      <vt:lpstr>华文新魏</vt:lpstr>
      <vt:lpstr>环保</vt:lpstr>
      <vt:lpstr>PowerPoint 演示文稿</vt:lpstr>
      <vt:lpstr>从“契诃夫法则”看读后续写 隐藏线索的利用</vt:lpstr>
      <vt:lpstr>PowerPoint 演示文稿</vt:lpstr>
      <vt:lpstr>PowerPoint 演示文稿</vt:lpstr>
      <vt:lpstr>“契诃夫法则”对读后续写的启示</vt:lpstr>
      <vt:lpstr>Cookie Thief</vt:lpstr>
      <vt:lpstr>PowerPoint 演示文稿</vt:lpstr>
      <vt:lpstr>PowerPoint 演示文稿</vt:lpstr>
      <vt:lpstr>PowerPoint 演示文稿</vt:lpstr>
      <vt:lpstr>PowerPoint 演示文稿</vt:lpstr>
      <vt:lpstr>The hidden clues in the given part</vt:lpstr>
      <vt:lpstr>特别说明（此说明不出现在上课的课件中）</vt:lpstr>
      <vt:lpstr>PowerPoint 演示文稿</vt:lpstr>
      <vt:lpstr>PowerPoint 演示文稿</vt:lpstr>
      <vt:lpstr>PowerPoint 演示文稿</vt:lpstr>
      <vt:lpstr>PowerPoint 演示文稿</vt:lpstr>
      <vt:lpstr>Polish your writing</vt:lpstr>
      <vt:lpstr>PowerPoint 演示文稿</vt:lpstr>
      <vt:lpstr>PowerPoint 演示文稿</vt:lpstr>
      <vt:lpstr>别忘了：故事隐藏的线索！</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从“契诃夫的枪”看读后续写 隐藏线索的利用</dc:title>
  <dc:creator>Windows User</dc:creator>
  <cp:lastModifiedBy>曹小等</cp:lastModifiedBy>
  <cp:revision>93</cp:revision>
  <dcterms:created xsi:type="dcterms:W3CDTF">2020-04-27T10:14:00Z</dcterms:created>
  <dcterms:modified xsi:type="dcterms:W3CDTF">2020-05-28T02:58:52Z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