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96" r:id="rId2"/>
    <p:sldId id="511" r:id="rId3"/>
    <p:sldId id="699" r:id="rId4"/>
    <p:sldId id="702" r:id="rId5"/>
    <p:sldId id="703" r:id="rId6"/>
    <p:sldId id="512" r:id="rId7"/>
    <p:sldId id="765" r:id="rId8"/>
    <p:sldId id="764" r:id="rId9"/>
    <p:sldId id="767" r:id="rId10"/>
    <p:sldId id="982" r:id="rId11"/>
    <p:sldId id="977" r:id="rId12"/>
    <p:sldId id="976" r:id="rId13"/>
    <p:sldId id="979" r:id="rId14"/>
    <p:sldId id="1065" r:id="rId15"/>
    <p:sldId id="1035" r:id="rId16"/>
    <p:sldId id="980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4">
          <p15:clr>
            <a:srgbClr val="A4A3A4"/>
          </p15:clr>
        </p15:guide>
        <p15:guide id="2" pos="29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2">
          <p15:clr>
            <a:srgbClr val="A4A3A4"/>
          </p15:clr>
        </p15:guide>
        <p15:guide id="2" pos="224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潇潇" initials="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53D3BA"/>
    <a:srgbClr val="212042"/>
    <a:srgbClr val="FFC78F"/>
    <a:srgbClr val="FF8810"/>
    <a:srgbClr val="7EBF27"/>
    <a:srgbClr val="1C981C"/>
    <a:srgbClr val="E51CEF"/>
    <a:srgbClr val="F7B447"/>
    <a:srgbClr val="B3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74" autoAdjust="0"/>
    <p:restoredTop sz="94660" autoAdjust="0"/>
  </p:normalViewPr>
  <p:slideViewPr>
    <p:cSldViewPr>
      <p:cViewPr varScale="1">
        <p:scale>
          <a:sx n="99" d="100"/>
          <a:sy n="99" d="100"/>
        </p:scale>
        <p:origin x="102" y="108"/>
      </p:cViewPr>
      <p:guideLst>
        <p:guide orient="horz" pos="1924"/>
        <p:guide pos="29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634" y="72"/>
      </p:cViewPr>
      <p:guideLst>
        <p:guide orient="horz" pos="2752"/>
        <p:guide pos="22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B297-7626-4ADE-B609-22B2D0BE38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B297-7626-4ADE-B609-22B2D0BE38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9292-C0BF-4C20-AC3C-298E0F3922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B297-7626-4ADE-B609-22B2D0BE387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08" y="104543"/>
            <a:ext cx="518252" cy="5063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8C1BB4-362A-4FA9-8DB1-67ED03367B5F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827584" y="109824"/>
            <a:ext cx="8321637" cy="560075"/>
          </a:xfrm>
          <a:prstGeom prst="rect">
            <a:avLst/>
          </a:prstGeom>
          <a:gradFill flip="none" rotWithShape="1">
            <a:gsLst>
              <a:gs pos="0">
                <a:srgbClr val="E8ECEE">
                  <a:alpha val="0"/>
                  <a:lumMod val="55000"/>
                </a:srgb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59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 flipH="1">
            <a:off x="251520" y="109824"/>
            <a:ext cx="447017" cy="586466"/>
            <a:chOff x="7626263" y="2072194"/>
            <a:chExt cx="1137666" cy="1492566"/>
          </a:xfrm>
        </p:grpSpPr>
        <p:sp>
          <p:nvSpPr>
            <p:cNvPr id="6" name="等腰三角形 5"/>
            <p:cNvSpPr/>
            <p:nvPr/>
          </p:nvSpPr>
          <p:spPr>
            <a:xfrm rot="10800000" flipH="1" flipV="1">
              <a:off x="7626263" y="2077207"/>
              <a:ext cx="575510" cy="573284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 flipH="1" flipV="1">
              <a:off x="8188418" y="2072194"/>
              <a:ext cx="575511" cy="577192"/>
            </a:xfrm>
            <a:prstGeom prst="triangle">
              <a:avLst>
                <a:gd name="adj" fmla="val 0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0800000" flipH="1">
              <a:off x="7626263" y="2650491"/>
              <a:ext cx="575510" cy="914269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0800000" flipH="1">
              <a:off x="8188418" y="2650491"/>
              <a:ext cx="575511" cy="914269"/>
            </a:xfrm>
            <a:prstGeom prst="triangle">
              <a:avLst>
                <a:gd name="adj" fmla="val 0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图片 4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761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bg>
      <p:bgPr>
        <a:gradFill>
          <a:gsLst>
            <a:gs pos="100000">
              <a:srgbClr val="6BA0BF"/>
            </a:gs>
            <a:gs pos="77000">
              <a:srgbClr val="96BF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292825" y="-1"/>
            <a:ext cx="4554940" cy="5143501"/>
          </a:xfrm>
          <a:prstGeom prst="rect">
            <a:avLst/>
          </a:prstGeom>
          <a:gradFill>
            <a:gsLst>
              <a:gs pos="100000">
                <a:srgbClr val="F4C1B8"/>
              </a:gs>
              <a:gs pos="66000">
                <a:srgbClr val="FCD8D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84357" y="174009"/>
            <a:ext cx="8984581" cy="6428096"/>
            <a:chOff x="1496680" y="1476374"/>
            <a:chExt cx="7266319" cy="4386807"/>
          </a:xfrm>
        </p:grpSpPr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pic>
        <p:nvPicPr>
          <p:cNvPr id="6" name="图片 4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25" y="174009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478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270" y="-59690"/>
            <a:ext cx="9140825" cy="5262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1675" y="749935"/>
            <a:ext cx="7983220" cy="582930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>
                <a:solidFill>
                  <a:schemeClr val="accent1"/>
                </a:solidFill>
              </a:rPr>
              <a:t>1. </a:t>
            </a:r>
            <a:r>
              <a:rPr lang="en-US" altLang="zh-CN" b="1">
                <a:solidFill>
                  <a:srgbClr val="B34A46"/>
                </a:solidFill>
              </a:rPr>
              <a:t>Conversely</a:t>
            </a:r>
            <a:r>
              <a:rPr lang="en-US" altLang="zh-CN" b="1">
                <a:solidFill>
                  <a:schemeClr val="tx1"/>
                </a:solidFill>
              </a:rPr>
              <a:t>, inadequate praise is equally damaging , for it may </a:t>
            </a:r>
            <a:r>
              <a:rPr lang="en-US" altLang="zh-CN" b="1">
                <a:sym typeface="+mn-ea"/>
              </a:rPr>
              <a:t>to a certain extent</a:t>
            </a:r>
          </a:p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>
                <a:solidFill>
                  <a:srgbClr val="C00000"/>
                </a:solidFill>
              </a:rPr>
              <a:t>    knock down kids' confidence</a:t>
            </a:r>
            <a:r>
              <a:rPr lang="en-US" altLang="zh-CN" b="1">
                <a:solidFill>
                  <a:schemeClr val="tx1"/>
                </a:solidFill>
              </a:rPr>
              <a:t> to achieve far more .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1675" y="1426845"/>
            <a:ext cx="8204200" cy="592455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>
                <a:solidFill>
                  <a:schemeClr val="tx1"/>
                </a:solidFill>
              </a:rPr>
              <a:t>2. </a:t>
            </a:r>
            <a:r>
              <a:rPr lang="en-US" altLang="zh-CN" b="1">
                <a:solidFill>
                  <a:srgbClr val="B34A46"/>
                </a:solidFill>
              </a:rPr>
              <a:t>Yet        </a:t>
            </a:r>
            <a:r>
              <a:rPr lang="en-US" altLang="zh-CN" b="1">
                <a:solidFill>
                  <a:schemeClr val="tx1"/>
                </a:solidFill>
              </a:rPr>
              <a:t>, deficient praise also </a:t>
            </a:r>
            <a:r>
              <a:rPr lang="en-US" altLang="zh-CN" b="1">
                <a:solidFill>
                  <a:srgbClr val="C00000"/>
                </a:solidFill>
              </a:rPr>
              <a:t>impairs children's self-trust and motivation</a:t>
            </a:r>
            <a:r>
              <a:rPr lang="en-US" altLang="zh-CN" b="1">
                <a:solidFill>
                  <a:schemeClr val="tx1"/>
                </a:solidFill>
              </a:rPr>
              <a:t>.</a:t>
            </a:r>
            <a:endParaRPr lang="en-US" altLang="zh-CN" b="1">
              <a:solidFill>
                <a:schemeClr val="accent2"/>
              </a:solidFill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25730" y="86360"/>
            <a:ext cx="2845435" cy="584835"/>
          </a:xfrm>
          <a:prstGeom prst="roundRect">
            <a:avLst>
              <a:gd name="adj" fmla="val 24861"/>
            </a:avLst>
          </a:prstGeom>
          <a:solidFill>
            <a:srgbClr val="699E9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altLang="zh-CN" sz="2400" b="1">
                <a:solidFill>
                  <a:schemeClr val="bg1"/>
                </a:solidFill>
              </a:rPr>
              <a:t>Summary for Para. 2</a:t>
            </a:r>
          </a:p>
        </p:txBody>
      </p:sp>
      <p:sp>
        <p:nvSpPr>
          <p:cNvPr id="5" name="矩形 4"/>
          <p:cNvSpPr/>
          <p:nvPr/>
        </p:nvSpPr>
        <p:spPr>
          <a:xfrm>
            <a:off x="704850" y="1903730"/>
            <a:ext cx="8129270" cy="828040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algn="just" fontAlgn="auto">
              <a:lnSpc>
                <a:spcPts val="2780"/>
              </a:lnSpc>
              <a:defRPr/>
            </a:pPr>
            <a:r>
              <a:rPr lang="en-US" altLang="zh-CN" b="1">
                <a:solidFill>
                  <a:schemeClr val="tx1"/>
                </a:solidFill>
              </a:rPr>
              <a:t>3.</a:t>
            </a:r>
            <a:r>
              <a:rPr lang="en-US" altLang="zh-CN" b="1">
                <a:solidFill>
                  <a:srgbClr val="B34A46"/>
                </a:solidFill>
                <a:sym typeface="+mn-ea"/>
              </a:rPr>
              <a:t>Nevertheless</a:t>
            </a:r>
            <a:r>
              <a:rPr lang="en-US" altLang="zh-CN" b="1">
                <a:sym typeface="+mn-ea"/>
              </a:rPr>
              <a:t>, kids lack enough praise, which makes them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less motivated to </a:t>
            </a:r>
          </a:p>
          <a:p>
            <a:pPr algn="just" fontAlgn="auto">
              <a:lnSpc>
                <a:spcPts val="2780"/>
              </a:lnSpc>
              <a:defRPr/>
            </a:pPr>
            <a:r>
              <a:rPr lang="en-US" altLang="zh-CN" b="1">
                <a:solidFill>
                  <a:srgbClr val="C00000"/>
                </a:solidFill>
                <a:sym typeface="+mn-ea"/>
              </a:rPr>
              <a:t>   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 accomplish their achievements</a:t>
            </a:r>
            <a:r>
              <a:rPr lang="en-US" altLang="zh-CN" b="1">
                <a:sym typeface="+mn-ea"/>
              </a:rPr>
              <a:t>.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7380" y="2767330"/>
            <a:ext cx="74256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>
                <a:sym typeface="+mn-ea"/>
              </a:rPr>
              <a:t>4. </a:t>
            </a:r>
            <a:r>
              <a:rPr lang="en-US" altLang="zh-CN" sz="1800" b="1">
                <a:solidFill>
                  <a:srgbClr val="B34A46"/>
                </a:solidFill>
                <a:sym typeface="+mn-ea"/>
              </a:rPr>
              <a:t>By contrast</a:t>
            </a:r>
            <a:r>
              <a:rPr lang="en-US" altLang="zh-CN" sz="1800" b="1">
                <a:sym typeface="+mn-ea"/>
              </a:rPr>
              <a:t>, inadequate praise </a:t>
            </a:r>
            <a:r>
              <a:rPr lang="en-US" altLang="zh-CN" sz="1800" b="1">
                <a:solidFill>
                  <a:srgbClr val="C00000"/>
                </a:solidFill>
                <a:sym typeface="+mn-ea"/>
              </a:rPr>
              <a:t>is</a:t>
            </a:r>
            <a:r>
              <a:rPr lang="en-US" altLang="zh-CN" sz="1800" b="1">
                <a:sym typeface="+mn-ea"/>
              </a:rPr>
              <a:t> also </a:t>
            </a:r>
            <a:r>
              <a:rPr lang="en-US" altLang="zh-CN" sz="1800" b="1">
                <a:solidFill>
                  <a:srgbClr val="C00000"/>
                </a:solidFill>
                <a:sym typeface="+mn-ea"/>
              </a:rPr>
              <a:t>detrimental to</a:t>
            </a:r>
            <a:r>
              <a:rPr lang="en-US" altLang="zh-CN" sz="1800" b="1">
                <a:sym typeface="+mn-ea"/>
              </a:rPr>
              <a:t> them which results in </a:t>
            </a:r>
          </a:p>
          <a:p>
            <a:pPr algn="l"/>
            <a:r>
              <a:rPr lang="en-US" altLang="zh-CN" sz="1800" b="1">
                <a:sym typeface="+mn-ea"/>
              </a:rPr>
              <a:t>    no progress.</a:t>
            </a:r>
            <a:endParaRPr lang="en-US" altLang="zh-CN" sz="1800" b="1"/>
          </a:p>
        </p:txBody>
      </p:sp>
      <p:sp>
        <p:nvSpPr>
          <p:cNvPr id="4" name="文本框 3"/>
          <p:cNvSpPr txBox="1"/>
          <p:nvPr/>
        </p:nvSpPr>
        <p:spPr>
          <a:xfrm>
            <a:off x="704850" y="3539490"/>
            <a:ext cx="74923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>
                <a:sym typeface="+mn-ea"/>
              </a:rPr>
              <a:t>5. </a:t>
            </a:r>
            <a:r>
              <a:rPr lang="en-US" altLang="zh-CN" sz="1800" b="1">
                <a:solidFill>
                  <a:srgbClr val="B34A46"/>
                </a:solidFill>
                <a:sym typeface="+mn-ea"/>
              </a:rPr>
              <a:t>On the contrary</a:t>
            </a:r>
            <a:r>
              <a:rPr lang="en-US" altLang="zh-CN" sz="1800" b="1">
                <a:sym typeface="+mn-ea"/>
              </a:rPr>
              <a:t>, insufficient praise also </a:t>
            </a:r>
            <a:r>
              <a:rPr lang="en-US" altLang="zh-CN" sz="1800" b="1">
                <a:solidFill>
                  <a:srgbClr val="C00000"/>
                </a:solidFill>
                <a:sym typeface="+mn-ea"/>
              </a:rPr>
              <a:t>casts a shadow impact on</a:t>
            </a:r>
            <a:r>
              <a:rPr lang="en-US" altLang="zh-CN" sz="1800" b="1">
                <a:sym typeface="+mn-ea"/>
              </a:rPr>
              <a:t> children.</a:t>
            </a:r>
            <a:endParaRPr lang="en-US" altLang="zh-CN" sz="1800" b="1"/>
          </a:p>
        </p:txBody>
      </p:sp>
      <p:sp>
        <p:nvSpPr>
          <p:cNvPr id="17" name="文本框 16"/>
          <p:cNvSpPr txBox="1"/>
          <p:nvPr/>
        </p:nvSpPr>
        <p:spPr>
          <a:xfrm>
            <a:off x="956310" y="749935"/>
            <a:ext cx="986790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相反地</a:t>
            </a:r>
            <a:endParaRPr lang="zh-CN" sz="1200" b="1" dirty="0">
              <a:solidFill>
                <a:srgbClr val="32B6A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2175" y="1426845"/>
            <a:ext cx="713740" cy="3371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然而</a:t>
            </a:r>
            <a:endParaRPr lang="zh-CN" sz="1200" b="1" dirty="0">
              <a:solidFill>
                <a:srgbClr val="32B6A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2175" y="1986915"/>
            <a:ext cx="1198880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然而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0280" y="2824480"/>
            <a:ext cx="1043305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相反地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0915" y="3539490"/>
            <a:ext cx="1511935" cy="3371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相反地</a:t>
            </a:r>
            <a:endParaRPr lang="zh-CN" sz="1200" b="1" dirty="0">
              <a:solidFill>
                <a:srgbClr val="32B6A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2175" y="1057275"/>
            <a:ext cx="2764155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摧毁孩子的信心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17925" y="1426845"/>
            <a:ext cx="4079875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削弱孩子的自信心和动机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84290" y="1986915"/>
            <a:ext cx="1740535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没有足够的动力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32225" y="2824480"/>
            <a:ext cx="2075815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也对……有害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26000" y="3585845"/>
            <a:ext cx="2444750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对……产生不良影响</a:t>
            </a:r>
          </a:p>
        </p:txBody>
      </p:sp>
      <p:sp>
        <p:nvSpPr>
          <p:cNvPr id="21" name="矩形: 圆角 13"/>
          <p:cNvSpPr/>
          <p:nvPr/>
        </p:nvSpPr>
        <p:spPr>
          <a:xfrm>
            <a:off x="197485" y="4209415"/>
            <a:ext cx="8709025" cy="707390"/>
          </a:xfrm>
          <a:prstGeom prst="roundRect">
            <a:avLst/>
          </a:prstGeom>
          <a:solidFill>
            <a:srgbClr val="FCD8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Tip 5:   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bundant vocabulary can promote the expressional   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algn="l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        function  of language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. </a:t>
            </a:r>
            <a:endParaRPr lang="en-US" altLang="zh-CN" sz="1400" b="1" dirty="0">
              <a:solidFill>
                <a:schemeClr val="bg2">
                  <a:lumMod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pic>
        <p:nvPicPr>
          <p:cNvPr id="6" name="图片 4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95" y="-10141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18" grpId="0" bldLvl="0" animBg="1"/>
      <p:bldP spid="5" grpId="0"/>
      <p:bldP spid="2" grpId="0"/>
      <p:bldP spid="4" grpId="0"/>
      <p:bldP spid="17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2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48"/>
          <p:cNvSpPr txBox="1"/>
          <p:nvPr/>
        </p:nvSpPr>
        <p:spPr>
          <a:xfrm>
            <a:off x="3190875" y="1755140"/>
            <a:ext cx="539686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>
                <a:solidFill>
                  <a:srgbClr val="BC6663"/>
                </a:solidFill>
                <a:latin typeface="Impact" panose="020B080603090205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Appreciation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" y="1755140"/>
            <a:ext cx="2659380" cy="14947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 bwMode="auto">
          <a:xfrm>
            <a:off x="467544" y="470669"/>
            <a:ext cx="6591935" cy="434594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9615" y="650240"/>
            <a:ext cx="5809615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3280"/>
              </a:lnSpc>
              <a:defRPr/>
            </a:pPr>
            <a:r>
              <a:rPr lang="en-US" altLang="zh-CN" sz="1600" b="1" dirty="0">
                <a:sym typeface="+mn-ea"/>
              </a:rPr>
              <a:t>    Excessive  praise may be counter-productive—kids are promoted on the summit, unwilling to take up challenges(</a:t>
            </a:r>
            <a:r>
              <a:rPr lang="zh-CN" altLang="en-US" sz="1600" b="1" dirty="0">
                <a:sym typeface="+mn-ea"/>
              </a:rPr>
              <a:t>要点</a:t>
            </a:r>
            <a:r>
              <a:rPr lang="en-US" altLang="zh-CN" sz="1600" b="1" dirty="0">
                <a:sym typeface="+mn-ea"/>
              </a:rPr>
              <a:t>1). Nevertheless, kids lack praise, which will contribute to the fact that they will be more likely to lose confidence to accomplish their achievement.(</a:t>
            </a:r>
            <a:r>
              <a:rPr lang="zh-CN" altLang="en-US" sz="1600" b="1" dirty="0">
                <a:sym typeface="+mn-ea"/>
              </a:rPr>
              <a:t>要点</a:t>
            </a:r>
            <a:r>
              <a:rPr lang="en-US" altLang="zh-CN" sz="1600" b="1" dirty="0">
                <a:sym typeface="+mn-ea"/>
              </a:rPr>
              <a:t>2) With the combination of the two points , parents' emphasis should be put on not the outcome but the effort their children make in the process. (</a:t>
            </a:r>
            <a:r>
              <a:rPr lang="zh-CN" altLang="en-US" sz="1600" b="1" dirty="0">
                <a:sym typeface="+mn-ea"/>
              </a:rPr>
              <a:t>要点</a:t>
            </a:r>
            <a:r>
              <a:rPr lang="en-US" altLang="zh-CN" sz="1600" b="1" dirty="0">
                <a:sym typeface="+mn-ea"/>
              </a:rPr>
              <a:t>3)Whatever your children's effort put, the expression of praise should be varied from specific case and be proportionate to it.(</a:t>
            </a:r>
            <a:r>
              <a:rPr lang="zh-CN" altLang="en-US" sz="1600" b="1" dirty="0">
                <a:sym typeface="+mn-ea"/>
              </a:rPr>
              <a:t>要点</a:t>
            </a:r>
            <a:r>
              <a:rPr lang="en-US" altLang="zh-CN" sz="1600" b="1" dirty="0">
                <a:sym typeface="+mn-ea"/>
              </a:rPr>
              <a:t>4)——</a:t>
            </a:r>
            <a:r>
              <a:rPr lang="zh-CN" altLang="en-US" sz="1600" b="1" dirty="0">
                <a:sym typeface="+mn-ea"/>
              </a:rPr>
              <a:t>学生习作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首页图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465" y="3446780"/>
            <a:ext cx="1761490" cy="13950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67229" y="1635646"/>
            <a:ext cx="45720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sym typeface="+mn-ea"/>
              </a:rPr>
              <a:t>lacking praise, kids will be more likely to lose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7424" y="1984494"/>
            <a:ext cx="5731805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sym typeface="+mn-ea"/>
              </a:rPr>
              <a:t>confidence to accomplish their achievement.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29613" y="2505139"/>
            <a:ext cx="1237615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注: 弯曲线形 7"/>
          <p:cNvSpPr/>
          <p:nvPr/>
        </p:nvSpPr>
        <p:spPr>
          <a:xfrm>
            <a:off x="7321550" y="1383618"/>
            <a:ext cx="1150213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516"/>
              <a:gd name="adj6" fmla="val -6345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语言不够简洁</a:t>
            </a:r>
          </a:p>
        </p:txBody>
      </p:sp>
      <p:sp>
        <p:nvSpPr>
          <p:cNvPr id="9" name="矩形 8"/>
          <p:cNvSpPr/>
          <p:nvPr/>
        </p:nvSpPr>
        <p:spPr>
          <a:xfrm>
            <a:off x="2699792" y="2451121"/>
            <a:ext cx="3672408" cy="338554"/>
          </a:xfrm>
          <a:prstGeom prst="rect">
            <a:avLst/>
          </a:prstGeom>
          <a:solidFill>
            <a:srgbClr val="E51CEF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/>
              <a:t>Accordingly</a:t>
            </a:r>
            <a:endParaRPr lang="zh-CN" altLang="en-US" sz="1600" dirty="0"/>
          </a:p>
        </p:txBody>
      </p:sp>
      <p:sp>
        <p:nvSpPr>
          <p:cNvPr id="10" name="标注: 弯曲线形 9"/>
          <p:cNvSpPr/>
          <p:nvPr/>
        </p:nvSpPr>
        <p:spPr>
          <a:xfrm>
            <a:off x="7149465" y="2119304"/>
            <a:ext cx="1527631" cy="9048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115"/>
              <a:gd name="adj6" fmla="val -47998"/>
            </a:avLst>
          </a:prstGeom>
          <a:solidFill>
            <a:srgbClr val="E51CEF"/>
          </a:solidFill>
          <a:ln>
            <a:solidFill>
              <a:srgbClr val="E51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衔接词应与原文逻辑关系保持一致</a:t>
            </a:r>
          </a:p>
        </p:txBody>
      </p:sp>
      <p:sp>
        <p:nvSpPr>
          <p:cNvPr id="11" name="矩形 10"/>
          <p:cNvSpPr/>
          <p:nvPr/>
        </p:nvSpPr>
        <p:spPr>
          <a:xfrm>
            <a:off x="4427984" y="4144327"/>
            <a:ext cx="1103444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/>
              <a:t>kids' effort</a:t>
            </a:r>
            <a:endParaRPr lang="zh-CN" altLang="en-US" sz="1600" b="1" dirty="0"/>
          </a:p>
        </p:txBody>
      </p:sp>
      <p:sp>
        <p:nvSpPr>
          <p:cNvPr id="12" name="标注: 弯曲线形(带强调线) 11"/>
          <p:cNvSpPr/>
          <p:nvPr/>
        </p:nvSpPr>
        <p:spPr>
          <a:xfrm>
            <a:off x="5338127" y="4537209"/>
            <a:ext cx="1761491" cy="28969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772"/>
              <a:gd name="adj6" fmla="val -383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it </a:t>
            </a:r>
            <a:r>
              <a:rPr lang="zh-CN" altLang="en-US" dirty="0"/>
              <a:t>指向不明确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 bwMode="auto">
          <a:xfrm>
            <a:off x="392430" y="899160"/>
            <a:ext cx="6591935" cy="3620135"/>
          </a:xfrm>
          <a:prstGeom prst="roundRect">
            <a:avLst/>
          </a:prstGeom>
          <a:noFill/>
          <a:ln w="38100" cap="flat" cmpd="sng" algn="ctr">
            <a:solidFill>
              <a:srgbClr val="1D41D5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970915"/>
            <a:ext cx="6158230" cy="339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3680"/>
              </a:lnSpc>
              <a:defRPr/>
            </a:pPr>
            <a:r>
              <a:rPr lang="en-US" altLang="zh-CN" sz="2400" b="1">
                <a:sym typeface="+mn-ea"/>
              </a:rPr>
              <a:t>    </a:t>
            </a:r>
            <a:r>
              <a:rPr lang="en-US" altLang="zh-CN" b="1">
                <a:sym typeface="+mn-ea"/>
              </a:rPr>
              <a:t>Nowadays parents tend to overpraise their children, which may have bad effects.(</a:t>
            </a:r>
            <a:r>
              <a:rPr lang="zh-CN" altLang="en-US" b="1">
                <a:sym typeface="+mn-ea"/>
              </a:rPr>
              <a:t>要点</a:t>
            </a:r>
            <a:r>
              <a:rPr lang="en-US" altLang="zh-CN" b="1">
                <a:sym typeface="+mn-ea"/>
              </a:rPr>
              <a:t>1) However,  inadequate praise can be equally harmful. (</a:t>
            </a:r>
            <a:r>
              <a:rPr lang="zh-CN" altLang="en-US" b="1">
                <a:sym typeface="+mn-ea"/>
              </a:rPr>
              <a:t>要点</a:t>
            </a:r>
            <a:r>
              <a:rPr lang="en-US" altLang="zh-CN" b="1">
                <a:sym typeface="+mn-ea"/>
              </a:rPr>
              <a:t>2) Experts suggest that parents pay attention to the quality of their praise and praise the effort rather than the result. (</a:t>
            </a:r>
            <a:r>
              <a:rPr lang="zh-CN" altLang="en-US" b="1">
                <a:sym typeface="+mn-ea"/>
              </a:rPr>
              <a:t>要点</a:t>
            </a:r>
            <a:r>
              <a:rPr lang="en-US" altLang="zh-CN" b="1">
                <a:sym typeface="+mn-ea"/>
              </a:rPr>
              <a:t>3)  Parents should also be aware that praise needs to be task-specific and match the amount of effort their children have made. (</a:t>
            </a:r>
            <a:r>
              <a:rPr lang="zh-CN" altLang="en-US" b="1">
                <a:sym typeface="+mn-ea"/>
              </a:rPr>
              <a:t>要点</a:t>
            </a:r>
            <a:r>
              <a:rPr lang="en-US" altLang="zh-CN" b="1">
                <a:sym typeface="+mn-ea"/>
              </a:rPr>
              <a:t>4)            ——</a:t>
            </a:r>
            <a:r>
              <a:rPr lang="zh-CN" altLang="en-US" b="1">
                <a:sym typeface="+mn-ea"/>
              </a:rPr>
              <a:t>高考范文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9467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42" b="42"/>
          <a:stretch>
            <a:fillRect/>
          </a:stretch>
        </p:blipFill>
        <p:spPr bwMode="auto">
          <a:xfrm>
            <a:off x="7132320" y="3455670"/>
            <a:ext cx="210248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 bwMode="auto">
          <a:xfrm>
            <a:off x="248920" y="495935"/>
            <a:ext cx="6884670" cy="4533900"/>
          </a:xfrm>
          <a:prstGeom prst="roundRect">
            <a:avLst/>
          </a:prstGeom>
          <a:noFill/>
          <a:ln w="38100" cap="flat" cmpd="sng" algn="ctr">
            <a:solidFill>
              <a:srgbClr val="B34A4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9100" y="660400"/>
            <a:ext cx="645668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3680"/>
              </a:lnSpc>
              <a:defRPr/>
            </a:pPr>
            <a:r>
              <a:rPr lang="en-US" altLang="zh-CN" sz="2400" b="1" dirty="0">
                <a:sym typeface="+mn-ea"/>
              </a:rPr>
              <a:t>    </a:t>
            </a:r>
            <a:r>
              <a:rPr lang="en-US" altLang="zh-CN" b="1" dirty="0">
                <a:sym typeface="+mn-ea"/>
              </a:rPr>
              <a:t>Parents‘ excessive or insincere praise, though assumed to promote confidence, tends to produce shrinking children.(</a:t>
            </a:r>
            <a:r>
              <a:rPr lang="zh-CN" altLang="en-US" b="1" dirty="0">
                <a:sym typeface="+mn-ea"/>
              </a:rPr>
              <a:t>要点</a:t>
            </a:r>
            <a:r>
              <a:rPr lang="en-US" altLang="zh-CN" b="1" dirty="0">
                <a:sym typeface="+mn-ea"/>
              </a:rPr>
              <a:t>1) Likewise, deficient praise also impairs children’s self-trust and motivation. (</a:t>
            </a:r>
            <a:r>
              <a:rPr lang="zh-CN" altLang="en-US" b="1" dirty="0">
                <a:sym typeface="+mn-ea"/>
              </a:rPr>
              <a:t>要点</a:t>
            </a:r>
            <a:r>
              <a:rPr lang="en-US" altLang="zh-CN" b="1" dirty="0">
                <a:sym typeface="+mn-ea"/>
              </a:rPr>
              <a:t>2) So what matters isn‘t quantity but quality, which means praise must be honestly focused on children’s effort rather than its outcome. (</a:t>
            </a:r>
            <a:r>
              <a:rPr lang="zh-CN" altLang="en-US" b="1" dirty="0">
                <a:sym typeface="+mn-ea"/>
              </a:rPr>
              <a:t>要点</a:t>
            </a:r>
            <a:r>
              <a:rPr lang="en-US" altLang="zh-CN" b="1" dirty="0">
                <a:sym typeface="+mn-ea"/>
              </a:rPr>
              <a:t>3)  Even if not the best, children in great effort deserve parents‘ praise and recognition, undoubtedly specific and corresponding to relevant effort. (</a:t>
            </a:r>
            <a:r>
              <a:rPr lang="zh-CN" altLang="en-US" b="1" dirty="0">
                <a:sym typeface="+mn-ea"/>
              </a:rPr>
              <a:t>要点</a:t>
            </a:r>
            <a:r>
              <a:rPr lang="en-US" altLang="zh-CN" b="1" dirty="0">
                <a:sym typeface="+mn-ea"/>
              </a:rPr>
              <a:t>4)                  </a:t>
            </a:r>
          </a:p>
          <a:p>
            <a:pPr algn="just" fontAlgn="auto">
              <a:lnSpc>
                <a:spcPts val="3680"/>
              </a:lnSpc>
              <a:defRPr/>
            </a:pPr>
            <a:r>
              <a:rPr lang="en-US" altLang="zh-CN" b="1" dirty="0">
                <a:sym typeface="+mn-ea"/>
              </a:rPr>
              <a:t>                                                                                   ——</a:t>
            </a:r>
            <a:r>
              <a:rPr lang="zh-CN" altLang="en-US" b="1">
                <a:sym typeface="+mn-ea"/>
              </a:rPr>
              <a:t>柯继安老师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亲子图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3745230"/>
            <a:ext cx="1495425" cy="12846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id="{F329958C-D4A6-1141-9F32-5CB7D429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367" y="1924050"/>
            <a:ext cx="379809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0" b="1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40962" name="图片 2">
            <a:extLst>
              <a:ext uri="{FF2B5EF4-FFF2-40B4-BE49-F238E27FC236}">
                <a16:creationId xmlns:a16="http://schemas.microsoft.com/office/drawing/2014/main" id="{0BF79602-BB88-BF44-9C58-A7C69668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2193131"/>
            <a:ext cx="18430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3">
            <a:extLst>
              <a:ext uri="{FF2B5EF4-FFF2-40B4-BE49-F238E27FC236}">
                <a16:creationId xmlns:a16="http://schemas.microsoft.com/office/drawing/2014/main" id="{387516B2-6098-4C4C-AC16-B1A8EAA19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16807"/>
            <a:ext cx="2925366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5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D88D503D-F8D5-6E48-A0F4-8CDF9213C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2" y="465535"/>
            <a:ext cx="29253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</p:spTree>
    <p:extLst>
      <p:ext uri="{BB962C8B-B14F-4D97-AF65-F5344CB8AC3E}">
        <p14:creationId xmlns:p14="http://schemas.microsoft.com/office/powerpoint/2010/main" val="16867728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48"/>
          <p:cNvSpPr txBox="1"/>
          <p:nvPr/>
        </p:nvSpPr>
        <p:spPr>
          <a:xfrm>
            <a:off x="1057275" y="1861820"/>
            <a:ext cx="7412355" cy="2338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>
                <a:solidFill>
                  <a:srgbClr val="BC6663"/>
                </a:solidFill>
                <a:latin typeface="Impact" panose="020B080603090205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Homework:</a:t>
            </a:r>
          </a:p>
          <a:p>
            <a:r>
              <a:rPr lang="en-US" sz="4000">
                <a:solidFill>
                  <a:srgbClr val="BC6663"/>
                </a:solidFill>
                <a:latin typeface="Impact" panose="020B080603090205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  </a:t>
            </a:r>
            <a:r>
              <a:rPr lang="en-US" sz="360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ea typeface="华康雅宋体W9(P)" panose="02020900000000000000" pitchFamily="18" charset="-122"/>
                <a:cs typeface="Times New Roman" panose="02020603050405020304" charset="0"/>
                <a:sym typeface="+mn-lt"/>
              </a:rPr>
              <a:t>Based on what we learnt, polish your writing from complete content, rich language and cohesive structure.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" y="153670"/>
            <a:ext cx="2659380" cy="14947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istrator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92" y="339502"/>
            <a:ext cx="7056784" cy="4325956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Temp\400页超强PPT模板\花PNG\白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CD8D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164" y="766099"/>
            <a:ext cx="1703512" cy="15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382010" y="2287905"/>
            <a:ext cx="415480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Right"/>
              <a:lightRig rig="brightRoom" dir="t"/>
            </a:scene3d>
            <a:sp3d extrusionH="444500" contourW="25400" prstMaterial="powder">
              <a:extrusionClr>
                <a:srgbClr val="FA346D"/>
              </a:extrusionClr>
              <a:contourClr>
                <a:srgbClr val="FDB5CA"/>
              </a:contourClr>
            </a:sp3d>
          </a:bodyPr>
          <a:lstStyle/>
          <a:p>
            <a:pPr algn="ctr"/>
            <a:r>
              <a:rPr lang="en-US" altLang="zh-CN" sz="4800" b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sx="102000" sy="102000" algn="tl" rotWithShape="0">
                    <a:schemeClr val="bg1">
                      <a:lumMod val="75000"/>
                    </a:scheme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Thank you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66365" y="4101465"/>
            <a:ext cx="5850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本文部分范例选自溯恩英语外教下水作文，特此鸣谢！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48"/>
          <p:cNvSpPr txBox="1"/>
          <p:nvPr/>
        </p:nvSpPr>
        <p:spPr>
          <a:xfrm>
            <a:off x="3326765" y="1755140"/>
            <a:ext cx="517461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>
                <a:solidFill>
                  <a:srgbClr val="BC6663"/>
                </a:solidFill>
                <a:latin typeface="Impact" panose="020B080603090205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Paragraph 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" y="1524000"/>
            <a:ext cx="2668905" cy="1899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6"/>
          <p:cNvSpPr txBox="1"/>
          <p:nvPr/>
        </p:nvSpPr>
        <p:spPr bwMode="auto">
          <a:xfrm>
            <a:off x="178435" y="408940"/>
            <a:ext cx="4074795" cy="4522470"/>
          </a:xfrm>
          <a:prstGeom prst="rect">
            <a:avLst/>
          </a:prstGeom>
          <a:solidFill>
            <a:srgbClr val="E4D49D">
              <a:alpha val="3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bg2">
                    <a:lumMod val="75000"/>
                  </a:schemeClr>
                </a:solidFill>
                <a:sym typeface="+mn-ea"/>
              </a:rPr>
              <a:t>①</a:t>
            </a:r>
            <a:r>
              <a:rPr lang="zh-CN" altLang="en-US" sz="1600" b="1"/>
              <a:t> </a:t>
            </a:r>
            <a:r>
              <a:rPr lang="zh-CN" altLang="en-US" sz="1600" b="1">
                <a:sym typeface="+mn-ea"/>
              </a:rPr>
              <a:t> </a:t>
            </a:r>
            <a:r>
              <a:rPr sz="1600" b="1">
                <a:sym typeface="+mn-ea"/>
              </a:rPr>
              <a:t>So what is the right amount of praise? </a:t>
            </a:r>
          </a:p>
          <a:p>
            <a:pPr algn="just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bg2">
                    <a:lumMod val="75000"/>
                  </a:schemeClr>
                </a:solidFill>
                <a:sym typeface="+mn-ea"/>
              </a:rPr>
              <a:t>②</a:t>
            </a:r>
            <a:r>
              <a:rPr lang="zh-CN" altLang="en-US" sz="1600" b="1">
                <a:sym typeface="+mn-ea"/>
              </a:rPr>
              <a:t>Experts say that the quality of praise is more important than the quantity. </a:t>
            </a:r>
          </a:p>
          <a:p>
            <a:pPr algn="just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bg2">
                    <a:lumMod val="75000"/>
                  </a:schemeClr>
                </a:solidFill>
                <a:sym typeface="+mn-ea"/>
              </a:rPr>
              <a:t>③</a:t>
            </a:r>
            <a:r>
              <a:rPr lang="zh-CN" altLang="en-US" sz="1600" b="1">
                <a:sym typeface="+mn-ea"/>
              </a:rPr>
              <a:t>If praise is sincere and focused on the effort not the outcome, you can give it as often as your child does something that deserves a verbal reward. </a:t>
            </a:r>
            <a:r>
              <a:rPr sz="1600" b="1"/>
              <a:t> </a:t>
            </a:r>
          </a:p>
          <a:p>
            <a:pPr algn="just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bg2">
                    <a:lumMod val="75000"/>
                  </a:schemeClr>
                </a:solidFill>
                <a:sym typeface="+mn-ea"/>
              </a:rPr>
              <a:t>④</a:t>
            </a:r>
            <a:r>
              <a:rPr lang="zh-CN" altLang="en-US" sz="1600" b="1">
                <a:sym typeface="+mn-ea"/>
              </a:rPr>
              <a:t>“We should especially recognize our children</a:t>
            </a:r>
            <a:r>
              <a:rPr lang="en-US" altLang="zh-CN" sz="1600" b="1">
                <a:sym typeface="+mn-ea"/>
              </a:rPr>
              <a:t>’</a:t>
            </a:r>
            <a:r>
              <a:rPr lang="zh-CN" altLang="en-US" sz="1600" b="1">
                <a:sym typeface="+mn-ea"/>
              </a:rPr>
              <a:t>s efforts to push themselves and work hard to achieve a goal,” says Donahue, author of Parenting Without Fear</a:t>
            </a:r>
            <a:r>
              <a:rPr lang="zh-CN" sz="1600" b="1">
                <a:sym typeface="+mn-ea"/>
              </a:rPr>
              <a:t>：</a:t>
            </a:r>
            <a:r>
              <a:rPr lang="zh-CN" altLang="en-US" sz="1600" b="1">
                <a:sym typeface="+mn-ea"/>
              </a:rPr>
              <a:t>Letting </a:t>
            </a:r>
            <a:r>
              <a:rPr lang="en-US" altLang="zh-CN" sz="1600" b="1">
                <a:sym typeface="+mn-ea"/>
              </a:rPr>
              <a:t>Go of Worry and Focusing on What Really Matters.</a:t>
            </a:r>
          </a:p>
          <a:p>
            <a:pPr algn="just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bg2">
                    <a:lumMod val="75000"/>
                  </a:schemeClr>
                </a:solidFill>
                <a:sym typeface="+mn-ea"/>
              </a:rPr>
              <a:t>⑤</a:t>
            </a:r>
            <a:r>
              <a:rPr lang="zh-CN" altLang="en-US" sz="1600" b="1">
                <a:sym typeface="+mn-ea"/>
              </a:rPr>
              <a:t>“One thing to remember is that it</a:t>
            </a:r>
            <a:r>
              <a:rPr lang="en-US" altLang="zh-CN" sz="1600" b="1">
                <a:sym typeface="+mn-ea"/>
              </a:rPr>
              <a:t>’</a:t>
            </a:r>
            <a:r>
              <a:rPr lang="zh-CN" altLang="en-US" sz="1600" b="1">
                <a:sym typeface="+mn-ea"/>
              </a:rPr>
              <a:t>s the process not the end product that matters.”</a:t>
            </a:r>
            <a:endParaRPr lang="en-US" altLang="zh-CN" sz="1600" b="1">
              <a:sym typeface="+mn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433570" y="144145"/>
          <a:ext cx="4466590" cy="42297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information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keywords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S3</a:t>
                      </a:r>
                    </a:p>
                    <a:p>
                      <a:pPr>
                        <a:buNone/>
                      </a:pPr>
                      <a:endParaRPr lang="en-US" altLang="zh-CN" b="1"/>
                    </a:p>
                    <a:p>
                      <a:pPr>
                        <a:buNone/>
                      </a:pPr>
                      <a:endParaRPr lang="en-US" altLang="zh-C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  <a:p>
                      <a:pPr algn="l"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879340" y="816610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transitional sentence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9340" y="1461770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experts' statement</a:t>
            </a:r>
            <a:endParaRPr 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1095" y="2392680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condition</a:t>
            </a:r>
            <a:endParaRPr lang="en-US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9340" y="3228340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quotation</a:t>
            </a:r>
            <a:endParaRPr 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79340" y="3728720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repeated explanation</a:t>
            </a:r>
            <a:endParaRPr 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9355" y="821690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redundant</a:t>
            </a:r>
            <a:endParaRPr lang="en-US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9355" y="1600200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key 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6515" y="2395220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minor 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4760" y="3089910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redundant</a:t>
            </a:r>
            <a:endParaRPr lang="en-US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97600" y="3728720"/>
            <a:ext cx="13893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sym typeface="+mn-ea"/>
              </a:rPr>
              <a:t>redundant</a:t>
            </a:r>
            <a:endParaRPr lang="en-US" sz="18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sym typeface="+mn-ea"/>
              </a:rPr>
              <a:t>point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24775" y="1466850"/>
            <a:ext cx="11747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b="1">
                <a:solidFill>
                  <a:srgbClr val="E51CEF"/>
                </a:solidFill>
                <a:sym typeface="+mn-ea"/>
              </a:rPr>
              <a:t>quality,    </a:t>
            </a:r>
            <a:endParaRPr lang="en-US" b="1">
              <a:solidFill>
                <a:srgbClr val="E51CEF"/>
              </a:solidFill>
            </a:endParaRPr>
          </a:p>
          <a:p>
            <a:pPr algn="ctr">
              <a:buNone/>
            </a:pPr>
            <a:r>
              <a:rPr lang="en-US" b="1">
                <a:solidFill>
                  <a:srgbClr val="E51CEF"/>
                </a:solidFill>
                <a:sym typeface="+mn-ea"/>
              </a:rPr>
              <a:t> quantity</a:t>
            </a:r>
            <a:endParaRPr lang="en-US" sz="1800" b="1">
              <a:solidFill>
                <a:srgbClr val="E51CEF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25410" y="2167890"/>
            <a:ext cx="11747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>
                <a:solidFill>
                  <a:srgbClr val="E51CEF"/>
                </a:solidFill>
                <a:sym typeface="+mn-ea"/>
              </a:rPr>
              <a:t>sincere,</a:t>
            </a:r>
            <a:endParaRPr lang="en-US" b="1">
              <a:solidFill>
                <a:srgbClr val="E51CEF"/>
              </a:solidFill>
            </a:endParaRPr>
          </a:p>
          <a:p>
            <a:pPr algn="l">
              <a:buNone/>
            </a:pPr>
            <a:r>
              <a:rPr lang="en-US" b="1">
                <a:solidFill>
                  <a:srgbClr val="E51CEF"/>
                </a:solidFill>
                <a:sym typeface="+mn-ea"/>
              </a:rPr>
              <a:t> effort, outcome</a:t>
            </a:r>
            <a:endParaRPr lang="en-US" sz="1800" b="1">
              <a:solidFill>
                <a:srgbClr val="E51CEF"/>
              </a:solidFill>
              <a:sym typeface="+mn-ea"/>
            </a:endParaRPr>
          </a:p>
        </p:txBody>
      </p:sp>
      <p:pic>
        <p:nvPicPr>
          <p:cNvPr id="8" name="图片 4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45" y="93364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istrator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0" b="132"/>
          <a:stretch>
            <a:fillRect/>
          </a:stretch>
        </p:blipFill>
        <p:spPr bwMode="auto">
          <a:xfrm>
            <a:off x="4554855" y="3027680"/>
            <a:ext cx="1484630" cy="1826260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873125" y="320040"/>
            <a:ext cx="3445510" cy="460375"/>
          </a:xfrm>
          <a:prstGeom prst="rect">
            <a:avLst/>
          </a:prstGeom>
          <a:solidFill>
            <a:srgbClr val="E5F8F6"/>
          </a:solidFill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</a:rPr>
              <a:t>Language database:</a:t>
            </a:r>
          </a:p>
        </p:txBody>
      </p:sp>
      <p:pic>
        <p:nvPicPr>
          <p:cNvPr id="9" name="Picture 5" descr="F:\Temp\400页超强PPT模板\花PNG\白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CD8D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95636" y="-214976"/>
            <a:ext cx="1703512" cy="15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664210" y="1433830"/>
            <a:ext cx="1715770" cy="1746885"/>
            <a:chOff x="3756" y="1698"/>
            <a:chExt cx="2706" cy="4890"/>
          </a:xfrm>
        </p:grpSpPr>
        <p:sp>
          <p:nvSpPr>
            <p:cNvPr id="4" name="Rectangle 1"/>
            <p:cNvSpPr/>
            <p:nvPr/>
          </p:nvSpPr>
          <p:spPr bwMode="auto">
            <a:xfrm>
              <a:off x="3756" y="1698"/>
              <a:ext cx="2706" cy="4890"/>
            </a:xfrm>
            <a:prstGeom prst="rect">
              <a:avLst/>
            </a:prstGeom>
            <a:noFill/>
            <a:ln w="76200">
              <a:solidFill>
                <a:srgbClr val="9CE4DC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n>
                  <a:solidFill>
                    <a:srgbClr val="9CE4DC"/>
                  </a:solidFill>
                </a:ln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9" y="1698"/>
              <a:ext cx="2482" cy="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3900"/>
                </a:lnSpc>
              </a:pPr>
              <a:r>
                <a:rPr lang="en-US" altLang="zh-CN" sz="1200" u="heavy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---------------------------------------------------------------</a:t>
              </a:r>
              <a:endParaRPr lang="en-US" altLang="zh-CN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06160" y="1381125"/>
            <a:ext cx="1887855" cy="2399632"/>
            <a:chOff x="9511" y="1137"/>
            <a:chExt cx="2973" cy="11046"/>
          </a:xfrm>
        </p:grpSpPr>
        <p:sp>
          <p:nvSpPr>
            <p:cNvPr id="3" name="Rectangle 1"/>
            <p:cNvSpPr/>
            <p:nvPr/>
          </p:nvSpPr>
          <p:spPr bwMode="auto">
            <a:xfrm>
              <a:off x="9516" y="1255"/>
              <a:ext cx="2968" cy="10896"/>
            </a:xfrm>
            <a:prstGeom prst="rect">
              <a:avLst/>
            </a:prstGeom>
            <a:noFill/>
            <a:ln w="76200">
              <a:solidFill>
                <a:srgbClr val="FCD8D3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n>
                  <a:solidFill>
                    <a:srgbClr val="9CE4DC"/>
                  </a:solidFill>
                </a:ln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511" y="1137"/>
              <a:ext cx="2600" cy="1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4500"/>
                </a:lnSpc>
              </a:pPr>
              <a:r>
                <a:rPr lang="en-US" altLang="zh-CN" sz="1200" u="heavy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--------------------------------------------</a:t>
              </a: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</a:t>
              </a:r>
              <a:endParaRPr lang="en-US" altLang="zh-CN" sz="1200" u="heavy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ts val="45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</a:t>
              </a:r>
              <a:endParaRPr lang="en-US" altLang="zh-CN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49960" y="1500505"/>
            <a:ext cx="1319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effort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6620" y="2035175"/>
            <a:ext cx="1425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endeavor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6620" y="2551430"/>
            <a:ext cx="1319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exertion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141085" y="1555750"/>
            <a:ext cx="1694180" cy="2038985"/>
            <a:chOff x="9671" y="2450"/>
            <a:chExt cx="2668" cy="3211"/>
          </a:xfrm>
        </p:grpSpPr>
        <p:sp>
          <p:nvSpPr>
            <p:cNvPr id="18" name="文本框 17"/>
            <p:cNvSpPr txBox="1"/>
            <p:nvPr/>
          </p:nvSpPr>
          <p:spPr>
            <a:xfrm>
              <a:off x="9671" y="2450"/>
              <a:ext cx="24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not …but…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706" y="3325"/>
              <a:ext cx="23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rather than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754" y="4203"/>
              <a:ext cx="20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instead of 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841" y="5081"/>
              <a:ext cx="24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more…than 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80335" y="1433830"/>
            <a:ext cx="2386965" cy="2597785"/>
            <a:chOff x="3756" y="1698"/>
            <a:chExt cx="2706" cy="4890"/>
          </a:xfrm>
        </p:grpSpPr>
        <p:sp>
          <p:nvSpPr>
            <p:cNvPr id="28" name="Rectangle 1"/>
            <p:cNvSpPr/>
            <p:nvPr/>
          </p:nvSpPr>
          <p:spPr bwMode="auto">
            <a:xfrm>
              <a:off x="3756" y="1698"/>
              <a:ext cx="2706" cy="4890"/>
            </a:xfrm>
            <a:prstGeom prst="rect">
              <a:avLst/>
            </a:prstGeom>
            <a:noFill/>
            <a:ln w="76200">
              <a:solidFill>
                <a:srgbClr val="9CE4DC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n>
                  <a:solidFill>
                    <a:srgbClr val="9CE4DC"/>
                  </a:solidFill>
                </a:ln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899" y="1698"/>
              <a:ext cx="2482" cy="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3900"/>
                </a:lnSpc>
              </a:pPr>
              <a:r>
                <a:rPr lang="en-US" altLang="zh-CN" sz="1200" u="heavy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------------------------------------------------------------------------------------------</a:t>
              </a: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</a:t>
              </a:r>
            </a:p>
            <a:p>
              <a:pPr fontAlgn="auto">
                <a:lnSpc>
                  <a:spcPts val="39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</a:t>
              </a:r>
              <a:endParaRPr lang="en-US" altLang="zh-CN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02255" y="1534795"/>
            <a:ext cx="2451735" cy="2284730"/>
            <a:chOff x="7577" y="2530"/>
            <a:chExt cx="3861" cy="3598"/>
          </a:xfrm>
        </p:grpSpPr>
        <p:sp>
          <p:nvSpPr>
            <p:cNvPr id="26" name="文本框 25"/>
            <p:cNvSpPr txBox="1"/>
            <p:nvPr/>
          </p:nvSpPr>
          <p:spPr>
            <a:xfrm>
              <a:off x="7577" y="5548"/>
              <a:ext cx="38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incline to the view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方正粗黑宋简体" panose="02000000000000000000" charset="-122"/>
                <a:cs typeface="Times New Roman" panose="0202060305040502030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107" y="2530"/>
              <a:ext cx="20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affirm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225" y="3236"/>
              <a:ext cx="20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state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20" y="4002"/>
              <a:ext cx="20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claim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112" y="4764"/>
              <a:ext cx="20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 note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37285" y="782320"/>
            <a:ext cx="7243445" cy="651510"/>
            <a:chOff x="1631" y="1232"/>
            <a:chExt cx="10798" cy="1026"/>
          </a:xfrm>
        </p:grpSpPr>
        <p:grpSp>
          <p:nvGrpSpPr>
            <p:cNvPr id="41" name="组合 40"/>
            <p:cNvGrpSpPr/>
            <p:nvPr/>
          </p:nvGrpSpPr>
          <p:grpSpPr>
            <a:xfrm>
              <a:off x="1631" y="1232"/>
              <a:ext cx="10798" cy="1026"/>
              <a:chOff x="1613" y="1232"/>
              <a:chExt cx="9017" cy="1026"/>
            </a:xfrm>
          </p:grpSpPr>
          <p:sp>
            <p:nvSpPr>
              <p:cNvPr id="42" name="TextBox 8"/>
              <p:cNvSpPr txBox="1"/>
              <p:nvPr/>
            </p:nvSpPr>
            <p:spPr>
              <a:xfrm>
                <a:off x="1613" y="1387"/>
                <a:ext cx="1876" cy="87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粗黑宋简体" panose="02000000000000000000" charset="-122"/>
                    <a:ea typeface="方正粗黑宋简体" panose="02000000000000000000" charset="-122"/>
                    <a:cs typeface="方正粗黑宋简体" panose="02000000000000000000" charset="-122"/>
                  </a:rPr>
                  <a:t>1. 努力：  </a:t>
                </a:r>
                <a:r>
                  <a:rPr lang="zh-CN" altLang="en-US" sz="2000" u="sng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                </a:t>
                </a:r>
              </a:p>
            </p:txBody>
          </p:sp>
          <p:sp>
            <p:nvSpPr>
              <p:cNvPr id="43" name="TextBox 8"/>
              <p:cNvSpPr txBox="1"/>
              <p:nvPr/>
            </p:nvSpPr>
            <p:spPr>
              <a:xfrm>
                <a:off x="7270" y="1232"/>
                <a:ext cx="3360" cy="87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粗黑宋简体" panose="02000000000000000000" charset="-122"/>
                    <a:ea typeface="方正粗黑宋简体" panose="02000000000000000000" charset="-122"/>
                    <a:cs typeface="方正粗黑宋简体" panose="02000000000000000000" charset="-122"/>
                  </a:rPr>
                  <a:t>3.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粗黑宋简体" panose="02000000000000000000" charset="-122"/>
                    <a:ea typeface="方正粗黑宋简体" panose="02000000000000000000" charset="-122"/>
                    <a:cs typeface="方正粗黑宋简体" panose="02000000000000000000" charset="-122"/>
                  </a:rPr>
                  <a:t>不是</a:t>
                </a:r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粗黑宋简体" panose="02000000000000000000" charset="-122"/>
                    <a:ea typeface="方正粗黑宋简体" panose="02000000000000000000" charset="-122"/>
                    <a:cs typeface="方正粗黑宋简体" panose="02000000000000000000" charset="-122"/>
                  </a:rPr>
                  <a:t>… 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粗黑宋简体" panose="02000000000000000000" charset="-122"/>
                    <a:ea typeface="方正粗黑宋简体" panose="02000000000000000000" charset="-122"/>
                    <a:cs typeface="方正粗黑宋简体" panose="02000000000000000000" charset="-122"/>
                  </a:rPr>
                  <a:t>而是</a:t>
                </a:r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粗黑宋简体" panose="02000000000000000000" charset="-122"/>
                    <a:ea typeface="方正粗黑宋简体" panose="02000000000000000000" charset="-122"/>
                    <a:cs typeface="方正粗黑宋简体" panose="02000000000000000000" charset="-122"/>
                  </a:rPr>
                  <a:t>…</a:t>
                </a:r>
                <a:r>
                  <a:rPr lang="zh-CN" altLang="en-US" sz="2000" u="sng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琥珀" panose="02010800040101010101" charset="-122"/>
                    <a:ea typeface="华文琥珀" panose="02010800040101010101" charset="-122"/>
                    <a:cs typeface="华文琥珀" panose="02010800040101010101" charset="-122"/>
                  </a:rPr>
                  <a:t> </a:t>
                </a:r>
                <a:r>
                  <a:rPr lang="zh-CN" altLang="en-US" sz="2000" u="sng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               </a:t>
                </a:r>
              </a:p>
            </p:txBody>
          </p:sp>
        </p:grpSp>
        <p:sp>
          <p:nvSpPr>
            <p:cNvPr id="44" name="TextBox 8"/>
            <p:cNvSpPr txBox="1"/>
            <p:nvPr/>
          </p:nvSpPr>
          <p:spPr>
            <a:xfrm>
              <a:off x="4239" y="1343"/>
              <a:ext cx="3211" cy="8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2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. 认为：</a:t>
              </a:r>
              <a:r>
                <a:rPr lang="zh-CN" altLang="en-US" sz="2000" u="sng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               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70" y="-59690"/>
            <a:ext cx="9140825" cy="5262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1675" y="749935"/>
            <a:ext cx="7983220" cy="896620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>
                <a:solidFill>
                  <a:schemeClr val="tx1"/>
                </a:solidFill>
              </a:rPr>
              <a:t>1. </a:t>
            </a:r>
            <a:r>
              <a:rPr lang="en-US" altLang="zh-CN" b="1">
                <a:solidFill>
                  <a:srgbClr val="B34A46"/>
                </a:solidFill>
              </a:rPr>
              <a:t>Hence      </a:t>
            </a:r>
            <a:r>
              <a:rPr lang="en-US" altLang="zh-CN" b="1">
                <a:solidFill>
                  <a:schemeClr val="tx1"/>
                </a:solidFill>
              </a:rPr>
              <a:t>, expert</a:t>
            </a:r>
            <a:r>
              <a:rPr lang="en-US" altLang="zh-CN" b="1">
                <a:sym typeface="+mn-ea"/>
              </a:rPr>
              <a:t>s assert that the quality of praise is more significant than the </a:t>
            </a:r>
          </a:p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>
                <a:sym typeface="+mn-ea"/>
              </a:rPr>
              <a:t>  quantity, which suggests the vitality of praising the effort rather than outcome.</a:t>
            </a:r>
            <a:endParaRPr lang="en-US" altLang="zh-CN" b="1">
              <a:solidFill>
                <a:srgbClr val="B34A46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7385" y="1510030"/>
            <a:ext cx="8204200" cy="592455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2. </a:t>
            </a:r>
            <a:r>
              <a:rPr lang="en-US" altLang="zh-CN" b="1" dirty="0">
                <a:solidFill>
                  <a:srgbClr val="B34A46"/>
                </a:solidFill>
              </a:rPr>
              <a:t>Accordingly</a:t>
            </a:r>
            <a:r>
              <a:rPr lang="en-US" altLang="zh-CN" b="1" dirty="0">
                <a:solidFill>
                  <a:schemeClr val="tx1"/>
                </a:solidFill>
              </a:rPr>
              <a:t>, what really matters is the process of trying but not the outcome.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53975" y="86360"/>
            <a:ext cx="3094355" cy="584835"/>
          </a:xfrm>
          <a:prstGeom prst="roundRect">
            <a:avLst>
              <a:gd name="adj" fmla="val 24861"/>
            </a:avLst>
          </a:prstGeom>
          <a:solidFill>
            <a:srgbClr val="699E9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altLang="zh-CN" sz="2400" b="1">
                <a:solidFill>
                  <a:schemeClr val="bg1"/>
                </a:solidFill>
              </a:rPr>
              <a:t>Summary for Para. 3</a:t>
            </a:r>
          </a:p>
        </p:txBody>
      </p:sp>
      <p:sp>
        <p:nvSpPr>
          <p:cNvPr id="5" name="矩形 4"/>
          <p:cNvSpPr/>
          <p:nvPr/>
        </p:nvSpPr>
        <p:spPr>
          <a:xfrm>
            <a:off x="704850" y="1942465"/>
            <a:ext cx="8129270" cy="828040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algn="just" fontAlgn="auto">
              <a:lnSpc>
                <a:spcPts val="2780"/>
              </a:lnSpc>
              <a:defRPr/>
            </a:pPr>
            <a:r>
              <a:rPr lang="en-US" altLang="zh-CN" b="1">
                <a:sym typeface="+mn-ea"/>
              </a:rPr>
              <a:t>3. </a:t>
            </a:r>
            <a:r>
              <a:rPr lang="en-US" altLang="zh-CN" b="1">
                <a:solidFill>
                  <a:srgbClr val="B34A46"/>
                </a:solidFill>
                <a:sym typeface="+mn-ea"/>
              </a:rPr>
              <a:t>Consequently</a:t>
            </a:r>
            <a:r>
              <a:rPr lang="en-US" altLang="zh-CN" b="1">
                <a:sym typeface="+mn-ea"/>
              </a:rPr>
              <a:t>, experts note that it's rational for parents to concentrate on the </a:t>
            </a:r>
          </a:p>
          <a:p>
            <a:pPr algn="just" fontAlgn="auto">
              <a:lnSpc>
                <a:spcPts val="2780"/>
              </a:lnSpc>
              <a:defRPr/>
            </a:pPr>
            <a:r>
              <a:rPr lang="en-US" altLang="zh-CN" b="1">
                <a:sym typeface="+mn-ea"/>
              </a:rPr>
              <a:t>   process, rather than the outcome. 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778" y="2712085"/>
            <a:ext cx="8035925" cy="8039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ts val="2780"/>
              </a:lnSpc>
              <a:buClrTx/>
              <a:buSzTx/>
              <a:buNone/>
              <a:defRPr/>
            </a:pPr>
            <a:r>
              <a:rPr lang="en-US" altLang="zh-CN" sz="1800" b="1">
                <a:sym typeface="+mn-ea"/>
              </a:rPr>
              <a:t>4. </a:t>
            </a:r>
            <a:r>
              <a:rPr lang="en-US" altLang="zh-CN" sz="1800" b="1">
                <a:solidFill>
                  <a:srgbClr val="B34A46"/>
                </a:solidFill>
                <a:sym typeface="+mn-ea"/>
              </a:rPr>
              <a:t>Therefore</a:t>
            </a:r>
            <a:r>
              <a:rPr lang="en-US" altLang="zh-CN" sz="1800" b="1">
                <a:sym typeface="+mn-ea"/>
              </a:rPr>
              <a:t>, with the combination of the two points , parents' emphasis should be </a:t>
            </a:r>
          </a:p>
          <a:p>
            <a:pPr algn="just">
              <a:lnSpc>
                <a:spcPts val="2780"/>
              </a:lnSpc>
              <a:buClrTx/>
              <a:buSzTx/>
              <a:buNone/>
              <a:defRPr/>
            </a:pPr>
            <a:r>
              <a:rPr lang="en-US" altLang="zh-CN" sz="1800" b="1">
                <a:sym typeface="+mn-ea"/>
              </a:rPr>
              <a:t>  put on not the outcome but the effort their children make in the process. </a:t>
            </a:r>
            <a:endParaRPr lang="en-US" altLang="zh-CN" sz="1800" b="1"/>
          </a:p>
        </p:txBody>
      </p:sp>
      <p:sp>
        <p:nvSpPr>
          <p:cNvPr id="21" name="文本框 20"/>
          <p:cNvSpPr txBox="1"/>
          <p:nvPr/>
        </p:nvSpPr>
        <p:spPr>
          <a:xfrm>
            <a:off x="925830" y="769620"/>
            <a:ext cx="839470" cy="3371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因此</a:t>
            </a:r>
            <a:endParaRPr lang="zh-CN" altLang="en-US" sz="1200" b="1" dirty="0">
              <a:solidFill>
                <a:srgbClr val="32B6A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2091" y="1537970"/>
            <a:ext cx="1150620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因此</a:t>
            </a:r>
            <a:endParaRPr lang="zh-CN" altLang="en-US" sz="1200" b="1" dirty="0">
              <a:solidFill>
                <a:srgbClr val="32B6A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0981" y="2024380"/>
            <a:ext cx="1398905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5830" y="2790825"/>
            <a:ext cx="984250" cy="275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因此</a:t>
            </a:r>
            <a:endParaRPr lang="zh-CN" altLang="en-US" sz="1200" b="1" dirty="0">
              <a:solidFill>
                <a:srgbClr val="32B6A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: 圆角 13"/>
          <p:cNvSpPr/>
          <p:nvPr/>
        </p:nvSpPr>
        <p:spPr>
          <a:xfrm>
            <a:off x="279400" y="3790315"/>
            <a:ext cx="8592185" cy="1059815"/>
          </a:xfrm>
          <a:prstGeom prst="roundRect">
            <a:avLst/>
          </a:prstGeom>
          <a:solidFill>
            <a:srgbClr val="FCD8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b="1" dirty="0">
                <a:solidFill>
                  <a:srgbClr val="1D41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Tip 6:   Transitional words should be consistent with the original text in logical relationship .   </a:t>
            </a:r>
            <a:r>
              <a:rPr lang="zh-CN" altLang="en-US" b="1" dirty="0">
                <a:solidFill>
                  <a:srgbClr val="1D41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衔接词应与原文逻辑关系保持一致</a:t>
            </a:r>
          </a:p>
        </p:txBody>
      </p:sp>
      <p:pic>
        <p:nvPicPr>
          <p:cNvPr id="6" name="图片 4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70" y="13354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6" grpId="2"/>
      <p:bldP spid="24" grpId="1"/>
      <p:bldP spid="24" grpId="2"/>
      <p:bldP spid="18" grpId="0" bldLvl="0" animBg="1"/>
      <p:bldP spid="5" grpId="1"/>
      <p:bldP spid="5" grpId="2"/>
      <p:bldP spid="7" grpId="1"/>
      <p:bldP spid="7" grpId="2"/>
      <p:bldP spid="21" grpId="1" animBg="1"/>
      <p:bldP spid="21" grpId="2" bldLvl="0" animBg="1"/>
      <p:bldP spid="21" grpId="3" bldLvl="0" animBg="1"/>
      <p:bldP spid="8" grpId="1" animBg="1"/>
      <p:bldP spid="8" grpId="2" bldLvl="0" animBg="1"/>
      <p:bldP spid="8" grpId="3" bldLvl="0" animBg="1"/>
      <p:bldP spid="9" grpId="1" animBg="1"/>
      <p:bldP spid="9" grpId="2" bldLvl="0" animBg="1"/>
      <p:bldP spid="9" grpId="3" bldLvl="0" animBg="1"/>
      <p:bldP spid="10" grpId="1" animBg="1"/>
      <p:bldP spid="10" grpId="2" bldLvl="0" animBg="1"/>
      <p:bldP spid="10" grpId="3" bldLvl="0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48"/>
          <p:cNvSpPr txBox="1"/>
          <p:nvPr/>
        </p:nvSpPr>
        <p:spPr>
          <a:xfrm>
            <a:off x="3326765" y="1755140"/>
            <a:ext cx="517461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>
                <a:solidFill>
                  <a:srgbClr val="BC6663"/>
                </a:solidFill>
                <a:latin typeface="Impact" panose="020B080603090205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Paragraph 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1329055"/>
            <a:ext cx="2510790" cy="2082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6"/>
          <p:cNvSpPr txBox="1"/>
          <p:nvPr/>
        </p:nvSpPr>
        <p:spPr bwMode="auto">
          <a:xfrm>
            <a:off x="121285" y="179070"/>
            <a:ext cx="4062730" cy="4816475"/>
          </a:xfrm>
          <a:prstGeom prst="rect">
            <a:avLst/>
          </a:prstGeom>
          <a:solidFill>
            <a:srgbClr val="E4D49D">
              <a:alpha val="3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 fontAlgn="auto">
              <a:lnSpc>
                <a:spcPts val="2520"/>
              </a:lnSpc>
            </a:pP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sym typeface="+mn-ea"/>
              </a:rPr>
              <a:t>①</a:t>
            </a:r>
            <a:r>
              <a:rPr lang="zh-CN" altLang="en-US" b="1" dirty="0">
                <a:sym typeface="+mn-ea"/>
              </a:rPr>
              <a:t>  </a:t>
            </a:r>
            <a:r>
              <a:rPr lang="en-US" b="1" dirty="0">
                <a:sym typeface="+mn-ea"/>
              </a:rPr>
              <a:t>Your son may not be the best basketball player on his team.</a:t>
            </a:r>
          </a:p>
          <a:p>
            <a:pPr algn="just" fontAlgn="auto">
              <a:lnSpc>
                <a:spcPts val="2520"/>
              </a:lnSpc>
            </a:pP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sym typeface="+mn-ea"/>
              </a:rPr>
              <a:t>② </a:t>
            </a:r>
            <a:r>
              <a:rPr lang="zh-CN" altLang="en-US" b="1" dirty="0">
                <a:sym typeface="+mn-ea"/>
              </a:rPr>
              <a:t>But </a:t>
            </a:r>
            <a:r>
              <a:rPr lang="en-US" altLang="zh-CN" b="1" dirty="0">
                <a:sym typeface="+mn-ea"/>
              </a:rPr>
              <a:t>if he's out there every day and playing hard, you should praise his effort regardless of whether his team wins or loses.</a:t>
            </a:r>
            <a:endParaRPr lang="zh-CN" altLang="en-US" b="1" dirty="0">
              <a:sym typeface="+mn-ea"/>
            </a:endParaRPr>
          </a:p>
          <a:p>
            <a:pPr algn="just" fontAlgn="auto">
              <a:lnSpc>
                <a:spcPts val="2520"/>
              </a:lnSpc>
            </a:pP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sym typeface="+mn-ea"/>
              </a:rPr>
              <a:t>③ </a:t>
            </a:r>
            <a:r>
              <a:rPr lang="en-US" altLang="zh-CN" b="1" dirty="0">
                <a:sym typeface="+mn-ea"/>
              </a:rPr>
              <a:t>Praising the effort and not the outcome can also mean recognizing your child when she has worked hard to clean the yard, cook dinner, or finish a book report.</a:t>
            </a:r>
            <a:endParaRPr lang="zh-CN" altLang="en-US" b="1" dirty="0">
              <a:sym typeface="+mn-ea"/>
            </a:endParaRPr>
          </a:p>
          <a:p>
            <a:pPr algn="just" fontAlgn="auto">
              <a:lnSpc>
                <a:spcPts val="2520"/>
              </a:lnSpc>
            </a:pPr>
            <a:r>
              <a:rPr b="1" dirty="0">
                <a:sym typeface="+mn-ea"/>
              </a:rPr>
              <a:t> </a:t>
            </a: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sym typeface="+mn-ea"/>
              </a:rPr>
              <a:t>④ </a:t>
            </a:r>
            <a:r>
              <a:rPr lang="en-US" b="1" dirty="0">
                <a:sym typeface="+mn-ea"/>
              </a:rPr>
              <a:t>But whatever it is, praise should be given on a case-by-case basis and be proportionate (</a:t>
            </a:r>
            <a:r>
              <a:rPr lang="zh-CN" altLang="en-US" b="1" dirty="0">
                <a:sym typeface="+mn-ea"/>
              </a:rPr>
              <a:t>相称的</a:t>
            </a:r>
            <a:r>
              <a:rPr lang="en-US" b="1" dirty="0">
                <a:sym typeface="+mn-ea"/>
              </a:rPr>
              <a:t>) to the amount of effort your child has put into it.</a:t>
            </a:r>
            <a:r>
              <a:rPr lang="zh-CN" altLang="en-US" b="1" dirty="0">
                <a:sym typeface="+mn-ea"/>
              </a:rPr>
              <a:t> </a:t>
            </a:r>
          </a:p>
          <a:p>
            <a:pPr algn="just" fontAlgn="auto">
              <a:lnSpc>
                <a:spcPts val="2520"/>
              </a:lnSpc>
            </a:pPr>
            <a:endParaRPr lang="en-US" altLang="zh-CN" b="1" dirty="0">
              <a:sym typeface="+mn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433570" y="144145"/>
          <a:ext cx="4523740" cy="4754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4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functions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information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keywords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b="1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902200" y="1043940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example</a:t>
            </a:r>
            <a:endParaRPr 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5690" y="1744980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example</a:t>
            </a:r>
            <a:endParaRPr 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5690" y="2677795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example</a:t>
            </a:r>
            <a:endParaRPr 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5690" y="3897630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rgbClr val="FF0000"/>
                </a:solidFill>
                <a:sym typeface="+mn-ea"/>
              </a:rPr>
              <a:t>statement</a:t>
            </a:r>
            <a:endParaRPr 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05525" y="955675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redundant</a:t>
            </a:r>
          </a:p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89015" y="1728470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redundant</a:t>
            </a:r>
          </a:p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89015" y="2517775"/>
            <a:ext cx="1318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redundant</a:t>
            </a:r>
          </a:p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89015" y="3809365"/>
            <a:ext cx="131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sym typeface="+mn-ea"/>
              </a:rPr>
              <a:t>key  point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07605" y="3218815"/>
            <a:ext cx="13182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>
                <a:solidFill>
                  <a:srgbClr val="E51CEF"/>
                </a:solidFill>
                <a:sym typeface="+mn-ea"/>
              </a:rPr>
              <a:t>on a case-by-case basis,</a:t>
            </a:r>
            <a:endParaRPr lang="en-US" b="1">
              <a:solidFill>
                <a:srgbClr val="E51CEF"/>
              </a:solidFill>
            </a:endParaRPr>
          </a:p>
          <a:p>
            <a:pPr algn="ctr">
              <a:buNone/>
            </a:pPr>
            <a:r>
              <a:rPr lang="en-US" b="1">
                <a:solidFill>
                  <a:srgbClr val="E51CEF"/>
                </a:solidFill>
                <a:sym typeface="+mn-ea"/>
              </a:rPr>
              <a:t>proportionate to the effort</a:t>
            </a:r>
          </a:p>
        </p:txBody>
      </p:sp>
      <p:pic>
        <p:nvPicPr>
          <p:cNvPr id="12" name="图片 4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40" y="43834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istrator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0" b="132"/>
          <a:stretch>
            <a:fillRect/>
          </a:stretch>
        </p:blipFill>
        <p:spPr bwMode="auto">
          <a:xfrm>
            <a:off x="3621405" y="3054350"/>
            <a:ext cx="1484630" cy="1826260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873125" y="320040"/>
            <a:ext cx="3445510" cy="460375"/>
          </a:xfrm>
          <a:prstGeom prst="rect">
            <a:avLst/>
          </a:prstGeom>
          <a:solidFill>
            <a:srgbClr val="E5F8F6"/>
          </a:solidFill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方正粗黑宋简体" panose="02000000000000000000" charset="-122"/>
                <a:ea typeface="方正粗黑宋简体" panose="02000000000000000000" charset="-122"/>
              </a:rPr>
              <a:t>Language database:</a:t>
            </a:r>
          </a:p>
        </p:txBody>
      </p:sp>
      <p:pic>
        <p:nvPicPr>
          <p:cNvPr id="9" name="Picture 5" descr="F:\Temp\400页超强PPT模板\花PNG\白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CD8D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95636" y="-214976"/>
            <a:ext cx="1703512" cy="15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749935" y="786130"/>
            <a:ext cx="7226007" cy="553085"/>
            <a:chOff x="1928" y="1238"/>
            <a:chExt cx="7960" cy="871"/>
          </a:xfrm>
        </p:grpSpPr>
        <p:sp>
          <p:nvSpPr>
            <p:cNvPr id="7" name="TextBox 8"/>
            <p:cNvSpPr txBox="1"/>
            <p:nvPr/>
          </p:nvSpPr>
          <p:spPr>
            <a:xfrm>
              <a:off x="1928" y="1238"/>
              <a:ext cx="3211" cy="8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1. 视情况而定：</a:t>
              </a:r>
              <a:r>
                <a:rPr lang="zh-CN" altLang="en-US" sz="2000" u="sng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             </a:t>
              </a:r>
            </a:p>
          </p:txBody>
        </p:sp>
        <p:sp>
          <p:nvSpPr>
            <p:cNvPr id="2" name="TextBox 8"/>
            <p:cNvSpPr txBox="1"/>
            <p:nvPr/>
          </p:nvSpPr>
          <p:spPr>
            <a:xfrm>
              <a:off x="7469" y="1238"/>
              <a:ext cx="2419" cy="8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2.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与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…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相称</a:t>
              </a:r>
              <a:r>
                <a:rPr lang="zh-CN" altLang="en-US" sz="2000" u="sng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           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9260" y="1390015"/>
            <a:ext cx="3046095" cy="3490595"/>
            <a:chOff x="3756" y="1698"/>
            <a:chExt cx="2706" cy="4890"/>
          </a:xfrm>
        </p:grpSpPr>
        <p:sp>
          <p:nvSpPr>
            <p:cNvPr id="4" name="Rectangle 1"/>
            <p:cNvSpPr/>
            <p:nvPr/>
          </p:nvSpPr>
          <p:spPr bwMode="auto">
            <a:xfrm>
              <a:off x="3756" y="1698"/>
              <a:ext cx="2706" cy="4890"/>
            </a:xfrm>
            <a:prstGeom prst="rect">
              <a:avLst/>
            </a:prstGeom>
            <a:noFill/>
            <a:ln w="76200">
              <a:solidFill>
                <a:srgbClr val="9CE4DC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n>
                  <a:solidFill>
                    <a:srgbClr val="9CE4DC"/>
                  </a:solidFill>
                </a:ln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9" y="1698"/>
              <a:ext cx="2482" cy="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3900"/>
                </a:lnSpc>
              </a:pPr>
              <a:r>
                <a:rPr lang="en-US" altLang="zh-CN" sz="1200" u="heavy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---------------------------------------------------------------------------------------------------------------------  </a:t>
              </a:r>
            </a:p>
            <a:p>
              <a:pPr fontAlgn="auto">
                <a:lnSpc>
                  <a:spcPts val="39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--------------------------------------- </a:t>
              </a:r>
            </a:p>
            <a:p>
              <a:pPr fontAlgn="auto">
                <a:lnSpc>
                  <a:spcPts val="39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--------------------------------------- </a:t>
              </a:r>
            </a:p>
            <a:p>
              <a:pPr fontAlgn="auto">
                <a:lnSpc>
                  <a:spcPts val="39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--------------------------------------- </a:t>
              </a:r>
              <a:endParaRPr lang="en-US" altLang="zh-CN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86350" y="1390015"/>
            <a:ext cx="3271520" cy="3681845"/>
            <a:chOff x="10307" y="1797"/>
            <a:chExt cx="3057" cy="8317"/>
          </a:xfrm>
        </p:grpSpPr>
        <p:sp>
          <p:nvSpPr>
            <p:cNvPr id="3" name="Rectangle 1"/>
            <p:cNvSpPr/>
            <p:nvPr/>
          </p:nvSpPr>
          <p:spPr bwMode="auto">
            <a:xfrm>
              <a:off x="10307" y="1797"/>
              <a:ext cx="3057" cy="7469"/>
            </a:xfrm>
            <a:prstGeom prst="rect">
              <a:avLst/>
            </a:prstGeom>
            <a:noFill/>
            <a:ln w="76200">
              <a:solidFill>
                <a:srgbClr val="FCD8D3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n>
                  <a:solidFill>
                    <a:srgbClr val="9CE4DC"/>
                  </a:solidFill>
                </a:ln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07" y="1797"/>
              <a:ext cx="2972" cy="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4000"/>
                </a:lnSpc>
              </a:pPr>
              <a:r>
                <a:rPr lang="en-US" altLang="zh-CN" sz="1200" u="heavy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--------------------------------------------</a:t>
              </a: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------------------------------------------------------------------------------------------</a:t>
              </a:r>
            </a:p>
            <a:p>
              <a:pPr fontAlgn="auto">
                <a:lnSpc>
                  <a:spcPts val="40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------------------------------------------</a:t>
              </a:r>
            </a:p>
            <a:p>
              <a:pPr fontAlgn="auto">
                <a:lnSpc>
                  <a:spcPts val="40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--------------------------------------------</a:t>
              </a:r>
            </a:p>
            <a:p>
              <a:pPr fontAlgn="auto">
                <a:lnSpc>
                  <a:spcPts val="4000"/>
                </a:lnSpc>
              </a:pPr>
              <a:r>
                <a:rPr lang="en-US" altLang="zh-CN" sz="1200" u="heavy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--------------------------------------------</a:t>
              </a:r>
              <a:endParaRPr lang="en-US" altLang="zh-CN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ts val="4000"/>
                </a:lnSpc>
              </a:pPr>
              <a:endParaRPr lang="en-US" altLang="zh-CN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16585" y="3994150"/>
            <a:ext cx="2607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depend entirely on the circumstances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9935" y="1433830"/>
            <a:ext cx="2030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task-specific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6275" y="2966085"/>
            <a:ext cx="21043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on individual cases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1370" y="2407920"/>
            <a:ext cx="1319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case-based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9450" y="3441700"/>
            <a:ext cx="25457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as the case might be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22875" y="2039620"/>
            <a:ext cx="1523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be equal to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67630" y="1505585"/>
            <a:ext cx="293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correspond to 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9935" y="1965325"/>
            <a:ext cx="2319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circumstantial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67630" y="3513455"/>
            <a:ext cx="2656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in accordance with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67630" y="2469515"/>
            <a:ext cx="2540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in proportion to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22875" y="2994660"/>
            <a:ext cx="2752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be commensurate with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22875" y="3994150"/>
            <a:ext cx="1523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match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9" grpId="1"/>
      <p:bldP spid="19" grpId="2"/>
      <p:bldP spid="20" grpId="1"/>
      <p:bldP spid="20" grpId="2"/>
      <p:bldP spid="25" grpId="0"/>
      <p:bldP spid="25" grpId="1"/>
      <p:bldP spid="24" grpId="1"/>
      <p:bldP spid="24" grpId="2"/>
      <p:bldP spid="23" grpId="0"/>
      <p:bldP spid="26" grpId="1"/>
      <p:bldP spid="26" grpId="2"/>
      <p:bldP spid="28" grpId="1"/>
      <p:bldP spid="2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70" y="-59690"/>
            <a:ext cx="9140825" cy="5262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1675" y="749935"/>
            <a:ext cx="7983220" cy="676275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1. Additionally, praise  is supposed to</a:t>
            </a:r>
            <a:r>
              <a:rPr lang="en-US" altLang="zh-CN" b="1" dirty="0">
                <a:solidFill>
                  <a:srgbClr val="B34A46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be</a:t>
            </a:r>
            <a:r>
              <a:rPr lang="en-US" altLang="zh-CN" b="1" dirty="0">
                <a:solidFill>
                  <a:srgbClr val="B34A46"/>
                </a:solidFill>
              </a:rPr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circumstantial and in proportion to</a:t>
            </a:r>
            <a:r>
              <a:rPr lang="en-US" altLang="zh-CN" b="1" dirty="0">
                <a:solidFill>
                  <a:srgbClr val="B34A46"/>
                </a:solidFill>
              </a:rPr>
              <a:t> </a:t>
            </a:r>
            <a:r>
              <a:rPr lang="en-US" altLang="zh-CN" b="1" dirty="0"/>
              <a:t>the</a:t>
            </a:r>
          </a:p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 dirty="0"/>
              <a:t>  endeavor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undertaken by kids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.</a:t>
            </a:r>
            <a:endParaRPr lang="en-US" altLang="zh-CN" b="1" dirty="0">
              <a:solidFill>
                <a:srgbClr val="B34A46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1675" y="1576705"/>
            <a:ext cx="7983220" cy="592455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>
                <a:solidFill>
                  <a:schemeClr val="tx1"/>
                </a:solidFill>
              </a:rPr>
              <a:t>2. </a:t>
            </a:r>
            <a:r>
              <a:rPr lang="en-US" altLang="zh-CN" b="1">
                <a:solidFill>
                  <a:srgbClr val="C00000"/>
                </a:solidFill>
              </a:rPr>
              <a:t>Even if not the best                 </a:t>
            </a:r>
            <a:r>
              <a:rPr lang="en-US" altLang="zh-CN" b="1">
                <a:solidFill>
                  <a:schemeClr val="tx1"/>
                </a:solidFill>
              </a:rPr>
              <a:t>, children in great effort deserve parents' praise and </a:t>
            </a:r>
          </a:p>
          <a:p>
            <a:pPr lvl="0" algn="l" defTabSz="914400">
              <a:spcBef>
                <a:spcPct val="0"/>
              </a:spcBef>
              <a:defRPr/>
            </a:pPr>
            <a:r>
              <a:rPr lang="en-US" altLang="zh-CN" b="1">
                <a:solidFill>
                  <a:schemeClr val="tx1"/>
                </a:solidFill>
              </a:rPr>
              <a:t>recognition  </a:t>
            </a:r>
            <a:r>
              <a:rPr lang="en-US" altLang="zh-CN" b="1">
                <a:solidFill>
                  <a:srgbClr val="7030A0"/>
                </a:solidFill>
              </a:rPr>
              <a:t>undoubtedly specific and corresponding to relevant effort</a:t>
            </a:r>
            <a:r>
              <a:rPr lang="en-US" altLang="zh-CN" b="1">
                <a:solidFill>
                  <a:schemeClr val="tx1"/>
                </a:solidFill>
              </a:rPr>
              <a:t>.</a:t>
            </a:r>
            <a:endParaRPr lang="en-US" altLang="zh-CN" b="1">
              <a:solidFill>
                <a:schemeClr val="accent2"/>
              </a:solidFill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53975" y="14605"/>
            <a:ext cx="3128010" cy="584835"/>
          </a:xfrm>
          <a:prstGeom prst="roundRect">
            <a:avLst>
              <a:gd name="adj" fmla="val 24861"/>
            </a:avLst>
          </a:prstGeom>
          <a:solidFill>
            <a:srgbClr val="699E9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sz="2400" b="1">
                <a:solidFill>
                  <a:schemeClr val="bg1"/>
                </a:solidFill>
              </a:rPr>
              <a:t>Summary for Para. 4</a:t>
            </a:r>
          </a:p>
        </p:txBody>
      </p:sp>
      <p:sp>
        <p:nvSpPr>
          <p:cNvPr id="5" name="矩形 4"/>
          <p:cNvSpPr/>
          <p:nvPr/>
        </p:nvSpPr>
        <p:spPr>
          <a:xfrm>
            <a:off x="662305" y="2301240"/>
            <a:ext cx="8129270" cy="828040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algn="just" fontAlgn="auto">
              <a:lnSpc>
                <a:spcPts val="2780"/>
              </a:lnSpc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3.By extension, praising children should also be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cased-based and commensurate with </a:t>
            </a:r>
          </a:p>
          <a:p>
            <a:pPr algn="just" fontAlgn="auto">
              <a:lnSpc>
                <a:spcPts val="2780"/>
              </a:lnSpc>
              <a:defRPr/>
            </a:pPr>
            <a:r>
              <a:rPr lang="en-US" altLang="zh-CN" b="1" dirty="0">
                <a:solidFill>
                  <a:srgbClr val="7030A0"/>
                </a:solidFill>
              </a:rPr>
              <a:t>their effort</a:t>
            </a:r>
            <a:r>
              <a:rPr lang="en-US" altLang="zh-CN" b="1" dirty="0">
                <a:solidFill>
                  <a:schemeClr val="tx1"/>
                </a:solidFill>
              </a:rPr>
              <a:t>, </a:t>
            </a:r>
            <a:r>
              <a:rPr lang="en-US" altLang="zh-CN" b="1" dirty="0">
                <a:solidFill>
                  <a:srgbClr val="C00000"/>
                </a:solidFill>
              </a:rPr>
              <a:t>which will definitely help them strive for their goals      </a:t>
            </a:r>
            <a:r>
              <a:rPr lang="en-US" altLang="zh-CN" b="1" dirty="0">
                <a:solidFill>
                  <a:schemeClr val="tx1"/>
                </a:solidFill>
              </a:rPr>
              <a:t>.</a:t>
            </a:r>
          </a:p>
          <a:p>
            <a:pPr algn="just" fontAlgn="auto">
              <a:lnSpc>
                <a:spcPts val="2780"/>
              </a:lnSpc>
              <a:defRPr/>
            </a:pP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7550" y="3217545"/>
            <a:ext cx="8129270" cy="828040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algn="just" fontAlgn="auto">
              <a:lnSpc>
                <a:spcPts val="2780"/>
              </a:lnSpc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4.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Whatever children put their effort      </a:t>
            </a:r>
            <a:r>
              <a:rPr lang="en-US" altLang="zh-CN" b="1" dirty="0">
                <a:sym typeface="+mn-ea"/>
              </a:rPr>
              <a:t>, the expression of praise should be varied</a:t>
            </a:r>
          </a:p>
          <a:p>
            <a:pPr algn="just" fontAlgn="auto">
              <a:lnSpc>
                <a:spcPts val="2780"/>
              </a:lnSpc>
              <a:defRPr/>
            </a:pPr>
            <a:r>
              <a:rPr lang="en-US" altLang="zh-CN" b="1" dirty="0">
                <a:sym typeface="+mn-ea"/>
              </a:rPr>
              <a:t>    from specific case and be proportionate to it.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 fontAlgn="auto">
              <a:lnSpc>
                <a:spcPts val="2780"/>
              </a:lnSpc>
              <a:defRPr/>
            </a:pP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4030" y="1050290"/>
            <a:ext cx="4142740" cy="3371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过去分词作定语：孩子所付出的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2815" y="1504950"/>
            <a:ext cx="2662555" cy="3371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if省略用法：即使不是最好</a:t>
            </a:r>
            <a:endParaRPr lang="zh-CN" altLang="en-US" sz="1200" b="1" dirty="0">
              <a:solidFill>
                <a:srgbClr val="32B6A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7215" y="2648585"/>
            <a:ext cx="5112385" cy="3371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defRPr/>
            </a:pPr>
            <a:r>
              <a:rPr lang="en-US" altLang="zh-CN" sz="12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非限制性定从：这肯定有助于他们为自己的目标奋斗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4875" y="3260090"/>
            <a:ext cx="3472180" cy="33718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defRPr/>
            </a:pPr>
            <a:r>
              <a:rPr lang="zh-CN" sz="1600" b="1" dirty="0">
                <a:solidFill>
                  <a:srgbClr val="32B6A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让步状从：不管孩子付出多少努力</a:t>
            </a:r>
          </a:p>
        </p:txBody>
      </p:sp>
      <p:sp>
        <p:nvSpPr>
          <p:cNvPr id="12" name="矩形: 圆角 13"/>
          <p:cNvSpPr/>
          <p:nvPr/>
        </p:nvSpPr>
        <p:spPr>
          <a:xfrm>
            <a:off x="276225" y="4044315"/>
            <a:ext cx="8592185" cy="1059815"/>
          </a:xfrm>
          <a:prstGeom prst="roundRect">
            <a:avLst/>
          </a:prstGeom>
          <a:solidFill>
            <a:srgbClr val="FCD8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b="1" dirty="0">
                <a:solidFill>
                  <a:srgbClr val="1D41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Tip 7:   Diverse </a:t>
            </a:r>
            <a:r>
              <a:rPr lang="en-US" sz="2000" b="1" dirty="0">
                <a:solidFill>
                  <a:srgbClr val="1D41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grammar is  fundamental  for a good summary   </a:t>
            </a:r>
          </a:p>
          <a:p>
            <a:pPr algn="l"/>
            <a:r>
              <a:rPr lang="en-US" sz="2000" b="1" dirty="0">
                <a:solidFill>
                  <a:srgbClr val="1D41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writing</a:t>
            </a:r>
            <a:r>
              <a:rPr lang="en-US" altLang="zh-CN" sz="2000" b="1" dirty="0">
                <a:solidFill>
                  <a:srgbClr val="1D41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. </a:t>
            </a:r>
          </a:p>
        </p:txBody>
      </p:sp>
      <p:pic>
        <p:nvPicPr>
          <p:cNvPr id="6" name="图片 4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30" y="14624"/>
            <a:ext cx="4443629" cy="1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18" grpId="0" bldLvl="0" animBg="1"/>
      <p:bldP spid="5" grpId="0"/>
      <p:bldP spid="8" grpId="0"/>
      <p:bldP spid="2" grpId="0" bldLvl="0" animBg="1"/>
      <p:bldP spid="2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588"/>
  <p:tag name="KSO_WM_TAG_VERSION" val="1.0"/>
  <p:tag name="KSO_WM_BEAUTIFY_FLAG" val="#wm#"/>
  <p:tag name="KSO_WM_UNIT_TYPE" val="d"/>
  <p:tag name="KSO_WM_UNIT_INDEX" val="3"/>
  <p:tag name="KSO_WM_UNIT_CLEAR" val="0"/>
  <p:tag name="KSO_WM_UNIT_LAYERLEVEL" val="1"/>
  <p:tag name="KSO_WM_UNIT_VALUE" val="810*1216"/>
  <p:tag name="KSO_WM_UNIT_HIGHLIGHT" val="0"/>
  <p:tag name="KSO_WM_UNIT_COMPATIBLE" val="0"/>
  <p:tag name="KSO_WM_UNIT_ID" val="diagram20182588_1*d*3"/>
</p:tagLst>
</file>

<file path=ppt/theme/theme1.xml><?xml version="1.0" encoding="utf-8"?>
<a:theme xmlns:a="http://schemas.openxmlformats.org/drawingml/2006/main" name="第一PPT，www.1ppt.co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1237</Words>
  <Application>Microsoft Office PowerPoint</Application>
  <PresentationFormat>全屏显示(16:9)</PresentationFormat>
  <Paragraphs>263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Adobe 黑体 Std R</vt:lpstr>
      <vt:lpstr>HelveticaNeue</vt:lpstr>
      <vt:lpstr>方正粗黑宋简体</vt:lpstr>
      <vt:lpstr>华文琥珀</vt:lpstr>
      <vt:lpstr>华文新魏</vt:lpstr>
      <vt:lpstr>微软雅黑</vt:lpstr>
      <vt:lpstr>Arial</vt:lpstr>
      <vt:lpstr>Calibri</vt:lpstr>
      <vt:lpstr>Impact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Administrator</cp:lastModifiedBy>
  <cp:revision>563</cp:revision>
  <dcterms:created xsi:type="dcterms:W3CDTF">2015-12-11T17:46:00Z</dcterms:created>
  <dcterms:modified xsi:type="dcterms:W3CDTF">2019-07-02T09:21:22Z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