
<file path=[Content_Types].xml><?xml version="1.0" encoding="utf-8"?>
<Types xmlns="http://schemas.openxmlformats.org/package/2006/content-types">
  <Default Extension="jpeg" ContentType="image/jpeg"/>
  <Default Extension="png" ContentType="image/png"/>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comments/comment1.xml" ContentType="application/vnd.openxmlformats-officedocument.presentationml.comments+xml"/>
  <Override PartName="/ppt/comments/comment2.xml" ContentType="application/vnd.openxmlformats-officedocument.presentationml.comments+xml"/>
  <Override PartName="/ppt/comments/comment3.xml" ContentType="application/vnd.openxmlformats-officedocument.presentationml.comments+xml"/>
  <Override PartName="/ppt/comments/comment4.xml" ContentType="application/vnd.openxmlformats-officedocument.presentationml.comments+xml"/>
  <Override PartName="/ppt/comments/comment5.xml" ContentType="application/vnd.openxmlformats-officedocument.presentationml.comments+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78" r:id="rId3"/>
    <p:sldId id="258" r:id="rId4"/>
    <p:sldId id="261" r:id="rId5"/>
    <p:sldId id="262" r:id="rId6"/>
    <p:sldId id="256" r:id="rId7"/>
    <p:sldId id="263" r:id="rId8"/>
    <p:sldId id="264" r:id="rId9"/>
    <p:sldId id="265" r:id="rId10"/>
    <p:sldId id="266" r:id="rId11"/>
    <p:sldId id="270" r:id="rId12"/>
    <p:sldId id="257" r:id="rId13"/>
    <p:sldId id="269" r:id="rId14"/>
    <p:sldId id="271" r:id="rId15"/>
    <p:sldId id="272" r:id="rId16"/>
    <p:sldId id="273" r:id="rId17"/>
    <p:sldId id="274" r:id="rId18"/>
    <p:sldId id="276" r:id="rId19"/>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ZXL" initials="H" lastIdx="10"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A02AE"/>
    <a:srgbClr val="F4F4F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71" d="100"/>
          <a:sy n="71" d="100"/>
        </p:scale>
        <p:origin x="-282" y="-96"/>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3" Type="http://schemas.openxmlformats.org/officeDocument/2006/relationships/commentAuthors" Target="commentAuthors.xml"/><Relationship Id="rId22" Type="http://schemas.openxmlformats.org/officeDocument/2006/relationships/tableStyles" Target="tableStyles.xml"/><Relationship Id="rId21" Type="http://schemas.openxmlformats.org/officeDocument/2006/relationships/viewProps" Target="viewProps.xml"/><Relationship Id="rId20" Type="http://schemas.openxmlformats.org/officeDocument/2006/relationships/presProps" Target="presProps.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1-03-01T19:48:19.490" idx="1">
    <p:pos x="1600" y="26"/>
    <p:text>Book 3 Unit 3</p:text>
  </p:cm>
</p:cmLst>
</file>

<file path=ppt/comments/comment2.xml><?xml version="1.0" encoding="utf-8"?>
<p:cmLst xmlns:a="http://schemas.openxmlformats.org/drawingml/2006/main" xmlns:r="http://schemas.openxmlformats.org/officeDocument/2006/relationships" xmlns:p="http://schemas.openxmlformats.org/presentationml/2006/main">
  <p:cm authorId="1" dt="2021-03-01T19:48:47.539" idx="2">
    <p:pos x="7735" y="3150"/>
    <p:text/>
  </p:cm>
</p:cmLst>
</file>

<file path=ppt/comments/comment3.xml><?xml version="1.0" encoding="utf-8"?>
<p:cmLst xmlns:a="http://schemas.openxmlformats.org/drawingml/2006/main" xmlns:r="http://schemas.openxmlformats.org/officeDocument/2006/relationships" xmlns:p="http://schemas.openxmlformats.org/presentationml/2006/main">
  <p:cm authorId="1" dt="2021-03-01T19:50:02.223" idx="6">
    <p:pos x="10" y="10"/>
    <p:text>请调整文稿内容的位置</p:text>
  </p:cm>
</p:cmLst>
</file>

<file path=ppt/comments/comment4.xml><?xml version="1.0" encoding="utf-8"?>
<p:cmLst xmlns:a="http://schemas.openxmlformats.org/drawingml/2006/main" xmlns:r="http://schemas.openxmlformats.org/officeDocument/2006/relationships" xmlns:p="http://schemas.openxmlformats.org/presentationml/2006/main">
  <p:cm authorId="1" dt="2021-03-01T19:50:27.104" idx="7">
    <p:pos x="10" y="10"/>
    <p:text>请注意填空中内容的位置，下一张同。</p:text>
  </p:cm>
</p:cmLst>
</file>

<file path=ppt/comments/comment5.xml><?xml version="1.0" encoding="utf-8"?>
<p:cmLst xmlns:a="http://schemas.openxmlformats.org/drawingml/2006/main" xmlns:r="http://schemas.openxmlformats.org/officeDocument/2006/relationships" xmlns:p="http://schemas.openxmlformats.org/presentationml/2006/main">
  <p:cm authorId="1" dt="2021-03-01T19:52:30.095" idx="10">
    <p:pos x="10" y="10"/>
    <p:text>最后两句有点偏离主题</p:text>
  </p:cm>
</p:cmLst>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pn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pic>
        <p:nvPicPr>
          <p:cNvPr id="8" name="图片 7" descr="水印"/>
          <p:cNvPicPr>
            <a:picLocks noChangeAspect="1"/>
          </p:cNvPicPr>
          <p:nvPr userDrawn="1"/>
        </p:nvPicPr>
        <p:blipFill>
          <a:blip r:embed="rId12"/>
          <a:stretch>
            <a:fillRect/>
          </a:stretch>
        </p:blipFill>
        <p:spPr>
          <a:xfrm>
            <a:off x="6915150" y="63500"/>
            <a:ext cx="5173345" cy="167449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png"/><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5" Type="http://schemas.openxmlformats.org/officeDocument/2006/relationships/comments" Target="../comments/comment4.xml"/><Relationship Id="rId4" Type="http://schemas.openxmlformats.org/officeDocument/2006/relationships/slideLayout" Target="../slideLayouts/slideLayout7.xml"/><Relationship Id="rId3" Type="http://schemas.openxmlformats.org/officeDocument/2006/relationships/image" Target="../media/image12.png"/><Relationship Id="rId2" Type="http://schemas.microsoft.com/office/2007/relationships/media" Target="../media/media4.mp3"/><Relationship Id="rId1" Type="http://schemas.openxmlformats.org/officeDocument/2006/relationships/audio" Target="../media/media4.mp3"/></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2.xml"/><Relationship Id="rId2" Type="http://schemas.openxmlformats.org/officeDocument/2006/relationships/image" Target="../media/image14.png"/><Relationship Id="rId1"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3.xml"/></Relationships>
</file>

<file path=ppt/slides/_rels/slide16.xml.rels><?xml version="1.0" encoding="UTF-8" standalone="yes"?>
<Relationships xmlns="http://schemas.openxmlformats.org/package/2006/relationships"><Relationship Id="rId5" Type="http://schemas.openxmlformats.org/officeDocument/2006/relationships/comments" Target="../comments/comment5.xml"/><Relationship Id="rId4" Type="http://schemas.openxmlformats.org/officeDocument/2006/relationships/slideLayout" Target="../slideLayouts/slideLayout7.xml"/><Relationship Id="rId3" Type="http://schemas.openxmlformats.org/officeDocument/2006/relationships/tags" Target="../tags/tag5.xml"/><Relationship Id="rId2" Type="http://schemas.openxmlformats.org/officeDocument/2006/relationships/image" Target="../media/image4.png"/><Relationship Id="rId1" Type="http://schemas.openxmlformats.org/officeDocument/2006/relationships/tags" Target="../tags/tag4.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6.png"/><Relationship Id="rId1"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slideLayout" Target="../slideLayouts/slideLayout1.xml"/><Relationship Id="rId1" Type="http://schemas.openxmlformats.org/officeDocument/2006/relationships/image" Target="../media/image3.jpe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6" Type="http://schemas.openxmlformats.org/officeDocument/2006/relationships/comments" Target="../comments/comment2.xml"/><Relationship Id="rId5" Type="http://schemas.openxmlformats.org/officeDocument/2006/relationships/slideLayout" Target="../slideLayouts/slideLayout7.xml"/><Relationship Id="rId4" Type="http://schemas.openxmlformats.org/officeDocument/2006/relationships/image" Target="../media/image7.png"/><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png"/></Relationships>
</file>

<file path=ppt/slides/_rels/slide6.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11.png"/><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image" Target="../media/image8.png"/></Relationships>
</file>

<file path=ppt/slides/_rels/slide7.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image" Target="../media/image12.png"/><Relationship Id="rId6" Type="http://schemas.microsoft.com/office/2007/relationships/media" Target="../media/media1.mp3"/><Relationship Id="rId5" Type="http://schemas.openxmlformats.org/officeDocument/2006/relationships/audio" Target="../media/media1.mp3"/><Relationship Id="rId4" Type="http://schemas.openxmlformats.org/officeDocument/2006/relationships/image" Target="../media/image11.png"/><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image" Target="../media/image8.png"/></Relationships>
</file>

<file path=ppt/slides/_rels/slide8.xml.rels><?xml version="1.0" encoding="UTF-8" standalone="yes"?>
<Relationships xmlns="http://schemas.openxmlformats.org/package/2006/relationships"><Relationship Id="rId5" Type="http://schemas.openxmlformats.org/officeDocument/2006/relationships/comments" Target="../comments/comment3.xml"/><Relationship Id="rId4" Type="http://schemas.openxmlformats.org/officeDocument/2006/relationships/slideLayout" Target="../slideLayouts/slideLayout7.xml"/><Relationship Id="rId3" Type="http://schemas.openxmlformats.org/officeDocument/2006/relationships/image" Target="../media/image12.png"/><Relationship Id="rId2" Type="http://schemas.microsoft.com/office/2007/relationships/media" Target="../media/media2.mp3"/><Relationship Id="rId1" Type="http://schemas.openxmlformats.org/officeDocument/2006/relationships/audio" Target="../media/media2.mp3"/></Relationships>
</file>

<file path=ppt/slides/_rels/slide9.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12.png"/><Relationship Id="rId3" Type="http://schemas.microsoft.com/office/2007/relationships/media" Target="../media/media3.mp3"/><Relationship Id="rId2" Type="http://schemas.openxmlformats.org/officeDocument/2006/relationships/audio" Target="../media/media3.mp3"/><Relationship Id="rId1" Type="http://schemas.openxmlformats.org/officeDocument/2006/relationships/tags" Target="../tags/tag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矩形 1"/>
          <p:cNvSpPr>
            <a:spLocks noChangeArrowheads="1"/>
          </p:cNvSpPr>
          <p:nvPr/>
        </p:nvSpPr>
        <p:spPr bwMode="auto">
          <a:xfrm>
            <a:off x="762000" y="1246505"/>
            <a:ext cx="6538595" cy="5015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9pPr>
          </a:lstStyle>
          <a:p>
            <a:pPr eaLnBrk="1" hangingPunct="1">
              <a:spcBef>
                <a:spcPct val="0"/>
              </a:spcBef>
              <a:buFontTx/>
              <a:buNone/>
              <a:defRPr/>
            </a:pPr>
            <a:r>
              <a:rPr lang="zh-CN" altLang="en-US" sz="4000" b="1">
                <a:solidFill>
                  <a:srgbClr val="FF0000"/>
                </a:solidFill>
                <a:latin typeface="HelveticaNeue" panose="02000503000000020004" pitchFamily="2" charset="0"/>
              </a:rPr>
              <a:t>感恩遇见，相互成就，本课件资料仅供您个人参考、教学使用，严禁自行在网络传播，违者依知识产权法追究法律责任。</a:t>
            </a:r>
            <a:endParaRPr lang="en-US" altLang="zh-CN" sz="4000" b="1">
              <a:solidFill>
                <a:srgbClr val="FF0000"/>
              </a:solidFill>
              <a:latin typeface="HelveticaNeue" panose="02000503000000020004" pitchFamily="2" charset="0"/>
            </a:endParaRPr>
          </a:p>
          <a:p>
            <a:pPr eaLnBrk="1" hangingPunct="1">
              <a:spcBef>
                <a:spcPct val="0"/>
              </a:spcBef>
              <a:buFontTx/>
              <a:buNone/>
              <a:defRPr/>
            </a:pP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更多教学资源请关注</a:t>
            </a: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公众号：溯恩高中英语</a:t>
            </a:r>
            <a:endParaRPr lang="zh-CN" altLang="en-US" sz="4000" b="1">
              <a:solidFill>
                <a:srgbClr val="FF0000"/>
              </a:solidFill>
              <a:latin typeface="HelveticaNeue" panose="02000503000000020004" pitchFamily="2" charset="0"/>
            </a:endParaRPr>
          </a:p>
        </p:txBody>
      </p:sp>
      <p:pic>
        <p:nvPicPr>
          <p:cNvPr id="14338" name="图片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271385" y="2273935"/>
            <a:ext cx="3359150" cy="335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p:cNvSpPr>
            <a:spLocks noChangeArrowheads="1"/>
          </p:cNvSpPr>
          <p:nvPr/>
        </p:nvSpPr>
        <p:spPr bwMode="auto">
          <a:xfrm>
            <a:off x="7311390" y="1616710"/>
            <a:ext cx="3603625"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9pPr>
          </a:lstStyle>
          <a:p>
            <a:pPr eaLnBrk="1" hangingPunct="1">
              <a:spcBef>
                <a:spcPct val="0"/>
              </a:spcBef>
              <a:buFontTx/>
              <a:buNone/>
              <a:defRPr/>
            </a:pPr>
            <a:r>
              <a:rPr lang="zh-CN" altLang="en-US" sz="4000" b="1">
                <a:latin typeface="华文新魏" panose="02010800040101010101" pitchFamily="2" charset="-122"/>
              </a:rPr>
              <a:t>知识产权声明</a:t>
            </a:r>
            <a:endParaRPr lang="zh-CN" altLang="en-US" sz="4000" b="1">
              <a:latin typeface="华文新魏" panose="02010800040101010101" pitchFamily="2" charset="-122"/>
            </a:endParaRPr>
          </a:p>
        </p:txBody>
      </p:sp>
      <p:pic>
        <p:nvPicPr>
          <p:cNvPr id="8" name="图片 7" descr="水印"/>
          <p:cNvPicPr>
            <a:picLocks noChangeAspect="1"/>
          </p:cNvPicPr>
          <p:nvPr userDrawn="1"/>
        </p:nvPicPr>
        <p:blipFill>
          <a:blip r:embed="rId2"/>
          <a:stretch>
            <a:fillRect/>
          </a:stretch>
        </p:blipFill>
        <p:spPr>
          <a:xfrm>
            <a:off x="6915150" y="63500"/>
            <a:ext cx="5173345" cy="1674495"/>
          </a:xfrm>
          <a:prstGeom prst="rect">
            <a:avLst/>
          </a:prstGeom>
        </p:spPr>
      </p:pic>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0" y="0"/>
            <a:ext cx="12057380" cy="7416165"/>
          </a:xfrm>
          <a:prstGeom prst="rect">
            <a:avLst/>
          </a:prstGeom>
          <a:noFill/>
        </p:spPr>
        <p:txBody>
          <a:bodyPr wrap="square" rtlCol="0">
            <a:spAutoFit/>
          </a:bodyPr>
          <a:lstStyle/>
          <a:p>
            <a:r>
              <a:rPr lang="en-US" altLang="zh-CN" sz="2800" dirty="0">
                <a:solidFill>
                  <a:srgbClr val="FF0000"/>
                </a:solidFill>
                <a:latin typeface="Adobe Devanagari" panose="02040503050201020203" charset="0"/>
                <a:cs typeface="Adobe Devanagari" panose="02040503050201020203" charset="0"/>
              </a:rPr>
              <a:t>I</a:t>
            </a:r>
            <a:r>
              <a:rPr lang="zh-CN" altLang="en-US" sz="2800" dirty="0">
                <a:solidFill>
                  <a:srgbClr val="FF0000"/>
                </a:solidFill>
                <a:latin typeface="Adobe Devanagari" panose="02040503050201020203" charset="0"/>
                <a:cs typeface="Adobe Devanagari" panose="02040503050201020203" charset="0"/>
              </a:rPr>
              <a:t>nterviewer</a:t>
            </a:r>
            <a:r>
              <a:rPr lang="zh-CN" altLang="en-US" sz="2800" dirty="0">
                <a:latin typeface="Adobe Devanagari" panose="02040503050201020203" charset="0"/>
                <a:cs typeface="Adobe Devanagari" panose="02040503050201020203" charset="0"/>
              </a:rPr>
              <a:t>: Today our guest is Steve Fox. He's here to talk about cultural influences on America</a:t>
            </a:r>
            <a:r>
              <a:rPr lang="en-US" altLang="zh-CN" sz="2800" dirty="0">
                <a:latin typeface="Adobe Devanagari" panose="02040503050201020203" charset="0"/>
                <a:cs typeface="Adobe Devanagari" panose="02040503050201020203" charset="0"/>
              </a:rPr>
              <a:t>n</a:t>
            </a:r>
            <a:r>
              <a:rPr lang="zh-CN" altLang="en-US" sz="2800" dirty="0">
                <a:latin typeface="Adobe Devanagari" panose="02040503050201020203" charset="0"/>
                <a:cs typeface="Adobe Devanagari" panose="02040503050201020203" charset="0"/>
              </a:rPr>
              <a:t> food. Welcome, Steve!</a:t>
            </a:r>
            <a:endParaRPr lang="zh-CN" altLang="en-US" sz="2800" dirty="0">
              <a:latin typeface="Adobe Devanagari" panose="02040503050201020203" charset="0"/>
              <a:cs typeface="Adobe Devanagari" panose="02040503050201020203" charset="0"/>
            </a:endParaRPr>
          </a:p>
          <a:p>
            <a:r>
              <a:rPr lang="zh-CN" altLang="en-US" sz="2800" dirty="0">
                <a:solidFill>
                  <a:srgbClr val="FF0000"/>
                </a:solidFill>
                <a:latin typeface="Adobe Devanagari" panose="02040503050201020203" charset="0"/>
                <a:cs typeface="Adobe Devanagari" panose="02040503050201020203" charset="0"/>
              </a:rPr>
              <a:t>Steve:</a:t>
            </a:r>
            <a:r>
              <a:rPr lang="zh-CN" altLang="en-US" sz="2800" dirty="0">
                <a:latin typeface="Adobe Devanagari" panose="02040503050201020203" charset="0"/>
                <a:cs typeface="Adobe Devanagari" panose="02040503050201020203" charset="0"/>
              </a:rPr>
              <a:t> Thank you. </a:t>
            </a:r>
            <a:r>
              <a:rPr lang="en-US" altLang="zh-CN" sz="2800" dirty="0" smtClean="0">
                <a:latin typeface="Adobe Devanagari" panose="02040503050201020203" charset="0"/>
                <a:cs typeface="Adobe Devanagari" panose="02040503050201020203" charset="0"/>
              </a:rPr>
              <a:t>_________________.</a:t>
            </a:r>
            <a:endParaRPr lang="zh-CN" altLang="en-US" sz="2800" dirty="0">
              <a:latin typeface="Adobe Devanagari" panose="02040503050201020203" charset="0"/>
              <a:cs typeface="Adobe Devanagari" panose="02040503050201020203" charset="0"/>
            </a:endParaRPr>
          </a:p>
          <a:p>
            <a:r>
              <a:rPr lang="zh-CN" altLang="en-US" sz="2800" dirty="0">
                <a:solidFill>
                  <a:srgbClr val="FF0000"/>
                </a:solidFill>
                <a:latin typeface="Adobe Devanagari" panose="02040503050201020203" charset="0"/>
                <a:cs typeface="Adobe Devanagari" panose="02040503050201020203" charset="0"/>
              </a:rPr>
              <a:t>Interviewer</a:t>
            </a:r>
            <a:r>
              <a:rPr lang="zh-CN" altLang="en-US" sz="2800" dirty="0">
                <a:latin typeface="Adobe Devanagari" panose="02040503050201020203" charset="0"/>
                <a:cs typeface="Adobe Devanagari" panose="02040503050201020203" charset="0"/>
              </a:rPr>
              <a:t>:  </a:t>
            </a:r>
            <a:r>
              <a:rPr lang="en-US" altLang="zh-CN" sz="2800" dirty="0">
                <a:latin typeface="Adobe Devanagari" panose="02040503050201020203" charset="0"/>
                <a:cs typeface="Adobe Devanagari" panose="02040503050201020203" charset="0"/>
              </a:rPr>
              <a:t>_______________</a:t>
            </a:r>
            <a:r>
              <a:rPr lang="zh-CN" altLang="en-US" sz="2800" dirty="0">
                <a:latin typeface="Adobe Devanagari" panose="02040503050201020203" charset="0"/>
                <a:cs typeface="Adobe Devanagari" panose="02040503050201020203" charset="0"/>
              </a:rPr>
              <a:t> American food, some say no food was ever </a:t>
            </a:r>
            <a:r>
              <a:rPr lang="en-US" altLang="zh-CN" sz="2800" dirty="0">
                <a:latin typeface="Adobe Devanagari" panose="02040503050201020203" charset="0"/>
                <a:cs typeface="Adobe Devanagari" panose="02040503050201020203" charset="0"/>
              </a:rPr>
              <a:t>__________</a:t>
            </a:r>
            <a:r>
              <a:rPr lang="zh-CN" altLang="en-US" sz="2800" dirty="0">
                <a:latin typeface="Adobe Devanagari" panose="02040503050201020203" charset="0"/>
                <a:cs typeface="Adobe Devanagari" panose="02040503050201020203" charset="0"/>
              </a:rPr>
              <a:t> in America. Wh</a:t>
            </a:r>
            <a:r>
              <a:rPr lang="en-US" altLang="zh-CN" sz="2800" dirty="0">
                <a:latin typeface="Adobe Devanagari" panose="02040503050201020203" charset="0"/>
                <a:cs typeface="Adobe Devanagari" panose="02040503050201020203" charset="0"/>
              </a:rPr>
              <a:t>at</a:t>
            </a:r>
            <a:r>
              <a:rPr lang="zh-CN" altLang="en-US" sz="2800" dirty="0">
                <a:latin typeface="Adobe Devanagari" panose="02040503050201020203" charset="0"/>
                <a:cs typeface="Adobe Devanagari" panose="02040503050201020203" charset="0"/>
              </a:rPr>
              <a:t> do you think?</a:t>
            </a:r>
            <a:endParaRPr lang="zh-CN" altLang="en-US" sz="2800" dirty="0">
              <a:latin typeface="Adobe Devanagari" panose="02040503050201020203" charset="0"/>
              <a:cs typeface="Adobe Devanagari" panose="02040503050201020203" charset="0"/>
            </a:endParaRPr>
          </a:p>
          <a:p>
            <a:r>
              <a:rPr lang="zh-CN" altLang="en-US" sz="2800" dirty="0">
                <a:solidFill>
                  <a:srgbClr val="FF0000"/>
                </a:solidFill>
                <a:latin typeface="Adobe Devanagari" panose="02040503050201020203" charset="0"/>
                <a:cs typeface="Adobe Devanagari" panose="02040503050201020203" charset="0"/>
              </a:rPr>
              <a:t>Ste</a:t>
            </a:r>
            <a:r>
              <a:rPr lang="en-US" altLang="zh-CN" sz="2800" dirty="0" err="1">
                <a:solidFill>
                  <a:srgbClr val="FF0000"/>
                </a:solidFill>
                <a:latin typeface="Adobe Devanagari" panose="02040503050201020203" charset="0"/>
                <a:cs typeface="Adobe Devanagari" panose="02040503050201020203" charset="0"/>
              </a:rPr>
              <a:t>ve</a:t>
            </a:r>
            <a:r>
              <a:rPr lang="en-US" altLang="zh-CN" sz="2800" dirty="0">
                <a:latin typeface="Adobe Devanagari" panose="02040503050201020203" charset="0"/>
                <a:cs typeface="Adobe Devanagari" panose="02040503050201020203" charset="0"/>
              </a:rPr>
              <a:t>: </a:t>
            </a:r>
            <a:r>
              <a:rPr lang="zh-CN" altLang="en-US" sz="2800" dirty="0">
                <a:latin typeface="Adobe Devanagari" panose="02040503050201020203" charset="0"/>
                <a:cs typeface="Adobe Devanagari" panose="02040503050201020203" charset="0"/>
              </a:rPr>
              <a:t> Hm</a:t>
            </a:r>
            <a:r>
              <a:rPr lang="en-US" altLang="zh-CN" sz="2800" dirty="0">
                <a:latin typeface="Adobe Devanagari" panose="02040503050201020203" charset="0"/>
                <a:cs typeface="Adobe Devanagari" panose="02040503050201020203" charset="0"/>
              </a:rPr>
              <a:t>m... That's not really true. For example, some s the hamburger comes from</a:t>
            </a:r>
            <a:r>
              <a:rPr lang="zh-CN" altLang="en-US" sz="2800" dirty="0">
                <a:latin typeface="Adobe Devanagari" panose="02040503050201020203" charset="0"/>
                <a:cs typeface="Adobe Devanagari" panose="02040503050201020203" charset="0"/>
              </a:rPr>
              <a:t> Hamburg in Germany, but they're wrong. The recipe for the meat in a hamburger </a:t>
            </a:r>
            <a:r>
              <a:rPr lang="en-US" sz="2800" dirty="0">
                <a:latin typeface="Adobe Devanagari" panose="02040503050201020203" charset="0"/>
                <a:cs typeface="Adobe Devanagari" panose="02040503050201020203" charset="0"/>
              </a:rPr>
              <a:t>______________</a:t>
            </a:r>
            <a:r>
              <a:rPr lang="zh-CN" altLang="en-US" sz="2800" dirty="0">
                <a:latin typeface="Adobe Devanagari" panose="02040503050201020203" charset="0"/>
                <a:cs typeface="Adobe Devanagari" panose="02040503050201020203" charset="0"/>
              </a:rPr>
              <a:t> from Germany but the final hamburger we know today was definitely cr</a:t>
            </a:r>
            <a:r>
              <a:rPr lang="en-US" altLang="zh-CN" sz="2800" dirty="0">
                <a:latin typeface="Adobe Devanagari" panose="02040503050201020203" charset="0"/>
                <a:cs typeface="Adobe Devanagari" panose="02040503050201020203" charset="0"/>
              </a:rPr>
              <a:t>e</a:t>
            </a:r>
            <a:r>
              <a:rPr lang="zh-CN" altLang="en-US" sz="2800" dirty="0">
                <a:latin typeface="Adobe Devanagari" panose="02040503050201020203" charset="0"/>
                <a:cs typeface="Adobe Devanagari" panose="02040503050201020203" charset="0"/>
              </a:rPr>
              <a:t>ated </a:t>
            </a:r>
            <a:r>
              <a:rPr lang="en-US" altLang="zh-CN" sz="2800" dirty="0">
                <a:latin typeface="Adobe Devanagari" panose="02040503050201020203" charset="0"/>
                <a:cs typeface="Adobe Devanagari" panose="02040503050201020203" charset="0"/>
              </a:rPr>
              <a:t>b</a:t>
            </a:r>
            <a:r>
              <a:rPr lang="zh-CN" altLang="en-US" sz="2800" dirty="0">
                <a:latin typeface="Adobe Devanagari" panose="02040503050201020203" charset="0"/>
                <a:cs typeface="Adobe Devanagari" panose="02040503050201020203" charset="0"/>
              </a:rPr>
              <a:t>y Americans</a:t>
            </a:r>
            <a:r>
              <a:rPr lang="en-US" altLang="zh-CN" sz="2800" dirty="0">
                <a:latin typeface="Adobe Devanagari" panose="02040503050201020203" charset="0"/>
                <a:cs typeface="Adobe Devanagari" panose="02040503050201020203" charset="0"/>
              </a:rPr>
              <a:t>.</a:t>
            </a:r>
            <a:endParaRPr lang="en-US" altLang="zh-CN" sz="2800" dirty="0">
              <a:latin typeface="Adobe Devanagari" panose="02040503050201020203" charset="0"/>
              <a:cs typeface="Adobe Devanagari" panose="02040503050201020203" charset="0"/>
            </a:endParaRPr>
          </a:p>
          <a:p>
            <a:r>
              <a:rPr lang="zh-CN" altLang="en-US" sz="2800" dirty="0">
                <a:solidFill>
                  <a:srgbClr val="FF0000"/>
                </a:solidFill>
                <a:latin typeface="Adobe Devanagari" panose="02040503050201020203" charset="0"/>
                <a:cs typeface="Adobe Devanagari" panose="02040503050201020203" charset="0"/>
              </a:rPr>
              <a:t> Interviewer</a:t>
            </a:r>
            <a:r>
              <a:rPr lang="zh-CN" altLang="en-US" sz="2800" dirty="0">
                <a:latin typeface="Adobe Devanagari" panose="02040503050201020203" charset="0"/>
                <a:cs typeface="Adobe Devanagari" panose="02040503050201020203" charset="0"/>
              </a:rPr>
              <a:t>: You mean there was a mixing of cultures? Food from overseas changed when it </a:t>
            </a:r>
            <a:r>
              <a:rPr lang="en-US" altLang="zh-CN" sz="2800" dirty="0">
                <a:latin typeface="Adobe Devanagari" panose="02040503050201020203" charset="0"/>
                <a:cs typeface="Adobe Devanagari" panose="02040503050201020203" charset="0"/>
              </a:rPr>
              <a:t>arrived in</a:t>
            </a:r>
            <a:r>
              <a:rPr lang="zh-CN" altLang="en-US" sz="2800" dirty="0">
                <a:latin typeface="Adobe Devanagari" panose="02040503050201020203" charset="0"/>
                <a:cs typeface="Adobe Devanagari" panose="02040503050201020203" charset="0"/>
              </a:rPr>
              <a:t> the States</a:t>
            </a:r>
            <a:r>
              <a:rPr lang="en-US" altLang="zh-CN" sz="2800" dirty="0">
                <a:latin typeface="Adobe Devanagari" panose="02040503050201020203" charset="0"/>
                <a:cs typeface="Adobe Devanagari" panose="02040503050201020203" charset="0"/>
              </a:rPr>
              <a:t>.</a:t>
            </a:r>
            <a:endParaRPr lang="zh-CN" altLang="en-US" sz="2800" dirty="0">
              <a:latin typeface="Adobe Devanagari" panose="02040503050201020203" charset="0"/>
              <a:cs typeface="Adobe Devanagari" panose="02040503050201020203" charset="0"/>
            </a:endParaRPr>
          </a:p>
          <a:p>
            <a:r>
              <a:rPr lang="zh-CN" altLang="en-US" sz="2800" dirty="0">
                <a:solidFill>
                  <a:srgbClr val="FF0000"/>
                </a:solidFill>
                <a:latin typeface="Adobe Devanagari" panose="02040503050201020203" charset="0"/>
                <a:cs typeface="Adobe Devanagari" panose="02040503050201020203" charset="0"/>
              </a:rPr>
              <a:t> Steve</a:t>
            </a:r>
            <a:r>
              <a:rPr lang="zh-CN" altLang="en-US" sz="2800" dirty="0">
                <a:latin typeface="Adobe Devanagari" panose="02040503050201020203" charset="0"/>
                <a:cs typeface="Adobe Devanagari" panose="02040503050201020203" charset="0"/>
              </a:rPr>
              <a:t>: Right. And there are many more examples of mixed-culture dishes, Like nachos, for exampl</a:t>
            </a:r>
            <a:r>
              <a:rPr lang="en-US" altLang="zh-CN" sz="2800" dirty="0">
                <a:latin typeface="Adobe Devanagari" panose="02040503050201020203" charset="0"/>
                <a:cs typeface="Adobe Devanagari" panose="02040503050201020203" charset="0"/>
              </a:rPr>
              <a:t>e.</a:t>
            </a:r>
            <a:endParaRPr lang="en-US" altLang="zh-CN" sz="2800" dirty="0">
              <a:latin typeface="Adobe Devanagari" panose="02040503050201020203" charset="0"/>
              <a:cs typeface="Adobe Devanagari" panose="02040503050201020203" charset="0"/>
            </a:endParaRPr>
          </a:p>
          <a:p>
            <a:r>
              <a:rPr lang="zh-CN" altLang="en-US" sz="2800" dirty="0">
                <a:latin typeface="Adobe Devanagari" panose="02040503050201020203" charset="0"/>
                <a:cs typeface="Adobe Devanagari" panose="02040503050201020203" charset="0"/>
              </a:rPr>
              <a:t> </a:t>
            </a:r>
            <a:r>
              <a:rPr lang="zh-CN" altLang="en-US" sz="2800" dirty="0">
                <a:solidFill>
                  <a:srgbClr val="FF0000"/>
                </a:solidFill>
                <a:latin typeface="Adobe Devanagari" panose="02040503050201020203" charset="0"/>
                <a:cs typeface="Adobe Devanagari" panose="02040503050201020203" charset="0"/>
              </a:rPr>
              <a:t>Interviewer</a:t>
            </a:r>
            <a:r>
              <a:rPr lang="zh-CN" altLang="en-US" sz="2800" dirty="0">
                <a:latin typeface="Adobe Devanagari" panose="02040503050201020203" charset="0"/>
                <a:cs typeface="Adobe Devanagari" panose="02040503050201020203" charset="0"/>
              </a:rPr>
              <a:t>: Oh, I just love nachos! Mexican co</a:t>
            </a:r>
            <a:r>
              <a:rPr lang="en-US" altLang="zh-CN" sz="2800" dirty="0" err="1">
                <a:latin typeface="Adobe Devanagari" panose="02040503050201020203" charset="0"/>
                <a:cs typeface="Adobe Devanagari" panose="02040503050201020203" charset="0"/>
              </a:rPr>
              <a:t>rn</a:t>
            </a:r>
            <a:r>
              <a:rPr lang="zh-CN" altLang="en-US" sz="2800" dirty="0">
                <a:latin typeface="Adobe Devanagari" panose="02040503050201020203" charset="0"/>
                <a:cs typeface="Adobe Devanagari" panose="02040503050201020203" charset="0"/>
              </a:rPr>
              <a:t> chips </a:t>
            </a:r>
            <a:r>
              <a:rPr lang="en-US" altLang="zh-CN" sz="2800" dirty="0">
                <a:latin typeface="Adobe Devanagari" panose="02040503050201020203" charset="0"/>
                <a:cs typeface="Adobe Devanagari" panose="02040503050201020203" charset="0"/>
              </a:rPr>
              <a:t>_______________</a:t>
            </a:r>
            <a:r>
              <a:rPr lang="zh-CN" altLang="en-US" sz="2800" dirty="0">
                <a:latin typeface="Adobe Devanagari" panose="02040503050201020203" charset="0"/>
                <a:cs typeface="Adobe Devanagari" panose="02040503050201020203" charset="0"/>
              </a:rPr>
              <a:t>!</a:t>
            </a:r>
            <a:endParaRPr lang="zh-CN" altLang="en-US" sz="2800" dirty="0">
              <a:latin typeface="Adobe Devanagari" panose="02040503050201020203" charset="0"/>
              <a:cs typeface="Adobe Devanagari" panose="02040503050201020203" charset="0"/>
            </a:endParaRPr>
          </a:p>
          <a:p>
            <a:r>
              <a:rPr lang="zh-CN" altLang="en-US" sz="2800" dirty="0">
                <a:latin typeface="Adobe Devanagari" panose="02040503050201020203" charset="0"/>
                <a:cs typeface="Adobe Devanagari" panose="02040503050201020203" charset="0"/>
              </a:rPr>
              <a:t> </a:t>
            </a:r>
            <a:r>
              <a:rPr lang="zh-CN" altLang="en-US" sz="2800" dirty="0">
                <a:solidFill>
                  <a:srgbClr val="FF0000"/>
                </a:solidFill>
                <a:latin typeface="Adobe Devanagari" panose="02040503050201020203" charset="0"/>
                <a:cs typeface="Adobe Devanagari" panose="02040503050201020203" charset="0"/>
              </a:rPr>
              <a:t>Steve</a:t>
            </a:r>
            <a:r>
              <a:rPr lang="zh-CN" altLang="en-US" sz="2800" dirty="0">
                <a:latin typeface="Adobe Devanagari" panose="02040503050201020203" charset="0"/>
                <a:cs typeface="Adobe Devanagari" panose="02040503050201020203" charset="0"/>
              </a:rPr>
              <a:t>: Yes, they're delicious, </a:t>
            </a:r>
            <a:r>
              <a:rPr lang="en-US" sz="2800" dirty="0">
                <a:latin typeface="Adobe Devanagari" panose="02040503050201020203" charset="0"/>
                <a:cs typeface="Adobe Devanagari" panose="02040503050201020203" charset="0"/>
              </a:rPr>
              <a:t>____________________________</a:t>
            </a:r>
            <a:r>
              <a:rPr lang="zh-CN" altLang="en-US" sz="2800" dirty="0">
                <a:latin typeface="Adobe Devanagari" panose="02040503050201020203" charset="0"/>
                <a:cs typeface="Adobe Devanagari" panose="02040503050201020203" charset="0"/>
              </a:rPr>
              <a:t>. The recipe was actually </a:t>
            </a:r>
            <a:r>
              <a:rPr lang="zh-CN" altLang="en-US" sz="2800" dirty="0">
                <a:latin typeface="Adobe Devanagari" panose="02040503050201020203" charset="0"/>
                <a:cs typeface="Adobe Devanagari" panose="02040503050201020203" charset="0"/>
                <a:sym typeface="+mn-ea"/>
              </a:rPr>
              <a:t> invented by a Mexican cook for </a:t>
            </a:r>
            <a:r>
              <a:rPr lang="zh-CN" altLang="en-US" sz="2800" dirty="0">
                <a:latin typeface="Adobe Devanagari" panose="02040503050201020203" charset="0"/>
                <a:cs typeface="Adobe Devanagari" panose="02040503050201020203" charset="0"/>
              </a:rPr>
              <a:t>his American customers. Then there are fortune cookies</a:t>
            </a:r>
            <a:r>
              <a:rPr lang="en-US" altLang="zh-CN" sz="2800" dirty="0">
                <a:latin typeface="Adobe Devanagari" panose="02040503050201020203" charset="0"/>
                <a:cs typeface="Adobe Devanagari" panose="02040503050201020203" charset="0"/>
              </a:rPr>
              <a:t>...</a:t>
            </a:r>
            <a:endParaRPr lang="zh-CN" altLang="en-US" sz="2800" dirty="0">
              <a:latin typeface="Adobe Devanagari" panose="02040503050201020203" charset="0"/>
              <a:cs typeface="Adobe Devanagari" panose="02040503050201020203" charset="0"/>
            </a:endParaRPr>
          </a:p>
          <a:p>
            <a:r>
              <a:rPr lang="zh-CN" altLang="en-US" sz="2800" dirty="0">
                <a:solidFill>
                  <a:srgbClr val="FF0000"/>
                </a:solidFill>
                <a:latin typeface="Adobe Devanagari" panose="02040503050201020203" charset="0"/>
                <a:cs typeface="Adobe Devanagari" panose="02040503050201020203" charset="0"/>
              </a:rPr>
              <a:t> </a:t>
            </a:r>
            <a:endParaRPr lang="zh-CN" altLang="en-US" sz="2800" dirty="0">
              <a:latin typeface="Adobe Devanagari" panose="02040503050201020203" charset="0"/>
              <a:cs typeface="Adobe Devanagari" panose="02040503050201020203" charset="0"/>
            </a:endParaRPr>
          </a:p>
        </p:txBody>
      </p:sp>
      <p:sp>
        <p:nvSpPr>
          <p:cNvPr id="3" name="文本框 2"/>
          <p:cNvSpPr txBox="1"/>
          <p:nvPr/>
        </p:nvSpPr>
        <p:spPr>
          <a:xfrm>
            <a:off x="2599372" y="788987"/>
            <a:ext cx="3891915" cy="521970"/>
          </a:xfrm>
          <a:prstGeom prst="rect">
            <a:avLst/>
          </a:prstGeom>
          <a:noFill/>
        </p:spPr>
        <p:txBody>
          <a:bodyPr wrap="square" rtlCol="0">
            <a:spAutoFit/>
          </a:bodyPr>
          <a:lstStyle/>
          <a:p>
            <a:r>
              <a:rPr lang="zh-CN" altLang="en-US" sz="2800" dirty="0">
                <a:solidFill>
                  <a:srgbClr val="1A02AE"/>
                </a:solidFill>
                <a:latin typeface="Adobe Devanagari" panose="02040503050201020203" charset="0"/>
                <a:cs typeface="Adobe Devanagari" panose="02040503050201020203" charset="0"/>
                <a:sym typeface="+mn-ea"/>
              </a:rPr>
              <a:t>It's nice to be here</a:t>
            </a:r>
            <a:endParaRPr lang="zh-CN" altLang="en-US" sz="2800" dirty="0">
              <a:solidFill>
                <a:srgbClr val="1A02AE"/>
              </a:solidFill>
              <a:latin typeface="Adobe Devanagari" panose="02040503050201020203" charset="0"/>
              <a:cs typeface="Adobe Devanagari" panose="02040503050201020203" charset="0"/>
              <a:sym typeface="+mn-ea"/>
            </a:endParaRPr>
          </a:p>
        </p:txBody>
      </p:sp>
      <p:sp>
        <p:nvSpPr>
          <p:cNvPr id="4" name="文本框 3"/>
          <p:cNvSpPr txBox="1"/>
          <p:nvPr/>
        </p:nvSpPr>
        <p:spPr>
          <a:xfrm>
            <a:off x="1755140" y="1198880"/>
            <a:ext cx="3891915" cy="521970"/>
          </a:xfrm>
          <a:prstGeom prst="rect">
            <a:avLst/>
          </a:prstGeom>
          <a:noFill/>
        </p:spPr>
        <p:txBody>
          <a:bodyPr wrap="square" rtlCol="0">
            <a:spAutoFit/>
          </a:bodyPr>
          <a:lstStyle/>
          <a:p>
            <a:r>
              <a:rPr lang="zh-CN" altLang="en-US" sz="2800">
                <a:solidFill>
                  <a:srgbClr val="1A02AE"/>
                </a:solidFill>
                <a:latin typeface="Adobe Devanagari" panose="02040503050201020203" charset="0"/>
                <a:cs typeface="Adobe Devanagari" panose="02040503050201020203" charset="0"/>
                <a:sym typeface="+mn-ea"/>
              </a:rPr>
              <a:t>When it comes to </a:t>
            </a:r>
            <a:endParaRPr lang="zh-CN" altLang="en-US" sz="2800">
              <a:solidFill>
                <a:srgbClr val="1A02AE"/>
              </a:solidFill>
              <a:latin typeface="Adobe Devanagari" panose="02040503050201020203" charset="0"/>
              <a:cs typeface="Adobe Devanagari" panose="02040503050201020203" charset="0"/>
              <a:sym typeface="+mn-ea"/>
            </a:endParaRPr>
          </a:p>
        </p:txBody>
      </p:sp>
      <p:sp>
        <p:nvSpPr>
          <p:cNvPr id="5" name="文本框 4"/>
          <p:cNvSpPr txBox="1"/>
          <p:nvPr/>
        </p:nvSpPr>
        <p:spPr>
          <a:xfrm>
            <a:off x="10180955" y="1198880"/>
            <a:ext cx="3891915" cy="521970"/>
          </a:xfrm>
          <a:prstGeom prst="rect">
            <a:avLst/>
          </a:prstGeom>
          <a:noFill/>
        </p:spPr>
        <p:txBody>
          <a:bodyPr wrap="square" rtlCol="0">
            <a:spAutoFit/>
          </a:bodyPr>
          <a:lstStyle/>
          <a:p>
            <a:r>
              <a:rPr lang="en-US" altLang="zh-CN" sz="2800">
                <a:solidFill>
                  <a:srgbClr val="1A02AE"/>
                </a:solidFill>
                <a:latin typeface="Adobe Devanagari" panose="02040503050201020203" charset="0"/>
                <a:cs typeface="Adobe Devanagari" panose="02040503050201020203" charset="0"/>
                <a:sym typeface="+mn-ea"/>
              </a:rPr>
              <a:t>invented</a:t>
            </a:r>
            <a:endParaRPr lang="en-US" altLang="zh-CN" sz="2800">
              <a:solidFill>
                <a:srgbClr val="1A02AE"/>
              </a:solidFill>
              <a:latin typeface="Adobe Devanagari" panose="02040503050201020203" charset="0"/>
              <a:cs typeface="Adobe Devanagari" panose="02040503050201020203" charset="0"/>
              <a:sym typeface="+mn-ea"/>
            </a:endParaRPr>
          </a:p>
        </p:txBody>
      </p:sp>
      <p:sp>
        <p:nvSpPr>
          <p:cNvPr id="6" name="文本框 5"/>
          <p:cNvSpPr txBox="1"/>
          <p:nvPr/>
        </p:nvSpPr>
        <p:spPr>
          <a:xfrm>
            <a:off x="125730" y="2894965"/>
            <a:ext cx="3891915" cy="521970"/>
          </a:xfrm>
          <a:prstGeom prst="rect">
            <a:avLst/>
          </a:prstGeom>
          <a:noFill/>
        </p:spPr>
        <p:txBody>
          <a:bodyPr wrap="square" rtlCol="0">
            <a:spAutoFit/>
          </a:bodyPr>
          <a:lstStyle/>
          <a:p>
            <a:r>
              <a:rPr lang="zh-CN" altLang="en-US" sz="2800">
                <a:solidFill>
                  <a:srgbClr val="1A02AE"/>
                </a:solidFill>
                <a:latin typeface="Adobe Devanagari" panose="02040503050201020203" charset="0"/>
                <a:cs typeface="Adobe Devanagari" panose="02040503050201020203" charset="0"/>
                <a:sym typeface="+mn-ea"/>
              </a:rPr>
              <a:t>ma</a:t>
            </a:r>
            <a:r>
              <a:rPr lang="en-US" altLang="zh-CN" sz="2800">
                <a:solidFill>
                  <a:srgbClr val="1A02AE"/>
                </a:solidFill>
                <a:latin typeface="Adobe Devanagari" panose="02040503050201020203" charset="0"/>
                <a:cs typeface="Adobe Devanagari" panose="02040503050201020203" charset="0"/>
                <a:sym typeface="+mn-ea"/>
              </a:rPr>
              <a:t>y</a:t>
            </a:r>
            <a:r>
              <a:rPr lang="zh-CN" altLang="en-US" sz="2800">
                <a:solidFill>
                  <a:srgbClr val="1A02AE"/>
                </a:solidFill>
                <a:latin typeface="Adobe Devanagari" panose="02040503050201020203" charset="0"/>
                <a:cs typeface="Adobe Devanagari" panose="02040503050201020203" charset="0"/>
                <a:sym typeface="+mn-ea"/>
              </a:rPr>
              <a:t> have come</a:t>
            </a:r>
            <a:endParaRPr lang="zh-CN" altLang="en-US" sz="2800">
              <a:solidFill>
                <a:srgbClr val="1A02AE"/>
              </a:solidFill>
              <a:latin typeface="Adobe Devanagari" panose="02040503050201020203" charset="0"/>
              <a:cs typeface="Adobe Devanagari" panose="02040503050201020203" charset="0"/>
              <a:sym typeface="+mn-ea"/>
            </a:endParaRPr>
          </a:p>
        </p:txBody>
      </p:sp>
      <p:sp>
        <p:nvSpPr>
          <p:cNvPr id="7" name="文本框 6"/>
          <p:cNvSpPr txBox="1"/>
          <p:nvPr/>
        </p:nvSpPr>
        <p:spPr>
          <a:xfrm>
            <a:off x="7640319" y="5418166"/>
            <a:ext cx="3891915" cy="521970"/>
          </a:xfrm>
          <a:prstGeom prst="rect">
            <a:avLst/>
          </a:prstGeom>
          <a:noFill/>
        </p:spPr>
        <p:txBody>
          <a:bodyPr wrap="square" rtlCol="0">
            <a:spAutoFit/>
          </a:bodyPr>
          <a:lstStyle/>
          <a:p>
            <a:r>
              <a:rPr lang="zh-CN" altLang="en-US" sz="2800" dirty="0">
                <a:solidFill>
                  <a:srgbClr val="1A02AE"/>
                </a:solidFill>
                <a:latin typeface="Adobe Devanagari" panose="02040503050201020203" charset="0"/>
                <a:cs typeface="Adobe Devanagari" panose="02040503050201020203" charset="0"/>
                <a:sym typeface="+mn-ea"/>
              </a:rPr>
              <a:t>covered in cheese</a:t>
            </a:r>
            <a:endParaRPr lang="zh-CN" altLang="en-US" sz="2800" dirty="0">
              <a:solidFill>
                <a:srgbClr val="1A02AE"/>
              </a:solidFill>
              <a:latin typeface="Adobe Devanagari" panose="02040503050201020203" charset="0"/>
              <a:cs typeface="Adobe Devanagari" panose="02040503050201020203" charset="0"/>
              <a:sym typeface="+mn-ea"/>
            </a:endParaRPr>
          </a:p>
        </p:txBody>
      </p:sp>
      <p:sp>
        <p:nvSpPr>
          <p:cNvPr id="8" name="文本框 7"/>
          <p:cNvSpPr txBox="1"/>
          <p:nvPr/>
        </p:nvSpPr>
        <p:spPr>
          <a:xfrm>
            <a:off x="3903345" y="5918835"/>
            <a:ext cx="5175885" cy="460375"/>
          </a:xfrm>
          <a:prstGeom prst="rect">
            <a:avLst/>
          </a:prstGeom>
          <a:noFill/>
        </p:spPr>
        <p:txBody>
          <a:bodyPr wrap="square" rtlCol="0">
            <a:spAutoFit/>
          </a:bodyPr>
          <a:lstStyle/>
          <a:p>
            <a:r>
              <a:rPr lang="zh-CN" altLang="en-US" sz="2400">
                <a:solidFill>
                  <a:srgbClr val="1A02AE"/>
                </a:solidFill>
                <a:latin typeface="Adobe Devanagari" panose="02040503050201020203" charset="0"/>
                <a:cs typeface="Adobe Devanagari" panose="02040503050201020203" charset="0"/>
                <a:sym typeface="+mn-ea"/>
              </a:rPr>
              <a:t>but they re not traditional Mexican food</a:t>
            </a:r>
            <a:endParaRPr lang="zh-CN" altLang="en-US" sz="2400">
              <a:solidFill>
                <a:srgbClr val="1A02AE"/>
              </a:solidFill>
              <a:latin typeface="Adobe Devanagari" panose="02040503050201020203" charset="0"/>
              <a:cs typeface="Adobe Devanagari" panose="02040503050201020203" charset="0"/>
              <a:sym typeface="+mn-ea"/>
            </a:endParaRPr>
          </a:p>
        </p:txBody>
      </p:sp>
      <p:pic>
        <p:nvPicPr>
          <p:cNvPr id="10" name="unit3 Listening and speaking 2">
            <a:hlinkClick r:id="" action="ppaction://media"/>
          </p:cNvPr>
          <p:cNvPicPr/>
          <p:nvPr>
            <a:audioFile r:link="rId1"/>
            <p:extLst>
              <p:ext uri="{DAA4B4D4-6D71-4841-9C94-3DE7FCFB9230}">
                <p14:media xmlns:p14="http://schemas.microsoft.com/office/powerpoint/2010/main" r:embed="rId2"/>
              </p:ext>
            </p:extLst>
          </p:nvPr>
        </p:nvPicPr>
        <p:blipFill>
          <a:blip r:embed="rId3"/>
          <a:stretch>
            <a:fillRect/>
          </a:stretch>
        </p:blipFill>
        <p:spPr>
          <a:xfrm>
            <a:off x="10089515" y="494665"/>
            <a:ext cx="619125" cy="6191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childTnLst>
                                </p:cTn>
                              </p:par>
                            </p:childTnLst>
                          </p:cTn>
                        </p:par>
                        <p:par>
                          <p:cTn id="27" fill="hold">
                            <p:stCondLst>
                              <p:cond delay="0"/>
                            </p:stCondLst>
                            <p:childTnLst>
                              <p:par>
                                <p:cTn id="28" presetID="1" presetClass="mediacall" presetSubtype="0" fill="hold" nodeType="afterEffect">
                                  <p:stCondLst>
                                    <p:cond delay="0"/>
                                  </p:stCondLst>
                                  <p:childTnLst>
                                    <p:cmd type="call" cmd="playFrom(0.0)">
                                      <p:cBhvr additive="base">
                                        <p:cTn id="29" dur="147043"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30" fill="hold" display="1">
                  <p:stCondLst>
                    <p:cond delay="indefinite"/>
                  </p:stCondLst>
                  <p:endCondLst>
                    <p:cond evt="onNext" delay="0">
                      <p:tgtEl>
                        <p:sldTgt/>
                      </p:tgtEl>
                    </p:cond>
                    <p:cond evt="onPrev" delay="0">
                      <p:tgtEl>
                        <p:sldTgt/>
                      </p:tgtEl>
                    </p:cond>
                    <p:cond evt="onStopAudio" delay="0">
                      <p:tgtEl>
                        <p:sldTgt/>
                      </p:tgtEl>
                    </p:cond>
                  </p:endCondLst>
                </p:cTn>
                <p:tgtEl>
                  <p:spTgt spid="10"/>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0" y="0"/>
            <a:ext cx="12057380" cy="6554470"/>
          </a:xfrm>
          <a:prstGeom prst="rect">
            <a:avLst/>
          </a:prstGeom>
          <a:noFill/>
        </p:spPr>
        <p:txBody>
          <a:bodyPr wrap="square" rtlCol="0">
            <a:spAutoFit/>
          </a:bodyPr>
          <a:lstStyle/>
          <a:p>
            <a:r>
              <a:rPr lang="en-US" altLang="zh-CN" sz="2800">
                <a:solidFill>
                  <a:srgbClr val="FF0000"/>
                </a:solidFill>
                <a:latin typeface="Adobe Devanagari" panose="02040503050201020203" charset="0"/>
                <a:cs typeface="Adobe Devanagari" panose="02040503050201020203" charset="0"/>
              </a:rPr>
              <a:t>I</a:t>
            </a:r>
            <a:r>
              <a:rPr lang="zh-CN" altLang="en-US" sz="2800">
                <a:solidFill>
                  <a:srgbClr val="FF0000"/>
                </a:solidFill>
                <a:latin typeface="Adobe Devanagari" panose="02040503050201020203" charset="0"/>
                <a:cs typeface="Adobe Devanagari" panose="02040503050201020203" charset="0"/>
              </a:rPr>
              <a:t>nterviewer</a:t>
            </a:r>
            <a:r>
              <a:rPr lang="zh-CN" altLang="en-US" sz="2800">
                <a:latin typeface="Adobe Devanagari" panose="02040503050201020203" charset="0"/>
                <a:cs typeface="Adobe Devanagari" panose="02040503050201020203" charset="0"/>
              </a:rPr>
              <a:t>: What d</a:t>
            </a:r>
            <a:r>
              <a:rPr lang="en-US" altLang="zh-CN" sz="2800">
                <a:latin typeface="Adobe Devanagari" panose="02040503050201020203" charset="0"/>
                <a:cs typeface="Adobe Devanagari" panose="02040503050201020203" charset="0"/>
              </a:rPr>
              <a:t>o </a:t>
            </a:r>
            <a:r>
              <a:rPr lang="zh-CN" altLang="en-US" sz="2800">
                <a:latin typeface="Adobe Devanagari" panose="02040503050201020203" charset="0"/>
                <a:cs typeface="Adobe Devanagari" panose="02040503050201020203" charset="0"/>
                <a:sym typeface="+mn-ea"/>
              </a:rPr>
              <a:t>you mean?</a:t>
            </a:r>
            <a:endParaRPr lang="zh-CN" altLang="en-US" sz="2800">
              <a:latin typeface="Adobe Devanagari" panose="02040503050201020203" charset="0"/>
              <a:cs typeface="Adobe Devanagari" panose="02040503050201020203" charset="0"/>
            </a:endParaRPr>
          </a:p>
          <a:p>
            <a:r>
              <a:rPr lang="zh-CN" altLang="en-US" sz="2800">
                <a:solidFill>
                  <a:srgbClr val="FF0000"/>
                </a:solidFill>
                <a:latin typeface="Adobe Devanagari" panose="02040503050201020203" charset="0"/>
                <a:cs typeface="Adobe Devanagari" panose="02040503050201020203" charset="0"/>
                <a:sym typeface="+mn-ea"/>
              </a:rPr>
              <a:t>Steve</a:t>
            </a:r>
            <a:r>
              <a:rPr lang="zh-CN" altLang="en-US" sz="2800">
                <a:latin typeface="Adobe Devanagari" panose="02040503050201020203" charset="0"/>
                <a:cs typeface="Adobe Devanagari" panose="02040503050201020203" charset="0"/>
                <a:sym typeface="+mn-ea"/>
              </a:rPr>
              <a:t>: </a:t>
            </a:r>
            <a:r>
              <a:rPr lang="en-US" altLang="zh-CN" sz="2800">
                <a:latin typeface="Adobe Devanagari" panose="02040503050201020203" charset="0"/>
                <a:cs typeface="Adobe Devanagari" panose="02040503050201020203" charset="0"/>
                <a:sym typeface="+mn-ea"/>
              </a:rPr>
              <a:t>They are not Chinese.</a:t>
            </a:r>
            <a:endParaRPr lang="zh-CN" altLang="en-US" sz="2800">
              <a:latin typeface="Adobe Devanagari" panose="02040503050201020203" charset="0"/>
              <a:cs typeface="Adobe Devanagari" panose="02040503050201020203" charset="0"/>
            </a:endParaRPr>
          </a:p>
          <a:p>
            <a:r>
              <a:rPr lang="zh-CN" altLang="en-US" sz="2800">
                <a:solidFill>
                  <a:srgbClr val="FF0000"/>
                </a:solidFill>
                <a:latin typeface="Adobe Devanagari" panose="02040503050201020203" charset="0"/>
                <a:cs typeface="Adobe Devanagari" panose="02040503050201020203" charset="0"/>
              </a:rPr>
              <a:t>Interviewer</a:t>
            </a:r>
            <a:r>
              <a:rPr lang="zh-CN" altLang="en-US" sz="2800">
                <a:latin typeface="Adobe Devanagari" panose="02040503050201020203" charset="0"/>
                <a:cs typeface="Adobe Devanagari" panose="02040503050201020203" charset="0"/>
              </a:rPr>
              <a:t>: </a:t>
            </a:r>
            <a:r>
              <a:rPr lang="en-US" altLang="zh-CN" sz="2800">
                <a:latin typeface="Adobe Devanagari" panose="02040503050201020203" charset="0"/>
                <a:cs typeface="Adobe Devanagari" panose="02040503050201020203" charset="0"/>
              </a:rPr>
              <a:t>_____________</a:t>
            </a:r>
            <a:r>
              <a:rPr lang="zh-CN" altLang="en-US" sz="2800">
                <a:latin typeface="Adobe Devanagari" panose="02040503050201020203" charset="0"/>
                <a:cs typeface="Adobe Devanagari" panose="02040503050201020203" charset="0"/>
              </a:rPr>
              <a:t>! But every Chinese restaurant in America has them!</a:t>
            </a:r>
            <a:endParaRPr lang="zh-CN" altLang="en-US" sz="2800">
              <a:latin typeface="Adobe Devanagari" panose="02040503050201020203" charset="0"/>
              <a:cs typeface="Adobe Devanagari" panose="02040503050201020203" charset="0"/>
            </a:endParaRPr>
          </a:p>
          <a:p>
            <a:r>
              <a:rPr lang="en-US" altLang="zh-CN" sz="2800">
                <a:solidFill>
                  <a:srgbClr val="FF0000"/>
                </a:solidFill>
                <a:latin typeface="Adobe Devanagari" panose="02040503050201020203" charset="0"/>
                <a:cs typeface="Adobe Devanagari" panose="02040503050201020203" charset="0"/>
              </a:rPr>
              <a:t>Steve</a:t>
            </a:r>
            <a:r>
              <a:rPr lang="en-US" altLang="zh-CN" sz="2800">
                <a:latin typeface="Adobe Devanagari" panose="02040503050201020203" charset="0"/>
                <a:cs typeface="Adobe Devanagari" panose="02040503050201020203" charset="0"/>
              </a:rPr>
              <a:t>: </a:t>
            </a:r>
            <a:r>
              <a:rPr lang="zh-CN" altLang="en-US" sz="2800">
                <a:latin typeface="Adobe Devanagari" panose="02040503050201020203" charset="0"/>
                <a:cs typeface="Adobe Devanagari" panose="02040503050201020203" charset="0"/>
              </a:rPr>
              <a:t>Yes, but they</a:t>
            </a:r>
            <a:r>
              <a:rPr lang="en-US" altLang="zh-CN" sz="2800">
                <a:latin typeface="Adobe Devanagari" panose="02040503050201020203" charset="0"/>
                <a:cs typeface="Adobe Devanagari" panose="02040503050201020203" charset="0"/>
              </a:rPr>
              <a:t>'</a:t>
            </a:r>
            <a:r>
              <a:rPr lang="zh-CN" altLang="en-US" sz="2800">
                <a:latin typeface="Adobe Devanagari" panose="02040503050201020203" charset="0"/>
                <a:cs typeface="Adobe Devanagari" panose="02040503050201020203" charset="0"/>
              </a:rPr>
              <a:t>re unknown in China</a:t>
            </a:r>
            <a:r>
              <a:rPr lang="en-US" altLang="zh-CN" sz="2800">
                <a:latin typeface="Adobe Devanagari" panose="02040503050201020203" charset="0"/>
                <a:cs typeface="Adobe Devanagari" panose="02040503050201020203" charset="0"/>
              </a:rPr>
              <a:t>.</a:t>
            </a:r>
            <a:r>
              <a:rPr lang="zh-CN" altLang="en-US" sz="2800">
                <a:latin typeface="Adobe Devanagari" panose="02040503050201020203" charset="0"/>
                <a:cs typeface="Adobe Devanagari" panose="02040503050201020203" charset="0"/>
              </a:rPr>
              <a:t> About 100 years ago, someone in San Francisco put a </a:t>
            </a:r>
            <a:r>
              <a:rPr lang="zh-CN" altLang="en-US" sz="2800">
                <a:latin typeface="Adobe Devanagari" panose="02040503050201020203" charset="0"/>
                <a:cs typeface="Adobe Devanagari" panose="02040503050201020203" charset="0"/>
                <a:sym typeface="+mn-ea"/>
              </a:rPr>
              <a:t>piece of paper with a fortune on it inside a Japanese-style cookie, and the fortune cookie was bo</a:t>
            </a:r>
            <a:r>
              <a:rPr lang="en-US" altLang="zh-CN" sz="2800">
                <a:latin typeface="Adobe Devanagari" panose="02040503050201020203" charset="0"/>
                <a:cs typeface="Adobe Devanagari" panose="02040503050201020203" charset="0"/>
                <a:sym typeface="+mn-ea"/>
              </a:rPr>
              <a:t>r</a:t>
            </a:r>
            <a:r>
              <a:rPr lang="zh-CN" altLang="en-US" sz="2800">
                <a:latin typeface="Adobe Devanagari" panose="02040503050201020203" charset="0"/>
                <a:cs typeface="Adobe Devanagari" panose="02040503050201020203" charset="0"/>
                <a:sym typeface="+mn-ea"/>
              </a:rPr>
              <a:t>n</a:t>
            </a:r>
            <a:r>
              <a:rPr lang="en-US" altLang="zh-CN" sz="2800">
                <a:latin typeface="Adobe Devanagari" panose="02040503050201020203" charset="0"/>
                <a:cs typeface="Adobe Devanagari" panose="02040503050201020203" charset="0"/>
                <a:sym typeface="+mn-ea"/>
              </a:rPr>
              <a:t>.</a:t>
            </a:r>
            <a:endParaRPr lang="zh-CN" altLang="en-US" sz="2800">
              <a:latin typeface="Adobe Devanagari" panose="02040503050201020203" charset="0"/>
              <a:cs typeface="Adobe Devanagari" panose="02040503050201020203" charset="0"/>
            </a:endParaRPr>
          </a:p>
          <a:p>
            <a:r>
              <a:rPr lang="zh-CN" altLang="en-US" sz="2800">
                <a:solidFill>
                  <a:srgbClr val="FF0000"/>
                </a:solidFill>
                <a:latin typeface="Adobe Devanagari" panose="02040503050201020203" charset="0"/>
                <a:cs typeface="Adobe Devanagari" panose="02040503050201020203" charset="0"/>
              </a:rPr>
              <a:t>Interviewe</a:t>
            </a:r>
            <a:r>
              <a:rPr lang="zh-CN" altLang="en-US" sz="2800">
                <a:latin typeface="Adobe Devanagari" panose="02040503050201020203" charset="0"/>
                <a:cs typeface="Adobe Devanagari" panose="02040503050201020203" charset="0"/>
              </a:rPr>
              <a:t>r: Wow! That's interesting! So they re like a mix of the Chinese, Ameri</a:t>
            </a:r>
            <a:r>
              <a:rPr lang="en-US" altLang="zh-CN" sz="2800">
                <a:latin typeface="Adobe Devanagari" panose="02040503050201020203" charset="0"/>
                <a:cs typeface="Adobe Devanagari" panose="02040503050201020203" charset="0"/>
              </a:rPr>
              <a:t>c</a:t>
            </a:r>
            <a:r>
              <a:rPr lang="zh-CN" altLang="en-US" sz="2800">
                <a:latin typeface="Adobe Devanagari" panose="02040503050201020203" charset="0"/>
                <a:cs typeface="Adobe Devanagari" panose="02040503050201020203" charset="0"/>
              </a:rPr>
              <a:t>an, and Japanes</a:t>
            </a:r>
            <a:r>
              <a:rPr lang="en-US" altLang="zh-CN" sz="2800">
                <a:latin typeface="Adobe Devanagari" panose="02040503050201020203" charset="0"/>
                <a:cs typeface="Adobe Devanagari" panose="02040503050201020203" charset="0"/>
              </a:rPr>
              <a:t>e</a:t>
            </a:r>
            <a:r>
              <a:rPr lang="zh-CN" altLang="en-US" sz="2800">
                <a:latin typeface="Adobe Devanagari" panose="02040503050201020203" charset="0"/>
                <a:cs typeface="Adobe Devanagari" panose="02040503050201020203" charset="0"/>
              </a:rPr>
              <a:t> cultures</a:t>
            </a:r>
            <a:r>
              <a:rPr lang="en-US" altLang="zh-CN" sz="2800">
                <a:latin typeface="Adobe Devanagari" panose="02040503050201020203" charset="0"/>
                <a:cs typeface="Adobe Devanagari" panose="02040503050201020203" charset="0"/>
              </a:rPr>
              <a:t>.</a:t>
            </a:r>
            <a:endParaRPr lang="zh-CN" altLang="en-US" sz="2800">
              <a:latin typeface="Adobe Devanagari" panose="02040503050201020203" charset="0"/>
              <a:cs typeface="Adobe Devanagari" panose="02040503050201020203" charset="0"/>
            </a:endParaRPr>
          </a:p>
          <a:p>
            <a:r>
              <a:rPr lang="en-US" altLang="zh-CN" sz="2800">
                <a:solidFill>
                  <a:srgbClr val="FF0000"/>
                </a:solidFill>
                <a:latin typeface="Adobe Devanagari" panose="02040503050201020203" charset="0"/>
                <a:cs typeface="Adobe Devanagari" panose="02040503050201020203" charset="0"/>
              </a:rPr>
              <a:t>Steve</a:t>
            </a:r>
            <a:r>
              <a:rPr lang="en-US" altLang="zh-CN" sz="2800">
                <a:latin typeface="Adobe Devanagari" panose="02040503050201020203" charset="0"/>
                <a:cs typeface="Adobe Devanagari" panose="02040503050201020203" charset="0"/>
              </a:rPr>
              <a:t>:</a:t>
            </a:r>
            <a:r>
              <a:rPr lang="zh-CN" altLang="en-US" sz="2800">
                <a:latin typeface="Adobe Devanagari" panose="02040503050201020203" charset="0"/>
                <a:cs typeface="Adobe Devanagari" panose="02040503050201020203" charset="0"/>
              </a:rPr>
              <a:t> </a:t>
            </a:r>
            <a:r>
              <a:rPr lang="en-US" altLang="zh-CN" sz="2800">
                <a:latin typeface="Adobe Devanagari" panose="02040503050201020203" charset="0"/>
                <a:cs typeface="Adobe Devanagari" panose="02040503050201020203" charset="0"/>
              </a:rPr>
              <a:t>__________</a:t>
            </a:r>
            <a:r>
              <a:rPr lang="zh-CN" altLang="en-US" sz="2800">
                <a:latin typeface="Adobe Devanagari" panose="02040503050201020203" charset="0"/>
                <a:cs typeface="Adobe Devanagari" panose="02040503050201020203" charset="0"/>
              </a:rPr>
              <a:t>. And then we have gumbo, the spicy stew. It was invented in New Orleans over 200 years ago, and mixes French, African, Nati</a:t>
            </a:r>
            <a:r>
              <a:rPr lang="en-US" altLang="zh-CN" sz="2800">
                <a:latin typeface="Adobe Devanagari" panose="02040503050201020203" charset="0"/>
                <a:cs typeface="Adobe Devanagari" panose="02040503050201020203" charset="0"/>
              </a:rPr>
              <a:t>v</a:t>
            </a:r>
            <a:r>
              <a:rPr lang="zh-CN" altLang="en-US" sz="2800">
                <a:latin typeface="Adobe Devanagari" panose="02040503050201020203" charset="0"/>
                <a:cs typeface="Adobe Devanagari" panose="02040503050201020203" charset="0"/>
              </a:rPr>
              <a:t>e American, a</a:t>
            </a:r>
            <a:r>
              <a:rPr lang="en-US" altLang="zh-CN" sz="2800">
                <a:latin typeface="Adobe Devanagari" panose="02040503050201020203" charset="0"/>
                <a:cs typeface="Adobe Devanagari" panose="02040503050201020203" charset="0"/>
              </a:rPr>
              <a:t>n</a:t>
            </a:r>
            <a:r>
              <a:rPr lang="zh-CN" altLang="en-US" sz="2800">
                <a:latin typeface="Adobe Devanagari" panose="02040503050201020203" charset="0"/>
                <a:cs typeface="Adobe Devanagari" panose="02040503050201020203" charset="0"/>
              </a:rPr>
              <a:t>d Spanish cooking.</a:t>
            </a:r>
            <a:endParaRPr lang="zh-CN" altLang="en-US" sz="2800">
              <a:latin typeface="Adobe Devanagari" panose="02040503050201020203" charset="0"/>
              <a:cs typeface="Adobe Devanagari" panose="02040503050201020203" charset="0"/>
            </a:endParaRPr>
          </a:p>
          <a:p>
            <a:r>
              <a:rPr lang="zh-CN" altLang="en-US" sz="2800">
                <a:solidFill>
                  <a:srgbClr val="FF0000"/>
                </a:solidFill>
                <a:latin typeface="Adobe Devanagari" panose="02040503050201020203" charset="0"/>
                <a:cs typeface="Adobe Devanagari" panose="02040503050201020203" charset="0"/>
              </a:rPr>
              <a:t>Interviewer</a:t>
            </a:r>
            <a:r>
              <a:rPr lang="zh-CN" altLang="en-US" sz="2800">
                <a:latin typeface="Adobe Devanagari" panose="02040503050201020203" charset="0"/>
                <a:cs typeface="Adobe Devanagari" panose="02040503050201020203" charset="0"/>
              </a:rPr>
              <a:t>: So it's the food of many different cultures, </a:t>
            </a:r>
            <a:r>
              <a:rPr lang="en-US" altLang="zh-CN" sz="2800">
                <a:latin typeface="Adobe Devanagari" panose="02040503050201020203" charset="0"/>
                <a:cs typeface="Adobe Devanagari" panose="02040503050201020203" charset="0"/>
              </a:rPr>
              <a:t>_________________</a:t>
            </a:r>
            <a:r>
              <a:rPr lang="zh-CN" altLang="en-US" sz="2800">
                <a:latin typeface="Adobe Devanagari" panose="02040503050201020203" charset="0"/>
                <a:cs typeface="Adobe Devanagari" panose="02040503050201020203" charset="0"/>
              </a:rPr>
              <a:t>?</a:t>
            </a:r>
            <a:endParaRPr lang="zh-CN" altLang="en-US" sz="2800">
              <a:latin typeface="Adobe Devanagari" panose="02040503050201020203" charset="0"/>
              <a:cs typeface="Adobe Devanagari" panose="02040503050201020203" charset="0"/>
            </a:endParaRPr>
          </a:p>
          <a:p>
            <a:r>
              <a:rPr lang="zh-CN" altLang="en-US" sz="2800">
                <a:solidFill>
                  <a:srgbClr val="FF0000"/>
                </a:solidFill>
                <a:latin typeface="Adobe Devanagari" panose="02040503050201020203" charset="0"/>
                <a:cs typeface="Adobe Devanagari" panose="02040503050201020203" charset="0"/>
              </a:rPr>
              <a:t>Steve</a:t>
            </a:r>
            <a:r>
              <a:rPr lang="zh-CN" altLang="en-US" sz="2800">
                <a:latin typeface="Adobe Devanagari" panose="02040503050201020203" charset="0"/>
                <a:cs typeface="Adobe Devanagari" panose="02040503050201020203" charset="0"/>
              </a:rPr>
              <a:t>: Exactly. American cooking often </a:t>
            </a:r>
            <a:r>
              <a:rPr lang="en-US" sz="2800">
                <a:latin typeface="Adobe Devanagari" panose="02040503050201020203" charset="0"/>
                <a:cs typeface="Adobe Devanagari" panose="02040503050201020203" charset="0"/>
              </a:rPr>
              <a:t>_______________________________________ ________________________.</a:t>
            </a:r>
            <a:endParaRPr lang="zh-CN" altLang="en-US" sz="2800">
              <a:latin typeface="Adobe Devanagari" panose="02040503050201020203" charset="0"/>
              <a:cs typeface="Adobe Devanagari" panose="02040503050201020203" charset="0"/>
            </a:endParaRPr>
          </a:p>
          <a:p>
            <a:endParaRPr lang="zh-CN" altLang="en-US" sz="2800">
              <a:latin typeface="Adobe Devanagari" panose="02040503050201020203" charset="0"/>
              <a:cs typeface="Adobe Devanagari" panose="02040503050201020203" charset="0"/>
            </a:endParaRPr>
          </a:p>
        </p:txBody>
      </p:sp>
      <p:sp>
        <p:nvSpPr>
          <p:cNvPr id="3" name="文本框 2"/>
          <p:cNvSpPr txBox="1"/>
          <p:nvPr/>
        </p:nvSpPr>
        <p:spPr>
          <a:xfrm>
            <a:off x="1743075" y="803275"/>
            <a:ext cx="3891915" cy="521970"/>
          </a:xfrm>
          <a:prstGeom prst="rect">
            <a:avLst/>
          </a:prstGeom>
          <a:noFill/>
        </p:spPr>
        <p:txBody>
          <a:bodyPr wrap="square" rtlCol="0">
            <a:spAutoFit/>
          </a:bodyPr>
          <a:lstStyle/>
          <a:p>
            <a:r>
              <a:rPr lang="zh-CN" altLang="en-US" sz="2800">
                <a:solidFill>
                  <a:srgbClr val="1A02AE"/>
                </a:solidFill>
                <a:latin typeface="Adobe Devanagari" panose="02040503050201020203" charset="0"/>
                <a:cs typeface="Adobe Devanagari" panose="02040503050201020203" charset="0"/>
                <a:sym typeface="+mn-ea"/>
              </a:rPr>
              <a:t>You're kidding</a:t>
            </a:r>
            <a:endParaRPr lang="zh-CN" altLang="en-US" sz="2800">
              <a:solidFill>
                <a:srgbClr val="1A02AE"/>
              </a:solidFill>
              <a:latin typeface="Adobe Devanagari" panose="02040503050201020203" charset="0"/>
              <a:cs typeface="Adobe Devanagari" panose="02040503050201020203" charset="0"/>
              <a:sym typeface="+mn-ea"/>
            </a:endParaRPr>
          </a:p>
        </p:txBody>
      </p:sp>
      <p:sp>
        <p:nvSpPr>
          <p:cNvPr id="4" name="文本框 3"/>
          <p:cNvSpPr txBox="1"/>
          <p:nvPr/>
        </p:nvSpPr>
        <p:spPr>
          <a:xfrm>
            <a:off x="918844" y="3336066"/>
            <a:ext cx="3891915" cy="521970"/>
          </a:xfrm>
          <a:prstGeom prst="rect">
            <a:avLst/>
          </a:prstGeom>
          <a:noFill/>
        </p:spPr>
        <p:txBody>
          <a:bodyPr wrap="square" rtlCol="0">
            <a:spAutoFit/>
          </a:bodyPr>
          <a:lstStyle/>
          <a:p>
            <a:r>
              <a:rPr lang="zh-CN" altLang="en-US" sz="2800" dirty="0">
                <a:solidFill>
                  <a:srgbClr val="1A02AE"/>
                </a:solidFill>
                <a:latin typeface="Adobe Devanagari" panose="02040503050201020203" charset="0"/>
                <a:cs typeface="Adobe Devanagari" panose="02040503050201020203" charset="0"/>
                <a:sym typeface="+mn-ea"/>
              </a:rPr>
              <a:t>You got it</a:t>
            </a:r>
            <a:endParaRPr lang="zh-CN" altLang="en-US" sz="2800" dirty="0">
              <a:solidFill>
                <a:srgbClr val="1A02AE"/>
              </a:solidFill>
              <a:latin typeface="Adobe Devanagari" panose="02040503050201020203" charset="0"/>
              <a:cs typeface="Adobe Devanagari" panose="02040503050201020203" charset="0"/>
              <a:sym typeface="+mn-ea"/>
            </a:endParaRPr>
          </a:p>
        </p:txBody>
      </p:sp>
      <p:sp>
        <p:nvSpPr>
          <p:cNvPr id="5" name="文本框 4"/>
          <p:cNvSpPr txBox="1"/>
          <p:nvPr/>
        </p:nvSpPr>
        <p:spPr>
          <a:xfrm>
            <a:off x="7369810" y="4616599"/>
            <a:ext cx="3891915" cy="521970"/>
          </a:xfrm>
          <a:prstGeom prst="rect">
            <a:avLst/>
          </a:prstGeom>
          <a:noFill/>
        </p:spPr>
        <p:txBody>
          <a:bodyPr wrap="square" rtlCol="0">
            <a:spAutoFit/>
          </a:bodyPr>
          <a:lstStyle/>
          <a:p>
            <a:r>
              <a:rPr lang="zh-CN" altLang="en-US" sz="2800" dirty="0">
                <a:solidFill>
                  <a:srgbClr val="1A02AE"/>
                </a:solidFill>
                <a:latin typeface="Adobe Devanagari" panose="02040503050201020203" charset="0"/>
                <a:cs typeface="Adobe Devanagari" panose="02040503050201020203" charset="0"/>
                <a:sym typeface="+mn-ea"/>
              </a:rPr>
              <a:t>all in one dish</a:t>
            </a:r>
            <a:endParaRPr lang="zh-CN" altLang="en-US" sz="2800" dirty="0">
              <a:solidFill>
                <a:srgbClr val="1A02AE"/>
              </a:solidFill>
              <a:latin typeface="Adobe Devanagari" panose="02040503050201020203" charset="0"/>
              <a:cs typeface="Adobe Devanagari" panose="02040503050201020203" charset="0"/>
              <a:sym typeface="+mn-ea"/>
            </a:endParaRPr>
          </a:p>
        </p:txBody>
      </p:sp>
      <p:sp>
        <p:nvSpPr>
          <p:cNvPr id="6" name="文本框 5"/>
          <p:cNvSpPr txBox="1"/>
          <p:nvPr/>
        </p:nvSpPr>
        <p:spPr>
          <a:xfrm>
            <a:off x="258445" y="5044440"/>
            <a:ext cx="11482070" cy="953135"/>
          </a:xfrm>
          <a:prstGeom prst="rect">
            <a:avLst/>
          </a:prstGeom>
          <a:noFill/>
        </p:spPr>
        <p:txBody>
          <a:bodyPr wrap="square" rtlCol="0">
            <a:spAutoFit/>
          </a:bodyPr>
          <a:lstStyle/>
          <a:p>
            <a:r>
              <a:rPr lang="en-US" altLang="zh-CN" sz="2800">
                <a:solidFill>
                  <a:srgbClr val="1A02AE"/>
                </a:solidFill>
                <a:latin typeface="Adobe Devanagari" panose="02040503050201020203" charset="0"/>
                <a:cs typeface="Adobe Devanagari" panose="02040503050201020203" charset="0"/>
                <a:sym typeface="+mn-ea"/>
              </a:rPr>
              <a:t>                                                                      </a:t>
            </a:r>
            <a:r>
              <a:rPr lang="zh-CN" altLang="en-US" sz="2800">
                <a:solidFill>
                  <a:srgbClr val="1A02AE"/>
                </a:solidFill>
                <a:latin typeface="Adobe Devanagari" panose="02040503050201020203" charset="0"/>
                <a:cs typeface="Adobe Devanagari" panose="02040503050201020203" charset="0"/>
                <a:sym typeface="+mn-ea"/>
              </a:rPr>
              <a:t>mixes things from around the world to make something completely new</a:t>
            </a:r>
            <a:endParaRPr lang="zh-CN" altLang="en-US" sz="2800">
              <a:solidFill>
                <a:srgbClr val="1A02AE"/>
              </a:solidFill>
              <a:latin typeface="Adobe Devanagari" panose="02040503050201020203" charset="0"/>
              <a:cs typeface="Adobe Devanagari" panose="02040503050201020203" charset="0"/>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0" y="0"/>
            <a:ext cx="12057380" cy="7170420"/>
          </a:xfrm>
          <a:prstGeom prst="rect">
            <a:avLst/>
          </a:prstGeom>
          <a:noFill/>
        </p:spPr>
        <p:txBody>
          <a:bodyPr wrap="square" rtlCol="0">
            <a:spAutoFit/>
          </a:bodyPr>
          <a:lstStyle/>
          <a:p>
            <a:r>
              <a:rPr lang="en-US" altLang="zh-CN" sz="2000">
                <a:solidFill>
                  <a:srgbClr val="FF0000"/>
                </a:solidFill>
                <a:latin typeface="Adobe Devanagari" panose="02040503050201020203" charset="0"/>
                <a:cs typeface="Adobe Devanagari" panose="02040503050201020203" charset="0"/>
              </a:rPr>
              <a:t>I</a:t>
            </a:r>
            <a:r>
              <a:rPr lang="zh-CN" altLang="en-US" sz="2000">
                <a:solidFill>
                  <a:srgbClr val="FF0000"/>
                </a:solidFill>
                <a:latin typeface="Adobe Devanagari" panose="02040503050201020203" charset="0"/>
                <a:cs typeface="Adobe Devanagari" panose="02040503050201020203" charset="0"/>
              </a:rPr>
              <a:t>nterviewer</a:t>
            </a:r>
            <a:r>
              <a:rPr lang="zh-CN" altLang="en-US" sz="2000">
                <a:latin typeface="Adobe Devanagari" panose="02040503050201020203" charset="0"/>
                <a:cs typeface="Adobe Devanagari" panose="02040503050201020203" charset="0"/>
              </a:rPr>
              <a:t>: Today our guest is Steve Fox. He's here to talk about cultural influences on America food. Welcome, Steve!</a:t>
            </a:r>
            <a:endParaRPr lang="zh-CN" altLang="en-US" sz="2000">
              <a:latin typeface="Adobe Devanagari" panose="02040503050201020203" charset="0"/>
              <a:cs typeface="Adobe Devanagari" panose="02040503050201020203" charset="0"/>
            </a:endParaRPr>
          </a:p>
          <a:p>
            <a:r>
              <a:rPr lang="zh-CN" altLang="en-US" sz="2000">
                <a:solidFill>
                  <a:srgbClr val="FF0000"/>
                </a:solidFill>
                <a:latin typeface="Adobe Devanagari" panose="02040503050201020203" charset="0"/>
                <a:cs typeface="Adobe Devanagari" panose="02040503050201020203" charset="0"/>
              </a:rPr>
              <a:t>Steve:</a:t>
            </a:r>
            <a:r>
              <a:rPr lang="zh-CN" altLang="en-US" sz="2000">
                <a:latin typeface="Adobe Devanagari" panose="02040503050201020203" charset="0"/>
                <a:cs typeface="Adobe Devanagari" panose="02040503050201020203" charset="0"/>
              </a:rPr>
              <a:t> Thank you. It's nice to be here</a:t>
            </a:r>
            <a:r>
              <a:rPr lang="en-US" altLang="zh-CN" sz="2000">
                <a:latin typeface="Adobe Devanagari" panose="02040503050201020203" charset="0"/>
                <a:cs typeface="Adobe Devanagari" panose="02040503050201020203" charset="0"/>
              </a:rPr>
              <a:t>.</a:t>
            </a:r>
            <a:endParaRPr lang="zh-CN" altLang="en-US" sz="2000">
              <a:latin typeface="Adobe Devanagari" panose="02040503050201020203" charset="0"/>
              <a:cs typeface="Adobe Devanagari" panose="02040503050201020203" charset="0"/>
            </a:endParaRPr>
          </a:p>
          <a:p>
            <a:r>
              <a:rPr lang="zh-CN" altLang="en-US" sz="2000">
                <a:solidFill>
                  <a:srgbClr val="FF0000"/>
                </a:solidFill>
                <a:latin typeface="Adobe Devanagari" panose="02040503050201020203" charset="0"/>
                <a:cs typeface="Adobe Devanagari" panose="02040503050201020203" charset="0"/>
              </a:rPr>
              <a:t>Interviewer</a:t>
            </a:r>
            <a:r>
              <a:rPr lang="zh-CN" altLang="en-US" sz="2000">
                <a:latin typeface="Adobe Devanagari" panose="02040503050201020203" charset="0"/>
                <a:cs typeface="Adobe Devanagari" panose="02040503050201020203" charset="0"/>
              </a:rPr>
              <a:t>: When it comes to American food, some say no food was ever invented in America. Wh</a:t>
            </a:r>
            <a:r>
              <a:rPr lang="en-US" altLang="zh-CN" sz="2000">
                <a:latin typeface="Adobe Devanagari" panose="02040503050201020203" charset="0"/>
                <a:cs typeface="Adobe Devanagari" panose="02040503050201020203" charset="0"/>
              </a:rPr>
              <a:t>at</a:t>
            </a:r>
            <a:r>
              <a:rPr lang="zh-CN" altLang="en-US" sz="2000">
                <a:latin typeface="Adobe Devanagari" panose="02040503050201020203" charset="0"/>
                <a:cs typeface="Adobe Devanagari" panose="02040503050201020203" charset="0"/>
              </a:rPr>
              <a:t> do you think?</a:t>
            </a:r>
            <a:endParaRPr lang="zh-CN" altLang="en-US" sz="2000">
              <a:latin typeface="Adobe Devanagari" panose="02040503050201020203" charset="0"/>
              <a:cs typeface="Adobe Devanagari" panose="02040503050201020203" charset="0"/>
            </a:endParaRPr>
          </a:p>
          <a:p>
            <a:r>
              <a:rPr lang="zh-CN" altLang="en-US" sz="2000">
                <a:solidFill>
                  <a:srgbClr val="FF0000"/>
                </a:solidFill>
                <a:latin typeface="Adobe Devanagari" panose="02040503050201020203" charset="0"/>
                <a:cs typeface="Adobe Devanagari" panose="02040503050201020203" charset="0"/>
              </a:rPr>
              <a:t>Ste</a:t>
            </a:r>
            <a:r>
              <a:rPr lang="en-US" altLang="zh-CN" sz="2000">
                <a:solidFill>
                  <a:srgbClr val="FF0000"/>
                </a:solidFill>
                <a:latin typeface="Adobe Devanagari" panose="02040503050201020203" charset="0"/>
                <a:cs typeface="Adobe Devanagari" panose="02040503050201020203" charset="0"/>
              </a:rPr>
              <a:t>ve</a:t>
            </a:r>
            <a:r>
              <a:rPr lang="en-US" altLang="zh-CN" sz="2000">
                <a:latin typeface="Adobe Devanagari" panose="02040503050201020203" charset="0"/>
                <a:cs typeface="Adobe Devanagari" panose="02040503050201020203" charset="0"/>
              </a:rPr>
              <a:t>: </a:t>
            </a:r>
            <a:r>
              <a:rPr lang="zh-CN" altLang="en-US" sz="2000">
                <a:latin typeface="Adobe Devanagari" panose="02040503050201020203" charset="0"/>
                <a:cs typeface="Adobe Devanagari" panose="02040503050201020203" charset="0"/>
              </a:rPr>
              <a:t> Hm</a:t>
            </a:r>
            <a:r>
              <a:rPr lang="en-US" altLang="zh-CN" sz="2000">
                <a:latin typeface="Adobe Devanagari" panose="02040503050201020203" charset="0"/>
                <a:cs typeface="Adobe Devanagari" panose="02040503050201020203" charset="0"/>
              </a:rPr>
              <a:t>m... That's not really true. For example, some s the hamburger comes from</a:t>
            </a:r>
            <a:r>
              <a:rPr lang="zh-CN" altLang="en-US" sz="2000">
                <a:latin typeface="Adobe Devanagari" panose="02040503050201020203" charset="0"/>
                <a:cs typeface="Adobe Devanagari" panose="02040503050201020203" charset="0"/>
              </a:rPr>
              <a:t> Hamburg in Germany, but they're wrong. The recipe for the meat in a hamburger ma</a:t>
            </a:r>
            <a:r>
              <a:rPr lang="en-US" altLang="zh-CN" sz="2000">
                <a:latin typeface="Adobe Devanagari" panose="02040503050201020203" charset="0"/>
                <a:cs typeface="Adobe Devanagari" panose="02040503050201020203" charset="0"/>
              </a:rPr>
              <a:t>y</a:t>
            </a:r>
            <a:r>
              <a:rPr lang="zh-CN" altLang="en-US" sz="2000">
                <a:latin typeface="Adobe Devanagari" panose="02040503050201020203" charset="0"/>
                <a:cs typeface="Adobe Devanagari" panose="02040503050201020203" charset="0"/>
              </a:rPr>
              <a:t> have come from Germany but the final hamburger we know today was definitely cr</a:t>
            </a:r>
            <a:r>
              <a:rPr lang="en-US" altLang="zh-CN" sz="2000">
                <a:latin typeface="Adobe Devanagari" panose="02040503050201020203" charset="0"/>
                <a:cs typeface="Adobe Devanagari" panose="02040503050201020203" charset="0"/>
              </a:rPr>
              <a:t>e</a:t>
            </a:r>
            <a:r>
              <a:rPr lang="zh-CN" altLang="en-US" sz="2000">
                <a:latin typeface="Adobe Devanagari" panose="02040503050201020203" charset="0"/>
                <a:cs typeface="Adobe Devanagari" panose="02040503050201020203" charset="0"/>
              </a:rPr>
              <a:t>ated </a:t>
            </a:r>
            <a:r>
              <a:rPr lang="en-US" altLang="zh-CN" sz="2000">
                <a:latin typeface="Adobe Devanagari" panose="02040503050201020203" charset="0"/>
                <a:cs typeface="Adobe Devanagari" panose="02040503050201020203" charset="0"/>
              </a:rPr>
              <a:t>b</a:t>
            </a:r>
            <a:r>
              <a:rPr lang="zh-CN" altLang="en-US" sz="2000">
                <a:latin typeface="Adobe Devanagari" panose="02040503050201020203" charset="0"/>
                <a:cs typeface="Adobe Devanagari" panose="02040503050201020203" charset="0"/>
              </a:rPr>
              <a:t>y Americans</a:t>
            </a:r>
            <a:r>
              <a:rPr lang="en-US" altLang="zh-CN" sz="2000">
                <a:latin typeface="Adobe Devanagari" panose="02040503050201020203" charset="0"/>
                <a:cs typeface="Adobe Devanagari" panose="02040503050201020203" charset="0"/>
              </a:rPr>
              <a:t>.</a:t>
            </a:r>
            <a:endParaRPr lang="en-US" altLang="zh-CN" sz="2000">
              <a:latin typeface="Adobe Devanagari" panose="02040503050201020203" charset="0"/>
              <a:cs typeface="Adobe Devanagari" panose="02040503050201020203" charset="0"/>
            </a:endParaRPr>
          </a:p>
          <a:p>
            <a:r>
              <a:rPr lang="zh-CN" altLang="en-US" sz="2000">
                <a:solidFill>
                  <a:srgbClr val="FF0000"/>
                </a:solidFill>
                <a:latin typeface="Adobe Devanagari" panose="02040503050201020203" charset="0"/>
                <a:cs typeface="Adobe Devanagari" panose="02040503050201020203" charset="0"/>
              </a:rPr>
              <a:t> Interviewer</a:t>
            </a:r>
            <a:r>
              <a:rPr lang="zh-CN" altLang="en-US" sz="2000">
                <a:latin typeface="Adobe Devanagari" panose="02040503050201020203" charset="0"/>
                <a:cs typeface="Adobe Devanagari" panose="02040503050201020203" charset="0"/>
              </a:rPr>
              <a:t>: You mean there was a mixing of cultures? Food from overseas changed when it </a:t>
            </a:r>
            <a:r>
              <a:rPr lang="en-US" altLang="zh-CN" sz="2000">
                <a:latin typeface="Adobe Devanagari" panose="02040503050201020203" charset="0"/>
                <a:cs typeface="Adobe Devanagari" panose="02040503050201020203" charset="0"/>
              </a:rPr>
              <a:t>arrived in</a:t>
            </a:r>
            <a:r>
              <a:rPr lang="zh-CN" altLang="en-US" sz="2000">
                <a:latin typeface="Adobe Devanagari" panose="02040503050201020203" charset="0"/>
                <a:cs typeface="Adobe Devanagari" panose="02040503050201020203" charset="0"/>
              </a:rPr>
              <a:t> the States</a:t>
            </a:r>
            <a:r>
              <a:rPr lang="en-US" altLang="zh-CN" sz="2000">
                <a:latin typeface="Adobe Devanagari" panose="02040503050201020203" charset="0"/>
                <a:cs typeface="Adobe Devanagari" panose="02040503050201020203" charset="0"/>
              </a:rPr>
              <a:t>.</a:t>
            </a:r>
            <a:endParaRPr lang="zh-CN" altLang="en-US" sz="2000">
              <a:latin typeface="Adobe Devanagari" panose="02040503050201020203" charset="0"/>
              <a:cs typeface="Adobe Devanagari" panose="02040503050201020203" charset="0"/>
            </a:endParaRPr>
          </a:p>
          <a:p>
            <a:r>
              <a:rPr lang="zh-CN" altLang="en-US" sz="2000">
                <a:solidFill>
                  <a:srgbClr val="FF0000"/>
                </a:solidFill>
                <a:latin typeface="Adobe Devanagari" panose="02040503050201020203" charset="0"/>
                <a:cs typeface="Adobe Devanagari" panose="02040503050201020203" charset="0"/>
              </a:rPr>
              <a:t> Steve</a:t>
            </a:r>
            <a:r>
              <a:rPr lang="zh-CN" altLang="en-US" sz="2000">
                <a:latin typeface="Adobe Devanagari" panose="02040503050201020203" charset="0"/>
                <a:cs typeface="Adobe Devanagari" panose="02040503050201020203" charset="0"/>
              </a:rPr>
              <a:t>: Right. And there are many more examples of mixed-culture dishes, Like nachos, for exampl</a:t>
            </a:r>
            <a:r>
              <a:rPr lang="en-US" altLang="zh-CN" sz="2000">
                <a:latin typeface="Adobe Devanagari" panose="02040503050201020203" charset="0"/>
                <a:cs typeface="Adobe Devanagari" panose="02040503050201020203" charset="0"/>
              </a:rPr>
              <a:t>e.</a:t>
            </a:r>
            <a:endParaRPr lang="en-US" altLang="zh-CN" sz="2000">
              <a:latin typeface="Adobe Devanagari" panose="02040503050201020203" charset="0"/>
              <a:cs typeface="Adobe Devanagari" panose="02040503050201020203" charset="0"/>
            </a:endParaRPr>
          </a:p>
          <a:p>
            <a:r>
              <a:rPr lang="zh-CN" altLang="en-US" sz="2000">
                <a:latin typeface="Adobe Devanagari" panose="02040503050201020203" charset="0"/>
                <a:cs typeface="Adobe Devanagari" panose="02040503050201020203" charset="0"/>
              </a:rPr>
              <a:t> </a:t>
            </a:r>
            <a:r>
              <a:rPr lang="zh-CN" altLang="en-US" sz="2000">
                <a:solidFill>
                  <a:srgbClr val="FF0000"/>
                </a:solidFill>
                <a:latin typeface="Adobe Devanagari" panose="02040503050201020203" charset="0"/>
                <a:cs typeface="Adobe Devanagari" panose="02040503050201020203" charset="0"/>
              </a:rPr>
              <a:t>Interviewer</a:t>
            </a:r>
            <a:r>
              <a:rPr lang="zh-CN" altLang="en-US" sz="2000">
                <a:latin typeface="Adobe Devanagari" panose="02040503050201020203" charset="0"/>
                <a:cs typeface="Adobe Devanagari" panose="02040503050201020203" charset="0"/>
              </a:rPr>
              <a:t>: Oh, I just love nachos! Mexican co</a:t>
            </a:r>
            <a:r>
              <a:rPr lang="en-US" altLang="zh-CN" sz="2000">
                <a:latin typeface="Adobe Devanagari" panose="02040503050201020203" charset="0"/>
                <a:cs typeface="Adobe Devanagari" panose="02040503050201020203" charset="0"/>
              </a:rPr>
              <a:t>rn</a:t>
            </a:r>
            <a:r>
              <a:rPr lang="zh-CN" altLang="en-US" sz="2000">
                <a:latin typeface="Adobe Devanagari" panose="02040503050201020203" charset="0"/>
                <a:cs typeface="Adobe Devanagari" panose="02040503050201020203" charset="0"/>
              </a:rPr>
              <a:t> chips covered in cheese!</a:t>
            </a:r>
            <a:endParaRPr lang="zh-CN" altLang="en-US" sz="2000">
              <a:latin typeface="Adobe Devanagari" panose="02040503050201020203" charset="0"/>
              <a:cs typeface="Adobe Devanagari" panose="02040503050201020203" charset="0"/>
            </a:endParaRPr>
          </a:p>
          <a:p>
            <a:r>
              <a:rPr lang="zh-CN" altLang="en-US" sz="2000">
                <a:latin typeface="Adobe Devanagari" panose="02040503050201020203" charset="0"/>
                <a:cs typeface="Adobe Devanagari" panose="02040503050201020203" charset="0"/>
              </a:rPr>
              <a:t> </a:t>
            </a:r>
            <a:r>
              <a:rPr lang="zh-CN" altLang="en-US" sz="2000">
                <a:solidFill>
                  <a:srgbClr val="FF0000"/>
                </a:solidFill>
                <a:latin typeface="Adobe Devanagari" panose="02040503050201020203" charset="0"/>
                <a:cs typeface="Adobe Devanagari" panose="02040503050201020203" charset="0"/>
              </a:rPr>
              <a:t>Steve</a:t>
            </a:r>
            <a:r>
              <a:rPr lang="zh-CN" altLang="en-US" sz="2000">
                <a:latin typeface="Adobe Devanagari" panose="02040503050201020203" charset="0"/>
                <a:cs typeface="Adobe Devanagari" panose="02040503050201020203" charset="0"/>
              </a:rPr>
              <a:t>: Yes, they're delicious, but they re not traditional Mexican food. The recipe was actually </a:t>
            </a:r>
            <a:r>
              <a:rPr lang="zh-CN" altLang="en-US" sz="2000">
                <a:latin typeface="Adobe Devanagari" panose="02040503050201020203" charset="0"/>
                <a:cs typeface="Adobe Devanagari" panose="02040503050201020203" charset="0"/>
                <a:sym typeface="+mn-ea"/>
              </a:rPr>
              <a:t> invented by a Mexican cook for </a:t>
            </a:r>
            <a:r>
              <a:rPr lang="zh-CN" altLang="en-US" sz="2000">
                <a:latin typeface="Adobe Devanagari" panose="02040503050201020203" charset="0"/>
                <a:cs typeface="Adobe Devanagari" panose="02040503050201020203" charset="0"/>
              </a:rPr>
              <a:t>his American customers. Then there are fortune cookies</a:t>
            </a:r>
            <a:r>
              <a:rPr lang="en-US" altLang="zh-CN" sz="2000">
                <a:latin typeface="Adobe Devanagari" panose="02040503050201020203" charset="0"/>
                <a:cs typeface="Adobe Devanagari" panose="02040503050201020203" charset="0"/>
              </a:rPr>
              <a:t>...</a:t>
            </a:r>
            <a:endParaRPr lang="zh-CN" altLang="en-US" sz="2000">
              <a:latin typeface="Adobe Devanagari" panose="02040503050201020203" charset="0"/>
              <a:cs typeface="Adobe Devanagari" panose="02040503050201020203" charset="0"/>
            </a:endParaRPr>
          </a:p>
          <a:p>
            <a:r>
              <a:rPr lang="zh-CN" altLang="en-US" sz="2000">
                <a:solidFill>
                  <a:srgbClr val="FF0000"/>
                </a:solidFill>
                <a:latin typeface="Adobe Devanagari" panose="02040503050201020203" charset="0"/>
                <a:cs typeface="Adobe Devanagari" panose="02040503050201020203" charset="0"/>
              </a:rPr>
              <a:t> </a:t>
            </a:r>
            <a:r>
              <a:rPr lang="en-US" altLang="zh-CN" sz="2000">
                <a:solidFill>
                  <a:srgbClr val="FF0000"/>
                </a:solidFill>
                <a:latin typeface="Adobe Devanagari" panose="02040503050201020203" charset="0"/>
                <a:cs typeface="Adobe Devanagari" panose="02040503050201020203" charset="0"/>
              </a:rPr>
              <a:t>I</a:t>
            </a:r>
            <a:r>
              <a:rPr lang="zh-CN" altLang="en-US" sz="2000">
                <a:solidFill>
                  <a:srgbClr val="FF0000"/>
                </a:solidFill>
                <a:latin typeface="Adobe Devanagari" panose="02040503050201020203" charset="0"/>
                <a:cs typeface="Adobe Devanagari" panose="02040503050201020203" charset="0"/>
              </a:rPr>
              <a:t>nterviewer</a:t>
            </a:r>
            <a:r>
              <a:rPr lang="zh-CN" altLang="en-US" sz="2000">
                <a:latin typeface="Adobe Devanagari" panose="02040503050201020203" charset="0"/>
                <a:cs typeface="Adobe Devanagari" panose="02040503050201020203" charset="0"/>
              </a:rPr>
              <a:t>: What d</a:t>
            </a:r>
            <a:r>
              <a:rPr lang="en-US" altLang="zh-CN" sz="2000">
                <a:latin typeface="Adobe Devanagari" panose="02040503050201020203" charset="0"/>
                <a:cs typeface="Adobe Devanagari" panose="02040503050201020203" charset="0"/>
              </a:rPr>
              <a:t>o </a:t>
            </a:r>
            <a:r>
              <a:rPr lang="zh-CN" altLang="en-US" sz="2000">
                <a:latin typeface="Adobe Devanagari" panose="02040503050201020203" charset="0"/>
                <a:cs typeface="Adobe Devanagari" panose="02040503050201020203" charset="0"/>
                <a:sym typeface="+mn-ea"/>
              </a:rPr>
              <a:t>you mean?</a:t>
            </a:r>
            <a:endParaRPr lang="zh-CN" altLang="en-US" sz="2000">
              <a:latin typeface="Adobe Devanagari" panose="02040503050201020203" charset="0"/>
              <a:cs typeface="Adobe Devanagari" panose="02040503050201020203" charset="0"/>
            </a:endParaRPr>
          </a:p>
          <a:p>
            <a:r>
              <a:rPr lang="zh-CN" altLang="en-US" sz="2000">
                <a:solidFill>
                  <a:srgbClr val="FF0000"/>
                </a:solidFill>
                <a:latin typeface="Adobe Devanagari" panose="02040503050201020203" charset="0"/>
                <a:cs typeface="Adobe Devanagari" panose="02040503050201020203" charset="0"/>
                <a:sym typeface="+mn-ea"/>
              </a:rPr>
              <a:t>Steve</a:t>
            </a:r>
            <a:r>
              <a:rPr lang="zh-CN" altLang="en-US" sz="2000">
                <a:latin typeface="Adobe Devanagari" panose="02040503050201020203" charset="0"/>
                <a:cs typeface="Adobe Devanagari" panose="02040503050201020203" charset="0"/>
                <a:sym typeface="+mn-ea"/>
              </a:rPr>
              <a:t>: </a:t>
            </a:r>
            <a:r>
              <a:rPr lang="en-US" altLang="zh-CN" sz="2000">
                <a:latin typeface="Adobe Devanagari" panose="02040503050201020203" charset="0"/>
                <a:cs typeface="Adobe Devanagari" panose="02040503050201020203" charset="0"/>
                <a:sym typeface="+mn-ea"/>
              </a:rPr>
              <a:t>They are not Chinese.</a:t>
            </a:r>
            <a:endParaRPr lang="zh-CN" altLang="en-US" sz="2000">
              <a:latin typeface="Adobe Devanagari" panose="02040503050201020203" charset="0"/>
              <a:cs typeface="Adobe Devanagari" panose="02040503050201020203" charset="0"/>
            </a:endParaRPr>
          </a:p>
          <a:p>
            <a:r>
              <a:rPr lang="zh-CN" altLang="en-US" sz="2000">
                <a:solidFill>
                  <a:srgbClr val="FF0000"/>
                </a:solidFill>
                <a:latin typeface="Adobe Devanagari" panose="02040503050201020203" charset="0"/>
                <a:cs typeface="Adobe Devanagari" panose="02040503050201020203" charset="0"/>
              </a:rPr>
              <a:t>Interviewer</a:t>
            </a:r>
            <a:r>
              <a:rPr lang="zh-CN" altLang="en-US" sz="2000">
                <a:latin typeface="Adobe Devanagari" panose="02040503050201020203" charset="0"/>
                <a:cs typeface="Adobe Devanagari" panose="02040503050201020203" charset="0"/>
              </a:rPr>
              <a:t>: You're kidding! But every Chinese restaurant in America has them!</a:t>
            </a:r>
            <a:endParaRPr lang="zh-CN" altLang="en-US" sz="2000">
              <a:latin typeface="Adobe Devanagari" panose="02040503050201020203" charset="0"/>
              <a:cs typeface="Adobe Devanagari" panose="02040503050201020203" charset="0"/>
            </a:endParaRPr>
          </a:p>
          <a:p>
            <a:r>
              <a:rPr lang="en-US" altLang="zh-CN" sz="2000">
                <a:solidFill>
                  <a:srgbClr val="FF0000"/>
                </a:solidFill>
                <a:latin typeface="Adobe Devanagari" panose="02040503050201020203" charset="0"/>
                <a:cs typeface="Adobe Devanagari" panose="02040503050201020203" charset="0"/>
              </a:rPr>
              <a:t>Steve</a:t>
            </a:r>
            <a:r>
              <a:rPr lang="en-US" altLang="zh-CN" sz="2000">
                <a:latin typeface="Adobe Devanagari" panose="02040503050201020203" charset="0"/>
                <a:cs typeface="Adobe Devanagari" panose="02040503050201020203" charset="0"/>
              </a:rPr>
              <a:t>: </a:t>
            </a:r>
            <a:r>
              <a:rPr lang="zh-CN" altLang="en-US" sz="2000">
                <a:latin typeface="Adobe Devanagari" panose="02040503050201020203" charset="0"/>
                <a:cs typeface="Adobe Devanagari" panose="02040503050201020203" charset="0"/>
              </a:rPr>
              <a:t>Yes, but they</a:t>
            </a:r>
            <a:r>
              <a:rPr lang="en-US" altLang="zh-CN" sz="2000">
                <a:latin typeface="Adobe Devanagari" panose="02040503050201020203" charset="0"/>
                <a:cs typeface="Adobe Devanagari" panose="02040503050201020203" charset="0"/>
              </a:rPr>
              <a:t>'</a:t>
            </a:r>
            <a:r>
              <a:rPr lang="zh-CN" altLang="en-US" sz="2000">
                <a:latin typeface="Adobe Devanagari" panose="02040503050201020203" charset="0"/>
                <a:cs typeface="Adobe Devanagari" panose="02040503050201020203" charset="0"/>
              </a:rPr>
              <a:t>re unknown in China</a:t>
            </a:r>
            <a:r>
              <a:rPr lang="en-US" altLang="zh-CN" sz="2000">
                <a:latin typeface="Adobe Devanagari" panose="02040503050201020203" charset="0"/>
                <a:cs typeface="Adobe Devanagari" panose="02040503050201020203" charset="0"/>
              </a:rPr>
              <a:t>.</a:t>
            </a:r>
            <a:r>
              <a:rPr lang="zh-CN" altLang="en-US" sz="2000">
                <a:latin typeface="Adobe Devanagari" panose="02040503050201020203" charset="0"/>
                <a:cs typeface="Adobe Devanagari" panose="02040503050201020203" charset="0"/>
              </a:rPr>
              <a:t> About 100 years ago, someone in San Francisco put a </a:t>
            </a:r>
            <a:r>
              <a:rPr lang="zh-CN" altLang="en-US" sz="2000">
                <a:latin typeface="Adobe Devanagari" panose="02040503050201020203" charset="0"/>
                <a:cs typeface="Adobe Devanagari" panose="02040503050201020203" charset="0"/>
                <a:sym typeface="+mn-ea"/>
              </a:rPr>
              <a:t>piece of paper with a fortune on it inside a Japanese-style cookie, and the fortune cookie was bo</a:t>
            </a:r>
            <a:r>
              <a:rPr lang="en-US" altLang="zh-CN" sz="2000">
                <a:latin typeface="Adobe Devanagari" panose="02040503050201020203" charset="0"/>
                <a:cs typeface="Adobe Devanagari" panose="02040503050201020203" charset="0"/>
                <a:sym typeface="+mn-ea"/>
              </a:rPr>
              <a:t>r</a:t>
            </a:r>
            <a:r>
              <a:rPr lang="zh-CN" altLang="en-US" sz="2000">
                <a:latin typeface="Adobe Devanagari" panose="02040503050201020203" charset="0"/>
                <a:cs typeface="Adobe Devanagari" panose="02040503050201020203" charset="0"/>
                <a:sym typeface="+mn-ea"/>
              </a:rPr>
              <a:t>n</a:t>
            </a:r>
            <a:r>
              <a:rPr lang="en-US" altLang="zh-CN" sz="2000">
                <a:latin typeface="Adobe Devanagari" panose="02040503050201020203" charset="0"/>
                <a:cs typeface="Adobe Devanagari" panose="02040503050201020203" charset="0"/>
                <a:sym typeface="+mn-ea"/>
              </a:rPr>
              <a:t>.</a:t>
            </a:r>
            <a:endParaRPr lang="zh-CN" altLang="en-US" sz="2000">
              <a:latin typeface="Adobe Devanagari" panose="02040503050201020203" charset="0"/>
              <a:cs typeface="Adobe Devanagari" panose="02040503050201020203" charset="0"/>
            </a:endParaRPr>
          </a:p>
          <a:p>
            <a:r>
              <a:rPr lang="zh-CN" altLang="en-US" sz="2000">
                <a:solidFill>
                  <a:srgbClr val="FF0000"/>
                </a:solidFill>
                <a:latin typeface="Adobe Devanagari" panose="02040503050201020203" charset="0"/>
                <a:cs typeface="Adobe Devanagari" panose="02040503050201020203" charset="0"/>
              </a:rPr>
              <a:t>Interviewe</a:t>
            </a:r>
            <a:r>
              <a:rPr lang="zh-CN" altLang="en-US" sz="2000">
                <a:latin typeface="Adobe Devanagari" panose="02040503050201020203" charset="0"/>
                <a:cs typeface="Adobe Devanagari" panose="02040503050201020203" charset="0"/>
              </a:rPr>
              <a:t>r: Wow! That's interesting! So they re like a mix of the Chinese, Ameri</a:t>
            </a:r>
            <a:r>
              <a:rPr lang="en-US" altLang="zh-CN" sz="2000">
                <a:latin typeface="Adobe Devanagari" panose="02040503050201020203" charset="0"/>
                <a:cs typeface="Adobe Devanagari" panose="02040503050201020203" charset="0"/>
              </a:rPr>
              <a:t>c</a:t>
            </a:r>
            <a:r>
              <a:rPr lang="zh-CN" altLang="en-US" sz="2000">
                <a:latin typeface="Adobe Devanagari" panose="02040503050201020203" charset="0"/>
                <a:cs typeface="Adobe Devanagari" panose="02040503050201020203" charset="0"/>
              </a:rPr>
              <a:t>an, and Japanes</a:t>
            </a:r>
            <a:r>
              <a:rPr lang="en-US" altLang="zh-CN" sz="2000">
                <a:latin typeface="Adobe Devanagari" panose="02040503050201020203" charset="0"/>
                <a:cs typeface="Adobe Devanagari" panose="02040503050201020203" charset="0"/>
              </a:rPr>
              <a:t>e</a:t>
            </a:r>
            <a:r>
              <a:rPr lang="zh-CN" altLang="en-US" sz="2000">
                <a:latin typeface="Adobe Devanagari" panose="02040503050201020203" charset="0"/>
                <a:cs typeface="Adobe Devanagari" panose="02040503050201020203" charset="0"/>
              </a:rPr>
              <a:t> cultures</a:t>
            </a:r>
            <a:r>
              <a:rPr lang="en-US" altLang="zh-CN" sz="2000">
                <a:latin typeface="Adobe Devanagari" panose="02040503050201020203" charset="0"/>
                <a:cs typeface="Adobe Devanagari" panose="02040503050201020203" charset="0"/>
              </a:rPr>
              <a:t>.</a:t>
            </a:r>
            <a:endParaRPr lang="zh-CN" altLang="en-US" sz="2000">
              <a:latin typeface="Adobe Devanagari" panose="02040503050201020203" charset="0"/>
              <a:cs typeface="Adobe Devanagari" panose="02040503050201020203" charset="0"/>
            </a:endParaRPr>
          </a:p>
          <a:p>
            <a:r>
              <a:rPr lang="en-US" altLang="zh-CN" sz="2000">
                <a:solidFill>
                  <a:srgbClr val="FF0000"/>
                </a:solidFill>
                <a:latin typeface="Adobe Devanagari" panose="02040503050201020203" charset="0"/>
                <a:cs typeface="Adobe Devanagari" panose="02040503050201020203" charset="0"/>
              </a:rPr>
              <a:t>Steve</a:t>
            </a:r>
            <a:r>
              <a:rPr lang="en-US" altLang="zh-CN" sz="2000">
                <a:latin typeface="Adobe Devanagari" panose="02040503050201020203" charset="0"/>
                <a:cs typeface="Adobe Devanagari" panose="02040503050201020203" charset="0"/>
              </a:rPr>
              <a:t>:</a:t>
            </a:r>
            <a:r>
              <a:rPr lang="zh-CN" altLang="en-US" sz="2000">
                <a:latin typeface="Adobe Devanagari" panose="02040503050201020203" charset="0"/>
                <a:cs typeface="Adobe Devanagari" panose="02040503050201020203" charset="0"/>
              </a:rPr>
              <a:t> You got it. And then we have gumbo, the spicy stew. It was invented in New Orleans over 200 years ago, and mixes French, African, Nati</a:t>
            </a:r>
            <a:r>
              <a:rPr lang="en-US" altLang="zh-CN" sz="2000">
                <a:latin typeface="Adobe Devanagari" panose="02040503050201020203" charset="0"/>
                <a:cs typeface="Adobe Devanagari" panose="02040503050201020203" charset="0"/>
              </a:rPr>
              <a:t>v</a:t>
            </a:r>
            <a:r>
              <a:rPr lang="zh-CN" altLang="en-US" sz="2000">
                <a:latin typeface="Adobe Devanagari" panose="02040503050201020203" charset="0"/>
                <a:cs typeface="Adobe Devanagari" panose="02040503050201020203" charset="0"/>
              </a:rPr>
              <a:t>e American, a</a:t>
            </a:r>
            <a:r>
              <a:rPr lang="en-US" altLang="zh-CN" sz="2000">
                <a:latin typeface="Adobe Devanagari" panose="02040503050201020203" charset="0"/>
                <a:cs typeface="Adobe Devanagari" panose="02040503050201020203" charset="0"/>
              </a:rPr>
              <a:t>n</a:t>
            </a:r>
            <a:r>
              <a:rPr lang="zh-CN" altLang="en-US" sz="2000">
                <a:latin typeface="Adobe Devanagari" panose="02040503050201020203" charset="0"/>
                <a:cs typeface="Adobe Devanagari" panose="02040503050201020203" charset="0"/>
              </a:rPr>
              <a:t>d Spanish cooking.</a:t>
            </a:r>
            <a:endParaRPr lang="zh-CN" altLang="en-US" sz="2000">
              <a:latin typeface="Adobe Devanagari" panose="02040503050201020203" charset="0"/>
              <a:cs typeface="Adobe Devanagari" panose="02040503050201020203" charset="0"/>
            </a:endParaRPr>
          </a:p>
          <a:p>
            <a:r>
              <a:rPr lang="zh-CN" altLang="en-US" sz="2000">
                <a:solidFill>
                  <a:srgbClr val="FF0000"/>
                </a:solidFill>
                <a:latin typeface="Adobe Devanagari" panose="02040503050201020203" charset="0"/>
                <a:cs typeface="Adobe Devanagari" panose="02040503050201020203" charset="0"/>
              </a:rPr>
              <a:t>Interviewer</a:t>
            </a:r>
            <a:r>
              <a:rPr lang="zh-CN" altLang="en-US" sz="2000">
                <a:latin typeface="Adobe Devanagari" panose="02040503050201020203" charset="0"/>
                <a:cs typeface="Adobe Devanagari" panose="02040503050201020203" charset="0"/>
              </a:rPr>
              <a:t>: So it's the food of many different cultures, all in one dish?</a:t>
            </a:r>
            <a:endParaRPr lang="zh-CN" altLang="en-US" sz="2000">
              <a:latin typeface="Adobe Devanagari" panose="02040503050201020203" charset="0"/>
              <a:cs typeface="Adobe Devanagari" panose="02040503050201020203" charset="0"/>
            </a:endParaRPr>
          </a:p>
          <a:p>
            <a:r>
              <a:rPr lang="zh-CN" altLang="en-US" sz="2000">
                <a:solidFill>
                  <a:srgbClr val="FF0000"/>
                </a:solidFill>
                <a:latin typeface="Adobe Devanagari" panose="02040503050201020203" charset="0"/>
                <a:cs typeface="Adobe Devanagari" panose="02040503050201020203" charset="0"/>
              </a:rPr>
              <a:t>Steve</a:t>
            </a:r>
            <a:r>
              <a:rPr lang="zh-CN" altLang="en-US" sz="2000">
                <a:latin typeface="Adobe Devanagari" panose="02040503050201020203" charset="0"/>
                <a:cs typeface="Adobe Devanagari" panose="02040503050201020203" charset="0"/>
              </a:rPr>
              <a:t>: Exactly. American cooking often mixes things from around the world to make something completely new</a:t>
            </a:r>
            <a:r>
              <a:rPr lang="en-US" altLang="zh-CN" sz="2000">
                <a:latin typeface="Adobe Devanagari" panose="02040503050201020203" charset="0"/>
                <a:cs typeface="Adobe Devanagari" panose="02040503050201020203" charset="0"/>
              </a:rPr>
              <a:t>.</a:t>
            </a:r>
            <a:endParaRPr lang="zh-CN" altLang="en-US" sz="2000">
              <a:latin typeface="Adobe Devanagari" panose="02040503050201020203" charset="0"/>
              <a:cs typeface="Adobe Devanagari" panose="02040503050201020203" charset="0"/>
            </a:endParaRPr>
          </a:p>
          <a:p>
            <a:endParaRPr lang="zh-CN" altLang="en-US" sz="2000">
              <a:latin typeface="Adobe Devanagari" panose="02040503050201020203" charset="0"/>
              <a:cs typeface="Adobe Devanagari" panose="02040503050201020203" charset="0"/>
            </a:endParaRPr>
          </a:p>
          <a:p>
            <a:endParaRPr lang="zh-CN" altLang="en-US" sz="2000">
              <a:latin typeface="Adobe Devanagari" panose="02040503050201020203" charset="0"/>
              <a:cs typeface="Adobe Devanagari" panose="02040503050201020203" charset="0"/>
            </a:endParaRPr>
          </a:p>
        </p:txBody>
      </p:sp>
      <p:sp>
        <p:nvSpPr>
          <p:cNvPr id="3" name="文本框 2"/>
          <p:cNvSpPr txBox="1"/>
          <p:nvPr/>
        </p:nvSpPr>
        <p:spPr>
          <a:xfrm>
            <a:off x="1778635" y="6250940"/>
            <a:ext cx="3279775" cy="583565"/>
          </a:xfrm>
          <a:prstGeom prst="rect">
            <a:avLst/>
          </a:prstGeom>
          <a:noFill/>
        </p:spPr>
        <p:txBody>
          <a:bodyPr wrap="square" rtlCol="0">
            <a:spAutoFit/>
          </a:bodyPr>
          <a:lstStyle/>
          <a:p>
            <a:r>
              <a:rPr lang="en-US" altLang="zh-CN" sz="3200" b="1">
                <a:solidFill>
                  <a:srgbClr val="FF0000"/>
                </a:solidFill>
                <a:latin typeface="Bahnschrift SemiLight" panose="020B0502040204020203" charset="0"/>
                <a:ea typeface="+mj-ea"/>
                <a:cs typeface="Bahnschrift SemiLight" panose="020B0502040204020203" charset="0"/>
              </a:rPr>
              <a:t>A potluck dinner </a:t>
            </a:r>
            <a:endParaRPr lang="zh-CN" altLang="en-US" sz="3200">
              <a:solidFill>
                <a:schemeClr val="tx1"/>
              </a:solidFill>
              <a:latin typeface="+mj-ea"/>
              <a:ea typeface="+mj-ea"/>
              <a:cs typeface="Adobe Devanagari" panose="02040503050201020203"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0" y="0"/>
            <a:ext cx="12057380" cy="2061210"/>
          </a:xfrm>
          <a:prstGeom prst="rect">
            <a:avLst/>
          </a:prstGeom>
          <a:noFill/>
        </p:spPr>
        <p:txBody>
          <a:bodyPr wrap="square" rtlCol="0">
            <a:spAutoFit/>
          </a:bodyPr>
          <a:lstStyle/>
          <a:p>
            <a:r>
              <a:rPr lang="en-US" altLang="zh-CN" sz="2800">
                <a:solidFill>
                  <a:schemeClr val="tx1"/>
                </a:solidFill>
                <a:latin typeface="+mj-ea"/>
                <a:ea typeface="+mj-ea"/>
                <a:cs typeface="Adobe Devanagari" panose="02040503050201020203" charset="0"/>
              </a:rPr>
              <a:t>   </a:t>
            </a:r>
            <a:r>
              <a:rPr lang="en-US" altLang="zh-CN" sz="3200" b="1">
                <a:solidFill>
                  <a:srgbClr val="FF0000"/>
                </a:solidFill>
                <a:latin typeface="Bahnschrift SemiLight" panose="020B0502040204020203" charset="0"/>
                <a:ea typeface="+mj-ea"/>
                <a:cs typeface="Bahnschrift SemiLight" panose="020B0502040204020203" charset="0"/>
              </a:rPr>
              <a:t>A potluck dinner </a:t>
            </a:r>
            <a:r>
              <a:rPr lang="en-US" altLang="zh-CN" sz="3200" b="1">
                <a:solidFill>
                  <a:schemeClr val="tx1"/>
                </a:solidFill>
                <a:latin typeface="Bahnschrift SemiLight" panose="020B0502040204020203" charset="0"/>
                <a:ea typeface="+mj-ea"/>
                <a:cs typeface="Bahnschrift SemiLight" panose="020B0502040204020203" charset="0"/>
              </a:rPr>
              <a:t>is a meal to which each guest brings a dish of prepared food by the person, to be shared among the group</a:t>
            </a:r>
            <a:r>
              <a:rPr lang="en-US" altLang="zh-CN" sz="2800">
                <a:solidFill>
                  <a:schemeClr val="tx1"/>
                </a:solidFill>
                <a:latin typeface="+mj-ea"/>
                <a:ea typeface="+mj-ea"/>
                <a:cs typeface="Adobe Devanagari" panose="02040503050201020203" charset="0"/>
              </a:rPr>
              <a:t>.</a:t>
            </a:r>
            <a:endParaRPr lang="zh-CN" altLang="en-US" sz="2800">
              <a:solidFill>
                <a:schemeClr val="tx1"/>
              </a:solidFill>
              <a:latin typeface="+mj-ea"/>
              <a:ea typeface="+mj-ea"/>
              <a:cs typeface="Adobe Devanagari" panose="02040503050201020203" charset="0"/>
            </a:endParaRPr>
          </a:p>
          <a:p>
            <a:r>
              <a:rPr lang="zh-CN" altLang="en-US" sz="2800">
                <a:solidFill>
                  <a:schemeClr val="tx1"/>
                </a:solidFill>
                <a:latin typeface="+mj-ea"/>
                <a:ea typeface="+mj-ea"/>
                <a:cs typeface="Adobe Devanagari" panose="02040503050201020203" charset="0"/>
              </a:rPr>
              <a:t>   </a:t>
            </a:r>
            <a:r>
              <a:rPr lang="en-US" altLang="zh-CN" sz="3200" b="1">
                <a:solidFill>
                  <a:srgbClr val="FF0000"/>
                </a:solidFill>
                <a:latin typeface="Bahnschrift SemiLight" panose="020B0502040204020203" charset="0"/>
                <a:ea typeface="+mj-ea"/>
                <a:cs typeface="Bahnschrift SemiLight" panose="020B0502040204020203" charset="0"/>
                <a:sym typeface="+mn-ea"/>
              </a:rPr>
              <a:t>A potluck dinner </a:t>
            </a:r>
            <a:r>
              <a:rPr lang="en-US" altLang="zh-CN" sz="3200" b="1">
                <a:latin typeface="Bahnschrift SemiLight" panose="020B0502040204020203" charset="0"/>
                <a:ea typeface="+mj-ea"/>
                <a:cs typeface="Bahnschrift SemiLight" panose="020B0502040204020203" charset="0"/>
                <a:sym typeface="+mn-ea"/>
              </a:rPr>
              <a:t>is a way to show diverse cultures in the world</a:t>
            </a:r>
            <a:r>
              <a:rPr lang="en-US" altLang="zh-CN" sz="3200">
                <a:latin typeface="+mj-ea"/>
                <a:ea typeface="+mj-ea"/>
                <a:cs typeface="Adobe Devanagari" panose="02040503050201020203" charset="0"/>
                <a:sym typeface="+mn-ea"/>
              </a:rPr>
              <a:t>.</a:t>
            </a:r>
            <a:endParaRPr lang="zh-CN" altLang="en-US" sz="3200">
              <a:solidFill>
                <a:schemeClr val="tx1"/>
              </a:solidFill>
              <a:latin typeface="+mj-ea"/>
              <a:ea typeface="+mj-ea"/>
              <a:cs typeface="Adobe Devanagari" panose="02040503050201020203" charset="0"/>
            </a:endParaRPr>
          </a:p>
          <a:p>
            <a:endParaRPr lang="zh-CN" altLang="en-US" sz="3200">
              <a:solidFill>
                <a:schemeClr val="tx1"/>
              </a:solidFill>
              <a:latin typeface="+mj-ea"/>
              <a:ea typeface="+mj-ea"/>
              <a:cs typeface="Adobe Devanagari" panose="02040503050201020203" charset="0"/>
            </a:endParaRPr>
          </a:p>
        </p:txBody>
      </p:sp>
      <p:pic>
        <p:nvPicPr>
          <p:cNvPr id="3" name="图片 2"/>
          <p:cNvPicPr>
            <a:picLocks noChangeAspect="1"/>
          </p:cNvPicPr>
          <p:nvPr/>
        </p:nvPicPr>
        <p:blipFill>
          <a:blip r:embed="rId1"/>
          <a:stretch>
            <a:fillRect/>
          </a:stretch>
        </p:blipFill>
        <p:spPr>
          <a:xfrm>
            <a:off x="154940" y="4724400"/>
            <a:ext cx="3429000" cy="2047875"/>
          </a:xfrm>
          <a:prstGeom prst="rect">
            <a:avLst/>
          </a:prstGeom>
        </p:spPr>
      </p:pic>
      <p:pic>
        <p:nvPicPr>
          <p:cNvPr id="4" name="图片 3"/>
          <p:cNvPicPr>
            <a:picLocks noChangeAspect="1"/>
          </p:cNvPicPr>
          <p:nvPr/>
        </p:nvPicPr>
        <p:blipFill>
          <a:blip r:embed="rId2"/>
          <a:stretch>
            <a:fillRect/>
          </a:stretch>
        </p:blipFill>
        <p:spPr>
          <a:xfrm>
            <a:off x="154940" y="2096770"/>
            <a:ext cx="4258945" cy="2395855"/>
          </a:xfrm>
          <a:prstGeom prst="rect">
            <a:avLst/>
          </a:prstGeom>
        </p:spPr>
      </p:pic>
      <p:sp>
        <p:nvSpPr>
          <p:cNvPr id="5" name="文本框 4"/>
          <p:cNvSpPr txBox="1"/>
          <p:nvPr>
            <p:custDataLst>
              <p:tags r:id="rId3"/>
            </p:custDataLst>
          </p:nvPr>
        </p:nvSpPr>
        <p:spPr>
          <a:xfrm>
            <a:off x="4879975" y="1956435"/>
            <a:ext cx="6986905" cy="3169285"/>
          </a:xfrm>
          <a:prstGeom prst="rect">
            <a:avLst/>
          </a:prstGeom>
          <a:noFill/>
        </p:spPr>
        <p:txBody>
          <a:bodyPr wrap="square" rtlCol="0">
            <a:spAutoFit/>
          </a:bodyPr>
          <a:lstStyle/>
          <a:p>
            <a:r>
              <a:rPr lang="en-US" altLang="zh-CN" sz="3200">
                <a:solidFill>
                  <a:srgbClr val="FF0000"/>
                </a:solidFill>
              </a:rPr>
              <a:t>Discussion:</a:t>
            </a:r>
            <a:r>
              <a:rPr lang="en-US" altLang="zh-CN" sz="3200"/>
              <a:t> Going to a potluck dinner </a:t>
            </a:r>
            <a:endParaRPr lang="en-US" altLang="zh-CN" sz="3200"/>
          </a:p>
          <a:p>
            <a:r>
              <a:rPr lang="en-US" altLang="zh-CN" sz="2800"/>
              <a:t>    </a:t>
            </a:r>
            <a:endParaRPr lang="en-US" altLang="zh-CN" sz="2800"/>
          </a:p>
          <a:p>
            <a:r>
              <a:rPr lang="en-US" altLang="zh-CN" sz="2800"/>
              <a:t>   1.What food/snack from which area/ethnic group will you bring?</a:t>
            </a:r>
            <a:endParaRPr lang="en-US" altLang="zh-CN" sz="2800"/>
          </a:p>
          <a:p>
            <a:r>
              <a:rPr lang="en-US" altLang="zh-CN" sz="2800"/>
              <a:t>   2.How is the food prepared and what is it made of?</a:t>
            </a:r>
            <a:endParaRPr lang="en-US" altLang="zh-CN" sz="2800"/>
          </a:p>
          <a:p>
            <a:r>
              <a:rPr lang="en-US" altLang="zh-CN" sz="2800"/>
              <a:t>   3.In what way is the food special?</a:t>
            </a:r>
            <a:endParaRPr lang="en-US" altLang="zh-CN" sz="28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linds(horizont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linds(horizont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linds(horizontal)">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blinds(horizontal)">
                                      <p:cBhvr>
                                        <p:cTn id="2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0" y="488950"/>
            <a:ext cx="12057380" cy="4831080"/>
          </a:xfrm>
          <a:prstGeom prst="rect">
            <a:avLst/>
          </a:prstGeom>
          <a:noFill/>
        </p:spPr>
        <p:txBody>
          <a:bodyPr wrap="square" rtlCol="0">
            <a:spAutoFit/>
          </a:bodyPr>
          <a:lstStyle/>
          <a:p>
            <a:r>
              <a:rPr lang="en-US" sz="2800">
                <a:solidFill>
                  <a:srgbClr val="FF0000"/>
                </a:solidFill>
                <a:latin typeface="Adobe Devanagari" panose="02040503050201020203" charset="0"/>
                <a:cs typeface="Adobe Devanagari" panose="02040503050201020203" charset="0"/>
              </a:rPr>
              <a:t>A Sample</a:t>
            </a:r>
            <a:r>
              <a:rPr lang="zh-CN" altLang="en-US" sz="2000">
                <a:latin typeface="Adobe Devanagari" panose="02040503050201020203" charset="0"/>
                <a:cs typeface="Adobe Devanagari" panose="02040503050201020203" charset="0"/>
              </a:rPr>
              <a:t>:</a:t>
            </a:r>
            <a:endParaRPr lang="zh-CN" altLang="en-US" sz="2000">
              <a:latin typeface="Adobe Devanagari" panose="02040503050201020203" charset="0"/>
              <a:cs typeface="Adobe Devanagari" panose="02040503050201020203" charset="0"/>
            </a:endParaRPr>
          </a:p>
          <a:p>
            <a:r>
              <a:rPr lang="zh-CN" altLang="en-US" sz="2000">
                <a:latin typeface="Adobe Devanagari" panose="02040503050201020203" charset="0"/>
                <a:cs typeface="Adobe Devanagari" panose="02040503050201020203" charset="0"/>
              </a:rPr>
              <a:t> </a:t>
            </a:r>
            <a:r>
              <a:rPr lang="zh-CN" altLang="en-US" sz="2800">
                <a:latin typeface="Adobe Devanagari" panose="02040503050201020203" charset="0"/>
                <a:cs typeface="Adobe Devanagari" panose="02040503050201020203" charset="0"/>
              </a:rPr>
              <a:t>    </a:t>
            </a:r>
            <a:r>
              <a:rPr lang="en-US" altLang="zh-CN" sz="2800">
                <a:latin typeface="Adobe Devanagari" panose="02040503050201020203" charset="0"/>
                <a:cs typeface="Adobe Devanagari" panose="02040503050201020203" charset="0"/>
              </a:rPr>
              <a:t>A: What should I bring to the potluck dinner this weekend?</a:t>
            </a:r>
            <a:endParaRPr lang="en-US" altLang="zh-CN" sz="2800">
              <a:latin typeface="Adobe Devanagari" panose="02040503050201020203" charset="0"/>
              <a:cs typeface="Adobe Devanagari" panose="02040503050201020203" charset="0"/>
            </a:endParaRPr>
          </a:p>
          <a:p>
            <a:r>
              <a:rPr lang="en-US" altLang="zh-CN" sz="2800">
                <a:latin typeface="Adobe Devanagari" panose="02040503050201020203" charset="0"/>
                <a:cs typeface="Adobe Devanagari" panose="02040503050201020203" charset="0"/>
              </a:rPr>
              <a:t>     B: Why don't you make a dish from your home province?</a:t>
            </a:r>
            <a:endParaRPr lang="en-US" altLang="zh-CN" sz="2800">
              <a:latin typeface="Adobe Devanagari" panose="02040503050201020203" charset="0"/>
              <a:cs typeface="Adobe Devanagari" panose="02040503050201020203" charset="0"/>
            </a:endParaRPr>
          </a:p>
          <a:p>
            <a:r>
              <a:rPr lang="en-US" altLang="zh-CN" sz="2800">
                <a:latin typeface="Adobe Devanagari" panose="02040503050201020203" charset="0"/>
                <a:cs typeface="Adobe Devanagari" panose="02040503050201020203" charset="0"/>
              </a:rPr>
              <a:t>     A: You mean a Hunan dish?</a:t>
            </a:r>
            <a:endParaRPr lang="en-US" altLang="zh-CN" sz="2800">
              <a:latin typeface="Adobe Devanagari" panose="02040503050201020203" charset="0"/>
              <a:cs typeface="Adobe Devanagari" panose="02040503050201020203" charset="0"/>
            </a:endParaRPr>
          </a:p>
          <a:p>
            <a:r>
              <a:rPr lang="en-US" altLang="zh-CN" sz="2800">
                <a:latin typeface="Adobe Devanagari" panose="02040503050201020203" charset="0"/>
                <a:cs typeface="Adobe Devanagari" panose="02040503050201020203" charset="0"/>
              </a:rPr>
              <a:t>     B: Yeah, why not? I bet they'd love it!</a:t>
            </a:r>
            <a:endParaRPr lang="en-US" altLang="zh-CN" sz="2800">
              <a:latin typeface="Adobe Devanagari" panose="02040503050201020203" charset="0"/>
              <a:cs typeface="Adobe Devanagari" panose="02040503050201020203" charset="0"/>
            </a:endParaRPr>
          </a:p>
          <a:p>
            <a:r>
              <a:rPr lang="en-US" altLang="zh-CN" sz="2800">
                <a:latin typeface="Adobe Devanagari" panose="02040503050201020203" charset="0"/>
                <a:cs typeface="Adobe Devanagari" panose="02040503050201020203" charset="0"/>
              </a:rPr>
              <a:t>     A: Well, I guess I could make. It's delicious and really colorful.</a:t>
            </a:r>
            <a:endParaRPr lang="en-US" altLang="zh-CN" sz="2800">
              <a:latin typeface="Adobe Devanagari" panose="02040503050201020203" charset="0"/>
              <a:cs typeface="Adobe Devanagari" panose="02040503050201020203" charset="0"/>
            </a:endParaRPr>
          </a:p>
          <a:p>
            <a:r>
              <a:rPr lang="zh-CN" altLang="en-US" sz="2800">
                <a:latin typeface="Adobe Devanagari" panose="02040503050201020203" charset="0"/>
                <a:cs typeface="Adobe Devanagari" panose="02040503050201020203" charset="0"/>
              </a:rPr>
              <a:t>     </a:t>
            </a:r>
            <a:r>
              <a:rPr lang="en-US" altLang="zh-CN" sz="2800">
                <a:latin typeface="Adobe Devanagari" panose="02040503050201020203" charset="0"/>
                <a:cs typeface="Adobe Devanagari" panose="02040503050201020203" charset="0"/>
              </a:rPr>
              <a:t>B: Really? Canyou make that fish? How do you make it?</a:t>
            </a:r>
            <a:endParaRPr lang="en-US" altLang="zh-CN" sz="2800">
              <a:latin typeface="Adobe Devanagari" panose="02040503050201020203" charset="0"/>
              <a:cs typeface="Adobe Devanagari" panose="02040503050201020203" charset="0"/>
            </a:endParaRPr>
          </a:p>
          <a:p>
            <a:r>
              <a:rPr lang="en-US" altLang="zh-CN" sz="2800">
                <a:latin typeface="Adobe Devanagari" panose="02040503050201020203" charset="0"/>
                <a:cs typeface="Adobe Devanagari" panose="02040503050201020203" charset="0"/>
              </a:rPr>
              <a:t>     A: Easy! Slice open a fish head and cover it with a chilli and bean sauce. Then just steam it for 10 minutes.</a:t>
            </a:r>
            <a:endParaRPr lang="en-US" altLang="zh-CN" sz="2800">
              <a:latin typeface="Adobe Devanagari" panose="02040503050201020203" charset="0"/>
              <a:cs typeface="Adobe Devanagari" panose="02040503050201020203" charset="0"/>
            </a:endParaRPr>
          </a:p>
          <a:p>
            <a:r>
              <a:rPr lang="en-US" altLang="zh-CN" sz="2800">
                <a:latin typeface="Adobe Devanagari" panose="02040503050201020203" charset="0"/>
                <a:cs typeface="Adobe Devanagari" panose="02040503050201020203" charset="0"/>
              </a:rPr>
              <a:t>     B. Soundso easy! You could make it at your friend's house. That way it'll be fresh.</a:t>
            </a:r>
            <a:endParaRPr lang="en-US" altLang="zh-CN" sz="2800">
              <a:latin typeface="Adobe Devanagari" panose="02040503050201020203" charset="0"/>
              <a:cs typeface="Adobe Devanagari" panose="02040503050201020203" charset="0"/>
            </a:endParaRPr>
          </a:p>
          <a:p>
            <a:r>
              <a:rPr lang="en-US" altLang="zh-CN" sz="2800">
                <a:latin typeface="Adobe Devanagari" panose="02040503050201020203" charset="0"/>
                <a:cs typeface="Adobe Devanagari" panose="02040503050201020203" charset="0"/>
              </a:rPr>
              <a:t>     A: Great idea</a:t>
            </a:r>
            <a:r>
              <a:rPr lang="zh-CN" altLang="en-US" sz="2800">
                <a:latin typeface="Adobe Devanagari" panose="02040503050201020203" charset="0"/>
                <a:cs typeface="Adobe Devanagari" panose="02040503050201020203" charset="0"/>
              </a:rPr>
              <a:t>！</a:t>
            </a:r>
            <a:r>
              <a:rPr lang="en-US" altLang="zh-CN" sz="2800">
                <a:latin typeface="Adobe Devanagari" panose="02040503050201020203" charset="0"/>
                <a:cs typeface="Adobe Devanagari" panose="02040503050201020203" charset="0"/>
              </a:rPr>
              <a:t>I'll ask</a:t>
            </a:r>
            <a:r>
              <a:rPr lang="zh-CN" altLang="en-US" sz="2800">
                <a:latin typeface="Adobe Devanagari" panose="02040503050201020203" charset="0"/>
                <a:cs typeface="Adobe Devanagari" panose="02040503050201020203" charset="0"/>
              </a:rPr>
              <a:t> </a:t>
            </a:r>
            <a:r>
              <a:rPr lang="en-US" altLang="zh-CN" sz="2800">
                <a:latin typeface="Adobe Devanagari" panose="02040503050201020203" charset="0"/>
                <a:cs typeface="Adobe Devanagari" panose="02040503050201020203" charset="0"/>
              </a:rPr>
              <a:t>my friend.</a:t>
            </a:r>
            <a:endParaRPr lang="en-US" altLang="zh-CN" sz="2800">
              <a:latin typeface="Adobe Devanagari" panose="02040503050201020203" charset="0"/>
              <a:cs typeface="Adobe Devanagari" panose="02040503050201020203" charset="0"/>
            </a:endParaRPr>
          </a:p>
        </p:txBody>
      </p:sp>
      <p:sp>
        <p:nvSpPr>
          <p:cNvPr id="3" name="文本框 2"/>
          <p:cNvSpPr txBox="1"/>
          <p:nvPr/>
        </p:nvSpPr>
        <p:spPr>
          <a:xfrm>
            <a:off x="3110865" y="76835"/>
            <a:ext cx="4895215" cy="583565"/>
          </a:xfrm>
          <a:prstGeom prst="rect">
            <a:avLst/>
          </a:prstGeom>
          <a:noFill/>
        </p:spPr>
        <p:txBody>
          <a:bodyPr wrap="square" rtlCol="0">
            <a:spAutoFit/>
          </a:bodyPr>
          <a:lstStyle/>
          <a:p>
            <a:r>
              <a:rPr lang="en-US" altLang="zh-CN" sz="3200" b="1">
                <a:solidFill>
                  <a:srgbClr val="FF0000"/>
                </a:solidFill>
                <a:latin typeface="Bahnschrift SemiLight" panose="020B0502040204020203" charset="0"/>
                <a:ea typeface="+mj-ea"/>
                <a:cs typeface="Bahnschrift SemiLight" panose="020B0502040204020203" charset="0"/>
              </a:rPr>
              <a:t>Going to a potluck dinner </a:t>
            </a:r>
            <a:endParaRPr lang="zh-CN" altLang="en-US" sz="3200">
              <a:solidFill>
                <a:schemeClr val="tx1"/>
              </a:solidFill>
              <a:latin typeface="+mj-ea"/>
              <a:ea typeface="+mj-ea"/>
              <a:cs typeface="Adobe Devanagari" panose="02040503050201020203"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0" y="660400"/>
            <a:ext cx="12057380" cy="1383665"/>
          </a:xfrm>
          <a:prstGeom prst="rect">
            <a:avLst/>
          </a:prstGeom>
          <a:noFill/>
        </p:spPr>
        <p:txBody>
          <a:bodyPr wrap="square" rtlCol="0">
            <a:spAutoFit/>
          </a:bodyPr>
          <a:lstStyle/>
          <a:p>
            <a:r>
              <a:rPr lang="zh-CN" altLang="en-US" sz="2000">
                <a:latin typeface="Adobe Devanagari" panose="02040503050201020203" charset="0"/>
                <a:cs typeface="Adobe Devanagari" panose="02040503050201020203" charset="0"/>
              </a:rPr>
              <a:t> </a:t>
            </a:r>
            <a:r>
              <a:rPr lang="zh-CN" altLang="en-US" sz="2800">
                <a:latin typeface="Adobe Devanagari" panose="02040503050201020203" charset="0"/>
                <a:cs typeface="Adobe Devanagari" panose="02040503050201020203" charset="0"/>
              </a:rPr>
              <a:t>    </a:t>
            </a:r>
            <a:r>
              <a:rPr lang="en-US" sz="2800">
                <a:latin typeface="Adobe Devanagari" panose="02040503050201020203" charset="0"/>
                <a:cs typeface="Adobe Devanagari" panose="02040503050201020203" charset="0"/>
              </a:rPr>
              <a:t>This weekend, you are to invite David, an exchange student in your school, to your home for dinner. You are discussing with your mother what special food to prepare.  These questions may help you.</a:t>
            </a:r>
            <a:endParaRPr lang="en-US" sz="2800">
              <a:latin typeface="Adobe Devanagari" panose="02040503050201020203" charset="0"/>
              <a:cs typeface="Adobe Devanagari" panose="02040503050201020203" charset="0"/>
            </a:endParaRPr>
          </a:p>
        </p:txBody>
      </p:sp>
      <p:sp>
        <p:nvSpPr>
          <p:cNvPr id="3" name="文本框 2"/>
          <p:cNvSpPr txBox="1"/>
          <p:nvPr/>
        </p:nvSpPr>
        <p:spPr>
          <a:xfrm>
            <a:off x="146050" y="76835"/>
            <a:ext cx="6244590" cy="583565"/>
          </a:xfrm>
          <a:prstGeom prst="rect">
            <a:avLst/>
          </a:prstGeom>
          <a:noFill/>
        </p:spPr>
        <p:txBody>
          <a:bodyPr wrap="square" rtlCol="0">
            <a:spAutoFit/>
          </a:bodyPr>
          <a:lstStyle/>
          <a:p>
            <a:r>
              <a:rPr lang="en-US" altLang="zh-CN" sz="3200" b="1">
                <a:solidFill>
                  <a:srgbClr val="FF0000"/>
                </a:solidFill>
                <a:latin typeface="Bahnschrift SemiLight" panose="020B0502040204020203" charset="0"/>
                <a:ea typeface="+mj-ea"/>
                <a:cs typeface="Bahnschrift SemiLight" panose="020B0502040204020203" charset="0"/>
              </a:rPr>
              <a:t>Dialogue-making</a:t>
            </a:r>
            <a:endParaRPr lang="zh-CN" altLang="en-US" sz="3200">
              <a:solidFill>
                <a:schemeClr val="tx1"/>
              </a:solidFill>
              <a:latin typeface="+mj-ea"/>
              <a:ea typeface="+mj-ea"/>
              <a:cs typeface="Adobe Devanagari" panose="02040503050201020203" charset="0"/>
            </a:endParaRPr>
          </a:p>
        </p:txBody>
      </p:sp>
      <p:sp>
        <p:nvSpPr>
          <p:cNvPr id="5" name="文本框 4"/>
          <p:cNvSpPr txBox="1"/>
          <p:nvPr>
            <p:custDataLst>
              <p:tags r:id="rId1"/>
            </p:custDataLst>
          </p:nvPr>
        </p:nvSpPr>
        <p:spPr>
          <a:xfrm>
            <a:off x="557530" y="2119630"/>
            <a:ext cx="9933305" cy="1383665"/>
          </a:xfrm>
          <a:prstGeom prst="rect">
            <a:avLst/>
          </a:prstGeom>
          <a:noFill/>
        </p:spPr>
        <p:txBody>
          <a:bodyPr wrap="square" rtlCol="0">
            <a:spAutoFit/>
          </a:bodyPr>
          <a:lstStyle/>
          <a:p>
            <a:r>
              <a:rPr lang="en-US" altLang="zh-CN" sz="2800"/>
              <a:t>   1.What food/snack from which area/ethnic group will you bring?</a:t>
            </a:r>
            <a:endParaRPr lang="en-US" altLang="zh-CN" sz="2800"/>
          </a:p>
          <a:p>
            <a:r>
              <a:rPr lang="en-US" altLang="zh-CN" sz="2800"/>
              <a:t>   2.How is the food prepared and what is it made of?</a:t>
            </a:r>
            <a:endParaRPr lang="en-US" altLang="zh-CN" sz="2800"/>
          </a:p>
          <a:p>
            <a:r>
              <a:rPr lang="en-US" altLang="zh-CN" sz="2800"/>
              <a:t>   3.In what way is the food special?</a:t>
            </a:r>
            <a:endParaRPr lang="en-US" altLang="zh-CN" sz="28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Effect transition="in" filter="blinds(horizontal)">
                                      <p:cBhvr>
                                        <p:cTn id="13" dur="500"/>
                                        <p:tgtEl>
                                          <p:spTgt spid="5">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5">
                                            <p:txEl>
                                              <p:pRg st="1" end="1"/>
                                            </p:txEl>
                                          </p:spTgt>
                                        </p:tgtEl>
                                        <p:attrNameLst>
                                          <p:attrName>style.visibility</p:attrName>
                                        </p:attrNameLst>
                                      </p:cBhvr>
                                      <p:to>
                                        <p:strVal val="visible"/>
                                      </p:to>
                                    </p:set>
                                    <p:animEffect transition="in" filter="blinds(horizontal)">
                                      <p:cBhvr>
                                        <p:cTn id="18" dur="500"/>
                                        <p:tgtEl>
                                          <p:spTgt spid="5">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animEffect transition="in" filter="blinds(horizontal)">
                                      <p:cBhvr>
                                        <p:cTn id="23"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0" y="660400"/>
            <a:ext cx="12057380" cy="521970"/>
          </a:xfrm>
          <a:prstGeom prst="rect">
            <a:avLst/>
          </a:prstGeom>
          <a:noFill/>
        </p:spPr>
        <p:txBody>
          <a:bodyPr wrap="square" rtlCol="0">
            <a:spAutoFit/>
          </a:bodyPr>
          <a:lstStyle/>
          <a:p>
            <a:r>
              <a:rPr lang="zh-CN" altLang="en-US" sz="2000">
                <a:latin typeface="Adobe Devanagari" panose="02040503050201020203" charset="0"/>
                <a:cs typeface="Adobe Devanagari" panose="02040503050201020203" charset="0"/>
              </a:rPr>
              <a:t> </a:t>
            </a:r>
            <a:r>
              <a:rPr lang="zh-CN" altLang="en-US" sz="2800">
                <a:latin typeface="Adobe Devanagari" panose="02040503050201020203" charset="0"/>
                <a:cs typeface="Adobe Devanagari" panose="02040503050201020203" charset="0"/>
              </a:rPr>
              <a:t>   </a:t>
            </a:r>
            <a:endParaRPr lang="en-US" sz="2800">
              <a:latin typeface="Adobe Devanagari" panose="02040503050201020203" charset="0"/>
              <a:cs typeface="Adobe Devanagari" panose="02040503050201020203" charset="0"/>
            </a:endParaRPr>
          </a:p>
        </p:txBody>
      </p:sp>
      <p:sp>
        <p:nvSpPr>
          <p:cNvPr id="3" name="文本框 2"/>
          <p:cNvSpPr txBox="1"/>
          <p:nvPr/>
        </p:nvSpPr>
        <p:spPr>
          <a:xfrm>
            <a:off x="146050" y="76835"/>
            <a:ext cx="6244590" cy="583565"/>
          </a:xfrm>
          <a:prstGeom prst="rect">
            <a:avLst/>
          </a:prstGeom>
          <a:noFill/>
        </p:spPr>
        <p:txBody>
          <a:bodyPr wrap="square" rtlCol="0">
            <a:spAutoFit/>
          </a:bodyPr>
          <a:lstStyle/>
          <a:p>
            <a:r>
              <a:rPr lang="en-US" sz="3200" b="1">
                <a:solidFill>
                  <a:srgbClr val="FF0000"/>
                </a:solidFill>
                <a:latin typeface="Bahnschrift SemiLight" panose="020B0502040204020203" charset="0"/>
                <a:ea typeface="+mj-ea"/>
                <a:cs typeface="Bahnschrift SemiLight" panose="020B0502040204020203" charset="0"/>
              </a:rPr>
              <a:t>Summary of the topic</a:t>
            </a:r>
            <a:endParaRPr lang="en-US" sz="3200">
              <a:solidFill>
                <a:schemeClr val="tx1"/>
              </a:solidFill>
              <a:latin typeface="+mj-ea"/>
              <a:ea typeface="+mj-ea"/>
              <a:cs typeface="Adobe Devanagari" panose="02040503050201020203" charset="0"/>
            </a:endParaRPr>
          </a:p>
        </p:txBody>
      </p:sp>
      <p:sp>
        <p:nvSpPr>
          <p:cNvPr id="5" name="文本框 4" descr="7b0a202020202262756c6c6574223a20227b5c2263617465676f727949645c223a31303031312c5c2274656d706c61746549645c223a32303233313333347d220a7d0a"/>
          <p:cNvSpPr txBox="1"/>
          <p:nvPr>
            <p:custDataLst>
              <p:tags r:id="rId1"/>
            </p:custDataLst>
          </p:nvPr>
        </p:nvSpPr>
        <p:spPr>
          <a:xfrm>
            <a:off x="836292" y="1069657"/>
            <a:ext cx="9839325" cy="1198880"/>
          </a:xfrm>
          <a:prstGeom prst="rect">
            <a:avLst/>
          </a:prstGeom>
          <a:noFill/>
        </p:spPr>
        <p:txBody>
          <a:bodyPr wrap="square" rtlCol="0">
            <a:spAutoFit/>
          </a:bodyPr>
          <a:lstStyle/>
          <a:p>
            <a:pPr>
              <a:buBlip>
                <a:blip r:embed="rId2"/>
              </a:buBlip>
            </a:pPr>
            <a:r>
              <a:rPr lang="en-US" altLang="zh-CN" sz="3600" dirty="0">
                <a:latin typeface="Bell MT" panose="02020503060305020303" charset="0"/>
                <a:cs typeface="Bell MT" panose="02020503060305020303" charset="0"/>
              </a:rPr>
              <a:t>3.Whether you like it or not, learn to respect and tolerate a different culture.</a:t>
            </a:r>
            <a:endParaRPr lang="en-US" altLang="zh-CN" sz="3600" dirty="0">
              <a:latin typeface="Bell MT" panose="02020503060305020303" charset="0"/>
              <a:cs typeface="Bell MT" panose="02020503060305020303" charset="0"/>
            </a:endParaRPr>
          </a:p>
        </p:txBody>
      </p:sp>
      <p:sp>
        <p:nvSpPr>
          <p:cNvPr id="4" name="文本框 3" descr="7b0a202020202262756c6c6574223a20227b5c2263617465676f727949645c223a31303031312c5c2274656d706c61746549645c223a32303233313333347d220a7d0a"/>
          <p:cNvSpPr txBox="1"/>
          <p:nvPr>
            <p:custDataLst>
              <p:tags r:id="rId3"/>
            </p:custDataLst>
          </p:nvPr>
        </p:nvSpPr>
        <p:spPr>
          <a:xfrm>
            <a:off x="836293" y="2725251"/>
            <a:ext cx="9933305" cy="1198880"/>
          </a:xfrm>
          <a:prstGeom prst="rect">
            <a:avLst/>
          </a:prstGeom>
          <a:noFill/>
        </p:spPr>
        <p:txBody>
          <a:bodyPr wrap="square" rtlCol="0">
            <a:spAutoFit/>
          </a:bodyPr>
          <a:lstStyle/>
          <a:p>
            <a:pPr>
              <a:buBlip>
                <a:blip r:embed="rId2"/>
              </a:buBlip>
            </a:pPr>
            <a:r>
              <a:rPr lang="en-US" altLang="zh-CN" sz="3600" dirty="0">
                <a:latin typeface="Bell MT" panose="02020503060305020303" charset="0"/>
                <a:cs typeface="Bell MT" panose="02020503060305020303" charset="0"/>
              </a:rPr>
              <a:t>4.The beauty of the world </a:t>
            </a:r>
            <a:r>
              <a:rPr lang="en-US" altLang="zh-CN" sz="3600" dirty="0">
                <a:solidFill>
                  <a:srgbClr val="FF0000"/>
                </a:solidFill>
                <a:latin typeface="Bell MT" panose="02020503060305020303" charset="0"/>
                <a:cs typeface="Bell MT" panose="02020503060305020303" charset="0"/>
              </a:rPr>
              <a:t>lies in</a:t>
            </a:r>
            <a:r>
              <a:rPr lang="en-US" altLang="zh-CN" sz="3600" dirty="0">
                <a:latin typeface="Bell MT" panose="02020503060305020303" charset="0"/>
                <a:cs typeface="Bell MT" panose="02020503060305020303" charset="0"/>
              </a:rPr>
              <a:t> the diversity of its people.    </a:t>
            </a:r>
            <a:r>
              <a:rPr lang="zh-CN" altLang="en-US" sz="3600" dirty="0">
                <a:latin typeface="Bell MT" panose="02020503060305020303" charset="0"/>
                <a:cs typeface="Bell MT" panose="02020503060305020303" charset="0"/>
              </a:rPr>
              <a:t>世界之美源于人之多样。</a:t>
            </a:r>
            <a:endParaRPr lang="zh-CN" altLang="en-US" sz="3600" dirty="0">
              <a:latin typeface="Bell MT" panose="02020503060305020303" charset="0"/>
              <a:cs typeface="Bell MT" panose="02020503060305020303" charset="0"/>
            </a:endParaRPr>
          </a:p>
        </p:txBody>
      </p:sp>
      <p:sp>
        <p:nvSpPr>
          <p:cNvPr id="6" name="矩形 5"/>
          <p:cNvSpPr/>
          <p:nvPr/>
        </p:nvSpPr>
        <p:spPr>
          <a:xfrm>
            <a:off x="6221095" y="2839551"/>
            <a:ext cx="1143000" cy="464185"/>
          </a:xfrm>
          <a:prstGeom prst="rect">
            <a:avLst/>
          </a:prstGeom>
          <a:noFill/>
          <a:ln>
            <a:solidFill>
              <a:srgbClr val="1A02AE"/>
            </a:solidFill>
          </a:ln>
          <a:extLst>
            <a:ext uri="{909E8E84-426E-40DD-AFC4-6F175D3DCCD1}">
              <a14:hiddenFill xmlns:a14="http://schemas.microsoft.com/office/drawing/2010/main">
                <a:solidFill>
                  <a:schemeClr val="lt1"/>
                </a:solidFill>
              </a14:hiddenFill>
            </a:ext>
          </a:extLst>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Effect transition="in" filter="blinds(horizontal)">
                                      <p:cBhvr>
                                        <p:cTn id="13" dur="500"/>
                                        <p:tgtEl>
                                          <p:spTgt spid="5">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Effect transition="in" filter="blinds(horizontal)">
                                      <p:cBhvr>
                                        <p:cTn id="18"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rcRect l="13972" t="-200" r="13951" b="200"/>
          <a:stretch>
            <a:fillRect/>
          </a:stretch>
        </p:blipFill>
        <p:spPr>
          <a:xfrm>
            <a:off x="485775" y="300990"/>
            <a:ext cx="3729990" cy="6017260"/>
          </a:xfrm>
          <a:prstGeom prst="rect">
            <a:avLst/>
          </a:prstGeom>
        </p:spPr>
      </p:pic>
      <p:pic>
        <p:nvPicPr>
          <p:cNvPr id="3" name="图片 2"/>
          <p:cNvPicPr>
            <a:picLocks noChangeAspect="1"/>
          </p:cNvPicPr>
          <p:nvPr/>
        </p:nvPicPr>
        <p:blipFill>
          <a:blip r:embed="rId2"/>
          <a:stretch>
            <a:fillRect/>
          </a:stretch>
        </p:blipFill>
        <p:spPr>
          <a:xfrm>
            <a:off x="5019675" y="300990"/>
            <a:ext cx="6057900" cy="60579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31792" y="0"/>
            <a:ext cx="12223792" cy="1106805"/>
          </a:xfrm>
          <a:prstGeom prst="rect">
            <a:avLst/>
          </a:prstGeom>
          <a:solidFill>
            <a:schemeClr val="tx2">
              <a:lumMod val="20000"/>
              <a:lumOff val="80000"/>
            </a:schemeClr>
          </a:solidFill>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altLang="zh-CN" sz="6600" b="1" i="0" u="none" strike="noStrike" kern="1200" cap="none" spc="0" normalizeH="0" baseline="0" noProof="0" dirty="0" smtClean="0">
                <a:ln w="9525">
                  <a:solidFill>
                    <a:schemeClr val="bg1"/>
                  </a:solidFill>
                  <a:prstDash val="solid"/>
                </a:ln>
                <a:solidFill>
                  <a:schemeClr val="tx1"/>
                </a:solidFill>
                <a:effectLst>
                  <a:outerShdw blurRad="12700" dist="38100" dir="2700000" algn="tl" rotWithShape="0">
                    <a:schemeClr val="accent5">
                      <a:lumMod val="60000"/>
                      <a:lumOff val="40000"/>
                    </a:schemeClr>
                  </a:outerShdw>
                </a:effectLst>
                <a:uLnTx/>
                <a:uFillTx/>
                <a:latin typeface="Impact" panose="020B0806030902050204" pitchFamily="34" charset="0"/>
                <a:ea typeface="+mn-ea"/>
                <a:cs typeface="+mn-cs"/>
              </a:rPr>
              <a:t> Book 3 UNIT  3 </a:t>
            </a:r>
            <a:r>
              <a:rPr kumimoji="0" lang="en-US" altLang="zh-CN" sz="6600" b="1" i="0" u="none" strike="noStrike" kern="1200" cap="none" spc="0" normalizeH="0" baseline="0" noProof="0" dirty="0">
                <a:ln w="9525">
                  <a:solidFill>
                    <a:schemeClr val="bg1"/>
                  </a:solidFill>
                  <a:prstDash val="solid"/>
                </a:ln>
                <a:solidFill>
                  <a:schemeClr val="tx1"/>
                </a:solidFill>
                <a:effectLst>
                  <a:outerShdw blurRad="12700" dist="38100" dir="2700000" algn="tl" rotWithShape="0">
                    <a:schemeClr val="accent5">
                      <a:lumMod val="60000"/>
                      <a:lumOff val="40000"/>
                    </a:schemeClr>
                  </a:outerShdw>
                </a:effectLst>
                <a:uLnTx/>
                <a:uFillTx/>
                <a:latin typeface="Impact" panose="020B0806030902050204" pitchFamily="34" charset="0"/>
                <a:ea typeface="+mn-ea"/>
                <a:cs typeface="+mn-cs"/>
              </a:rPr>
              <a:t>Diverse Cultures </a:t>
            </a:r>
            <a:endParaRPr kumimoji="0" lang="zh-CN" altLang="en-US" sz="6600" b="1" i="0" u="none" strike="noStrike" kern="1200" cap="none" spc="0" normalizeH="0" baseline="0" noProof="0" dirty="0">
              <a:ln w="9525">
                <a:solidFill>
                  <a:schemeClr val="bg1"/>
                </a:solidFill>
                <a:prstDash val="solid"/>
              </a:ln>
              <a:solidFill>
                <a:schemeClr val="tx1"/>
              </a:solidFill>
              <a:effectLst>
                <a:outerShdw blurRad="12700" dist="38100" dir="2700000" algn="tl" rotWithShape="0">
                  <a:schemeClr val="accent5">
                    <a:lumMod val="60000"/>
                    <a:lumOff val="40000"/>
                  </a:schemeClr>
                </a:outerShdw>
              </a:effectLst>
              <a:uLnTx/>
              <a:uFillTx/>
              <a:latin typeface="Impact" panose="020B0806030902050204" pitchFamily="34" charset="0"/>
              <a:ea typeface="+mn-ea"/>
              <a:cs typeface="+mn-cs"/>
            </a:endParaRPr>
          </a:p>
        </p:txBody>
      </p:sp>
      <p:pic>
        <p:nvPicPr>
          <p:cNvPr id="3" name="图片 2" descr="R319f7f1ff042aa16dc38cbed746a8f68"/>
          <p:cNvPicPr>
            <a:picLocks noChangeAspect="1"/>
          </p:cNvPicPr>
          <p:nvPr/>
        </p:nvPicPr>
        <p:blipFill>
          <a:blip r:embed="rId1"/>
          <a:srcRect t="17010" b="19814"/>
          <a:stretch>
            <a:fillRect/>
          </a:stretch>
        </p:blipFill>
        <p:spPr>
          <a:xfrm>
            <a:off x="89535" y="1336675"/>
            <a:ext cx="8953500" cy="5109845"/>
          </a:xfrm>
          <a:prstGeom prst="rect">
            <a:avLst/>
          </a:prstGeom>
        </p:spPr>
      </p:pic>
      <p:sp>
        <p:nvSpPr>
          <p:cNvPr id="5" name="文本框 4"/>
          <p:cNvSpPr txBox="1"/>
          <p:nvPr/>
        </p:nvSpPr>
        <p:spPr>
          <a:xfrm>
            <a:off x="6707505" y="1336358"/>
            <a:ext cx="5329238" cy="646113"/>
          </a:xfrm>
          <a:prstGeom prst="rect">
            <a:avLst/>
          </a:prstGeom>
          <a:solidFill>
            <a:schemeClr val="accent3">
              <a:lumMod val="20000"/>
              <a:lumOff val="80000"/>
            </a:schemeClr>
          </a:solidFill>
        </p:spPr>
        <p:txBody>
          <a:bodyPr>
            <a:spAutoFit/>
          </a:bodyPr>
          <a:lstStyle/>
          <a:p>
            <a:pPr marR="0" defTabSz="457200" fontAlgn="auto">
              <a:spcBef>
                <a:spcPts val="0"/>
              </a:spcBef>
              <a:spcAft>
                <a:spcPts val="0"/>
              </a:spcAft>
              <a:buClrTx/>
              <a:buSzTx/>
              <a:buFontTx/>
              <a:defRPr/>
            </a:pPr>
            <a:r>
              <a:rPr kumimoji="0" lang="en-US" altLang="zh-CN" sz="3600" b="1" kern="1200" cap="none" spc="0" normalizeH="0" baseline="0" noProof="0" dirty="0">
                <a:latin typeface="Trebuchet MS" panose="020B0603020202020204" pitchFamily="34" charset="0"/>
                <a:ea typeface="+mn-ea"/>
                <a:cs typeface="+mn-cs"/>
              </a:rPr>
              <a:t>Listening and Speaking</a:t>
            </a:r>
            <a:endParaRPr kumimoji="0" lang="zh-CN" altLang="en-US" sz="3600" b="1" kern="1200" cap="none" spc="0" normalizeH="0" baseline="0" noProof="0" dirty="0">
              <a:latin typeface="Trebuchet MS" panose="020B0603020202020204" pitchFamily="34" charset="0"/>
              <a:ea typeface="+mn-ea"/>
              <a:cs typeface="+mn-cs"/>
            </a:endParaRPr>
          </a:p>
        </p:txBody>
      </p:sp>
      <p:sp>
        <p:nvSpPr>
          <p:cNvPr id="7" name="文本框 6"/>
          <p:cNvSpPr txBox="1"/>
          <p:nvPr/>
        </p:nvSpPr>
        <p:spPr>
          <a:xfrm>
            <a:off x="7163435" y="6146165"/>
            <a:ext cx="4702175" cy="521970"/>
          </a:xfrm>
          <a:prstGeom prst="rect">
            <a:avLst/>
          </a:prstGeom>
          <a:solidFill>
            <a:srgbClr val="FBE5D6"/>
          </a:solidFill>
          <a:ln w="9525">
            <a:noFill/>
          </a:ln>
        </p:spPr>
        <p:txBody>
          <a:bodyPr wrap="square" anchor="t">
            <a:spAutoFit/>
          </a:bodyPr>
          <a:lstStyle/>
          <a:p>
            <a:r>
              <a:rPr lang="en-US" altLang="zh-CN" sz="2800" b="1" dirty="0">
                <a:latin typeface="Calibri" panose="020F0502020204030204" charset="0"/>
              </a:rPr>
              <a:t> -- </a:t>
            </a:r>
            <a:r>
              <a:rPr lang="en-US" sz="2800" b="1" dirty="0">
                <a:latin typeface="Calibri" panose="020F0502020204030204" charset="0"/>
              </a:rPr>
              <a:t>Thinker, Tiantai</a:t>
            </a:r>
            <a:r>
              <a:rPr lang="zh-CN" altLang="en-US" sz="2800" b="1" dirty="0">
                <a:latin typeface="Calibri" panose="020F0502020204030204" charset="0"/>
                <a:ea typeface="等线" panose="02010600030101010101" pitchFamily="2" charset="-122"/>
              </a:rPr>
              <a:t> </a:t>
            </a:r>
            <a:r>
              <a:rPr lang="en-US" altLang="zh-CN" sz="2800" b="1" dirty="0">
                <a:latin typeface="Calibri" panose="020F0502020204030204" charset="0"/>
              </a:rPr>
              <a:t>High School</a:t>
            </a:r>
            <a:endParaRPr lang="en-US" altLang="zh-CN" sz="2800" b="1" dirty="0">
              <a:latin typeface="Calibri" panose="020F0502020204030204" charset="0"/>
            </a:endParaRPr>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edge">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heel(1)">
                                      <p:cBhvr>
                                        <p:cTn id="1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7" grpId="0"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0" y="0"/>
            <a:ext cx="12057380" cy="922020"/>
          </a:xfrm>
          <a:prstGeom prst="rect">
            <a:avLst/>
          </a:prstGeom>
          <a:noFill/>
        </p:spPr>
        <p:txBody>
          <a:bodyPr wrap="square" rtlCol="0">
            <a:spAutoFit/>
          </a:bodyPr>
          <a:lstStyle/>
          <a:p>
            <a:pPr algn="ctr" defTabSz="457200">
              <a:spcBef>
                <a:spcPts val="0"/>
              </a:spcBef>
              <a:spcAft>
                <a:spcPts val="0"/>
              </a:spcAft>
              <a:buClrTx/>
              <a:buSzTx/>
              <a:buFontTx/>
              <a:defRPr/>
            </a:pPr>
            <a:r>
              <a:rPr lang="en-US" altLang="zh-CN" sz="5400" b="1" noProof="0" dirty="0">
                <a:ln w="9525">
                  <a:solidFill>
                    <a:schemeClr val="bg1"/>
                  </a:solidFill>
                  <a:prstDash val="solid"/>
                </a:ln>
                <a:effectLst/>
                <a:uLnTx/>
                <a:uFillTx/>
                <a:latin typeface="Impact" panose="020B0806030902050204" pitchFamily="34" charset="0"/>
                <a:sym typeface="+mn-ea"/>
              </a:rPr>
              <a:t>Diverse Cultures </a:t>
            </a:r>
            <a:r>
              <a:rPr lang="zh-CN" altLang="en-US" sz="5400" b="1" noProof="0" dirty="0">
                <a:ln w="9525">
                  <a:solidFill>
                    <a:schemeClr val="bg1"/>
                  </a:solidFill>
                  <a:prstDash val="solid"/>
                </a:ln>
                <a:effectLst/>
                <a:uLnTx/>
                <a:uFillTx/>
                <a:latin typeface="Impact" panose="020B0806030902050204" pitchFamily="34" charset="0"/>
                <a:sym typeface="+mn-ea"/>
              </a:rPr>
              <a:t>多元文化</a:t>
            </a:r>
            <a:r>
              <a:rPr lang="en-US" altLang="zh-CN" sz="5400" b="1" noProof="0" dirty="0">
                <a:ln w="9525">
                  <a:solidFill>
                    <a:schemeClr val="bg1"/>
                  </a:solidFill>
                  <a:prstDash val="solid"/>
                </a:ln>
                <a:effectLst/>
                <a:uLnTx/>
                <a:uFillTx/>
                <a:latin typeface="Impact" panose="020B0806030902050204" pitchFamily="34" charset="0"/>
                <a:sym typeface="+mn-ea"/>
              </a:rPr>
              <a:t> </a:t>
            </a:r>
            <a:endParaRPr lang="en-US" altLang="zh-CN" sz="5400" b="1" noProof="0" dirty="0">
              <a:ln w="9525">
                <a:solidFill>
                  <a:schemeClr val="bg1"/>
                </a:solidFill>
                <a:prstDash val="solid"/>
              </a:ln>
              <a:effectLst/>
              <a:uLnTx/>
              <a:uFillTx/>
              <a:latin typeface="Impact" panose="020B0806030902050204" pitchFamily="34" charset="0"/>
              <a:cs typeface="Adobe Devanagari" panose="02040503050201020203" charset="0"/>
              <a:sym typeface="+mn-ea"/>
            </a:endParaRPr>
          </a:p>
        </p:txBody>
      </p:sp>
      <p:sp>
        <p:nvSpPr>
          <p:cNvPr id="3" name="文本框 2"/>
          <p:cNvSpPr txBox="1"/>
          <p:nvPr/>
        </p:nvSpPr>
        <p:spPr>
          <a:xfrm>
            <a:off x="136525" y="996315"/>
            <a:ext cx="11679555" cy="583565"/>
          </a:xfrm>
          <a:prstGeom prst="rect">
            <a:avLst/>
          </a:prstGeom>
          <a:noFill/>
        </p:spPr>
        <p:txBody>
          <a:bodyPr wrap="square" rtlCol="0">
            <a:spAutoFit/>
          </a:bodyPr>
          <a:lstStyle/>
          <a:p>
            <a:r>
              <a:rPr lang="en-US" altLang="zh-CN" sz="3200" b="1">
                <a:solidFill>
                  <a:srgbClr val="FF0000"/>
                </a:solidFill>
              </a:rPr>
              <a:t>Discussion</a:t>
            </a:r>
            <a:r>
              <a:rPr lang="en-US" altLang="zh-CN" sz="2800"/>
              <a:t>: How do you understand </a:t>
            </a:r>
            <a:r>
              <a:rPr lang="en-US" altLang="zh-CN" sz="2800" b="1">
                <a:solidFill>
                  <a:srgbClr val="1A02AE"/>
                </a:solidFill>
              </a:rPr>
              <a:t>diverse cultures or cultural diversity</a:t>
            </a:r>
            <a:r>
              <a:rPr lang="en-US" altLang="zh-CN" sz="2800"/>
              <a:t>?</a:t>
            </a:r>
            <a:endParaRPr lang="en-US" altLang="zh-CN" sz="2800"/>
          </a:p>
        </p:txBody>
      </p:sp>
      <p:sp>
        <p:nvSpPr>
          <p:cNvPr id="4" name="文本框 3"/>
          <p:cNvSpPr txBox="1"/>
          <p:nvPr/>
        </p:nvSpPr>
        <p:spPr>
          <a:xfrm>
            <a:off x="232410" y="1847215"/>
            <a:ext cx="11825605" cy="1383665"/>
          </a:xfrm>
          <a:prstGeom prst="rect">
            <a:avLst/>
          </a:prstGeom>
          <a:noFill/>
        </p:spPr>
        <p:txBody>
          <a:bodyPr wrap="square" rtlCol="0">
            <a:spAutoFit/>
          </a:bodyPr>
          <a:lstStyle/>
          <a:p>
            <a:pPr marL="285750" indent="-285750">
              <a:buFont typeface="Wingdings" panose="05000000000000000000" charset="0"/>
              <a:buChar char="l"/>
            </a:pPr>
            <a:r>
              <a:rPr lang="en-US" altLang="zh-CN" sz="2800"/>
              <a:t>Culture is collection of </a:t>
            </a:r>
            <a:r>
              <a:rPr lang="en-US" altLang="zh-CN" sz="2800">
                <a:sym typeface="+mn-ea"/>
              </a:rPr>
              <a:t>characteristics and knowledge of </a:t>
            </a:r>
            <a:r>
              <a:rPr lang="en-US" altLang="zh-CN" sz="2800"/>
              <a:t>many  different aspects  of life of a people, encompassing language, religion, cuisine, social habits, music and arts.</a:t>
            </a:r>
            <a:endParaRPr lang="en-US" altLang="zh-CN" sz="2800"/>
          </a:p>
        </p:txBody>
      </p:sp>
      <p:cxnSp>
        <p:nvCxnSpPr>
          <p:cNvPr id="5" name="直接连接符 4"/>
          <p:cNvCxnSpPr/>
          <p:nvPr/>
        </p:nvCxnSpPr>
        <p:spPr>
          <a:xfrm flipV="1">
            <a:off x="8714105" y="2285365"/>
            <a:ext cx="2096770" cy="17145"/>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flipV="1">
            <a:off x="6743700" y="2706370"/>
            <a:ext cx="4632960" cy="17145"/>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flipV="1">
            <a:off x="597535" y="3128010"/>
            <a:ext cx="3138170" cy="1270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8" name="文本框 7"/>
          <p:cNvSpPr txBox="1"/>
          <p:nvPr/>
        </p:nvSpPr>
        <p:spPr>
          <a:xfrm>
            <a:off x="288925" y="3658235"/>
            <a:ext cx="11825605" cy="521970"/>
          </a:xfrm>
          <a:prstGeom prst="rect">
            <a:avLst/>
          </a:prstGeom>
          <a:noFill/>
        </p:spPr>
        <p:txBody>
          <a:bodyPr wrap="square" rtlCol="0">
            <a:spAutoFit/>
          </a:bodyPr>
          <a:lstStyle/>
          <a:p>
            <a:pPr marL="285750" indent="-285750">
              <a:buFont typeface="Wingdings" panose="05000000000000000000" charset="0"/>
              <a:buChar char="l"/>
            </a:pPr>
            <a:r>
              <a:rPr lang="en-US" altLang="zh-CN" sz="2800"/>
              <a:t>Culture exhibits itself differently in different </a:t>
            </a:r>
            <a:r>
              <a:rPr lang="en-US" altLang="zh-CN" sz="2800">
                <a:solidFill>
                  <a:srgbClr val="FF0000"/>
                </a:solidFill>
              </a:rPr>
              <a:t>peoples</a:t>
            </a:r>
            <a:r>
              <a:rPr lang="en-US" altLang="zh-CN" sz="2800"/>
              <a:t>.</a:t>
            </a:r>
            <a:endParaRPr lang="en-US" altLang="zh-CN" sz="2800"/>
          </a:p>
        </p:txBody>
      </p:sp>
      <p:cxnSp>
        <p:nvCxnSpPr>
          <p:cNvPr id="9" name="直接连接符 8"/>
          <p:cNvCxnSpPr/>
          <p:nvPr/>
        </p:nvCxnSpPr>
        <p:spPr>
          <a:xfrm>
            <a:off x="5652770" y="4105275"/>
            <a:ext cx="1336040" cy="1905"/>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10" name="文本框 9" descr="7b0a202020202262756c6c6574223a20227b5c2263617465676f727949645c223a31303031312c5c2274656d706c61746549645c223a32303233313333347d220a7d0a"/>
          <p:cNvSpPr txBox="1"/>
          <p:nvPr/>
        </p:nvSpPr>
        <p:spPr>
          <a:xfrm>
            <a:off x="408305" y="4919345"/>
            <a:ext cx="11825605" cy="5835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indent="0">
              <a:buFont typeface="Wingdings" panose="05000000000000000000" charset="0"/>
              <a:buBlip>
                <a:blip r:embed="rId1"/>
              </a:buBlip>
            </a:pPr>
            <a:r>
              <a:rPr lang="en-US" altLang="zh-CN" sz="3200" b="1"/>
              <a:t>1.Culture comes in different aspects and forms.</a:t>
            </a:r>
            <a:endParaRPr lang="en-US" altLang="zh-CN" sz="3200" b="1"/>
          </a:p>
        </p:txBody>
      </p:sp>
      <p:cxnSp>
        <p:nvCxnSpPr>
          <p:cNvPr id="11" name="直接箭头连接符 10"/>
          <p:cNvCxnSpPr/>
          <p:nvPr/>
        </p:nvCxnSpPr>
        <p:spPr>
          <a:xfrm flipH="1" flipV="1">
            <a:off x="3850640" y="786130"/>
            <a:ext cx="6213475" cy="119443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直接箭头连接符 11"/>
          <p:cNvCxnSpPr/>
          <p:nvPr/>
        </p:nvCxnSpPr>
        <p:spPr>
          <a:xfrm flipH="1" flipV="1">
            <a:off x="3815715" y="751840"/>
            <a:ext cx="2484120" cy="302514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ppt_x"/>
                                          </p:val>
                                        </p:tav>
                                        <p:tav tm="100000">
                                          <p:val>
                                            <p:strVal val="#ppt_x"/>
                                          </p:val>
                                        </p:tav>
                                      </p:tavLst>
                                    </p:anim>
                                    <p:anim calcmode="lin" valueType="num">
                                      <p:cBhvr additive="base">
                                        <p:cTn id="2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nodeType="clickEffect">
                                  <p:stCondLst>
                                    <p:cond delay="0"/>
                                  </p:stCondLst>
                                  <p:childTnLst>
                                    <p:set>
                                      <p:cBhvr>
                                        <p:cTn id="29" dur="1" fill="hold">
                                          <p:stCondLst>
                                            <p:cond delay="0"/>
                                          </p:stCondLst>
                                        </p:cTn>
                                        <p:tgtEl>
                                          <p:spTgt spid="8">
                                            <p:txEl>
                                              <p:pRg st="0" end="0"/>
                                            </p:txEl>
                                          </p:spTgt>
                                        </p:tgtEl>
                                        <p:attrNameLst>
                                          <p:attrName>style.visibility</p:attrName>
                                        </p:attrNameLst>
                                      </p:cBhvr>
                                      <p:to>
                                        <p:strVal val="visible"/>
                                      </p:to>
                                    </p:set>
                                    <p:animEffect transition="in" filter="blinds(horizontal)">
                                      <p:cBhvr>
                                        <p:cTn id="30" dur="500"/>
                                        <p:tgtEl>
                                          <p:spTgt spid="8">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500" fill="hold"/>
                                        <p:tgtEl>
                                          <p:spTgt spid="9"/>
                                        </p:tgtEl>
                                        <p:attrNameLst>
                                          <p:attrName>ppt_x</p:attrName>
                                        </p:attrNameLst>
                                      </p:cBhvr>
                                      <p:tavLst>
                                        <p:tav tm="0">
                                          <p:val>
                                            <p:strVal val="#ppt_x"/>
                                          </p:val>
                                        </p:tav>
                                        <p:tav tm="100000">
                                          <p:val>
                                            <p:strVal val="#ppt_x"/>
                                          </p:val>
                                        </p:tav>
                                      </p:tavLst>
                                    </p:anim>
                                    <p:anim calcmode="lin" valueType="num">
                                      <p:cBhvr additive="base">
                                        <p:cTn id="3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3" presetClass="entr" presetSubtype="10" fill="hold"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blinds(horizontal)">
                                      <p:cBhvr>
                                        <p:cTn id="41" dur="500"/>
                                        <p:tgtEl>
                                          <p:spTgt spid="11"/>
                                        </p:tgtEl>
                                      </p:cBhvr>
                                    </p:animEffect>
                                  </p:childTnLst>
                                </p:cTn>
                              </p:par>
                            </p:childTnLst>
                          </p:cTn>
                        </p:par>
                      </p:childTnLst>
                    </p:cTn>
                  </p:par>
                  <p:par>
                    <p:cTn id="42" fill="hold">
                      <p:stCondLst>
                        <p:cond delay="indefinite"/>
                      </p:stCondLst>
                      <p:childTnLst>
                        <p:par>
                          <p:cTn id="43" fill="hold">
                            <p:stCondLst>
                              <p:cond delay="0"/>
                            </p:stCondLst>
                            <p:childTnLst>
                              <p:par>
                                <p:cTn id="44" presetID="3" presetClass="entr" presetSubtype="10" fill="hold" nodeType="click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blinds(horizontal)">
                                      <p:cBhvr>
                                        <p:cTn id="46" dur="500"/>
                                        <p:tgtEl>
                                          <p:spTgt spid="12"/>
                                        </p:tgtEl>
                                      </p:cBhvr>
                                    </p:animEffect>
                                  </p:childTnLst>
                                </p:cTn>
                              </p:par>
                            </p:childTnLst>
                          </p:cTn>
                        </p:par>
                      </p:childTnLst>
                    </p:cTn>
                  </p:par>
                  <p:par>
                    <p:cTn id="47" fill="hold">
                      <p:stCondLst>
                        <p:cond delay="indefinite"/>
                      </p:stCondLst>
                      <p:childTnLst>
                        <p:par>
                          <p:cTn id="48" fill="hold">
                            <p:stCondLst>
                              <p:cond delay="0"/>
                            </p:stCondLst>
                            <p:childTnLst>
                              <p:par>
                                <p:cTn id="49" presetID="3" presetClass="entr" presetSubtype="10" fill="hold" grpId="0" nodeType="click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blinds(horizontal)">
                                      <p:cBhvr>
                                        <p:cTn id="5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0" y="0"/>
            <a:ext cx="12057380" cy="922020"/>
          </a:xfrm>
          <a:prstGeom prst="rect">
            <a:avLst/>
          </a:prstGeom>
          <a:noFill/>
        </p:spPr>
        <p:txBody>
          <a:bodyPr wrap="square" rtlCol="0">
            <a:spAutoFit/>
          </a:bodyPr>
          <a:lstStyle/>
          <a:p>
            <a:pPr algn="ctr" defTabSz="457200">
              <a:spcBef>
                <a:spcPts val="0"/>
              </a:spcBef>
              <a:spcAft>
                <a:spcPts val="0"/>
              </a:spcAft>
              <a:buClrTx/>
              <a:buSzTx/>
              <a:buFontTx/>
              <a:defRPr/>
            </a:pPr>
            <a:r>
              <a:rPr lang="en-US" altLang="zh-CN" sz="5400" b="1" noProof="0" dirty="0">
                <a:ln w="9525">
                  <a:solidFill>
                    <a:schemeClr val="bg1"/>
                  </a:solidFill>
                  <a:prstDash val="solid"/>
                </a:ln>
                <a:effectLst/>
                <a:uLnTx/>
                <a:uFillTx/>
                <a:latin typeface="Impact" panose="020B0806030902050204" pitchFamily="34" charset="0"/>
                <a:sym typeface="+mn-ea"/>
              </a:rPr>
              <a:t>Diverse Cultures </a:t>
            </a:r>
            <a:r>
              <a:rPr lang="zh-CN" altLang="en-US" sz="5400" b="1" noProof="0" dirty="0">
                <a:ln w="9525">
                  <a:solidFill>
                    <a:schemeClr val="bg1"/>
                  </a:solidFill>
                  <a:prstDash val="solid"/>
                </a:ln>
                <a:effectLst/>
                <a:uLnTx/>
                <a:uFillTx/>
                <a:latin typeface="Impact" panose="020B0806030902050204" pitchFamily="34" charset="0"/>
                <a:sym typeface="+mn-ea"/>
              </a:rPr>
              <a:t>多元文化</a:t>
            </a:r>
            <a:r>
              <a:rPr lang="en-US" altLang="zh-CN" sz="5400" b="1" noProof="0" dirty="0">
                <a:ln w="9525">
                  <a:solidFill>
                    <a:schemeClr val="bg1"/>
                  </a:solidFill>
                  <a:prstDash val="solid"/>
                </a:ln>
                <a:effectLst/>
                <a:uLnTx/>
                <a:uFillTx/>
                <a:latin typeface="Impact" panose="020B0806030902050204" pitchFamily="34" charset="0"/>
                <a:sym typeface="+mn-ea"/>
              </a:rPr>
              <a:t> </a:t>
            </a:r>
            <a:endParaRPr lang="en-US" altLang="zh-CN" sz="5400" b="1" noProof="0" dirty="0">
              <a:ln w="9525">
                <a:solidFill>
                  <a:schemeClr val="bg1"/>
                </a:solidFill>
                <a:prstDash val="solid"/>
              </a:ln>
              <a:effectLst/>
              <a:uLnTx/>
              <a:uFillTx/>
              <a:latin typeface="Impact" panose="020B0806030902050204" pitchFamily="34" charset="0"/>
              <a:cs typeface="Adobe Devanagari" panose="02040503050201020203" charset="0"/>
              <a:sym typeface="+mn-ea"/>
            </a:endParaRPr>
          </a:p>
        </p:txBody>
      </p:sp>
      <p:sp>
        <p:nvSpPr>
          <p:cNvPr id="3" name="文本框 2"/>
          <p:cNvSpPr txBox="1"/>
          <p:nvPr/>
        </p:nvSpPr>
        <p:spPr>
          <a:xfrm>
            <a:off x="554355" y="1056005"/>
            <a:ext cx="11679555" cy="583565"/>
          </a:xfrm>
          <a:prstGeom prst="rect">
            <a:avLst/>
          </a:prstGeom>
          <a:noFill/>
        </p:spPr>
        <p:txBody>
          <a:bodyPr wrap="square" rtlCol="0">
            <a:spAutoFit/>
          </a:bodyPr>
          <a:lstStyle/>
          <a:p>
            <a:r>
              <a:rPr lang="en-US" altLang="zh-CN" sz="2800"/>
              <a:t> </a:t>
            </a:r>
            <a:r>
              <a:rPr lang="en-US" altLang="zh-CN" sz="3200" b="1"/>
              <a:t>We can </a:t>
            </a:r>
            <a:r>
              <a:rPr lang="en-US" altLang="zh-CN" sz="3200" b="1">
                <a:solidFill>
                  <a:srgbClr val="FF0000"/>
                </a:solidFill>
              </a:rPr>
              <a:t>explore</a:t>
            </a:r>
            <a:r>
              <a:rPr lang="en-US" altLang="zh-CN" sz="3200" b="1"/>
              <a:t> the diverse cultures by </a:t>
            </a:r>
            <a:r>
              <a:rPr lang="en-US" altLang="zh-CN" sz="3200" b="1">
                <a:solidFill>
                  <a:srgbClr val="FF0000"/>
                </a:solidFill>
              </a:rPr>
              <a:t>various means</a:t>
            </a:r>
            <a:r>
              <a:rPr lang="en-US" altLang="zh-CN" sz="3200" b="1"/>
              <a:t>.</a:t>
            </a:r>
            <a:endParaRPr lang="en-US" altLang="zh-CN" sz="3200" b="1"/>
          </a:p>
        </p:txBody>
      </p:sp>
      <p:sp>
        <p:nvSpPr>
          <p:cNvPr id="4" name="文本框 3"/>
          <p:cNvSpPr txBox="1"/>
          <p:nvPr/>
        </p:nvSpPr>
        <p:spPr>
          <a:xfrm>
            <a:off x="784860" y="1795145"/>
            <a:ext cx="6432550" cy="3969385"/>
          </a:xfrm>
          <a:prstGeom prst="rect">
            <a:avLst/>
          </a:prstGeom>
          <a:noFill/>
        </p:spPr>
        <p:txBody>
          <a:bodyPr wrap="square" rtlCol="0">
            <a:spAutoFit/>
          </a:bodyPr>
          <a:lstStyle/>
          <a:p>
            <a:pPr marL="285750" indent="-285750">
              <a:buFont typeface="Wingdings" panose="05000000000000000000" charset="0"/>
              <a:buChar char="l"/>
            </a:pPr>
            <a:r>
              <a:rPr lang="en-US" altLang="zh-CN" sz="2800">
                <a:latin typeface="Arial Unicode MS" panose="020B0604020202020204" charset="-122"/>
                <a:ea typeface="Arial Unicode MS" panose="020B0604020202020204" charset="-122"/>
              </a:rPr>
              <a:t>experience, enjoy, explore</a:t>
            </a:r>
            <a:endParaRPr lang="en-US" altLang="zh-CN" sz="2800">
              <a:latin typeface="Arial Unicode MS" panose="020B0604020202020204" charset="-122"/>
              <a:ea typeface="Arial Unicode MS" panose="020B0604020202020204" charset="-122"/>
            </a:endParaRPr>
          </a:p>
          <a:p>
            <a:pPr marL="285750" indent="-285750">
              <a:buFont typeface="Wingdings" panose="05000000000000000000" charset="0"/>
              <a:buChar char="l"/>
            </a:pPr>
            <a:r>
              <a:rPr lang="en-US" altLang="zh-CN" sz="2800">
                <a:latin typeface="Arial Unicode MS" panose="020B0604020202020204" charset="-122"/>
                <a:ea typeface="Arial Unicode MS" panose="020B0604020202020204" charset="-122"/>
              </a:rPr>
              <a:t>taste, get a taste of</a:t>
            </a:r>
            <a:endParaRPr lang="en-US" altLang="zh-CN" sz="2800">
              <a:latin typeface="Arial Unicode MS" panose="020B0604020202020204" charset="-122"/>
              <a:ea typeface="Arial Unicode MS" panose="020B0604020202020204" charset="-122"/>
            </a:endParaRPr>
          </a:p>
          <a:p>
            <a:pPr marL="285750" indent="-285750">
              <a:buFont typeface="Wingdings" panose="05000000000000000000" charset="0"/>
              <a:buChar char="l"/>
            </a:pPr>
            <a:r>
              <a:rPr lang="en-US" altLang="zh-CN" sz="2800">
                <a:latin typeface="Arial Unicode MS" panose="020B0604020202020204" charset="-122"/>
                <a:ea typeface="Arial Unicode MS" panose="020B0604020202020204" charset="-122"/>
              </a:rPr>
              <a:t>take a taste of</a:t>
            </a:r>
            <a:endParaRPr lang="en-US" altLang="zh-CN" sz="2800">
              <a:latin typeface="Arial Unicode MS" panose="020B0604020202020204" charset="-122"/>
              <a:ea typeface="Arial Unicode MS" panose="020B0604020202020204" charset="-122"/>
            </a:endParaRPr>
          </a:p>
          <a:p>
            <a:pPr marL="285750" indent="-285750">
              <a:buFont typeface="Wingdings" panose="05000000000000000000" charset="0"/>
              <a:buChar char="l"/>
            </a:pPr>
            <a:r>
              <a:rPr lang="en-US" altLang="zh-CN" sz="2800">
                <a:latin typeface="Arial Unicode MS" panose="020B0604020202020204" charset="-122"/>
                <a:ea typeface="Arial Unicode MS" panose="020B0604020202020204" charset="-122"/>
              </a:rPr>
              <a:t>get a clear picture of … </a:t>
            </a:r>
            <a:endParaRPr lang="en-US" altLang="zh-CN" sz="2800">
              <a:latin typeface="Arial Unicode MS" panose="020B0604020202020204" charset="-122"/>
              <a:ea typeface="Arial Unicode MS" panose="020B0604020202020204" charset="-122"/>
            </a:endParaRPr>
          </a:p>
          <a:p>
            <a:pPr marL="285750" indent="-285750">
              <a:buFont typeface="Wingdings" panose="05000000000000000000" charset="0"/>
              <a:buChar char="l"/>
            </a:pPr>
            <a:r>
              <a:rPr lang="en-US" altLang="zh-CN" sz="2800">
                <a:latin typeface="Arial Unicode MS" panose="020B0604020202020204" charset="-122"/>
                <a:ea typeface="Arial Unicode MS" panose="020B0604020202020204" charset="-122"/>
              </a:rPr>
              <a:t>catch a glimpse of…</a:t>
            </a:r>
            <a:endParaRPr lang="en-US" altLang="zh-CN" sz="2800">
              <a:latin typeface="Arial Unicode MS" panose="020B0604020202020204" charset="-122"/>
              <a:ea typeface="Arial Unicode MS" panose="020B0604020202020204" charset="-122"/>
            </a:endParaRPr>
          </a:p>
          <a:p>
            <a:pPr marL="285750" indent="-285750">
              <a:buFont typeface="Wingdings" panose="05000000000000000000" charset="0"/>
              <a:buChar char="l"/>
            </a:pPr>
            <a:r>
              <a:rPr lang="en-US" altLang="zh-CN" sz="2800">
                <a:latin typeface="Arial Unicode MS" panose="020B0604020202020204" charset="-122"/>
                <a:ea typeface="Arial Unicode MS" panose="020B0604020202020204" charset="-122"/>
              </a:rPr>
              <a:t>gain a deep insight into…</a:t>
            </a:r>
            <a:endParaRPr lang="en-US" altLang="zh-CN" sz="2800">
              <a:latin typeface="Arial Unicode MS" panose="020B0604020202020204" charset="-122"/>
              <a:ea typeface="Arial Unicode MS" panose="020B0604020202020204" charset="-122"/>
            </a:endParaRPr>
          </a:p>
          <a:p>
            <a:pPr marL="285750" indent="-285750">
              <a:buFont typeface="Wingdings" panose="05000000000000000000" charset="0"/>
              <a:buChar char="l"/>
            </a:pPr>
            <a:r>
              <a:rPr lang="en-US" altLang="zh-CN" sz="2800">
                <a:latin typeface="Arial Unicode MS" panose="020B0604020202020204" charset="-122"/>
                <a:ea typeface="Arial Unicode MS" panose="020B0604020202020204" charset="-122"/>
              </a:rPr>
              <a:t>gain a new dimension in understanding...</a:t>
            </a:r>
            <a:endParaRPr lang="en-US" altLang="zh-CN" sz="2800">
              <a:latin typeface="Arial Unicode MS" panose="020B0604020202020204" charset="-122"/>
              <a:ea typeface="Arial Unicode MS" panose="020B0604020202020204" charset="-122"/>
            </a:endParaRPr>
          </a:p>
          <a:p>
            <a:pPr marL="285750" indent="-285750">
              <a:buFont typeface="Wingdings" panose="05000000000000000000" charset="0"/>
              <a:buChar char="l"/>
            </a:pPr>
            <a:r>
              <a:rPr lang="en-US" altLang="zh-CN" sz="2800">
                <a:latin typeface="Arial Unicode MS" panose="020B0604020202020204" charset="-122"/>
                <a:ea typeface="Arial Unicode MS" panose="020B0604020202020204" charset="-122"/>
              </a:rPr>
              <a:t>take a deep dive into…</a:t>
            </a:r>
            <a:endParaRPr lang="en-US" altLang="zh-CN" sz="2800">
              <a:latin typeface="Arial Unicode MS" panose="020B0604020202020204" charset="-122"/>
              <a:ea typeface="Arial Unicode MS" panose="020B0604020202020204" charset="-122"/>
            </a:endParaRPr>
          </a:p>
        </p:txBody>
      </p:sp>
      <p:sp>
        <p:nvSpPr>
          <p:cNvPr id="8" name="文本框 7"/>
          <p:cNvSpPr txBox="1"/>
          <p:nvPr/>
        </p:nvSpPr>
        <p:spPr>
          <a:xfrm>
            <a:off x="6483985" y="1987550"/>
            <a:ext cx="4970780" cy="1814830"/>
          </a:xfrm>
          <a:prstGeom prst="rect">
            <a:avLst/>
          </a:prstGeom>
          <a:noFill/>
        </p:spPr>
        <p:txBody>
          <a:bodyPr wrap="square" rtlCol="0">
            <a:spAutoFit/>
          </a:bodyPr>
          <a:lstStyle/>
          <a:p>
            <a:pPr marL="285750" indent="-285750">
              <a:buFont typeface="Wingdings" panose="05000000000000000000" charset="0"/>
              <a:buChar char="l"/>
            </a:pPr>
            <a:r>
              <a:rPr lang="en-US" altLang="zh-CN" sz="2800"/>
              <a:t>study tours</a:t>
            </a:r>
            <a:endParaRPr lang="en-US" altLang="zh-CN" sz="2800"/>
          </a:p>
          <a:p>
            <a:pPr marL="285750" indent="-285750">
              <a:buFont typeface="Wingdings" panose="05000000000000000000" charset="0"/>
              <a:buChar char="l"/>
            </a:pPr>
            <a:r>
              <a:rPr lang="en-US" altLang="zh-CN" sz="2800"/>
              <a:t>get actively involved in person</a:t>
            </a:r>
            <a:endParaRPr lang="en-US" altLang="zh-CN" sz="2800"/>
          </a:p>
          <a:p>
            <a:pPr marL="285750" indent="-285750">
              <a:buFont typeface="Wingdings" panose="05000000000000000000" charset="0"/>
              <a:buChar char="l"/>
            </a:pPr>
            <a:r>
              <a:rPr lang="en-US" altLang="zh-CN" sz="2800"/>
              <a:t> refer to related resources</a:t>
            </a:r>
            <a:endParaRPr lang="en-US" altLang="zh-CN" sz="2800"/>
          </a:p>
          <a:p>
            <a:pPr marL="285750" indent="-285750">
              <a:buFont typeface="Wingdings" panose="05000000000000000000" charset="0"/>
              <a:buChar char="l"/>
            </a:pPr>
            <a:r>
              <a:rPr lang="en-US" altLang="zh-CN" sz="2800"/>
              <a:t> ...</a:t>
            </a:r>
            <a:endParaRPr lang="en-US" altLang="zh-CN" sz="28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linds(horizont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linds(horizont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blinds(horizontal)">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blinds(horizontal)">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blinds(horizontal)">
                                      <p:cBhvr>
                                        <p:cTn id="32" dur="500"/>
                                        <p:tgtEl>
                                          <p:spTgt spid="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blinds(horizontal)">
                                      <p:cBhvr>
                                        <p:cTn id="37" dur="500"/>
                                        <p:tgtEl>
                                          <p:spTgt spid="4">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4">
                                            <p:txEl>
                                              <p:pRg st="7" end="7"/>
                                            </p:txEl>
                                          </p:spTgt>
                                        </p:tgtEl>
                                        <p:attrNameLst>
                                          <p:attrName>style.visibility</p:attrName>
                                        </p:attrNameLst>
                                      </p:cBhvr>
                                      <p:to>
                                        <p:strVal val="visible"/>
                                      </p:to>
                                    </p:set>
                                    <p:animEffect transition="in" filter="blinds(horizontal)">
                                      <p:cBhvr>
                                        <p:cTn id="42" dur="500"/>
                                        <p:tgtEl>
                                          <p:spTgt spid="4">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8">
                                            <p:txEl>
                                              <p:pRg st="0" end="0"/>
                                            </p:txEl>
                                          </p:spTgt>
                                        </p:tgtEl>
                                        <p:attrNameLst>
                                          <p:attrName>style.visibility</p:attrName>
                                        </p:attrNameLst>
                                      </p:cBhvr>
                                      <p:to>
                                        <p:strVal val="visible"/>
                                      </p:to>
                                    </p:set>
                                    <p:animEffect transition="in" filter="blinds(horizontal)">
                                      <p:cBhvr>
                                        <p:cTn id="47" dur="500"/>
                                        <p:tgtEl>
                                          <p:spTgt spid="8">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nodeType="clickEffect">
                                  <p:stCondLst>
                                    <p:cond delay="0"/>
                                  </p:stCondLst>
                                  <p:childTnLst>
                                    <p:set>
                                      <p:cBhvr>
                                        <p:cTn id="51" dur="1" fill="hold">
                                          <p:stCondLst>
                                            <p:cond delay="0"/>
                                          </p:stCondLst>
                                        </p:cTn>
                                        <p:tgtEl>
                                          <p:spTgt spid="8">
                                            <p:txEl>
                                              <p:pRg st="1" end="1"/>
                                            </p:txEl>
                                          </p:spTgt>
                                        </p:tgtEl>
                                        <p:attrNameLst>
                                          <p:attrName>style.visibility</p:attrName>
                                        </p:attrNameLst>
                                      </p:cBhvr>
                                      <p:to>
                                        <p:strVal val="visible"/>
                                      </p:to>
                                    </p:set>
                                    <p:animEffect transition="in" filter="blinds(horizontal)">
                                      <p:cBhvr>
                                        <p:cTn id="52" dur="500"/>
                                        <p:tgtEl>
                                          <p:spTgt spid="8">
                                            <p:txEl>
                                              <p:pRg st="1" end="1"/>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nodeType="clickEffect">
                                  <p:stCondLst>
                                    <p:cond delay="0"/>
                                  </p:stCondLst>
                                  <p:childTnLst>
                                    <p:set>
                                      <p:cBhvr>
                                        <p:cTn id="56" dur="1" fill="hold">
                                          <p:stCondLst>
                                            <p:cond delay="0"/>
                                          </p:stCondLst>
                                        </p:cTn>
                                        <p:tgtEl>
                                          <p:spTgt spid="8">
                                            <p:txEl>
                                              <p:pRg st="2" end="2"/>
                                            </p:txEl>
                                          </p:spTgt>
                                        </p:tgtEl>
                                        <p:attrNameLst>
                                          <p:attrName>style.visibility</p:attrName>
                                        </p:attrNameLst>
                                      </p:cBhvr>
                                      <p:to>
                                        <p:strVal val="visible"/>
                                      </p:to>
                                    </p:set>
                                    <p:animEffect transition="in" filter="blinds(horizontal)">
                                      <p:cBhvr>
                                        <p:cTn id="57" dur="500"/>
                                        <p:tgtEl>
                                          <p:spTgt spid="8">
                                            <p:txEl>
                                              <p:pRg st="2" end="2"/>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nodeType="clickEffect">
                                  <p:stCondLst>
                                    <p:cond delay="0"/>
                                  </p:stCondLst>
                                  <p:childTnLst>
                                    <p:set>
                                      <p:cBhvr>
                                        <p:cTn id="61" dur="1" fill="hold">
                                          <p:stCondLst>
                                            <p:cond delay="0"/>
                                          </p:stCondLst>
                                        </p:cTn>
                                        <p:tgtEl>
                                          <p:spTgt spid="8">
                                            <p:txEl>
                                              <p:pRg st="3" end="3"/>
                                            </p:txEl>
                                          </p:spTgt>
                                        </p:tgtEl>
                                        <p:attrNameLst>
                                          <p:attrName>style.visibility</p:attrName>
                                        </p:attrNameLst>
                                      </p:cBhvr>
                                      <p:to>
                                        <p:strVal val="visible"/>
                                      </p:to>
                                    </p:set>
                                    <p:animEffect transition="in" filter="blinds(horizontal)">
                                      <p:cBhvr>
                                        <p:cTn id="62"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0" y="0"/>
            <a:ext cx="12057380" cy="1753235"/>
          </a:xfrm>
          <a:prstGeom prst="rect">
            <a:avLst/>
          </a:prstGeom>
          <a:noFill/>
        </p:spPr>
        <p:txBody>
          <a:bodyPr wrap="square" rtlCol="0">
            <a:spAutoFit/>
          </a:bodyPr>
          <a:lstStyle/>
          <a:p>
            <a:pPr algn="ctr" defTabSz="457200">
              <a:spcBef>
                <a:spcPts val="0"/>
              </a:spcBef>
              <a:spcAft>
                <a:spcPts val="0"/>
              </a:spcAft>
              <a:buClrTx/>
              <a:buSzTx/>
              <a:buFontTx/>
              <a:defRPr/>
            </a:pPr>
            <a:r>
              <a:rPr lang="en-US" altLang="zh-CN" sz="5400" b="1" noProof="0" dirty="0">
                <a:ln w="9525">
                  <a:solidFill>
                    <a:schemeClr val="bg1"/>
                  </a:solidFill>
                  <a:prstDash val="solid"/>
                </a:ln>
                <a:effectLst/>
                <a:uLnTx/>
                <a:uFillTx/>
                <a:latin typeface="Impact" panose="020B0806030902050204" pitchFamily="34" charset="0"/>
                <a:sym typeface="+mn-ea"/>
              </a:rPr>
              <a:t>Diverse Cultures </a:t>
            </a:r>
            <a:r>
              <a:rPr lang="zh-CN" altLang="en-US" sz="5400" b="1" noProof="0" dirty="0">
                <a:ln w="9525">
                  <a:solidFill>
                    <a:schemeClr val="bg1"/>
                  </a:solidFill>
                  <a:prstDash val="solid"/>
                </a:ln>
                <a:effectLst/>
                <a:uLnTx/>
                <a:uFillTx/>
                <a:latin typeface="Impact" panose="020B0806030902050204" pitchFamily="34" charset="0"/>
                <a:sym typeface="+mn-ea"/>
              </a:rPr>
              <a:t>多元文化</a:t>
            </a:r>
            <a:endParaRPr lang="zh-CN" altLang="en-US" sz="5400" b="1" noProof="0" dirty="0">
              <a:ln w="9525">
                <a:solidFill>
                  <a:schemeClr val="bg1"/>
                </a:solidFill>
                <a:prstDash val="solid"/>
              </a:ln>
              <a:effectLst/>
              <a:uLnTx/>
              <a:uFillTx/>
              <a:latin typeface="Impact" panose="020B0806030902050204" pitchFamily="34" charset="0"/>
              <a:sym typeface="+mn-ea"/>
            </a:endParaRPr>
          </a:p>
          <a:p>
            <a:pPr algn="ctr" defTabSz="457200">
              <a:spcBef>
                <a:spcPts val="0"/>
              </a:spcBef>
              <a:spcAft>
                <a:spcPts val="0"/>
              </a:spcAft>
              <a:buClrTx/>
              <a:buSzTx/>
              <a:buFontTx/>
              <a:defRPr/>
            </a:pPr>
            <a:r>
              <a:rPr lang="zh-CN" altLang="en-US" sz="5400" b="1" noProof="0" dirty="0">
                <a:ln w="9525">
                  <a:solidFill>
                    <a:schemeClr val="bg1"/>
                  </a:solidFill>
                  <a:prstDash val="solid"/>
                </a:ln>
                <a:effectLst/>
                <a:uLnTx/>
                <a:uFillTx/>
                <a:latin typeface="Impact" panose="020B0806030902050204" pitchFamily="34" charset="0"/>
                <a:sym typeface="+mn-ea"/>
              </a:rPr>
              <a:t> </a:t>
            </a:r>
            <a:r>
              <a:rPr lang="en-US" altLang="zh-CN" sz="5400" b="1" noProof="0" dirty="0">
                <a:ln w="9525">
                  <a:solidFill>
                    <a:schemeClr val="bg1"/>
                  </a:solidFill>
                  <a:prstDash val="solid"/>
                </a:ln>
                <a:effectLst/>
                <a:uLnTx/>
                <a:uFillTx/>
                <a:latin typeface="Impact" panose="020B0806030902050204" pitchFamily="34" charset="0"/>
                <a:sym typeface="+mn-ea"/>
              </a:rPr>
              <a:t>-- </a:t>
            </a:r>
            <a:r>
              <a:rPr lang="en-US" altLang="zh-CN" sz="5400" b="1" noProof="0" dirty="0">
                <a:ln w="9525">
                  <a:solidFill>
                    <a:schemeClr val="bg1"/>
                  </a:solidFill>
                  <a:prstDash val="solid"/>
                </a:ln>
                <a:solidFill>
                  <a:srgbClr val="FF0000"/>
                </a:solidFill>
                <a:effectLst/>
                <a:uLnTx/>
                <a:uFillTx/>
                <a:latin typeface="Impact" panose="020B0806030902050204" pitchFamily="34" charset="0"/>
                <a:sym typeface="+mn-ea"/>
              </a:rPr>
              <a:t>cuisine </a:t>
            </a:r>
            <a:endParaRPr lang="en-US" altLang="zh-CN" sz="5400" b="1" noProof="0" dirty="0">
              <a:ln w="9525">
                <a:solidFill>
                  <a:schemeClr val="bg1"/>
                </a:solidFill>
                <a:prstDash val="solid"/>
              </a:ln>
              <a:solidFill>
                <a:srgbClr val="FF0000"/>
              </a:solidFill>
              <a:effectLst/>
              <a:uLnTx/>
              <a:uFillTx/>
              <a:latin typeface="Impact" panose="020B0806030902050204" pitchFamily="34" charset="0"/>
              <a:cs typeface="Adobe Devanagari" panose="02040503050201020203" charset="0"/>
              <a:sym typeface="+mn-ea"/>
            </a:endParaRPr>
          </a:p>
        </p:txBody>
      </p:sp>
      <p:sp>
        <p:nvSpPr>
          <p:cNvPr id="4" name="文本框 3" descr="7b0a202020202262756c6c6574223a20227b5c2263617465676f727949645c223a31303031312c5c2274656d706c61746549645c223a32303233313333347d220a7d0a"/>
          <p:cNvSpPr txBox="1"/>
          <p:nvPr/>
        </p:nvSpPr>
        <p:spPr>
          <a:xfrm>
            <a:off x="7610475" y="4999990"/>
            <a:ext cx="4669155" cy="1076325"/>
          </a:xfrm>
          <a:prstGeom prst="rect">
            <a:avLst/>
          </a:prstGeom>
          <a:noFill/>
        </p:spPr>
        <p:txBody>
          <a:bodyPr wrap="square" rtlCol="0">
            <a:spAutoFit/>
          </a:bodyPr>
          <a:lstStyle/>
          <a:p>
            <a:pPr marL="457200" indent="-457200">
              <a:buFont typeface="Wingdings" panose="05000000000000000000" charset="0"/>
              <a:buBlip>
                <a:blip r:embed="rId1"/>
              </a:buBlip>
            </a:pPr>
            <a:r>
              <a:rPr lang="en-US" altLang="zh-CN" sz="3200" b="1" dirty="0">
                <a:solidFill>
                  <a:srgbClr val="1A02AE"/>
                </a:solidFill>
              </a:rPr>
              <a:t>2.One man's meat is another man's poison.</a:t>
            </a:r>
            <a:endParaRPr lang="en-US" altLang="zh-CN" sz="3200" b="1" dirty="0">
              <a:solidFill>
                <a:srgbClr val="1A02AE"/>
              </a:solidFill>
            </a:endParaRPr>
          </a:p>
        </p:txBody>
      </p:sp>
      <p:sp>
        <p:nvSpPr>
          <p:cNvPr id="8" name="文本框 7"/>
          <p:cNvSpPr txBox="1"/>
          <p:nvPr/>
        </p:nvSpPr>
        <p:spPr>
          <a:xfrm>
            <a:off x="3825240" y="1886585"/>
            <a:ext cx="5149850" cy="2245360"/>
          </a:xfrm>
          <a:prstGeom prst="rect">
            <a:avLst/>
          </a:prstGeom>
          <a:noFill/>
        </p:spPr>
        <p:txBody>
          <a:bodyPr wrap="square" rtlCol="0">
            <a:spAutoFit/>
          </a:bodyPr>
          <a:lstStyle/>
          <a:p>
            <a:pPr marL="285750" indent="-285750">
              <a:buFont typeface="Wingdings" panose="05000000000000000000" charset="0"/>
              <a:buChar char="l"/>
            </a:pPr>
            <a:r>
              <a:rPr lang="en-US" altLang="zh-CN" sz="2800" dirty="0">
                <a:solidFill>
                  <a:srgbClr val="1A02AE"/>
                </a:solidFill>
                <a:latin typeface="Cooper Black" panose="0208090404030B020404" charset="0"/>
                <a:cs typeface="Cooper Black" panose="0208090404030B020404" charset="0"/>
              </a:rPr>
              <a:t>How is it prepared? </a:t>
            </a:r>
            <a:endParaRPr lang="en-US" altLang="zh-CN" sz="2800" dirty="0">
              <a:solidFill>
                <a:srgbClr val="1A02AE"/>
              </a:solidFill>
              <a:latin typeface="Cooper Black" panose="0208090404030B020404" charset="0"/>
              <a:cs typeface="Cooper Black" panose="0208090404030B020404" charset="0"/>
            </a:endParaRPr>
          </a:p>
          <a:p>
            <a:pPr marL="285750" indent="-285750">
              <a:buFont typeface="Wingdings" panose="05000000000000000000" charset="0"/>
              <a:buChar char="l"/>
            </a:pPr>
            <a:r>
              <a:rPr lang="en-US" altLang="zh-CN" sz="2800" dirty="0">
                <a:solidFill>
                  <a:srgbClr val="1A02AE"/>
                </a:solidFill>
                <a:latin typeface="Cooper Black" panose="0208090404030B020404" charset="0"/>
                <a:cs typeface="Cooper Black" panose="0208090404030B020404" charset="0"/>
              </a:rPr>
              <a:t>What is it made of?  </a:t>
            </a:r>
            <a:endParaRPr lang="en-US" altLang="zh-CN" sz="2800" dirty="0">
              <a:solidFill>
                <a:srgbClr val="1A02AE"/>
              </a:solidFill>
              <a:latin typeface="Cooper Black" panose="0208090404030B020404" charset="0"/>
              <a:cs typeface="Cooper Black" panose="0208090404030B020404" charset="0"/>
            </a:endParaRPr>
          </a:p>
          <a:p>
            <a:pPr marL="285750" indent="-285750">
              <a:buFont typeface="Wingdings" panose="05000000000000000000" charset="0"/>
              <a:buChar char="l"/>
            </a:pPr>
            <a:r>
              <a:rPr lang="en-US" altLang="zh-CN" sz="2800" dirty="0">
                <a:solidFill>
                  <a:srgbClr val="1A02AE"/>
                </a:solidFill>
                <a:latin typeface="Cooper Black" panose="0208090404030B020404" charset="0"/>
                <a:cs typeface="Cooper Black" panose="0208090404030B020404" charset="0"/>
              </a:rPr>
              <a:t>In what way is the food special?</a:t>
            </a:r>
            <a:endParaRPr lang="en-US" altLang="zh-CN" sz="2800" dirty="0">
              <a:solidFill>
                <a:srgbClr val="1A02AE"/>
              </a:solidFill>
              <a:latin typeface="Cooper Black" panose="0208090404030B020404" charset="0"/>
              <a:cs typeface="Cooper Black" panose="0208090404030B020404" charset="0"/>
            </a:endParaRPr>
          </a:p>
          <a:p>
            <a:pPr marL="285750" indent="-285750">
              <a:buFont typeface="Wingdings" panose="05000000000000000000" charset="0"/>
              <a:buChar char="l"/>
            </a:pPr>
            <a:r>
              <a:rPr lang="en-US" altLang="zh-CN" sz="2800" dirty="0">
                <a:solidFill>
                  <a:srgbClr val="1A02AE"/>
                </a:solidFill>
                <a:latin typeface="Cooper Black" panose="0208090404030B020404" charset="0"/>
                <a:cs typeface="Cooper Black" panose="0208090404030B020404" charset="0"/>
              </a:rPr>
              <a:t>How do you like it? </a:t>
            </a:r>
            <a:endParaRPr lang="en-US" altLang="zh-CN" sz="2800" dirty="0">
              <a:solidFill>
                <a:srgbClr val="1A02AE"/>
              </a:solidFill>
              <a:latin typeface="Cooper Black" panose="0208090404030B020404" charset="0"/>
              <a:cs typeface="Cooper Black" panose="0208090404030B020404" charset="0"/>
            </a:endParaRPr>
          </a:p>
        </p:txBody>
      </p:sp>
      <p:pic>
        <p:nvPicPr>
          <p:cNvPr id="10" name="图片 9"/>
          <p:cNvPicPr>
            <a:picLocks noChangeAspect="1"/>
          </p:cNvPicPr>
          <p:nvPr/>
        </p:nvPicPr>
        <p:blipFill>
          <a:blip r:embed="rId2"/>
          <a:stretch>
            <a:fillRect/>
          </a:stretch>
        </p:blipFill>
        <p:spPr>
          <a:xfrm>
            <a:off x="180340" y="1366520"/>
            <a:ext cx="3248025" cy="2038350"/>
          </a:xfrm>
          <a:prstGeom prst="rect">
            <a:avLst/>
          </a:prstGeom>
        </p:spPr>
      </p:pic>
      <p:pic>
        <p:nvPicPr>
          <p:cNvPr id="11" name="图片 10"/>
          <p:cNvPicPr>
            <a:picLocks noChangeAspect="1"/>
          </p:cNvPicPr>
          <p:nvPr/>
        </p:nvPicPr>
        <p:blipFill>
          <a:blip r:embed="rId3"/>
          <a:stretch>
            <a:fillRect/>
          </a:stretch>
        </p:blipFill>
        <p:spPr>
          <a:xfrm>
            <a:off x="8670925" y="1367155"/>
            <a:ext cx="2716530" cy="2037715"/>
          </a:xfrm>
          <a:prstGeom prst="rect">
            <a:avLst/>
          </a:prstGeom>
        </p:spPr>
      </p:pic>
      <p:pic>
        <p:nvPicPr>
          <p:cNvPr id="12" name="图片 11"/>
          <p:cNvPicPr>
            <a:picLocks noChangeAspect="1"/>
          </p:cNvPicPr>
          <p:nvPr/>
        </p:nvPicPr>
        <p:blipFill>
          <a:blip r:embed="rId4"/>
          <a:srcRect t="-11084" b="11439"/>
          <a:stretch>
            <a:fillRect/>
          </a:stretch>
        </p:blipFill>
        <p:spPr>
          <a:xfrm>
            <a:off x="4737735" y="3942080"/>
            <a:ext cx="2242185" cy="2543810"/>
          </a:xfrm>
          <a:prstGeom prst="rect">
            <a:avLst/>
          </a:prstGeom>
        </p:spPr>
      </p:pic>
      <p:cxnSp>
        <p:nvCxnSpPr>
          <p:cNvPr id="5" name="直接箭头连接符 4"/>
          <p:cNvCxnSpPr/>
          <p:nvPr/>
        </p:nvCxnSpPr>
        <p:spPr>
          <a:xfrm>
            <a:off x="7503459" y="4131945"/>
            <a:ext cx="1680882" cy="977937"/>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linds(horizontal)">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blinds(horizontal)">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blinds(horizontal)">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blinds(horizontal)">
                                      <p:cBhvr>
                                        <p:cTn id="22" dur="500"/>
                                        <p:tgtEl>
                                          <p:spTgt spid="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ppt_x"/>
                                          </p:val>
                                        </p:tav>
                                        <p:tav tm="100000">
                                          <p:val>
                                            <p:strVal val="#ppt_x"/>
                                          </p:val>
                                        </p:tav>
                                      </p:tavLst>
                                    </p:anim>
                                    <p:anim calcmode="lin" valueType="num">
                                      <p:cBhvr additive="base">
                                        <p:cTn id="2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0" y="0"/>
            <a:ext cx="12057380" cy="1753235"/>
          </a:xfrm>
          <a:prstGeom prst="rect">
            <a:avLst/>
          </a:prstGeom>
          <a:noFill/>
        </p:spPr>
        <p:txBody>
          <a:bodyPr wrap="square" rtlCol="0">
            <a:spAutoFit/>
          </a:bodyPr>
          <a:lstStyle/>
          <a:p>
            <a:pPr algn="ctr" defTabSz="457200">
              <a:spcBef>
                <a:spcPts val="0"/>
              </a:spcBef>
              <a:spcAft>
                <a:spcPts val="0"/>
              </a:spcAft>
              <a:buClrTx/>
              <a:buSzTx/>
              <a:buFontTx/>
              <a:defRPr/>
            </a:pPr>
            <a:r>
              <a:rPr lang="en-US" altLang="zh-CN" sz="5400" b="1" noProof="0" dirty="0">
                <a:ln w="9525">
                  <a:solidFill>
                    <a:schemeClr val="bg1"/>
                  </a:solidFill>
                  <a:prstDash val="solid"/>
                </a:ln>
                <a:effectLst/>
                <a:uLnTx/>
                <a:uFillTx/>
                <a:latin typeface="Impact" panose="020B0806030902050204" pitchFamily="34" charset="0"/>
                <a:sym typeface="+mn-ea"/>
              </a:rPr>
              <a:t>Diverse Cultures </a:t>
            </a:r>
            <a:r>
              <a:rPr lang="zh-CN" altLang="en-US" sz="5400" b="1" noProof="0" dirty="0">
                <a:ln w="9525">
                  <a:solidFill>
                    <a:schemeClr val="bg1"/>
                  </a:solidFill>
                  <a:prstDash val="solid"/>
                </a:ln>
                <a:effectLst/>
                <a:uLnTx/>
                <a:uFillTx/>
                <a:latin typeface="Impact" panose="020B0806030902050204" pitchFamily="34" charset="0"/>
                <a:sym typeface="+mn-ea"/>
              </a:rPr>
              <a:t>多元文化</a:t>
            </a:r>
            <a:endParaRPr lang="zh-CN" altLang="en-US" sz="5400" b="1" noProof="0" dirty="0">
              <a:ln w="9525">
                <a:solidFill>
                  <a:schemeClr val="bg1"/>
                </a:solidFill>
                <a:prstDash val="solid"/>
              </a:ln>
              <a:effectLst/>
              <a:uLnTx/>
              <a:uFillTx/>
              <a:latin typeface="Impact" panose="020B0806030902050204" pitchFamily="34" charset="0"/>
              <a:sym typeface="+mn-ea"/>
            </a:endParaRPr>
          </a:p>
          <a:p>
            <a:pPr algn="ctr" defTabSz="457200">
              <a:spcBef>
                <a:spcPts val="0"/>
              </a:spcBef>
              <a:spcAft>
                <a:spcPts val="0"/>
              </a:spcAft>
              <a:buClrTx/>
              <a:buSzTx/>
              <a:buFontTx/>
              <a:defRPr/>
            </a:pPr>
            <a:r>
              <a:rPr lang="zh-CN" altLang="en-US" sz="5400" b="1" noProof="0" dirty="0">
                <a:ln w="9525">
                  <a:solidFill>
                    <a:schemeClr val="bg1"/>
                  </a:solidFill>
                  <a:prstDash val="solid"/>
                </a:ln>
                <a:effectLst/>
                <a:uLnTx/>
                <a:uFillTx/>
                <a:latin typeface="Impact" panose="020B0806030902050204" pitchFamily="34" charset="0"/>
                <a:sym typeface="+mn-ea"/>
              </a:rPr>
              <a:t> </a:t>
            </a:r>
            <a:r>
              <a:rPr lang="en-US" altLang="zh-CN" sz="5400" b="1" noProof="0" dirty="0">
                <a:ln w="9525">
                  <a:solidFill>
                    <a:schemeClr val="bg1"/>
                  </a:solidFill>
                  <a:prstDash val="solid"/>
                </a:ln>
                <a:effectLst/>
                <a:uLnTx/>
                <a:uFillTx/>
                <a:latin typeface="Impact" panose="020B0806030902050204" pitchFamily="34" charset="0"/>
                <a:sym typeface="+mn-ea"/>
              </a:rPr>
              <a:t>-- </a:t>
            </a:r>
            <a:r>
              <a:rPr lang="en-US" altLang="zh-CN" sz="5400" b="1" noProof="0" dirty="0">
                <a:ln w="9525">
                  <a:solidFill>
                    <a:schemeClr val="bg1"/>
                  </a:solidFill>
                  <a:prstDash val="solid"/>
                </a:ln>
                <a:solidFill>
                  <a:srgbClr val="FF0000"/>
                </a:solidFill>
                <a:effectLst/>
                <a:uLnTx/>
                <a:uFillTx/>
                <a:latin typeface="Impact" panose="020B0806030902050204" pitchFamily="34" charset="0"/>
                <a:sym typeface="+mn-ea"/>
              </a:rPr>
              <a:t>cuisine </a:t>
            </a:r>
            <a:endParaRPr lang="en-US" altLang="zh-CN" sz="5400" b="1" noProof="0" dirty="0">
              <a:ln w="9525">
                <a:solidFill>
                  <a:schemeClr val="bg1"/>
                </a:solidFill>
                <a:prstDash val="solid"/>
              </a:ln>
              <a:solidFill>
                <a:srgbClr val="FF0000"/>
              </a:solidFill>
              <a:effectLst/>
              <a:uLnTx/>
              <a:uFillTx/>
              <a:latin typeface="Impact" panose="020B0806030902050204" pitchFamily="34" charset="0"/>
              <a:cs typeface="Adobe Devanagari" panose="02040503050201020203" charset="0"/>
              <a:sym typeface="+mn-ea"/>
            </a:endParaRPr>
          </a:p>
        </p:txBody>
      </p:sp>
      <p:sp>
        <p:nvSpPr>
          <p:cNvPr id="4" name="文本框 3"/>
          <p:cNvSpPr txBox="1"/>
          <p:nvPr/>
        </p:nvSpPr>
        <p:spPr>
          <a:xfrm>
            <a:off x="3615690" y="1686560"/>
            <a:ext cx="4836795" cy="3989705"/>
          </a:xfrm>
          <a:prstGeom prst="rect">
            <a:avLst/>
          </a:prstGeom>
          <a:noFill/>
        </p:spPr>
        <p:txBody>
          <a:bodyPr wrap="square" rtlCol="0">
            <a:spAutoFit/>
          </a:bodyPr>
          <a:lstStyle/>
          <a:p>
            <a:pPr indent="0" fontAlgn="auto">
              <a:lnSpc>
                <a:spcPts val="3040"/>
              </a:lnSpc>
              <a:buNone/>
            </a:pPr>
            <a:r>
              <a:rPr lang="en-US" altLang="zh-CN" sz="3200">
                <a:latin typeface="Arial Rounded MT Bold" panose="020F0704030504030204" charset="0"/>
                <a:cs typeface="Arial Rounded MT Bold" panose="020F0704030504030204" charset="0"/>
              </a:rPr>
              <a:t>hamburger</a:t>
            </a:r>
            <a:endParaRPr lang="en-US" altLang="zh-CN" sz="3200">
              <a:latin typeface="Arial Rounded MT Bold" panose="020F0704030504030204" charset="0"/>
              <a:cs typeface="Arial Rounded MT Bold" panose="020F0704030504030204" charset="0"/>
            </a:endParaRPr>
          </a:p>
          <a:p>
            <a:pPr indent="0" fontAlgn="auto">
              <a:lnSpc>
                <a:spcPts val="3040"/>
              </a:lnSpc>
              <a:buNone/>
            </a:pPr>
            <a:r>
              <a:rPr lang="en-US" altLang="zh-CN" sz="3200">
                <a:latin typeface="Arial Rounded MT Bold" panose="020F0704030504030204" charset="0"/>
                <a:cs typeface="Arial Rounded MT Bold" panose="020F0704030504030204" charset="0"/>
              </a:rPr>
              <a:t>  </a:t>
            </a:r>
            <a:endParaRPr lang="en-US" altLang="zh-CN" sz="3200">
              <a:latin typeface="Arial Rounded MT Bold" panose="020F0704030504030204" charset="0"/>
              <a:cs typeface="Arial Rounded MT Bold" panose="020F0704030504030204" charset="0"/>
            </a:endParaRPr>
          </a:p>
          <a:p>
            <a:pPr indent="0" fontAlgn="auto">
              <a:lnSpc>
                <a:spcPts val="3040"/>
              </a:lnSpc>
              <a:buNone/>
            </a:pPr>
            <a:endParaRPr lang="en-US" altLang="zh-CN" sz="3200">
              <a:latin typeface="Arial Rounded MT Bold" panose="020F0704030504030204" charset="0"/>
              <a:cs typeface="Arial Rounded MT Bold" panose="020F0704030504030204" charset="0"/>
            </a:endParaRPr>
          </a:p>
          <a:p>
            <a:pPr indent="0" fontAlgn="auto">
              <a:lnSpc>
                <a:spcPts val="3040"/>
              </a:lnSpc>
              <a:buNone/>
            </a:pPr>
            <a:r>
              <a:rPr lang="en-US" altLang="zh-CN" sz="3200">
                <a:latin typeface="Arial Rounded MT Bold" panose="020F0704030504030204" charset="0"/>
                <a:cs typeface="Arial Rounded MT Bold" panose="020F0704030504030204" charset="0"/>
              </a:rPr>
              <a:t>fortune cookie </a:t>
            </a:r>
            <a:endParaRPr lang="en-US" altLang="zh-CN" sz="3200">
              <a:latin typeface="Arial Rounded MT Bold" panose="020F0704030504030204" charset="0"/>
              <a:cs typeface="Arial Rounded MT Bold" panose="020F0704030504030204" charset="0"/>
            </a:endParaRPr>
          </a:p>
          <a:p>
            <a:pPr indent="0" fontAlgn="auto">
              <a:lnSpc>
                <a:spcPts val="3040"/>
              </a:lnSpc>
              <a:buNone/>
            </a:pPr>
            <a:r>
              <a:rPr lang="en-US" altLang="zh-CN" sz="3200">
                <a:latin typeface="Arial Rounded MT Bold" panose="020F0704030504030204" charset="0"/>
                <a:cs typeface="Arial Rounded MT Bold" panose="020F0704030504030204" charset="0"/>
              </a:rPr>
              <a:t>  </a:t>
            </a:r>
            <a:endParaRPr lang="en-US" altLang="zh-CN" sz="3200">
              <a:latin typeface="Arial Rounded MT Bold" panose="020F0704030504030204" charset="0"/>
              <a:cs typeface="Arial Rounded MT Bold" panose="020F0704030504030204" charset="0"/>
            </a:endParaRPr>
          </a:p>
          <a:p>
            <a:pPr indent="0" fontAlgn="auto">
              <a:lnSpc>
                <a:spcPts val="3040"/>
              </a:lnSpc>
              <a:buNone/>
            </a:pPr>
            <a:endParaRPr lang="en-US" altLang="zh-CN" sz="3200">
              <a:latin typeface="Arial Rounded MT Bold" panose="020F0704030504030204" charset="0"/>
              <a:cs typeface="Arial Rounded MT Bold" panose="020F0704030504030204" charset="0"/>
            </a:endParaRPr>
          </a:p>
          <a:p>
            <a:pPr indent="0" fontAlgn="auto">
              <a:lnSpc>
                <a:spcPts val="3040"/>
              </a:lnSpc>
              <a:buNone/>
            </a:pPr>
            <a:r>
              <a:rPr lang="en-US" altLang="zh-CN" sz="3200">
                <a:latin typeface="Arial Rounded MT Bold" panose="020F0704030504030204" charset="0"/>
                <a:cs typeface="Arial Rounded MT Bold" panose="020F0704030504030204" charset="0"/>
              </a:rPr>
              <a:t>gumbo</a:t>
            </a:r>
            <a:r>
              <a:rPr lang="zh-CN" altLang="en-US" sz="3200">
                <a:latin typeface="Arial Rounded MT Bold" panose="020F0704030504030204" charset="0"/>
                <a:cs typeface="Arial Rounded MT Bold" panose="020F0704030504030204" charset="0"/>
              </a:rPr>
              <a:t>秋葵汤</a:t>
            </a:r>
            <a:r>
              <a:rPr lang="en-US" altLang="zh-CN" sz="3200">
                <a:latin typeface="Arial Rounded MT Bold" panose="020F0704030504030204" charset="0"/>
                <a:cs typeface="Arial Rounded MT Bold" panose="020F0704030504030204" charset="0"/>
              </a:rPr>
              <a:t>  </a:t>
            </a:r>
            <a:endParaRPr lang="en-US" altLang="zh-CN" sz="3200">
              <a:latin typeface="Arial Rounded MT Bold" panose="020F0704030504030204" charset="0"/>
              <a:cs typeface="Arial Rounded MT Bold" panose="020F0704030504030204" charset="0"/>
            </a:endParaRPr>
          </a:p>
          <a:p>
            <a:pPr indent="0" fontAlgn="auto">
              <a:lnSpc>
                <a:spcPts val="3040"/>
              </a:lnSpc>
              <a:buNone/>
            </a:pPr>
            <a:r>
              <a:rPr lang="en-US" altLang="zh-CN" sz="3200">
                <a:latin typeface="Arial Rounded MT Bold" panose="020F0704030504030204" charset="0"/>
                <a:cs typeface="Arial Rounded MT Bold" panose="020F0704030504030204" charset="0"/>
              </a:rPr>
              <a:t> </a:t>
            </a:r>
            <a:endParaRPr lang="en-US" altLang="zh-CN" sz="3200">
              <a:latin typeface="Arial Rounded MT Bold" panose="020F0704030504030204" charset="0"/>
              <a:cs typeface="Arial Rounded MT Bold" panose="020F0704030504030204" charset="0"/>
            </a:endParaRPr>
          </a:p>
          <a:p>
            <a:pPr indent="0" fontAlgn="auto">
              <a:lnSpc>
                <a:spcPts val="3040"/>
              </a:lnSpc>
              <a:buNone/>
            </a:pPr>
            <a:endParaRPr lang="en-US" altLang="zh-CN" sz="3200">
              <a:latin typeface="Arial Rounded MT Bold" panose="020F0704030504030204" charset="0"/>
              <a:cs typeface="Arial Rounded MT Bold" panose="020F0704030504030204" charset="0"/>
            </a:endParaRPr>
          </a:p>
          <a:p>
            <a:pPr indent="0" fontAlgn="auto">
              <a:lnSpc>
                <a:spcPts val="3040"/>
              </a:lnSpc>
              <a:buNone/>
            </a:pPr>
            <a:r>
              <a:rPr lang="en-US" altLang="zh-CN" sz="3200">
                <a:latin typeface="Arial Rounded MT Bold" panose="020F0704030504030204" charset="0"/>
                <a:cs typeface="Arial Rounded MT Bold" panose="020F0704030504030204" charset="0"/>
              </a:rPr>
              <a:t>nachos</a:t>
            </a:r>
            <a:r>
              <a:rPr lang="zh-CN" altLang="en-US" sz="3200">
                <a:latin typeface="Arial Rounded MT Bold" panose="020F0704030504030204" charset="0"/>
                <a:cs typeface="Arial Rounded MT Bold" panose="020F0704030504030204" charset="0"/>
              </a:rPr>
              <a:t>墨西哥玉米片</a:t>
            </a:r>
            <a:endParaRPr lang="zh-CN" altLang="en-US" sz="3200">
              <a:latin typeface="Arial Rounded MT Bold" panose="020F0704030504030204" charset="0"/>
              <a:cs typeface="Arial Rounded MT Bold" panose="020F0704030504030204" charset="0"/>
            </a:endParaRPr>
          </a:p>
        </p:txBody>
      </p:sp>
      <p:pic>
        <p:nvPicPr>
          <p:cNvPr id="3" name="图片 2"/>
          <p:cNvPicPr>
            <a:picLocks noChangeAspect="1"/>
          </p:cNvPicPr>
          <p:nvPr/>
        </p:nvPicPr>
        <p:blipFill>
          <a:blip r:embed="rId1"/>
          <a:stretch>
            <a:fillRect/>
          </a:stretch>
        </p:blipFill>
        <p:spPr>
          <a:xfrm>
            <a:off x="8521700" y="3740785"/>
            <a:ext cx="2952115" cy="2952115"/>
          </a:xfrm>
          <a:prstGeom prst="rect">
            <a:avLst/>
          </a:prstGeom>
        </p:spPr>
      </p:pic>
      <p:pic>
        <p:nvPicPr>
          <p:cNvPr id="5" name="图片 4"/>
          <p:cNvPicPr>
            <a:picLocks noChangeAspect="1"/>
          </p:cNvPicPr>
          <p:nvPr/>
        </p:nvPicPr>
        <p:blipFill>
          <a:blip r:embed="rId2"/>
          <a:stretch>
            <a:fillRect/>
          </a:stretch>
        </p:blipFill>
        <p:spPr>
          <a:xfrm>
            <a:off x="8599805" y="1757045"/>
            <a:ext cx="2877185" cy="1924685"/>
          </a:xfrm>
          <a:prstGeom prst="rect">
            <a:avLst/>
          </a:prstGeom>
        </p:spPr>
      </p:pic>
      <p:pic>
        <p:nvPicPr>
          <p:cNvPr id="6" name="图片 5"/>
          <p:cNvPicPr>
            <a:picLocks noChangeAspect="1"/>
          </p:cNvPicPr>
          <p:nvPr/>
        </p:nvPicPr>
        <p:blipFill>
          <a:blip r:embed="rId3"/>
          <a:stretch>
            <a:fillRect/>
          </a:stretch>
        </p:blipFill>
        <p:spPr>
          <a:xfrm>
            <a:off x="327660" y="3731895"/>
            <a:ext cx="2970530" cy="2970530"/>
          </a:xfrm>
          <a:prstGeom prst="rect">
            <a:avLst/>
          </a:prstGeom>
        </p:spPr>
      </p:pic>
      <p:pic>
        <p:nvPicPr>
          <p:cNvPr id="7" name="图片 6"/>
          <p:cNvPicPr>
            <a:picLocks noChangeAspect="1"/>
          </p:cNvPicPr>
          <p:nvPr/>
        </p:nvPicPr>
        <p:blipFill>
          <a:blip r:embed="rId4"/>
          <a:stretch>
            <a:fillRect/>
          </a:stretch>
        </p:blipFill>
        <p:spPr>
          <a:xfrm>
            <a:off x="156210" y="1284605"/>
            <a:ext cx="3312795" cy="2189480"/>
          </a:xfrm>
          <a:prstGeom prst="rect">
            <a:avLst/>
          </a:prstGeom>
        </p:spPr>
      </p:pic>
      <p:sp>
        <p:nvSpPr>
          <p:cNvPr id="9" name="文本框 8"/>
          <p:cNvSpPr txBox="1"/>
          <p:nvPr/>
        </p:nvSpPr>
        <p:spPr>
          <a:xfrm>
            <a:off x="3835400" y="2207895"/>
            <a:ext cx="4385945" cy="645160"/>
          </a:xfrm>
          <a:prstGeom prst="rect">
            <a:avLst/>
          </a:prstGeom>
          <a:noFill/>
        </p:spPr>
        <p:txBody>
          <a:bodyPr wrap="square" rtlCol="0">
            <a:spAutoFit/>
          </a:bodyPr>
          <a:lstStyle/>
          <a:p>
            <a:r>
              <a:rPr lang="en-US" altLang="zh-CN">
                <a:solidFill>
                  <a:srgbClr val="1A02AE"/>
                </a:solidFill>
              </a:rPr>
              <a:t>a sandwich containing cooked meat and some other vegetables in a bread roll</a:t>
            </a:r>
            <a:endParaRPr lang="en-US" altLang="zh-CN">
              <a:solidFill>
                <a:srgbClr val="1A02AE"/>
              </a:solidFill>
            </a:endParaRPr>
          </a:p>
        </p:txBody>
      </p:sp>
      <p:sp>
        <p:nvSpPr>
          <p:cNvPr id="13" name="文本框 12"/>
          <p:cNvSpPr txBox="1"/>
          <p:nvPr/>
        </p:nvSpPr>
        <p:spPr>
          <a:xfrm>
            <a:off x="3902710" y="3271520"/>
            <a:ext cx="4385945" cy="645160"/>
          </a:xfrm>
          <a:prstGeom prst="rect">
            <a:avLst/>
          </a:prstGeom>
          <a:noFill/>
        </p:spPr>
        <p:txBody>
          <a:bodyPr wrap="square" rtlCol="0">
            <a:spAutoFit/>
          </a:bodyPr>
          <a:lstStyle/>
          <a:p>
            <a:r>
              <a:rPr lang="en-US" altLang="zh-CN">
                <a:solidFill>
                  <a:srgbClr val="1A02AE"/>
                </a:solidFill>
              </a:rPr>
              <a:t>a crisp hollow cookie containing  piece of paper with a short message on it</a:t>
            </a:r>
            <a:endParaRPr lang="en-US" altLang="zh-CN">
              <a:solidFill>
                <a:srgbClr val="1A02AE"/>
              </a:solidFill>
            </a:endParaRPr>
          </a:p>
        </p:txBody>
      </p:sp>
      <p:sp>
        <p:nvSpPr>
          <p:cNvPr id="14" name="文本框 13"/>
          <p:cNvSpPr txBox="1"/>
          <p:nvPr/>
        </p:nvSpPr>
        <p:spPr>
          <a:xfrm>
            <a:off x="3835400" y="4638040"/>
            <a:ext cx="4385945" cy="368300"/>
          </a:xfrm>
          <a:prstGeom prst="rect">
            <a:avLst/>
          </a:prstGeom>
          <a:noFill/>
        </p:spPr>
        <p:txBody>
          <a:bodyPr wrap="square" rtlCol="0">
            <a:spAutoFit/>
          </a:bodyPr>
          <a:lstStyle/>
          <a:p>
            <a:r>
              <a:rPr lang="en-US" altLang="zh-CN">
                <a:solidFill>
                  <a:srgbClr val="1A02AE"/>
                </a:solidFill>
              </a:rPr>
              <a:t>a thick seafood soup,  spicy stew</a:t>
            </a:r>
            <a:r>
              <a:rPr lang="zh-CN" altLang="en-US">
                <a:solidFill>
                  <a:srgbClr val="1A02AE"/>
                </a:solidFill>
              </a:rPr>
              <a:t>辣炖</a:t>
            </a:r>
            <a:endParaRPr lang="zh-CN" altLang="en-US">
              <a:solidFill>
                <a:srgbClr val="1A02AE"/>
              </a:solidFill>
            </a:endParaRPr>
          </a:p>
        </p:txBody>
      </p:sp>
      <p:sp>
        <p:nvSpPr>
          <p:cNvPr id="15" name="文本框 14"/>
          <p:cNvSpPr txBox="1"/>
          <p:nvPr/>
        </p:nvSpPr>
        <p:spPr>
          <a:xfrm>
            <a:off x="3836035" y="5727700"/>
            <a:ext cx="4385945" cy="645160"/>
          </a:xfrm>
          <a:prstGeom prst="rect">
            <a:avLst/>
          </a:prstGeom>
          <a:noFill/>
        </p:spPr>
        <p:txBody>
          <a:bodyPr wrap="square" rtlCol="0">
            <a:spAutoFit/>
          </a:bodyPr>
          <a:lstStyle/>
          <a:p>
            <a:r>
              <a:rPr lang="en-US" altLang="zh-CN">
                <a:solidFill>
                  <a:srgbClr val="1A02AE"/>
                </a:solidFill>
              </a:rPr>
              <a:t> small pieces o thin crisp chips served with bean, cheese, spices, etc.</a:t>
            </a:r>
            <a:endParaRPr lang="en-US" altLang="zh-CN">
              <a:solidFill>
                <a:srgbClr val="1A02AE"/>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linds(horizont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blinds(horizontal)">
                                      <p:cBhvr>
                                        <p:cTn id="17" dur="500"/>
                                        <p:tgtEl>
                                          <p:spTgt spid="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blinds(horizontal)">
                                      <p:cBhvr>
                                        <p:cTn id="22" dur="500"/>
                                        <p:tgtEl>
                                          <p:spTgt spid="4">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animEffect transition="in" filter="blinds(horizontal)">
                                      <p:cBhvr>
                                        <p:cTn id="27" dur="500"/>
                                        <p:tgtEl>
                                          <p:spTgt spid="4">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4">
                                            <p:txEl>
                                              <p:pRg st="7" end="7"/>
                                            </p:txEl>
                                          </p:spTgt>
                                        </p:tgtEl>
                                        <p:attrNameLst>
                                          <p:attrName>style.visibility</p:attrName>
                                        </p:attrNameLst>
                                      </p:cBhvr>
                                      <p:to>
                                        <p:strVal val="visible"/>
                                      </p:to>
                                    </p:set>
                                    <p:animEffect transition="in" filter="blinds(horizontal)">
                                      <p:cBhvr>
                                        <p:cTn id="32" dur="500"/>
                                        <p:tgtEl>
                                          <p:spTgt spid="4">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4">
                                            <p:txEl>
                                              <p:pRg st="9" end="9"/>
                                            </p:txEl>
                                          </p:spTgt>
                                        </p:tgtEl>
                                        <p:attrNameLst>
                                          <p:attrName>style.visibility</p:attrName>
                                        </p:attrNameLst>
                                      </p:cBhvr>
                                      <p:to>
                                        <p:strVal val="visible"/>
                                      </p:to>
                                    </p:set>
                                    <p:animEffect transition="in" filter="blinds(horizontal)">
                                      <p:cBhvr>
                                        <p:cTn id="37" dur="500"/>
                                        <p:tgtEl>
                                          <p:spTgt spid="4">
                                            <p:txEl>
                                              <p:pRg st="9" end="9"/>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9">
                                            <p:txEl>
                                              <p:pRg st="0" end="0"/>
                                            </p:txEl>
                                          </p:spTgt>
                                        </p:tgtEl>
                                        <p:attrNameLst>
                                          <p:attrName>style.visibility</p:attrName>
                                        </p:attrNameLst>
                                      </p:cBhvr>
                                      <p:to>
                                        <p:strVal val="visible"/>
                                      </p:to>
                                    </p:set>
                                    <p:anim calcmode="lin" valueType="num">
                                      <p:cBhvr additive="base">
                                        <p:cTn id="42"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13">
                                            <p:txEl>
                                              <p:pRg st="0" end="0"/>
                                            </p:txEl>
                                          </p:spTgt>
                                        </p:tgtEl>
                                        <p:attrNameLst>
                                          <p:attrName>style.visibility</p:attrName>
                                        </p:attrNameLst>
                                      </p:cBhvr>
                                      <p:to>
                                        <p:strVal val="visible"/>
                                      </p:to>
                                    </p:set>
                                    <p:anim calcmode="lin" valueType="num">
                                      <p:cBhvr additive="base">
                                        <p:cTn id="48"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nodeType="clickEffect">
                                  <p:stCondLst>
                                    <p:cond delay="0"/>
                                  </p:stCondLst>
                                  <p:childTnLst>
                                    <p:set>
                                      <p:cBhvr>
                                        <p:cTn id="53" dur="1" fill="hold">
                                          <p:stCondLst>
                                            <p:cond delay="0"/>
                                          </p:stCondLst>
                                        </p:cTn>
                                        <p:tgtEl>
                                          <p:spTgt spid="14">
                                            <p:txEl>
                                              <p:pRg st="0" end="0"/>
                                            </p:txEl>
                                          </p:spTgt>
                                        </p:tgtEl>
                                        <p:attrNameLst>
                                          <p:attrName>style.visibility</p:attrName>
                                        </p:attrNameLst>
                                      </p:cBhvr>
                                      <p:to>
                                        <p:strVal val="visible"/>
                                      </p:to>
                                    </p:set>
                                    <p:anim calcmode="lin" valueType="num">
                                      <p:cBhvr additive="base">
                                        <p:cTn id="54"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55" dur="5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nodeType="clickEffect">
                                  <p:stCondLst>
                                    <p:cond delay="0"/>
                                  </p:stCondLst>
                                  <p:childTnLst>
                                    <p:set>
                                      <p:cBhvr>
                                        <p:cTn id="59" dur="1" fill="hold">
                                          <p:stCondLst>
                                            <p:cond delay="0"/>
                                          </p:stCondLst>
                                        </p:cTn>
                                        <p:tgtEl>
                                          <p:spTgt spid="15">
                                            <p:txEl>
                                              <p:pRg st="0" end="0"/>
                                            </p:txEl>
                                          </p:spTgt>
                                        </p:tgtEl>
                                        <p:attrNameLst>
                                          <p:attrName>style.visibility</p:attrName>
                                        </p:attrNameLst>
                                      </p:cBhvr>
                                      <p:to>
                                        <p:strVal val="visible"/>
                                      </p:to>
                                    </p:set>
                                    <p:anim calcmode="lin" valueType="num">
                                      <p:cBhvr additive="base">
                                        <p:cTn id="60"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61" dur="500" fill="hold"/>
                                        <p:tgtEl>
                                          <p:spTgt spid="1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0" y="0"/>
            <a:ext cx="12057380" cy="922020"/>
          </a:xfrm>
          <a:prstGeom prst="rect">
            <a:avLst/>
          </a:prstGeom>
          <a:noFill/>
        </p:spPr>
        <p:txBody>
          <a:bodyPr wrap="square" rtlCol="0">
            <a:spAutoFit/>
          </a:bodyPr>
          <a:lstStyle/>
          <a:p>
            <a:pPr algn="l" defTabSz="457200">
              <a:spcBef>
                <a:spcPts val="0"/>
              </a:spcBef>
              <a:spcAft>
                <a:spcPts val="0"/>
              </a:spcAft>
              <a:buClrTx/>
              <a:buSzTx/>
              <a:buFontTx/>
              <a:defRPr/>
            </a:pPr>
            <a:r>
              <a:rPr lang="en-US" sz="4000" b="1" noProof="0" dirty="0">
                <a:ln w="9525">
                  <a:solidFill>
                    <a:schemeClr val="bg1"/>
                  </a:solidFill>
                  <a:prstDash val="solid"/>
                </a:ln>
                <a:effectLst/>
                <a:uLnTx/>
                <a:uFillTx/>
                <a:latin typeface="Impact" panose="020B0806030902050204" pitchFamily="34" charset="0"/>
                <a:sym typeface="+mn-ea"/>
              </a:rPr>
              <a:t>Listen and match-- </a:t>
            </a:r>
            <a:r>
              <a:rPr lang="en-US" sz="4000" b="1" noProof="0" dirty="0">
                <a:ln w="9525">
                  <a:solidFill>
                    <a:schemeClr val="bg1"/>
                  </a:solidFill>
                  <a:prstDash val="solid"/>
                </a:ln>
                <a:solidFill>
                  <a:srgbClr val="FF0000"/>
                </a:solidFill>
                <a:effectLst/>
                <a:uLnTx/>
                <a:uFillTx/>
                <a:latin typeface="Impact" panose="020B0806030902050204" pitchFamily="34" charset="0"/>
                <a:sym typeface="+mn-ea"/>
              </a:rPr>
              <a:t>cuisine</a:t>
            </a:r>
            <a:r>
              <a:rPr lang="en-US" altLang="zh-CN" sz="5400" b="1" noProof="0" dirty="0">
                <a:ln w="9525">
                  <a:solidFill>
                    <a:schemeClr val="bg1"/>
                  </a:solidFill>
                  <a:prstDash val="solid"/>
                </a:ln>
                <a:solidFill>
                  <a:srgbClr val="FF0000"/>
                </a:solidFill>
                <a:effectLst/>
                <a:uLnTx/>
                <a:uFillTx/>
                <a:latin typeface="Impact" panose="020B0806030902050204" pitchFamily="34" charset="0"/>
                <a:sym typeface="+mn-ea"/>
              </a:rPr>
              <a:t> </a:t>
            </a:r>
            <a:endParaRPr lang="en-US" altLang="zh-CN" sz="5400" b="1" noProof="0" dirty="0">
              <a:ln w="9525">
                <a:solidFill>
                  <a:schemeClr val="bg1"/>
                </a:solidFill>
                <a:prstDash val="solid"/>
              </a:ln>
              <a:solidFill>
                <a:srgbClr val="FF0000"/>
              </a:solidFill>
              <a:effectLst/>
              <a:uLnTx/>
              <a:uFillTx/>
              <a:latin typeface="Impact" panose="020B0806030902050204" pitchFamily="34" charset="0"/>
              <a:cs typeface="Adobe Devanagari" panose="02040503050201020203" charset="0"/>
              <a:sym typeface="+mn-ea"/>
            </a:endParaRPr>
          </a:p>
        </p:txBody>
      </p:sp>
      <p:sp>
        <p:nvSpPr>
          <p:cNvPr id="4" name="文本框 3"/>
          <p:cNvSpPr txBox="1"/>
          <p:nvPr/>
        </p:nvSpPr>
        <p:spPr>
          <a:xfrm>
            <a:off x="4612640" y="1686560"/>
            <a:ext cx="3505200" cy="3989705"/>
          </a:xfrm>
          <a:prstGeom prst="rect">
            <a:avLst/>
          </a:prstGeom>
          <a:noFill/>
        </p:spPr>
        <p:txBody>
          <a:bodyPr wrap="square" rtlCol="0">
            <a:spAutoFit/>
          </a:bodyPr>
          <a:lstStyle/>
          <a:p>
            <a:pPr indent="0" fontAlgn="auto">
              <a:lnSpc>
                <a:spcPts val="3040"/>
              </a:lnSpc>
              <a:buNone/>
            </a:pPr>
            <a:r>
              <a:rPr lang="en-US" altLang="zh-CN" sz="3200">
                <a:latin typeface="Bahnschrift SemiBold" panose="020B0502040204020203" charset="0"/>
                <a:cs typeface="Bahnschrift SemiBold" panose="020B0502040204020203" charset="0"/>
              </a:rPr>
              <a:t>hamburger</a:t>
            </a:r>
            <a:endParaRPr lang="en-US" altLang="zh-CN" sz="3200">
              <a:latin typeface="Bahnschrift SemiBold" panose="020B0502040204020203" charset="0"/>
              <a:cs typeface="Bahnschrift SemiBold" panose="020B0502040204020203" charset="0"/>
            </a:endParaRPr>
          </a:p>
          <a:p>
            <a:pPr indent="0" fontAlgn="auto">
              <a:lnSpc>
                <a:spcPts val="3040"/>
              </a:lnSpc>
              <a:buNone/>
            </a:pPr>
            <a:r>
              <a:rPr lang="en-US" altLang="zh-CN" sz="3200">
                <a:latin typeface="Bahnschrift SemiBold" panose="020B0502040204020203" charset="0"/>
                <a:cs typeface="Bahnschrift SemiBold" panose="020B0502040204020203" charset="0"/>
              </a:rPr>
              <a:t>  </a:t>
            </a:r>
            <a:endParaRPr lang="en-US" altLang="zh-CN" sz="3200">
              <a:latin typeface="Bahnschrift SemiBold" panose="020B0502040204020203" charset="0"/>
              <a:cs typeface="Bahnschrift SemiBold" panose="020B0502040204020203" charset="0"/>
            </a:endParaRPr>
          </a:p>
          <a:p>
            <a:pPr indent="0" fontAlgn="auto">
              <a:lnSpc>
                <a:spcPts val="3040"/>
              </a:lnSpc>
              <a:buNone/>
            </a:pPr>
            <a:endParaRPr lang="en-US" altLang="zh-CN" sz="3200">
              <a:latin typeface="Bahnschrift SemiBold" panose="020B0502040204020203" charset="0"/>
              <a:cs typeface="Bahnschrift SemiBold" panose="020B0502040204020203" charset="0"/>
            </a:endParaRPr>
          </a:p>
          <a:p>
            <a:pPr indent="0" fontAlgn="auto">
              <a:lnSpc>
                <a:spcPts val="3040"/>
              </a:lnSpc>
              <a:buNone/>
            </a:pPr>
            <a:r>
              <a:rPr lang="en-US" altLang="zh-CN" sz="3200">
                <a:latin typeface="Bahnschrift SemiBold" panose="020B0502040204020203" charset="0"/>
                <a:cs typeface="Bahnschrift SemiBold" panose="020B0502040204020203" charset="0"/>
              </a:rPr>
              <a:t>fortune cookie </a:t>
            </a:r>
            <a:endParaRPr lang="en-US" altLang="zh-CN" sz="3200">
              <a:latin typeface="Bahnschrift SemiBold" panose="020B0502040204020203" charset="0"/>
              <a:cs typeface="Bahnschrift SemiBold" panose="020B0502040204020203" charset="0"/>
            </a:endParaRPr>
          </a:p>
          <a:p>
            <a:pPr indent="0" fontAlgn="auto">
              <a:lnSpc>
                <a:spcPts val="3040"/>
              </a:lnSpc>
              <a:buNone/>
            </a:pPr>
            <a:r>
              <a:rPr lang="en-US" altLang="zh-CN" sz="3200">
                <a:latin typeface="Bahnschrift SemiBold" panose="020B0502040204020203" charset="0"/>
                <a:cs typeface="Bahnschrift SemiBold" panose="020B0502040204020203" charset="0"/>
              </a:rPr>
              <a:t>  </a:t>
            </a:r>
            <a:endParaRPr lang="en-US" altLang="zh-CN" sz="3200">
              <a:latin typeface="Bahnschrift SemiBold" panose="020B0502040204020203" charset="0"/>
              <a:cs typeface="Bahnschrift SemiBold" panose="020B0502040204020203" charset="0"/>
            </a:endParaRPr>
          </a:p>
          <a:p>
            <a:pPr indent="0" fontAlgn="auto">
              <a:lnSpc>
                <a:spcPts val="3040"/>
              </a:lnSpc>
              <a:buNone/>
            </a:pPr>
            <a:endParaRPr lang="en-US" altLang="zh-CN" sz="3200">
              <a:latin typeface="Bahnschrift SemiBold" panose="020B0502040204020203" charset="0"/>
              <a:cs typeface="Bahnschrift SemiBold" panose="020B0502040204020203" charset="0"/>
            </a:endParaRPr>
          </a:p>
          <a:p>
            <a:pPr indent="0" fontAlgn="auto">
              <a:lnSpc>
                <a:spcPts val="3040"/>
              </a:lnSpc>
              <a:buNone/>
            </a:pPr>
            <a:r>
              <a:rPr lang="en-US" altLang="zh-CN" sz="3200">
                <a:latin typeface="Bahnschrift SemiBold" panose="020B0502040204020203" charset="0"/>
                <a:cs typeface="Bahnschrift SemiBold" panose="020B0502040204020203" charset="0"/>
              </a:rPr>
              <a:t>gumbo </a:t>
            </a:r>
            <a:endParaRPr lang="en-US" altLang="zh-CN" sz="3200">
              <a:latin typeface="Bahnschrift SemiBold" panose="020B0502040204020203" charset="0"/>
              <a:cs typeface="Bahnschrift SemiBold" panose="020B0502040204020203" charset="0"/>
            </a:endParaRPr>
          </a:p>
          <a:p>
            <a:pPr indent="0" fontAlgn="auto">
              <a:lnSpc>
                <a:spcPts val="3040"/>
              </a:lnSpc>
              <a:buNone/>
            </a:pPr>
            <a:r>
              <a:rPr lang="en-US" altLang="zh-CN" sz="3200">
                <a:latin typeface="Bahnschrift SemiBold" panose="020B0502040204020203" charset="0"/>
                <a:cs typeface="Bahnschrift SemiBold" panose="020B0502040204020203" charset="0"/>
              </a:rPr>
              <a:t> </a:t>
            </a:r>
            <a:endParaRPr lang="en-US" altLang="zh-CN" sz="3200">
              <a:latin typeface="Bahnschrift SemiBold" panose="020B0502040204020203" charset="0"/>
              <a:cs typeface="Bahnschrift SemiBold" panose="020B0502040204020203" charset="0"/>
            </a:endParaRPr>
          </a:p>
          <a:p>
            <a:pPr indent="0" fontAlgn="auto">
              <a:lnSpc>
                <a:spcPts val="3040"/>
              </a:lnSpc>
              <a:buNone/>
            </a:pPr>
            <a:endParaRPr lang="en-US" altLang="zh-CN" sz="3200">
              <a:latin typeface="Bahnschrift SemiBold" panose="020B0502040204020203" charset="0"/>
              <a:cs typeface="Bahnschrift SemiBold" panose="020B0502040204020203" charset="0"/>
            </a:endParaRPr>
          </a:p>
          <a:p>
            <a:pPr indent="0" fontAlgn="auto">
              <a:lnSpc>
                <a:spcPts val="3040"/>
              </a:lnSpc>
              <a:buNone/>
            </a:pPr>
            <a:r>
              <a:rPr lang="en-US" altLang="zh-CN" sz="3200">
                <a:latin typeface="Bahnschrift SemiBold" panose="020B0502040204020203" charset="0"/>
                <a:cs typeface="Bahnschrift SemiBold" panose="020B0502040204020203" charset="0"/>
              </a:rPr>
              <a:t>nachos</a:t>
            </a:r>
            <a:endParaRPr lang="zh-CN" altLang="en-US" sz="3200">
              <a:latin typeface="Bahnschrift SemiBold" panose="020B0502040204020203" charset="0"/>
              <a:cs typeface="Bahnschrift SemiBold" panose="020B0502040204020203" charset="0"/>
            </a:endParaRPr>
          </a:p>
        </p:txBody>
      </p:sp>
      <p:pic>
        <p:nvPicPr>
          <p:cNvPr id="3" name="图片 2"/>
          <p:cNvPicPr>
            <a:picLocks noChangeAspect="1"/>
          </p:cNvPicPr>
          <p:nvPr/>
        </p:nvPicPr>
        <p:blipFill>
          <a:blip r:embed="rId1"/>
          <a:stretch>
            <a:fillRect/>
          </a:stretch>
        </p:blipFill>
        <p:spPr>
          <a:xfrm>
            <a:off x="8484235" y="3594735"/>
            <a:ext cx="2952115" cy="2952115"/>
          </a:xfrm>
          <a:prstGeom prst="rect">
            <a:avLst/>
          </a:prstGeom>
        </p:spPr>
      </p:pic>
      <p:pic>
        <p:nvPicPr>
          <p:cNvPr id="5" name="图片 4"/>
          <p:cNvPicPr>
            <a:picLocks noChangeAspect="1"/>
          </p:cNvPicPr>
          <p:nvPr/>
        </p:nvPicPr>
        <p:blipFill>
          <a:blip r:embed="rId2"/>
          <a:stretch>
            <a:fillRect/>
          </a:stretch>
        </p:blipFill>
        <p:spPr>
          <a:xfrm>
            <a:off x="8521700" y="1236345"/>
            <a:ext cx="2877185" cy="1924685"/>
          </a:xfrm>
          <a:prstGeom prst="rect">
            <a:avLst/>
          </a:prstGeom>
        </p:spPr>
      </p:pic>
      <p:pic>
        <p:nvPicPr>
          <p:cNvPr id="6" name="图片 5"/>
          <p:cNvPicPr>
            <a:picLocks noChangeAspect="1"/>
          </p:cNvPicPr>
          <p:nvPr/>
        </p:nvPicPr>
        <p:blipFill>
          <a:blip r:embed="rId3"/>
          <a:stretch>
            <a:fillRect/>
          </a:stretch>
        </p:blipFill>
        <p:spPr>
          <a:xfrm>
            <a:off x="327660" y="3740785"/>
            <a:ext cx="2970530" cy="2970530"/>
          </a:xfrm>
          <a:prstGeom prst="rect">
            <a:avLst/>
          </a:prstGeom>
        </p:spPr>
      </p:pic>
      <p:pic>
        <p:nvPicPr>
          <p:cNvPr id="7" name="图片 6"/>
          <p:cNvPicPr>
            <a:picLocks noChangeAspect="1"/>
          </p:cNvPicPr>
          <p:nvPr/>
        </p:nvPicPr>
        <p:blipFill>
          <a:blip r:embed="rId4"/>
          <a:stretch>
            <a:fillRect/>
          </a:stretch>
        </p:blipFill>
        <p:spPr>
          <a:xfrm>
            <a:off x="156210" y="1104265"/>
            <a:ext cx="3312795" cy="2189480"/>
          </a:xfrm>
          <a:prstGeom prst="rect">
            <a:avLst/>
          </a:prstGeom>
        </p:spPr>
      </p:pic>
      <p:cxnSp>
        <p:nvCxnSpPr>
          <p:cNvPr id="8" name="直接箭头连接符 7"/>
          <p:cNvCxnSpPr/>
          <p:nvPr/>
        </p:nvCxnSpPr>
        <p:spPr>
          <a:xfrm>
            <a:off x="6555105" y="2076450"/>
            <a:ext cx="2060575" cy="285623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 name="直接箭头连接符 9"/>
          <p:cNvCxnSpPr/>
          <p:nvPr/>
        </p:nvCxnSpPr>
        <p:spPr>
          <a:xfrm flipV="1">
            <a:off x="6355715" y="1856105"/>
            <a:ext cx="2116455" cy="130492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 name="直接箭头连接符 10"/>
          <p:cNvCxnSpPr/>
          <p:nvPr/>
        </p:nvCxnSpPr>
        <p:spPr>
          <a:xfrm flipH="1">
            <a:off x="3162300" y="4120515"/>
            <a:ext cx="2101215" cy="108267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 name="直接箭头连接符 11"/>
          <p:cNvCxnSpPr/>
          <p:nvPr/>
        </p:nvCxnSpPr>
        <p:spPr>
          <a:xfrm flipH="1" flipV="1">
            <a:off x="3238500" y="2287270"/>
            <a:ext cx="1504950" cy="298132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3" name="unit3 Listening and speaking 1">
            <a:hlinkClick r:id="" action="ppaction://media"/>
          </p:cNvPr>
          <p:cNvPicPr/>
          <p:nvPr>
            <a:audioFile r:link="rId5"/>
            <p:extLst>
              <p:ext uri="{DAA4B4D4-6D71-4841-9C94-3DE7FCFB9230}">
                <p14:media xmlns:p14="http://schemas.microsoft.com/office/powerpoint/2010/main" r:embed="rId6"/>
              </p:ext>
            </p:extLst>
          </p:nvPr>
        </p:nvPicPr>
        <p:blipFill>
          <a:blip r:embed="rId7"/>
          <a:stretch>
            <a:fillRect/>
          </a:stretch>
        </p:blipFill>
        <p:spPr>
          <a:xfrm>
            <a:off x="9842500" y="151130"/>
            <a:ext cx="619125" cy="6191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linds(horizont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blinds(horizontal)">
                                      <p:cBhvr>
                                        <p:cTn id="17" dur="500"/>
                                        <p:tgtEl>
                                          <p:spTgt spid="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blinds(horizontal)">
                                      <p:cBhvr>
                                        <p:cTn id="22" dur="500"/>
                                        <p:tgtEl>
                                          <p:spTgt spid="4">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animEffect transition="in" filter="blinds(horizontal)">
                                      <p:cBhvr>
                                        <p:cTn id="27" dur="500"/>
                                        <p:tgtEl>
                                          <p:spTgt spid="4">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4">
                                            <p:txEl>
                                              <p:pRg st="7" end="7"/>
                                            </p:txEl>
                                          </p:spTgt>
                                        </p:tgtEl>
                                        <p:attrNameLst>
                                          <p:attrName>style.visibility</p:attrName>
                                        </p:attrNameLst>
                                      </p:cBhvr>
                                      <p:to>
                                        <p:strVal val="visible"/>
                                      </p:to>
                                    </p:set>
                                    <p:animEffect transition="in" filter="blinds(horizontal)">
                                      <p:cBhvr>
                                        <p:cTn id="32" dur="500"/>
                                        <p:tgtEl>
                                          <p:spTgt spid="4">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4">
                                            <p:txEl>
                                              <p:pRg st="9" end="9"/>
                                            </p:txEl>
                                          </p:spTgt>
                                        </p:tgtEl>
                                        <p:attrNameLst>
                                          <p:attrName>style.visibility</p:attrName>
                                        </p:attrNameLst>
                                      </p:cBhvr>
                                      <p:to>
                                        <p:strVal val="visible"/>
                                      </p:to>
                                    </p:set>
                                    <p:animEffect transition="in" filter="blinds(horizontal)">
                                      <p:cBhvr>
                                        <p:cTn id="37" dur="500"/>
                                        <p:tgtEl>
                                          <p:spTgt spid="4">
                                            <p:txEl>
                                              <p:pRg st="9" end="9"/>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8"/>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10"/>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11"/>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12"/>
                                        </p:tgtEl>
                                        <p:attrNameLst>
                                          <p:attrName>style.visibility</p:attrName>
                                        </p:attrNameLst>
                                      </p:cBhvr>
                                      <p:to>
                                        <p:strVal val="visible"/>
                                      </p:to>
                                    </p:set>
                                  </p:childTnLst>
                                </p:cTn>
                              </p:par>
                            </p:childTnLst>
                          </p:cTn>
                        </p:par>
                        <p:par>
                          <p:cTn id="54" fill="hold">
                            <p:stCondLst>
                              <p:cond delay="0"/>
                            </p:stCondLst>
                            <p:childTnLst>
                              <p:par>
                                <p:cTn id="55" presetID="1" presetClass="mediacall" presetSubtype="0" fill="hold" nodeType="afterEffect">
                                  <p:stCondLst>
                                    <p:cond delay="0"/>
                                  </p:stCondLst>
                                  <p:childTnLst>
                                    <p:cmd type="call" cmd="playFrom(0.0)">
                                      <p:cBhvr additive="base">
                                        <p:cTn id="56" dur="160026"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57" fill="hold" display="1">
                  <p:stCondLst>
                    <p:cond delay="indefinite"/>
                  </p:stCondLst>
                  <p:endCondLst>
                    <p:cond evt="onNext" delay="0">
                      <p:tgtEl>
                        <p:sldTgt/>
                      </p:tgtEl>
                    </p:cond>
                    <p:cond evt="onPrev" delay="0">
                      <p:tgtEl>
                        <p:sldTgt/>
                      </p:tgtEl>
                    </p:cond>
                    <p:cond evt="onStopAudio" delay="0">
                      <p:tgtEl>
                        <p:sldTgt/>
                      </p:tgtEl>
                    </p:cond>
                  </p:endCondLst>
                </p:cTn>
                <p:tgtEl>
                  <p:spTgt spid="1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0" y="0"/>
            <a:ext cx="12057380" cy="922020"/>
          </a:xfrm>
          <a:prstGeom prst="rect">
            <a:avLst/>
          </a:prstGeom>
          <a:noFill/>
        </p:spPr>
        <p:txBody>
          <a:bodyPr wrap="square" rtlCol="0">
            <a:spAutoFit/>
          </a:bodyPr>
          <a:lstStyle/>
          <a:p>
            <a:pPr algn="l" defTabSz="457200">
              <a:spcBef>
                <a:spcPts val="0"/>
              </a:spcBef>
              <a:spcAft>
                <a:spcPts val="0"/>
              </a:spcAft>
              <a:buClrTx/>
              <a:buSzTx/>
              <a:buFontTx/>
              <a:defRPr/>
            </a:pPr>
            <a:r>
              <a:rPr lang="en-US" sz="4000" b="1" noProof="0" dirty="0">
                <a:ln w="9525">
                  <a:solidFill>
                    <a:schemeClr val="bg1"/>
                  </a:solidFill>
                  <a:prstDash val="solid"/>
                </a:ln>
                <a:effectLst/>
                <a:uLnTx/>
                <a:uFillTx/>
                <a:latin typeface="Impact" panose="020B0806030902050204" pitchFamily="34" charset="0"/>
                <a:sym typeface="+mn-ea"/>
              </a:rPr>
              <a:t>Listen and decide True/False-- </a:t>
            </a:r>
            <a:r>
              <a:rPr lang="en-US" sz="4000" b="1" noProof="0" dirty="0">
                <a:ln w="9525">
                  <a:solidFill>
                    <a:schemeClr val="bg1"/>
                  </a:solidFill>
                  <a:prstDash val="solid"/>
                </a:ln>
                <a:solidFill>
                  <a:srgbClr val="FF0000"/>
                </a:solidFill>
                <a:effectLst/>
                <a:uLnTx/>
                <a:uFillTx/>
                <a:latin typeface="Impact" panose="020B0806030902050204" pitchFamily="34" charset="0"/>
                <a:sym typeface="+mn-ea"/>
              </a:rPr>
              <a:t>cuisine</a:t>
            </a:r>
            <a:r>
              <a:rPr lang="en-US" altLang="zh-CN" sz="5400" b="1" noProof="0" dirty="0">
                <a:ln w="9525">
                  <a:solidFill>
                    <a:schemeClr val="bg1"/>
                  </a:solidFill>
                  <a:prstDash val="solid"/>
                </a:ln>
                <a:solidFill>
                  <a:srgbClr val="FF0000"/>
                </a:solidFill>
                <a:effectLst/>
                <a:uLnTx/>
                <a:uFillTx/>
                <a:latin typeface="Impact" panose="020B0806030902050204" pitchFamily="34" charset="0"/>
                <a:sym typeface="+mn-ea"/>
              </a:rPr>
              <a:t> </a:t>
            </a:r>
            <a:endParaRPr lang="en-US" altLang="zh-CN" sz="5400" b="1" noProof="0" dirty="0">
              <a:ln w="9525">
                <a:solidFill>
                  <a:schemeClr val="bg1"/>
                </a:solidFill>
                <a:prstDash val="solid"/>
              </a:ln>
              <a:solidFill>
                <a:srgbClr val="FF0000"/>
              </a:solidFill>
              <a:effectLst/>
              <a:uLnTx/>
              <a:uFillTx/>
              <a:latin typeface="Impact" panose="020B0806030902050204" pitchFamily="34" charset="0"/>
              <a:cs typeface="Adobe Devanagari" panose="02040503050201020203" charset="0"/>
              <a:sym typeface="+mn-ea"/>
            </a:endParaRPr>
          </a:p>
        </p:txBody>
      </p:sp>
      <p:sp>
        <p:nvSpPr>
          <p:cNvPr id="4" name="文本框 3"/>
          <p:cNvSpPr txBox="1"/>
          <p:nvPr/>
        </p:nvSpPr>
        <p:spPr>
          <a:xfrm>
            <a:off x="132715" y="922020"/>
            <a:ext cx="11924665" cy="4824398"/>
          </a:xfrm>
          <a:prstGeom prst="rect">
            <a:avLst/>
          </a:prstGeom>
          <a:noFill/>
        </p:spPr>
        <p:txBody>
          <a:bodyPr wrap="square" rtlCol="0">
            <a:spAutoFit/>
          </a:bodyPr>
          <a:lstStyle/>
          <a:p>
            <a:pPr indent="0" fontAlgn="auto">
              <a:lnSpc>
                <a:spcPts val="3600"/>
              </a:lnSpc>
              <a:buNone/>
            </a:pPr>
            <a:r>
              <a:rPr lang="en-US" sz="3200" dirty="0">
                <a:latin typeface="Times New Roman" panose="02020603050405020304" charset="0"/>
                <a:cs typeface="Times New Roman" panose="02020603050405020304" charset="0"/>
              </a:rPr>
              <a:t>1.No food was ever invented in America.</a:t>
            </a:r>
            <a:endParaRPr lang="en-US" sz="3200" dirty="0">
              <a:latin typeface="Times New Roman" panose="02020603050405020304" charset="0"/>
              <a:cs typeface="Times New Roman" panose="02020603050405020304" charset="0"/>
            </a:endParaRPr>
          </a:p>
          <a:p>
            <a:pPr indent="0" fontAlgn="auto">
              <a:lnSpc>
                <a:spcPts val="3600"/>
              </a:lnSpc>
              <a:buNone/>
            </a:pPr>
            <a:endParaRPr lang="en-US" sz="3200" dirty="0">
              <a:latin typeface="Times New Roman" panose="02020603050405020304" charset="0"/>
              <a:cs typeface="Times New Roman" panose="02020603050405020304" charset="0"/>
            </a:endParaRPr>
          </a:p>
          <a:p>
            <a:pPr indent="0" fontAlgn="auto">
              <a:lnSpc>
                <a:spcPts val="3900"/>
              </a:lnSpc>
              <a:buNone/>
            </a:pPr>
            <a:r>
              <a:rPr lang="en-US" sz="3200" dirty="0">
                <a:latin typeface="Times New Roman" panose="02020603050405020304" charset="0"/>
                <a:cs typeface="Times New Roman" panose="02020603050405020304" charset="0"/>
              </a:rPr>
              <a:t>2.Hamburger was invented in Germany.</a:t>
            </a:r>
            <a:endParaRPr lang="en-US" sz="3200" dirty="0">
              <a:latin typeface="Times New Roman" panose="02020603050405020304" charset="0"/>
              <a:cs typeface="Times New Roman" panose="02020603050405020304" charset="0"/>
            </a:endParaRPr>
          </a:p>
          <a:p>
            <a:pPr indent="0" fontAlgn="auto">
              <a:lnSpc>
                <a:spcPts val="3900"/>
              </a:lnSpc>
              <a:buNone/>
            </a:pPr>
            <a:endParaRPr lang="en-US" sz="3200" dirty="0">
              <a:latin typeface="Times New Roman" panose="02020603050405020304" charset="0"/>
              <a:cs typeface="Times New Roman" panose="02020603050405020304" charset="0"/>
            </a:endParaRPr>
          </a:p>
          <a:p>
            <a:pPr indent="0" fontAlgn="auto">
              <a:lnSpc>
                <a:spcPts val="3700"/>
              </a:lnSpc>
              <a:buNone/>
            </a:pPr>
            <a:r>
              <a:rPr lang="en-US" sz="3200" dirty="0">
                <a:latin typeface="Times New Roman" panose="02020603050405020304" charset="0"/>
                <a:cs typeface="Times New Roman" panose="02020603050405020304" charset="0"/>
              </a:rPr>
              <a:t>3.Nachos were invented for Americans by a foreigner.</a:t>
            </a:r>
            <a:endParaRPr lang="en-US" sz="3200" dirty="0">
              <a:latin typeface="Times New Roman" panose="02020603050405020304" charset="0"/>
              <a:cs typeface="Times New Roman" panose="02020603050405020304" charset="0"/>
            </a:endParaRPr>
          </a:p>
          <a:p>
            <a:pPr indent="0" fontAlgn="auto">
              <a:lnSpc>
                <a:spcPts val="3700"/>
              </a:lnSpc>
              <a:buNone/>
            </a:pPr>
            <a:endParaRPr lang="en-US" sz="3200" dirty="0">
              <a:latin typeface="Times New Roman" panose="02020603050405020304" charset="0"/>
              <a:cs typeface="Times New Roman" panose="02020603050405020304" charset="0"/>
            </a:endParaRPr>
          </a:p>
          <a:p>
            <a:pPr indent="0" fontAlgn="auto">
              <a:lnSpc>
                <a:spcPts val="3500"/>
              </a:lnSpc>
              <a:buNone/>
            </a:pPr>
            <a:r>
              <a:rPr lang="en-US" sz="3200" dirty="0">
                <a:latin typeface="Times New Roman" panose="02020603050405020304" charset="0"/>
                <a:cs typeface="Times New Roman" panose="02020603050405020304" charset="0"/>
              </a:rPr>
              <a:t>4.Every Chinese restaurant in America has fortune cookies.</a:t>
            </a:r>
            <a:endParaRPr lang="en-US" sz="3200" dirty="0">
              <a:latin typeface="Times New Roman" panose="02020603050405020304" charset="0"/>
              <a:cs typeface="Times New Roman" panose="02020603050405020304" charset="0"/>
            </a:endParaRPr>
          </a:p>
          <a:p>
            <a:pPr indent="0" fontAlgn="auto">
              <a:lnSpc>
                <a:spcPts val="3500"/>
              </a:lnSpc>
              <a:buNone/>
            </a:pPr>
            <a:endParaRPr lang="en-US" sz="3200" dirty="0" smtClean="0">
              <a:latin typeface="Times New Roman" panose="02020603050405020304" charset="0"/>
              <a:cs typeface="Times New Roman" panose="02020603050405020304" charset="0"/>
            </a:endParaRPr>
          </a:p>
          <a:p>
            <a:pPr indent="0" fontAlgn="auto">
              <a:lnSpc>
                <a:spcPts val="3500"/>
              </a:lnSpc>
              <a:buNone/>
            </a:pPr>
            <a:r>
              <a:rPr lang="en-US" sz="3200" dirty="0" smtClean="0">
                <a:latin typeface="Times New Roman" panose="02020603050405020304" charset="0"/>
                <a:cs typeface="Times New Roman" panose="02020603050405020304" charset="0"/>
              </a:rPr>
              <a:t>5.American </a:t>
            </a:r>
            <a:r>
              <a:rPr lang="en-US" sz="3200" dirty="0">
                <a:latin typeface="Times New Roman" panose="02020603050405020304" charset="0"/>
                <a:cs typeface="Times New Roman" panose="02020603050405020304" charset="0"/>
              </a:rPr>
              <a:t>cooking often mixes things from around the world  to make something completely new.</a:t>
            </a:r>
            <a:endParaRPr lang="en-US" sz="3200" dirty="0">
              <a:latin typeface="Times New Roman" panose="02020603050405020304" charset="0"/>
              <a:cs typeface="Times New Roman" panose="02020603050405020304" charset="0"/>
            </a:endParaRPr>
          </a:p>
        </p:txBody>
      </p:sp>
      <p:sp>
        <p:nvSpPr>
          <p:cNvPr id="8" name="文本框 7"/>
          <p:cNvSpPr txBox="1"/>
          <p:nvPr/>
        </p:nvSpPr>
        <p:spPr>
          <a:xfrm>
            <a:off x="440055" y="1443989"/>
            <a:ext cx="11482705" cy="460375"/>
          </a:xfrm>
          <a:prstGeom prst="rect">
            <a:avLst/>
          </a:prstGeom>
          <a:noFill/>
        </p:spPr>
        <p:txBody>
          <a:bodyPr wrap="square" rtlCol="0">
            <a:spAutoFit/>
          </a:bodyPr>
          <a:lstStyle/>
          <a:p>
            <a:r>
              <a:rPr lang="en-US" altLang="zh-CN" sz="2000" dirty="0">
                <a:latin typeface="Adobe Devanagari" panose="02040503050201020203" charset="0"/>
                <a:cs typeface="Adobe Devanagari" panose="02040503050201020203" charset="0"/>
                <a:sym typeface="+mn-ea"/>
              </a:rPr>
              <a:t>  </a:t>
            </a:r>
            <a:r>
              <a:rPr lang="en-US" altLang="zh-CN" sz="2400" dirty="0">
                <a:solidFill>
                  <a:srgbClr val="1A02AE"/>
                </a:solidFill>
                <a:latin typeface="Adobe Devanagari" panose="02040503050201020203" charset="0"/>
                <a:cs typeface="Adobe Devanagari" panose="02040503050201020203" charset="0"/>
                <a:sym typeface="+mn-ea"/>
              </a:rPr>
              <a:t>That's not really true. </a:t>
            </a:r>
            <a:endParaRPr lang="en-US" altLang="zh-CN" sz="2400" dirty="0">
              <a:solidFill>
                <a:srgbClr val="1A02AE"/>
              </a:solidFill>
              <a:latin typeface="Adobe Devanagari" panose="02040503050201020203" charset="0"/>
              <a:cs typeface="Adobe Devanagari" panose="02040503050201020203" charset="0"/>
              <a:sym typeface="+mn-ea"/>
            </a:endParaRPr>
          </a:p>
        </p:txBody>
      </p:sp>
      <p:sp>
        <p:nvSpPr>
          <p:cNvPr id="9" name="文本框 8"/>
          <p:cNvSpPr txBox="1"/>
          <p:nvPr/>
        </p:nvSpPr>
        <p:spPr>
          <a:xfrm>
            <a:off x="411479" y="2322903"/>
            <a:ext cx="11617325" cy="829945"/>
          </a:xfrm>
          <a:prstGeom prst="rect">
            <a:avLst/>
          </a:prstGeom>
          <a:noFill/>
        </p:spPr>
        <p:txBody>
          <a:bodyPr wrap="square" rtlCol="0">
            <a:spAutoFit/>
          </a:bodyPr>
          <a:lstStyle/>
          <a:p>
            <a:r>
              <a:rPr lang="en-US" altLang="zh-CN" sz="2000" dirty="0">
                <a:latin typeface="Adobe Devanagari" panose="02040503050201020203" charset="0"/>
                <a:cs typeface="Adobe Devanagari" panose="02040503050201020203" charset="0"/>
                <a:sym typeface="+mn-ea"/>
              </a:rPr>
              <a:t>  </a:t>
            </a:r>
            <a:r>
              <a:rPr lang="zh-CN" altLang="en-US" sz="2400" dirty="0">
                <a:solidFill>
                  <a:srgbClr val="1A02AE"/>
                </a:solidFill>
                <a:latin typeface="Adobe Devanagari" panose="02040503050201020203" charset="0"/>
                <a:cs typeface="Adobe Devanagari" panose="02040503050201020203" charset="0"/>
                <a:sym typeface="+mn-ea"/>
              </a:rPr>
              <a:t>The recipe for the meat in a hamburger ma</a:t>
            </a:r>
            <a:r>
              <a:rPr lang="en-US" altLang="zh-CN" sz="2400" dirty="0">
                <a:solidFill>
                  <a:srgbClr val="1A02AE"/>
                </a:solidFill>
                <a:latin typeface="Adobe Devanagari" panose="02040503050201020203" charset="0"/>
                <a:cs typeface="Adobe Devanagari" panose="02040503050201020203" charset="0"/>
                <a:sym typeface="+mn-ea"/>
              </a:rPr>
              <a:t>y</a:t>
            </a:r>
            <a:r>
              <a:rPr lang="zh-CN" altLang="en-US" sz="2400" dirty="0">
                <a:solidFill>
                  <a:srgbClr val="1A02AE"/>
                </a:solidFill>
                <a:latin typeface="Adobe Devanagari" panose="02040503050201020203" charset="0"/>
                <a:cs typeface="Adobe Devanagari" panose="02040503050201020203" charset="0"/>
                <a:sym typeface="+mn-ea"/>
              </a:rPr>
              <a:t> have come from Germany but the final hamburger we know today was definitely crcated </a:t>
            </a:r>
            <a:r>
              <a:rPr lang="en-US" altLang="zh-CN" sz="2400" dirty="0">
                <a:solidFill>
                  <a:srgbClr val="1A02AE"/>
                </a:solidFill>
                <a:latin typeface="Adobe Devanagari" panose="02040503050201020203" charset="0"/>
                <a:cs typeface="Adobe Devanagari" panose="02040503050201020203" charset="0"/>
                <a:sym typeface="+mn-ea"/>
              </a:rPr>
              <a:t>b</a:t>
            </a:r>
            <a:r>
              <a:rPr lang="zh-CN" altLang="en-US" sz="2400" dirty="0">
                <a:solidFill>
                  <a:srgbClr val="1A02AE"/>
                </a:solidFill>
                <a:latin typeface="Adobe Devanagari" panose="02040503050201020203" charset="0"/>
                <a:cs typeface="Adobe Devanagari" panose="02040503050201020203" charset="0"/>
                <a:sym typeface="+mn-ea"/>
              </a:rPr>
              <a:t>y Americans</a:t>
            </a:r>
            <a:r>
              <a:rPr lang="en-US" altLang="zh-CN" sz="2400" dirty="0">
                <a:solidFill>
                  <a:srgbClr val="1A02AE"/>
                </a:solidFill>
                <a:latin typeface="Adobe Devanagari" panose="02040503050201020203" charset="0"/>
                <a:cs typeface="Adobe Devanagari" panose="02040503050201020203" charset="0"/>
                <a:sym typeface="+mn-ea"/>
              </a:rPr>
              <a:t>.</a:t>
            </a:r>
            <a:endParaRPr lang="en-US" altLang="zh-CN" sz="2400" dirty="0">
              <a:solidFill>
                <a:srgbClr val="1A02AE"/>
              </a:solidFill>
              <a:latin typeface="Adobe Devanagari" panose="02040503050201020203" charset="0"/>
              <a:cs typeface="Adobe Devanagari" panose="02040503050201020203" charset="0"/>
              <a:sym typeface="+mn-ea"/>
            </a:endParaRPr>
          </a:p>
        </p:txBody>
      </p:sp>
      <p:sp>
        <p:nvSpPr>
          <p:cNvPr id="10" name="文本框 9"/>
          <p:cNvSpPr txBox="1"/>
          <p:nvPr/>
        </p:nvSpPr>
        <p:spPr>
          <a:xfrm>
            <a:off x="507365" y="3447415"/>
            <a:ext cx="11482705" cy="460375"/>
          </a:xfrm>
          <a:prstGeom prst="rect">
            <a:avLst/>
          </a:prstGeom>
          <a:noFill/>
        </p:spPr>
        <p:txBody>
          <a:bodyPr wrap="square" rtlCol="0">
            <a:spAutoFit/>
          </a:bodyPr>
          <a:lstStyle/>
          <a:p>
            <a:r>
              <a:rPr lang="en-US" altLang="zh-CN" sz="2000" dirty="0">
                <a:latin typeface="Adobe Devanagari" panose="02040503050201020203" charset="0"/>
                <a:cs typeface="Adobe Devanagari" panose="02040503050201020203" charset="0"/>
                <a:sym typeface="+mn-ea"/>
              </a:rPr>
              <a:t>  </a:t>
            </a:r>
            <a:r>
              <a:rPr lang="zh-CN" altLang="en-US" sz="2400" dirty="0">
                <a:solidFill>
                  <a:srgbClr val="1A02AE"/>
                </a:solidFill>
                <a:latin typeface="Adobe Devanagari" panose="02040503050201020203" charset="0"/>
                <a:cs typeface="Adobe Devanagari" panose="02040503050201020203" charset="0"/>
                <a:sym typeface="+mn-ea"/>
              </a:rPr>
              <a:t>The recipe was actually  invented by a Mexican cook for his American customers. </a:t>
            </a:r>
            <a:endParaRPr lang="zh-CN" altLang="en-US" sz="2400" dirty="0">
              <a:solidFill>
                <a:srgbClr val="1A02AE"/>
              </a:solidFill>
              <a:latin typeface="Adobe Devanagari" panose="02040503050201020203" charset="0"/>
              <a:cs typeface="Adobe Devanagari" panose="02040503050201020203" charset="0"/>
              <a:sym typeface="+mn-ea"/>
            </a:endParaRPr>
          </a:p>
        </p:txBody>
      </p:sp>
      <p:sp>
        <p:nvSpPr>
          <p:cNvPr id="11" name="文本框 10"/>
          <p:cNvSpPr txBox="1"/>
          <p:nvPr/>
        </p:nvSpPr>
        <p:spPr>
          <a:xfrm>
            <a:off x="497204" y="5485518"/>
            <a:ext cx="11425555" cy="1384995"/>
          </a:xfrm>
          <a:prstGeom prst="rect">
            <a:avLst/>
          </a:prstGeom>
          <a:noFill/>
        </p:spPr>
        <p:txBody>
          <a:bodyPr wrap="square" rtlCol="0">
            <a:spAutoFit/>
          </a:bodyPr>
          <a:lstStyle/>
          <a:p>
            <a:r>
              <a:rPr lang="en-US" altLang="zh-CN" sz="2800" dirty="0" smtClean="0">
                <a:solidFill>
                  <a:srgbClr val="FF0000"/>
                </a:solidFill>
                <a:latin typeface="Adobe Devanagari" panose="02040503050201020203" charset="0"/>
                <a:cs typeface="Adobe Devanagari" panose="02040503050201020203" charset="0"/>
                <a:sym typeface="+mn-ea"/>
              </a:rPr>
              <a:t>Language focus:</a:t>
            </a:r>
            <a:endParaRPr lang="en-US" altLang="zh-CN" sz="2800" dirty="0" smtClean="0">
              <a:solidFill>
                <a:srgbClr val="FF0000"/>
              </a:solidFill>
              <a:latin typeface="Adobe Devanagari" panose="02040503050201020203" charset="0"/>
              <a:cs typeface="Adobe Devanagari" panose="02040503050201020203" charset="0"/>
              <a:sym typeface="+mn-ea"/>
            </a:endParaRPr>
          </a:p>
          <a:p>
            <a:pPr marL="457200" indent="-457200">
              <a:buFont typeface="Wingdings" panose="05000000000000000000" charset="0"/>
              <a:buChar char="l"/>
            </a:pPr>
            <a:r>
              <a:rPr lang="en-US" altLang="zh-CN" sz="2800" dirty="0" smtClean="0">
                <a:solidFill>
                  <a:srgbClr val="FF0000"/>
                </a:solidFill>
                <a:latin typeface="Adobe Devanagari" panose="02040503050201020203" charset="0"/>
                <a:cs typeface="Adobe Devanagari" panose="02040503050201020203" charset="0"/>
                <a:sym typeface="+mn-ea"/>
              </a:rPr>
              <a:t>invent </a:t>
            </a:r>
            <a:r>
              <a:rPr lang="en-US" altLang="zh-CN" sz="2800" dirty="0">
                <a:solidFill>
                  <a:srgbClr val="FF0000"/>
                </a:solidFill>
                <a:latin typeface="Adobe Devanagari" panose="02040503050201020203" charset="0"/>
                <a:cs typeface="Adobe Devanagari" panose="02040503050201020203" charset="0"/>
                <a:sym typeface="+mn-ea"/>
              </a:rPr>
              <a:t>the </a:t>
            </a:r>
            <a:r>
              <a:rPr lang="en-US" altLang="zh-CN" sz="2800" dirty="0" smtClean="0">
                <a:solidFill>
                  <a:srgbClr val="FF0000"/>
                </a:solidFill>
                <a:latin typeface="Adobe Devanagari" panose="02040503050201020203" charset="0"/>
                <a:cs typeface="Adobe Devanagari" panose="02040503050201020203" charset="0"/>
                <a:sym typeface="+mn-ea"/>
              </a:rPr>
              <a:t>telephone, invent </a:t>
            </a:r>
            <a:r>
              <a:rPr lang="en-US" altLang="zh-CN" sz="2800" dirty="0">
                <a:solidFill>
                  <a:srgbClr val="FF0000"/>
                </a:solidFill>
                <a:latin typeface="Adobe Devanagari" panose="02040503050201020203" charset="0"/>
                <a:cs typeface="Adobe Devanagari" panose="02040503050201020203" charset="0"/>
                <a:sym typeface="+mn-ea"/>
              </a:rPr>
              <a:t>an excuse, invent a </a:t>
            </a:r>
            <a:endParaRPr lang="en-US" altLang="zh-CN" sz="2800" dirty="0" smtClean="0">
              <a:solidFill>
                <a:srgbClr val="FF0000"/>
              </a:solidFill>
              <a:latin typeface="Adobe Devanagari" panose="02040503050201020203" charset="0"/>
              <a:cs typeface="Adobe Devanagari" panose="02040503050201020203" charset="0"/>
              <a:sym typeface="+mn-ea"/>
            </a:endParaRPr>
          </a:p>
          <a:p>
            <a:pPr marL="457200" indent="-457200">
              <a:buFont typeface="Wingdings" panose="05000000000000000000" charset="0"/>
              <a:buChar char="l"/>
            </a:pPr>
            <a:r>
              <a:rPr lang="en-US" altLang="zh-CN" sz="2800" dirty="0" smtClean="0">
                <a:solidFill>
                  <a:srgbClr val="FF0000"/>
                </a:solidFill>
                <a:latin typeface="Adobe Devanagari" panose="02040503050201020203" charset="0"/>
                <a:cs typeface="Adobe Devanagari" panose="02040503050201020203" charset="0"/>
                <a:sym typeface="+mn-ea"/>
              </a:rPr>
              <a:t>discover </a:t>
            </a:r>
            <a:r>
              <a:rPr lang="en-US" altLang="zh-CN" sz="2800" dirty="0">
                <a:solidFill>
                  <a:srgbClr val="FF0000"/>
                </a:solidFill>
                <a:latin typeface="Adobe Devanagari" panose="02040503050201020203" charset="0"/>
                <a:cs typeface="Adobe Devanagari" panose="02040503050201020203" charset="0"/>
                <a:sym typeface="+mn-ea"/>
              </a:rPr>
              <a:t>the truth</a:t>
            </a:r>
            <a:endParaRPr lang="en-US" altLang="zh-CN" sz="2800" dirty="0">
              <a:solidFill>
                <a:srgbClr val="FF0000"/>
              </a:solidFill>
              <a:latin typeface="Adobe Devanagari" panose="02040503050201020203" charset="0"/>
              <a:cs typeface="Adobe Devanagari" panose="02040503050201020203" charset="0"/>
              <a:sym typeface="+mn-ea"/>
            </a:endParaRPr>
          </a:p>
        </p:txBody>
      </p:sp>
      <p:pic>
        <p:nvPicPr>
          <p:cNvPr id="3" name="unit3 Listening and speaking 3">
            <a:hlinkClick r:id="" action="ppaction://media"/>
          </p:cNvPr>
          <p:cNvPicPr/>
          <p:nvPr>
            <a:audioFile r:link="rId1"/>
            <p:extLst>
              <p:ext uri="{DAA4B4D4-6D71-4841-9C94-3DE7FCFB9230}">
                <p14:media xmlns:p14="http://schemas.microsoft.com/office/powerpoint/2010/main" r:embed="rId2"/>
              </p:ext>
            </p:extLst>
          </p:nvPr>
        </p:nvPicPr>
        <p:blipFill>
          <a:blip r:embed="rId3"/>
          <a:stretch>
            <a:fillRect/>
          </a:stretch>
        </p:blipFill>
        <p:spPr>
          <a:xfrm>
            <a:off x="10194925" y="302895"/>
            <a:ext cx="619125" cy="6191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blinds(horizontal)">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Effect transition="in" filter="blinds(horizontal)">
                                      <p:cBhvr>
                                        <p:cTn id="17" dur="500"/>
                                        <p:tgtEl>
                                          <p:spTgt spid="4">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4">
                                            <p:txEl>
                                              <p:pRg st="6" end="6"/>
                                            </p:txEl>
                                          </p:spTgt>
                                        </p:tgtEl>
                                        <p:attrNameLst>
                                          <p:attrName>style.visibility</p:attrName>
                                        </p:attrNameLst>
                                      </p:cBhvr>
                                      <p:to>
                                        <p:strVal val="visible"/>
                                      </p:to>
                                    </p:set>
                                    <p:animEffect transition="in" filter="blinds(horizontal)">
                                      <p:cBhvr>
                                        <p:cTn id="22" dur="500"/>
                                        <p:tgtEl>
                                          <p:spTgt spid="4">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4">
                                            <p:txEl>
                                              <p:pRg st="8" end="8"/>
                                            </p:txEl>
                                          </p:spTgt>
                                        </p:tgtEl>
                                        <p:attrNameLst>
                                          <p:attrName>style.visibility</p:attrName>
                                        </p:attrNameLst>
                                      </p:cBhvr>
                                      <p:to>
                                        <p:strVal val="visible"/>
                                      </p:to>
                                    </p:set>
                                    <p:animEffect transition="in" filter="blinds(horizontal)">
                                      <p:cBhvr>
                                        <p:cTn id="27" dur="500"/>
                                        <p:tgtEl>
                                          <p:spTgt spid="4">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linds(horizontal)">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blinds(horizontal)">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blinds(horizontal)">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blinds(horizontal)">
                                      <p:cBhvr>
                                        <p:cTn id="47" dur="500"/>
                                        <p:tgtEl>
                                          <p:spTgt spid="11"/>
                                        </p:tgtEl>
                                      </p:cBhvr>
                                    </p:animEffect>
                                  </p:childTnLst>
                                </p:cTn>
                              </p:par>
                            </p:childTnLst>
                          </p:cTn>
                        </p:par>
                        <p:par>
                          <p:cTn id="48" fill="hold">
                            <p:stCondLst>
                              <p:cond delay="500"/>
                            </p:stCondLst>
                            <p:childTnLst>
                              <p:par>
                                <p:cTn id="49" presetID="1" presetClass="mediacall" presetSubtype="0" fill="hold" nodeType="afterEffect">
                                  <p:stCondLst>
                                    <p:cond delay="0"/>
                                  </p:stCondLst>
                                  <p:childTnLst>
                                    <p:cmd type="call" cmd="playFrom(0.0)">
                                      <p:cBhvr additive="base">
                                        <p:cTn id="50" dur="15720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51" fill="hold" display="1">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bldLst>
      <p:bldP spid="8" grpId="0"/>
      <p:bldP spid="8" grpId="1"/>
      <p:bldP spid="9" grpId="0"/>
      <p:bldP spid="9" grpId="1"/>
      <p:bldP spid="10" grpId="0"/>
      <p:bldP spid="10" grpId="1"/>
      <p:bldP spid="11" grpId="0"/>
      <p:bldP spid="11"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0" y="0"/>
            <a:ext cx="12057380" cy="922020"/>
          </a:xfrm>
          <a:prstGeom prst="rect">
            <a:avLst/>
          </a:prstGeom>
          <a:noFill/>
        </p:spPr>
        <p:txBody>
          <a:bodyPr wrap="square" rtlCol="0">
            <a:spAutoFit/>
          </a:bodyPr>
          <a:lstStyle/>
          <a:p>
            <a:pPr algn="l" defTabSz="457200">
              <a:spcBef>
                <a:spcPts val="0"/>
              </a:spcBef>
              <a:spcAft>
                <a:spcPts val="0"/>
              </a:spcAft>
              <a:buClrTx/>
              <a:buSzTx/>
              <a:buFontTx/>
              <a:defRPr/>
            </a:pPr>
            <a:r>
              <a:rPr lang="en-US" sz="4000" b="1" noProof="0" dirty="0">
                <a:ln w="9525">
                  <a:solidFill>
                    <a:schemeClr val="bg1"/>
                  </a:solidFill>
                  <a:prstDash val="solid"/>
                </a:ln>
                <a:effectLst/>
                <a:uLnTx/>
                <a:uFillTx/>
                <a:latin typeface="Impact" panose="020B0806030902050204" pitchFamily="34" charset="0"/>
                <a:sym typeface="+mn-ea"/>
              </a:rPr>
              <a:t>Listen and take notes-- </a:t>
            </a:r>
            <a:r>
              <a:rPr lang="en-US" sz="4000" b="1" noProof="0" dirty="0">
                <a:ln w="9525">
                  <a:solidFill>
                    <a:schemeClr val="bg1"/>
                  </a:solidFill>
                  <a:prstDash val="solid"/>
                </a:ln>
                <a:solidFill>
                  <a:srgbClr val="FF0000"/>
                </a:solidFill>
                <a:effectLst/>
                <a:uLnTx/>
                <a:uFillTx/>
                <a:latin typeface="Impact" panose="020B0806030902050204" pitchFamily="34" charset="0"/>
                <a:sym typeface="+mn-ea"/>
              </a:rPr>
              <a:t>cuisine</a:t>
            </a:r>
            <a:r>
              <a:rPr lang="en-US" altLang="zh-CN" sz="5400" b="1" noProof="0" dirty="0">
                <a:ln w="9525">
                  <a:solidFill>
                    <a:schemeClr val="bg1"/>
                  </a:solidFill>
                  <a:prstDash val="solid"/>
                </a:ln>
                <a:solidFill>
                  <a:srgbClr val="FF0000"/>
                </a:solidFill>
                <a:effectLst/>
                <a:uLnTx/>
                <a:uFillTx/>
                <a:latin typeface="Impact" panose="020B0806030902050204" pitchFamily="34" charset="0"/>
                <a:sym typeface="+mn-ea"/>
              </a:rPr>
              <a:t> </a:t>
            </a:r>
            <a:endParaRPr lang="en-US" altLang="zh-CN" sz="5400" b="1" noProof="0" dirty="0">
              <a:ln w="9525">
                <a:solidFill>
                  <a:schemeClr val="bg1"/>
                </a:solidFill>
                <a:prstDash val="solid"/>
              </a:ln>
              <a:solidFill>
                <a:srgbClr val="FF0000"/>
              </a:solidFill>
              <a:effectLst/>
              <a:uLnTx/>
              <a:uFillTx/>
              <a:latin typeface="Impact" panose="020B0806030902050204" pitchFamily="34" charset="0"/>
              <a:cs typeface="Adobe Devanagari" panose="02040503050201020203" charset="0"/>
              <a:sym typeface="+mn-ea"/>
            </a:endParaRPr>
          </a:p>
        </p:txBody>
      </p:sp>
      <p:sp>
        <p:nvSpPr>
          <p:cNvPr id="4" name="文本框 3"/>
          <p:cNvSpPr txBox="1"/>
          <p:nvPr/>
        </p:nvSpPr>
        <p:spPr>
          <a:xfrm>
            <a:off x="107950" y="922020"/>
            <a:ext cx="11614150" cy="870585"/>
          </a:xfrm>
          <a:prstGeom prst="rect">
            <a:avLst/>
          </a:prstGeom>
          <a:noFill/>
        </p:spPr>
        <p:txBody>
          <a:bodyPr wrap="square" rtlCol="0">
            <a:spAutoFit/>
          </a:bodyPr>
          <a:lstStyle/>
          <a:p>
            <a:pPr indent="0" fontAlgn="auto">
              <a:lnSpc>
                <a:spcPts val="3040"/>
              </a:lnSpc>
              <a:buNone/>
            </a:pPr>
            <a:r>
              <a:rPr lang="en-US" sz="3200">
                <a:solidFill>
                  <a:srgbClr val="FF0000"/>
                </a:solidFill>
                <a:latin typeface="Bahnschrift SemiBold" panose="020B0502040204020203" charset="0"/>
                <a:cs typeface="Bahnschrift SemiBold" panose="020B0502040204020203" charset="0"/>
              </a:rPr>
              <a:t>Tips:</a:t>
            </a:r>
            <a:r>
              <a:rPr lang="en-US" sz="3200">
                <a:latin typeface="Bahnschrift SemiBold" panose="020B0502040204020203" charset="0"/>
                <a:cs typeface="Bahnschrift SemiBold" panose="020B0502040204020203" charset="0"/>
              </a:rPr>
              <a:t> 1. Omit all articles;  </a:t>
            </a:r>
            <a:endParaRPr lang="en-US" sz="3200">
              <a:latin typeface="Bahnschrift SemiBold" panose="020B0502040204020203" charset="0"/>
              <a:cs typeface="Bahnschrift SemiBold" panose="020B0502040204020203" charset="0"/>
            </a:endParaRPr>
          </a:p>
          <a:p>
            <a:pPr indent="0" fontAlgn="auto">
              <a:lnSpc>
                <a:spcPts val="3040"/>
              </a:lnSpc>
              <a:buNone/>
            </a:pPr>
            <a:r>
              <a:rPr lang="en-US" sz="3200">
                <a:latin typeface="Bahnschrift SemiBold" panose="020B0502040204020203" charset="0"/>
                <a:cs typeface="Bahnschrift SemiBold" panose="020B0502040204020203" charset="0"/>
              </a:rPr>
              <a:t>        2.Use abbreviations.   ( </a:t>
            </a:r>
            <a:r>
              <a:rPr lang="en-US" sz="3200">
                <a:solidFill>
                  <a:srgbClr val="FF0000"/>
                </a:solidFill>
                <a:latin typeface="Bahnschrift SemiBold" panose="020B0502040204020203" charset="0"/>
                <a:cs typeface="Bahnschrift SemiBold" panose="020B0502040204020203" charset="0"/>
              </a:rPr>
              <a:t>yrs-years,  LA, bc-because...</a:t>
            </a:r>
            <a:r>
              <a:rPr lang="en-US" sz="3200">
                <a:latin typeface="Bahnschrift SemiBold" panose="020B0502040204020203" charset="0"/>
                <a:cs typeface="Bahnschrift SemiBold" panose="020B0502040204020203" charset="0"/>
              </a:rPr>
              <a:t>) </a:t>
            </a:r>
            <a:endParaRPr lang="en-US" sz="3200">
              <a:latin typeface="Bahnschrift SemiBold" panose="020B0502040204020203" charset="0"/>
              <a:cs typeface="Bahnschrift SemiBold" panose="020B0502040204020203" charset="0"/>
            </a:endParaRPr>
          </a:p>
        </p:txBody>
      </p:sp>
      <p:graphicFrame>
        <p:nvGraphicFramePr>
          <p:cNvPr id="3" name="表格 2"/>
          <p:cNvGraphicFramePr/>
          <p:nvPr>
            <p:custDataLst>
              <p:tags r:id="rId1"/>
            </p:custDataLst>
          </p:nvPr>
        </p:nvGraphicFramePr>
        <p:xfrm>
          <a:off x="103505" y="1918335"/>
          <a:ext cx="11973560" cy="4880610"/>
        </p:xfrm>
        <a:graphic>
          <a:graphicData uri="http://schemas.openxmlformats.org/drawingml/2006/table">
            <a:tbl>
              <a:tblPr firstRow="1" bandRow="1">
                <a:tableStyleId>{5C22544A-7EE6-4342-B048-85BDC9FD1C3A}</a:tableStyleId>
              </a:tblPr>
              <a:tblGrid>
                <a:gridCol w="1859280"/>
                <a:gridCol w="10114280"/>
              </a:tblGrid>
              <a:tr h="570865">
                <a:tc>
                  <a:txBody>
                    <a:bodyPr/>
                    <a:lstStyle/>
                    <a:p>
                      <a:pPr algn="ctr">
                        <a:buNone/>
                      </a:pPr>
                      <a:r>
                        <a:rPr lang="en-US" altLang="zh-CN" sz="2000"/>
                        <a:t>Names of food</a:t>
                      </a:r>
                      <a:endParaRPr lang="en-US" altLang="zh-CN" sz="2000"/>
                    </a:p>
                  </a:txBody>
                  <a:tcPr anchor="ctr"/>
                </a:tc>
                <a:tc>
                  <a:txBody>
                    <a:bodyPr/>
                    <a:lstStyle/>
                    <a:p>
                      <a:pPr algn="ctr">
                        <a:buNone/>
                      </a:pPr>
                      <a:r>
                        <a:rPr lang="en-US" altLang="zh-CN" sz="2000"/>
                        <a:t>Notes</a:t>
                      </a:r>
                      <a:endParaRPr lang="en-US" altLang="zh-CN" sz="2000"/>
                    </a:p>
                  </a:txBody>
                  <a:tcPr anchor="ctr"/>
                </a:tc>
              </a:tr>
              <a:tr h="812800">
                <a:tc>
                  <a:txBody>
                    <a:bodyPr/>
                    <a:lstStyle/>
                    <a:p>
                      <a:pPr algn="ctr">
                        <a:buNone/>
                      </a:pPr>
                      <a:endParaRPr lang="en-US" altLang="zh-CN" sz="2000"/>
                    </a:p>
                    <a:p>
                      <a:pPr algn="ctr">
                        <a:buNone/>
                      </a:pPr>
                      <a:r>
                        <a:rPr lang="en-US" altLang="zh-CN" sz="2000"/>
                        <a:t>Hamburger</a:t>
                      </a:r>
                      <a:endParaRPr lang="en-US" altLang="zh-CN" sz="2000"/>
                    </a:p>
                  </a:txBody>
                  <a:tcPr/>
                </a:tc>
                <a:tc>
                  <a:txBody>
                    <a:bodyPr/>
                    <a:lstStyle/>
                    <a:p>
                      <a:pPr marL="285750" indent="-285750">
                        <a:buFont typeface="Wingdings" panose="05000000000000000000" charset="0"/>
                        <a:buChar char="l"/>
                      </a:pPr>
                      <a:r>
                        <a:rPr lang="en-US" altLang="zh-CN" sz="2800"/>
                        <a:t>mix of _______ + ________ cultures</a:t>
                      </a:r>
                      <a:endParaRPr lang="en-US" altLang="zh-CN" sz="2800"/>
                    </a:p>
                  </a:txBody>
                  <a:tcPr/>
                </a:tc>
              </a:tr>
              <a:tr h="1062990">
                <a:tc>
                  <a:txBody>
                    <a:bodyPr/>
                    <a:lstStyle/>
                    <a:p>
                      <a:pPr algn="ctr">
                        <a:buNone/>
                      </a:pPr>
                      <a:endParaRPr lang="en-US" altLang="zh-CN" sz="2000"/>
                    </a:p>
                    <a:p>
                      <a:pPr algn="ctr">
                        <a:buNone/>
                      </a:pPr>
                      <a:r>
                        <a:rPr lang="en-US" altLang="zh-CN" sz="2000"/>
                        <a:t>Nachos</a:t>
                      </a:r>
                      <a:endParaRPr lang="en-US" altLang="zh-CN" sz="2000"/>
                    </a:p>
                  </a:txBody>
                  <a:tcPr/>
                </a:tc>
                <a:tc>
                  <a:txBody>
                    <a:bodyPr/>
                    <a:lstStyle/>
                    <a:p>
                      <a:pPr marL="285750" indent="-285750">
                        <a:buFont typeface="Wingdings" panose="05000000000000000000" charset="0"/>
                        <a:buChar char="l"/>
                      </a:pPr>
                      <a:r>
                        <a:rPr lang="en-US" altLang="zh-CN" sz="2800"/>
                        <a:t>___________ chips covered in cheese</a:t>
                      </a:r>
                      <a:endParaRPr lang="en-US" altLang="zh-CN" sz="2800"/>
                    </a:p>
                    <a:p>
                      <a:pPr marL="285750" indent="-285750">
                        <a:buFont typeface="Wingdings" panose="05000000000000000000" charset="0"/>
                        <a:buChar char="l"/>
                      </a:pPr>
                      <a:r>
                        <a:rPr lang="en-US" altLang="zh-CN" sz="2800"/>
                        <a:t>made by ________ cook for _________________</a:t>
                      </a:r>
                      <a:endParaRPr lang="en-US" altLang="zh-CN" sz="2800"/>
                    </a:p>
                  </a:txBody>
                  <a:tcPr/>
                </a:tc>
              </a:tr>
              <a:tr h="1062355">
                <a:tc>
                  <a:txBody>
                    <a:bodyPr/>
                    <a:lstStyle/>
                    <a:p>
                      <a:pPr algn="ctr">
                        <a:buNone/>
                      </a:pPr>
                      <a:endParaRPr lang="en-US" altLang="zh-CN" sz="2000"/>
                    </a:p>
                    <a:p>
                      <a:pPr algn="ctr">
                        <a:buNone/>
                      </a:pPr>
                      <a:r>
                        <a:rPr lang="en-US" altLang="zh-CN" sz="2000"/>
                        <a:t>Fortune cookie</a:t>
                      </a:r>
                      <a:endParaRPr lang="en-US" altLang="zh-CN" sz="2000"/>
                    </a:p>
                  </a:txBody>
                  <a:tcPr/>
                </a:tc>
                <a:tc>
                  <a:txBody>
                    <a:bodyPr/>
                    <a:lstStyle/>
                    <a:p>
                      <a:pPr marL="285750" indent="-285750">
                        <a:buFont typeface="Wingdings" panose="05000000000000000000" charset="0"/>
                        <a:buChar char="l"/>
                      </a:pPr>
                      <a:r>
                        <a:rPr lang="en-US" altLang="zh-CN" sz="2800"/>
                        <a:t>invented in ____________ about _________yrs ago</a:t>
                      </a:r>
                      <a:endParaRPr lang="en-US" altLang="zh-CN" sz="2800"/>
                    </a:p>
                    <a:p>
                      <a:pPr marL="285750" indent="-285750">
                        <a:buFont typeface="Wingdings" panose="05000000000000000000" charset="0"/>
                        <a:buChar char="l"/>
                      </a:pPr>
                      <a:r>
                        <a:rPr lang="en-US" altLang="zh-CN" sz="2800"/>
                        <a:t>a piece of _________ with _______ on it inside cookie</a:t>
                      </a:r>
                      <a:endParaRPr lang="en-US" altLang="zh-CN" sz="2800"/>
                    </a:p>
                  </a:txBody>
                  <a:tcPr/>
                </a:tc>
              </a:tr>
              <a:tr h="1062990">
                <a:tc>
                  <a:txBody>
                    <a:bodyPr/>
                    <a:lstStyle/>
                    <a:p>
                      <a:pPr algn="ctr">
                        <a:buNone/>
                      </a:pPr>
                      <a:endParaRPr lang="en-US" altLang="zh-CN" sz="2000"/>
                    </a:p>
                    <a:p>
                      <a:pPr algn="ctr">
                        <a:buNone/>
                      </a:pPr>
                      <a:r>
                        <a:rPr lang="en-US" altLang="zh-CN" sz="2000"/>
                        <a:t>Gumbo</a:t>
                      </a:r>
                      <a:endParaRPr lang="en-US" altLang="zh-CN" sz="2000"/>
                    </a:p>
                  </a:txBody>
                  <a:tcPr/>
                </a:tc>
                <a:tc>
                  <a:txBody>
                    <a:bodyPr/>
                    <a:lstStyle/>
                    <a:p>
                      <a:pPr marL="285750" indent="-285750">
                        <a:buFont typeface="Wingdings" panose="05000000000000000000" charset="0"/>
                        <a:buChar char="l"/>
                      </a:pPr>
                      <a:r>
                        <a:rPr lang="en-US" altLang="zh-CN" sz="2800"/>
                        <a:t>spicy stew</a:t>
                      </a:r>
                      <a:endParaRPr lang="en-US" altLang="zh-CN" sz="2800"/>
                    </a:p>
                    <a:p>
                      <a:pPr marL="285750" indent="-285750">
                        <a:buFont typeface="Wingdings" panose="05000000000000000000" charset="0"/>
                        <a:buChar char="l"/>
                      </a:pPr>
                      <a:r>
                        <a:rPr lang="en-US" altLang="zh-CN" sz="2800"/>
                        <a:t>invented in N.O. about ______ yrs ago</a:t>
                      </a:r>
                      <a:endParaRPr lang="en-US" altLang="zh-CN" sz="2800"/>
                    </a:p>
                    <a:p>
                      <a:pPr marL="285750" indent="-285750">
                        <a:buFont typeface="Wingdings" panose="05000000000000000000" charset="0"/>
                        <a:buChar char="l"/>
                      </a:pPr>
                      <a:r>
                        <a:rPr lang="en-US" altLang="zh-CN" sz="2800"/>
                        <a:t>mixes ________, ______ ______________ + Spanish cooking</a:t>
                      </a:r>
                      <a:endParaRPr lang="en-US" altLang="zh-CN" sz="2800"/>
                    </a:p>
                  </a:txBody>
                  <a:tcPr/>
                </a:tc>
              </a:tr>
            </a:tbl>
          </a:graphicData>
        </a:graphic>
      </p:graphicFrame>
      <p:sp>
        <p:nvSpPr>
          <p:cNvPr id="5" name="文本框 4"/>
          <p:cNvSpPr txBox="1"/>
          <p:nvPr/>
        </p:nvSpPr>
        <p:spPr>
          <a:xfrm>
            <a:off x="3392170" y="2421255"/>
            <a:ext cx="3622675" cy="521970"/>
          </a:xfrm>
          <a:prstGeom prst="rect">
            <a:avLst/>
          </a:prstGeom>
          <a:noFill/>
        </p:spPr>
        <p:txBody>
          <a:bodyPr wrap="square" rtlCol="0">
            <a:spAutoFit/>
          </a:bodyPr>
          <a:lstStyle/>
          <a:p>
            <a:r>
              <a:rPr lang="en-US" altLang="zh-CN" sz="2800">
                <a:solidFill>
                  <a:srgbClr val="FF0000"/>
                </a:solidFill>
              </a:rPr>
              <a:t>German    American</a:t>
            </a:r>
            <a:endParaRPr lang="en-US" altLang="zh-CN" sz="2800">
              <a:solidFill>
                <a:srgbClr val="FF0000"/>
              </a:solidFill>
            </a:endParaRPr>
          </a:p>
        </p:txBody>
      </p:sp>
      <p:sp>
        <p:nvSpPr>
          <p:cNvPr id="6" name="文本框 5"/>
          <p:cNvSpPr txBox="1"/>
          <p:nvPr/>
        </p:nvSpPr>
        <p:spPr>
          <a:xfrm>
            <a:off x="2359660" y="3276600"/>
            <a:ext cx="3622675" cy="521970"/>
          </a:xfrm>
          <a:prstGeom prst="rect">
            <a:avLst/>
          </a:prstGeom>
          <a:noFill/>
        </p:spPr>
        <p:txBody>
          <a:bodyPr wrap="square" rtlCol="0">
            <a:spAutoFit/>
          </a:bodyPr>
          <a:lstStyle/>
          <a:p>
            <a:r>
              <a:rPr lang="en-US" altLang="zh-CN" sz="2800">
                <a:solidFill>
                  <a:srgbClr val="FF0000"/>
                </a:solidFill>
              </a:rPr>
              <a:t>Mexican corn</a:t>
            </a:r>
            <a:endParaRPr lang="en-US" altLang="zh-CN" sz="2800">
              <a:solidFill>
                <a:srgbClr val="FF0000"/>
              </a:solidFill>
            </a:endParaRPr>
          </a:p>
        </p:txBody>
      </p:sp>
      <p:sp>
        <p:nvSpPr>
          <p:cNvPr id="7" name="文本框 6"/>
          <p:cNvSpPr txBox="1"/>
          <p:nvPr/>
        </p:nvSpPr>
        <p:spPr>
          <a:xfrm>
            <a:off x="3729990" y="3708400"/>
            <a:ext cx="6066790" cy="521970"/>
          </a:xfrm>
          <a:prstGeom prst="rect">
            <a:avLst/>
          </a:prstGeom>
          <a:noFill/>
        </p:spPr>
        <p:txBody>
          <a:bodyPr wrap="square" rtlCol="0">
            <a:spAutoFit/>
          </a:bodyPr>
          <a:lstStyle/>
          <a:p>
            <a:r>
              <a:rPr lang="en-US" altLang="zh-CN" sz="2800">
                <a:solidFill>
                  <a:srgbClr val="FF0000"/>
                </a:solidFill>
              </a:rPr>
              <a:t>Mexican                  American customers</a:t>
            </a:r>
            <a:endParaRPr lang="en-US" altLang="zh-CN" sz="2800">
              <a:solidFill>
                <a:srgbClr val="FF0000"/>
              </a:solidFill>
            </a:endParaRPr>
          </a:p>
        </p:txBody>
      </p:sp>
      <p:sp>
        <p:nvSpPr>
          <p:cNvPr id="8" name="文本框 7"/>
          <p:cNvSpPr txBox="1"/>
          <p:nvPr/>
        </p:nvSpPr>
        <p:spPr>
          <a:xfrm>
            <a:off x="4001135" y="4321810"/>
            <a:ext cx="3622675" cy="521970"/>
          </a:xfrm>
          <a:prstGeom prst="rect">
            <a:avLst/>
          </a:prstGeom>
          <a:noFill/>
        </p:spPr>
        <p:txBody>
          <a:bodyPr wrap="square" rtlCol="0">
            <a:spAutoFit/>
          </a:bodyPr>
          <a:lstStyle/>
          <a:p>
            <a:r>
              <a:rPr lang="en-US" altLang="zh-CN" sz="2800">
                <a:solidFill>
                  <a:srgbClr val="FF0000"/>
                </a:solidFill>
              </a:rPr>
              <a:t>San Francisco</a:t>
            </a:r>
            <a:endParaRPr lang="en-US" altLang="zh-CN" sz="2800">
              <a:solidFill>
                <a:srgbClr val="FF0000"/>
              </a:solidFill>
            </a:endParaRPr>
          </a:p>
        </p:txBody>
      </p:sp>
      <p:sp>
        <p:nvSpPr>
          <p:cNvPr id="9" name="文本框 8"/>
          <p:cNvSpPr txBox="1"/>
          <p:nvPr/>
        </p:nvSpPr>
        <p:spPr>
          <a:xfrm>
            <a:off x="7142480" y="4321810"/>
            <a:ext cx="3622675" cy="521970"/>
          </a:xfrm>
          <a:prstGeom prst="rect">
            <a:avLst/>
          </a:prstGeom>
          <a:noFill/>
        </p:spPr>
        <p:txBody>
          <a:bodyPr wrap="square" rtlCol="0">
            <a:spAutoFit/>
          </a:bodyPr>
          <a:lstStyle/>
          <a:p>
            <a:r>
              <a:rPr lang="en-US" altLang="zh-CN" sz="2800">
                <a:solidFill>
                  <a:srgbClr val="FF0000"/>
                </a:solidFill>
              </a:rPr>
              <a:t>    100</a:t>
            </a:r>
            <a:endParaRPr lang="en-US" altLang="zh-CN" sz="2800">
              <a:solidFill>
                <a:srgbClr val="FF0000"/>
              </a:solidFill>
            </a:endParaRPr>
          </a:p>
        </p:txBody>
      </p:sp>
      <p:sp>
        <p:nvSpPr>
          <p:cNvPr id="10" name="文本框 9"/>
          <p:cNvSpPr txBox="1"/>
          <p:nvPr/>
        </p:nvSpPr>
        <p:spPr>
          <a:xfrm>
            <a:off x="3825875" y="4843780"/>
            <a:ext cx="5050790" cy="521970"/>
          </a:xfrm>
          <a:prstGeom prst="rect">
            <a:avLst/>
          </a:prstGeom>
          <a:noFill/>
        </p:spPr>
        <p:txBody>
          <a:bodyPr wrap="square" rtlCol="0">
            <a:spAutoFit/>
          </a:bodyPr>
          <a:lstStyle/>
          <a:p>
            <a:r>
              <a:rPr lang="en-US" altLang="zh-CN" sz="2800">
                <a:solidFill>
                  <a:srgbClr val="FF0000"/>
                </a:solidFill>
              </a:rPr>
              <a:t>paper                   fortune</a:t>
            </a:r>
            <a:endParaRPr lang="en-US" altLang="zh-CN" sz="2800">
              <a:solidFill>
                <a:srgbClr val="FF0000"/>
              </a:solidFill>
            </a:endParaRPr>
          </a:p>
        </p:txBody>
      </p:sp>
      <p:sp>
        <p:nvSpPr>
          <p:cNvPr id="11" name="文本框 10"/>
          <p:cNvSpPr txBox="1"/>
          <p:nvPr/>
        </p:nvSpPr>
        <p:spPr>
          <a:xfrm>
            <a:off x="5608955" y="5758815"/>
            <a:ext cx="3622675" cy="521970"/>
          </a:xfrm>
          <a:prstGeom prst="rect">
            <a:avLst/>
          </a:prstGeom>
          <a:noFill/>
        </p:spPr>
        <p:txBody>
          <a:bodyPr wrap="square" rtlCol="0">
            <a:spAutoFit/>
          </a:bodyPr>
          <a:lstStyle/>
          <a:p>
            <a:r>
              <a:rPr lang="en-US" altLang="zh-CN" sz="2800">
                <a:solidFill>
                  <a:srgbClr val="FF0000"/>
                </a:solidFill>
              </a:rPr>
              <a:t>  200</a:t>
            </a:r>
            <a:endParaRPr lang="en-US" altLang="zh-CN" sz="2800">
              <a:solidFill>
                <a:srgbClr val="FF0000"/>
              </a:solidFill>
            </a:endParaRPr>
          </a:p>
        </p:txBody>
      </p:sp>
      <p:sp>
        <p:nvSpPr>
          <p:cNvPr id="12" name="文本框 11"/>
          <p:cNvSpPr txBox="1"/>
          <p:nvPr/>
        </p:nvSpPr>
        <p:spPr>
          <a:xfrm>
            <a:off x="3169920" y="6280785"/>
            <a:ext cx="5491480" cy="521970"/>
          </a:xfrm>
          <a:prstGeom prst="rect">
            <a:avLst/>
          </a:prstGeom>
          <a:noFill/>
        </p:spPr>
        <p:txBody>
          <a:bodyPr wrap="square" rtlCol="0">
            <a:spAutoFit/>
          </a:bodyPr>
          <a:lstStyle/>
          <a:p>
            <a:r>
              <a:rPr lang="en-US" altLang="zh-CN" sz="2800">
                <a:solidFill>
                  <a:srgbClr val="FF0000"/>
                </a:solidFill>
              </a:rPr>
              <a:t>Frecnch    African    Native American</a:t>
            </a:r>
            <a:endParaRPr lang="en-US" altLang="zh-CN" sz="2800">
              <a:solidFill>
                <a:srgbClr val="FF0000"/>
              </a:solidFill>
            </a:endParaRPr>
          </a:p>
        </p:txBody>
      </p:sp>
      <p:pic>
        <p:nvPicPr>
          <p:cNvPr id="13" name="unit3 Listening and speaking 4">
            <a:hlinkClick r:id="" action="ppaction://media"/>
          </p:cNvPr>
          <p:cNvPicPr/>
          <p:nvPr>
            <a:audioFile r:link="rId2"/>
            <p:extLst>
              <p:ext uri="{DAA4B4D4-6D71-4841-9C94-3DE7FCFB9230}">
                <p14:media xmlns:p14="http://schemas.microsoft.com/office/powerpoint/2010/main" r:embed="rId3"/>
              </p:ext>
            </p:extLst>
          </p:nvPr>
        </p:nvPicPr>
        <p:blipFill>
          <a:blip r:embed="rId4"/>
          <a:stretch>
            <a:fillRect/>
          </a:stretch>
        </p:blipFill>
        <p:spPr>
          <a:xfrm>
            <a:off x="10641330" y="302895"/>
            <a:ext cx="619125" cy="6191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linds(horizont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 calcmode="lin" valueType="num">
                                      <p:cBhvr additive="base">
                                        <p:cTn id="1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anim calcmode="lin" valueType="num">
                                      <p:cBhvr additive="base">
                                        <p:cTn id="2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7">
                                            <p:txEl>
                                              <p:pRg st="0" end="0"/>
                                            </p:txEl>
                                          </p:spTgt>
                                        </p:tgtEl>
                                        <p:attrNameLst>
                                          <p:attrName>style.visibility</p:attrName>
                                        </p:attrNameLst>
                                      </p:cBhvr>
                                      <p:to>
                                        <p:strVal val="visible"/>
                                      </p:to>
                                    </p:set>
                                    <p:anim calcmode="lin" valueType="num">
                                      <p:cBhvr additive="base">
                                        <p:cTn id="29"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8">
                                            <p:txEl>
                                              <p:pRg st="0" end="0"/>
                                            </p:txEl>
                                          </p:spTgt>
                                        </p:tgtEl>
                                        <p:attrNameLst>
                                          <p:attrName>style.visibility</p:attrName>
                                        </p:attrNameLst>
                                      </p:cBhvr>
                                      <p:to>
                                        <p:strVal val="visible"/>
                                      </p:to>
                                    </p:set>
                                    <p:anim calcmode="lin" valueType="num">
                                      <p:cBhvr additive="base">
                                        <p:cTn id="35"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9">
                                            <p:txEl>
                                              <p:pRg st="0" end="0"/>
                                            </p:txEl>
                                          </p:spTgt>
                                        </p:tgtEl>
                                        <p:attrNameLst>
                                          <p:attrName>style.visibility</p:attrName>
                                        </p:attrNameLst>
                                      </p:cBhvr>
                                      <p:to>
                                        <p:strVal val="visible"/>
                                      </p:to>
                                    </p:set>
                                    <p:anim calcmode="lin" valueType="num">
                                      <p:cBhvr additive="base">
                                        <p:cTn id="41"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10">
                                            <p:txEl>
                                              <p:pRg st="0" end="0"/>
                                            </p:txEl>
                                          </p:spTgt>
                                        </p:tgtEl>
                                        <p:attrNameLst>
                                          <p:attrName>style.visibility</p:attrName>
                                        </p:attrNameLst>
                                      </p:cBhvr>
                                      <p:to>
                                        <p:strVal val="visible"/>
                                      </p:to>
                                    </p:set>
                                    <p:anim calcmode="lin" valueType="num">
                                      <p:cBhvr additive="base">
                                        <p:cTn id="4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11">
                                            <p:txEl>
                                              <p:pRg st="0" end="0"/>
                                            </p:txEl>
                                          </p:spTgt>
                                        </p:tgtEl>
                                        <p:attrNameLst>
                                          <p:attrName>style.visibility</p:attrName>
                                        </p:attrNameLst>
                                      </p:cBhvr>
                                      <p:to>
                                        <p:strVal val="visible"/>
                                      </p:to>
                                    </p:set>
                                    <p:anim calcmode="lin" valueType="num">
                                      <p:cBhvr additive="base">
                                        <p:cTn id="53"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12">
                                            <p:txEl>
                                              <p:pRg st="0" end="0"/>
                                            </p:txEl>
                                          </p:spTgt>
                                        </p:tgtEl>
                                        <p:attrNameLst>
                                          <p:attrName>style.visibility</p:attrName>
                                        </p:attrNameLst>
                                      </p:cBhvr>
                                      <p:to>
                                        <p:strVal val="visible"/>
                                      </p:to>
                                    </p:set>
                                    <p:anim calcmode="lin" valueType="num">
                                      <p:cBhvr additive="base">
                                        <p:cTn id="59"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par>
                          <p:cTn id="61" fill="hold">
                            <p:stCondLst>
                              <p:cond delay="500"/>
                            </p:stCondLst>
                            <p:childTnLst>
                              <p:par>
                                <p:cTn id="62" presetID="1" presetClass="mediacall" presetSubtype="0" fill="hold" nodeType="afterEffect">
                                  <p:stCondLst>
                                    <p:cond delay="0"/>
                                  </p:stCondLst>
                                  <p:childTnLst>
                                    <p:cmd type="call" cmd="playFrom(0.0)">
                                      <p:cBhvr additive="base">
                                        <p:cTn id="63" dur="153939"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64" fill="hold" display="1">
                  <p:stCondLst>
                    <p:cond delay="indefinite"/>
                  </p:stCondLst>
                  <p:endCondLst>
                    <p:cond evt="onNext" delay="0">
                      <p:tgtEl>
                        <p:sldTgt/>
                      </p:tgtEl>
                    </p:cond>
                    <p:cond evt="onPrev" delay="0">
                      <p:tgtEl>
                        <p:sldTgt/>
                      </p:tgtEl>
                    </p:cond>
                    <p:cond evt="onStopAudio" delay="0">
                      <p:tgtEl>
                        <p:sldTgt/>
                      </p:tgtEl>
                    </p:cond>
                  </p:endCondLst>
                </p:cTn>
                <p:tgtEl>
                  <p:spTgt spid="13"/>
                </p:tgtEl>
              </p:cMediaNode>
            </p:audio>
          </p:childTnLst>
        </p:cTn>
      </p:par>
    </p:tnLst>
  </p:timing>
</p:sld>
</file>

<file path=ppt/tags/tag1.xml><?xml version="1.0" encoding="utf-8"?>
<p:tagLst xmlns:p="http://schemas.openxmlformats.org/presentationml/2006/main">
  <p:tag name="KSO_WM_UNIT_TABLE_BEAUTIFY" val="smartTable{3c2f770c-d172-4ca0-b777-edb4fe40aa3e}"/>
  <p:tag name="TABLE_ENDDRAG_ORIGIN_RECT" val="942*379"/>
  <p:tag name="TABLE_ENDDRAG_RECT" val="8*151*942*379"/>
</p:tagLst>
</file>

<file path=ppt/tags/tag2.xml><?xml version="1.0" encoding="utf-8"?>
<p:tagLst xmlns:p="http://schemas.openxmlformats.org/presentationml/2006/main">
  <p:tag name="KSO_WM_UNIT_DIAGRAM_MODELTYPE" val="dynamicNum"/>
  <p:tag name="KSO_WM_BEAUTIFY_FLAG" val="#wm#"/>
  <p:tag name="KSO_WM_UNIT_TYPE" val="ζ_h_f"/>
  <p:tag name="KSO_WM_UNIT_DYNMNUM_TYPE" val="1"/>
  <p:tag name="KSO_WM_DYNAMICNUM_SPEED" val="3"/>
  <p:tag name="KSO_WM_UNIT_DYNMNUM_DGM_ANIMTYPE" val="5"/>
  <p:tag name="KSO_WM_UNIT_INDEX" val="1614323823128_1_1"/>
</p:tagLst>
</file>

<file path=ppt/tags/tag3.xml><?xml version="1.0" encoding="utf-8"?>
<p:tagLst xmlns:p="http://schemas.openxmlformats.org/presentationml/2006/main">
  <p:tag name="KSO_WM_UNIT_DIAGRAM_MODELTYPE" val="dynamicNum"/>
  <p:tag name="KSO_WM_BEAUTIFY_FLAG" val="#wm#"/>
  <p:tag name="KSO_WM_UNIT_TYPE" val="ζ_h_f"/>
  <p:tag name="KSO_WM_UNIT_DYNMNUM_TYPE" val="1"/>
  <p:tag name="KSO_WM_DYNAMICNUM_SPEED" val="3"/>
  <p:tag name="KSO_WM_UNIT_DYNMNUM_DGM_ANIMTYPE" val="5"/>
  <p:tag name="KSO_WM_UNIT_INDEX" val="1614323823128_1_1"/>
</p:tagLst>
</file>

<file path=ppt/tags/tag4.xml><?xml version="1.0" encoding="utf-8"?>
<p:tagLst xmlns:p="http://schemas.openxmlformats.org/presentationml/2006/main">
  <p:tag name="KSO_WM_UNIT_DIAGRAM_MODELTYPE" val="dynamicNum"/>
  <p:tag name="KSO_WM_BEAUTIFY_FLAG" val="#wm#"/>
  <p:tag name="KSO_WM_UNIT_TYPE" val="ζ_h_f"/>
  <p:tag name="KSO_WM_UNIT_DYNMNUM_TYPE" val="1"/>
  <p:tag name="KSO_WM_DYNAMICNUM_SPEED" val="3"/>
  <p:tag name="KSO_WM_UNIT_DYNMNUM_DGM_ANIMTYPE" val="5"/>
  <p:tag name="KSO_WM_UNIT_INDEX" val="1614323823128_1_1"/>
</p:tagLst>
</file>

<file path=ppt/tags/tag5.xml><?xml version="1.0" encoding="utf-8"?>
<p:tagLst xmlns:p="http://schemas.openxmlformats.org/presentationml/2006/main">
  <p:tag name="KSO_WM_UNIT_DIAGRAM_MODELTYPE" val="dynamicNum"/>
  <p:tag name="KSO_WM_BEAUTIFY_FLAG" val="#wm#"/>
  <p:tag name="KSO_WM_UNIT_TYPE" val="ζ_h_f"/>
  <p:tag name="KSO_WM_UNIT_DYNMNUM_TYPE" val="1"/>
  <p:tag name="KSO_WM_DYNAMICNUM_SPEED" val="3"/>
  <p:tag name="KSO_WM_UNIT_DYNMNUM_DGM_ANIMTYPE" val="5"/>
  <p:tag name="KSO_WM_UNIT_INDEX" val="1614323823128_1_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8195</Words>
  <Application>WPS 演示</Application>
  <PresentationFormat>自定义</PresentationFormat>
  <Paragraphs>253</Paragraphs>
  <Slides>17</Slides>
  <Notes>0</Notes>
  <HiddenSlides>0</HiddenSlides>
  <MMClips>4</MMClips>
  <ScaleCrop>false</ScaleCrop>
  <HeadingPairs>
    <vt:vector size="6" baseType="variant">
      <vt:variant>
        <vt:lpstr>已用的字体</vt:lpstr>
      </vt:variant>
      <vt:variant>
        <vt:i4>20</vt:i4>
      </vt:variant>
      <vt:variant>
        <vt:lpstr>主题</vt:lpstr>
      </vt:variant>
      <vt:variant>
        <vt:i4>1</vt:i4>
      </vt:variant>
      <vt:variant>
        <vt:lpstr>幻灯片标题</vt:lpstr>
      </vt:variant>
      <vt:variant>
        <vt:i4>17</vt:i4>
      </vt:variant>
    </vt:vector>
  </HeadingPairs>
  <TitlesOfParts>
    <vt:vector size="38" baseType="lpstr">
      <vt:lpstr>Arial</vt:lpstr>
      <vt:lpstr>宋体</vt:lpstr>
      <vt:lpstr>Wingdings</vt:lpstr>
      <vt:lpstr>Impact</vt:lpstr>
      <vt:lpstr>Trebuchet MS</vt:lpstr>
      <vt:lpstr>Calibri</vt:lpstr>
      <vt:lpstr>等线</vt:lpstr>
      <vt:lpstr>Adobe Devanagari</vt:lpstr>
      <vt:lpstr>Wingdings</vt:lpstr>
      <vt:lpstr>Arial Unicode MS</vt:lpstr>
      <vt:lpstr>Cooper Black</vt:lpstr>
      <vt:lpstr>Arial Rounded MT Bold</vt:lpstr>
      <vt:lpstr>Bahnschrift SemiBold</vt:lpstr>
      <vt:lpstr>Times New Roman</vt:lpstr>
      <vt:lpstr>Bahnschrift SemiLight</vt:lpstr>
      <vt:lpstr>Bell MT</vt:lpstr>
      <vt:lpstr>微软雅黑</vt:lpstr>
      <vt:lpstr>HelveticaNeue</vt:lpstr>
      <vt:lpstr>NumberOnly</vt:lpstr>
      <vt:lpstr>华文新魏</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ttthinker</dc:creator>
  <cp:lastModifiedBy>南山有谷堆</cp:lastModifiedBy>
  <cp:revision>38</cp:revision>
  <dcterms:created xsi:type="dcterms:W3CDTF">2021-02-26T00:38:00Z</dcterms:created>
  <dcterms:modified xsi:type="dcterms:W3CDTF">2021-03-03T03:36:44Z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2052-11.8.2.8506</vt:lpwstr>
  </property>
</Properties>
</file>