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456" r:id="rId3"/>
    <p:sldId id="421" r:id="rId4"/>
    <p:sldId id="422" r:id="rId5"/>
    <p:sldId id="429" r:id="rId7"/>
    <p:sldId id="430" r:id="rId8"/>
    <p:sldId id="431" r:id="rId9"/>
    <p:sldId id="433" r:id="rId10"/>
    <p:sldId id="434" r:id="rId11"/>
    <p:sldId id="435" r:id="rId12"/>
    <p:sldId id="438" r:id="rId13"/>
    <p:sldId id="436" r:id="rId14"/>
    <p:sldId id="437" r:id="rId15"/>
    <p:sldId id="441" r:id="rId16"/>
    <p:sldId id="439" r:id="rId17"/>
    <p:sldId id="440" r:id="rId18"/>
    <p:sldId id="442" r:id="rId19"/>
    <p:sldId id="443" r:id="rId20"/>
    <p:sldId id="445" r:id="rId21"/>
    <p:sldId id="446" r:id="rId22"/>
    <p:sldId id="447" r:id="rId23"/>
    <p:sldId id="451" r:id="rId24"/>
    <p:sldId id="453" r:id="rId25"/>
    <p:sldId id="452" r:id="rId26"/>
    <p:sldId id="420" r:id="rId27"/>
  </p:sldIdLst>
  <p:sldSz cx="9144000" cy="5143500" type="screen16x9"/>
  <p:notesSz cx="6858000" cy="9144000"/>
  <p:embeddedFontLst>
    <p:embeddedFont>
      <p:font typeface="微软雅黑" panose="020B0503020204020204" pitchFamily="34" charset="-122"/>
      <p:regular r:id="rId31"/>
    </p:embeddedFont>
    <p:embeddedFont>
      <p:font typeface="MingLiU_HKSCS-ExtB" panose="02020500000000000000" pitchFamily="18" charset="-120"/>
      <p:regular r:id="rId32"/>
    </p:embeddedFont>
    <p:embeddedFont>
      <p:font typeface="楷体" panose="02010609060101010101" pitchFamily="49" charset="-122"/>
      <p:regular r:id="rId33"/>
    </p:embeddedFont>
    <p:embeddedFont>
      <p:font typeface="Castellar" panose="020A0402060406010301" pitchFamily="18" charset="0"/>
      <p:regular r:id="rId34"/>
    </p:embeddedFont>
    <p:embeddedFont>
      <p:font typeface="Calibri" panose="020F0502020204030204" charset="0"/>
      <p:regular r:id="rId35"/>
      <p:bold r:id="rId36"/>
      <p:italic r:id="rId37"/>
      <p:boldItalic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8582"/>
    <a:srgbClr val="56DFDF"/>
    <a:srgbClr val="FFFFFF"/>
    <a:srgbClr val="639541"/>
    <a:srgbClr val="FFFF99"/>
    <a:srgbClr val="000000"/>
    <a:srgbClr val="FAC14D"/>
    <a:srgbClr val="FFF4C5"/>
    <a:srgbClr val="E6F4E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59" autoAdjust="0"/>
  </p:normalViewPr>
  <p:slideViewPr>
    <p:cSldViewPr>
      <p:cViewPr varScale="1">
        <p:scale>
          <a:sx n="89" d="100"/>
          <a:sy n="89" d="100"/>
        </p:scale>
        <p:origin x="-840"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5" name="图片 6" descr="logo横版 png"/>
          <p:cNvPicPr>
            <a:picLocks noChangeAspect="1"/>
          </p:cNvPicPr>
          <p:nvPr userDrawn="1"/>
        </p:nvPicPr>
        <p:blipFill>
          <a:blip r:embed="rId2"/>
          <a:stretch>
            <a:fillRect/>
          </a:stretch>
        </p:blipFill>
        <p:spPr>
          <a:xfrm>
            <a:off x="8404225" y="17145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2829125" y="3777656"/>
            <a:ext cx="772715"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pic>
        <p:nvPicPr>
          <p:cNvPr id="53" name="图片 5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97"/>
          <a:stretch>
            <a:fillRect/>
          </a:stretch>
        </p:blipFill>
        <p:spPr>
          <a:xfrm>
            <a:off x="-6630" y="17576"/>
            <a:ext cx="9150629" cy="51464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43" b="64101"/>
          <a:stretch>
            <a:fillRect/>
          </a:stretch>
        </p:blipFill>
        <p:spPr>
          <a:xfrm>
            <a:off x="0" y="4999484"/>
            <a:ext cx="9150629" cy="1440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标题幻灯片">
    <p:bg bwMode="auto">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6429388" y="4179105"/>
            <a:ext cx="2076209"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无忧</a:t>
            </a:r>
            <a:r>
              <a:rPr lang="en-US"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PPT</a:t>
            </a:r>
            <a:r>
              <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整理发布</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pic>
        <p:nvPicPr>
          <p:cNvPr id="5" name="Picture 3" descr="D:\花纹\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hasCustomPrompt="1"/>
          </p:nvPr>
        </p:nvSpPr>
        <p:spPr>
          <a:xfrm>
            <a:off x="1357290" y="1607337"/>
            <a:ext cx="4786346" cy="589364"/>
          </a:xfrm>
          <a:prstGeom prst="rect">
            <a:avLst/>
          </a:prstGeom>
        </p:spPr>
        <p:txBody>
          <a:bodyPr>
            <a:normAutofit/>
          </a:bodyPr>
          <a:lstStyle>
            <a:lvl1pPr>
              <a:defRPr sz="3600" b="1">
                <a:latin typeface="微软雅黑" panose="020B0503020204020204" pitchFamily="34" charset="-122"/>
                <a:ea typeface="微软雅黑" panose="020B0503020204020204" pitchFamily="34" charset="-122"/>
              </a:defRPr>
            </a:lvl1pPr>
          </a:lstStyle>
          <a:p>
            <a:r>
              <a:rPr lang="zh-CN" altLang="en-US" noProof="1" smtClean="0"/>
              <a:t>单击此处编辑母版标题</a:t>
            </a:r>
            <a:endParaRPr lang="zh-CN" altLang="en-US" noProof="1"/>
          </a:p>
        </p:txBody>
      </p:sp>
      <p:sp>
        <p:nvSpPr>
          <p:cNvPr id="3" name="副标题 2"/>
          <p:cNvSpPr>
            <a:spLocks noGrp="1"/>
          </p:cNvSpPr>
          <p:nvPr>
            <p:ph type="subTitle" idx="1"/>
          </p:nvPr>
        </p:nvSpPr>
        <p:spPr>
          <a:xfrm>
            <a:off x="1357290" y="2303858"/>
            <a:ext cx="4786346" cy="428628"/>
          </a:xfrm>
          <a:prstGeom prst="rect">
            <a:avLst/>
          </a:prstGeom>
        </p:spPr>
        <p:txBody>
          <a:bodyPr>
            <a:normAutofit/>
          </a:bodyPr>
          <a:lstStyle>
            <a:lvl1pPr marL="0" indent="0" algn="l">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6" name="灯片编号占位符 3"/>
          <p:cNvSpPr>
            <a:spLocks noGrp="1"/>
          </p:cNvSpPr>
          <p:nvPr>
            <p:ph type="sldNum" sz="quarter" idx="10"/>
          </p:nvPr>
        </p:nvSpPr>
        <p:spPr>
          <a:xfrm>
            <a:off x="6553200" y="4767263"/>
            <a:ext cx="2133600" cy="273844"/>
          </a:xfrm>
          <a:prstGeom prst="rect">
            <a:avLst/>
          </a:prstGeom>
        </p:spPr>
        <p:txBody>
          <a:bodyPr/>
          <a:lstStyle>
            <a:lvl1pPr>
              <a:defRPr/>
            </a:lvl1pPr>
          </a:lstStyle>
          <a:p>
            <a:fld id="{98A20490-109E-4D44-A9D8-2EC22F0A68BF}"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5.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66187" y="-329073"/>
            <a:ext cx="572905"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830092" y="438722"/>
            <a:ext cx="8313909"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180976" y="141480"/>
            <a:ext cx="682625" cy="471488"/>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8911912" y="252560"/>
            <a:ext cx="378687"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27.jpeg"/><Relationship Id="rId2" Type="http://schemas.openxmlformats.org/officeDocument/2006/relationships/image" Target="../media/image14.jpe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28.jpe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9.jpeg"/><Relationship Id="rId1" Type="http://schemas.openxmlformats.org/officeDocument/2006/relationships/hyperlink" Target="http://www.zcool.com.cn/img.html?src=/g/30/43/1243698588245.jpg" TargetMode="Externa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4970" y="475615"/>
            <a:ext cx="542226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zh-CN" altLang="en-US"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3" name="矩形 3"/>
          <p:cNvSpPr/>
          <p:nvPr/>
        </p:nvSpPr>
        <p:spPr>
          <a:xfrm>
            <a:off x="6032500" y="1426210"/>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4" name="图片 11" descr="水印"/>
          <p:cNvPicPr>
            <a:picLocks noChangeAspect="1"/>
          </p:cNvPicPr>
          <p:nvPr/>
        </p:nvPicPr>
        <p:blipFill>
          <a:blip r:embed="rId1"/>
          <a:stretch>
            <a:fillRect/>
          </a:stretch>
        </p:blipFill>
        <p:spPr>
          <a:xfrm>
            <a:off x="5172710" y="152400"/>
            <a:ext cx="3843020" cy="1244600"/>
          </a:xfrm>
          <a:prstGeom prst="rect">
            <a:avLst/>
          </a:prstGeom>
          <a:noFill/>
          <a:ln w="9525">
            <a:noFill/>
          </a:ln>
        </p:spPr>
      </p:pic>
      <p:pic>
        <p:nvPicPr>
          <p:cNvPr id="5" name="图片 6" descr="logo横版 png"/>
          <p:cNvPicPr>
            <a:picLocks noChangeAspect="1"/>
          </p:cNvPicPr>
          <p:nvPr/>
        </p:nvPicPr>
        <p:blipFill>
          <a:blip r:embed="rId2"/>
          <a:stretch>
            <a:fillRect/>
          </a:stretch>
        </p:blipFill>
        <p:spPr>
          <a:xfrm>
            <a:off x="8404225" y="171450"/>
            <a:ext cx="608013" cy="642938"/>
          </a:xfrm>
          <a:prstGeom prst="rect">
            <a:avLst/>
          </a:prstGeom>
          <a:noFill/>
          <a:ln w="9525">
            <a:noFill/>
          </a:ln>
        </p:spPr>
      </p:pic>
      <p:pic>
        <p:nvPicPr>
          <p:cNvPr id="6" name="图片 1" descr="qrcode_for_gh_3a435f224ccf_1280"/>
          <p:cNvPicPr>
            <a:picLocks noChangeAspect="1"/>
          </p:cNvPicPr>
          <p:nvPr/>
        </p:nvPicPr>
        <p:blipFill>
          <a:blip r:embed="rId3"/>
          <a:stretch>
            <a:fillRect/>
          </a:stretch>
        </p:blipFill>
        <p:spPr>
          <a:xfrm>
            <a:off x="5817235" y="2009775"/>
            <a:ext cx="3002915" cy="30016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9144000" cy="954107"/>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2</a:t>
            </a:r>
            <a:r>
              <a:rPr lang="zh-CN" altLang="en-US" sz="2800" b="1" dirty="0" smtClean="0">
                <a:latin typeface="楷体" panose="02010609060101010101" pitchFamily="49" charset="-122"/>
                <a:ea typeface="楷体" panose="02010609060101010101" pitchFamily="49" charset="-122"/>
              </a:rPr>
              <a:t>：</a:t>
            </a:r>
            <a:r>
              <a:rPr lang="en-US" altLang="zh-CN" sz="2800" b="1" dirty="0" smtClean="0"/>
              <a:t>He had hands the size of </a:t>
            </a:r>
            <a:r>
              <a:rPr lang="en-US" altLang="zh-CN" sz="2800" b="1" dirty="0" smtClean="0">
                <a:solidFill>
                  <a:srgbClr val="FF0000"/>
                </a:solidFill>
              </a:rPr>
              <a:t>trash can </a:t>
            </a:r>
            <a:r>
              <a:rPr lang="en-US" altLang="zh-CN" sz="2800" b="1" dirty="0" smtClean="0">
                <a:solidFill>
                  <a:srgbClr val="7030A0"/>
                </a:solidFill>
              </a:rPr>
              <a:t>lids</a:t>
            </a:r>
            <a:r>
              <a:rPr lang="en-US" altLang="zh-CN" sz="2800" b="1" dirty="0" smtClean="0"/>
              <a:t>, and his feet in their </a:t>
            </a:r>
            <a:r>
              <a:rPr lang="en-US" altLang="zh-CN" sz="2800" b="1" dirty="0" smtClean="0">
                <a:solidFill>
                  <a:srgbClr val="7030A0"/>
                </a:solidFill>
              </a:rPr>
              <a:t>leather</a:t>
            </a:r>
            <a:r>
              <a:rPr lang="en-US" altLang="zh-CN" sz="2800" b="1" dirty="0" smtClean="0"/>
              <a:t> </a:t>
            </a:r>
            <a:r>
              <a:rPr lang="en-US" altLang="zh-CN" sz="2800" b="1" dirty="0" smtClean="0">
                <a:solidFill>
                  <a:srgbClr val="FF0000"/>
                </a:solidFill>
              </a:rPr>
              <a:t>boots</a:t>
            </a:r>
            <a:r>
              <a:rPr lang="en-US" altLang="zh-CN" sz="2800" b="1" dirty="0" smtClean="0"/>
              <a:t> were like baby dolphins.</a:t>
            </a:r>
            <a:endParaRPr lang="zh-CN" altLang="zh-CN" sz="2800" b="1" dirty="0" smtClean="0"/>
          </a:p>
        </p:txBody>
      </p:sp>
      <p:sp>
        <p:nvSpPr>
          <p:cNvPr id="7" name="椭圆形标注 6"/>
          <p:cNvSpPr/>
          <p:nvPr/>
        </p:nvSpPr>
        <p:spPr>
          <a:xfrm rot="10800000">
            <a:off x="5292078" y="1131590"/>
            <a:ext cx="1901313" cy="737086"/>
          </a:xfrm>
          <a:prstGeom prst="wedgeEllipseCallout">
            <a:avLst>
              <a:gd name="adj1" fmla="val 32869"/>
              <a:gd name="adj2" fmla="val 858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明喻</a:t>
            </a:r>
            <a:endParaRPr lang="zh-CN" altLang="en-US" sz="2800" b="1" dirty="0">
              <a:solidFill>
                <a:schemeClr val="tx1"/>
              </a:solidFill>
              <a:effectLst>
                <a:outerShdw blurRad="38100" dist="38100" dir="2700000" algn="tl">
                  <a:srgbClr val="000000">
                    <a:alpha val="43137"/>
                  </a:srgbClr>
                </a:outerShdw>
              </a:effectLst>
            </a:endParaRPr>
          </a:p>
        </p:txBody>
      </p:sp>
      <p:sp>
        <p:nvSpPr>
          <p:cNvPr id="16" name="矩形 15"/>
          <p:cNvSpPr/>
          <p:nvPr/>
        </p:nvSpPr>
        <p:spPr>
          <a:xfrm>
            <a:off x="0" y="2283718"/>
            <a:ext cx="8820472" cy="400110"/>
          </a:xfrm>
          <a:prstGeom prst="rect">
            <a:avLst/>
          </a:prstGeom>
        </p:spPr>
        <p:txBody>
          <a:bodyPr wrap="square">
            <a:spAutoFit/>
          </a:bodyPr>
          <a:lstStyle/>
          <a:p>
            <a:r>
              <a:rPr lang="zh-CN" altLang="en-US" sz="2000" b="1" dirty="0" smtClean="0">
                <a:latin typeface="楷体" panose="02010609060101010101" pitchFamily="49" charset="-122"/>
                <a:ea typeface="楷体" panose="02010609060101010101" pitchFamily="49" charset="-122"/>
              </a:rPr>
              <a:t>他的那双手有垃圾桶盖那么大，一双穿着皮靴的脚像两只小海豚。</a:t>
            </a:r>
            <a:endParaRPr lang="zh-CN" altLang="en-US" sz="2000" b="1" dirty="0">
              <a:latin typeface="楷体" panose="02010609060101010101" pitchFamily="49" charset="-122"/>
              <a:ea typeface="楷体" panose="02010609060101010101" pitchFamily="49" charset="-122"/>
            </a:endParaRPr>
          </a:p>
        </p:txBody>
      </p:sp>
      <p:sp>
        <p:nvSpPr>
          <p:cNvPr id="17" name="椭圆 16"/>
          <p:cNvSpPr/>
          <p:nvPr/>
        </p:nvSpPr>
        <p:spPr>
          <a:xfrm>
            <a:off x="5148064" y="411510"/>
            <a:ext cx="792088" cy="50405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915566"/>
            <a:ext cx="4104456"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trash can/ˈ</a:t>
            </a:r>
            <a:r>
              <a:rPr lang="en-US" altLang="zh-CN" sz="2400" b="1" dirty="0" err="1" smtClean="0">
                <a:ea typeface="楷体" panose="02010609060101010101" pitchFamily="49" charset="-122"/>
              </a:rPr>
              <a:t>træʃ</a:t>
            </a:r>
            <a:r>
              <a:rPr lang="en-US" altLang="zh-CN" sz="2400" b="1" dirty="0" smtClean="0">
                <a:ea typeface="楷体" panose="02010609060101010101" pitchFamily="49" charset="-122"/>
              </a:rPr>
              <a:t> </a:t>
            </a:r>
            <a:r>
              <a:rPr lang="en-US" altLang="zh-CN" sz="2400" b="1" dirty="0" err="1" smtClean="0">
                <a:ea typeface="楷体" panose="02010609060101010101" pitchFamily="49" charset="-122"/>
              </a:rPr>
              <a:t>kæn</a:t>
            </a:r>
            <a:r>
              <a:rPr lang="en-US" altLang="zh-CN" sz="2400" b="1" dirty="0" smtClean="0">
                <a:ea typeface="楷体" panose="02010609060101010101" pitchFamily="49" charset="-122"/>
              </a:rPr>
              <a:t>/ n.</a:t>
            </a:r>
            <a:r>
              <a:rPr lang="zh-CN" altLang="en-US" sz="2400" b="1" dirty="0" smtClean="0">
                <a:ea typeface="楷体" panose="02010609060101010101" pitchFamily="49" charset="-122"/>
              </a:rPr>
              <a:t>垃圾桶</a:t>
            </a:r>
            <a:endParaRPr lang="zh-CN" altLang="en-US" sz="2400" b="1" dirty="0">
              <a:ea typeface="楷体" panose="02010609060101010101" pitchFamily="49" charset="-122"/>
            </a:endParaRPr>
          </a:p>
        </p:txBody>
      </p:sp>
      <p:sp>
        <p:nvSpPr>
          <p:cNvPr id="15" name="矩形 14"/>
          <p:cNvSpPr/>
          <p:nvPr/>
        </p:nvSpPr>
        <p:spPr>
          <a:xfrm>
            <a:off x="0" y="2715766"/>
            <a:ext cx="8856984" cy="461665"/>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err="1" smtClean="0">
                <a:solidFill>
                  <a:srgbClr val="002060"/>
                </a:solidFill>
              </a:rPr>
              <a:t>Hagrid</a:t>
            </a:r>
            <a:r>
              <a:rPr lang="en-US" altLang="zh-CN" sz="2400" b="1" dirty="0" smtClean="0">
                <a:solidFill>
                  <a:srgbClr val="002060"/>
                </a:solidFill>
              </a:rPr>
              <a:t> brought baby Harry to the </a:t>
            </a:r>
            <a:r>
              <a:rPr lang="en-US" altLang="zh-CN" sz="2400" b="1" dirty="0" err="1" smtClean="0">
                <a:solidFill>
                  <a:srgbClr val="002060"/>
                </a:solidFill>
              </a:rPr>
              <a:t>Dursley’s</a:t>
            </a:r>
            <a:r>
              <a:rPr lang="en-US" altLang="zh-CN" sz="2400" b="1" dirty="0" smtClean="0">
                <a:solidFill>
                  <a:srgbClr val="002060"/>
                </a:solidFill>
              </a:rPr>
              <a:t> house.</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20" name="矩形 19"/>
          <p:cNvSpPr/>
          <p:nvPr/>
        </p:nvSpPr>
        <p:spPr>
          <a:xfrm>
            <a:off x="0" y="3363838"/>
            <a:ext cx="5868144" cy="1569660"/>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Here the writer uses both simile and metaphor to show the reader </a:t>
            </a:r>
            <a:r>
              <a:rPr lang="en-US" altLang="zh-CN" sz="2400" b="1" dirty="0" err="1" smtClean="0">
                <a:solidFill>
                  <a:srgbClr val="7030A0"/>
                </a:solidFill>
                <a:ea typeface="楷体" panose="02010609060101010101" pitchFamily="49" charset="-122"/>
              </a:rPr>
              <a:t>Hagrid</a:t>
            </a:r>
            <a:r>
              <a:rPr lang="en-US" altLang="zh-CN" sz="2400" b="1" dirty="0" smtClean="0">
                <a:solidFill>
                  <a:srgbClr val="7030A0"/>
                </a:solidFill>
                <a:ea typeface="楷体" panose="02010609060101010101" pitchFamily="49" charset="-122"/>
              </a:rPr>
              <a:t> is a giant. She compares his hands to trash can lids and his boots to dolphins.</a:t>
            </a:r>
            <a:endParaRPr lang="zh-CN" altLang="en-US" sz="2400" b="1" dirty="0">
              <a:solidFill>
                <a:srgbClr val="7030A0"/>
              </a:solidFill>
              <a:ea typeface="宋体" panose="02010600030101010101" pitchFamily="2" charset="-122"/>
            </a:endParaRPr>
          </a:p>
        </p:txBody>
      </p:sp>
      <p:sp>
        <p:nvSpPr>
          <p:cNvPr id="13" name="椭圆 12"/>
          <p:cNvSpPr/>
          <p:nvPr/>
        </p:nvSpPr>
        <p:spPr>
          <a:xfrm>
            <a:off x="6012160" y="0"/>
            <a:ext cx="2376264" cy="483518"/>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形标注 18"/>
          <p:cNvSpPr/>
          <p:nvPr/>
        </p:nvSpPr>
        <p:spPr>
          <a:xfrm rot="10800000">
            <a:off x="6732240" y="987574"/>
            <a:ext cx="1901313" cy="593071"/>
          </a:xfrm>
          <a:prstGeom prst="wedgeEllipseCallout">
            <a:avLst>
              <a:gd name="adj1" fmla="val 5710"/>
              <a:gd name="adj2" fmla="val 1364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暗喻</a:t>
            </a:r>
            <a:endParaRPr lang="zh-CN" altLang="en-US" sz="2800" b="1" dirty="0">
              <a:solidFill>
                <a:schemeClr val="tx1"/>
              </a:solidFill>
              <a:effectLst>
                <a:outerShdw blurRad="38100" dist="38100" dir="2700000" algn="tl">
                  <a:srgbClr val="000000">
                    <a:alpha val="43137"/>
                  </a:srgbClr>
                </a:outerShdw>
              </a:effectLst>
            </a:endParaRPr>
          </a:p>
        </p:txBody>
      </p:sp>
      <p:sp>
        <p:nvSpPr>
          <p:cNvPr id="21" name="矩形 20"/>
          <p:cNvSpPr/>
          <p:nvPr/>
        </p:nvSpPr>
        <p:spPr>
          <a:xfrm>
            <a:off x="0" y="1347614"/>
            <a:ext cx="2304256"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lid /</a:t>
            </a:r>
            <a:r>
              <a:rPr lang="en-US" altLang="zh-CN" sz="2400" b="1" dirty="0" err="1" smtClean="0">
                <a:ea typeface="楷体" panose="02010609060101010101" pitchFamily="49" charset="-122"/>
              </a:rPr>
              <a:t>lɪd</a:t>
            </a:r>
            <a:r>
              <a:rPr lang="en-US" altLang="zh-CN" sz="2400" b="1" dirty="0" smtClean="0">
                <a:ea typeface="楷体" panose="02010609060101010101" pitchFamily="49" charset="-122"/>
              </a:rPr>
              <a:t>/ n. </a:t>
            </a:r>
            <a:r>
              <a:rPr lang="zh-CN" altLang="en-US" sz="2400" b="1" dirty="0" smtClean="0">
                <a:ea typeface="楷体" panose="02010609060101010101" pitchFamily="49" charset="-122"/>
              </a:rPr>
              <a:t>盖子</a:t>
            </a:r>
            <a:endParaRPr lang="zh-CN" altLang="en-US" sz="2400" b="1" dirty="0">
              <a:ea typeface="楷体" panose="02010609060101010101" pitchFamily="49" charset="-122"/>
            </a:endParaRPr>
          </a:p>
        </p:txBody>
      </p:sp>
      <p:sp>
        <p:nvSpPr>
          <p:cNvPr id="23" name="矩形 22"/>
          <p:cNvSpPr/>
          <p:nvPr/>
        </p:nvSpPr>
        <p:spPr>
          <a:xfrm>
            <a:off x="2267744" y="1347614"/>
            <a:ext cx="3384376"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leather /ˈ</a:t>
            </a:r>
            <a:r>
              <a:rPr lang="en-US" altLang="zh-CN" sz="2400" b="1" dirty="0" err="1" smtClean="0">
                <a:ea typeface="楷体" panose="02010609060101010101" pitchFamily="49" charset="-122"/>
              </a:rPr>
              <a:t>leðə</a:t>
            </a:r>
            <a:r>
              <a:rPr lang="en-US" altLang="zh-CN" sz="2400" b="1" dirty="0" smtClean="0">
                <a:ea typeface="楷体" panose="02010609060101010101" pitchFamily="49" charset="-122"/>
              </a:rPr>
              <a:t>(r)/n. </a:t>
            </a:r>
            <a:r>
              <a:rPr lang="zh-CN" altLang="en-US" sz="2400" b="1" dirty="0" smtClean="0">
                <a:ea typeface="楷体" panose="02010609060101010101" pitchFamily="49" charset="-122"/>
              </a:rPr>
              <a:t>皮革</a:t>
            </a:r>
            <a:endParaRPr lang="zh-CN" altLang="en-US" sz="2400" b="1" dirty="0">
              <a:ea typeface="楷体" panose="02010609060101010101" pitchFamily="49" charset="-122"/>
            </a:endParaRPr>
          </a:p>
        </p:txBody>
      </p:sp>
      <p:sp>
        <p:nvSpPr>
          <p:cNvPr id="24" name="矩形 23"/>
          <p:cNvSpPr/>
          <p:nvPr/>
        </p:nvSpPr>
        <p:spPr>
          <a:xfrm>
            <a:off x="0" y="1779662"/>
            <a:ext cx="2592288"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boot /</a:t>
            </a:r>
            <a:r>
              <a:rPr lang="en-US" altLang="zh-CN" sz="2400" b="1" dirty="0" err="1" smtClean="0">
                <a:ea typeface="楷体" panose="02010609060101010101" pitchFamily="49" charset="-122"/>
              </a:rPr>
              <a:t>buːt</a:t>
            </a:r>
            <a:r>
              <a:rPr lang="en-US" altLang="zh-CN" sz="2400" b="1" dirty="0" smtClean="0">
                <a:ea typeface="楷体" panose="02010609060101010101" pitchFamily="49" charset="-122"/>
              </a:rPr>
              <a:t>/ n. </a:t>
            </a:r>
            <a:r>
              <a:rPr lang="zh-CN" altLang="en-US" sz="2400" b="1" dirty="0" smtClean="0">
                <a:ea typeface="楷体" panose="02010609060101010101" pitchFamily="49" charset="-122"/>
              </a:rPr>
              <a:t>靴子</a:t>
            </a:r>
            <a:endParaRPr lang="zh-CN" altLang="en-US" sz="2400" b="1" dirty="0">
              <a:ea typeface="楷体" panose="02010609060101010101" pitchFamily="49" charset="-122"/>
            </a:endParaRPr>
          </a:p>
        </p:txBody>
      </p:sp>
      <p:sp>
        <p:nvSpPr>
          <p:cNvPr id="52226" name="AutoShape 2"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28" name="AutoShape 4"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30" name="AutoShape 6"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32" name="AutoShape 8"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52236" name="Picture 12" descr="https://pic4.zhimg.com/v2-a821f1a6beffd06432933779db542633_180x120.jpg"/>
          <p:cNvPicPr>
            <a:picLocks noChangeAspect="1" noChangeArrowheads="1"/>
          </p:cNvPicPr>
          <p:nvPr/>
        </p:nvPicPr>
        <p:blipFill>
          <a:blip r:embed="rId1" cstate="print"/>
          <a:srcRect/>
          <a:stretch>
            <a:fillRect/>
          </a:stretch>
        </p:blipFill>
        <p:spPr bwMode="auto">
          <a:xfrm>
            <a:off x="6013375" y="3291830"/>
            <a:ext cx="3130625" cy="206769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amond(in)">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diamond(in)">
                                      <p:cBhvr>
                                        <p:cTn id="6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8" grpId="0" animBg="1"/>
      <p:bldP spid="15" grpId="0"/>
      <p:bldP spid="20" grpId="0"/>
      <p:bldP spid="13" grpId="0" animBg="1"/>
      <p:bldP spid="19" grpId="0" animBg="1"/>
      <p:bldP spid="21"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827584" cy="827584"/>
          </a:xfrm>
          <a:prstGeom prst="rect">
            <a:avLst/>
          </a:prstGeom>
          <a:noFill/>
        </p:spPr>
      </p:pic>
      <p:sp>
        <p:nvSpPr>
          <p:cNvPr id="14" name="矩形 13"/>
          <p:cNvSpPr/>
          <p:nvPr/>
        </p:nvSpPr>
        <p:spPr>
          <a:xfrm>
            <a:off x="0" y="843558"/>
            <a:ext cx="9036496" cy="1815882"/>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a:t>
            </a:r>
            <a:r>
              <a:rPr lang="en-US" altLang="zh-CN" sz="2800" dirty="0" smtClean="0"/>
              <a:t> </a:t>
            </a:r>
            <a:r>
              <a:rPr lang="en-US" altLang="zh-CN" sz="2800" b="1" dirty="0" smtClean="0"/>
              <a:t>A </a:t>
            </a:r>
            <a:r>
              <a:rPr lang="en-US" altLang="zh-CN" sz="2800" b="1" dirty="0" smtClean="0">
                <a:solidFill>
                  <a:srgbClr val="7030A0"/>
                </a:solidFill>
              </a:rPr>
              <a:t>breeze</a:t>
            </a:r>
            <a:r>
              <a:rPr lang="en-US" altLang="zh-CN" sz="2800" b="1" dirty="0" smtClean="0"/>
              <a:t> </a:t>
            </a:r>
            <a:r>
              <a:rPr lang="en-US" altLang="zh-CN" sz="2800" b="1" dirty="0" smtClean="0">
                <a:solidFill>
                  <a:srgbClr val="FF0000"/>
                </a:solidFill>
              </a:rPr>
              <a:t>ruffled</a:t>
            </a:r>
            <a:r>
              <a:rPr lang="en-US" altLang="zh-CN" sz="2800" b="1" dirty="0" smtClean="0"/>
              <a:t> the neat </a:t>
            </a:r>
            <a:r>
              <a:rPr lang="en-US" altLang="zh-CN" sz="2800" b="1" dirty="0" smtClean="0">
                <a:solidFill>
                  <a:srgbClr val="7030A0"/>
                </a:solidFill>
              </a:rPr>
              <a:t>hedges</a:t>
            </a:r>
            <a:r>
              <a:rPr lang="en-US" altLang="zh-CN" sz="2800" b="1" dirty="0" smtClean="0"/>
              <a:t> of Privet Drive, which lay silent and tidy under the inky sky, the very last place you would expect astonishing things to happen. </a:t>
            </a:r>
            <a:endParaRPr lang="zh-CN" altLang="zh-CN" sz="2800" b="1" dirty="0"/>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7" name="椭圆形标注 6"/>
          <p:cNvSpPr/>
          <p:nvPr/>
        </p:nvSpPr>
        <p:spPr>
          <a:xfrm rot="10987566">
            <a:off x="6684543" y="90950"/>
            <a:ext cx="1901313" cy="593071"/>
          </a:xfrm>
          <a:prstGeom prst="wedgeEllipseCallout">
            <a:avLst>
              <a:gd name="adj1" fmla="val 160458"/>
              <a:gd name="adj2" fmla="val -12569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拟人</a:t>
            </a:r>
            <a:endParaRPr lang="zh-CN" altLang="en-US" sz="2800" b="1" dirty="0">
              <a:solidFill>
                <a:schemeClr val="tx1"/>
              </a:solidFill>
              <a:effectLst>
                <a:outerShdw blurRad="38100" dist="38100" dir="2700000" algn="tl">
                  <a:srgbClr val="000000">
                    <a:alpha val="43137"/>
                  </a:srgbClr>
                </a:outerShdw>
              </a:effectLst>
            </a:endParaRPr>
          </a:p>
        </p:txBody>
      </p:sp>
      <p:sp>
        <p:nvSpPr>
          <p:cNvPr id="12" name="矩形 11"/>
          <p:cNvSpPr/>
          <p:nvPr/>
        </p:nvSpPr>
        <p:spPr>
          <a:xfrm>
            <a:off x="2483768" y="123478"/>
            <a:ext cx="367240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三</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拟人</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6" name="矩形 15"/>
          <p:cNvSpPr/>
          <p:nvPr/>
        </p:nvSpPr>
        <p:spPr>
          <a:xfrm>
            <a:off x="107504" y="3795886"/>
            <a:ext cx="5760640" cy="1200329"/>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清风吹拂女贞路上整洁的树篱</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漆黑的天空下只余下静谧与洁净。这是一个你最不可能有任何惊人事情发生的地方。</a:t>
            </a:r>
            <a:endParaRPr lang="zh-CN" altLang="en-US" sz="2400" b="1" dirty="0">
              <a:latin typeface="楷体" panose="02010609060101010101" pitchFamily="49" charset="-122"/>
              <a:ea typeface="楷体" panose="02010609060101010101" pitchFamily="49" charset="-122"/>
            </a:endParaRPr>
          </a:p>
        </p:txBody>
      </p:sp>
      <p:sp>
        <p:nvSpPr>
          <p:cNvPr id="17" name="椭圆 16"/>
          <p:cNvSpPr/>
          <p:nvPr/>
        </p:nvSpPr>
        <p:spPr>
          <a:xfrm>
            <a:off x="3635896" y="843558"/>
            <a:ext cx="1152128" cy="50405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979712" y="2427734"/>
            <a:ext cx="3024336"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breeze /</a:t>
            </a:r>
            <a:r>
              <a:rPr lang="en-US" altLang="zh-CN" sz="2400" b="1" dirty="0" err="1" smtClean="0">
                <a:ea typeface="楷体" panose="02010609060101010101" pitchFamily="49" charset="-122"/>
              </a:rPr>
              <a:t>briːz</a:t>
            </a:r>
            <a:r>
              <a:rPr lang="en-US" altLang="zh-CN" sz="2400" b="1" dirty="0" smtClean="0">
                <a:ea typeface="楷体" panose="02010609060101010101" pitchFamily="49" charset="-122"/>
              </a:rPr>
              <a:t>/ n. </a:t>
            </a:r>
            <a:r>
              <a:rPr lang="zh-CN" altLang="en-US" sz="2400" b="1" dirty="0" smtClean="0">
                <a:ea typeface="楷体" panose="02010609060101010101" pitchFamily="49" charset="-122"/>
              </a:rPr>
              <a:t>微风</a:t>
            </a:r>
            <a:endParaRPr lang="zh-CN" altLang="en-US" sz="2400" b="1" dirty="0">
              <a:ea typeface="楷体" panose="02010609060101010101" pitchFamily="49" charset="-122"/>
            </a:endParaRPr>
          </a:p>
        </p:txBody>
      </p:sp>
      <p:sp>
        <p:nvSpPr>
          <p:cNvPr id="19" name="矩形 18"/>
          <p:cNvSpPr/>
          <p:nvPr/>
        </p:nvSpPr>
        <p:spPr>
          <a:xfrm>
            <a:off x="1979712" y="2859782"/>
            <a:ext cx="3456384"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ruffle  /ˈ</a:t>
            </a:r>
            <a:r>
              <a:rPr lang="en-US" altLang="zh-CN" sz="2400" b="1" dirty="0" err="1" smtClean="0">
                <a:ea typeface="楷体" panose="02010609060101010101" pitchFamily="49" charset="-122"/>
              </a:rPr>
              <a:t>rʌfl</a:t>
            </a:r>
            <a:r>
              <a:rPr lang="en-US" altLang="zh-CN" sz="2400" b="1" dirty="0" smtClean="0">
                <a:ea typeface="楷体" panose="02010609060101010101" pitchFamily="49" charset="-122"/>
              </a:rPr>
              <a:t>/ v.</a:t>
            </a:r>
            <a:r>
              <a:rPr lang="zh-CN" altLang="en-US" sz="2400" b="1" dirty="0" smtClean="0">
                <a:ea typeface="楷体" panose="02010609060101010101" pitchFamily="49" charset="-122"/>
              </a:rPr>
              <a:t>弄乱</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激怒</a:t>
            </a:r>
            <a:endParaRPr lang="zh-CN" altLang="en-US" sz="2400" b="1" dirty="0">
              <a:ea typeface="楷体" panose="02010609060101010101" pitchFamily="49" charset="-122"/>
            </a:endParaRPr>
          </a:p>
        </p:txBody>
      </p:sp>
      <p:sp>
        <p:nvSpPr>
          <p:cNvPr id="20" name="椭圆 19"/>
          <p:cNvSpPr/>
          <p:nvPr/>
        </p:nvSpPr>
        <p:spPr>
          <a:xfrm>
            <a:off x="2699792" y="1275606"/>
            <a:ext cx="1152128" cy="50405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322" name="Picture 2" descr="https://img1.baidu.com/it/u=1247951968,986888970&amp;fm=253&amp;fmt=auto&amp;app=138&amp;f=JPEG?w=474&amp;h=315"/>
          <p:cNvPicPr>
            <a:picLocks noChangeAspect="1" noChangeArrowheads="1"/>
          </p:cNvPicPr>
          <p:nvPr/>
        </p:nvPicPr>
        <p:blipFill>
          <a:blip r:embed="rId3" cstate="print"/>
          <a:srcRect/>
          <a:stretch>
            <a:fillRect/>
          </a:stretch>
        </p:blipFill>
        <p:spPr bwMode="auto">
          <a:xfrm>
            <a:off x="5940152" y="3014359"/>
            <a:ext cx="3203848" cy="2129141"/>
          </a:xfrm>
          <a:prstGeom prst="rect">
            <a:avLst/>
          </a:prstGeom>
          <a:noFill/>
        </p:spPr>
      </p:pic>
      <p:sp>
        <p:nvSpPr>
          <p:cNvPr id="21" name="矩形 20"/>
          <p:cNvSpPr/>
          <p:nvPr/>
        </p:nvSpPr>
        <p:spPr>
          <a:xfrm>
            <a:off x="1979712" y="3291830"/>
            <a:ext cx="3312368"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hedges /ˈ</a:t>
            </a:r>
            <a:r>
              <a:rPr lang="en-US" altLang="zh-CN" sz="2400" b="1" dirty="0" err="1" smtClean="0">
                <a:ea typeface="楷体" panose="02010609060101010101" pitchFamily="49" charset="-122"/>
              </a:rPr>
              <a:t>hedʒɪz</a:t>
            </a:r>
            <a:r>
              <a:rPr lang="en-US" altLang="zh-CN" sz="2400" b="1" dirty="0" smtClean="0">
                <a:ea typeface="楷体" panose="02010609060101010101" pitchFamily="49" charset="-122"/>
              </a:rPr>
              <a:t>/ n.</a:t>
            </a:r>
            <a:r>
              <a:rPr lang="zh-CN" altLang="en-US" sz="2400" b="1" dirty="0" smtClean="0">
                <a:ea typeface="楷体" panose="02010609060101010101" pitchFamily="49" charset="-122"/>
              </a:rPr>
              <a:t>树篱</a:t>
            </a:r>
            <a:endParaRPr lang="zh-CN" altLang="en-US" sz="2400" b="1" dirty="0">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51670"/>
            <a:ext cx="8964488" cy="830997"/>
          </a:xfrm>
          <a:prstGeom prst="rect">
            <a:avLst/>
          </a:prstGeom>
        </p:spPr>
        <p:txBody>
          <a:bodyPr wrap="square">
            <a:spAutoFit/>
          </a:bodyPr>
          <a:lstStyle/>
          <a:p>
            <a:pPr algn="just"/>
            <a:r>
              <a:rPr lang="zh-CN" altLang="en-US" sz="2400" b="1" dirty="0" smtClean="0">
                <a:ea typeface="宋体" panose="02010600030101010101" pitchFamily="2" charset="-122"/>
              </a:rPr>
              <a:t>拟人</a:t>
            </a:r>
            <a:r>
              <a:rPr lang="zh-CN" altLang="en-US" sz="2400" b="1" dirty="0" smtClean="0">
                <a:ea typeface="楷体" panose="02010609060101010101" pitchFamily="49" charset="-122"/>
              </a:rPr>
              <a:t>：</a:t>
            </a:r>
            <a:r>
              <a:rPr lang="en-US" altLang="zh-CN" sz="2400" b="1" dirty="0" smtClean="0">
                <a:solidFill>
                  <a:srgbClr val="FF0000"/>
                </a:solidFill>
                <a:ea typeface="楷体" panose="02010609060101010101" pitchFamily="49" charset="-122"/>
              </a:rPr>
              <a:t> personification, the practice of representing objects, qualities, etc. as humans, in art and literature.</a:t>
            </a:r>
            <a:endParaRPr lang="zh-CN" altLang="en-US" sz="2400" b="1" dirty="0">
              <a:solidFill>
                <a:srgbClr val="FF0000"/>
              </a:solidFill>
              <a:ea typeface="宋体" panose="02010600030101010101" pitchFamily="2" charset="-122"/>
            </a:endParaRPr>
          </a:p>
        </p:txBody>
      </p:sp>
      <p:sp>
        <p:nvSpPr>
          <p:cNvPr id="8" name="矩形 7"/>
          <p:cNvSpPr/>
          <p:nvPr/>
        </p:nvSpPr>
        <p:spPr>
          <a:xfrm>
            <a:off x="0" y="0"/>
            <a:ext cx="9144000" cy="1938992"/>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err="1" smtClean="0">
                <a:solidFill>
                  <a:srgbClr val="002060"/>
                </a:solidFill>
              </a:rPr>
              <a:t>Albus</a:t>
            </a:r>
            <a:r>
              <a:rPr lang="en-US" altLang="zh-CN" sz="2400" b="1" dirty="0" smtClean="0">
                <a:solidFill>
                  <a:srgbClr val="002060"/>
                </a:solidFill>
              </a:rPr>
              <a:t> Dumbledore decided to put baby Harry here, number four, Privet Drive, to be brought up by his aunt Mrs. </a:t>
            </a:r>
            <a:r>
              <a:rPr lang="en-US" altLang="zh-CN" sz="2400" b="1" dirty="0" err="1" smtClean="0">
                <a:solidFill>
                  <a:srgbClr val="002060"/>
                </a:solidFill>
              </a:rPr>
              <a:t>Dursley</a:t>
            </a:r>
            <a:r>
              <a:rPr lang="en-US" altLang="zh-CN" sz="2400" b="1" dirty="0" smtClean="0">
                <a:solidFill>
                  <a:srgbClr val="002060"/>
                </a:solidFill>
              </a:rPr>
              <a:t>. Because he thought it might be good for Harry to be raised without knowing  he was famous and special before he had the ability to take the responsibility.</a:t>
            </a:r>
            <a:endParaRPr lang="zh-CN" altLang="en-US" sz="2400" b="1" dirty="0">
              <a:solidFill>
                <a:srgbClr val="002060"/>
              </a:solidFill>
            </a:endParaRPr>
          </a:p>
        </p:txBody>
      </p:sp>
      <p:sp>
        <p:nvSpPr>
          <p:cNvPr id="11" name="矩形 10"/>
          <p:cNvSpPr/>
          <p:nvPr/>
        </p:nvSpPr>
        <p:spPr>
          <a:xfrm>
            <a:off x="0" y="2931790"/>
            <a:ext cx="5832648" cy="1938992"/>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The breeze doesn’t have hand, but it “ruffles” the hedges. Here the writer uses personification to describe the breeze, giving it the quality of humans. Similarly, “silence” is another quality of humans.</a:t>
            </a:r>
            <a:endParaRPr lang="zh-CN" altLang="en-US" sz="2400" b="1" dirty="0">
              <a:solidFill>
                <a:srgbClr val="7030A0"/>
              </a:solidFill>
              <a:ea typeface="宋体" panose="02010600030101010101" pitchFamily="2" charset="-122"/>
            </a:endParaRPr>
          </a:p>
        </p:txBody>
      </p:sp>
      <p:pic>
        <p:nvPicPr>
          <p:cNvPr id="7" name="图片 6"/>
          <p:cNvPicPr/>
          <p:nvPr/>
        </p:nvPicPr>
        <p:blipFill>
          <a:blip r:embed="rId1" cstate="print"/>
          <a:stretch>
            <a:fillRect/>
          </a:stretch>
        </p:blipFill>
        <p:spPr>
          <a:xfrm>
            <a:off x="5940152" y="3075806"/>
            <a:ext cx="3203848" cy="206769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9144000" cy="954107"/>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2</a:t>
            </a:r>
            <a:r>
              <a:rPr lang="zh-CN" altLang="en-US" sz="2800" b="1" dirty="0" smtClean="0">
                <a:latin typeface="楷体" panose="02010609060101010101" pitchFamily="49" charset="-122"/>
                <a:ea typeface="楷体" panose="02010609060101010101" pitchFamily="49" charset="-122"/>
              </a:rPr>
              <a:t>：</a:t>
            </a:r>
            <a:r>
              <a:rPr lang="en-US" altLang="zh-CN" sz="2800" dirty="0" smtClean="0"/>
              <a:t> </a:t>
            </a:r>
            <a:r>
              <a:rPr lang="en-US" altLang="zh-CN" sz="2800" b="1" dirty="0" smtClean="0"/>
              <a:t>The storm </a:t>
            </a:r>
            <a:r>
              <a:rPr lang="en-US" altLang="zh-CN" sz="2800" b="1" dirty="0" smtClean="0">
                <a:solidFill>
                  <a:srgbClr val="FF0000"/>
                </a:solidFill>
              </a:rPr>
              <a:t>raged </a:t>
            </a:r>
            <a:r>
              <a:rPr lang="en-US" altLang="zh-CN" sz="2800" b="1" dirty="0" smtClean="0"/>
              <a:t>more and more </a:t>
            </a:r>
            <a:r>
              <a:rPr lang="en-US" altLang="zh-CN" sz="2800" b="1" dirty="0" smtClean="0">
                <a:solidFill>
                  <a:srgbClr val="FF0000"/>
                </a:solidFill>
              </a:rPr>
              <a:t>ferociously</a:t>
            </a:r>
            <a:r>
              <a:rPr lang="en-US" altLang="zh-CN" sz="2800" b="1" dirty="0" smtClean="0"/>
              <a:t> as the night went on.</a:t>
            </a:r>
            <a:endParaRPr lang="zh-CN" altLang="zh-CN" sz="2800" b="1" dirty="0" smtClean="0"/>
          </a:p>
        </p:txBody>
      </p:sp>
      <p:sp>
        <p:nvSpPr>
          <p:cNvPr id="7" name="椭圆形标注 6"/>
          <p:cNvSpPr/>
          <p:nvPr/>
        </p:nvSpPr>
        <p:spPr>
          <a:xfrm rot="10800000">
            <a:off x="4139952" y="699542"/>
            <a:ext cx="1901313" cy="504056"/>
          </a:xfrm>
          <a:prstGeom prst="wedgeEllipseCallout">
            <a:avLst>
              <a:gd name="adj1" fmla="val 35132"/>
              <a:gd name="adj2" fmla="val 921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拟人</a:t>
            </a:r>
            <a:endParaRPr lang="zh-CN" altLang="en-US" sz="2800" b="1" dirty="0">
              <a:solidFill>
                <a:schemeClr val="tx1"/>
              </a:solidFill>
              <a:effectLst>
                <a:outerShdw blurRad="38100" dist="38100" dir="2700000" algn="tl">
                  <a:srgbClr val="000000">
                    <a:alpha val="43137"/>
                  </a:srgbClr>
                </a:outerShdw>
              </a:effectLst>
            </a:endParaRPr>
          </a:p>
        </p:txBody>
      </p:sp>
      <p:sp>
        <p:nvSpPr>
          <p:cNvPr id="16" name="矩形 15"/>
          <p:cNvSpPr/>
          <p:nvPr/>
        </p:nvSpPr>
        <p:spPr>
          <a:xfrm>
            <a:off x="2987824" y="1275606"/>
            <a:ext cx="4139952" cy="400110"/>
          </a:xfrm>
          <a:prstGeom prst="rect">
            <a:avLst/>
          </a:prstGeom>
        </p:spPr>
        <p:txBody>
          <a:bodyPr wrap="square">
            <a:spAutoFit/>
          </a:bodyPr>
          <a:lstStyle/>
          <a:p>
            <a:r>
              <a:rPr lang="zh-CN" altLang="en-US" sz="2000" b="1" dirty="0" smtClean="0">
                <a:latin typeface="楷体" panose="02010609060101010101" pitchFamily="49" charset="-122"/>
                <a:ea typeface="楷体" panose="02010609060101010101" pitchFamily="49" charset="-122"/>
              </a:rPr>
              <a:t>夜越来越深，而暴风雨越发肆虐。</a:t>
            </a:r>
            <a:endParaRPr lang="zh-CN" altLang="en-US" sz="2000" b="1" dirty="0">
              <a:latin typeface="楷体" panose="02010609060101010101" pitchFamily="49" charset="-122"/>
              <a:ea typeface="楷体" panose="02010609060101010101" pitchFamily="49" charset="-122"/>
            </a:endParaRPr>
          </a:p>
        </p:txBody>
      </p:sp>
      <p:sp>
        <p:nvSpPr>
          <p:cNvPr id="17" name="椭圆 16"/>
          <p:cNvSpPr/>
          <p:nvPr/>
        </p:nvSpPr>
        <p:spPr>
          <a:xfrm>
            <a:off x="3851920" y="0"/>
            <a:ext cx="1008112" cy="55552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1059582"/>
            <a:ext cx="2771800"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rage /</a:t>
            </a:r>
            <a:r>
              <a:rPr lang="en-US" altLang="zh-CN" sz="2400" b="1" dirty="0" err="1" smtClean="0">
                <a:ea typeface="楷体" panose="02010609060101010101" pitchFamily="49" charset="-122"/>
              </a:rPr>
              <a:t>reɪdʒ</a:t>
            </a:r>
            <a:r>
              <a:rPr lang="en-US" altLang="zh-CN" sz="2400" b="1" dirty="0" smtClean="0">
                <a:ea typeface="楷体" panose="02010609060101010101" pitchFamily="49" charset="-122"/>
              </a:rPr>
              <a:t>/ v. </a:t>
            </a:r>
            <a:r>
              <a:rPr lang="zh-CN" altLang="en-US" sz="2400" b="1" dirty="0" smtClean="0">
                <a:ea typeface="楷体" panose="02010609060101010101" pitchFamily="49" charset="-122"/>
              </a:rPr>
              <a:t>发怒</a:t>
            </a:r>
            <a:endParaRPr lang="zh-CN" altLang="en-US" sz="2400" b="1" dirty="0">
              <a:ea typeface="楷体" panose="02010609060101010101" pitchFamily="49" charset="-122"/>
            </a:endParaRPr>
          </a:p>
        </p:txBody>
      </p:sp>
      <p:sp>
        <p:nvSpPr>
          <p:cNvPr id="15" name="矩形 14"/>
          <p:cNvSpPr/>
          <p:nvPr/>
        </p:nvSpPr>
        <p:spPr>
          <a:xfrm>
            <a:off x="0" y="1635646"/>
            <a:ext cx="8964488" cy="1200329"/>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2060"/>
                </a:solidFill>
              </a:rPr>
              <a:t>Uncle Vernon led his family and Harry to a shack on an island on a stormy night to hide from </a:t>
            </a:r>
            <a:r>
              <a:rPr lang="en-US" altLang="zh-CN" sz="2400" b="1" dirty="0" err="1" smtClean="0">
                <a:solidFill>
                  <a:srgbClr val="002060"/>
                </a:solidFill>
              </a:rPr>
              <a:t>Hagrid</a:t>
            </a:r>
            <a:r>
              <a:rPr lang="en-US" altLang="zh-CN" sz="2400" b="1" dirty="0" smtClean="0">
                <a:solidFill>
                  <a:srgbClr val="002060"/>
                </a:solidFill>
              </a:rPr>
              <a:t>. The storm became more violent with night going on.</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20" name="矩形 19"/>
          <p:cNvSpPr/>
          <p:nvPr/>
        </p:nvSpPr>
        <p:spPr>
          <a:xfrm>
            <a:off x="107504" y="3003798"/>
            <a:ext cx="6480720" cy="1938992"/>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Storm cannot rage but humans can. The writer uses “rage”, a quality of humans, to show the storm is fierce. The reader will get the impression that it is raining hard and the strong wind is blowing violently, letting out loud noises.</a:t>
            </a:r>
            <a:endParaRPr lang="zh-CN" altLang="en-US" sz="2400" b="1" dirty="0">
              <a:solidFill>
                <a:srgbClr val="7030A0"/>
              </a:solidFill>
              <a:ea typeface="宋体" panose="02010600030101010101" pitchFamily="2" charset="-122"/>
            </a:endParaRPr>
          </a:p>
        </p:txBody>
      </p:sp>
      <p:sp>
        <p:nvSpPr>
          <p:cNvPr id="13" name="椭圆 12"/>
          <p:cNvSpPr/>
          <p:nvPr/>
        </p:nvSpPr>
        <p:spPr>
          <a:xfrm>
            <a:off x="7236296" y="0"/>
            <a:ext cx="1800200" cy="55552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372200" y="699542"/>
            <a:ext cx="2771800"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ferociously </a:t>
            </a:r>
            <a:r>
              <a:rPr lang="zh-CN" altLang="en-US" sz="2400" b="1" dirty="0" smtClean="0">
                <a:ea typeface="楷体" panose="02010609060101010101" pitchFamily="49" charset="-122"/>
              </a:rPr>
              <a:t>凶猛地</a:t>
            </a:r>
            <a:endParaRPr lang="zh-CN" altLang="en-US" sz="2400" b="1" dirty="0">
              <a:ea typeface="楷体" panose="02010609060101010101" pitchFamily="49" charset="-122"/>
            </a:endParaRPr>
          </a:p>
        </p:txBody>
      </p:sp>
      <p:sp>
        <p:nvSpPr>
          <p:cNvPr id="52226" name="AutoShape 2"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28" name="AutoShape 4"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30" name="AutoShape 6"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32" name="AutoShape 8"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66562" name="Picture 2" descr="https://t8.baidu.com/it/u=471080409,2391085894&amp;fm=193"/>
          <p:cNvPicPr>
            <a:picLocks noChangeAspect="1" noChangeArrowheads="1"/>
          </p:cNvPicPr>
          <p:nvPr/>
        </p:nvPicPr>
        <p:blipFill>
          <a:blip r:embed="rId1" cstate="print"/>
          <a:srcRect/>
          <a:stretch>
            <a:fillRect/>
          </a:stretch>
        </p:blipFill>
        <p:spPr bwMode="auto">
          <a:xfrm>
            <a:off x="6660232" y="2452414"/>
            <a:ext cx="2483768" cy="331169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amond(in)">
                                      <p:cBhvr>
                                        <p:cTn id="4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8" grpId="0" animBg="1"/>
      <p:bldP spid="15" grpId="0"/>
      <p:bldP spid="20" grpId="0"/>
      <p:bldP spid="13"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827584" cy="827584"/>
          </a:xfrm>
          <a:prstGeom prst="rect">
            <a:avLst/>
          </a:prstGeom>
          <a:noFill/>
        </p:spPr>
      </p:pic>
      <p:sp>
        <p:nvSpPr>
          <p:cNvPr id="14" name="矩形 13"/>
          <p:cNvSpPr/>
          <p:nvPr/>
        </p:nvSpPr>
        <p:spPr>
          <a:xfrm>
            <a:off x="0" y="843558"/>
            <a:ext cx="9036496" cy="1815882"/>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a:t>
            </a:r>
            <a:r>
              <a:rPr lang="en-US" altLang="zh-CN" sz="2800" dirty="0" smtClean="0"/>
              <a:t> </a:t>
            </a:r>
            <a:r>
              <a:rPr lang="en-US" altLang="zh-CN" sz="2800" b="1" dirty="0" smtClean="0"/>
              <a:t>Wiping his streaming eyes on his jacket sleeve, </a:t>
            </a:r>
            <a:r>
              <a:rPr lang="en-US" altLang="zh-CN" sz="2800" b="1" dirty="0" err="1" smtClean="0"/>
              <a:t>Hagrid</a:t>
            </a:r>
            <a:r>
              <a:rPr lang="en-US" altLang="zh-CN" sz="2800" b="1" dirty="0" smtClean="0"/>
              <a:t> </a:t>
            </a:r>
            <a:r>
              <a:rPr lang="en-US" altLang="zh-CN" sz="2800" b="1" dirty="0" smtClean="0">
                <a:solidFill>
                  <a:srgbClr val="FF0000"/>
                </a:solidFill>
              </a:rPr>
              <a:t>swung</a:t>
            </a:r>
            <a:r>
              <a:rPr lang="en-US" altLang="zh-CN" sz="2800" b="1" dirty="0" smtClean="0"/>
              <a:t> himself onto the motorcycle and kicked the engine into life; with a </a:t>
            </a:r>
            <a:r>
              <a:rPr lang="en-US" altLang="zh-CN" sz="2800" b="1" dirty="0" smtClean="0">
                <a:solidFill>
                  <a:srgbClr val="FF0000"/>
                </a:solidFill>
              </a:rPr>
              <a:t>roar</a:t>
            </a:r>
            <a:r>
              <a:rPr lang="en-US" altLang="zh-CN" sz="2800" b="1" dirty="0" smtClean="0"/>
              <a:t> it rose into the air and off into the night.</a:t>
            </a:r>
            <a:endParaRPr lang="zh-CN" altLang="zh-CN" sz="2800" b="1" dirty="0"/>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7" name="椭圆形标注 6"/>
          <p:cNvSpPr/>
          <p:nvPr/>
        </p:nvSpPr>
        <p:spPr>
          <a:xfrm rot="10478750">
            <a:off x="6684543" y="90950"/>
            <a:ext cx="1901313" cy="593071"/>
          </a:xfrm>
          <a:prstGeom prst="wedgeEllipseCallout">
            <a:avLst>
              <a:gd name="adj1" fmla="val 118445"/>
              <a:gd name="adj2" fmla="val -536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夸张</a:t>
            </a:r>
            <a:endParaRPr lang="zh-CN" altLang="en-US" sz="2800" b="1" dirty="0">
              <a:solidFill>
                <a:schemeClr val="tx1"/>
              </a:solidFill>
              <a:effectLst>
                <a:outerShdw blurRad="38100" dist="38100" dir="2700000" algn="tl">
                  <a:srgbClr val="000000">
                    <a:alpha val="43137"/>
                  </a:srgbClr>
                </a:outerShdw>
              </a:effectLst>
            </a:endParaRPr>
          </a:p>
        </p:txBody>
      </p:sp>
      <p:sp>
        <p:nvSpPr>
          <p:cNvPr id="12" name="矩形 11"/>
          <p:cNvSpPr/>
          <p:nvPr/>
        </p:nvSpPr>
        <p:spPr>
          <a:xfrm>
            <a:off x="2483768" y="123478"/>
            <a:ext cx="367240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四</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夸张</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6" name="矩形 15"/>
          <p:cNvSpPr/>
          <p:nvPr/>
        </p:nvSpPr>
        <p:spPr>
          <a:xfrm>
            <a:off x="179512" y="3723878"/>
            <a:ext cx="6192688" cy="1200329"/>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海格用夹克袖子揩了揩哗哗流泪的眼睛，跨上摩托，踩着了发动机。随着一声吼叫，摩托车腾空而起，消失在夜色里。</a:t>
            </a:r>
            <a:endParaRPr lang="zh-CN" altLang="en-US" sz="2400" b="1" dirty="0">
              <a:latin typeface="楷体" panose="02010609060101010101" pitchFamily="49" charset="-122"/>
              <a:ea typeface="楷体" panose="02010609060101010101" pitchFamily="49" charset="-122"/>
            </a:endParaRPr>
          </a:p>
        </p:txBody>
      </p:sp>
      <p:sp>
        <p:nvSpPr>
          <p:cNvPr id="17" name="椭圆 16"/>
          <p:cNvSpPr/>
          <p:nvPr/>
        </p:nvSpPr>
        <p:spPr>
          <a:xfrm>
            <a:off x="4283968" y="915566"/>
            <a:ext cx="1584176" cy="50405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3075806"/>
            <a:ext cx="4320480"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swing  /</a:t>
            </a:r>
            <a:r>
              <a:rPr lang="en-US" altLang="zh-CN" sz="2400" b="1" dirty="0" err="1" smtClean="0">
                <a:ea typeface="楷体" panose="02010609060101010101" pitchFamily="49" charset="-122"/>
              </a:rPr>
              <a:t>swɪŋ</a:t>
            </a:r>
            <a:r>
              <a:rPr lang="en-US" altLang="zh-CN" sz="2400" b="1" dirty="0" smtClean="0">
                <a:ea typeface="楷体" panose="02010609060101010101" pitchFamily="49" charset="-122"/>
              </a:rPr>
              <a:t>/ v. </a:t>
            </a:r>
            <a:r>
              <a:rPr lang="zh-CN" altLang="en-US" sz="2400" b="1" dirty="0" smtClean="0">
                <a:ea typeface="楷体" panose="02010609060101010101" pitchFamily="49" charset="-122"/>
              </a:rPr>
              <a:t>纵身跃向</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摆动</a:t>
            </a:r>
            <a:endParaRPr lang="zh-CN" altLang="en-US" sz="2400" b="1" dirty="0">
              <a:ea typeface="楷体" panose="02010609060101010101" pitchFamily="49" charset="-122"/>
            </a:endParaRPr>
          </a:p>
        </p:txBody>
      </p:sp>
      <p:sp>
        <p:nvSpPr>
          <p:cNvPr id="19" name="矩形 18"/>
          <p:cNvSpPr/>
          <p:nvPr/>
        </p:nvSpPr>
        <p:spPr>
          <a:xfrm>
            <a:off x="5652120" y="2499742"/>
            <a:ext cx="3312368"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roar /</a:t>
            </a:r>
            <a:r>
              <a:rPr lang="en-US" altLang="zh-CN" sz="2400" b="1" dirty="0" err="1" smtClean="0">
                <a:ea typeface="楷体" panose="02010609060101010101" pitchFamily="49" charset="-122"/>
              </a:rPr>
              <a:t>rɔ</a:t>
            </a:r>
            <a:r>
              <a:rPr lang="en-US" altLang="zh-CN" sz="2400" b="1" dirty="0" smtClean="0">
                <a:ea typeface="楷体" panose="02010609060101010101" pitchFamily="49" charset="-122"/>
              </a:rPr>
              <a:t>ː(r)/ </a:t>
            </a:r>
            <a:r>
              <a:rPr lang="en-US" altLang="zh-CN" sz="2400" b="1" dirty="0" err="1" smtClean="0">
                <a:ea typeface="楷体" panose="02010609060101010101" pitchFamily="49" charset="-122"/>
              </a:rPr>
              <a:t>n.&amp;v</a:t>
            </a:r>
            <a:r>
              <a:rPr lang="en-US" altLang="zh-CN" sz="2400" b="1" dirty="0" smtClean="0">
                <a:ea typeface="楷体" panose="02010609060101010101" pitchFamily="49" charset="-122"/>
              </a:rPr>
              <a:t>. </a:t>
            </a:r>
            <a:r>
              <a:rPr lang="zh-CN" altLang="en-US" sz="2400" b="1" dirty="0" smtClean="0">
                <a:ea typeface="楷体" panose="02010609060101010101" pitchFamily="49" charset="-122"/>
              </a:rPr>
              <a:t>吼叫</a:t>
            </a:r>
            <a:endParaRPr lang="zh-CN" altLang="en-US" sz="2400" b="1" dirty="0">
              <a:ea typeface="楷体" panose="02010609060101010101" pitchFamily="49" charset="-122"/>
            </a:endParaRPr>
          </a:p>
        </p:txBody>
      </p:sp>
      <p:pic>
        <p:nvPicPr>
          <p:cNvPr id="20" name="图片 19"/>
          <p:cNvPicPr/>
          <p:nvPr/>
        </p:nvPicPr>
        <p:blipFill>
          <a:blip r:embed="rId3" cstate="print"/>
          <a:stretch>
            <a:fillRect/>
          </a:stretch>
        </p:blipFill>
        <p:spPr>
          <a:xfrm>
            <a:off x="6372200" y="3003798"/>
            <a:ext cx="3164911" cy="2139702"/>
          </a:xfrm>
          <a:prstGeom prst="rect">
            <a:avLst/>
          </a:prstGeom>
          <a:noFill/>
          <a:ln>
            <a:noFill/>
          </a:ln>
        </p:spPr>
      </p:pic>
      <p:sp>
        <p:nvSpPr>
          <p:cNvPr id="21" name="矩形 20"/>
          <p:cNvSpPr/>
          <p:nvPr/>
        </p:nvSpPr>
        <p:spPr>
          <a:xfrm>
            <a:off x="0" y="2643758"/>
            <a:ext cx="4104456"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stream</a:t>
            </a:r>
            <a:r>
              <a:rPr lang="zh-CN" altLang="en-US" sz="2400" b="1" dirty="0" smtClean="0">
                <a:ea typeface="楷体" panose="02010609060101010101" pitchFamily="49" charset="-122"/>
              </a:rPr>
              <a:t> </a:t>
            </a:r>
            <a:r>
              <a:rPr lang="en-US" altLang="zh-CN" sz="2400" b="1" dirty="0" smtClean="0">
                <a:ea typeface="楷体" panose="02010609060101010101" pitchFamily="49" charset="-122"/>
              </a:rPr>
              <a:t>/</a:t>
            </a:r>
            <a:r>
              <a:rPr lang="en-US" altLang="zh-CN" sz="2400" b="1" dirty="0" err="1" smtClean="0">
                <a:ea typeface="楷体" panose="02010609060101010101" pitchFamily="49" charset="-122"/>
              </a:rPr>
              <a:t>striːm</a:t>
            </a:r>
            <a:r>
              <a:rPr lang="en-US" altLang="zh-CN" sz="2400" b="1" dirty="0" smtClean="0">
                <a:ea typeface="楷体" panose="02010609060101010101" pitchFamily="49" charset="-122"/>
              </a:rPr>
              <a:t>/ v.</a:t>
            </a:r>
            <a:r>
              <a:rPr lang="zh-CN" altLang="en-US" sz="2400" b="1" dirty="0" smtClean="0">
                <a:ea typeface="楷体" panose="02010609060101010101" pitchFamily="49" charset="-122"/>
              </a:rPr>
              <a:t>流动 </a:t>
            </a:r>
            <a:r>
              <a:rPr lang="en-US" altLang="zh-CN" sz="2400" b="1" dirty="0" smtClean="0">
                <a:ea typeface="楷体" panose="02010609060101010101" pitchFamily="49" charset="-122"/>
              </a:rPr>
              <a:t>n.</a:t>
            </a:r>
            <a:r>
              <a:rPr lang="zh-CN" altLang="en-US" sz="2400" b="1" dirty="0" smtClean="0">
                <a:ea typeface="楷体" panose="02010609060101010101" pitchFamily="49" charset="-122"/>
              </a:rPr>
              <a:t>溪</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河</a:t>
            </a:r>
            <a:endParaRPr lang="zh-CN" altLang="en-US" sz="2400" b="1" dirty="0">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8"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9512" y="1419622"/>
            <a:ext cx="8677472" cy="830997"/>
          </a:xfrm>
          <a:prstGeom prst="rect">
            <a:avLst/>
          </a:prstGeom>
        </p:spPr>
        <p:txBody>
          <a:bodyPr wrap="square">
            <a:spAutoFit/>
          </a:bodyPr>
          <a:lstStyle/>
          <a:p>
            <a:pPr algn="just"/>
            <a:r>
              <a:rPr lang="zh-CN" altLang="en-US" sz="2400" b="1" dirty="0" smtClean="0">
                <a:ea typeface="宋体" panose="02010600030101010101" pitchFamily="2" charset="-122"/>
              </a:rPr>
              <a:t>夸张</a:t>
            </a:r>
            <a:r>
              <a:rPr lang="zh-CN" altLang="en-US" sz="2400" b="1" dirty="0" smtClean="0">
                <a:ea typeface="楷体" panose="02010609060101010101" pitchFamily="49" charset="-122"/>
              </a:rPr>
              <a:t>：</a:t>
            </a:r>
            <a:r>
              <a:rPr lang="en-US" altLang="zh-CN" sz="2400" dirty="0" smtClean="0"/>
              <a:t> </a:t>
            </a:r>
            <a:r>
              <a:rPr lang="en-US" altLang="zh-CN" sz="2400" b="1" dirty="0" smtClean="0">
                <a:solidFill>
                  <a:srgbClr val="FF0000"/>
                </a:solidFill>
              </a:rPr>
              <a:t>hyperbole, a way of speaking or writing that makes </a:t>
            </a:r>
            <a:r>
              <a:rPr lang="en-US" altLang="zh-CN" sz="2400" b="1" dirty="0" err="1" smtClean="0">
                <a:solidFill>
                  <a:srgbClr val="FF0000"/>
                </a:solidFill>
              </a:rPr>
              <a:t>sth</a:t>
            </a:r>
            <a:r>
              <a:rPr lang="en-US" altLang="zh-CN" sz="2400" b="1" dirty="0" smtClean="0">
                <a:solidFill>
                  <a:srgbClr val="FF0000"/>
                </a:solidFill>
              </a:rPr>
              <a:t> sound better, more exciting, dangerous, etc. than it really is.</a:t>
            </a:r>
            <a:endParaRPr lang="zh-CN" altLang="en-US" sz="2400" b="1" dirty="0">
              <a:solidFill>
                <a:srgbClr val="FF0000"/>
              </a:solidFill>
              <a:ea typeface="宋体" panose="02010600030101010101" pitchFamily="2" charset="-122"/>
            </a:endParaRPr>
          </a:p>
        </p:txBody>
      </p:sp>
      <p:sp>
        <p:nvSpPr>
          <p:cNvPr id="8" name="矩形 7"/>
          <p:cNvSpPr/>
          <p:nvPr/>
        </p:nvSpPr>
        <p:spPr>
          <a:xfrm>
            <a:off x="179512" y="123478"/>
            <a:ext cx="8784976" cy="1200329"/>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2060"/>
                </a:solidFill>
              </a:rPr>
              <a:t>After </a:t>
            </a:r>
            <a:r>
              <a:rPr lang="en-US" altLang="zh-CN" sz="2400" b="1" dirty="0" err="1" smtClean="0">
                <a:solidFill>
                  <a:srgbClr val="002060"/>
                </a:solidFill>
              </a:rPr>
              <a:t>Hagrid</a:t>
            </a:r>
            <a:r>
              <a:rPr lang="en-US" altLang="zh-CN" sz="2400" b="1" dirty="0" smtClean="0">
                <a:solidFill>
                  <a:srgbClr val="002060"/>
                </a:solidFill>
              </a:rPr>
              <a:t> put the baby Harry in front the </a:t>
            </a:r>
            <a:r>
              <a:rPr lang="en-US" altLang="zh-CN" sz="2400" b="1" dirty="0" err="1" smtClean="0">
                <a:solidFill>
                  <a:srgbClr val="002060"/>
                </a:solidFill>
              </a:rPr>
              <a:t>Dursleys</a:t>
            </a:r>
            <a:r>
              <a:rPr lang="en-US" altLang="zh-CN" sz="2400" b="1" dirty="0" smtClean="0">
                <a:solidFill>
                  <a:srgbClr val="002060"/>
                </a:solidFill>
              </a:rPr>
              <a:t>’ house, he was very sad and cried. But he had to say goodbye to Harry and leave.</a:t>
            </a:r>
            <a:endParaRPr lang="zh-CN" altLang="en-US" sz="2400" b="1" dirty="0">
              <a:solidFill>
                <a:srgbClr val="002060"/>
              </a:solidFill>
            </a:endParaRPr>
          </a:p>
        </p:txBody>
      </p:sp>
      <p:sp>
        <p:nvSpPr>
          <p:cNvPr id="11" name="矩形 10"/>
          <p:cNvSpPr/>
          <p:nvPr/>
        </p:nvSpPr>
        <p:spPr>
          <a:xfrm>
            <a:off x="179512" y="3291830"/>
            <a:ext cx="5976664" cy="1200329"/>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The writer uses hyperbole “tears are running like a stream” to show  </a:t>
            </a:r>
            <a:r>
              <a:rPr lang="en-US" altLang="zh-CN" sz="2400" b="1" dirty="0" err="1" smtClean="0">
                <a:solidFill>
                  <a:srgbClr val="7030A0"/>
                </a:solidFill>
                <a:ea typeface="楷体" panose="02010609060101010101" pitchFamily="49" charset="-122"/>
              </a:rPr>
              <a:t>Hagrid</a:t>
            </a:r>
            <a:r>
              <a:rPr lang="en-US" altLang="zh-CN" sz="2400" b="1" dirty="0" smtClean="0">
                <a:solidFill>
                  <a:srgbClr val="7030A0"/>
                </a:solidFill>
                <a:ea typeface="楷体" panose="02010609060101010101" pitchFamily="49" charset="-122"/>
              </a:rPr>
              <a:t> is extremely sad.</a:t>
            </a:r>
            <a:endParaRPr lang="zh-CN" altLang="en-US" sz="2400" b="1" dirty="0">
              <a:solidFill>
                <a:srgbClr val="7030A0"/>
              </a:solidFill>
              <a:ea typeface="宋体" panose="02010600030101010101" pitchFamily="2" charset="-122"/>
            </a:endParaRPr>
          </a:p>
        </p:txBody>
      </p:sp>
      <p:pic>
        <p:nvPicPr>
          <p:cNvPr id="7" name="图片 6"/>
          <p:cNvPicPr/>
          <p:nvPr/>
        </p:nvPicPr>
        <p:blipFill>
          <a:blip r:embed="rId1" cstate="print"/>
          <a:stretch>
            <a:fillRect/>
          </a:stretch>
        </p:blipFill>
        <p:spPr>
          <a:xfrm>
            <a:off x="6444208" y="2283718"/>
            <a:ext cx="2699792" cy="285978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9144000" cy="1384995"/>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2</a:t>
            </a:r>
            <a:r>
              <a:rPr lang="zh-CN" altLang="en-US" sz="2800" b="1" dirty="0" smtClean="0">
                <a:latin typeface="楷体" panose="02010609060101010101" pitchFamily="49" charset="-122"/>
                <a:ea typeface="楷体" panose="02010609060101010101" pitchFamily="49" charset="-122"/>
              </a:rPr>
              <a:t>：</a:t>
            </a:r>
            <a:r>
              <a:rPr lang="en-US" altLang="zh-CN" sz="2800" b="1" dirty="0" smtClean="0"/>
              <a:t>She let Harry watch television and gave him a bit of chocolate cake that tasted as though she'd had it for several years.</a:t>
            </a:r>
            <a:endParaRPr lang="zh-CN" altLang="zh-CN" sz="2800" b="1" dirty="0" smtClean="0"/>
          </a:p>
        </p:txBody>
      </p:sp>
      <p:sp>
        <p:nvSpPr>
          <p:cNvPr id="7" name="椭圆形标注 6"/>
          <p:cNvSpPr/>
          <p:nvPr/>
        </p:nvSpPr>
        <p:spPr>
          <a:xfrm rot="10800000">
            <a:off x="323528" y="1635646"/>
            <a:ext cx="1872208" cy="504056"/>
          </a:xfrm>
          <a:prstGeom prst="wedgeEllipseCallout">
            <a:avLst>
              <a:gd name="adj1" fmla="val 15895"/>
              <a:gd name="adj2" fmla="val 975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夸张</a:t>
            </a:r>
            <a:endParaRPr lang="zh-CN" altLang="en-US" sz="2800" b="1" dirty="0">
              <a:solidFill>
                <a:schemeClr val="tx1"/>
              </a:solidFill>
              <a:effectLst>
                <a:outerShdw blurRad="38100" dist="38100" dir="2700000" algn="tl">
                  <a:srgbClr val="000000">
                    <a:alpha val="43137"/>
                  </a:srgbClr>
                </a:outerShdw>
              </a:effectLst>
            </a:endParaRPr>
          </a:p>
        </p:txBody>
      </p:sp>
      <p:sp>
        <p:nvSpPr>
          <p:cNvPr id="16" name="矩形 15"/>
          <p:cNvSpPr/>
          <p:nvPr/>
        </p:nvSpPr>
        <p:spPr>
          <a:xfrm>
            <a:off x="2555776" y="1347614"/>
            <a:ext cx="6372200" cy="707886"/>
          </a:xfrm>
          <a:prstGeom prst="rect">
            <a:avLst/>
          </a:prstGeom>
        </p:spPr>
        <p:txBody>
          <a:bodyPr wrap="square">
            <a:spAutoFit/>
          </a:bodyPr>
          <a:lstStyle/>
          <a:p>
            <a:r>
              <a:rPr lang="zh-CN" altLang="en-US" sz="2000" b="1" dirty="0" smtClean="0">
                <a:latin typeface="楷体" panose="02010609060101010101" pitchFamily="49" charset="-122"/>
                <a:ea typeface="楷体" panose="02010609060101010101" pitchFamily="49" charset="-122"/>
              </a:rPr>
              <a:t>她让哈利看电视，还给了他一小块巧克力蛋糕。这块蛋糕吃起来像已经放了很多年似的。</a:t>
            </a:r>
            <a:endParaRPr lang="zh-CN" altLang="en-US" sz="2000" b="1" dirty="0">
              <a:latin typeface="楷体" panose="02010609060101010101" pitchFamily="49" charset="-122"/>
              <a:ea typeface="楷体" panose="02010609060101010101" pitchFamily="49" charset="-122"/>
            </a:endParaRPr>
          </a:p>
        </p:txBody>
      </p:sp>
      <p:sp>
        <p:nvSpPr>
          <p:cNvPr id="17" name="椭圆 16"/>
          <p:cNvSpPr/>
          <p:nvPr/>
        </p:nvSpPr>
        <p:spPr>
          <a:xfrm>
            <a:off x="0" y="915566"/>
            <a:ext cx="2267744" cy="50405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2139702"/>
            <a:ext cx="8964488" cy="830997"/>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70C0"/>
                </a:solidFill>
              </a:rPr>
              <a:t>One day in July, Aunt Petunia took Dudley to London to buy his </a:t>
            </a:r>
            <a:r>
              <a:rPr lang="en-US" altLang="zh-CN" sz="2400" b="1" dirty="0" err="1" smtClean="0">
                <a:solidFill>
                  <a:srgbClr val="0070C0"/>
                </a:solidFill>
              </a:rPr>
              <a:t>Smeltings</a:t>
            </a:r>
            <a:r>
              <a:rPr lang="en-US" altLang="zh-CN" sz="2400" b="1" dirty="0" smtClean="0">
                <a:solidFill>
                  <a:srgbClr val="0070C0"/>
                </a:solidFill>
              </a:rPr>
              <a:t> uniform, leaving Harry at Mrs. </a:t>
            </a:r>
            <a:r>
              <a:rPr lang="en-US" altLang="zh-CN" sz="2400" b="1" dirty="0" err="1" smtClean="0">
                <a:solidFill>
                  <a:srgbClr val="0070C0"/>
                </a:solidFill>
              </a:rPr>
              <a:t>Figg’s</a:t>
            </a:r>
            <a:r>
              <a:rPr lang="en-US" altLang="zh-CN" sz="2400" b="1" dirty="0" smtClean="0">
                <a:solidFill>
                  <a:srgbClr val="0070C0"/>
                </a:solidFill>
              </a:rPr>
              <a:t>.</a:t>
            </a:r>
            <a:endParaRPr lang="zh-CN" altLang="en-US" sz="2400" b="1" dirty="0">
              <a:solidFill>
                <a:srgbClr val="0070C0"/>
              </a:solidFill>
              <a:latin typeface="宋体" panose="02010600030101010101" pitchFamily="2" charset="-122"/>
              <a:ea typeface="宋体" panose="02010600030101010101" pitchFamily="2" charset="-122"/>
            </a:endParaRPr>
          </a:p>
        </p:txBody>
      </p:sp>
      <p:sp>
        <p:nvSpPr>
          <p:cNvPr id="20" name="矩形 19"/>
          <p:cNvSpPr/>
          <p:nvPr/>
        </p:nvSpPr>
        <p:spPr>
          <a:xfrm>
            <a:off x="0" y="3363838"/>
            <a:ext cx="6804248" cy="1569660"/>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Here the writer uses </a:t>
            </a:r>
            <a:r>
              <a:rPr lang="en-US" altLang="zh-CN" sz="2400" b="1" dirty="0" smtClean="0">
                <a:solidFill>
                  <a:srgbClr val="7030A0"/>
                </a:solidFill>
              </a:rPr>
              <a:t>hyperbole</a:t>
            </a:r>
            <a:r>
              <a:rPr lang="en-US" altLang="zh-CN" sz="2400" b="1" dirty="0" smtClean="0">
                <a:solidFill>
                  <a:srgbClr val="7030A0"/>
                </a:solidFill>
                <a:ea typeface="楷体" panose="02010609060101010101" pitchFamily="49" charset="-122"/>
              </a:rPr>
              <a:t> “as though she had had the cake for several years” to describe that the chocolate cake is stale and has lost its freshness.</a:t>
            </a:r>
            <a:endParaRPr lang="zh-CN" altLang="en-US" sz="2400" b="1" dirty="0">
              <a:solidFill>
                <a:srgbClr val="7030A0"/>
              </a:solidFill>
              <a:ea typeface="宋体" panose="02010600030101010101" pitchFamily="2" charset="-122"/>
            </a:endParaRPr>
          </a:p>
        </p:txBody>
      </p:sp>
      <p:sp>
        <p:nvSpPr>
          <p:cNvPr id="52226" name="AutoShape 2"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28" name="AutoShape 4"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30" name="AutoShape 6"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32" name="AutoShape 8"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64514" name="Picture 2" descr="https://img1.baidu.com/it/u=65790378,3276481202&amp;fm=253&amp;fmt=auto&amp;app=138&amp;f=JPEG?w=500&amp;h=500"/>
          <p:cNvPicPr>
            <a:picLocks noChangeAspect="1" noChangeArrowheads="1"/>
          </p:cNvPicPr>
          <p:nvPr/>
        </p:nvPicPr>
        <p:blipFill>
          <a:blip r:embed="rId1" cstate="print"/>
          <a:srcRect/>
          <a:stretch>
            <a:fillRect/>
          </a:stretch>
        </p:blipFill>
        <p:spPr bwMode="auto">
          <a:xfrm>
            <a:off x="6932290" y="2931790"/>
            <a:ext cx="2211710" cy="221171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amond(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amond(in)">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5"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827584" cy="827584"/>
          </a:xfrm>
          <a:prstGeom prst="rect">
            <a:avLst/>
          </a:prstGeom>
          <a:noFill/>
        </p:spPr>
      </p:pic>
      <p:sp>
        <p:nvSpPr>
          <p:cNvPr id="14" name="矩形 13"/>
          <p:cNvSpPr/>
          <p:nvPr/>
        </p:nvSpPr>
        <p:spPr>
          <a:xfrm>
            <a:off x="0" y="771550"/>
            <a:ext cx="9036496" cy="954107"/>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a:t>
            </a:r>
            <a:r>
              <a:rPr lang="en-US" altLang="zh-CN" sz="2800" dirty="0" smtClean="0"/>
              <a:t> </a:t>
            </a:r>
            <a:r>
              <a:rPr lang="en-US" altLang="zh-CN" sz="2800" b="1" dirty="0" smtClean="0"/>
              <a:t>The </a:t>
            </a:r>
            <a:r>
              <a:rPr lang="en-US" altLang="zh-CN" sz="2800" b="1" dirty="0" err="1" smtClean="0"/>
              <a:t>Dursleys</a:t>
            </a:r>
            <a:r>
              <a:rPr lang="en-US" altLang="zh-CN" sz="2800" b="1" dirty="0" smtClean="0"/>
              <a:t> had a small son called Dudley and in their opinion </a:t>
            </a:r>
            <a:r>
              <a:rPr lang="en-US" altLang="zh-CN" sz="2800" b="1" dirty="0" smtClean="0">
                <a:solidFill>
                  <a:srgbClr val="C00000"/>
                </a:solidFill>
              </a:rPr>
              <a:t>there was no finer boy anywhere</a:t>
            </a:r>
            <a:r>
              <a:rPr lang="en-US" altLang="zh-CN" sz="2800" b="1" dirty="0" smtClean="0"/>
              <a:t>.</a:t>
            </a:r>
            <a:endParaRPr lang="zh-CN" altLang="zh-CN" sz="2800" b="1" dirty="0"/>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7" name="椭圆形标注 6"/>
          <p:cNvSpPr/>
          <p:nvPr/>
        </p:nvSpPr>
        <p:spPr>
          <a:xfrm rot="10478750">
            <a:off x="6684543" y="90950"/>
            <a:ext cx="1901313" cy="593071"/>
          </a:xfrm>
          <a:prstGeom prst="wedgeEllipseCallout">
            <a:avLst>
              <a:gd name="adj1" fmla="val 75244"/>
              <a:gd name="adj2" fmla="val -1504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反讽</a:t>
            </a:r>
            <a:endParaRPr lang="zh-CN" altLang="en-US" sz="2800" b="1" dirty="0">
              <a:solidFill>
                <a:schemeClr val="tx1"/>
              </a:solidFill>
              <a:effectLst>
                <a:outerShdw blurRad="38100" dist="38100" dir="2700000" algn="tl">
                  <a:srgbClr val="000000">
                    <a:alpha val="43137"/>
                  </a:srgbClr>
                </a:outerShdw>
              </a:effectLst>
            </a:endParaRPr>
          </a:p>
        </p:txBody>
      </p:sp>
      <p:sp>
        <p:nvSpPr>
          <p:cNvPr id="12" name="矩形 11"/>
          <p:cNvSpPr/>
          <p:nvPr/>
        </p:nvSpPr>
        <p:spPr>
          <a:xfrm>
            <a:off x="2483768" y="123478"/>
            <a:ext cx="367240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五</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反讽</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6" name="矩形 15"/>
          <p:cNvSpPr/>
          <p:nvPr/>
        </p:nvSpPr>
        <p:spPr>
          <a:xfrm>
            <a:off x="0" y="1707654"/>
            <a:ext cx="5868144"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德思礼家有个儿子叫达德利。在他们眼里，这世界上再也没有比他更棒的男孩了。</a:t>
            </a:r>
            <a:endParaRPr lang="zh-CN" altLang="en-US" sz="2400" b="1" dirty="0">
              <a:latin typeface="楷体" panose="02010609060101010101" pitchFamily="49" charset="-122"/>
              <a:ea typeface="楷体" panose="02010609060101010101" pitchFamily="49" charset="-122"/>
            </a:endParaRPr>
          </a:p>
        </p:txBody>
      </p:sp>
      <p:sp>
        <p:nvSpPr>
          <p:cNvPr id="17" name="椭圆 16"/>
          <p:cNvSpPr/>
          <p:nvPr/>
        </p:nvSpPr>
        <p:spPr>
          <a:xfrm>
            <a:off x="4572000" y="1203598"/>
            <a:ext cx="3600400" cy="576064"/>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156176" y="1707654"/>
            <a:ext cx="2664296" cy="830997"/>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no+</a:t>
            </a:r>
            <a:r>
              <a:rPr lang="zh-CN" altLang="en-US" sz="2400" b="1" dirty="0" smtClean="0">
                <a:ea typeface="楷体" panose="02010609060101010101" pitchFamily="49" charset="-122"/>
              </a:rPr>
              <a:t>比较级，意为“不再，再没有”</a:t>
            </a:r>
            <a:endParaRPr lang="zh-CN" altLang="en-US" sz="2400" b="1" dirty="0">
              <a:ea typeface="楷体" panose="02010609060101010101" pitchFamily="49" charset="-122"/>
            </a:endParaRPr>
          </a:p>
        </p:txBody>
      </p:sp>
      <p:pic>
        <p:nvPicPr>
          <p:cNvPr id="23" name="Picture 2" descr="https://timgsa.baidu.com/timg?image&amp;quality=80&amp;size=b9999_10000&amp;sec=1587385227861&amp;di=7ae435fc458fa3b88edaee8a407a7568&amp;imgtype=0&amp;src=http%3A%2F%2F13n.com%2Fwp-content%2Fuploads%2F2016%2F07%2F446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59224"/>
            <a:ext cx="1656184" cy="2484276"/>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1691680" y="3219822"/>
            <a:ext cx="7452320" cy="830997"/>
          </a:xfrm>
          <a:prstGeom prst="rect">
            <a:avLst/>
          </a:prstGeom>
        </p:spPr>
        <p:txBody>
          <a:bodyPr wrap="square">
            <a:spAutoFit/>
          </a:bodyPr>
          <a:lstStyle/>
          <a:p>
            <a:pPr algn="just"/>
            <a:r>
              <a:rPr lang="zh-CN" altLang="en-US" sz="2400" b="1" dirty="0" smtClean="0">
                <a:ea typeface="宋体" panose="02010600030101010101" pitchFamily="2" charset="-122"/>
              </a:rPr>
              <a:t>反讽</a:t>
            </a:r>
            <a:r>
              <a:rPr lang="zh-CN" altLang="en-US" sz="2400" b="1" dirty="0" smtClean="0">
                <a:ea typeface="楷体" panose="02010609060101010101" pitchFamily="49" charset="-122"/>
              </a:rPr>
              <a:t>：</a:t>
            </a:r>
            <a:r>
              <a:rPr lang="en-US" altLang="zh-CN" sz="2400" b="1" dirty="0" smtClean="0">
                <a:solidFill>
                  <a:srgbClr val="FF0000"/>
                </a:solidFill>
                <a:ea typeface="楷体" panose="02010609060101010101" pitchFamily="49" charset="-122"/>
              </a:rPr>
              <a:t>Irony is the expression of actual intent in words that carry the opposite meaning.</a:t>
            </a:r>
            <a:endParaRPr lang="zh-CN" altLang="en-US" sz="2400" b="1" dirty="0">
              <a:solidFill>
                <a:srgbClr val="FF0000"/>
              </a:solidFill>
              <a:ea typeface="宋体" panose="02010600030101010101" pitchFamily="2" charset="-122"/>
            </a:endParaRPr>
          </a:p>
        </p:txBody>
      </p:sp>
      <p:sp>
        <p:nvSpPr>
          <p:cNvPr id="25" name="矩形 24"/>
          <p:cNvSpPr/>
          <p:nvPr/>
        </p:nvSpPr>
        <p:spPr>
          <a:xfrm>
            <a:off x="1691680" y="2499742"/>
            <a:ext cx="7272808" cy="830997"/>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2060"/>
                </a:solidFill>
              </a:rPr>
              <a:t>At the beginning of the story, the writer introduces the family where Harry has been raised. </a:t>
            </a:r>
            <a:endParaRPr lang="zh-CN" altLang="en-US" sz="2400" b="1" dirty="0">
              <a:solidFill>
                <a:srgbClr val="002060"/>
              </a:solidFill>
            </a:endParaRPr>
          </a:p>
        </p:txBody>
      </p:sp>
      <p:sp>
        <p:nvSpPr>
          <p:cNvPr id="26" name="矩形 25"/>
          <p:cNvSpPr/>
          <p:nvPr/>
        </p:nvSpPr>
        <p:spPr>
          <a:xfrm>
            <a:off x="1619672" y="3943171"/>
            <a:ext cx="4608512" cy="1200329"/>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The writer uses irony to show Dudley is actually a bad tempered bully.</a:t>
            </a:r>
            <a:endParaRPr lang="zh-CN" altLang="en-US" sz="2400" b="1" dirty="0">
              <a:solidFill>
                <a:srgbClr val="7030A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diamond(in)">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amond(in)">
                                      <p:cBhvr>
                                        <p:cTn id="4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9" grpId="0" animBg="1"/>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64554"/>
            <a:ext cx="9144000" cy="1631216"/>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2</a:t>
            </a:r>
            <a:r>
              <a:rPr lang="zh-CN" altLang="en-US" sz="2800" b="1" dirty="0" smtClean="0">
                <a:latin typeface="楷体" panose="02010609060101010101" pitchFamily="49" charset="-122"/>
                <a:ea typeface="楷体" panose="02010609060101010101" pitchFamily="49" charset="-122"/>
              </a:rPr>
              <a:t>：</a:t>
            </a:r>
            <a:r>
              <a:rPr lang="en-US" altLang="zh-CN" sz="2400" b="1" dirty="0" smtClean="0"/>
              <a:t>Everywhere Harry went, people pointed and </a:t>
            </a:r>
            <a:r>
              <a:rPr lang="en-US" altLang="zh-CN" sz="2400" b="1" dirty="0" smtClean="0">
                <a:solidFill>
                  <a:srgbClr val="7030A0"/>
                </a:solidFill>
              </a:rPr>
              <a:t>didn't trouble to lower their voices </a:t>
            </a:r>
            <a:r>
              <a:rPr lang="en-US" altLang="zh-CN" sz="2400" b="1" dirty="0" smtClean="0"/>
              <a:t>as they insulted him. </a:t>
            </a:r>
            <a:r>
              <a:rPr lang="en-US" altLang="zh-CN" sz="2400" b="1" dirty="0" err="1" smtClean="0"/>
              <a:t>Slytherins</a:t>
            </a:r>
            <a:r>
              <a:rPr lang="en-US" altLang="zh-CN" sz="2400" b="1" dirty="0" smtClean="0"/>
              <a:t>, </a:t>
            </a:r>
            <a:r>
              <a:rPr lang="en-US" altLang="zh-CN" sz="2400" b="1" dirty="0" smtClean="0">
                <a:solidFill>
                  <a:srgbClr val="0070C0"/>
                </a:solidFill>
              </a:rPr>
              <a:t>on the other hand</a:t>
            </a:r>
            <a:r>
              <a:rPr lang="en-US" altLang="zh-CN" sz="2400" b="1" dirty="0" smtClean="0"/>
              <a:t>, </a:t>
            </a:r>
            <a:r>
              <a:rPr lang="en-US" altLang="zh-CN" sz="2400" b="1" dirty="0" smtClean="0">
                <a:solidFill>
                  <a:srgbClr val="FF0000"/>
                </a:solidFill>
              </a:rPr>
              <a:t>clapped</a:t>
            </a:r>
            <a:r>
              <a:rPr lang="en-US" altLang="zh-CN" sz="2400" b="1" dirty="0" smtClean="0"/>
              <a:t> as he walked past them, </a:t>
            </a:r>
            <a:r>
              <a:rPr lang="en-US" altLang="zh-CN" sz="2400" b="1" dirty="0" smtClean="0">
                <a:solidFill>
                  <a:srgbClr val="FF0000"/>
                </a:solidFill>
              </a:rPr>
              <a:t>whistling and cheering</a:t>
            </a:r>
            <a:r>
              <a:rPr lang="en-US" altLang="zh-CN" sz="2400" b="1" dirty="0" smtClean="0"/>
              <a:t>, "Thanks Potter, we owe you one!”</a:t>
            </a:r>
            <a:endParaRPr lang="zh-CN" altLang="zh-CN" sz="2400" b="1" dirty="0" smtClean="0"/>
          </a:p>
        </p:txBody>
      </p:sp>
      <p:sp>
        <p:nvSpPr>
          <p:cNvPr id="7" name="椭圆形标注 6"/>
          <p:cNvSpPr/>
          <p:nvPr/>
        </p:nvSpPr>
        <p:spPr>
          <a:xfrm rot="10800000">
            <a:off x="4283968" y="1059582"/>
            <a:ext cx="1656184" cy="360040"/>
          </a:xfrm>
          <a:prstGeom prst="wedgeEllipseCallout">
            <a:avLst>
              <a:gd name="adj1" fmla="val 71158"/>
              <a:gd name="adj2" fmla="val 410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反讽</a:t>
            </a:r>
            <a:endParaRPr lang="zh-CN" altLang="en-US" sz="2800" b="1" dirty="0">
              <a:solidFill>
                <a:schemeClr val="tx1"/>
              </a:solidFill>
              <a:effectLst>
                <a:outerShdw blurRad="38100" dist="38100" dir="2700000" algn="tl">
                  <a:srgbClr val="000000">
                    <a:alpha val="43137"/>
                  </a:srgbClr>
                </a:outerShdw>
              </a:effectLst>
            </a:endParaRPr>
          </a:p>
        </p:txBody>
      </p:sp>
      <p:sp>
        <p:nvSpPr>
          <p:cNvPr id="16" name="矩形 15"/>
          <p:cNvSpPr/>
          <p:nvPr/>
        </p:nvSpPr>
        <p:spPr>
          <a:xfrm>
            <a:off x="5868144" y="1131590"/>
            <a:ext cx="3275856" cy="2554545"/>
          </a:xfrm>
          <a:prstGeom prst="rect">
            <a:avLst/>
          </a:prstGeom>
        </p:spPr>
        <p:txBody>
          <a:bodyPr wrap="square">
            <a:spAutoFit/>
          </a:bodyPr>
          <a:lstStyle/>
          <a:p>
            <a:r>
              <a:rPr lang="zh-CN" altLang="en-US" sz="2000" b="1" dirty="0" smtClean="0">
                <a:solidFill>
                  <a:srgbClr val="002060"/>
                </a:solidFill>
                <a:latin typeface="楷体" panose="02010609060101010101" pitchFamily="49" charset="-122"/>
                <a:ea typeface="楷体" panose="02010609060101010101" pitchFamily="49" charset="-122"/>
              </a:rPr>
              <a:t>哈利不管走到哪儿</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大家都对他指点点</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说一些侮辱他的话时也并不把声音放低。另一方面</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每当他从斯莱特林们身边走过时</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他们总是又欢呼又吹口哨</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 鼓掌</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谢谢你</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波特</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你帮了我们一个大忙</a:t>
            </a:r>
            <a:r>
              <a:rPr lang="en-US" altLang="zh-CN" sz="2000" b="1" dirty="0" smtClean="0">
                <a:solidFill>
                  <a:srgbClr val="002060"/>
                </a:solidFill>
                <a:latin typeface="楷体" panose="02010609060101010101" pitchFamily="49" charset="-122"/>
                <a:ea typeface="楷体" panose="02010609060101010101" pitchFamily="49" charset="-122"/>
              </a:rPr>
              <a:t>!”</a:t>
            </a:r>
            <a:endParaRPr lang="zh-CN" altLang="en-US" sz="2000" b="1" dirty="0">
              <a:solidFill>
                <a:srgbClr val="002060"/>
              </a:solidFill>
              <a:latin typeface="楷体" panose="02010609060101010101" pitchFamily="49" charset="-122"/>
              <a:ea typeface="楷体" panose="02010609060101010101" pitchFamily="49" charset="-122"/>
            </a:endParaRPr>
          </a:p>
        </p:txBody>
      </p:sp>
      <p:sp>
        <p:nvSpPr>
          <p:cNvPr id="17" name="椭圆 16"/>
          <p:cNvSpPr/>
          <p:nvPr/>
        </p:nvSpPr>
        <p:spPr>
          <a:xfrm>
            <a:off x="179512" y="987574"/>
            <a:ext cx="4355976" cy="432048"/>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1419622"/>
            <a:ext cx="5940152" cy="2308324"/>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70C0"/>
                </a:solidFill>
              </a:rPr>
              <a:t>Professor McGonagall took a hundred and fifty points from Gryffindor because Harry, Neville and Hermione walked around school at night, put Gryffindor in last place to have a chance to win the House Cup . </a:t>
            </a:r>
            <a:endParaRPr lang="zh-CN" altLang="en-US" sz="2400" b="1" dirty="0">
              <a:solidFill>
                <a:srgbClr val="0070C0"/>
              </a:solidFill>
            </a:endParaRPr>
          </a:p>
        </p:txBody>
      </p:sp>
      <p:sp>
        <p:nvSpPr>
          <p:cNvPr id="20" name="矩形 19"/>
          <p:cNvSpPr/>
          <p:nvPr/>
        </p:nvSpPr>
        <p:spPr>
          <a:xfrm>
            <a:off x="0" y="3573840"/>
            <a:ext cx="9144000" cy="1569660"/>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rPr>
              <a:t>Harry was suddenly the most hated. Even </a:t>
            </a:r>
            <a:r>
              <a:rPr lang="en-US" altLang="zh-CN" sz="2400" b="1" dirty="0" err="1" smtClean="0">
                <a:solidFill>
                  <a:srgbClr val="7030A0"/>
                </a:solidFill>
              </a:rPr>
              <a:t>Ravenclaws</a:t>
            </a:r>
            <a:r>
              <a:rPr lang="en-US" altLang="zh-CN" sz="2400" b="1" dirty="0" smtClean="0">
                <a:solidFill>
                  <a:srgbClr val="7030A0"/>
                </a:solidFill>
              </a:rPr>
              <a:t> and </a:t>
            </a:r>
            <a:r>
              <a:rPr lang="en-US" altLang="zh-CN" sz="2400" b="1" dirty="0" err="1" smtClean="0">
                <a:solidFill>
                  <a:srgbClr val="7030A0"/>
                </a:solidFill>
              </a:rPr>
              <a:t>Hufflepuffs</a:t>
            </a:r>
            <a:r>
              <a:rPr lang="en-US" altLang="zh-CN" sz="2400" b="1" dirty="0" smtClean="0">
                <a:solidFill>
                  <a:srgbClr val="7030A0"/>
                </a:solidFill>
              </a:rPr>
              <a:t> turned on him, because everyone had been longing to see </a:t>
            </a:r>
            <a:r>
              <a:rPr lang="en-US" altLang="zh-CN" sz="2400" b="1" dirty="0" err="1" smtClean="0">
                <a:solidFill>
                  <a:srgbClr val="7030A0"/>
                </a:solidFill>
              </a:rPr>
              <a:t>Slytherin</a:t>
            </a:r>
            <a:r>
              <a:rPr lang="en-US" altLang="zh-CN" sz="2400" b="1" dirty="0" smtClean="0">
                <a:solidFill>
                  <a:srgbClr val="7030A0"/>
                </a:solidFill>
              </a:rPr>
              <a:t> lose the house cup. So the </a:t>
            </a:r>
            <a:r>
              <a:rPr lang="en-US" altLang="zh-CN" sz="2400" b="1" dirty="0" err="1" smtClean="0">
                <a:solidFill>
                  <a:srgbClr val="7030A0"/>
                </a:solidFill>
              </a:rPr>
              <a:t>Slytherin</a:t>
            </a:r>
            <a:r>
              <a:rPr lang="en-US" altLang="zh-CN" sz="2400" b="1" dirty="0" smtClean="0">
                <a:solidFill>
                  <a:srgbClr val="7030A0"/>
                </a:solidFill>
              </a:rPr>
              <a:t> is the biggest winners. The </a:t>
            </a:r>
            <a:r>
              <a:rPr lang="en-US" altLang="zh-CN" sz="2400" b="1" dirty="0" err="1" smtClean="0">
                <a:solidFill>
                  <a:srgbClr val="7030A0"/>
                </a:solidFill>
              </a:rPr>
              <a:t>Slytherins</a:t>
            </a:r>
            <a:r>
              <a:rPr lang="en-US" altLang="zh-CN" sz="2400" b="1" dirty="0" smtClean="0">
                <a:solidFill>
                  <a:srgbClr val="7030A0"/>
                </a:solidFill>
              </a:rPr>
              <a:t> use irony to mock Harry.</a:t>
            </a:r>
            <a:endParaRPr lang="zh-CN" altLang="en-US" sz="2400" b="1" dirty="0" smtClean="0">
              <a:solidFill>
                <a:srgbClr val="7030A0"/>
              </a:solidFill>
              <a:latin typeface="宋体" panose="02010600030101010101" pitchFamily="2" charset="-122"/>
              <a:ea typeface="宋体" panose="02010600030101010101" pitchFamily="2" charset="-122"/>
            </a:endParaRPr>
          </a:p>
        </p:txBody>
      </p:sp>
      <p:sp>
        <p:nvSpPr>
          <p:cNvPr id="52226" name="AutoShape 2"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28" name="AutoShape 4"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30" name="AutoShape 6"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2232" name="AutoShape 8" descr="data:image/jpeg;base64,/9j/4AAQSkZJRgABAQEASABIAAD/2wBDAAgGBgcGBQgHBwcJCQgKDBQNDAsLDBkSEw8UHRofHh0aHBwgJC4nICIsIxwcKDcpLDAxNDQ0Hyc5PTgyPC4zNDL/2wBDAQkJCQwLDBgNDRgyIRwhMjIyMjIyMjIyMjIyMjIyMjIyMjIyMjIyMjIyMjIyMjIyMjIyMjIyMjIyMjIyMjIyMjL/wAARCAH0AfQDASIAAhEBAxEB/8QAHAAAAQUBAQEAAAAAAAAAAAAAAAECAwQFBgcI/8QAQhAAAQQABAMEBwcBCAICAwEAAQACAxEEEiExBUFREyJhcQYUMoGRlNEVFiNCUlWhwQckM0VTYrHhQ/A0NSUmgvH/xAAZAQEBAQEBAQAAAAAAAAAAAAAAAQIDBAX/xAAjEQEBAQEAAwEAAgMBAQEAAAAAARECAxIhMRNBBCJRMkJh/9oADAMBAAIRAxEAPwD5/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hCAQikIBCEIBCEIBCKQgEIQgEIQgEIQgEIQgEIQgEIQgEIQgEIpFIBCEIBCEIBCEIBCEUgEIpFIBCEIBCEIBCEIBCVCBEJUIEQlQgRCVCBEJUIEQlRqgRCXVGqBEJdUaoEQlryRXkgRCWvJFeSBEJa8kV5IEQlryQg+tTwLgg/yfh3yrPok+xOCfs/DvlY/ometg/mR6wSNCmx0/jp/wBicE/ZuHfKs+iQ8E4J+z8O+Vj+iYcSRuVG7HNBouopsh/HU32JwT9n4d8rH9Eo4JwMmvsfh/ysf0VcY1taOtJLjuygkkvRrC602H8dR4uD0YwknZycM4dn5tbhGEj+FLBw/wBHMVHmh4Xw53h6oy/+F5nHxaSXFSSyPJc9xJsrpPR3iDpuJRwtJoguPkAvPfJfbHrv+Nz/AB7/AG677F4J+zcO+VZ9FVx2G9GuHRtdPwnh2Z2zBhWWf4U/buJ0K899IOKOn41Mc1tYcrdeQXXydZPjh4vF7dZXb4WD0bxpDY+EYAE/qwkf0Vv7G4IDrwfh3yrPouE4PxBwxkWuhcAQF3TnODyLWfF5L1+t+bw8834d9kcD/ZuHfKs+iPsfge/2Pw75Vn0TM5CQvK664+h32PwT9o4d8qz6I+yOCftHDvlWfRNzlJ2juqanoeeEcE/aOHfKs+iT7J4J+0cO+VZ9EzO5LncnsvoU8J4J+0cO+VZ9En2TwT9o4f8AKs+iMzkluTT1B4TwTlwfh3yrPok+yeC/s/D/AJVn0Trciyp7LOIZ9k8F/aOH/Ks+iX7J4J+0cP8AlWfRNklLFTmx2S7Knsv8a6eFcFH+UcO+VZ9En2VwX9o4d8qz6LI+0S401Wop3PU9l/iXfsrgtf8A0/D/AJVn0SfZXBj/AJPw/wCVZ9E1j3EJxJy2r7H8c0HhfBR/lHDvlWfRIOGcE58I4d8qz6KniJ3M1tZU/GDEaLlPdr+OOhPDOC8uE8O+VZ9EfZXBv2jh/wAqz6LFw2PMrQ4ElX2zuI3Kl7P4osnhnBh/lPD/AJVn0SjhnBT/AJTw/wCVZ9FRkmeAaKrt4iY3jOaVnR/Fy3W8H4LQ/wDw/DvlWfRSjgvAz/k/DvlWfRUMPjg6qdavMlsArWsXxYmbwDgZ/wAn4d8qz6KQejvAz/k/D/lWfREc5CtMmsKud5xV+7nA7/8ApuH/ACrPol+7nA/2bh/yrPotBr7CcNUTGZ93eCfs3DvlWfRL93eB/s3DvlWfRaaKtQZv3c4H+zcP+VZ9Efdzgf7Nw/5Vn0WmhTTGZ93OB/s3D/lWfRH3c4H+zcP+VZ9FpoTTGZ93OB/s3D/lWfRH3c4H+zcP+VZ9FpoQxmfdzgf7Nw/5Vn0R93OB/s3D/lWfRaaEGZ93OB/s3D/lWfRL93eCfs3D/lWfRaSEGb93eCfs3D/lWfRA9HeCH/J+H/Ks+i0koQZv3c4J+zcP+VZ9Efdzgn7Pw/5Vn0WmhBmfdzgn7Nw75Vn0R93eCfs3DvlWfRaaEGZ93eCfs3DvlWfRH3d4J+zcO+VZ9FpoQZn3d4J+zcO+VZ9Efd3gn7Nw75Vn0WmhBm/dzgf7Nw75Vn0QtNCDhMI90jbN6rRY00mYLCBrBQ1WpFhtKpTmPT11IzpGOI03WVO+F0jmDENDxytaPpbiTwz0fnmYckjiGNcNxa82wfECSMz+91JWPJcdvBJ1+upkfiMNNWrh16hM4hj3t4PiibByZfitTgkf2hwpssnecHlo8li+l47CNmEjABd33J7f66Z/vZHDCaprC7z0Hh7SbEYgjVrMo964RuEn7S8hXqfoThRFwMSFtPle6/cucm9N92zhpY9wwfDsRinmmxxl1+K8dnxJlxDnOJtxteh+nfEf7q3hkT6L6dJ5cgvOnYKUuzN1voteWseLn+3W+iWH9bx8Yq8ve+C9BEDjrzXM/wBnXDniKfESNIDe6211vFsVFwnhM+NkIaI2EtvmeQTw85NY8/Xt3kZ82JwuHm7OXENbJ+ncqyyJsjA9pDmnYheTs4rJNiXTyPLpHmySu/8AQ3GOxnaxXYa0OSeT/bGvJ4pOPaNo4c9Eow3gtMQ9U7sR0XoyPH7soYbwThhfBafZDol7MdEyHtWYML4I9VK0+zCa5oATIntWf6uOYUUkVbK+5V3hMalrJxERddLMkwL5HakgLojDmKBh73Cz6tzyMKHhOUg2VpQYAN6rSZh/BWY4AFfWM3yKLMIGhDsMKWmI0kkYpMZ9q5vF4MEHRc1jOHB8/vXc4lgp2iwcTCO0NA5li/Ho469lbAYABoo7LYjwndFhQ4SoxZq+l2tJhbsSQVP1erYqOwVjVqo4nhjHk5m/BbE2IELDZ06hUpsZCG5u2jomhZ5pWZazIcI7Dyd2y3oVpRyW0Booc1RfxGM24P7o3cBp8U0cXwY0bI54AuwNFN+ttnOQN09kyyIuKwTNOXXzVqLFxS6NIsbj/pa9nPrlsRYjxVtkoI3WI15rMCFYjnqtSrrneGwHWnKhHOrLZg4KsYnQmhwITkwCEIQCEIQCEIVAhCBuoBKEqEQIQEqgRCEIBCEIBCEIFQhCDCwbKYLC04gOio4asoWlGAACtxrv9cL/AGpS9nwXCRfrmJPkAvLMO78QanRek/2ont8RgMIHVTHP/ouCwvDXNeLcKXn8v2vd/jz/AFj1f0Nw/wD+sQvP53uda4T0ox/rHFsSW7B2Ue5ej8CczB+hcEtgNiie4k7c14/iXyyzvc5pJc4m1L85kTib3aMPin3R9y9U4PM3h/olDiZqAbG6ReUwsIfdELvPSvFHB+jWA4WHATSxtzDo0BTj9a8ktkjhuJ8Qkx2MlxMjiXSOvyUeHxDmkG9FHJh5GjvBWOH4R2IxEUDRbnvAUv2tSZHsXofhew9HIHOvPKTIVzf9qnE2xYHC8MY7vyO7R4vkNl14li4XwwPkdliw8WvkAvGuOY88e4lNi5SQXGm3ybyXa315ebme3drEhl74avWP7NsMfV8XiXDfKwLy6Lh0pmb2euq919F+HjhvAcPFs94zu8yuXj53rXTy3OMa6EqQ0vS8ISJC8AKJ0qB7ngKF8lhRueSUzdawBcSUlWnBqe2MlBG1llStj8FKyOlK1gUEbY1IGp1JDogKAUUrmsFkqDF8QgwcZklcQ0b0Fy3FfS92VzcIxkbRpnfq4+Q2RrnnW9i8RDHq5wFjZc5xHiMMTqL2Wfyg6rAlx+KxOHke6QucXDW705+SwJsQ2Kd9zOc6/aJWbNdZZy7RvGZtfV2RxsG5cbd7gmfeUdq2Q25zO6Q92nuXDy4yHNJM17nW3TpaqOx9MIzAmws+q3yR2eK9I55ZnOY/ICdcvJY+Kx8xjcLIkJyg1dDqsd2MfMXMjcG1/KzpMY8uc5zpNN6dyVk1i+RdxOMa0gSyyEHWmvrXy5JsXEHRw/iAtyN7rc2tWsx+HZiXjECYPYD3taN9CrccUznS4mZ7Hh7apuvkK6LU5jne7Wrg+NSZcjswFaFxvda+D46TE7tLytOVpduCN9ei5Vkp7XtHH8RmoYG6CuqWXFuax4zEEgUz8ovUlZvMb47sejN422SIdlMRKBqCFo4fiTpGseaIcAazarzfhXEWRPMsjqNFpCv/AGu/M7MaB9kNXPLK7+8r0ePHsNgWCNyToFehxbmgOq2novOIeJS4iEhsrszT7DRQK2MFxkxns3EuynvOJ28FfY9ZXexYxjx3XX1VyOcOXM4fGNeDKxza6g2FoQY5sgGTUdVudOHXGNvMEoNqjHPY3VlkgIVc0qEgNpUUIQhABLSBultECEIUChCQJUCIQhAIQhAIQhQKhCEGPhdgtFmopZ2F9laUQtdZ+NX9eUf2kYnN6TCIH/DhaB79Vy0Mry8Ak1a2vSct4r6TY2fN3RJkZ5DRVYIGQuALRXivF5b9fS8XPyO1x2M9V/s0wsYdRnOT3XquPjZ3Abu1pekmPjHo5wbBMcCQHyOA5a0FiQTnsgE6uw4mWrrGME0eYCswB+KXjnFG8Z9JMVOw3DEeyiram8wsfiuJfBhHvBq9AouHh0MLbGrm62kvxrr9appxogEeK3fQ3h7JuOGejlgYX148lzhk0BC770W7PhnoxjOKzgBrjp5Dl8U4/wDTPlucqP8AaFxV8WDi4fC455O9JXJq80JdmOq6nF4h+NnkxeIOaSU2b5DkFm4jhzZm5ofb6LXfWs8ePIf6PxyYrHxRC+88Be5xgRRNjB0a0ALzD0E4Y5uPdPMwgQtvXmSvRTMAV08U+a8/+Rf/AJXs4pRuk5BVTiRsm9sCV2jy4mL1HdlNDwU8NtXDDdyntYSpGxKZrE0RNj8FK1gCeGp1Us3oIAhKmPNbrIUuACy+KcTjwGGdJI4A1oOZU+MxkWEgdI87bDmT0C8s9JuPHFYjQOe+/ZGzPAdT1Vb55n7U3FuOPx04d2zgzk0Hbz8VzU/EJGRmV5a1rXU1pFkqvjmYlwBY1ws5i7os98rQA6R1kD2XLXMOu7fjdw2OMrTIWOpx77bpo/6UOOc0D/HDBu12WwsuTHODGRQGogNW8yfFPZiO1gdE4Xn6G8pV+RndRiOXKC1/aNZd8tFVl7paxkrdXb1VeCtn1h9MEd5diNDXVMxOHdNG8uid2lXtQeP6FE/f1AZnDBOjqn5rLjzA0VeIta9zi1rnc72Tw4Owsseey0Zm3y11Comy+yT5LJWxA44lmWNrQ8bABRMlOHncHkuFag7BVcDiXYbFskJ7rTqPBPxb2TYhzmmm2bI5pafGhjRHNHG5hcA5pLQT7XmVUEpawOkYXPjGU3soXyF7BEDoBp4K9CHYjD4p2Tvdk06c3DQn3rP4v6je9hc3ExDJFIM3Z8g4b0o/tB0jwZGtIoAEbhV5p3DDYePKAGFx8rViJh7XNGPxdtrCsS2/jdw8+LjwBlw8ZMTqBeBqet9FTgxL87uxlfHJmNB+ocOlp/D5pMxEj2tYRTiXVakMInlkLHNY93QjdZx15vxp8K4viMI9/wCIGENJqrz/AEXY8J47DiwwTHs3nQ2ateYvjmw8pE7XtcNiBv8A0Whw2Zoe3NIQSbDh16LP9uk6ewQy/pdbeRV2GZcVw3iOSMkHbSSO6IPULosPjGvbpY23G6s6OvHrfjltTB4Kx4pyKVuOcFb1wvOL9pVXZKCpQ4FGT0DdATqQCEIUAhCEAEqQJVAIQhAIQhAIQhBj4XRotXnyCLDSPP5WE/wqGHILRqmcexTcJ6PYyW+8WZG+Z0W718dJzvTyDt+0xT37hzif5V6FjnutVosGxj7zK/G9sLbC8Pk+19XxzIqt4YZcQ98zy4VTQeQSPwjIDlshW4sRmktQ8SkBbfNZ9mrA2DC4hoZI0PI6hJiMPENAK0VfDT5SCQpJcQHO3V1JEXqcjITIwZgOQXRekeNEHo9wng2GeHhkYmxLm7ZjrlWXhp9AOSukxyREaKy4zeJ05+Scu3KIpJDIwN011Ri4DBiueQ6hXuHYR2Jnia1urngBN0zHoPBIPVeDxudrJL3z5claMhOqkkDWBkTPytDR7lm4riGGwrw2WVoedmg2V6v/ADy8F/36tWzIeqVkjuqqR4qKdmaN1+5SseL3TnrTrx5+r8T7NFXoxssyNwvdXYpR1XWVx75saIApOFKu2YFP7QVupWEqS1H2g6pvahTDExKpYyeOCIyTOP8AtaNyUs2KjhifJI4Na0W4nkFw/FvSGZznztY1uVpEQkd7I611RvnlW9KOOyw/gn/FeCAGnWMHr4rgZce1rA2IiQgU6Vrtj0CsYrGNxWJkxGIJkIdZI2J/qubxHES6d2SBrI7sNA1pWJ3VmXFtc63TvDtqPd/lQPjjHeAcTuRmBsKF0pxBtzy08tNkxzXNiAc6yDuOa3vxzw7NFGS94s8vBKzHuif+FQad9FWc7XbXxSMlD3ZXaeKmjVE7rZKyR+p01TsTjnSs1DwfF3/trKLi1uUG09uJeGNaKIZyIsFRTnSag0NdDWlhMLRdEajRNle2QZmtDDzA2TM7hqd1Fp/eJuq8EoBJsnRN7UuFN3Sh5Zd0T4qoka/I6zsp4sY9scrI7BIFu96pF4OhKc15Y6hoFn9XcamOaHRx4uNrW9q4hzRycBr8d1A2btWta57gW7C+ajGLzxyQPHc0c0fpcFG2Ul1hgJKQazMM9rH5adE/cDcWrEBpxeIwGtZQBI7x8SoYcdJEIhECGtbq8agnyWk3HPxREOMw8DmHUPDA1x8iP+Cs1vmEixMrAIcT3GubQJGZp/8AeqTE/wB0DYo4+/IA4vB1I5V4KvJJExxwr3kwuLsvVh6j6JZWOPDTG5+aSAgxv5Ec/iOSxdbanD8XnLmSl7ZG0Wv510PVdXgse4sY2OSgLzMdqLXD4Sft4y1xp7BbCNx4FbmBmidbZS5rq0ew6g+Szfjvx07XDcSAf2c9gX3ZK0961GPsWDYOxC5HCYl8jewkdna0HQDVwWjw7GnCO7KQufCToT7TPNa57/6nfEv2OkZMW81ajntZ4Ic0OabB2KcHkLpK895a7JFMHgrJZiKVmOYHmtVixetKoGShTBwKlQtotCFABKhCgEWkQhC2i0iEXC2hIhDHM4TEgtGqw/TfiIbhcNgw4d9xkcPLZQcO4lnbW5WFxzFnGcVe547rBkapevj28+P/AG1nxyZjoVJLeQ6pY4oyeillwziw9mbK8nf69svxWgkITZ3OlcNFYhwk1XQThhJSDVArMi1SDS0apoFvOqtvw3Zn8SQeQVWWWJpORpvqqziRry33KRuKdlrksp+IxDrDGH4KXDw8Ql9mK+lq58SXK1I3OneGSNBaV1Ho9gGwl+KJ7sZqMf7lyWHhx0WIZ2sdC13uC/8AjRxtbWlnzWvFP9vrHmt9fij6Q8fdw2FsEP8A8mUWD+lvVcdDjZe1LnOzPcdXHdL6Rzuf6TYvMT+HUbR0FKtg4w/ENzE1eq6+Xr45+HnPrt/R502J7UuHdaBr4rafG8bKbgeCgg4XH2Oof3i7qrzsPfJb8fF9XDy+X/eshr3tOquQyFTHCC9k4QZRoF0nOOV7lObIQpO3obqLIQFG6wrWJNWRiRW6a/ECs181nPeW5jzCzMXjTHFI4vIDBZIWfaNzhD6ScaJacNEQWjV+u7jsPIDVcHjMQS0ukdnBNgnnryU2Jxpmimnc6i+2xt3WHPM9wc8mwwgAKw6+QYl2cuccrQNQ29B5rCLC+ShqSbLuS0JsRplBBcdXKo9ziHi6JFe5bxwv2oKjDSczk2xrWY34J0tdgxoHetRWSRrspQ4sDnDcGuaZ2OUjayp2tN6C1MyHmVn2a9ditrGcx3HI80rG5rrRx1pSysN7Wmxgn8pJTTKjbGaG93sl7Bw6laGFw7pLkdoToApxhHHl71m9N8+O2MtrMo1aUjo4652tkYJ7xlATXcOeLLm7Ke8a/h6YZY1BOU0StKbCBv5aVQ4U0dNFqdRi8VDROY/FSR1k01deg6pWYOVuuehafJCIX6HXe1fiYVuKeHFurRengtXAcSy1Hi2NliOzwNWnqsmRxc0PNZ9nHqr/AA8mZzoWNjzVevPyWbFlxp8ZwMZfBI2Uh0gtrjsCshuJnY7u12je7Iw/m8VcZimxwnCy26MWBmNkX0VDEW2d0VgvYbDuoSf8XqrgxfsOcKfzcOY6LQw8gmdYLg/eh/Rc+HhxqQuY7ryV2JzoHBznacuhU65+Lz1jssLKYmsexz3lp77LpwHWls4WpnB8bnacnGtfArlsHjfWQ0uaTKzl+oDla3MI9rszoyc/MF3/AAuV+PTzddbwvFNcDE0kmz3XbjwWmWWLGoK5rCylwZN2oBa/JmIoi9r6rpcOS5rXmgHaOA6rrx05+Xn+4bsnNkIOhVl8GiruiIOq6PP+p48RyKtRzAjdZm26eyQhQsbDZAU8OtZrJx1VpktjdXGVvkkUbZAdE8FZCoQhAIQhF0IQhRXlnDsH2MLpT+VpK5l8vazOkP5iXLu8Q31bgmMk5NhK8+a8OIAXK19GLjDqCrkTqN2VUhbatNBBAC89d+fxYEhY3QppzvFtOVvMndJmbVOGqRpL30duSkbPbFDu5peepTJTG/usiA66JznZ+63luUBzGtobrUiWqr442DalYwchZIHNrKmvYZBVJ+HjdECCFusyLcmMbJI/DuLbLc7HdFFjPSGf1ZmHwpLKHfk5uPh0WdiRcwcAQRpageKebUnw6kZE7JW4pzpC52c3mJu1q4BgMjW8zomvaJBRFgLqfRHgPruKGLlA9XiO36nK57VytnM13fDcP2XD8PHVZWAK52VpW0NBspQQvZPkx8zq7bUXZJOxCnzBFhVlWdCOirS4c3oFoOIUMjwFGtxiYqMRsJI16LjfSDGBoMDPaeLceVdF1XE8WCSA4Eg815t6Q44B8gDw573HXoOaxktd+bnO1iPxPajMfyk0BoqOJxB7HcWTrSe5wghBFF1d33rNleTJRN8ytOFu06NzRmedaVeWQkaHW0marb71E51E+K1rBe0ssb0KextltCzzVdp672r2DGZovdZta5izDFdFwIPRXGRCuqSNt0VbZC41QXLqvTzyrHDjUgKNkUjHEMjzE7Ba7cMXAWpPV8hoNu+ax7Ov8ang8OYoQJNXblXGNF0GqSOCt2gqdjG2LCzenXnjDWMbvWqkMAdpSssiHRSFzGjpXO1nW8jMk4dG42W3fJRfZsOoLQpMfxqHDNLIe/IfHQLHdxmY9478tFZOnHrriLc/DQwEDbdYmLhLJTa1ouMumOVzc7hyUGPYJHtLQbdyIW+bf7cu5OpvLCkJogdVHHK+F4c1xDmkFpHVWcTAY3eCqyC9F3eWzGhxGXt2RYlumYagcjzVR8xnlt24AATcxdhjHezrTY29/wAVeYzbqdjwTlft1V/CvfH3QWuZzBFrNFONt3PJWYJCwh2xClajciymRkkGYUACzp42tzh+KaC2dzS9hFP6i+awsM5pHbM0JGoHLxCtxTSRPBcRkIpwOy5dR6eK7XBStlYWtLnjLrl0IW1gcU4QsBkbke4tJ2yu8Vw+A4i/DujliOajRHOuhXR8M4lFihLEXMa54zZDz8Fnm469TY7WKUgDO4G/cQpDHn2WLgsTkDIcTI0jaOS929HeIWmzOBTJNeXMELvOpXk65y/CPhN0oXMIKtiYu7rxTutIIB6LWM6pAkKZkrmjdMlGWyqzpwzc0pasmtWOezqrTJbWCzFC91bixQ01T4l4sbAfacFRjmBFgqwyUdUxlOhNDrTlECEIUaef8deW+imOcBfcbt5rzmJ3fsbLFf6VcWxk4jxWOlkhdvFdN+CvxT2LC5dx7ePJLW9h5K1Vov2WRhpM2614mtczXdeevXzZiZg7hc7ZDnZGitS7ZJRLCOSh7WnOvcaJGqma9rQbHmou0a517BNdJlGosKu8tIuOwtsr7Zf0lSMObcrIjncw6qxHiDalqypMTqXC1RJOaibU0smckgquxj3yhjQXOcaAHNWM9VYw0EmLxLIIWF0jzQC9M4exnDcDFhWH2B3iOZ5qhwbgTeGYMPeAcS9ved+nwV3s3blejjj1mvD5O/a5/TRbiieanGI8VlssKYONLrK49cz+miMQOqX1gLLMpHNNM5A3VtZnFrVOJGqzMXjiXGOKi89dvf4KniOINjY4udQAsrnJ+K/gPlc6o3agk6noB1WL1v468+OT9Q8b4o2KKWCGQudfedXxN9PBcFiiJJgX+wBmN7u/6WpxPGPndmBoONNB/wDdVzeKlBmkp2Yk0T5ck5TydfMMxc5cbAocgqBBtSkmRx1Ta6b9Vp50Um4IUTgBqVO5tMDeZVajnKoXQNJ5rRwQ/Cs+9ZjhpurMcpbCQFnprmttmJjApvtDqrcGJzxEmhRXMB7iQcxBViGSVo0LisWa7c9/XVwSgt31V5tEUQuVgxsjT3mnzWpDxB4ykGwud5enjyf9a+Q5QAkZYdRIFbpI8UHNBuiVPNgXTjtorD61aea4vR+z4R+IyDXYLE4hxGbEO7ONuVu3iVcm7RpqQFldVAJMPD336jkANStSuXSjHwjFTd9zKCndwSUtymrKs/eaLDvytDWAcgM5V1nG4nBr5I3BpOhkYYyfI7Le9YxOfHf7YB4ViMNIHtdVH4rUa0SRAltOHJWX47Dy21geD0duoWyWcrRS53pqc8z8ZOPw2dpoLn5Gljtfeu1xEQdGQFzOOw+WUn4rv4+tefzcZ9iqxgMWfldIZGXahLFYY+tWkV5pjbGrTqNQurzAtcH0NCNVZjbbM4KjlaJWtkaaI3CRhcwt5AqmtfBT9nJnFgD+Oq1nRh0Qlgo6d9nUdQsOJhdZa7ca/VaOBmc7DZbyuALAenQrlXbirWDxIw8pa5mZt1drRDSZmzQup1lzSDt4LAdiC8gHK19UdNyr+BxL4pAcl9aO/VYx056/663B8XxkYa6fDiQE12jDqD/uat3D8Ygl7zDIxxOgjOgWDw7EsklZmtoq7Au1tYXBwmR7WsYS5uZrgN/MLM6dLzGs3GOBqXM3SwSKv+itNlJDToWkbrOw7THDlJ7uxDtVNhJAJzDswi2gnZdebdceuVqQFwNLNxML3A1oVqtbRoodCHDZbzWJ1lcrKcREdAVNh8VLsbW5Jgg7cKI8PANgLN5dJ3Bh8UaV+LEXuVnjDFnuT2ksOqv2M9SVssmCmbJZWMyejurceIB5rWuV5rTDvFCqCbRCjOPljAYJ0vEGMkFNaC4kc6Wnn7N2ljVZLJJojoXDyU7Zpn6k/FZv1256xtYfHhhAJW3BxBlDVcc1xrUhTNxJbVPK53xyu/PmsdyzGt0GYaqhi5S2V1Hx0XPRcQka4XqFckxBlaH3yXP0x2/l1oMxr3d0nRP7UdVmROO9hOfKRsVLyvuvOcNwUoxAaVmtmLiVPh4ZsXiGQQRukleaa1oslMT3WY5rPvXoHon6P5YxxDFR046xNcNR4qf0Y9A4uHhmL4q1suK3bFu1nn1K7PshQAGi7+Pxf3Xm8nm2ZFIsvkkOHBGyvdmOiMgXoebWf6qByTTBS0sgTC0UlNZMkRAVDEksbpa25Wg2sPHPFubdArn1+Ovj/WDxCd72mK6DyA41sOi5jieL7bHvhe4dlD3e7z02WvxPEA5wwkgnQ9a/7XFcRxNCYNJJu781jmOnfUkQ4/GOmlytNAijl/48lkveWkxtIJ28lNI7LrsT/CqtAsnkV1keTq6Wqqk95yt8TpaaH1ZrwCSybB1NKocwA4kNdsA4lVfzG1dgbfbSO2DCPMlVGjO4nkCqI3N1PTkpYW5xSY/UgdE+F2V6zVn61osA3swcuYq/hoMNHGO3kYy9hzWWca4QgXtuQq8087oe2Y4tbdHLzWJNdvac/XQSYfAvbpO0O5LPlacNeU5m9QjguDdjJnMmErYspcHl90femS4bFNldC1tj9Q2KXn61O9nxs8Ce3EA5tSCu2ghb2Y02XA8EacLNTrtx1C7/AArs0Z1rReXyzPx7fBdmVz3pRG90cbomXR1XLMY+XFMjdnyk94jkF6TLAzERljhawsbwosGaHUDcdFnx9Tfq+Tx65fFcAl9cLsOXdi+vYNELqYMI/wCxY+G4nEGUAl1v11KoRufC6nRzEDk3ZaOGxIOowb76yGl368uzHLjwZfZUZ6PdkLZIaG16pW8Pc1+uVbBleWatZryB2TGxkWSN1x9nb0msybDiNlki61XM8QDbca3XWYsZoiT7QXLY9tvNGxyC3479cvNz8xixkxksvTNafEzvvoimgqGe2TE8kRuuQcswpep8+pqDZLG3RWAzOWAi2nQEclVDq0NWfZKtQPBgsbt/5SokbJ2bHHdrXVXhzVsvzNikipkrTmsbPH1VASFt5SBmGbXb/wB3UjZGFjC+sg/K06gLGNytKcRYppmoskd8AUkUj4J2NLtHgOab/hRxyFo0fnaarr/2nyRMmLgxwYR3uzdpR50pYu/XQYPGdhM0nNRvKTytdVg8TnbYk70feLgdxzXAxFxjGSUuygh2bkeSvYfEvjla1xcLGoBpcsx6Z1sepwTQYmEGMgECi1Njw49fLCfab8PJczwzGxPha93ZvoUJI3asPUjdbLcS8zMeMstV3wSFuVLG/F37a72hv4+KnbF4LLw/EWPmYXMLX7EE0T9VswvZJow5h/I9y6yvL1zYYYQUGEcgrIaL0KdkCrP1nvgBB0VSaEgbLYc2lTnYmastc9iZOx3tQwcR7xAd8Va4jGCx2mq5N0c8eJJaTRXO/Hq5yx2bMfbBqhYMM0giAcNUJ7Vj+OPCrkB0KX8Wk90boxZSNcVXOfA1r+ZTwSDqQlyhw1/hMMTuRRU3aaaKeLFPa2jVKkO7vakDu5YFhRqWxoR4phIDiQrbXNc0EG1itlYR0KlZKW6h2nmsWNTv/rqeCcDxnHuINw2Djs7vefZY3qV7F6P+jfD/AEdhqBgkxBHfncNT5dAvOP7LeKMZxafDOZIX4iOmuB0Fa6r1QvN7rp4+J+s+Tu/kXDKEnbBUy9NLyuriu9qOqQyjqs904B3UZxQTV9bWmZR1UTptN1R7cnZNdKaTT1qSaemmlzXEMQHObFZLiToP/dlq4ibKxzjs0Elcli8X2clhtySjUn8opcurvx345yMjjGJDZA55ptEadAuQxRM0sr3Vq4kj/haOPxXaPZqcmvvNrLmkbrep5N5N+pWo5+SqcoJ1PuUYHdvlsE9zi8nPdJhdmcNO63QLTjsBLO0IJPdKGC5Q7oFGaMpPUqcaRkgWQtQOa05XNF5QCB4mlWcckQjG/Mq2zM2aCMnUAmRVBRDpHbWpQxwo7p0QBcBaY82/ZLG6njzUqxdjwz3PDOR5rSghih/DDA/rqjBwduB3srjsVofZs4/8gr/aKXO9Y9HHGkZP6vHTWxwtGoANkpGudIc5NkqWHhbs9n3udqVakhbDCcjRdKezp6eqHh7A/FgnkuuwcbhRtcRhMT2D8zhqSumwPFSWAgjRcfJPmu/isjblZ2YsaWoRLG4uGYBw/KeahdxNuIbT6BHNVuKhpwgxeHeO1hGY1+ZvMLzSfXotiSWKJ7iSwX1CayFgOl+9Z+H4oyZoObQrSjmaRoQtkw4RAO1qkhIAqlO1zXb8lHK0ankFNMZ2JbbHCt1yvEBkkrkuqxDxsNlzHFn2TVZR4Lp4/wBcfLPjm8S78Q3so2PBscwNFLNleaI1UTAGu16L2vlX9TRvDm5Xe0BYKu4RgcXR1RczksxtiUHkFoYZ9NMgOVzRlHgEpDW6gtdo6Mke5I8dk9sgrTfopjGHvLgCK9ojl4qObWXsSe97PhmRadBK1h7MtIaT514ha5ifNhXOLhnjI1G9fRZTtHvedADX9Fu4GN5wTi9veERIPUbrn03wXCGQAOIp+18irkhjezLMHRuDczTuqOEeRN2TjbWvbY5+Kst70kQz5SWltHXloFzrtD8FI/DzjJKGSDUFuoK63h+PYxvfiJYdT2Z1HjS5UYeQszFrTQq26Hz8VdwmMAc0OzDQajz5qV05+u9w9SxnsSZGb5H714FaeHp4Dg5xd+m6cPI81zuE4mM4/CNNF5mcvctyLHQyU4GyN9NQt8Vy8nLWjlkjIEj+0jOzyKIPirgKzIp2SA945XaHwKvRyAgC12cKkcVVmGislV59kZYuMZblmHBB0l0tmcW4qNjaOyxZrvz1kVWYLuDT+ELWZES0FCvqe8fNc7A8g5uSq5A94F/BOklvujdOw8Ab3idVE/aZldG6gniUtNEIn1Ng0iJwFXqShh4LH7/ykDWtOgPuTJG5faGh2KWMkAlpzAcioqXs4n6jQ9FCI3CcsGngp2TN1DmgFMnnY8hzNJDpokLjsP7N5PV/SuJhOrwWEL2os1Xi3oY0YLj3DGO1ldMC4nfVe4vYGl3mVvhnr8io4Uq8slAq0/VQPjDjqFqs8/8A6z3yOJ0Q1rjqVd9XbakbA0LPrXS9yKzWmk/Ia1VkRsHtbKtiZssTnQDvNG52V/GNtZPFntawwjcloPjZXDcdx7J5nRQO7rTUjxep6DwWrx7HODmNbKchdZc1ur3VrS4rH4loeIAcrWk563J5BYn2unV9ecUMTKXPdIe6yy1gVE3JbtcoHxKlxD+0L8zhm5AbDwUJBDGjXXVdI89+mu17p3KaAKJOgG6Ukd7qljj7U5Mwa0e047BVk2GMyPJGpGw+qsx5WPyg5iBTRyvqVXfM3IWRAtYDQvd3iVJD3XEk7/yrA420kmidrPMqlKbytVmeTKZLFuNtHgqso/FHgFKEqmF6SM05K52hH5a0SRnv2pVn63sDMRVbroMLiMwAcuZwj8patzDyNawErj29nhvxrggi+SpY2dsULnJhnJYe8sbiOLBOXNazI6+TuSKOMxxLrGlJMPxmWLRprzVR47bc0EwYezXNdPWWPJ/JZfjWxfE8XiImtGJyC9Ws/qn4bimKjidFNM4xuFHXkssxGKK6sk7IDHO9qwAs+kX+TppDENhkuB5Dd6K1+HcYBNSO8FywJDhamY6i3Ip1xK1x5uuXoUWPYRYdamdiS8BoI1XHYLFuiZb9ddAFoniDDG55ccvJo3K4dePHs488s+tjFNyxjUbrmeMCwa0NK4MW6anWSR+XwWdj32063avEyp5epY592pUZOqkfWYqMjVeyPm04SAHXpSs4Yh0hbyLTapuIBFKaOXLl5clWV3DOOdzXOuNzXA+VJXRl0zQdy4U7wrRV2Oa2a9rFq7Ce9E13Nu/iLpZrUD6dADJpmJBHUA2tbh87jIyGQjs52ltDkK2CxcY4mJrBuy7PRWMLiRG+F1aRmx/Vc66RokZeIzPG7WWB1saJ+FmLi9sjQRYIs/mA3TcSWtmfl9otuz0Go/hUmTgyhzdNA4tPksta6XDTxNfQFCTTU7FXzhY5WuezKHAA1tRXLx4gOylxJJGlf+7rXgneHmpLJqg4KY681qQzNjnjboLIFX/VdZhXtkDZGGnAVf8AQriZWukYTudiB/ytPgvFZIiWyDMbqi73KbjpjtmyOrMKojvD+qtwT2Ab12WNhcXCB/ijQag8la7drSC1wIO1FdOenDrxt6OYOFEpkxBKyIsTkcMxItWTibbuuk6cbxhk9Z0kYBUTpAXHVSRalJfrVnxoNAyhCVnshC25PluCIG3FWcprZLDQFKRz65LhXq55yarmLNoUvYt0FqRz+abmANlUsRTODQIzreyhog5NjuUjD2mKLidAdFama0nNzKa5/v1UlkDY9NyruAwohqeRoc+u408vEpMPhBG8STNt7tGx9PEq62FxsudZWmf1qcFxXYcb4fiJDbo8Q0n4r3mWYZna6WvnMkxEOB1BB+C9pZxZkuDgmLvbia6/ckuNevt8bD5wCoziB0XPycWaXVm3Tosa57ruwl6df4ZjfbMHKW7orMgmuipn4sMGh0Cs6YviqfESCJnJxPJY3EuJQ4eDPNRaTlbFHqXHxUk2OsHNRBvXwXI8R4q2OLtGi5HW2MdXdfgsbtbnM5jF4/xMZ/w25XVQB3BO5XMFzYWnm481b4rM+XEOfIRmvksx0lEXyW8efvo2SjZJ1KZmOllNe4ufnJTbLjey1KwcAXOIHPZD5B2fZx7A79fFI15bmPRpy+ai2ArpSrJRVZdq2VgNLxmvnR8FWNHfRWYi5gzE6EC0lDcSC57XDYnXzVd92S7dXXsD48wru6EKo8CRl7HMAfJWqhd7AvbdDLcbPJLIQ6Q5R3RoErRoVBoRPpraV6HF04tc6gNllNNNaOoUoeQAKBI5rFjpO7F+XGkZsrjR6LLfN2j7O4G6dJQ9p1WoiGgaaqYXu0B/TdTMe0UTy3VWjdN3IWhhMLEQXzku/wBoROZv6lE+GLcxJvooy4HNlafcFoRz8PgAy4UFw5uNpJ8Wx0gDWtYK1o7rH13znGVmAJYQUjWl5ytdl81oymMtFNYOempVHFFpaWs0IWo59TBFZ/DL8vjassw8j4s8b7cBYDjuFRjcBTnbqzG4gg5so3Clhzfq3DjZWNDcgGupCbiXW0uDgbG17KuasuBI9+iR5czVrR3tFJz9avVxSIJdaa5vd8VP2Rd7J11tRN1IsaLq41EW90JpOtFSlwyEA2RsoXHqjKd7yX3yIFFaIkdkzt0c0Uf+FktcXU07DZaGBf2jjGdXEHc9NQosq1PmEpcygXAtc09a/wCFVjJa81dch/RWWhsmIzNNl4zkHyTYXAMEmW6Gvmst/wBr2Mc18Qcx1PZGGO8wqjC0Ma4iqGnj4JGntIHxNdq5pOu92mz/APxmtaN6rwUxU0UrjEa0cHaDotnC4pptjm94C7HVc7C+8S3WjzHVXmOf24IdlcXUelqWNc9OkwuMEedjhbHAWR+VTRuMM4BFg0LrQrJY0Oc50Tzmqi3k4b0tDB4ns5mQ4khumZpI1HTzXKu/HTqsLjIn5A1wLgND/RaDO77Gmq5KN8kc7HwSNLQNQBYoDe1vYbFnIx4cSCLI3pI1WxFNId2ixyGtp3b94jYhRsc2QNc0U8alODe8ARrXxC1rNIZiJPHmtDDSg0VkvsvNqzhJKIWubZU6ksdCy8oQq7Je4KQu+vL6182eyEEnqgmwjcLk9EpHA5dKrwUM7yxmUHU9VIBTqCZLhn4qVrYxtuUjHVxWhDi4MYC5x5BbIhZhYbkp05GnQJIIYsC38M55Obkxzu0kJdqrjnLTobdWbfmVZGmpO6rteAa5BOEjnd4DQqVqJHEEtadiugwfFJWcObhw4kxOLRfIVa5hz6ctbDNBwsmnfLmkjnSNcXK2MNjM76e6xvYWnDxJrHhuY3yHgufYPZe1ubWnAqdjnNl9gURYco9E6dX9qVYaQVC7ipbIbeCCNAuffIfZLu5YAISYjEiJu2g0BISRL1jTxHFz2TjIaIGx5rk8RjMz8zSXBmg6KTEYkS5yZMxGlnZZk0zGW1vxWpHn8neocTK6R+u96qk/dPdIdwdbUZOZbjjaafarkj81IvmlABBcdlSk5HwtEbGvYQ7QbgovvaJWtyn+aVZMc0UBv4p1FxrXWk4uo6I7TswMuruSglZpPkvQ3p7lRccrSPcr2HbklM8xrKC43z6BZzi5xsrSl2oBWbv8o2UEY7SQCtFLI6tFA7tQCO7Y5JxkHSiqziTXiLTmnaws4JXFr9yTSaGBBrQhLdKYp7QG7b0pO0OUtHPmoCaGm6XP/wBq4acSdiUx73GtSE7xPMppq6PVDT2zvFJHSW60jhsE1woabphpas1ak7Q0G8goRmsEbA6p7TlcbHd6qWGpGyGq5dE501Dfbko2jI/ewlIDgOWqLtTOcA3uaOLVA4ZWBuxTHE2ddtlI25GujcNQLB6IiuSG2ANTsmu72nRSZQSNRqE0gXR6qpUQKnws5gna74+SgIykpzNZGg7AoRsnI1jJW24EgMI5ciCll/u+JzxkOikNjoonS3HHRqrsIZM0gxvNtD9PJZrVNBMUoJNhl1SleM+KMZd3ZNW+/b+VDOXNY4AaOkOvTwS7tw7jpyJ8LWVhYo3GdltogiyrRkyyuANaV/W1HFNb7dVG1I9gabvUOq+umilaXuGzF7HOcR+GTfiCFoYXEw4qHvg5hoyzqPALncPK+LDvfs5xqutbpzsU7OSzQAA0ORUxqdY6VzH4eS2PIY4VV6jw81I3ETQP7aB7i3TOw6LO4fxEsYWysbI0nVzm5itKGSKWMjLmaDlzHQDzWbHWdOo4dxVuRhkOaI6h1ajrsuhgdFiGh0cjXjkQV53wvEvwOLkw0rA+M90OeTVHmF0joXYdnbxB0UjBbJInWHAHYjmEbjaxDMlnmFXimDH1exSs4gzFGSImpG66+Sx8ZM9smhpxIo3zQkdTFiwWDVCwYMQXRAk5TzCFr2PR4vmFID6G6YyKSU0we87BWmQMgHeIe/8AgLePLpscTqMjzlb/AMqQSH2W6NKaXPlNOOidlyhEpASG5UpB5JQLBKVpbl1JzdFQjKTwaNA6H+E13Wk0kgoWrI7MN1BsKzw2R0nrLh+gBt+eyz3OtoaFocOiEUEjq1kIa2z70xrm7V/CjR7m2A45Q1XGsmY4UQWDYVdgJMM14istbmYMxI1Q+Uh+Zr6dkuv+bCxXf+kWIxDIwGMaT4Ec1QxmJcdCBmPinvOuZ5NkWAeqzXyAyPL3AucaA6LUcuukUkztSSqb5NDe/JSyubn0VJx381vHC20jnlKD3AUzewnMBLaKsZKOQ6ocadtoEp0IoJH6qqcDpmrUpM2Wm7k7lIw04HkEpbT3ORAz2XdRoEB7GW7cjZEmkZr3KB3dAHxQPknfJq4qHNZSgWgijoglicGiuZTHe0SU5rdbSPFON80CmibuqCBYo7Ju5F808DYm6RTtdAgk2gHuaocoou0AEizsUjdDRSOfVN5IiQOzmuWyaSHOspQKFptglA7c2OqHuB+KRwpuiY4dwHxQPaaaSeZTnEuOW9DqExtltO8wngdzMpQ8+y089kzMS9LegQNqUUy+9qpGHI7N1Ca+nO9yaPZIuyCgc+2xA1re4UZBLb31U0bsjQTqCfZUWSjbToDt4IIH6qWFoL7PshIwd17qTgcuHOm4/lVFjNbHSDrt4KIOJkjDd7BHxS4fvd29CKQARIWDcKVZWjNkbiGs/KHEj+VVe4ZGNrRsdX4nVNLg+drSbsdedKOIudFLeumimH9nslyuobVS03XNEHM1c0WW9AAsZoBNDdX4y6LElrjrRG6mNSmYmVzpWBu4by8d0OLmyvI5gD3JwHrMwDG2DpY0rxUkzGMLnGRrnl3sjkpgmwg7OTtMxDGn4rf4f2csrZCS1r9CGurXkVi4INeynD82gPNSR4qXDzuGUEM2F6ELNdea6YNMGLb27iXUW3ftdF0uEOHibGHMN1qbNH//ABcjFL28LTmtrhba3bS2eEY6PEBkb2kS7OdehWK78NSQRnjA7GQZKAIGzv8AtQTsMuKF0W3dhQduDxWJwDqDnEkchWgKnDoi40SDehA3U1pfZh2loLTQ6IU0Uc7omluUgjcoWsV4sZi/Qd0dAkIFaKMCtVI0WV114Tmtyi0FyAbNIoWqFGgtF1qlIpqYToiWh5oXzUYd3T1TXO6pgcqzv1YbbdV0WFw/90isAADMfNc/CM7ha6ONpdCwB+UPbpfgs108c+ntlY3tGak1QAKo4zEOia4McQ47kjdLO8BpoUWjelk4jECzdg+OySNddmukkldmcST1UL304mteSj7cjY77qIuLvJbxx0rnE24qEm0OcXGhshvtaqoStU8GmkISUOaUK54pNu6CVzQRomjRA4aghPJJ0Ucd6pxdlaOqoM1OaD8FXcdSfFWTRa95GtKs5uqIB1T287TdAE5pREjGuqw5Ryutw6lPzhoOijsOIPRFiVrSADzT5CLDBsBdpjSTohhFgORQ4aeAS5gBtqmu1uuqUDuFENJ5lK6iLTfyhLenmopQTlNoaK3Q6+z8SgmgL6IHjVDtj0SXe+iQuoFo+KBQdkpOlKPmE8aupAhLgnXbdPaSO0I8VJE0EWNysqjINXzRRzUNAd086WznyQ0AGnb8kQgyhzhyIpMvM19bKSUU9w2d/wAKIf8AKoTVrQ4aJQczMgHPN/0mv1jq9io2uNnWkqJGuLHabqeRwLzMPzKqHEkHmn5wGFpF6qLKfG9nagu6H40pWOvugf8Ajp3mqpNnMN7ulPHvYNG7H0VP06OPPlddG1I57e2L/AX8E4AsgsDvBwKHNHYl5G5seKzb9aiT8KNoDnua4iwwD2hyUBcSS9wrWkkji94kOrkava4WmC5hp8kgdm21Wi+ZsrAA1pJcfeOiwaIdm6hWY5HiMgHS7FclnqN89N3Dy9g7JqGnWPXc9FrxkzN9YgaxkhFOjugfFc/BiGTYcMk5nTwKv4d8kTuzLtatp6hcuo689NODiEgle04VzZmtA1FA+9b2Cc4u/Ga0WLppse5YUGNzAuLTnI1o1au4bFOZGCxucjcOGvwUdpY66CZnYtyuiA5W6ihc2ONOgAjLYNOpAKE+r8eXt1crAaA1V2vpP7S13x4tIXUdE5mp8VEdSn5qCIlee7Sgc9Ne8lRErSWnONlDd0y1JGLVZWYdCt+wcHh61LW2a3XP5smgOvgrOJ4i9uSJpoRgN2q1LNb56xcnkLWh0rj3iSB1WPjJBK8nT6JZsYZXZnEk0qsjrVkZvWoSSClzGq5IJCaVWTrCS9U0JQbKCTmkJTQack5lFOLrCbdalIgmwEEjTlYXIIFAnVMBOQhLeiodmqM+KhJT7TCNUQbpapIlBQHIhJtVJb1RVlA8G/NLuDSZWqUO0rwQKG63yS3uEhdQSDqECWl5WkNFOAFVyRTQS40nuHeKTRprmlPioG2atO3a4nexSb4IJN1yUtCjdOaDmTU9p0v3KhzTdBPa0tykcioxoU9hPZuJ35KBZiKDxzTNQ0n32iV4c1jQE06hrUMSTDt5PWKppNuA5KMN1LheVPZY1bq4GqTjmJc47IKxG9qFTzOObKNQdionCglQ6IAk2fJLlHMqJu6XUppgsgk/BWIBbXjmBYUbW220rHZDairjHlzbB8CEE3hBmOodQHgoY3C1K7KI+6bvcdFFQtJNnbontcNkjQXJCwg6hNEnIC0+Jr4yHXY5hNAzMqqJ2KmiFjXrQStReiJDGviAJG7equRzCaJgLqmbo0Hn4KjE84d1jYjvDorLnMnjYRRc112N1ysddi/GHZM9kOBsj+itySWO2bna5wFEciOarxn1rD5onDtG+0OVjmq8WIlDTDI3MC6nAGis46S/Gkzi0jW07K88yWgoWe7A4vMTGx2U6gnS0LTO1zITgo1IzVdXmSNbabIMmikGihmdZVXTEhFpAU5GTcqmjGQWUjG2bRI4bBVD4RmkaTtdqGcEuJcSQ43YU8EL5IpMpo5dFDG+2kEeFKwquQW+KaTopnty7bdFE5tahUMKTmlIKBuoENlKBQRzSOOqoUN1Ty2k1pNp52UWIyKTaTnFJaBWihqUhKAbQiECOaRyRUKhCW0CAJRogEhJaBxNA+KZWqW0IHH2aTWlLvumkoF1tF6+CbZSlFKDqpOSiBpSAqAKQFKdUUAgXVOjIBo7JtpWm3KUPA1PMCyU4gZARsCmB9McK33To37g7KBj3Cwaqkp8dq0STnUV7HJRk3WisWp7JYQBrd2EolyabkqNjztW6lezJG0ga3umobM38QNrWrCrPicDrzVlrnOkLnOuhpaGsM07WA6vNBNVUcxzKzCrTomWdSrnEy0kgbtflHkBSrQNJKhUugFBIYgQpmx2VJ2Zq60RFXLRpPDCNlIY+aAKdqgGiu8pmZJmEEU5vNNGUxEfmzDXwTmDLrzUXUhbozZSxhga47i/glbG2QAgWQgNbkdWnmpWolMbXNIsF1boiayGRjw0GMnXwPMKr2mQitwrPaGRmWwL205qYurOEk9Sx7muFxv26OB5qzjoxFO1w1DjdqkP7zhuze8DEMNsvS+oWjhJW8QwHYOFuYNHc1mxudJjiMhyi3D/AIQs8zOjOR7MxbpaFMX2YFaJYwQkZqE5zg0eK7uBXu03UV2UHVNG6iF5pwCE9g5oHEhrVEBbrQ91uToyrBaZ3Im1qScyinhBf2rHUXbhDpCHBt+yE/SRhF0a0WkV5QMuYijzVUgg2NlZBJJa7luonaWOSBmlKM6FOLacmuUCC7RzReiAqF5pwcmkI2CBXDVMpPHeCcGqKjDUtKTKjKURFSbSmLT0TTGVREhPLTaSlA1LVbpaSOQIhA2QgeKpMKLQgQJxFpKTwEDKQCQi6KXQopwPNITqm7ILtNkC5k5u4UR1Kki31SiQmhVoJ1sHTmmu1ceiL6bLKyB7i8BIDRF7JClaA5wB6oHM9q09z3k0lqjoE5uvLVUqF0mXuge9WeGuDsYx52j73wULwGja1LgwewxEm3dyD3lRYhxrg5zfHvfFTwMHZgBtkqrN38S1vLZasDA2MUqzb9KIQNBulDZWbbeKmyD2r0UugbQapqxRLaslRlpOlDzV15aWZaF89EgipuYjRCqIYW/9KxFHndodU7IORVqCMd50bQTW17HqlSI42NY6+0ynmHJxhIeJGhrw7k02mtZiYiczXSNPvpDexe17ZGFjt9NFitwmIw2V1ta6vLZRZS06c9lYl9YjjBilEzDrqaKpfaMjNJYCDVajdWJVzPnyyNsObQdpv4q7hHNjf2rbu/xBVe9YrMc8s0aCOl6qxhcXimzgZWhrhs46UnUTmt6fD9rJmy3YQoYuLYKGMMeZS4b920LOV0+OZ/w2eJURJ5pz35nJBqF2cgDQRuUlJw3TBI0JXOAFBINAo3HVTAnNTQjvBRNFlTA5I3H3KoaT+ISU5ruaivupQ7uoCT2s3VRv1bakdq1R3pSoi3SEJToaSFAxOakKVqIceSadd0E6pC7VFK3uuq1Ya21WcNA5TxOsa7oJMvKk5sZIvkE8NLhYSlppQRZUFumymEZKc6MBuqCmWJhYrZYLNbJjmIKpakLVOWHomFqogLUhBUxCaW6IIkapaIRVqBLRmIRSEphEWlpFKGADMnZaQ3ZLaLhmXVOaaKfVhIGG0XDiy2kpWM7ptPaKaQVFI4gLOriJ1hyezXVM3ViOPRWBM52T4ySUwtoobYKCednczJzW9jgog4aveX+4KxhWetuax/dYNXO6AbqtxHEiWYlgysaMrB0aFFySaqM/ExWbxW5AAGU7dYuEZmmsjRbeorpyK0wV9sB005FSxyCmu121TA62ZXC0rW5NRq1RYe+NrmZrGYdFFb3AZhTNvepSzXM2tUskz5IRC7KGDUUEqoNLqvipYWhjwWDXmoC4EjunRWI7aB/KUSzXDi7hsROGgtLnt+U0Q4c+SsYcMkw7mEhxOrfCuSp4gFjrrxWNapXRMPdDiw1sNiqb2vGYENfRrXQqZ9yMDm7qBzjnGdajNVXxGTaJthNZG7QEtYp3S/jHQa9FK6EStzABasZQ5K0dM4nrSEFhBrMhTBR5pUiAtJpye0apo1KkGiBrlHSe42kCAbYKfIe5XMlDWps3+JXRAwpwTUoQSfkUQUh0ZoowqGPFJilf7Kh2KICnMGiYd1K0d1AwjVNy2VIQmFA67Ab0Ty0sIcPeo4R3ldZFmbfJBJhnsO5UztDoNFRB7J9K/GDLHqdVmxSb+CcQK1Npojs0TqnCMg+Sbimlgq9kwsG9Ky2m77JCATvomriAsBG4ULom8lc7MKKRtK6ypOj6KMtpWyLOyjcxUVS1RubRVsMSOitQVLTSVI5uV9JpYTsosoGyCENu1LVEKNfqAFPG6WWPKbGxSMNuATRLVNtKyrQ4UQlaM3go0cQoJALVjZirPO6QpsbczloRxaKlFESLJI8lZayQDuymvFVnTnMBcaTTHZAG5RGJXyZQbPPRaUUIw0Znf3nbRg8z1RqTUM7vUsKcMNJJBmlP6RyCyHvzm1NipTJKQXEkmyeqgLf5Rm1cwTRYJ6rU7MZc9nyVHhzaItaReOYVZMY67B3KkD9wN6TRubFWmuJuh/ChDmkts+HwQXZ2BoKQghuyjbLmdpQRdPjj0smyFJnOxJGteCD7JI0TSwlwyoNHCxtqgRsaT8RAJBp7QCr4FxD+VDelohoJvWxvXRc9x0k2MqFtW0jW1RxTCyQ66LZxMXZyMkbqxx3WbxKMsp1LfN1jqYzHPBNHU2pwHNZbSQosRAQ1kjRVhOY4uZWYajRbY+pDLfQlCYKGmUkjekLPtD16UUBCAtIkbpqlJQ32UiKQpQk5pQgkZ1UJJcSSpXGoyoUAhCEDz7CivVSn2FCTSqFJ0UfNPu0w7oE5qaqChabcFY5IqNwUZCmIUZFlA+BpOtK/HtSihZka0eCkecpFICaCxY3SYWbK4A6EKdgc5mqozAxz3yUVoPJZKHFuj9ilMgynqNE2F3bR5PgkaW0W5TmB1UsIdmsWR/2ng0RtXRRNL3urak5zXZjQA8FGj3UUwtvfUKRja7pI1TXClYhnZg3Wiic0AaqcPIZlNUonAFaZQhuilbCa0CWPLVKaraQosZOIiLJqTQwq5jGC2GkxjdFlrFORhYb5KRtFtqZ8Ye1QRmradCFK1Ejo+0jIG6p+zIAeq0I3Cwq2LjDJgeRUlas+alItoQwIFkBA3UWHSezSquFmuatSHRQNFv0FrUTpNE2mKy2IaZj7k6KHK2ypYmGeUNjGvU8laxIfBGBZoBrdXFUuIY0vcQNLFAfpCnxmLbEBDGe43n+o9Vklwe8uduVn9W3ChoygndNGrgEpJvwSxayjotRzaWDa5oBGquhoIsnVVcKLIFe9WnMOawNt/FLTBrVF3vQKkN3QCeMhjILdeR6KMCh0Qw9oJBG4OqhyNDqqiVIx1PF7FK9uUjkoqM90kG6KcHAg7ikjmk9b5IbKDFsc23hSovMzQBrg0Z3a2Dei0oznbbXHXS1iMfTAeS0cG8aAHl3lzsdOb/SyGHIYJR3T7JPIrPx8JeynalvdI6LXbldlFEncXzVeUGfM4gEtFPH6mqc1rqOaLv7u6N41YdFEBdtdGI3gWPFW5Y2iV1AujYcpdzA8QqmJxHYubCA0yA2SRq0cgumuONPDSOjiyRZS0Hci7KEzBTN9WFnW0LGuksYVICdSRdnE8bIJTbRaAT2iymg2pYW5nIGS6OA8FGpJfbKjRCIQhA/8pUR2Uh0aVEdlQnNNOyVI5AsY71qVRxbKUIEKY0W8DxT3IhFyhFXG0nmPMQUxopStd3SixLHrpeyr4iIuBPNPaS1wNqV7g9lhZVRw0pjkomjyV+QDKJWaH8yzcQ0skDxyVrDThwv3EKsxIZDWp1Cj7Y3vaeWhryHGgdlEWNbsbSFOBcdbNpbddKNryDsntcSbKYELiDRBpMJOimJBCYQDyVBEDobVlrbOqjhaOY2Vhha51c1mrFTGf4YIFUVAwq3imfgv62oWYdwZZUbKMobR0VXExZHtkGx3V1kWY67KbEYfPh3ADYWFnW5GU06qfExCXBF3NuqqsPcHVXYBnhcw9CovP/FWI3CD0CM2qTC12ZbzBTnA9EDXG2pcM23WeSYdqIpSwBznhrBZJpbjFq/HG7EOIBDWNFvcdgEYjER4aPs4tAdzzd/0oMTihGDDE78OM6n9TuZWZJK6WQlxJKzZ9LTppTK4lMalLdEg2Vxm3Sp8I7yYpsOLK1GWvgWHLfwVsPj74eHZjsR1UOFGSMKcs1LnAkKX9WGPALBSYaJAA08Spg0EDSkkgaDqL00RcR9kSwyD2QavxTWnMDmO3LqgOynQ6H2rSPbRtp0RKY51mxYcP4UbHUadte6eZC+yKBCZ7QKqJQ85tAMp5LQwbmmTKNC5ZkYBBBNdErJDC5ps1e/RYsalx0DM0sbo2vLXsNhMfM17gGFoaR3rGw6Kq3FEgPHtVRI5oija1wIfq87rOY3uq/FsXFg8KHCjM41EOY631C5kOfLKZJHFz3GyTzKu8eY9nF5onmxGQ1g/21YVOIarUYrRhcRHoShRxuysoITDUBTVYxED4JXRyNLHt3a4UQoF0ZswiEIVQoU0JpwUIU0O6CN47x80xSPHeIUZ0UQiEIQOPsKI7KX8hURVDU1ycUlWUEjBQTxskAoJw2QMcnYcfiE+Ca5SYYe0UVYaDSe0Jrdk60Dr71FLqAeiYNTadZKmCKYZhsqschhlrkrb9RsqkrCg1o2tmionUjRQvgAPedVKrhMQW9w78lekIlYX13xuOqBoZHtdpeyaBZdp0UGd1UG6Jrs1c1RYL2DQBRkizRpQta4ndO7NyCdlgEilPF7QPVVmHINlZiIyggc1nr8WIsfceGeQdVXwmLumSa+Ks49tYaS9sq56OQtN8lGrcdQMp1bqFMyiCf4XPQY4sOjvcVr4XEdo0u2rcLNjfHesiZpixUjOhVvCu0IUPEK9dDh+YJ2GNEqX8a5+dYrxWzFPbyJU7nBrhe1qOZuXF2OakPVWMyfsRzyxvkqMaXyFBTQHsoZZubRQ8yqxFFSyEtjiiG1ZyujCu82Gt5DfzTGt1tPuyUBZoRyQ6JTukO6gQ7KzhhqFW5haGHjOisZbEOHe/CGYC2t3T2OttlQwucGtaHGirMUQc/KQ5RqRGTR20SSDO29q0pPfcb3MOlHZRXfLVIuIBp4qVlS6Eho6lGLjhje0wSGQFtmxVFVmPAdZvyRn+xK3I4uA96jEg5K7K1r2WBoeiy5SYpCKNKwsT5yDTOe9qxQEdOG6gi1bdWCnh9R9zvEH2SgVznQ5cp73gp8M68QwWQwOsq1gcA10cpcPxcpNE7KtAAyUtrS6XO9b8dOec+q3pVFXEY5htLCD7xosWPRy6f0jj7XhmGlA1jeYz7xa5dh1AWub8TyT6vR+yhMa+m7oWmFPH+kfFeJuDsZiu1cPzGNoPxAVH1yf/UPwUCFtjU/rc/6yk9bn/WfgoUIJvW5/1lOGOxDdpD8Aq6EFg43EHeQ/BJ63Ofz/AMKBCCb1ub9aPW5/1/woUIJ/W5/9Q/BJ61N+v+FChBL6xL+tAxMo/P8AwokIJvW5/wBf8I9bn/1CoUIJvWpj+cpW4ydgpshCgQgsjH4kbSn4BHr+JP8A5T8AqyEFn7QxX+qfgEfaGK/1T8AqyEFr7QxX+qfgEw4zEO3kPwUCEEvrMoN5zakHEMU02Jj8FWQgtjiWLBvtj8Aj7Sxf+sfgFUQgt/aWL/1j8Aj7SxY/8x+AVRCC19o4v/VPwCcOKYxu0x+AVNCC4/imMkYWvmJB30Crdq8fmTEIH9q/9RU0fEMVD7EpHuCrIQTyYyeV4c+QkhK3G4hu0le4KuhTIu1YdjcQ5wLpCSPBBx2J/wBQ/AKuhMhtTetTfrKU43EF1mQ3VbclAhU2pfWZf1lAxMo2eokJial9Zm/Wj1iU/mKiQphqT1iW7zKVvEMU3aUj3BVkKi63i+ObWXEEVtoFK3j/ABNjg5uKcCP9o+izUKYu1oS8c4jM8ufiSXHnlA/omfa2Osf3h2ngFSQrhq67i2Oc0NdiHEDwCZ9o4uv8Y/AKqhMRdbxbHM9nEEe4Jp4li3bzE+4KohDVpvEcWy8szhac3imMa7MJzm60FTQmGtOL0h4rB/h4tzf/AOWn+iYeN8QLy/1g5juco+iz0KZF2tGbjnEcRhzBLiS6MkEtyjce5UxiJR+dRITIW2pvW5/9QoUKFcQ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amond(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amond(in)">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827584" cy="827584"/>
          </a:xfrm>
          <a:prstGeom prst="rect">
            <a:avLst/>
          </a:prstGeom>
          <a:noFill/>
        </p:spPr>
      </p:pic>
      <p:sp>
        <p:nvSpPr>
          <p:cNvPr id="14" name="矩形 13"/>
          <p:cNvSpPr/>
          <p:nvPr/>
        </p:nvSpPr>
        <p:spPr>
          <a:xfrm>
            <a:off x="0" y="627534"/>
            <a:ext cx="9036496" cy="1815882"/>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a:t>
            </a:r>
            <a:r>
              <a:rPr lang="en-US" altLang="zh-CN" sz="2800" b="1" dirty="0" smtClean="0"/>
              <a:t> Dudley looked a lot like Uncle Vernon. He had a large pink face, not much neck, small, watery blue eyes, and thick blond hair that lay smoothly on his thick, fat head.</a:t>
            </a:r>
            <a:endParaRPr lang="zh-CN" altLang="zh-CN" sz="2800" b="1" dirty="0"/>
          </a:p>
        </p:txBody>
      </p:sp>
      <p:sp>
        <p:nvSpPr>
          <p:cNvPr id="7" name="椭圆形标注 6"/>
          <p:cNvSpPr/>
          <p:nvPr/>
        </p:nvSpPr>
        <p:spPr>
          <a:xfrm rot="10478750">
            <a:off x="6684543" y="90950"/>
            <a:ext cx="1901313" cy="593071"/>
          </a:xfrm>
          <a:prstGeom prst="wedgeEllipseCallout">
            <a:avLst>
              <a:gd name="adj1" fmla="val -30522"/>
              <a:gd name="adj2" fmla="val -2259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双关</a:t>
            </a:r>
            <a:endParaRPr lang="zh-CN" altLang="en-US" sz="2800" b="1" dirty="0">
              <a:solidFill>
                <a:schemeClr val="tx1"/>
              </a:solidFill>
              <a:effectLst>
                <a:outerShdw blurRad="38100" dist="38100" dir="2700000" algn="tl">
                  <a:srgbClr val="000000">
                    <a:alpha val="43137"/>
                  </a:srgbClr>
                </a:outerShdw>
              </a:effectLst>
            </a:endParaRPr>
          </a:p>
        </p:txBody>
      </p:sp>
      <p:sp>
        <p:nvSpPr>
          <p:cNvPr id="12" name="矩形 11"/>
          <p:cNvSpPr/>
          <p:nvPr/>
        </p:nvSpPr>
        <p:spPr>
          <a:xfrm>
            <a:off x="2483768" y="123478"/>
            <a:ext cx="367240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六</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双关</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6" name="矩形 15"/>
          <p:cNvSpPr/>
          <p:nvPr/>
        </p:nvSpPr>
        <p:spPr>
          <a:xfrm>
            <a:off x="0" y="2499742"/>
            <a:ext cx="9144000" cy="830997"/>
          </a:xfrm>
          <a:prstGeom prst="rect">
            <a:avLst/>
          </a:prstGeom>
          <a:solidFill>
            <a:schemeClr val="accent4">
              <a:lumMod val="40000"/>
              <a:lumOff val="60000"/>
            </a:schemeClr>
          </a:solidFill>
        </p:spPr>
        <p:txBody>
          <a:bodyPr wrap="square">
            <a:spAutoFit/>
          </a:bodyPr>
          <a:lstStyle/>
          <a:p>
            <a:r>
              <a:rPr lang="zh-CN" altLang="en-US" sz="2400" b="1" dirty="0" smtClean="0">
                <a:latin typeface="楷体" panose="02010609060101010101" pitchFamily="49" charset="-122"/>
                <a:ea typeface="楷体" panose="02010609060101010101" pitchFamily="49" charset="-122"/>
              </a:rPr>
              <a:t>达德利长得很像弗农叔叔。他有一张粉红色的大脸，脖子不长，水蓝色的小眼睛，浓密的金发柔顺地贴在他肥厚的脑门上。</a:t>
            </a:r>
            <a:endParaRPr lang="zh-CN" altLang="en-US" sz="2400" b="1" dirty="0">
              <a:latin typeface="楷体" panose="02010609060101010101" pitchFamily="49" charset="-122"/>
              <a:ea typeface="楷体" panose="02010609060101010101" pitchFamily="49" charset="-122"/>
            </a:endParaRPr>
          </a:p>
        </p:txBody>
      </p:sp>
      <p:sp>
        <p:nvSpPr>
          <p:cNvPr id="17" name="椭圆 16"/>
          <p:cNvSpPr/>
          <p:nvPr/>
        </p:nvSpPr>
        <p:spPr>
          <a:xfrm>
            <a:off x="7956376" y="1491630"/>
            <a:ext cx="1187624" cy="50405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275856" y="3291830"/>
            <a:ext cx="5868144" cy="1938992"/>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2060"/>
                </a:solidFill>
              </a:rPr>
              <a:t>It is the beginning of the story and the writer introduces the appearance of Dudley, </a:t>
            </a:r>
            <a:r>
              <a:rPr lang="en-US" altLang="zh-CN" sz="2400" b="1" dirty="0" err="1" smtClean="0">
                <a:solidFill>
                  <a:srgbClr val="002060"/>
                </a:solidFill>
              </a:rPr>
              <a:t>Harry’s</a:t>
            </a:r>
            <a:r>
              <a:rPr lang="en-US" altLang="zh-CN" sz="2400" b="1" dirty="0" smtClean="0">
                <a:solidFill>
                  <a:srgbClr val="002060"/>
                </a:solidFill>
              </a:rPr>
              <a:t> cousin, a spoiled  boy, who often bullies Harry. His mother thinks he is an angel while Harry thinks he is a pig.</a:t>
            </a:r>
            <a:endParaRPr lang="zh-CN" altLang="en-US" sz="2400" b="1" dirty="0">
              <a:solidFill>
                <a:srgbClr val="002060"/>
              </a:solidFill>
            </a:endParaRPr>
          </a:p>
        </p:txBody>
      </p:sp>
      <p:pic>
        <p:nvPicPr>
          <p:cNvPr id="68610" name="Picture 2" descr="https://img0.baidu.com/it/u=1807129331,2279073720&amp;fm=253&amp;fmt=auto&amp;app=138&amp;f=JPEG?w=474&amp;h=265"/>
          <p:cNvPicPr>
            <a:picLocks noChangeAspect="1" noChangeArrowheads="1"/>
          </p:cNvPicPr>
          <p:nvPr/>
        </p:nvPicPr>
        <p:blipFill>
          <a:blip r:embed="rId2" cstate="print"/>
          <a:srcRect/>
          <a:stretch>
            <a:fillRect/>
          </a:stretch>
        </p:blipFill>
        <p:spPr bwMode="auto">
          <a:xfrm>
            <a:off x="0" y="3291830"/>
            <a:ext cx="3312042" cy="1851670"/>
          </a:xfrm>
          <a:prstGeom prst="rect">
            <a:avLst/>
          </a:prstGeom>
          <a:noFill/>
        </p:spPr>
      </p:pic>
      <p:sp>
        <p:nvSpPr>
          <p:cNvPr id="18" name="矩形 17"/>
          <p:cNvSpPr/>
          <p:nvPr/>
        </p:nvSpPr>
        <p:spPr>
          <a:xfrm>
            <a:off x="4427984" y="1995686"/>
            <a:ext cx="4320480" cy="461665"/>
          </a:xfrm>
          <a:prstGeom prst="rect">
            <a:avLst/>
          </a:prstGeom>
          <a:solidFill>
            <a:schemeClr val="accent2">
              <a:lumMod val="20000"/>
              <a:lumOff val="80000"/>
            </a:schemeClr>
          </a:solidFill>
        </p:spPr>
        <p:txBody>
          <a:bodyPr wrap="square">
            <a:spAutoFit/>
          </a:bodyPr>
          <a:lstStyle/>
          <a:p>
            <a:r>
              <a:rPr lang="en-US" altLang="zh-CN" sz="2400" b="1" dirty="0" smtClean="0">
                <a:ea typeface="楷体" panose="02010609060101010101" pitchFamily="49" charset="-122"/>
              </a:rPr>
              <a:t>thick /</a:t>
            </a:r>
            <a:r>
              <a:rPr lang="el-GR" altLang="zh-CN" sz="2400" b="1" dirty="0" smtClean="0">
                <a:ea typeface="楷体" panose="02010609060101010101" pitchFamily="49" charset="-122"/>
              </a:rPr>
              <a:t>θ</a:t>
            </a:r>
            <a:r>
              <a:rPr lang="en-US" altLang="zh-CN" sz="2400" b="1" dirty="0" err="1" smtClean="0">
                <a:ea typeface="楷体" panose="02010609060101010101" pitchFamily="49" charset="-122"/>
              </a:rPr>
              <a:t>ɪk</a:t>
            </a:r>
            <a:r>
              <a:rPr lang="en-US" altLang="zh-CN" sz="2400" b="1" dirty="0" smtClean="0">
                <a:ea typeface="楷体" panose="02010609060101010101" pitchFamily="49" charset="-122"/>
              </a:rPr>
              <a:t>/ adj.1. </a:t>
            </a:r>
            <a:r>
              <a:rPr lang="zh-CN" altLang="en-US" sz="2400" b="1" dirty="0" smtClean="0">
                <a:ea typeface="楷体" panose="02010609060101010101" pitchFamily="49" charset="-122"/>
              </a:rPr>
              <a:t>浓密的</a:t>
            </a:r>
            <a:r>
              <a:rPr lang="en-US" altLang="zh-CN" sz="2400" b="1" dirty="0" smtClean="0">
                <a:ea typeface="楷体" panose="02010609060101010101" pitchFamily="49" charset="-122"/>
              </a:rPr>
              <a:t> 2. </a:t>
            </a:r>
            <a:r>
              <a:rPr lang="zh-CN" altLang="en-US" sz="2400" b="1" dirty="0" smtClean="0">
                <a:ea typeface="楷体" panose="02010609060101010101" pitchFamily="49" charset="-122"/>
              </a:rPr>
              <a:t>笨的</a:t>
            </a:r>
            <a:endParaRPr lang="zh-CN" altLang="en-US" sz="2400" b="1" dirty="0">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amond(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animBg="1"/>
      <p:bldP spid="17" grpId="0" animBg="1"/>
      <p:bldP spid="25"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mg1.baidu.com/it/u=3018763910,2502982198&amp;fm=253&amp;fmt=auto&amp;app=138&amp;f=JPEG?w=755&amp;h=500"/>
          <p:cNvPicPr>
            <a:picLocks noChangeAspect="1" noChangeArrowheads="1"/>
          </p:cNvPicPr>
          <p:nvPr/>
        </p:nvPicPr>
        <p:blipFill>
          <a:blip r:embed="rId1" cstate="print"/>
          <a:srcRect/>
          <a:stretch>
            <a:fillRect/>
          </a:stretch>
        </p:blipFill>
        <p:spPr bwMode="auto">
          <a:xfrm>
            <a:off x="0" y="17439"/>
            <a:ext cx="9144000" cy="5126061"/>
          </a:xfrm>
          <a:prstGeom prst="rect">
            <a:avLst/>
          </a:prstGeom>
          <a:noFill/>
        </p:spPr>
      </p:pic>
      <p:sp>
        <p:nvSpPr>
          <p:cNvPr id="2" name="矩形 1"/>
          <p:cNvSpPr/>
          <p:nvPr/>
        </p:nvSpPr>
        <p:spPr>
          <a:xfrm>
            <a:off x="1835696" y="627534"/>
            <a:ext cx="5328592" cy="1210311"/>
          </a:xfrm>
          <a:prstGeom prst="rect">
            <a:avLst/>
          </a:prstGeom>
        </p:spPr>
        <p:txBody>
          <a:bodyPr wrap="none">
            <a:prstTxWarp prst="textTriangleInverted">
              <a:avLst/>
            </a:prstTxWarp>
            <a:spAutoFit/>
          </a:bodyPr>
          <a:lstStyle/>
          <a:p>
            <a:r>
              <a:rPr lang="zh-CN"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rPr>
              <a:t>让人物在你的笔端鲜活</a:t>
            </a:r>
            <a:endParaRPr lang="zh-CN" alt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endParaRPr>
          </a:p>
        </p:txBody>
      </p:sp>
      <p:sp>
        <p:nvSpPr>
          <p:cNvPr id="3" name="矩形 2"/>
          <p:cNvSpPr/>
          <p:nvPr/>
        </p:nvSpPr>
        <p:spPr>
          <a:xfrm>
            <a:off x="3491880" y="2859782"/>
            <a:ext cx="2016224" cy="584775"/>
          </a:xfrm>
          <a:prstGeom prst="rect">
            <a:avLst/>
          </a:prstGeom>
        </p:spPr>
        <p:txBody>
          <a:bodyPr wrap="square">
            <a:spAutoFit/>
          </a:bodyPr>
          <a:lstStyle/>
          <a:p>
            <a:pPr algn="ctr"/>
            <a:r>
              <a:rPr lang="zh-CN" altLang="en-US" sz="3200" b="1" dirty="0" smtClean="0">
                <a:solidFill>
                  <a:srgbClr val="0070C0"/>
                </a:solidFill>
              </a:rPr>
              <a:t>修辞手法</a:t>
            </a:r>
            <a:endParaRPr lang="zh-CN" altLang="en-US" sz="3200" b="1" dirty="0">
              <a:solidFill>
                <a:srgbClr val="0070C0"/>
              </a:solidFill>
            </a:endParaRPr>
          </a:p>
        </p:txBody>
      </p:sp>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4" name="矩形 23"/>
          <p:cNvSpPr/>
          <p:nvPr/>
        </p:nvSpPr>
        <p:spPr>
          <a:xfrm>
            <a:off x="395536" y="2355726"/>
            <a:ext cx="8208912" cy="1200329"/>
          </a:xfrm>
          <a:prstGeom prst="rect">
            <a:avLst/>
          </a:prstGeom>
        </p:spPr>
        <p:txBody>
          <a:bodyPr wrap="square">
            <a:spAutoFit/>
          </a:bodyPr>
          <a:lstStyle/>
          <a:p>
            <a:pPr algn="just"/>
            <a:r>
              <a:rPr lang="zh-CN" altLang="en-US" sz="2400" b="1" dirty="0" smtClean="0">
                <a:ea typeface="宋体" panose="02010600030101010101" pitchFamily="2" charset="-122"/>
              </a:rPr>
              <a:t>双关</a:t>
            </a:r>
            <a:r>
              <a:rPr lang="zh-CN" altLang="en-US" sz="2400" b="1" dirty="0" smtClean="0">
                <a:ea typeface="楷体" panose="02010609060101010101" pitchFamily="49" charset="-122"/>
              </a:rPr>
              <a:t>：</a:t>
            </a:r>
            <a:r>
              <a:rPr lang="en-US" altLang="zh-CN" sz="2400" b="1" dirty="0" smtClean="0">
                <a:solidFill>
                  <a:srgbClr val="FF0000"/>
                </a:solidFill>
                <a:ea typeface="楷体" panose="02010609060101010101" pitchFamily="49" charset="-122"/>
              </a:rPr>
              <a:t>Pun is the clever or humorous use of a word that has more than one meaning, or of words that have different meanings but sound the same</a:t>
            </a:r>
            <a:r>
              <a:rPr lang="en-US" altLang="zh-CN" sz="2400" b="1" dirty="0" smtClean="0">
                <a:ea typeface="楷体" panose="02010609060101010101" pitchFamily="49" charset="-122"/>
              </a:rPr>
              <a:t>.</a:t>
            </a:r>
            <a:endParaRPr lang="zh-CN" altLang="en-US" sz="2400" b="1" dirty="0">
              <a:solidFill>
                <a:srgbClr val="FF0000"/>
              </a:solidFill>
              <a:ea typeface="宋体" panose="02010600030101010101" pitchFamily="2" charset="-122"/>
            </a:endParaRPr>
          </a:p>
        </p:txBody>
      </p:sp>
      <p:sp>
        <p:nvSpPr>
          <p:cNvPr id="26" name="矩形 25"/>
          <p:cNvSpPr/>
          <p:nvPr/>
        </p:nvSpPr>
        <p:spPr>
          <a:xfrm>
            <a:off x="395536" y="267494"/>
            <a:ext cx="8280920" cy="1938992"/>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Thick has two meanings in this sentence. One is that Dudley has a lot of hair. The other  meaning is that he is foolish. In </a:t>
            </a:r>
            <a:r>
              <a:rPr lang="en-US" altLang="zh-CN" sz="2400" b="1" dirty="0" err="1" smtClean="0">
                <a:solidFill>
                  <a:srgbClr val="7030A0"/>
                </a:solidFill>
                <a:ea typeface="楷体" panose="02010609060101010101" pitchFamily="49" charset="-122"/>
              </a:rPr>
              <a:t>Harry’s</a:t>
            </a:r>
            <a:r>
              <a:rPr lang="en-US" altLang="zh-CN" sz="2400" b="1" dirty="0" smtClean="0">
                <a:solidFill>
                  <a:srgbClr val="7030A0"/>
                </a:solidFill>
                <a:ea typeface="楷体" panose="02010609060101010101" pitchFamily="49" charset="-122"/>
              </a:rPr>
              <a:t> eyes, Dudley is a pig in a wig. The writer uses pun to combine the two meanings in one word, letting the readers to taste the humor.</a:t>
            </a:r>
            <a:endParaRPr lang="zh-CN" altLang="en-US" sz="2400" b="1" dirty="0">
              <a:solidFill>
                <a:srgbClr val="7030A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amond(in)">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charset="0"/>
                <a:cs typeface="Times New Roman" panose="02020603050405020304" charset="0"/>
              </a:rPr>
              <a:t>Have a </a:t>
            </a:r>
            <a:r>
              <a:rPr lang="en-US" altLang="zh-CN" sz="2800" b="1" dirty="0" smtClean="0">
                <a:solidFill>
                  <a:prstClr val="white"/>
                </a:solidFill>
                <a:latin typeface="Times New Roman" panose="02020603050405020304" charset="0"/>
                <a:cs typeface="Times New Roman" panose="02020603050405020304" charset="0"/>
              </a:rPr>
              <a:t>practice 1 </a:t>
            </a:r>
            <a:endParaRPr lang="zh-CN" altLang="en-US" sz="2800" b="1" dirty="0">
              <a:solidFill>
                <a:prstClr val="white"/>
              </a:solidFill>
              <a:latin typeface="Times New Roman" panose="02020603050405020304" charset="0"/>
              <a:cs typeface="Times New Roman" panose="02020603050405020304" charset="0"/>
            </a:endParaRPr>
          </a:p>
        </p:txBody>
      </p:sp>
      <p:sp>
        <p:nvSpPr>
          <p:cNvPr id="29" name="Rectangle 1"/>
          <p:cNvSpPr>
            <a:spLocks noChangeArrowheads="1"/>
          </p:cNvSpPr>
          <p:nvPr/>
        </p:nvSpPr>
        <p:spPr bwMode="auto">
          <a:xfrm>
            <a:off x="0" y="411510"/>
            <a:ext cx="9036496" cy="4524315"/>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Fill in the blanks</a:t>
            </a:r>
            <a:r>
              <a:rPr lang="en-US" altLang="zh-CN" sz="2400" b="1" dirty="0" smtClean="0">
                <a:solidFill>
                  <a:srgbClr val="7030A0"/>
                </a:solidFill>
                <a:latin typeface="Times New Roman" panose="02020603050405020304" charset="0"/>
                <a:ea typeface="宋体" panose="02010600030101010101" pitchFamily="2" charset="-122"/>
                <a:cs typeface="Times New Roman" panose="02020603050405020304" charset="0"/>
              </a:rPr>
              <a:t>, using the proper words to describe the character(s). Please point out which figure of speech is  used in the passage.</a:t>
            </a:r>
            <a:endParaRPr lang="en-US" altLang="zh-CN" sz="2400" b="1" dirty="0" smtClean="0">
              <a:solidFill>
                <a:srgbClr val="7030A0"/>
              </a:solidFill>
              <a:latin typeface="Times New Roman" panose="02020603050405020304" charset="0"/>
              <a:ea typeface="宋体" panose="02010600030101010101" pitchFamily="2" charset="-122"/>
              <a:cs typeface="Times New Roman" panose="02020603050405020304" charset="0"/>
            </a:endParaRPr>
          </a:p>
          <a:p>
            <a:pPr algn="just"/>
            <a:r>
              <a:rPr lang="en-US" altLang="zh-CN" sz="2400" b="1" dirty="0" smtClean="0"/>
              <a:t>When Harry and Hermione came back from the astronomy tower at one o’clock in the morning, Neville came to warn them. Professor McGonagall caught three of them. She looked__________ (</a:t>
            </a:r>
            <a:r>
              <a:rPr lang="zh-CN" altLang="en-US" sz="2400" b="1" dirty="0" smtClean="0">
                <a:latin typeface="楷体" panose="02010609060101010101" pitchFamily="49" charset="-122"/>
                <a:ea typeface="楷体" panose="02010609060101010101" pitchFamily="49" charset="-122"/>
              </a:rPr>
              <a:t>更有可能</a:t>
            </a:r>
            <a:r>
              <a:rPr lang="en-US" altLang="zh-CN" sz="2400" b="1" dirty="0" smtClean="0"/>
              <a:t>) to breathe fire than Norbert(</a:t>
            </a:r>
            <a:r>
              <a:rPr lang="zh-CN" altLang="en-US" sz="2400" b="1" dirty="0" smtClean="0">
                <a:latin typeface="楷体" panose="02010609060101010101" pitchFamily="49" charset="-122"/>
                <a:ea typeface="楷体" panose="02010609060101010101" pitchFamily="49" charset="-122"/>
              </a:rPr>
              <a:t>挪威脊背龙</a:t>
            </a:r>
            <a:r>
              <a:rPr lang="en-US" altLang="zh-CN" sz="2400" b="1" dirty="0" smtClean="0"/>
              <a:t>) as she ____________________________ (</a:t>
            </a:r>
            <a:r>
              <a:rPr lang="zh-CN" altLang="en-US" sz="2400" b="1" dirty="0" smtClean="0">
                <a:latin typeface="楷体" panose="02010609060101010101" pitchFamily="49" charset="-122"/>
                <a:ea typeface="楷体" panose="02010609060101010101" pitchFamily="49" charset="-122"/>
              </a:rPr>
              <a:t>高高耸立在他们三个人面前</a:t>
            </a:r>
            <a:r>
              <a:rPr lang="en-US" altLang="zh-CN" sz="2400" b="1" dirty="0" smtClean="0"/>
              <a:t>).</a:t>
            </a:r>
            <a:endParaRPr lang="zh-CN" altLang="zh-CN" sz="2400" b="1" dirty="0" smtClean="0"/>
          </a:p>
          <a:p>
            <a:pPr algn="just"/>
            <a:r>
              <a:rPr lang="en-US" altLang="zh-CN" sz="2400" b="1" dirty="0" smtClean="0"/>
              <a:t>“I would never have believed it of any of you. Explain yourselves.”</a:t>
            </a:r>
            <a:endParaRPr lang="zh-CN" altLang="zh-CN" sz="2400" b="1" dirty="0" smtClean="0"/>
          </a:p>
          <a:p>
            <a:pPr algn="just"/>
            <a:r>
              <a:rPr lang="en-US" altLang="zh-CN" sz="2400" b="1" dirty="0" smtClean="0"/>
              <a:t>It was the first time Hermione ______________________ (</a:t>
            </a:r>
            <a:r>
              <a:rPr lang="zh-CN" altLang="en-US" sz="2400" b="1" dirty="0" smtClean="0">
                <a:latin typeface="楷体" panose="02010609060101010101" pitchFamily="49" charset="-122"/>
                <a:ea typeface="楷体" panose="02010609060101010101" pitchFamily="49" charset="-122"/>
              </a:rPr>
              <a:t>不能回答</a:t>
            </a:r>
            <a:r>
              <a:rPr lang="en-US" altLang="zh-CN" sz="2400" b="1" dirty="0" smtClean="0"/>
              <a:t>) a teacher's question. She was staring at her slippers, ________________ (</a:t>
            </a:r>
            <a:r>
              <a:rPr lang="zh-CN" altLang="en-US" sz="2400" b="1" dirty="0" smtClean="0">
                <a:latin typeface="楷体" panose="02010609060101010101" pitchFamily="49" charset="-122"/>
                <a:ea typeface="楷体" panose="02010609060101010101" pitchFamily="49" charset="-122"/>
              </a:rPr>
              <a:t>像雕像一样一动不动</a:t>
            </a:r>
            <a:r>
              <a:rPr lang="en-US" altLang="zh-CN" sz="2400" b="1" dirty="0" smtClean="0"/>
              <a:t>).</a:t>
            </a:r>
            <a:endParaRPr lang="en-US" altLang="zh-CN" sz="2400" b="1" dirty="0" smtClean="0">
              <a:solidFill>
                <a:srgbClr val="7030A0"/>
              </a:solidFill>
              <a:latin typeface="Times New Roman" panose="02020603050405020304" charset="0"/>
              <a:ea typeface="宋体" panose="02010600030101010101" pitchFamily="2" charset="-122"/>
              <a:cs typeface="Times New Roman" panose="02020603050405020304" charset="0"/>
            </a:endParaRPr>
          </a:p>
        </p:txBody>
      </p:sp>
      <p:sp>
        <p:nvSpPr>
          <p:cNvPr id="13" name="圆角矩形标注 12"/>
          <p:cNvSpPr/>
          <p:nvPr/>
        </p:nvSpPr>
        <p:spPr>
          <a:xfrm>
            <a:off x="1979712" y="1203598"/>
            <a:ext cx="1008112" cy="360040"/>
          </a:xfrm>
          <a:prstGeom prst="wedgeRoundRectCallout">
            <a:avLst>
              <a:gd name="adj1" fmla="val -24250"/>
              <a:gd name="adj2" fmla="val 38818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宋体" panose="02010600030101010101" pitchFamily="2" charset="-122"/>
                <a:ea typeface="宋体" panose="02010600030101010101" pitchFamily="2" charset="-122"/>
              </a:rPr>
              <a:t>夸张</a:t>
            </a:r>
            <a:endParaRPr lang="zh-CN" altLang="en-US" sz="2400" b="1" dirty="0" smtClean="0">
              <a:solidFill>
                <a:schemeClr val="tx1"/>
              </a:solidFill>
              <a:latin typeface="宋体" panose="02010600030101010101" pitchFamily="2" charset="-122"/>
              <a:ea typeface="宋体" panose="02010600030101010101" pitchFamily="2" charset="-122"/>
            </a:endParaRPr>
          </a:p>
        </p:txBody>
      </p:sp>
      <p:sp>
        <p:nvSpPr>
          <p:cNvPr id="20" name="矩形 19"/>
          <p:cNvSpPr/>
          <p:nvPr/>
        </p:nvSpPr>
        <p:spPr>
          <a:xfrm>
            <a:off x="6228184" y="2283718"/>
            <a:ext cx="1681871" cy="461665"/>
          </a:xfrm>
          <a:prstGeom prst="rect">
            <a:avLst/>
          </a:prstGeom>
        </p:spPr>
        <p:txBody>
          <a:bodyPr wrap="none">
            <a:spAutoFit/>
          </a:bodyPr>
          <a:lstStyle/>
          <a:p>
            <a:r>
              <a:rPr lang="en-US" altLang="zh-CN" sz="2400" b="1" dirty="0" smtClean="0">
                <a:solidFill>
                  <a:srgbClr val="FF0000"/>
                </a:solidFill>
              </a:rPr>
              <a:t>more likely</a:t>
            </a:r>
            <a:endParaRPr lang="zh-CN" altLang="en-US" sz="2400" dirty="0">
              <a:solidFill>
                <a:srgbClr val="FF0000"/>
              </a:solidFill>
            </a:endParaRPr>
          </a:p>
        </p:txBody>
      </p:sp>
      <p:sp>
        <p:nvSpPr>
          <p:cNvPr id="26" name="椭圆 25"/>
          <p:cNvSpPr/>
          <p:nvPr/>
        </p:nvSpPr>
        <p:spPr>
          <a:xfrm>
            <a:off x="1187624" y="2643758"/>
            <a:ext cx="2088232"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003798"/>
            <a:ext cx="4209101" cy="461665"/>
          </a:xfrm>
          <a:prstGeom prst="rect">
            <a:avLst/>
          </a:prstGeom>
        </p:spPr>
        <p:txBody>
          <a:bodyPr wrap="none">
            <a:spAutoFit/>
          </a:bodyPr>
          <a:lstStyle/>
          <a:p>
            <a:r>
              <a:rPr lang="en-US" altLang="zh-CN" sz="2400" b="1" dirty="0" smtClean="0">
                <a:solidFill>
                  <a:srgbClr val="FF0000"/>
                </a:solidFill>
              </a:rPr>
              <a:t>towered over the three of them</a:t>
            </a:r>
            <a:endParaRPr lang="zh-CN" altLang="en-US" sz="2400" dirty="0">
              <a:solidFill>
                <a:srgbClr val="FF0000"/>
              </a:solidFill>
            </a:endParaRPr>
          </a:p>
        </p:txBody>
      </p:sp>
      <p:sp>
        <p:nvSpPr>
          <p:cNvPr id="11" name="矩形 10"/>
          <p:cNvSpPr/>
          <p:nvPr/>
        </p:nvSpPr>
        <p:spPr>
          <a:xfrm>
            <a:off x="4139952" y="3723878"/>
            <a:ext cx="3478068" cy="461665"/>
          </a:xfrm>
          <a:prstGeom prst="rect">
            <a:avLst/>
          </a:prstGeom>
        </p:spPr>
        <p:txBody>
          <a:bodyPr wrap="none">
            <a:spAutoFit/>
          </a:bodyPr>
          <a:lstStyle/>
          <a:p>
            <a:r>
              <a:rPr lang="en-US" altLang="zh-CN" sz="2400" b="1" dirty="0" smtClean="0">
                <a:solidFill>
                  <a:srgbClr val="FF0000"/>
                </a:solidFill>
              </a:rPr>
              <a:t>had ever failed to answer</a:t>
            </a:r>
            <a:endParaRPr lang="zh-CN" altLang="en-US" sz="2400" dirty="0">
              <a:solidFill>
                <a:srgbClr val="FF0000"/>
              </a:solidFill>
            </a:endParaRPr>
          </a:p>
        </p:txBody>
      </p:sp>
      <p:sp>
        <p:nvSpPr>
          <p:cNvPr id="12" name="矩形 11"/>
          <p:cNvSpPr/>
          <p:nvPr/>
        </p:nvSpPr>
        <p:spPr>
          <a:xfrm>
            <a:off x="179512" y="4443958"/>
            <a:ext cx="2592288" cy="461665"/>
          </a:xfrm>
          <a:prstGeom prst="rect">
            <a:avLst/>
          </a:prstGeom>
        </p:spPr>
        <p:txBody>
          <a:bodyPr wrap="square">
            <a:spAutoFit/>
          </a:bodyPr>
          <a:lstStyle/>
          <a:p>
            <a:r>
              <a:rPr lang="en-US" altLang="zh-CN" sz="2400" b="1" dirty="0" smtClean="0">
                <a:solidFill>
                  <a:srgbClr val="FF0000"/>
                </a:solidFill>
              </a:rPr>
              <a:t>as still as a statue</a:t>
            </a:r>
            <a:endParaRPr lang="zh-CN" altLang="en-US" sz="2400" dirty="0">
              <a:solidFill>
                <a:srgbClr val="FF0000"/>
              </a:solidFill>
            </a:endParaRPr>
          </a:p>
        </p:txBody>
      </p:sp>
      <p:sp>
        <p:nvSpPr>
          <p:cNvPr id="14" name="椭圆 13"/>
          <p:cNvSpPr/>
          <p:nvPr/>
        </p:nvSpPr>
        <p:spPr>
          <a:xfrm>
            <a:off x="251520" y="4443958"/>
            <a:ext cx="2232248"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标注 14"/>
          <p:cNvSpPr/>
          <p:nvPr/>
        </p:nvSpPr>
        <p:spPr>
          <a:xfrm>
            <a:off x="5940152" y="4587974"/>
            <a:ext cx="936104" cy="360040"/>
          </a:xfrm>
          <a:prstGeom prst="wedgeRoundRectCallout">
            <a:avLst>
              <a:gd name="adj1" fmla="val -413522"/>
              <a:gd name="adj2" fmla="val 2742"/>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宋体" panose="02010600030101010101" pitchFamily="2" charset="-122"/>
                <a:ea typeface="宋体" panose="02010600030101010101" pitchFamily="2" charset="-122"/>
              </a:rPr>
              <a:t>明喻</a:t>
            </a:r>
            <a:endParaRPr lang="zh-CN" altLang="en-US" sz="2400" b="1"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6" grpId="0" animBg="1"/>
      <p:bldP spid="10" grpId="0"/>
      <p:bldP spid="11" grpId="0"/>
      <p:bldP spid="12"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charset="0"/>
                <a:cs typeface="Times New Roman" panose="02020603050405020304" charset="0"/>
              </a:rPr>
              <a:t>Have a </a:t>
            </a:r>
            <a:r>
              <a:rPr lang="en-US" altLang="zh-CN" sz="2800" b="1" dirty="0" smtClean="0">
                <a:solidFill>
                  <a:prstClr val="white"/>
                </a:solidFill>
                <a:latin typeface="Times New Roman" panose="02020603050405020304" charset="0"/>
                <a:cs typeface="Times New Roman" panose="02020603050405020304" charset="0"/>
              </a:rPr>
              <a:t>practice 2 </a:t>
            </a:r>
            <a:endParaRPr lang="zh-CN" altLang="en-US" sz="2800" b="1" dirty="0">
              <a:solidFill>
                <a:prstClr val="white"/>
              </a:solidFill>
              <a:latin typeface="Times New Roman" panose="02020603050405020304" charset="0"/>
              <a:cs typeface="Times New Roman" panose="02020603050405020304" charset="0"/>
            </a:endParaRPr>
          </a:p>
        </p:txBody>
      </p:sp>
      <p:sp>
        <p:nvSpPr>
          <p:cNvPr id="29" name="Rectangle 1"/>
          <p:cNvSpPr>
            <a:spLocks noChangeArrowheads="1"/>
          </p:cNvSpPr>
          <p:nvPr/>
        </p:nvSpPr>
        <p:spPr bwMode="auto">
          <a:xfrm>
            <a:off x="107504" y="843558"/>
            <a:ext cx="8856984" cy="341632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ea typeface="楷体" panose="02010609060101010101" pitchFamily="49" charset="-122"/>
                <a:cs typeface="Times New Roman" panose="02020603050405020304" charset="0"/>
              </a:rPr>
              <a:t>Fill in the blanks</a:t>
            </a:r>
            <a:r>
              <a:rPr lang="en-US" altLang="zh-CN" sz="2400" b="1" dirty="0" smtClean="0">
                <a:solidFill>
                  <a:srgbClr val="7030A0"/>
                </a:solidFill>
                <a:ea typeface="楷体" panose="02010609060101010101" pitchFamily="49" charset="-122"/>
                <a:cs typeface="Times New Roman" panose="02020603050405020304" charset="0"/>
              </a:rPr>
              <a:t>, using the proper words to describe the environment. Please point out which figure of speech is  used in the passage.</a:t>
            </a:r>
            <a:endParaRPr lang="en-US" altLang="zh-CN" sz="2400" b="1" dirty="0" smtClean="0">
              <a:solidFill>
                <a:srgbClr val="7030A0"/>
              </a:solidFill>
              <a:ea typeface="楷体" panose="02010609060101010101" pitchFamily="49" charset="-122"/>
              <a:cs typeface="Times New Roman" panose="02020603050405020304" charset="0"/>
            </a:endParaRPr>
          </a:p>
          <a:p>
            <a:pPr algn="just"/>
            <a:r>
              <a:rPr lang="en-US" altLang="zh-CN" sz="2400" b="1" dirty="0" smtClean="0">
                <a:ea typeface="楷体" panose="02010609060101010101" pitchFamily="49" charset="-122"/>
              </a:rPr>
              <a:t>Christmas was coming. One morning in mid-December, Hogwarts woke _____________________________________ (</a:t>
            </a:r>
            <a:r>
              <a:rPr lang="zh-CN" altLang="en-US" sz="2400" b="1" dirty="0" smtClean="0">
                <a:ea typeface="楷体" panose="02010609060101010101" pitchFamily="49" charset="-122"/>
              </a:rPr>
              <a:t>发现四下里覆盖着好几尺厚的积雪</a:t>
            </a:r>
            <a:r>
              <a:rPr lang="en-US" altLang="zh-CN" sz="2400" b="1" dirty="0" smtClean="0">
                <a:ea typeface="楷体" panose="02010609060101010101" pitchFamily="49" charset="-122"/>
              </a:rPr>
              <a:t>). While the Gryffindor common room and the Great Hall had ____________ (</a:t>
            </a:r>
            <a:r>
              <a:rPr lang="zh-CN" altLang="en-US" sz="2400" b="1" dirty="0" smtClean="0">
                <a:ea typeface="楷体" panose="02010609060101010101" pitchFamily="49" charset="-122"/>
              </a:rPr>
              <a:t>熊熊旺火</a:t>
            </a:r>
            <a:r>
              <a:rPr lang="en-US" altLang="zh-CN" sz="2400" b="1" dirty="0" smtClean="0">
                <a:ea typeface="楷体" panose="02010609060101010101" pitchFamily="49" charset="-122"/>
              </a:rPr>
              <a:t>), the drafty corridors had become icy and ____________ (</a:t>
            </a:r>
            <a:r>
              <a:rPr lang="zh-CN" altLang="en-US" sz="2400" b="1" dirty="0" smtClean="0">
                <a:ea typeface="楷体" panose="02010609060101010101" pitchFamily="49" charset="-122"/>
              </a:rPr>
              <a:t>一阵凛冽的寒风</a:t>
            </a:r>
            <a:r>
              <a:rPr lang="en-US" altLang="zh-CN" sz="2400" b="1" dirty="0" smtClean="0">
                <a:ea typeface="楷体" panose="02010609060101010101" pitchFamily="49" charset="-122"/>
              </a:rPr>
              <a:t>) rattled(</a:t>
            </a:r>
            <a:r>
              <a:rPr lang="zh-CN" altLang="en-US" sz="2400" b="1" dirty="0" smtClean="0">
                <a:ea typeface="楷体" panose="02010609060101010101" pitchFamily="49" charset="-122"/>
              </a:rPr>
              <a:t>咔哒作响</a:t>
            </a:r>
            <a:r>
              <a:rPr lang="en-US" altLang="zh-CN" sz="2400" b="1" dirty="0" smtClean="0">
                <a:ea typeface="楷体" panose="02010609060101010101" pitchFamily="49" charset="-122"/>
              </a:rPr>
              <a:t>) the windows in the classrooms. </a:t>
            </a:r>
            <a:endParaRPr lang="en-US" altLang="zh-CN" sz="2400" b="1" dirty="0" smtClean="0">
              <a:solidFill>
                <a:srgbClr val="7030A0"/>
              </a:solidFill>
              <a:ea typeface="楷体" panose="02010609060101010101" pitchFamily="49" charset="-122"/>
              <a:cs typeface="Times New Roman" panose="02020603050405020304" charset="0"/>
            </a:endParaRPr>
          </a:p>
        </p:txBody>
      </p:sp>
      <p:sp>
        <p:nvSpPr>
          <p:cNvPr id="13" name="圆角矩形标注 12"/>
          <p:cNvSpPr/>
          <p:nvPr/>
        </p:nvSpPr>
        <p:spPr>
          <a:xfrm>
            <a:off x="1835696" y="1707654"/>
            <a:ext cx="864096" cy="360040"/>
          </a:xfrm>
          <a:prstGeom prst="wedgeRoundRectCallout">
            <a:avLst>
              <a:gd name="adj1" fmla="val -165852"/>
              <a:gd name="adj2" fmla="val 167077"/>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宋体" panose="02010600030101010101" pitchFamily="2" charset="-122"/>
                <a:ea typeface="宋体" panose="02010600030101010101" pitchFamily="2" charset="-122"/>
              </a:rPr>
              <a:t>拟人</a:t>
            </a:r>
            <a:endParaRPr lang="zh-CN" altLang="en-US" sz="2400" b="1" dirty="0" smtClean="0">
              <a:solidFill>
                <a:schemeClr val="tx1"/>
              </a:solidFill>
              <a:latin typeface="宋体" panose="02010600030101010101" pitchFamily="2" charset="-122"/>
              <a:ea typeface="宋体" panose="02010600030101010101" pitchFamily="2" charset="-122"/>
            </a:endParaRPr>
          </a:p>
        </p:txBody>
      </p:sp>
      <p:sp>
        <p:nvSpPr>
          <p:cNvPr id="20" name="矩形 19"/>
          <p:cNvSpPr/>
          <p:nvPr/>
        </p:nvSpPr>
        <p:spPr>
          <a:xfrm>
            <a:off x="971600" y="2355726"/>
            <a:ext cx="5818452" cy="461665"/>
          </a:xfrm>
          <a:prstGeom prst="rect">
            <a:avLst/>
          </a:prstGeom>
        </p:spPr>
        <p:txBody>
          <a:bodyPr wrap="none">
            <a:spAutoFit/>
          </a:bodyPr>
          <a:lstStyle/>
          <a:p>
            <a:r>
              <a:rPr lang="en-US" altLang="zh-CN" sz="2400" b="1" dirty="0" smtClean="0">
                <a:solidFill>
                  <a:srgbClr val="FF0000"/>
                </a:solidFill>
              </a:rPr>
              <a:t>to find itself covered in several feet of snow</a:t>
            </a:r>
            <a:endParaRPr lang="zh-CN" altLang="en-US" sz="2400" dirty="0">
              <a:solidFill>
                <a:srgbClr val="FF0000"/>
              </a:solidFill>
            </a:endParaRPr>
          </a:p>
        </p:txBody>
      </p:sp>
      <p:sp>
        <p:nvSpPr>
          <p:cNvPr id="26" name="椭圆 25"/>
          <p:cNvSpPr/>
          <p:nvPr/>
        </p:nvSpPr>
        <p:spPr>
          <a:xfrm>
            <a:off x="0" y="2355726"/>
            <a:ext cx="1080120"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771800" y="3075806"/>
            <a:ext cx="1821396" cy="461665"/>
          </a:xfrm>
          <a:prstGeom prst="rect">
            <a:avLst/>
          </a:prstGeom>
        </p:spPr>
        <p:txBody>
          <a:bodyPr wrap="none">
            <a:spAutoFit/>
          </a:bodyPr>
          <a:lstStyle/>
          <a:p>
            <a:r>
              <a:rPr lang="en-US" altLang="zh-CN" sz="2400" b="1" dirty="0" smtClean="0">
                <a:solidFill>
                  <a:srgbClr val="FF0000"/>
                </a:solidFill>
              </a:rPr>
              <a:t>roaring fires</a:t>
            </a:r>
            <a:endParaRPr lang="zh-CN" altLang="en-US" sz="2400" dirty="0">
              <a:solidFill>
                <a:srgbClr val="FF0000"/>
              </a:solidFill>
            </a:endParaRPr>
          </a:p>
        </p:txBody>
      </p:sp>
      <p:sp>
        <p:nvSpPr>
          <p:cNvPr id="11" name="矩形 10"/>
          <p:cNvSpPr/>
          <p:nvPr/>
        </p:nvSpPr>
        <p:spPr>
          <a:xfrm>
            <a:off x="2915816" y="3435846"/>
            <a:ext cx="1871859" cy="461665"/>
          </a:xfrm>
          <a:prstGeom prst="rect">
            <a:avLst/>
          </a:prstGeom>
        </p:spPr>
        <p:txBody>
          <a:bodyPr wrap="none">
            <a:spAutoFit/>
          </a:bodyPr>
          <a:lstStyle/>
          <a:p>
            <a:r>
              <a:rPr lang="en-US" altLang="zh-CN" sz="2400" b="1" dirty="0" smtClean="0">
                <a:solidFill>
                  <a:srgbClr val="FF0000"/>
                </a:solidFill>
              </a:rPr>
              <a:t>a bitter wind</a:t>
            </a:r>
            <a:endParaRPr lang="zh-CN" altLang="en-US" sz="2400" dirty="0">
              <a:solidFill>
                <a:srgbClr val="FF0000"/>
              </a:solidFill>
            </a:endParaRPr>
          </a:p>
        </p:txBody>
      </p:sp>
      <p:sp>
        <p:nvSpPr>
          <p:cNvPr id="12" name="椭圆 11"/>
          <p:cNvSpPr/>
          <p:nvPr/>
        </p:nvSpPr>
        <p:spPr>
          <a:xfrm>
            <a:off x="2699792" y="3075806"/>
            <a:ext cx="1080120"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标注 13"/>
          <p:cNvSpPr/>
          <p:nvPr/>
        </p:nvSpPr>
        <p:spPr>
          <a:xfrm>
            <a:off x="2627784" y="4443958"/>
            <a:ext cx="864096" cy="360040"/>
          </a:xfrm>
          <a:prstGeom prst="wedgeRoundRectCallout">
            <a:avLst>
              <a:gd name="adj1" fmla="val -10232"/>
              <a:gd name="adj2" fmla="val -32891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宋体" panose="02010600030101010101" pitchFamily="2" charset="-122"/>
                <a:ea typeface="宋体" panose="02010600030101010101" pitchFamily="2" charset="-122"/>
              </a:rPr>
              <a:t>拟人</a:t>
            </a:r>
            <a:endParaRPr lang="zh-CN" altLang="en-US" sz="2400" b="1"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6" grpId="0" animBg="1"/>
      <p:bldP spid="10" grpId="0"/>
      <p:bldP spid="11" grpId="0"/>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charset="0"/>
                <a:cs typeface="Times New Roman" panose="02020603050405020304" charset="0"/>
              </a:rPr>
              <a:t>Have a </a:t>
            </a:r>
            <a:r>
              <a:rPr lang="en-US" altLang="zh-CN" sz="2800" b="1" dirty="0" smtClean="0">
                <a:solidFill>
                  <a:prstClr val="white"/>
                </a:solidFill>
                <a:latin typeface="Times New Roman" panose="02020603050405020304" charset="0"/>
                <a:cs typeface="Times New Roman" panose="02020603050405020304" charset="0"/>
              </a:rPr>
              <a:t>practice 3 </a:t>
            </a:r>
            <a:endParaRPr lang="zh-CN" altLang="en-US" sz="2800" b="1" dirty="0">
              <a:solidFill>
                <a:prstClr val="white"/>
              </a:solidFill>
              <a:latin typeface="Times New Roman" panose="02020603050405020304" charset="0"/>
              <a:cs typeface="Times New Roman" panose="02020603050405020304" charset="0"/>
            </a:endParaRPr>
          </a:p>
        </p:txBody>
      </p:sp>
      <p:sp>
        <p:nvSpPr>
          <p:cNvPr id="29" name="Rectangle 1"/>
          <p:cNvSpPr>
            <a:spLocks noChangeArrowheads="1"/>
          </p:cNvSpPr>
          <p:nvPr/>
        </p:nvSpPr>
        <p:spPr bwMode="auto">
          <a:xfrm>
            <a:off x="107504" y="596179"/>
            <a:ext cx="8856984" cy="341632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ea typeface="楷体" panose="02010609060101010101" pitchFamily="49" charset="-122"/>
                <a:cs typeface="Times New Roman" panose="02020603050405020304" charset="0"/>
              </a:rPr>
              <a:t>Fill in the blanks</a:t>
            </a:r>
            <a:r>
              <a:rPr lang="en-US" altLang="zh-CN" sz="2400" b="1" dirty="0" smtClean="0">
                <a:solidFill>
                  <a:srgbClr val="7030A0"/>
                </a:solidFill>
                <a:ea typeface="楷体" panose="02010609060101010101" pitchFamily="49" charset="-122"/>
                <a:cs typeface="Times New Roman" panose="02020603050405020304" charset="0"/>
              </a:rPr>
              <a:t>, using the proper words to describe the character(s). Please point out which figure of speech is  used in the passage.</a:t>
            </a:r>
            <a:endParaRPr lang="en-US" altLang="zh-CN" sz="2400" b="1" dirty="0" smtClean="0">
              <a:solidFill>
                <a:srgbClr val="7030A0"/>
              </a:solidFill>
              <a:ea typeface="楷体" panose="02010609060101010101" pitchFamily="49" charset="-122"/>
              <a:cs typeface="Times New Roman" panose="02020603050405020304" charset="0"/>
            </a:endParaRPr>
          </a:p>
          <a:p>
            <a:pPr algn="just"/>
            <a:r>
              <a:rPr lang="en-US" altLang="zh-CN" sz="2400" b="1" dirty="0" smtClean="0">
                <a:ea typeface="楷体" panose="02010609060101010101" pitchFamily="49" charset="-122"/>
              </a:rPr>
              <a:t>It was Dudley’s birthday. Aunt Petunia woke up Harry early and ordered him to fry eggs for Dudley. Harry ______________ (</a:t>
            </a:r>
            <a:r>
              <a:rPr lang="zh-CN" altLang="en-US" sz="2400" b="1" dirty="0" smtClean="0">
                <a:ea typeface="楷体" panose="02010609060101010101" pitchFamily="49" charset="-122"/>
              </a:rPr>
              <a:t>正在煎蛋</a:t>
            </a:r>
            <a:r>
              <a:rPr lang="en-US" altLang="zh-CN" sz="2400" b="1" dirty="0" smtClean="0">
                <a:ea typeface="楷体" panose="02010609060101010101" pitchFamily="49" charset="-122"/>
              </a:rPr>
              <a:t>) by the time Dudley arrived in the kitchen with his mother. Aunt Petunia often said that Dudley looked like ____________ (</a:t>
            </a:r>
            <a:r>
              <a:rPr lang="zh-CN" altLang="en-US" sz="2400" b="1" dirty="0" smtClean="0">
                <a:ea typeface="楷体" panose="02010609060101010101" pitchFamily="49" charset="-122"/>
              </a:rPr>
              <a:t>小天使</a:t>
            </a:r>
            <a:r>
              <a:rPr lang="en-US" altLang="zh-CN" sz="2400" b="1" dirty="0" smtClean="0">
                <a:ea typeface="楷体" panose="02010609060101010101" pitchFamily="49" charset="-122"/>
              </a:rPr>
              <a:t>) -- Harry often said that Dudley ____________ (</a:t>
            </a:r>
            <a:r>
              <a:rPr lang="zh-CN" altLang="en-US" sz="2400" b="1" dirty="0" smtClean="0">
                <a:ea typeface="楷体" panose="02010609060101010101" pitchFamily="49" charset="-122"/>
              </a:rPr>
              <a:t>长得像</a:t>
            </a:r>
            <a:r>
              <a:rPr lang="en-US" altLang="zh-CN" sz="2400" b="1" dirty="0" smtClean="0">
                <a:ea typeface="楷体" panose="02010609060101010101" pitchFamily="49" charset="-122"/>
              </a:rPr>
              <a:t>) a pig in a wig.</a:t>
            </a:r>
            <a:endParaRPr lang="zh-CN" altLang="zh-CN" sz="2400" b="1" dirty="0">
              <a:ea typeface="楷体" panose="02010609060101010101" pitchFamily="49" charset="-122"/>
            </a:endParaRPr>
          </a:p>
        </p:txBody>
      </p:sp>
      <p:sp>
        <p:nvSpPr>
          <p:cNvPr id="13" name="圆角矩形标注 12"/>
          <p:cNvSpPr/>
          <p:nvPr/>
        </p:nvSpPr>
        <p:spPr>
          <a:xfrm>
            <a:off x="7092280" y="4227934"/>
            <a:ext cx="1008112" cy="360040"/>
          </a:xfrm>
          <a:prstGeom prst="wedgeRoundRectCallout">
            <a:avLst>
              <a:gd name="adj1" fmla="val -95843"/>
              <a:gd name="adj2" fmla="val -26616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宋体" panose="02010600030101010101" pitchFamily="2" charset="-122"/>
                <a:ea typeface="宋体" panose="02010600030101010101" pitchFamily="2" charset="-122"/>
              </a:rPr>
              <a:t>明喻</a:t>
            </a:r>
            <a:endParaRPr lang="zh-CN" altLang="en-US" sz="2400" b="1" dirty="0" smtClean="0">
              <a:solidFill>
                <a:schemeClr val="tx1"/>
              </a:solidFill>
              <a:latin typeface="宋体" panose="02010600030101010101" pitchFamily="2" charset="-122"/>
              <a:ea typeface="宋体" panose="02010600030101010101" pitchFamily="2" charset="-122"/>
            </a:endParaRPr>
          </a:p>
        </p:txBody>
      </p:sp>
      <p:sp>
        <p:nvSpPr>
          <p:cNvPr id="20" name="矩形 19"/>
          <p:cNvSpPr/>
          <p:nvPr/>
        </p:nvSpPr>
        <p:spPr>
          <a:xfrm>
            <a:off x="5868144" y="2139702"/>
            <a:ext cx="2202847" cy="461665"/>
          </a:xfrm>
          <a:prstGeom prst="rect">
            <a:avLst/>
          </a:prstGeom>
        </p:spPr>
        <p:txBody>
          <a:bodyPr wrap="none">
            <a:spAutoFit/>
          </a:bodyPr>
          <a:lstStyle/>
          <a:p>
            <a:r>
              <a:rPr lang="en-US" altLang="zh-CN" sz="2400" b="1" dirty="0" smtClean="0">
                <a:solidFill>
                  <a:srgbClr val="FF0000"/>
                </a:solidFill>
              </a:rPr>
              <a:t>was frying eggs</a:t>
            </a:r>
            <a:endParaRPr lang="zh-CN" altLang="en-US" sz="2400" dirty="0">
              <a:solidFill>
                <a:srgbClr val="FF0000"/>
              </a:solidFill>
            </a:endParaRPr>
          </a:p>
        </p:txBody>
      </p:sp>
      <p:sp>
        <p:nvSpPr>
          <p:cNvPr id="26" name="椭圆 25"/>
          <p:cNvSpPr/>
          <p:nvPr/>
        </p:nvSpPr>
        <p:spPr>
          <a:xfrm>
            <a:off x="5796136" y="2931790"/>
            <a:ext cx="792088" cy="288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b</a:t>
            </a:r>
            <a:endParaRPr lang="zh-CN" altLang="en-US" dirty="0"/>
          </a:p>
        </p:txBody>
      </p:sp>
      <p:sp>
        <p:nvSpPr>
          <p:cNvPr id="10" name="矩形 9"/>
          <p:cNvSpPr/>
          <p:nvPr/>
        </p:nvSpPr>
        <p:spPr>
          <a:xfrm>
            <a:off x="6516216" y="2787774"/>
            <a:ext cx="1843774" cy="461665"/>
          </a:xfrm>
          <a:prstGeom prst="rect">
            <a:avLst/>
          </a:prstGeom>
        </p:spPr>
        <p:txBody>
          <a:bodyPr wrap="none">
            <a:spAutoFit/>
          </a:bodyPr>
          <a:lstStyle/>
          <a:p>
            <a:r>
              <a:rPr lang="en-US" altLang="zh-CN" sz="2400" b="1" dirty="0" smtClean="0">
                <a:solidFill>
                  <a:srgbClr val="FF0000"/>
                </a:solidFill>
                <a:ea typeface="楷体" panose="02010609060101010101" pitchFamily="49" charset="-122"/>
              </a:rPr>
              <a:t>a baby angel</a:t>
            </a:r>
            <a:endParaRPr lang="zh-CN" altLang="en-US" sz="2400" dirty="0">
              <a:solidFill>
                <a:srgbClr val="FF0000"/>
              </a:solidFill>
            </a:endParaRPr>
          </a:p>
        </p:txBody>
      </p:sp>
      <p:sp>
        <p:nvSpPr>
          <p:cNvPr id="11" name="矩形 10"/>
          <p:cNvSpPr/>
          <p:nvPr/>
        </p:nvSpPr>
        <p:spPr>
          <a:xfrm>
            <a:off x="5148064" y="3147814"/>
            <a:ext cx="1611339" cy="461665"/>
          </a:xfrm>
          <a:prstGeom prst="rect">
            <a:avLst/>
          </a:prstGeom>
        </p:spPr>
        <p:txBody>
          <a:bodyPr wrap="none">
            <a:spAutoFit/>
          </a:bodyPr>
          <a:lstStyle/>
          <a:p>
            <a:r>
              <a:rPr lang="en-US" altLang="zh-CN" sz="2400" b="1" dirty="0" smtClean="0">
                <a:solidFill>
                  <a:srgbClr val="FF0000"/>
                </a:solidFill>
                <a:ea typeface="楷体" panose="02010609060101010101" pitchFamily="49" charset="-122"/>
              </a:rPr>
              <a:t>looked like</a:t>
            </a:r>
            <a:endParaRPr lang="zh-CN" altLang="en-US" sz="2400" dirty="0">
              <a:solidFill>
                <a:srgbClr val="FF0000"/>
              </a:solidFill>
            </a:endParaRPr>
          </a:p>
        </p:txBody>
      </p:sp>
      <p:sp>
        <p:nvSpPr>
          <p:cNvPr id="12" name="椭圆 11"/>
          <p:cNvSpPr/>
          <p:nvPr/>
        </p:nvSpPr>
        <p:spPr>
          <a:xfrm>
            <a:off x="6084168" y="3219822"/>
            <a:ext cx="792088" cy="288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b</a:t>
            </a:r>
            <a:endParaRPr lang="zh-CN"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6" grpId="0" animBg="1"/>
      <p:bldP spid="10" grpId="0"/>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785786" y="1446599"/>
            <a:ext cx="3643338" cy="1285884"/>
            <a:chOff x="1285852" y="928670"/>
            <a:chExt cx="4786346" cy="1071570"/>
          </a:xfrm>
          <a:effectLst>
            <a:outerShdw blurRad="50800" dist="38100" dir="2700000" algn="tl" rotWithShape="0">
              <a:prstClr val="black">
                <a:alpha val="40000"/>
              </a:prstClr>
            </a:outerShdw>
          </a:effectLst>
        </p:grpSpPr>
        <p:sp>
          <p:nvSpPr>
            <p:cNvPr id="7" name="圆角矩形 6"/>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圆角矩形 7"/>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 name="标题 2"/>
          <p:cNvSpPr>
            <a:spLocks noGrp="1"/>
          </p:cNvSpPr>
          <p:nvPr>
            <p:ph type="ctrTitle"/>
          </p:nvPr>
        </p:nvSpPr>
        <p:spPr>
          <a:xfrm>
            <a:off x="1090584" y="1665678"/>
            <a:ext cx="3071838" cy="589364"/>
          </a:xfrm>
          <a:ln>
            <a:miter lim="800000"/>
          </a:ln>
        </p:spPr>
        <p:txBody>
          <a:bodyPr rtlCol="0">
            <a:noAutofit/>
          </a:bodyPr>
          <a:lstStyle/>
          <a:p>
            <a:pPr algn="ctr" eaLnBrk="1" fontAlgn="auto" hangingPunct="1">
              <a:spcAft>
                <a:spcPts val="0"/>
              </a:spcAft>
              <a:defRPr/>
            </a:pPr>
            <a:r>
              <a:rPr lang="en-US" altLang="zh-CN"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Thanks!</a:t>
            </a:r>
            <a:endParaRPr lang="zh-CN" altLang="en-US"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48132" name="Picture 4" descr="喜庆节日图标矢量素材">
            <a:hlinkClick r:id="rId1" tooltip="点击放大图片"/>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8005" t="48640" r="896" b="33696"/>
          <a:stretch>
            <a:fillRect/>
          </a:stretch>
        </p:blipFill>
        <p:spPr bwMode="auto">
          <a:xfrm>
            <a:off x="428626" y="1071563"/>
            <a:ext cx="1158875" cy="7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987574"/>
            <a:ext cx="7992888" cy="1384995"/>
          </a:xfrm>
          <a:prstGeom prst="rect">
            <a:avLst/>
          </a:prstGeom>
          <a:blipFill>
            <a:blip r:embed="rId1" cstate="print"/>
            <a:tile tx="0" ty="0" sx="100000" sy="100000" flip="none" algn="tl"/>
          </a:blipFill>
        </p:spPr>
        <p:txBody>
          <a:bodyPr wrap="square">
            <a:spAutoFit/>
          </a:bodyPr>
          <a:lstStyle/>
          <a:p>
            <a:r>
              <a:rPr lang="zh-CN" altLang="en-US" sz="2800" b="1" dirty="0" smtClean="0">
                <a:latin typeface="楷体" panose="02010609060101010101" pitchFamily="49" charset="-122"/>
                <a:ea typeface="楷体" panose="02010609060101010101" pitchFamily="49" charset="-122"/>
                <a:cs typeface="宋体" panose="02010600030101010101" pitchFamily="2" charset="-122"/>
              </a:rPr>
              <a:t>修辞手法是为</a:t>
            </a:r>
            <a:r>
              <a:rPr lang="zh-CN" altLang="en-US" sz="2800" b="1" dirty="0" smtClean="0">
                <a:solidFill>
                  <a:srgbClr val="FF0000"/>
                </a:solidFill>
                <a:latin typeface="楷体" panose="02010609060101010101" pitchFamily="49" charset="-122"/>
                <a:ea typeface="楷体" panose="02010609060101010101" pitchFamily="49" charset="-122"/>
                <a:cs typeface="宋体" panose="02010600030101010101" pitchFamily="2" charset="-122"/>
              </a:rPr>
              <a:t>提高表达效果</a:t>
            </a:r>
            <a:r>
              <a:rPr lang="zh-CN" altLang="en-US" sz="2800" b="1" dirty="0" smtClean="0">
                <a:latin typeface="楷体" panose="02010609060101010101" pitchFamily="49" charset="-122"/>
                <a:ea typeface="楷体" panose="02010609060101010101" pitchFamily="49" charset="-122"/>
                <a:cs typeface="宋体" panose="02010600030101010101" pitchFamily="2" charset="-122"/>
              </a:rPr>
              <a:t>，用于各种文章或应用文，在语言写作时表达方法的集合。修辞手法的增加了语言的创造力、表现力和趣味性。</a:t>
            </a:r>
            <a:endParaRPr lang="zh-CN" altLang="en-US" sz="2800" dirty="0">
              <a:latin typeface="楷体" panose="02010609060101010101" pitchFamily="49" charset="-122"/>
              <a:ea typeface="楷体" panose="02010609060101010101" pitchFamily="49" charset="-122"/>
            </a:endParaRPr>
          </a:p>
        </p:txBody>
      </p:sp>
      <p:pic>
        <p:nvPicPr>
          <p:cNvPr id="16386" name="Picture 2" descr="https://timgsa.baidu.com/timg?image&amp;quality=80&amp;size=b9999_10000&amp;sec=1597729173130&amp;di=df3cbf7c1b2610ac2a08761f937f2ccf&amp;imgtype=0&amp;src=http%3A%2F%2Fimage2.sina.com.cn%2Fdy%2Fc%2Fcul%2F2006-08-29%2FU686P1T1D10861759F21DT20060829144136.jpg"/>
          <p:cNvPicPr>
            <a:picLocks noChangeAspect="1" noChangeArrowheads="1"/>
          </p:cNvPicPr>
          <p:nvPr/>
        </p:nvPicPr>
        <p:blipFill>
          <a:blip r:embed="rId2" cstate="print"/>
          <a:srcRect/>
          <a:stretch>
            <a:fillRect/>
          </a:stretch>
        </p:blipFill>
        <p:spPr bwMode="auto">
          <a:xfrm>
            <a:off x="3164119" y="3291830"/>
            <a:ext cx="2992057" cy="1851670"/>
          </a:xfrm>
          <a:prstGeom prst="rect">
            <a:avLst/>
          </a:prstGeom>
          <a:noFill/>
        </p:spPr>
      </p:pic>
      <p:pic>
        <p:nvPicPr>
          <p:cNvPr id="16388" name="Picture 4" descr="https://timgsa.baidu.com/timg?image&amp;quality=80&amp;size=b9999_10000&amp;sec=1597729219770&amp;di=3b9d55dc68c9251eabad8d46eb6c4759&amp;imgtype=0&amp;src=http%3A%2F%2Fi0.hdslb.com%2Fbfs%2Farchive%2Fd783d7634cb7a34d2d560ec77efac2a941fac8c3.jpg"/>
          <p:cNvPicPr>
            <a:picLocks noChangeAspect="1" noChangeArrowheads="1"/>
          </p:cNvPicPr>
          <p:nvPr/>
        </p:nvPicPr>
        <p:blipFill>
          <a:blip r:embed="rId3" cstate="print"/>
          <a:srcRect/>
          <a:stretch>
            <a:fillRect/>
          </a:stretch>
        </p:blipFill>
        <p:spPr bwMode="auto">
          <a:xfrm>
            <a:off x="6084168" y="3291829"/>
            <a:ext cx="3059832" cy="1851671"/>
          </a:xfrm>
          <a:prstGeom prst="rect">
            <a:avLst/>
          </a:prstGeom>
          <a:noFill/>
        </p:spPr>
      </p:pic>
      <p:pic>
        <p:nvPicPr>
          <p:cNvPr id="16390" name="Picture 6" descr="https://ss1.bdstatic.com/70cFvXSh_Q1YnxGkpoWK1HF6hhy/it/u=2613880710,1429468741&amp;fm=26&amp;gp=0.jpg"/>
          <p:cNvPicPr>
            <a:picLocks noChangeAspect="1" noChangeArrowheads="1"/>
          </p:cNvPicPr>
          <p:nvPr/>
        </p:nvPicPr>
        <p:blipFill>
          <a:blip r:embed="rId4" cstate="print"/>
          <a:srcRect/>
          <a:stretch>
            <a:fillRect/>
          </a:stretch>
        </p:blipFill>
        <p:spPr bwMode="auto">
          <a:xfrm>
            <a:off x="1" y="3291830"/>
            <a:ext cx="3289800" cy="1851670"/>
          </a:xfrm>
          <a:prstGeom prst="rect">
            <a:avLst/>
          </a:prstGeom>
          <a:noFill/>
        </p:spPr>
      </p:pic>
      <p:sp>
        <p:nvSpPr>
          <p:cNvPr id="8" name="圆角矩形 113"/>
          <p:cNvSpPr/>
          <p:nvPr/>
        </p:nvSpPr>
        <p:spPr>
          <a:xfrm>
            <a:off x="3269402" y="38490"/>
            <a:ext cx="2886774" cy="661052"/>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3419872" y="627534"/>
            <a:ext cx="2310710"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200620" y="116012"/>
            <a:ext cx="2739531" cy="523220"/>
          </a:xfrm>
          <a:prstGeom prst="rect">
            <a:avLst/>
          </a:prstGeom>
        </p:spPr>
        <p:txBody>
          <a:bodyPr wrap="square">
            <a:spAutoFit/>
          </a:bodyPr>
          <a:lstStyle/>
          <a:p>
            <a:pPr algn="ctr"/>
            <a:r>
              <a:rPr lang="zh-CN" altLang="en-US" sz="2800" b="1" dirty="0" smtClean="0">
                <a:solidFill>
                  <a:srgbClr val="FFFFFF"/>
                </a:solidFill>
              </a:rPr>
              <a:t>修辞手法</a:t>
            </a:r>
            <a:endParaRPr lang="zh-CN" altLang="en-US" sz="2800" b="1" dirty="0">
              <a:solidFill>
                <a:srgbClr val="FFFFFF"/>
              </a:solidFill>
            </a:endParaRPr>
          </a:p>
        </p:txBody>
      </p:sp>
      <p:sp>
        <p:nvSpPr>
          <p:cNvPr id="11" name="矩形 10"/>
          <p:cNvSpPr/>
          <p:nvPr/>
        </p:nvSpPr>
        <p:spPr>
          <a:xfrm>
            <a:off x="539552" y="2427734"/>
            <a:ext cx="7992888"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cs typeface="宋体" panose="02010600030101010101" pitchFamily="2" charset="-122"/>
              </a:rPr>
              <a:t>这里主要介绍哈利波特与魔法石中出现的明喻、暗喻、拟人、夸张、反讽和双关。</a:t>
            </a:r>
            <a:endParaRPr lang="en-US" altLang="zh-CN" sz="2400" b="1" dirty="0" smtClean="0">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971600" cy="971600"/>
          </a:xfrm>
          <a:prstGeom prst="rect">
            <a:avLst/>
          </a:prstGeom>
          <a:noFill/>
        </p:spPr>
      </p:pic>
      <p:sp>
        <p:nvSpPr>
          <p:cNvPr id="14" name="矩形 13"/>
          <p:cNvSpPr/>
          <p:nvPr/>
        </p:nvSpPr>
        <p:spPr>
          <a:xfrm>
            <a:off x="0" y="771550"/>
            <a:ext cx="9036496" cy="2246769"/>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 </a:t>
            </a:r>
            <a:r>
              <a:rPr lang="en-US" altLang="zh-CN" sz="2800" b="1" dirty="0" smtClean="0"/>
              <a:t>"Ah, shut up, </a:t>
            </a:r>
            <a:r>
              <a:rPr lang="en-US" altLang="zh-CN" sz="2800" b="1" dirty="0" err="1" smtClean="0"/>
              <a:t>Dursley</a:t>
            </a:r>
            <a:r>
              <a:rPr lang="en-US" altLang="zh-CN" sz="2800" b="1" dirty="0" smtClean="0"/>
              <a:t>, </a:t>
            </a:r>
            <a:r>
              <a:rPr lang="en-US" altLang="zh-CN" sz="2800" b="1" dirty="0" err="1" smtClean="0"/>
              <a:t>yeh</a:t>
            </a:r>
            <a:r>
              <a:rPr lang="en-US" altLang="zh-CN" sz="2800" b="1" dirty="0" smtClean="0"/>
              <a:t> great </a:t>
            </a:r>
            <a:r>
              <a:rPr lang="en-US" altLang="zh-CN" sz="2800" b="1" dirty="0" smtClean="0">
                <a:solidFill>
                  <a:srgbClr val="7030A0"/>
                </a:solidFill>
              </a:rPr>
              <a:t>prune</a:t>
            </a:r>
            <a:r>
              <a:rPr lang="en-US" altLang="zh-CN" sz="2800" b="1" dirty="0" smtClean="0"/>
              <a:t>," said the giant; he reached over the back of the sofa, </a:t>
            </a:r>
            <a:r>
              <a:rPr lang="en-US" altLang="zh-CN" sz="2800" b="1" dirty="0" smtClean="0">
                <a:solidFill>
                  <a:srgbClr val="FF0000"/>
                </a:solidFill>
              </a:rPr>
              <a:t>jerked</a:t>
            </a:r>
            <a:r>
              <a:rPr lang="en-US" altLang="zh-CN" sz="2800" b="1" dirty="0" smtClean="0"/>
              <a:t> the gun out of Uncle Vernon's hands, bent it into a knot as easily as if it had been made of rubber, and threw it into a corner of the room.</a:t>
            </a:r>
            <a:endParaRPr lang="zh-CN" altLang="zh-CN" sz="2800" b="1" dirty="0"/>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7" name="椭圆形标注 6"/>
          <p:cNvSpPr/>
          <p:nvPr/>
        </p:nvSpPr>
        <p:spPr>
          <a:xfrm rot="10512450">
            <a:off x="5025498" y="2578130"/>
            <a:ext cx="1901313" cy="593071"/>
          </a:xfrm>
          <a:prstGeom prst="wedgeEllipseCallout">
            <a:avLst>
              <a:gd name="adj1" fmla="val 242594"/>
              <a:gd name="adj2" fmla="val 1291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明喻</a:t>
            </a:r>
            <a:endParaRPr lang="zh-CN" altLang="en-US" sz="2800" b="1" dirty="0">
              <a:solidFill>
                <a:schemeClr val="tx1"/>
              </a:solidFill>
              <a:effectLst>
                <a:outerShdw blurRad="38100" dist="38100" dir="2700000" algn="tl">
                  <a:srgbClr val="000000">
                    <a:alpha val="43137"/>
                  </a:srgbClr>
                </a:outerShdw>
              </a:effectLst>
            </a:endParaRPr>
          </a:p>
        </p:txBody>
      </p:sp>
      <p:sp>
        <p:nvSpPr>
          <p:cNvPr id="12" name="矩形 11"/>
          <p:cNvSpPr/>
          <p:nvPr/>
        </p:nvSpPr>
        <p:spPr>
          <a:xfrm>
            <a:off x="2483768" y="123478"/>
            <a:ext cx="367240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一</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明喻</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6" name="矩形 15"/>
          <p:cNvSpPr/>
          <p:nvPr/>
        </p:nvSpPr>
        <p:spPr>
          <a:xfrm>
            <a:off x="179512" y="4011910"/>
            <a:ext cx="6192688" cy="1015663"/>
          </a:xfrm>
          <a:prstGeom prst="rect">
            <a:avLst/>
          </a:prstGeom>
        </p:spPr>
        <p:txBody>
          <a:bodyPr wrap="square">
            <a:spAutoFit/>
          </a:bodyPr>
          <a:lstStyle/>
          <a:p>
            <a:r>
              <a:rPr lang="en-US" altLang="zh-CN" sz="2000" b="1"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哦，闭嘴，德思礼。你这个大傻瓜。</a:t>
            </a:r>
            <a:r>
              <a:rPr lang="en-US" altLang="zh-CN" sz="2000" b="1"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巨人说道。他隔着沙发把枪从德思礼手里抢过来，轻轻一撅，绾成一个结，扔到屋角，仿佛枪是用橡皮做的。</a:t>
            </a:r>
            <a:endParaRPr lang="zh-CN" altLang="en-US" sz="2000" b="1" dirty="0">
              <a:latin typeface="楷体" panose="02010609060101010101" pitchFamily="49" charset="-122"/>
              <a:ea typeface="楷体" panose="02010609060101010101" pitchFamily="49" charset="-122"/>
            </a:endParaRPr>
          </a:p>
        </p:txBody>
      </p:sp>
      <p:sp>
        <p:nvSpPr>
          <p:cNvPr id="17" name="椭圆 16"/>
          <p:cNvSpPr/>
          <p:nvPr/>
        </p:nvSpPr>
        <p:spPr>
          <a:xfrm>
            <a:off x="899592" y="2067694"/>
            <a:ext cx="864096" cy="50405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770" name="Picture 2" descr="https://img2.baidu.com/it/u=1373864641,287676316&amp;fm=253&amp;fmt=auto&amp;app=138&amp;f=JPEG?w=689&amp;h=500"/>
          <p:cNvPicPr>
            <a:picLocks noChangeAspect="1" noChangeArrowheads="1"/>
          </p:cNvPicPr>
          <p:nvPr/>
        </p:nvPicPr>
        <p:blipFill>
          <a:blip r:embed="rId3" cstate="print"/>
          <a:srcRect/>
          <a:stretch>
            <a:fillRect/>
          </a:stretch>
        </p:blipFill>
        <p:spPr bwMode="auto">
          <a:xfrm>
            <a:off x="6372200" y="3132035"/>
            <a:ext cx="2771800" cy="2011466"/>
          </a:xfrm>
          <a:prstGeom prst="rect">
            <a:avLst/>
          </a:prstGeom>
          <a:noFill/>
        </p:spPr>
      </p:pic>
      <p:sp>
        <p:nvSpPr>
          <p:cNvPr id="18" name="矩形 17"/>
          <p:cNvSpPr/>
          <p:nvPr/>
        </p:nvSpPr>
        <p:spPr>
          <a:xfrm>
            <a:off x="251520" y="3075806"/>
            <a:ext cx="4896544"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prune /</a:t>
            </a:r>
            <a:r>
              <a:rPr lang="en-US" altLang="zh-CN" sz="2400" b="1" dirty="0" err="1" smtClean="0">
                <a:ea typeface="楷体" panose="02010609060101010101" pitchFamily="49" charset="-122"/>
              </a:rPr>
              <a:t>pruːn</a:t>
            </a:r>
            <a:r>
              <a:rPr lang="en-US" altLang="zh-CN" sz="2400" b="1" dirty="0" smtClean="0">
                <a:ea typeface="楷体" panose="02010609060101010101" pitchFamily="49" charset="-122"/>
              </a:rPr>
              <a:t>/n.</a:t>
            </a:r>
            <a:r>
              <a:rPr lang="zh-CN" altLang="en-US" sz="2400" b="1" dirty="0" smtClean="0">
                <a:ea typeface="楷体" panose="02010609060101010101" pitchFamily="49" charset="-122"/>
              </a:rPr>
              <a:t>傻瓜</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李子干</a:t>
            </a:r>
            <a:r>
              <a:rPr lang="en-US" altLang="zh-CN" sz="2400" b="1" dirty="0" smtClean="0">
                <a:ea typeface="楷体" panose="02010609060101010101" pitchFamily="49" charset="-122"/>
              </a:rPr>
              <a:t> </a:t>
            </a:r>
            <a:r>
              <a:rPr lang="en-US" altLang="zh-CN" sz="2400" b="1" dirty="0" err="1" smtClean="0">
                <a:ea typeface="楷体" panose="02010609060101010101" pitchFamily="49" charset="-122"/>
              </a:rPr>
              <a:t>vt</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修剪</a:t>
            </a:r>
            <a:endParaRPr lang="zh-CN" altLang="en-US" sz="2400" b="1" dirty="0">
              <a:ea typeface="楷体" panose="02010609060101010101" pitchFamily="49" charset="-122"/>
            </a:endParaRPr>
          </a:p>
        </p:txBody>
      </p:sp>
      <p:sp>
        <p:nvSpPr>
          <p:cNvPr id="19" name="矩形 18"/>
          <p:cNvSpPr/>
          <p:nvPr/>
        </p:nvSpPr>
        <p:spPr>
          <a:xfrm>
            <a:off x="251520" y="3579862"/>
            <a:ext cx="2736304"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jerk /</a:t>
            </a:r>
            <a:r>
              <a:rPr lang="en-US" altLang="zh-CN" sz="2400" b="1" dirty="0" err="1" smtClean="0">
                <a:ea typeface="楷体" panose="02010609060101010101" pitchFamily="49" charset="-122"/>
              </a:rPr>
              <a:t>dʒɜːkt</a:t>
            </a:r>
            <a:r>
              <a:rPr lang="en-US" altLang="zh-CN" sz="2400" b="1" dirty="0" smtClean="0">
                <a:ea typeface="楷体" panose="02010609060101010101" pitchFamily="49" charset="-122"/>
              </a:rPr>
              <a:t>/v.</a:t>
            </a:r>
            <a:r>
              <a:rPr lang="zh-CN" altLang="en-US" sz="2400" b="1" dirty="0" smtClean="0">
                <a:ea typeface="楷体" panose="02010609060101010101" pitchFamily="49" charset="-122"/>
              </a:rPr>
              <a:t>急拉</a:t>
            </a:r>
            <a:endParaRPr lang="zh-CN" altLang="en-US" sz="2400" b="1" dirty="0">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995686"/>
            <a:ext cx="8892480" cy="830997"/>
          </a:xfrm>
          <a:prstGeom prst="rect">
            <a:avLst/>
          </a:prstGeom>
        </p:spPr>
        <p:txBody>
          <a:bodyPr wrap="square">
            <a:spAutoFit/>
          </a:bodyPr>
          <a:lstStyle/>
          <a:p>
            <a:pPr algn="just"/>
            <a:r>
              <a:rPr lang="zh-CN" altLang="en-US" sz="2400" b="1" dirty="0" smtClean="0">
                <a:ea typeface="楷体" panose="02010609060101010101" pitchFamily="49" charset="-122"/>
              </a:rPr>
              <a:t>明喻：</a:t>
            </a:r>
            <a:r>
              <a:rPr lang="en-US" altLang="zh-CN" sz="2400" b="1" dirty="0" smtClean="0">
                <a:solidFill>
                  <a:srgbClr val="FF0000"/>
                </a:solidFill>
                <a:ea typeface="宋体" panose="02010600030101010101" pitchFamily="2" charset="-122"/>
              </a:rPr>
              <a:t>simile, a word or phrase that compares </a:t>
            </a:r>
            <a:r>
              <a:rPr lang="en-US" altLang="zh-CN" sz="2400" b="1" dirty="0" err="1" smtClean="0">
                <a:solidFill>
                  <a:srgbClr val="FF0000"/>
                </a:solidFill>
                <a:ea typeface="宋体" panose="02010600030101010101" pitchFamily="2" charset="-122"/>
              </a:rPr>
              <a:t>sth</a:t>
            </a:r>
            <a:r>
              <a:rPr lang="en-US" altLang="zh-CN" sz="2400" b="1" dirty="0" smtClean="0">
                <a:solidFill>
                  <a:srgbClr val="FF0000"/>
                </a:solidFill>
                <a:ea typeface="宋体" panose="02010600030101010101" pitchFamily="2" charset="-122"/>
              </a:rPr>
              <a:t> to </a:t>
            </a:r>
            <a:r>
              <a:rPr lang="en-US" altLang="zh-CN" sz="2400" b="1" dirty="0" err="1" smtClean="0">
                <a:solidFill>
                  <a:srgbClr val="FF0000"/>
                </a:solidFill>
                <a:ea typeface="宋体" panose="02010600030101010101" pitchFamily="2" charset="-122"/>
              </a:rPr>
              <a:t>sth</a:t>
            </a:r>
            <a:r>
              <a:rPr lang="en-US" altLang="zh-CN" sz="2400" b="1" dirty="0" smtClean="0">
                <a:solidFill>
                  <a:srgbClr val="FF0000"/>
                </a:solidFill>
                <a:ea typeface="宋体" panose="02010600030101010101" pitchFamily="2" charset="-122"/>
              </a:rPr>
              <a:t> else, using the words “like”, “as” or “as if”.</a:t>
            </a:r>
            <a:endParaRPr lang="zh-CN" altLang="en-US" sz="2400" b="1" dirty="0">
              <a:solidFill>
                <a:srgbClr val="FF0000"/>
              </a:solidFill>
              <a:ea typeface="宋体" panose="02010600030101010101" pitchFamily="2" charset="-122"/>
            </a:endParaRPr>
          </a:p>
        </p:txBody>
      </p:sp>
      <p:sp>
        <p:nvSpPr>
          <p:cNvPr id="8" name="矩形 7"/>
          <p:cNvSpPr/>
          <p:nvPr/>
        </p:nvSpPr>
        <p:spPr>
          <a:xfrm>
            <a:off x="0" y="0"/>
            <a:ext cx="9144000" cy="1938992"/>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2060"/>
                </a:solidFill>
              </a:rPr>
              <a:t>Mr. </a:t>
            </a:r>
            <a:r>
              <a:rPr lang="en-US" altLang="zh-CN" sz="2400" b="1" dirty="0" err="1" smtClean="0">
                <a:solidFill>
                  <a:srgbClr val="002060"/>
                </a:solidFill>
              </a:rPr>
              <a:t>Dursley</a:t>
            </a:r>
            <a:r>
              <a:rPr lang="en-US" altLang="zh-CN" sz="2400" b="1" dirty="0" smtClean="0">
                <a:solidFill>
                  <a:srgbClr val="002060"/>
                </a:solidFill>
              </a:rPr>
              <a:t> didn’t want the sorcerers to find Harry, so he took his family and Harry to an isolated island.  Still, </a:t>
            </a:r>
            <a:r>
              <a:rPr lang="en-US" altLang="zh-CN" sz="2400" b="1" dirty="0" err="1" smtClean="0">
                <a:solidFill>
                  <a:srgbClr val="002060"/>
                </a:solidFill>
              </a:rPr>
              <a:t>Hagrid</a:t>
            </a:r>
            <a:r>
              <a:rPr lang="en-US" altLang="zh-CN" sz="2400" b="1" dirty="0" smtClean="0">
                <a:solidFill>
                  <a:srgbClr val="002060"/>
                </a:solidFill>
              </a:rPr>
              <a:t>  followed them there and broke into the shack. Mr. </a:t>
            </a:r>
            <a:r>
              <a:rPr lang="en-US" altLang="zh-CN" sz="2400" b="1" dirty="0" err="1" smtClean="0">
                <a:solidFill>
                  <a:srgbClr val="002060"/>
                </a:solidFill>
              </a:rPr>
              <a:t>Dursley</a:t>
            </a:r>
            <a:r>
              <a:rPr lang="en-US" altLang="zh-CN" sz="2400" b="1" dirty="0" smtClean="0">
                <a:solidFill>
                  <a:srgbClr val="002060"/>
                </a:solidFill>
              </a:rPr>
              <a:t> used a gun to threat </a:t>
            </a:r>
            <a:r>
              <a:rPr lang="en-US" altLang="zh-CN" sz="2400" b="1" dirty="0" err="1" smtClean="0">
                <a:solidFill>
                  <a:srgbClr val="002060"/>
                </a:solidFill>
              </a:rPr>
              <a:t>Hagrid</a:t>
            </a:r>
            <a:r>
              <a:rPr lang="en-US" altLang="zh-CN" sz="2400" b="1" dirty="0" smtClean="0">
                <a:solidFill>
                  <a:srgbClr val="002060"/>
                </a:solidFill>
              </a:rPr>
              <a:t>, who grabbed the gun from Mr. </a:t>
            </a:r>
            <a:r>
              <a:rPr lang="en-US" altLang="zh-CN" sz="2400" b="1" dirty="0" err="1" smtClean="0">
                <a:solidFill>
                  <a:srgbClr val="002060"/>
                </a:solidFill>
              </a:rPr>
              <a:t>Dursley</a:t>
            </a:r>
            <a:r>
              <a:rPr lang="en-US" altLang="zh-CN" sz="2400" b="1" dirty="0" smtClean="0">
                <a:solidFill>
                  <a:srgbClr val="002060"/>
                </a:solidFill>
              </a:rPr>
              <a:t> and bent it into a knot. </a:t>
            </a:r>
            <a:endParaRPr lang="zh-CN" altLang="en-US" sz="2400" b="1" dirty="0">
              <a:solidFill>
                <a:srgbClr val="002060"/>
              </a:solidFill>
              <a:latin typeface="宋体" panose="02010600030101010101" pitchFamily="2" charset="-122"/>
              <a:ea typeface="宋体" panose="02010600030101010101" pitchFamily="2" charset="-122"/>
            </a:endParaRPr>
          </a:p>
        </p:txBody>
      </p:sp>
      <p:pic>
        <p:nvPicPr>
          <p:cNvPr id="10" name="图片 9"/>
          <p:cNvPicPr/>
          <p:nvPr/>
        </p:nvPicPr>
        <p:blipFill>
          <a:blip r:embed="rId1" cstate="print"/>
          <a:stretch>
            <a:fillRect/>
          </a:stretch>
        </p:blipFill>
        <p:spPr>
          <a:xfrm>
            <a:off x="6603057" y="2903128"/>
            <a:ext cx="2540943" cy="2240372"/>
          </a:xfrm>
          <a:prstGeom prst="rect">
            <a:avLst/>
          </a:prstGeom>
          <a:noFill/>
          <a:ln>
            <a:noFill/>
          </a:ln>
        </p:spPr>
      </p:pic>
      <p:sp>
        <p:nvSpPr>
          <p:cNvPr id="11" name="矩形 10"/>
          <p:cNvSpPr/>
          <p:nvPr/>
        </p:nvSpPr>
        <p:spPr>
          <a:xfrm>
            <a:off x="0" y="3075806"/>
            <a:ext cx="6516216" cy="1938992"/>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Here the sentence “</a:t>
            </a:r>
            <a:r>
              <a:rPr lang="en-US" altLang="zh-CN" sz="2400" b="1" dirty="0" err="1" smtClean="0">
                <a:solidFill>
                  <a:srgbClr val="7030A0"/>
                </a:solidFill>
                <a:ea typeface="楷体" panose="02010609060101010101" pitchFamily="49" charset="-122"/>
              </a:rPr>
              <a:t>Hagrid</a:t>
            </a:r>
            <a:r>
              <a:rPr lang="en-US" altLang="zh-CN" sz="2400" b="1" dirty="0" smtClean="0">
                <a:solidFill>
                  <a:srgbClr val="7030A0"/>
                </a:solidFill>
                <a:ea typeface="楷体" panose="02010609060101010101" pitchFamily="49" charset="-122"/>
              </a:rPr>
              <a:t> </a:t>
            </a:r>
            <a:r>
              <a:rPr lang="en-US" altLang="zh-CN" sz="2400" b="1" dirty="0" smtClean="0">
                <a:solidFill>
                  <a:srgbClr val="7030A0"/>
                </a:solidFill>
              </a:rPr>
              <a:t>bent the gun into a knot as easily as if it had been made of rubber</a:t>
            </a:r>
            <a:r>
              <a:rPr lang="en-US" altLang="zh-CN" sz="2400" b="1" dirty="0" smtClean="0">
                <a:solidFill>
                  <a:srgbClr val="7030A0"/>
                </a:solidFill>
                <a:ea typeface="楷体" panose="02010609060101010101" pitchFamily="49" charset="-122"/>
              </a:rPr>
              <a:t>” uses simile, compare the gun to something made of a rubber, to show </a:t>
            </a:r>
            <a:r>
              <a:rPr lang="en-US" altLang="zh-CN" sz="2400" b="1" dirty="0" err="1" smtClean="0">
                <a:solidFill>
                  <a:srgbClr val="7030A0"/>
                </a:solidFill>
                <a:ea typeface="楷体" panose="02010609060101010101" pitchFamily="49" charset="-122"/>
              </a:rPr>
              <a:t>Hagrid</a:t>
            </a:r>
            <a:r>
              <a:rPr lang="en-US" altLang="zh-CN" sz="2400" b="1" dirty="0" smtClean="0">
                <a:solidFill>
                  <a:srgbClr val="7030A0"/>
                </a:solidFill>
                <a:ea typeface="楷体" panose="02010609060101010101" pitchFamily="49" charset="-122"/>
              </a:rPr>
              <a:t> is a giant with unusual strength.</a:t>
            </a:r>
            <a:endParaRPr lang="zh-CN" altLang="en-US" sz="2400" b="1" dirty="0">
              <a:solidFill>
                <a:srgbClr val="7030A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7504" y="123478"/>
            <a:ext cx="9036496" cy="954107"/>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2</a:t>
            </a:r>
            <a:r>
              <a:rPr lang="zh-CN" altLang="en-US" sz="2800" b="1" dirty="0" smtClean="0">
                <a:latin typeface="楷体" panose="02010609060101010101" pitchFamily="49" charset="-122"/>
                <a:ea typeface="楷体" panose="02010609060101010101" pitchFamily="49" charset="-122"/>
              </a:rPr>
              <a:t>：</a:t>
            </a:r>
            <a:r>
              <a:rPr lang="en-US" altLang="zh-CN" sz="2800" b="1" dirty="0" smtClean="0"/>
              <a:t>Uncle Vernon made another funny noise, </a:t>
            </a:r>
            <a:r>
              <a:rPr lang="en-US" altLang="zh-CN" sz="2800" b="1" dirty="0" smtClean="0">
                <a:solidFill>
                  <a:srgbClr val="FF0000"/>
                </a:solidFill>
              </a:rPr>
              <a:t>like</a:t>
            </a:r>
            <a:r>
              <a:rPr lang="en-US" altLang="zh-CN" sz="2800" b="1" dirty="0" smtClean="0"/>
              <a:t> a mouse being </a:t>
            </a:r>
            <a:r>
              <a:rPr lang="en-US" altLang="zh-CN" sz="2800" b="1" dirty="0" smtClean="0">
                <a:solidFill>
                  <a:srgbClr val="FF0000"/>
                </a:solidFill>
              </a:rPr>
              <a:t>trodden</a:t>
            </a:r>
            <a:r>
              <a:rPr lang="en-US" altLang="zh-CN" sz="2800" b="1" dirty="0" smtClean="0"/>
              <a:t> on.</a:t>
            </a:r>
            <a:endParaRPr lang="zh-CN" altLang="zh-CN" sz="2800" b="1" dirty="0" smtClean="0"/>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7" name="椭圆形标注 6"/>
          <p:cNvSpPr/>
          <p:nvPr/>
        </p:nvSpPr>
        <p:spPr>
          <a:xfrm rot="10800000">
            <a:off x="6537666" y="777930"/>
            <a:ext cx="1901313" cy="593071"/>
          </a:xfrm>
          <a:prstGeom prst="wedgeEllipseCallout">
            <a:avLst>
              <a:gd name="adj1" fmla="val -54831"/>
              <a:gd name="adj2" fmla="val 1038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明喻</a:t>
            </a:r>
            <a:endParaRPr lang="zh-CN" altLang="en-US" sz="2800" b="1" dirty="0">
              <a:solidFill>
                <a:schemeClr val="tx1"/>
              </a:solidFill>
              <a:effectLst>
                <a:outerShdw blurRad="38100" dist="38100" dir="2700000" algn="tl">
                  <a:srgbClr val="000000">
                    <a:alpha val="43137"/>
                  </a:srgbClr>
                </a:outerShdw>
              </a:effectLst>
            </a:endParaRPr>
          </a:p>
        </p:txBody>
      </p:sp>
      <p:sp>
        <p:nvSpPr>
          <p:cNvPr id="16" name="矩形 15"/>
          <p:cNvSpPr/>
          <p:nvPr/>
        </p:nvSpPr>
        <p:spPr>
          <a:xfrm>
            <a:off x="179512" y="1203598"/>
            <a:ext cx="6192688" cy="400110"/>
          </a:xfrm>
          <a:prstGeom prst="rect">
            <a:avLst/>
          </a:prstGeom>
        </p:spPr>
        <p:txBody>
          <a:bodyPr wrap="square">
            <a:spAutoFit/>
          </a:bodyPr>
          <a:lstStyle/>
          <a:p>
            <a:r>
              <a:rPr lang="zh-CN" altLang="en-US" sz="2000" b="1" dirty="0" smtClean="0">
                <a:latin typeface="楷体" panose="02010609060101010101" pitchFamily="49" charset="-122"/>
                <a:ea typeface="楷体" panose="02010609060101010101" pitchFamily="49" charset="-122"/>
              </a:rPr>
              <a:t>弗农姨夫又发出一声怪叫，好像老鼠被人踩了一样。</a:t>
            </a:r>
            <a:endParaRPr lang="zh-CN" altLang="en-US" sz="2000" b="1" dirty="0">
              <a:latin typeface="楷体" panose="02010609060101010101" pitchFamily="49" charset="-122"/>
              <a:ea typeface="楷体" panose="02010609060101010101" pitchFamily="49" charset="-122"/>
            </a:endParaRPr>
          </a:p>
        </p:txBody>
      </p:sp>
      <p:sp>
        <p:nvSpPr>
          <p:cNvPr id="17" name="椭圆 16"/>
          <p:cNvSpPr/>
          <p:nvPr/>
        </p:nvSpPr>
        <p:spPr>
          <a:xfrm>
            <a:off x="8279904" y="195486"/>
            <a:ext cx="864096" cy="50405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227168" y="1563638"/>
            <a:ext cx="2916832" cy="1200329"/>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tread /</a:t>
            </a:r>
            <a:r>
              <a:rPr lang="en-US" altLang="zh-CN" sz="2400" b="1" dirty="0" err="1" smtClean="0">
                <a:ea typeface="楷体" panose="02010609060101010101" pitchFamily="49" charset="-122"/>
              </a:rPr>
              <a:t>tred</a:t>
            </a:r>
            <a:r>
              <a:rPr lang="en-US" altLang="zh-CN" sz="2400" b="1" dirty="0" smtClean="0">
                <a:ea typeface="楷体" panose="02010609060101010101" pitchFamily="49" charset="-122"/>
              </a:rPr>
              <a:t>/ v.</a:t>
            </a:r>
            <a:r>
              <a:rPr lang="zh-CN" altLang="en-US" sz="2400" b="1" dirty="0" smtClean="0">
                <a:ea typeface="楷体" panose="02010609060101010101" pitchFamily="49" charset="-122"/>
              </a:rPr>
              <a:t>踏</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踩</a:t>
            </a:r>
            <a:endParaRPr lang="en-US" altLang="zh-CN" sz="2400" b="1" dirty="0" smtClean="0">
              <a:ea typeface="楷体" panose="02010609060101010101" pitchFamily="49" charset="-122"/>
            </a:endParaRPr>
          </a:p>
          <a:p>
            <a:r>
              <a:rPr lang="zh-CN" altLang="en-US" sz="2400" b="1" dirty="0" smtClean="0">
                <a:ea typeface="楷体" panose="02010609060101010101" pitchFamily="49" charset="-122"/>
              </a:rPr>
              <a:t>过去式： </a:t>
            </a:r>
            <a:r>
              <a:rPr lang="en-US" altLang="zh-CN" sz="2400" b="1" dirty="0" smtClean="0">
                <a:ea typeface="楷体" panose="02010609060101010101" pitchFamily="49" charset="-122"/>
              </a:rPr>
              <a:t>trod </a:t>
            </a:r>
            <a:endParaRPr lang="en-US" altLang="zh-CN" sz="2400" b="1" dirty="0" smtClean="0">
              <a:ea typeface="楷体" panose="02010609060101010101" pitchFamily="49" charset="-122"/>
            </a:endParaRPr>
          </a:p>
          <a:p>
            <a:r>
              <a:rPr lang="zh-CN" altLang="en-US" sz="2400" b="1" dirty="0" smtClean="0">
                <a:ea typeface="楷体" panose="02010609060101010101" pitchFamily="49" charset="-122"/>
              </a:rPr>
              <a:t>过去分词： </a:t>
            </a:r>
            <a:r>
              <a:rPr lang="en-US" altLang="zh-CN" sz="2400" b="1" dirty="0" smtClean="0">
                <a:ea typeface="楷体" panose="02010609060101010101" pitchFamily="49" charset="-122"/>
              </a:rPr>
              <a:t>trodden</a:t>
            </a:r>
            <a:endParaRPr lang="zh-CN" altLang="en-US" sz="2400" b="1" dirty="0">
              <a:ea typeface="楷体" panose="02010609060101010101" pitchFamily="49" charset="-122"/>
            </a:endParaRPr>
          </a:p>
        </p:txBody>
      </p:sp>
      <p:sp>
        <p:nvSpPr>
          <p:cNvPr id="15" name="矩形 14"/>
          <p:cNvSpPr/>
          <p:nvPr/>
        </p:nvSpPr>
        <p:spPr>
          <a:xfrm>
            <a:off x="179512" y="1635646"/>
            <a:ext cx="5940152" cy="2308324"/>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2060"/>
                </a:solidFill>
              </a:rPr>
              <a:t>After </a:t>
            </a:r>
            <a:r>
              <a:rPr lang="en-US" altLang="zh-CN" sz="2400" b="1" dirty="0" err="1" smtClean="0">
                <a:solidFill>
                  <a:srgbClr val="002060"/>
                </a:solidFill>
              </a:rPr>
              <a:t>Hagrid</a:t>
            </a:r>
            <a:r>
              <a:rPr lang="en-US" altLang="zh-CN" sz="2400" b="1" dirty="0" smtClean="0">
                <a:solidFill>
                  <a:srgbClr val="002060"/>
                </a:solidFill>
              </a:rPr>
              <a:t>  followed the </a:t>
            </a:r>
            <a:r>
              <a:rPr lang="en-US" altLang="zh-CN" sz="2400" b="1" dirty="0" err="1" smtClean="0">
                <a:solidFill>
                  <a:srgbClr val="002060"/>
                </a:solidFill>
              </a:rPr>
              <a:t>Dursleys</a:t>
            </a:r>
            <a:r>
              <a:rPr lang="en-US" altLang="zh-CN" sz="2400" b="1" dirty="0" smtClean="0">
                <a:solidFill>
                  <a:srgbClr val="002060"/>
                </a:solidFill>
              </a:rPr>
              <a:t> and broke into the shack, Mr. </a:t>
            </a:r>
            <a:r>
              <a:rPr lang="en-US" altLang="zh-CN" sz="2400" b="1" dirty="0" err="1" smtClean="0">
                <a:solidFill>
                  <a:srgbClr val="002060"/>
                </a:solidFill>
              </a:rPr>
              <a:t>Dursley</a:t>
            </a:r>
            <a:r>
              <a:rPr lang="en-US" altLang="zh-CN" sz="2400" b="1" dirty="0" smtClean="0">
                <a:solidFill>
                  <a:srgbClr val="002060"/>
                </a:solidFill>
              </a:rPr>
              <a:t> used a gun to threat </a:t>
            </a:r>
            <a:r>
              <a:rPr lang="en-US" altLang="zh-CN" sz="2400" b="1" dirty="0" err="1" smtClean="0">
                <a:solidFill>
                  <a:srgbClr val="002060"/>
                </a:solidFill>
              </a:rPr>
              <a:t>Hagrid</a:t>
            </a:r>
            <a:r>
              <a:rPr lang="en-US" altLang="zh-CN" sz="2400" b="1" dirty="0" smtClean="0">
                <a:solidFill>
                  <a:srgbClr val="002060"/>
                </a:solidFill>
              </a:rPr>
              <a:t>, who grabbed the gun from Mr. </a:t>
            </a:r>
            <a:r>
              <a:rPr lang="en-US" altLang="zh-CN" sz="2400" b="1" dirty="0" err="1" smtClean="0">
                <a:solidFill>
                  <a:srgbClr val="002060"/>
                </a:solidFill>
              </a:rPr>
              <a:t>Dursley</a:t>
            </a:r>
            <a:r>
              <a:rPr lang="en-US" altLang="zh-CN" sz="2400" b="1" dirty="0" smtClean="0">
                <a:solidFill>
                  <a:srgbClr val="002060"/>
                </a:solidFill>
              </a:rPr>
              <a:t> and bent it into a knot. Mr. </a:t>
            </a:r>
            <a:r>
              <a:rPr lang="en-US" altLang="zh-CN" sz="2400" b="1" dirty="0" err="1" smtClean="0">
                <a:solidFill>
                  <a:srgbClr val="002060"/>
                </a:solidFill>
              </a:rPr>
              <a:t>Dursley</a:t>
            </a:r>
            <a:r>
              <a:rPr lang="en-US" altLang="zh-CN" sz="2400" b="1" dirty="0" smtClean="0">
                <a:solidFill>
                  <a:srgbClr val="002060"/>
                </a:solidFill>
              </a:rPr>
              <a:t> let out a scream like a mouse’s squeak.</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20" name="矩形 19"/>
          <p:cNvSpPr/>
          <p:nvPr/>
        </p:nvSpPr>
        <p:spPr>
          <a:xfrm>
            <a:off x="179512" y="3943171"/>
            <a:ext cx="5976664" cy="1200329"/>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Here the writer uses simile, compare Mr. </a:t>
            </a:r>
            <a:r>
              <a:rPr lang="en-US" altLang="zh-CN" sz="2400" b="1" dirty="0" err="1" smtClean="0">
                <a:solidFill>
                  <a:srgbClr val="7030A0"/>
                </a:solidFill>
                <a:ea typeface="楷体" panose="02010609060101010101" pitchFamily="49" charset="-122"/>
              </a:rPr>
              <a:t>Dursley</a:t>
            </a:r>
            <a:r>
              <a:rPr lang="en-US" altLang="zh-CN" sz="2400" b="1" dirty="0" smtClean="0">
                <a:solidFill>
                  <a:srgbClr val="7030A0"/>
                </a:solidFill>
                <a:ea typeface="楷体" panose="02010609060101010101" pitchFamily="49" charset="-122"/>
              </a:rPr>
              <a:t>’ scream to a mouse’s squeak to laugh at Mr. </a:t>
            </a:r>
            <a:r>
              <a:rPr lang="en-US" altLang="zh-CN" sz="2400" b="1" dirty="0" err="1" smtClean="0">
                <a:solidFill>
                  <a:srgbClr val="7030A0"/>
                </a:solidFill>
                <a:ea typeface="楷体" panose="02010609060101010101" pitchFamily="49" charset="-122"/>
              </a:rPr>
              <a:t>Dursley</a:t>
            </a:r>
            <a:r>
              <a:rPr lang="en-US" altLang="zh-CN" sz="2400" b="1" dirty="0" smtClean="0">
                <a:solidFill>
                  <a:srgbClr val="7030A0"/>
                </a:solidFill>
                <a:ea typeface="楷体" panose="02010609060101010101" pitchFamily="49" charset="-122"/>
              </a:rPr>
              <a:t>.</a:t>
            </a:r>
            <a:endParaRPr lang="zh-CN" altLang="en-US" sz="2400" b="1" dirty="0">
              <a:solidFill>
                <a:srgbClr val="7030A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amond(in)">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amond(in)">
                                      <p:cBhvr>
                                        <p:cTn id="3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8" grpId="0" animBg="1"/>
      <p:bldP spid="15"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7504" y="123478"/>
            <a:ext cx="9036496" cy="954107"/>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3</a:t>
            </a:r>
            <a:r>
              <a:rPr lang="zh-CN" altLang="en-US" sz="2800" b="1" dirty="0" smtClean="0">
                <a:latin typeface="楷体" panose="02010609060101010101" pitchFamily="49" charset="-122"/>
                <a:ea typeface="楷体" panose="02010609060101010101" pitchFamily="49" charset="-122"/>
              </a:rPr>
              <a:t>：</a:t>
            </a:r>
            <a:r>
              <a:rPr lang="en-US" altLang="zh-CN" sz="2800" b="1" dirty="0" smtClean="0"/>
              <a:t>And the </a:t>
            </a:r>
            <a:r>
              <a:rPr lang="en-US" altLang="zh-CN" sz="2800" b="1" dirty="0" smtClean="0">
                <a:solidFill>
                  <a:srgbClr val="FF0000"/>
                </a:solidFill>
              </a:rPr>
              <a:t>fleet</a:t>
            </a:r>
            <a:r>
              <a:rPr lang="en-US" altLang="zh-CN" sz="2800" b="1" dirty="0" smtClean="0"/>
              <a:t> of little boats moved off all at once, </a:t>
            </a:r>
            <a:r>
              <a:rPr lang="en-US" altLang="zh-CN" sz="2800" b="1" dirty="0" smtClean="0">
                <a:solidFill>
                  <a:srgbClr val="FF0000"/>
                </a:solidFill>
              </a:rPr>
              <a:t>gliding</a:t>
            </a:r>
            <a:r>
              <a:rPr lang="en-US" altLang="zh-CN" sz="2800" b="1" dirty="0" smtClean="0"/>
              <a:t> across the lake, which was as smooth as glass.</a:t>
            </a:r>
            <a:endParaRPr lang="zh-CN" altLang="zh-CN" sz="2800" b="1" dirty="0" smtClean="0"/>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7" name="椭圆形标注 6"/>
          <p:cNvSpPr/>
          <p:nvPr/>
        </p:nvSpPr>
        <p:spPr>
          <a:xfrm rot="10800000">
            <a:off x="6804248" y="1419622"/>
            <a:ext cx="1901313" cy="593071"/>
          </a:xfrm>
          <a:prstGeom prst="wedgeEllipseCallout">
            <a:avLst>
              <a:gd name="adj1" fmla="val 27210"/>
              <a:gd name="adj2" fmla="val 11832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明喻</a:t>
            </a:r>
            <a:endParaRPr lang="zh-CN" altLang="en-US" sz="2800" b="1" dirty="0">
              <a:solidFill>
                <a:schemeClr val="tx1"/>
              </a:solidFill>
              <a:effectLst>
                <a:outerShdw blurRad="38100" dist="38100" dir="2700000" algn="tl">
                  <a:srgbClr val="000000">
                    <a:alpha val="43137"/>
                  </a:srgbClr>
                </a:outerShdw>
              </a:effectLst>
            </a:endParaRPr>
          </a:p>
        </p:txBody>
      </p:sp>
      <p:sp>
        <p:nvSpPr>
          <p:cNvPr id="16" name="矩形 15"/>
          <p:cNvSpPr/>
          <p:nvPr/>
        </p:nvSpPr>
        <p:spPr>
          <a:xfrm>
            <a:off x="179512" y="2355726"/>
            <a:ext cx="6120680" cy="461665"/>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一队小船即刻划过波平如镜的湖面向前驶去。</a:t>
            </a:r>
            <a:endParaRPr lang="zh-CN" altLang="en-US" sz="2400" b="1" dirty="0">
              <a:latin typeface="楷体" panose="02010609060101010101" pitchFamily="49" charset="-122"/>
              <a:ea typeface="楷体" panose="02010609060101010101" pitchFamily="49" charset="-122"/>
            </a:endParaRPr>
          </a:p>
        </p:txBody>
      </p:sp>
      <p:sp>
        <p:nvSpPr>
          <p:cNvPr id="17" name="椭圆 16"/>
          <p:cNvSpPr/>
          <p:nvPr/>
        </p:nvSpPr>
        <p:spPr>
          <a:xfrm>
            <a:off x="6228184" y="627534"/>
            <a:ext cx="2088232" cy="50405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691680" y="1203598"/>
            <a:ext cx="3384376"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fleet /</a:t>
            </a:r>
            <a:r>
              <a:rPr lang="en-US" altLang="zh-CN" sz="2400" b="1" dirty="0" err="1" smtClean="0">
                <a:ea typeface="楷体" panose="02010609060101010101" pitchFamily="49" charset="-122"/>
              </a:rPr>
              <a:t>fliːt</a:t>
            </a:r>
            <a:r>
              <a:rPr lang="en-US" altLang="zh-CN" sz="2400" b="1" dirty="0" smtClean="0">
                <a:ea typeface="楷体" panose="02010609060101010101" pitchFamily="49" charset="-122"/>
              </a:rPr>
              <a:t>/ n.</a:t>
            </a:r>
            <a:r>
              <a:rPr lang="zh-CN" altLang="en-US" sz="2400" b="1" dirty="0" smtClean="0">
                <a:ea typeface="楷体" panose="02010609060101010101" pitchFamily="49" charset="-122"/>
              </a:rPr>
              <a:t>船队；车队</a:t>
            </a:r>
            <a:endParaRPr lang="zh-CN" altLang="en-US" sz="2400" b="1" dirty="0">
              <a:ea typeface="楷体" panose="02010609060101010101" pitchFamily="49" charset="-122"/>
            </a:endParaRPr>
          </a:p>
        </p:txBody>
      </p:sp>
      <p:sp>
        <p:nvSpPr>
          <p:cNvPr id="15" name="矩形 14"/>
          <p:cNvSpPr/>
          <p:nvPr/>
        </p:nvSpPr>
        <p:spPr>
          <a:xfrm>
            <a:off x="179512" y="3003798"/>
            <a:ext cx="5976664" cy="830997"/>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2060"/>
                </a:solidFill>
              </a:rPr>
              <a:t>The first years needed to take boats to Hogwarts. </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20" name="矩形 19"/>
          <p:cNvSpPr/>
          <p:nvPr/>
        </p:nvSpPr>
        <p:spPr>
          <a:xfrm>
            <a:off x="179512" y="4011910"/>
            <a:ext cx="6048672" cy="830997"/>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Here “the lake” is compared to “glass” to show its smoothness.</a:t>
            </a:r>
            <a:endParaRPr lang="zh-CN" altLang="en-US" sz="2400" b="1" dirty="0">
              <a:solidFill>
                <a:srgbClr val="7030A0"/>
              </a:solidFill>
              <a:ea typeface="宋体" panose="02010600030101010101" pitchFamily="2" charset="-122"/>
            </a:endParaRPr>
          </a:p>
        </p:txBody>
      </p:sp>
      <p:pic>
        <p:nvPicPr>
          <p:cNvPr id="19" name="图片 18"/>
          <p:cNvPicPr/>
          <p:nvPr/>
        </p:nvPicPr>
        <p:blipFill>
          <a:blip r:embed="rId2" cstate="print"/>
          <a:stretch>
            <a:fillRect/>
          </a:stretch>
        </p:blipFill>
        <p:spPr>
          <a:xfrm>
            <a:off x="6372200" y="2211710"/>
            <a:ext cx="2771800" cy="2931790"/>
          </a:xfrm>
          <a:prstGeom prst="rect">
            <a:avLst/>
          </a:prstGeom>
          <a:noFill/>
          <a:ln>
            <a:noFill/>
          </a:ln>
        </p:spPr>
      </p:pic>
      <p:sp>
        <p:nvSpPr>
          <p:cNvPr id="21" name="矩形 20"/>
          <p:cNvSpPr/>
          <p:nvPr/>
        </p:nvSpPr>
        <p:spPr>
          <a:xfrm>
            <a:off x="1691680" y="1707654"/>
            <a:ext cx="3384376"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glide /ˈ</a:t>
            </a:r>
            <a:r>
              <a:rPr lang="en-US" altLang="zh-CN" sz="2400" b="1" dirty="0" err="1" smtClean="0">
                <a:ea typeface="楷体" panose="02010609060101010101" pitchFamily="49" charset="-122"/>
              </a:rPr>
              <a:t>ɡlaɪd</a:t>
            </a:r>
            <a:r>
              <a:rPr lang="en-US" altLang="zh-CN" sz="2400" b="1" dirty="0" smtClean="0">
                <a:ea typeface="楷体" panose="02010609060101010101" pitchFamily="49" charset="-122"/>
              </a:rPr>
              <a:t>/v.</a:t>
            </a:r>
            <a:r>
              <a:rPr lang="zh-CN" altLang="en-US" sz="2400" b="1" dirty="0" smtClean="0">
                <a:ea typeface="楷体" panose="02010609060101010101" pitchFamily="49" charset="-122"/>
              </a:rPr>
              <a:t>滑行</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滑翔</a:t>
            </a:r>
            <a:endParaRPr lang="zh-CN" altLang="en-US" sz="2400" b="1" dirty="0">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amond(in)">
                                      <p:cBhvr>
                                        <p:cTn id="4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8" grpId="0" animBg="1"/>
      <p:bldP spid="15" grpId="0"/>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827584" cy="827584"/>
          </a:xfrm>
          <a:prstGeom prst="rect">
            <a:avLst/>
          </a:prstGeom>
          <a:noFill/>
        </p:spPr>
      </p:pic>
      <p:sp>
        <p:nvSpPr>
          <p:cNvPr id="14" name="矩形 13"/>
          <p:cNvSpPr/>
          <p:nvPr/>
        </p:nvSpPr>
        <p:spPr>
          <a:xfrm>
            <a:off x="0" y="843558"/>
            <a:ext cx="9036496" cy="1815882"/>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a:t>
            </a:r>
            <a:r>
              <a:rPr lang="en-US" altLang="zh-CN" sz="2800" b="1" dirty="0" smtClean="0"/>
              <a:t>Twelve times he </a:t>
            </a:r>
            <a:r>
              <a:rPr lang="en-US" altLang="zh-CN" sz="2800" b="1" dirty="0" smtClean="0">
                <a:solidFill>
                  <a:srgbClr val="FF0000"/>
                </a:solidFill>
              </a:rPr>
              <a:t>clicked</a:t>
            </a:r>
            <a:r>
              <a:rPr lang="en-US" altLang="zh-CN" sz="2800" b="1" dirty="0" smtClean="0"/>
              <a:t> the Put-Outer, until the only lights left on the whole street were two tiny </a:t>
            </a:r>
            <a:r>
              <a:rPr lang="en-US" altLang="zh-CN" sz="2800" b="1" dirty="0" smtClean="0">
                <a:solidFill>
                  <a:srgbClr val="FF0000"/>
                </a:solidFill>
              </a:rPr>
              <a:t>pinpricks</a:t>
            </a:r>
            <a:r>
              <a:rPr lang="en-US" altLang="zh-CN" sz="2800" b="1" dirty="0" smtClean="0"/>
              <a:t> in the distance, which were the eyes of the cat watching him.</a:t>
            </a:r>
            <a:endParaRPr lang="zh-CN" altLang="zh-CN" sz="2800" b="1" dirty="0"/>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7" name="椭圆形标注 6"/>
          <p:cNvSpPr/>
          <p:nvPr/>
        </p:nvSpPr>
        <p:spPr>
          <a:xfrm rot="10987566">
            <a:off x="6684543" y="90950"/>
            <a:ext cx="1901313" cy="593071"/>
          </a:xfrm>
          <a:prstGeom prst="wedgeEllipseCallout">
            <a:avLst>
              <a:gd name="adj1" fmla="val 92423"/>
              <a:gd name="adj2" fmla="val -2609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CN" altLang="en-US" sz="2800" b="1" dirty="0" smtClean="0">
                <a:solidFill>
                  <a:schemeClr val="tx1"/>
                </a:solidFill>
                <a:effectLst>
                  <a:outerShdw blurRad="38100" dist="38100" dir="2700000" algn="tl">
                    <a:srgbClr val="000000">
                      <a:alpha val="43137"/>
                    </a:srgbClr>
                  </a:outerShdw>
                </a:effectLst>
              </a:rPr>
              <a:t>暗喻</a:t>
            </a:r>
            <a:endParaRPr lang="zh-CN" altLang="en-US" sz="2800" b="1" dirty="0">
              <a:solidFill>
                <a:schemeClr val="tx1"/>
              </a:solidFill>
              <a:effectLst>
                <a:outerShdw blurRad="38100" dist="38100" dir="2700000" algn="tl">
                  <a:srgbClr val="000000">
                    <a:alpha val="43137"/>
                  </a:srgbClr>
                </a:outerShdw>
              </a:effectLst>
            </a:endParaRPr>
          </a:p>
        </p:txBody>
      </p:sp>
      <p:sp>
        <p:nvSpPr>
          <p:cNvPr id="12" name="矩形 11"/>
          <p:cNvSpPr/>
          <p:nvPr/>
        </p:nvSpPr>
        <p:spPr>
          <a:xfrm>
            <a:off x="2483768" y="123478"/>
            <a:ext cx="367240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二</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暗喻</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6" name="矩形 15"/>
          <p:cNvSpPr/>
          <p:nvPr/>
        </p:nvSpPr>
        <p:spPr>
          <a:xfrm>
            <a:off x="179512" y="3723878"/>
            <a:ext cx="6192688" cy="1200329"/>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他用熄灯器咔嗒了十二次，整条街上只剩下远处两个小小的光点，那是一直看着他的那只猫的眼睛。</a:t>
            </a:r>
            <a:endParaRPr lang="zh-CN" altLang="en-US" sz="2400" b="1" dirty="0">
              <a:latin typeface="楷体" panose="02010609060101010101" pitchFamily="49" charset="-122"/>
              <a:ea typeface="楷体" panose="02010609060101010101" pitchFamily="49" charset="-122"/>
            </a:endParaRPr>
          </a:p>
        </p:txBody>
      </p:sp>
      <p:sp>
        <p:nvSpPr>
          <p:cNvPr id="17" name="椭圆 16"/>
          <p:cNvSpPr/>
          <p:nvPr/>
        </p:nvSpPr>
        <p:spPr>
          <a:xfrm>
            <a:off x="5148064" y="1707654"/>
            <a:ext cx="864096" cy="50405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23528" y="2643758"/>
            <a:ext cx="4176464"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click /</a:t>
            </a:r>
            <a:r>
              <a:rPr lang="en-US" altLang="zh-CN" sz="2400" b="1" dirty="0" err="1" smtClean="0">
                <a:ea typeface="楷体" panose="02010609060101010101" pitchFamily="49" charset="-122"/>
              </a:rPr>
              <a:t>klɪk</a:t>
            </a:r>
            <a:r>
              <a:rPr lang="en-US" altLang="zh-CN" sz="2400" b="1" dirty="0" smtClean="0">
                <a:ea typeface="楷体" panose="02010609060101010101" pitchFamily="49" charset="-122"/>
              </a:rPr>
              <a:t>/ v.</a:t>
            </a:r>
            <a:r>
              <a:rPr lang="zh-CN" altLang="en-US" sz="2400" b="1" dirty="0" smtClean="0">
                <a:ea typeface="楷体" panose="02010609060101010101" pitchFamily="49" charset="-122"/>
              </a:rPr>
              <a:t>发出咔嗒声</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单击</a:t>
            </a:r>
            <a:endParaRPr lang="zh-CN" altLang="en-US" sz="2400" b="1" dirty="0">
              <a:ea typeface="楷体" panose="02010609060101010101" pitchFamily="49" charset="-122"/>
            </a:endParaRPr>
          </a:p>
        </p:txBody>
      </p:sp>
      <p:sp>
        <p:nvSpPr>
          <p:cNvPr id="19" name="矩形 18"/>
          <p:cNvSpPr/>
          <p:nvPr/>
        </p:nvSpPr>
        <p:spPr>
          <a:xfrm>
            <a:off x="323528" y="3075806"/>
            <a:ext cx="5328592" cy="461665"/>
          </a:xfrm>
          <a:prstGeom prst="rect">
            <a:avLst/>
          </a:prstGeom>
          <a:solidFill>
            <a:schemeClr val="accent4">
              <a:lumMod val="40000"/>
              <a:lumOff val="60000"/>
            </a:schemeClr>
          </a:solidFill>
        </p:spPr>
        <p:txBody>
          <a:bodyPr wrap="square">
            <a:spAutoFit/>
          </a:bodyPr>
          <a:lstStyle/>
          <a:p>
            <a:r>
              <a:rPr lang="en-US" altLang="zh-CN" sz="2400" b="1" dirty="0" smtClean="0">
                <a:ea typeface="楷体" panose="02010609060101010101" pitchFamily="49" charset="-122"/>
              </a:rPr>
              <a:t>pinprick /ˈ</a:t>
            </a:r>
            <a:r>
              <a:rPr lang="en-US" altLang="zh-CN" sz="2400" b="1" dirty="0" err="1" smtClean="0">
                <a:ea typeface="楷体" panose="02010609060101010101" pitchFamily="49" charset="-122"/>
              </a:rPr>
              <a:t>pɪnprɪks</a:t>
            </a:r>
            <a:r>
              <a:rPr lang="en-US" altLang="zh-CN" sz="2400" b="1" dirty="0" smtClean="0">
                <a:ea typeface="楷体" panose="02010609060101010101" pitchFamily="49" charset="-122"/>
              </a:rPr>
              <a:t>/ n.(</a:t>
            </a:r>
            <a:r>
              <a:rPr lang="zh-CN" altLang="en-US" sz="2400" b="1" dirty="0" smtClean="0">
                <a:ea typeface="楷体" panose="02010609060101010101" pitchFamily="49" charset="-122"/>
              </a:rPr>
              <a:t>光等的</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点</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针孔</a:t>
            </a:r>
            <a:endParaRPr lang="zh-CN" altLang="en-US" sz="2400" b="1" dirty="0">
              <a:ea typeface="楷体" panose="02010609060101010101" pitchFamily="49" charset="-122"/>
            </a:endParaRPr>
          </a:p>
        </p:txBody>
      </p:sp>
      <p:pic>
        <p:nvPicPr>
          <p:cNvPr id="44034" name="Picture 2" descr="https://img2.baidu.com/it/u=3059015976,3670269664&amp;fm=253&amp;fmt=auto&amp;app=138&amp;f=PNG?w=476&amp;h=396"/>
          <p:cNvPicPr>
            <a:picLocks noChangeAspect="1" noChangeArrowheads="1"/>
          </p:cNvPicPr>
          <p:nvPr/>
        </p:nvPicPr>
        <p:blipFill>
          <a:blip r:embed="rId3" cstate="print"/>
          <a:srcRect/>
          <a:stretch>
            <a:fillRect/>
          </a:stretch>
        </p:blipFill>
        <p:spPr bwMode="auto">
          <a:xfrm>
            <a:off x="6300192" y="2777642"/>
            <a:ext cx="2843808" cy="236585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6"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643758"/>
            <a:ext cx="5508104" cy="2308324"/>
          </a:xfrm>
          <a:prstGeom prst="rect">
            <a:avLst/>
          </a:prstGeom>
        </p:spPr>
        <p:txBody>
          <a:bodyPr wrap="square">
            <a:spAutoFit/>
          </a:bodyPr>
          <a:lstStyle/>
          <a:p>
            <a:pPr algn="just"/>
            <a:r>
              <a:rPr lang="zh-CN" altLang="en-US" sz="2400" b="1" dirty="0" smtClean="0">
                <a:ea typeface="宋体" panose="02010600030101010101" pitchFamily="2" charset="-122"/>
              </a:rPr>
              <a:t>暗喻</a:t>
            </a:r>
            <a:r>
              <a:rPr lang="zh-CN" altLang="en-US" sz="2400" b="1" dirty="0" smtClean="0">
                <a:ea typeface="楷体" panose="02010609060101010101" pitchFamily="49" charset="-122"/>
              </a:rPr>
              <a:t>：</a:t>
            </a:r>
            <a:r>
              <a:rPr lang="en-US" altLang="zh-CN" sz="2400" b="1" dirty="0" smtClean="0">
                <a:solidFill>
                  <a:srgbClr val="FF0000"/>
                </a:solidFill>
                <a:ea typeface="楷体" panose="02010609060101010101" pitchFamily="49" charset="-122"/>
              </a:rPr>
              <a:t>metaphor, </a:t>
            </a:r>
            <a:r>
              <a:rPr lang="en-US" altLang="zh-CN" sz="2400" b="1" dirty="0" smtClean="0">
                <a:solidFill>
                  <a:srgbClr val="FF0000"/>
                </a:solidFill>
                <a:ea typeface="宋体" panose="02010600030101010101" pitchFamily="2" charset="-122"/>
              </a:rPr>
              <a:t>a word or phrase used to describe </a:t>
            </a:r>
            <a:r>
              <a:rPr lang="en-US" altLang="zh-CN" sz="2400" b="1" dirty="0" err="1" smtClean="0">
                <a:solidFill>
                  <a:srgbClr val="FF0000"/>
                </a:solidFill>
                <a:ea typeface="宋体" panose="02010600030101010101" pitchFamily="2" charset="-122"/>
              </a:rPr>
              <a:t>sb/sth</a:t>
            </a:r>
            <a:r>
              <a:rPr lang="en-US" altLang="zh-CN" sz="2400" b="1" dirty="0" smtClean="0">
                <a:solidFill>
                  <a:srgbClr val="FF0000"/>
                </a:solidFill>
                <a:ea typeface="宋体" panose="02010600030101010101" pitchFamily="2" charset="-122"/>
              </a:rPr>
              <a:t> else, in a way that is different from its normal use, in order to show that the two things have the same qualities and to make the description more powerful.</a:t>
            </a:r>
            <a:endParaRPr lang="zh-CN" altLang="en-US" sz="2400" b="1" dirty="0">
              <a:solidFill>
                <a:srgbClr val="FF0000"/>
              </a:solidFill>
              <a:ea typeface="宋体" panose="02010600030101010101" pitchFamily="2" charset="-122"/>
            </a:endParaRPr>
          </a:p>
        </p:txBody>
      </p:sp>
      <p:sp>
        <p:nvSpPr>
          <p:cNvPr id="8" name="矩形 7"/>
          <p:cNvSpPr/>
          <p:nvPr/>
        </p:nvSpPr>
        <p:spPr>
          <a:xfrm>
            <a:off x="0" y="0"/>
            <a:ext cx="9144000" cy="1569660"/>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solidFill>
                  <a:srgbClr val="002060"/>
                </a:solidFill>
              </a:rPr>
              <a:t>At the beginning of the story, Professor McGonagall changed into a cat, sitting on the wall outside number four, Privet Drive, that is Mr. and Mrs. </a:t>
            </a:r>
            <a:r>
              <a:rPr lang="en-US" altLang="zh-CN" sz="2400" b="1" dirty="0" err="1" smtClean="0">
                <a:solidFill>
                  <a:srgbClr val="002060"/>
                </a:solidFill>
              </a:rPr>
              <a:t>Dursley’s</a:t>
            </a:r>
            <a:r>
              <a:rPr lang="en-US" altLang="zh-CN" sz="2400" b="1" dirty="0" smtClean="0">
                <a:solidFill>
                  <a:srgbClr val="002060"/>
                </a:solidFill>
              </a:rPr>
              <a:t> house. During the midnight, </a:t>
            </a:r>
            <a:r>
              <a:rPr lang="en-US" altLang="zh-CN" sz="2400" b="1" dirty="0" err="1" smtClean="0">
                <a:solidFill>
                  <a:srgbClr val="002060"/>
                </a:solidFill>
              </a:rPr>
              <a:t>Albus</a:t>
            </a:r>
            <a:r>
              <a:rPr lang="en-US" altLang="zh-CN" sz="2400" b="1" dirty="0" smtClean="0">
                <a:solidFill>
                  <a:srgbClr val="002060"/>
                </a:solidFill>
              </a:rPr>
              <a:t> Dumbledore appeared.</a:t>
            </a:r>
            <a:endParaRPr lang="zh-CN" altLang="en-US" sz="2400" b="1" dirty="0">
              <a:solidFill>
                <a:srgbClr val="002060"/>
              </a:solidFill>
            </a:endParaRPr>
          </a:p>
        </p:txBody>
      </p:sp>
      <p:sp>
        <p:nvSpPr>
          <p:cNvPr id="11" name="矩形 10"/>
          <p:cNvSpPr/>
          <p:nvPr/>
        </p:nvSpPr>
        <p:spPr>
          <a:xfrm>
            <a:off x="0" y="1563638"/>
            <a:ext cx="9036496" cy="830997"/>
          </a:xfrm>
          <a:prstGeom prst="rect">
            <a:avLst/>
          </a:prstGeom>
        </p:spPr>
        <p:txBody>
          <a:bodyPr wrap="square">
            <a:spAutoFit/>
          </a:bodyPr>
          <a:lstStyle/>
          <a:p>
            <a:pPr algn="just"/>
            <a:r>
              <a:rPr lang="zh-CN" altLang="en-US" sz="2400" b="1" dirty="0" smtClean="0">
                <a:ea typeface="楷体" panose="02010609060101010101" pitchFamily="49" charset="-122"/>
              </a:rPr>
              <a:t>素材解读：</a:t>
            </a:r>
            <a:r>
              <a:rPr lang="en-US" altLang="zh-CN" sz="2400" b="1" dirty="0" smtClean="0">
                <a:solidFill>
                  <a:srgbClr val="7030A0"/>
                </a:solidFill>
                <a:ea typeface="楷体" panose="02010609060101010101" pitchFamily="49" charset="-122"/>
              </a:rPr>
              <a:t>Here, </a:t>
            </a:r>
            <a:r>
              <a:rPr lang="en-US" altLang="zh-CN" sz="2400" b="1" dirty="0" smtClean="0">
                <a:solidFill>
                  <a:srgbClr val="7030A0"/>
                </a:solidFill>
              </a:rPr>
              <a:t>Professor McGonagall’s two eyes are compared to pinpricks to show the brightness of her eyes</a:t>
            </a:r>
            <a:r>
              <a:rPr lang="en-US" altLang="zh-CN" sz="2400" b="1" dirty="0" smtClean="0">
                <a:solidFill>
                  <a:srgbClr val="7030A0"/>
                </a:solidFill>
                <a:ea typeface="楷体" panose="02010609060101010101" pitchFamily="49" charset="-122"/>
              </a:rPr>
              <a:t>.</a:t>
            </a:r>
            <a:endParaRPr lang="zh-CN" altLang="en-US" sz="2400" b="1" dirty="0">
              <a:solidFill>
                <a:srgbClr val="7030A0"/>
              </a:solidFill>
              <a:ea typeface="宋体" panose="02010600030101010101" pitchFamily="2" charset="-122"/>
            </a:endParaRPr>
          </a:p>
        </p:txBody>
      </p:sp>
      <p:pic>
        <p:nvPicPr>
          <p:cNvPr id="6" name="图片 5"/>
          <p:cNvPicPr/>
          <p:nvPr/>
        </p:nvPicPr>
        <p:blipFill>
          <a:blip r:embed="rId1" cstate="print"/>
          <a:stretch>
            <a:fillRect/>
          </a:stretch>
        </p:blipFill>
        <p:spPr>
          <a:xfrm>
            <a:off x="5580112" y="2427734"/>
            <a:ext cx="3563888" cy="271576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9754</Words>
  <Application>WPS 演示</Application>
  <PresentationFormat>全屏显示(16:9)</PresentationFormat>
  <Paragraphs>284</Paragraphs>
  <Slides>24</Slides>
  <Notes>21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微软雅黑</vt:lpstr>
      <vt:lpstr>MingLiU_HKSCS-ExtB</vt:lpstr>
      <vt:lpstr>楷体</vt:lpstr>
      <vt:lpstr>Castellar</vt:lpstr>
      <vt:lpstr>Times New Roman</vt:lpstr>
      <vt:lpstr>Arial Unicode MS</vt:lpstr>
      <vt:lpstr>Calibri</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Company>TH</Company>
  <LinksUpToDate>false</LinksUpToDate>
  <SharedDoc>false</SharedDoc>
  <HyperlinksChanged>false</HyperlinksChanged>
  <AppVersion>14.0000</AppVersion>
  <Manager>阿唐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c:title>
  <dc:creator>wen</dc:creator>
  <dc:subject>wen</dc:subject>
  <cp:lastModifiedBy>Administrator</cp:lastModifiedBy>
  <cp:revision>476</cp:revision>
  <dcterms:created xsi:type="dcterms:W3CDTF">2016-05-28T13:05:00Z</dcterms:created>
  <dcterms:modified xsi:type="dcterms:W3CDTF">2024-02-20T02:59:54Z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