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26" r:id="rId3"/>
    <p:sldId id="305" r:id="rId4"/>
    <p:sldId id="262" r:id="rId5"/>
    <p:sldId id="279" r:id="rId6"/>
    <p:sldId id="282" r:id="rId7"/>
    <p:sldId id="288" r:id="rId8"/>
    <p:sldId id="258" r:id="rId9"/>
    <p:sldId id="259" r:id="rId10"/>
    <p:sldId id="276" r:id="rId11"/>
    <p:sldId id="275" r:id="rId12"/>
    <p:sldId id="280" r:id="rId13"/>
    <p:sldId id="281" r:id="rId14"/>
    <p:sldId id="285" r:id="rId15"/>
    <p:sldId id="286" r:id="rId16"/>
    <p:sldId id="260" r:id="rId17"/>
    <p:sldId id="263" r:id="rId18"/>
    <p:sldId id="264" r:id="rId19"/>
    <p:sldId id="287" r:id="rId21"/>
    <p:sldId id="283" r:id="rId22"/>
    <p:sldId id="269" r:id="rId23"/>
    <p:sldId id="257" r:id="rId24"/>
    <p:sldId id="28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1" autoAdjust="0"/>
    <p:restoredTop sz="94660"/>
  </p:normalViewPr>
  <p:slideViewPr>
    <p:cSldViewPr snapToGrid="0">
      <p:cViewPr varScale="1">
        <p:scale>
          <a:sx n="60" d="100"/>
          <a:sy n="60" d="100"/>
        </p:scale>
        <p:origin x="732" y="48"/>
      </p:cViewPr>
      <p:guideLst/>
    </p:cSldViewPr>
  </p:slideViewPr>
  <p:notesTextViewPr>
    <p:cViewPr>
      <p:scale>
        <a:sx n="1" d="1"/>
        <a:sy n="1" d="1"/>
      </p:scale>
      <p:origin x="0" y="0"/>
    </p:cViewPr>
  </p:notesTextViewPr>
  <p:sorterViewPr>
    <p:cViewPr>
      <p:scale>
        <a:sx n="100" d="100"/>
        <a:sy n="100" d="100"/>
      </p:scale>
      <p:origin x="0" y="-88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A2F02-BE3D-440E-B659-12D03126284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AAC3AF-070C-4623-B439-9887B22258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AAC3AF-070C-4623-B439-9887B22258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BAAC3AF-070C-4623-B439-9887B22258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270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270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270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456C3B3-B558-450B-BD0F-62CB925B633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E08A94-FF8D-4E8F-8E67-3C155EE51CA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6C3B3-B558-450B-BD0F-62CB925B633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08A94-FF8D-4E8F-8E67-3C155EE51CA9}" type="slidenum">
              <a:rPr lang="zh-CN" altLang="en-US" smtClean="0"/>
            </a:fld>
            <a:endParaRPr lang="zh-CN" altLang="en-US"/>
          </a:p>
        </p:txBody>
      </p:sp>
      <p:sp>
        <p:nvSpPr>
          <p:cNvPr id="7" name="矩形: 圆角 9"/>
          <p:cNvSpPr/>
          <p:nvPr userDrawn="1"/>
        </p:nvSpPr>
        <p:spPr>
          <a:xfrm>
            <a:off x="162548" y="1022272"/>
            <a:ext cx="11866903" cy="5597427"/>
          </a:xfrm>
          <a:prstGeom prst="roundRect">
            <a:avLst>
              <a:gd name="adj" fmla="val 6504"/>
            </a:avLst>
          </a:prstGeom>
          <a:ln w="44450">
            <a:solidFill>
              <a:srgbClr val="0000F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5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宋体" panose="02010600030101010101" pitchFamily="2" charset="-122"/>
              <a:ea typeface="等线" panose="02010600030101010101" pitchFamily="2" charset="-122"/>
              <a:cs typeface="+mn-cs"/>
            </a:endParaRPr>
          </a:p>
        </p:txBody>
      </p:sp>
      <p:grpSp>
        <p:nvGrpSpPr>
          <p:cNvPr id="8" name="Group 21_1"/>
          <p:cNvGrpSpPr/>
          <p:nvPr userDrawn="1"/>
        </p:nvGrpSpPr>
        <p:grpSpPr>
          <a:xfrm>
            <a:off x="0" y="19455"/>
            <a:ext cx="12192000" cy="6838545"/>
            <a:chOff x="-1013679" y="-43169"/>
            <a:chExt cx="12858769" cy="6560166"/>
          </a:xfrm>
        </p:grpSpPr>
        <p:grpSp>
          <p:nvGrpSpPr>
            <p:cNvPr id="9" name="组合 8"/>
            <p:cNvGrpSpPr/>
            <p:nvPr/>
          </p:nvGrpSpPr>
          <p:grpSpPr>
            <a:xfrm>
              <a:off x="9683417" y="6288397"/>
              <a:ext cx="2161673" cy="228600"/>
              <a:chOff x="2805536" y="-1467853"/>
              <a:chExt cx="2161673" cy="228600"/>
            </a:xfrm>
          </p:grpSpPr>
          <p:sp>
            <p:nvSpPr>
              <p:cNvPr id="16" name="椭圆 1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flipH="1" flipV="1">
              <a:off x="-1013679" y="-43169"/>
              <a:ext cx="4948007" cy="573258"/>
              <a:chOff x="-460228" y="4964882"/>
              <a:chExt cx="16582544" cy="1921192"/>
            </a:xfrm>
          </p:grpSpPr>
          <p:sp>
            <p:nvSpPr>
              <p:cNvPr id="11"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 name="图片 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1408" y="68665"/>
            <a:ext cx="11490592" cy="900906"/>
            <a:chOff x="826266" y="127794"/>
            <a:chExt cx="11490592" cy="900906"/>
          </a:xfrm>
        </p:grpSpPr>
        <p:sp>
          <p:nvSpPr>
            <p:cNvPr id="5" name="AutoShape 229"/>
            <p:cNvSpPr>
              <a:spLocks noChangeArrowheads="1"/>
            </p:cNvSpPr>
            <p:nvPr/>
          </p:nvSpPr>
          <p:spPr bwMode="auto">
            <a:xfrm>
              <a:off x="826266" y="127794"/>
              <a:ext cx="11206073"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2800" dirty="0">
                  <a:solidFill>
                    <a:prstClr val="black"/>
                  </a:solidFill>
                  <a:latin typeface="Calibri" panose="020F0502020204030204"/>
                  <a:ea typeface="宋体" panose="02010600030101010101" pitchFamily="2" charset="-122"/>
                </a:rPr>
                <a:t>		</a:t>
              </a:r>
              <a:endParaRPr lang="en-US" altLang="zh-CN" sz="2800"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10899252" y="502483"/>
              <a:ext cx="1417606"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2800">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2800" dirty="0">
                    <a:solidFill>
                      <a:prstClr val="black"/>
                    </a:solidFill>
                    <a:latin typeface="Calibri" panose="020F0502020204030204"/>
                    <a:ea typeface="宋体" panose="02010600030101010101" pitchFamily="2" charset="-122"/>
                  </a:endParaRPr>
                </a:p>
              </p:txBody>
            </p:sp>
          </p:grpSp>
        </p:grpSp>
        <p:sp>
          <p:nvSpPr>
            <p:cNvPr id="14" name="文本框 13"/>
            <p:cNvSpPr txBox="1"/>
            <p:nvPr/>
          </p:nvSpPr>
          <p:spPr>
            <a:xfrm>
              <a:off x="1261976" y="303333"/>
              <a:ext cx="7935187" cy="553998"/>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zh-CN" altLang="zh-CN" sz="3000" b="1" dirty="0">
                  <a:solidFill>
                    <a:srgbClr val="FF0000"/>
                  </a:solidFill>
                  <a:effectLst/>
                  <a:latin typeface="+mn-ea"/>
                  <a:cs typeface="Times New Roman" panose="02020603050405020304" charset="0"/>
                </a:rPr>
                <a:t>※</a:t>
              </a:r>
              <a:r>
                <a:rPr lang="zh-CN" altLang="zh-CN" sz="3000" b="1" kern="100" dirty="0" smtClean="0">
                  <a:solidFill>
                    <a:srgbClr val="FF0000"/>
                  </a:solidFill>
                  <a:effectLst/>
                  <a:latin typeface="+mn-ea"/>
                  <a:cs typeface="Times New Roman" panose="02020603050405020304" charset="0"/>
                </a:rPr>
                <a:t>【</a:t>
              </a:r>
              <a:r>
                <a:rPr lang="en-US" altLang="zh-CN" sz="3000" b="1" u="wavyHeavy" kern="100" dirty="0">
                  <a:solidFill>
                    <a:srgbClr val="0000FF"/>
                  </a:solidFill>
                  <a:uFill>
                    <a:solidFill>
                      <a:srgbClr val="FF0000"/>
                    </a:solidFill>
                  </a:uFill>
                  <a:latin typeface="+mn-ea"/>
                  <a:cs typeface="Times New Roman" panose="02020603050405020304" charset="0"/>
                </a:rPr>
                <a:t>3. </a:t>
              </a:r>
              <a:r>
                <a:rPr lang="zh-CN" altLang="en-US" sz="3000" b="1" u="wavyHeavy" kern="100" dirty="0">
                  <a:solidFill>
                    <a:srgbClr val="0000FF"/>
                  </a:solidFill>
                  <a:uFill>
                    <a:solidFill>
                      <a:srgbClr val="FF0000"/>
                    </a:solidFill>
                  </a:uFill>
                  <a:latin typeface="+mn-ea"/>
                  <a:cs typeface="Times New Roman" panose="02020603050405020304" charset="0"/>
                </a:rPr>
                <a:t>环境</a:t>
              </a:r>
              <a:r>
                <a:rPr lang="zh-CN" altLang="en-US" sz="3000" b="1" u="wavyHeavy" kern="100" dirty="0" smtClean="0">
                  <a:solidFill>
                    <a:srgbClr val="0000FF"/>
                  </a:solidFill>
                  <a:uFill>
                    <a:solidFill>
                      <a:srgbClr val="FF0000"/>
                    </a:solidFill>
                  </a:uFill>
                  <a:latin typeface="+mn-ea"/>
                  <a:cs typeface="Times New Roman" panose="02020603050405020304" charset="0"/>
                </a:rPr>
                <a:t>线索（</a:t>
              </a:r>
              <a:r>
                <a:rPr lang="en-US" altLang="zh-CN" sz="3000" b="1" u="wavyHeavy" kern="100" dirty="0" smtClean="0">
                  <a:solidFill>
                    <a:srgbClr val="0000FF"/>
                  </a:solidFill>
                  <a:uFill>
                    <a:solidFill>
                      <a:srgbClr val="FF0000"/>
                    </a:solidFill>
                  </a:uFill>
                  <a:latin typeface="+mn-ea"/>
                  <a:cs typeface="Times New Roman" panose="02020603050405020304" charset="0"/>
                </a:rPr>
                <a:t>Read for the clue</a:t>
              </a:r>
              <a:r>
                <a:rPr lang="zh-CN" altLang="en-US" sz="3000" b="1" u="wavyHeavy" kern="100" dirty="0" smtClean="0">
                  <a:solidFill>
                    <a:srgbClr val="0000FF"/>
                  </a:solidFill>
                  <a:uFill>
                    <a:solidFill>
                      <a:srgbClr val="FF0000"/>
                    </a:solidFill>
                  </a:uFill>
                  <a:latin typeface="+mn-ea"/>
                  <a:cs typeface="Times New Roman" panose="02020603050405020304" charset="0"/>
                </a:rPr>
                <a:t>）</a:t>
              </a:r>
              <a:r>
                <a:rPr lang="zh-CN" altLang="zh-CN" sz="3000" b="1" kern="100" dirty="0" smtClean="0">
                  <a:solidFill>
                    <a:srgbClr val="FF0000"/>
                  </a:solidFill>
                  <a:effectLst/>
                  <a:latin typeface="+mn-ea"/>
                  <a:cs typeface="Times New Roman" panose="02020603050405020304" charset="0"/>
                </a:rPr>
                <a:t>】</a:t>
              </a:r>
              <a:endParaRPr lang="zh-CN" altLang="zh-CN" sz="3000" kern="100" dirty="0">
                <a:effectLst/>
                <a:latin typeface="+mn-ea"/>
                <a:cs typeface="Times New Roman" panose="02020603050405020304" charset="0"/>
              </a:endParaRPr>
            </a:p>
          </p:txBody>
        </p:sp>
      </p:grpSp>
      <p:pic>
        <p:nvPicPr>
          <p:cNvPr id="16" name="图片 15"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98896" y="5001180"/>
            <a:ext cx="2251341" cy="1322544"/>
          </a:xfrm>
          <a:prstGeom prst="rect">
            <a:avLst/>
          </a:prstGeom>
        </p:spPr>
      </p:pic>
      <p:grpSp>
        <p:nvGrpSpPr>
          <p:cNvPr id="13" name="组合 12"/>
          <p:cNvGrpSpPr/>
          <p:nvPr/>
        </p:nvGrpSpPr>
        <p:grpSpPr>
          <a:xfrm>
            <a:off x="2747258" y="1363912"/>
            <a:ext cx="7421310" cy="1826724"/>
            <a:chOff x="2747258" y="1363912"/>
            <a:chExt cx="7421310" cy="1826724"/>
          </a:xfrm>
        </p:grpSpPr>
        <p:sp>
          <p:nvSpPr>
            <p:cNvPr id="28" name="AutoShape 3"/>
            <p:cNvSpPr>
              <a:spLocks noChangeArrowheads="1"/>
            </p:cNvSpPr>
            <p:nvPr/>
          </p:nvSpPr>
          <p:spPr bwMode="auto">
            <a:xfrm>
              <a:off x="3854319" y="1898411"/>
              <a:ext cx="6314249" cy="1292225"/>
            </a:xfrm>
            <a:prstGeom prst="roundRect">
              <a:avLst>
                <a:gd name="adj" fmla="val 9144"/>
              </a:avLst>
            </a:prstGeom>
            <a:solidFill>
              <a:srgbClr val="F8F8F8"/>
            </a:solidFill>
            <a:ln w="50800">
              <a:solidFill>
                <a:schemeClr val="accent2"/>
              </a:solidFill>
              <a:round/>
            </a:ln>
          </p:spPr>
          <p:txBody>
            <a:bodyPr wrap="none"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buFont typeface="Arial" panose="020B0604020202020204" pitchFamily="34" charset="0"/>
                <a:buChar char="•"/>
                <a:defRPr/>
              </a:pPr>
              <a:r>
                <a:rPr lang="en-US" altLang="zh-CN" sz="2400" b="1" i="1" dirty="0">
                  <a:latin typeface="Corbel" panose="020B0503020204020204" pitchFamily="34" charset="0"/>
                </a:rPr>
                <a:t>               </a:t>
              </a:r>
              <a:r>
                <a:rPr lang="en-US" altLang="zh-CN" sz="2400" b="1" i="1" dirty="0" smtClean="0">
                  <a:latin typeface="Corbel" panose="020B0503020204020204" pitchFamily="34" charset="0"/>
                </a:rPr>
                <a:t>   </a:t>
              </a:r>
              <a:r>
                <a:rPr lang="en-US" altLang="zh-CN" sz="3200" b="1" dirty="0" smtClean="0">
                  <a:latin typeface="Corbel" panose="020B0503020204020204" pitchFamily="34" charset="0"/>
                </a:rPr>
                <a:t>*</a:t>
              </a:r>
              <a:r>
                <a:rPr lang="zh-CN" altLang="en-US" sz="3200" b="1" dirty="0" smtClean="0">
                  <a:latin typeface="Corbel" panose="020B0503020204020204" pitchFamily="34" charset="0"/>
                </a:rPr>
                <a:t>发生在送</a:t>
              </a:r>
              <a:r>
                <a:rPr lang="zh-CN" altLang="en-US" sz="3200" b="1" dirty="0">
                  <a:latin typeface="Corbel" panose="020B0503020204020204" pitchFamily="34" charset="0"/>
                </a:rPr>
                <a:t>妈妈胸针的家</a:t>
              </a:r>
              <a:r>
                <a:rPr lang="zh-CN" altLang="en-US" sz="3200" b="1" dirty="0" smtClean="0">
                  <a:latin typeface="Corbel" panose="020B0503020204020204" pitchFamily="34" charset="0"/>
                </a:rPr>
                <a:t>中</a:t>
              </a:r>
              <a:endParaRPr lang="zh-CN" altLang="en-US" sz="3200" b="1" dirty="0">
                <a:latin typeface="Arial" panose="020B0604020202020204" pitchFamily="34" charset="0"/>
              </a:endParaRPr>
            </a:p>
          </p:txBody>
        </p:sp>
        <p:sp>
          <p:nvSpPr>
            <p:cNvPr id="31" name="AutoShape 5"/>
            <p:cNvSpPr>
              <a:spLocks noChangeArrowheads="1"/>
            </p:cNvSpPr>
            <p:nvPr/>
          </p:nvSpPr>
          <p:spPr bwMode="auto">
            <a:xfrm>
              <a:off x="2747258" y="1363912"/>
              <a:ext cx="2847975" cy="1787525"/>
            </a:xfrm>
            <a:prstGeom prst="upArrow">
              <a:avLst>
                <a:gd name="adj1" fmla="val 50000"/>
                <a:gd name="adj2" fmla="val 18625"/>
              </a:avLst>
            </a:prstGeom>
            <a:gradFill rotWithShape="1">
              <a:gsLst>
                <a:gs pos="0">
                  <a:srgbClr val="127481"/>
                </a:gs>
                <a:gs pos="100000">
                  <a:schemeClr val="accent2"/>
                </a:gs>
              </a:gsLst>
              <a:lin ang="2700000" scaled="1"/>
            </a:gradFill>
            <a:ln>
              <a:noFill/>
            </a:ln>
            <a:scene3d>
              <a:camera prst="legacyPerspectiveBottomRight"/>
              <a:lightRig rig="legacyFlat1" dir="t"/>
            </a:scene3d>
            <a:sp3d extrusionH="430200" prstMaterial="legacyMatte">
              <a:bevelT w="13500" h="13500" prst="angle"/>
              <a:bevelB w="13500" h="13500" prst="angle"/>
              <a:extrusionClr>
                <a:schemeClr val="accent2"/>
              </a:extrusionClr>
              <a:contourClr>
                <a:srgbClr val="127481"/>
              </a:contourClr>
            </a:sp3d>
            <a:extLst>
              <a:ext uri="{91240B29-F687-4F45-9708-019B960494DF}">
                <a14:hiddenLine xmlns:a14="http://schemas.microsoft.com/office/drawing/2010/main" w="9525">
                  <a:noFill/>
                  <a:miter lim="800000"/>
                  <a:headEnd/>
                  <a:tailEnd/>
                </a14:hiddenLine>
              </a:ext>
            </a:extLst>
          </p:spPr>
          <p:txBody>
            <a:bodyPr wrap="none" anchor="ctr">
              <a:flatTx/>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en-US" altLang="zh-CN" sz="2000" b="1" dirty="0">
                  <a:solidFill>
                    <a:srgbClr val="FFFFFF"/>
                  </a:solidFill>
                  <a:latin typeface="黑体" panose="02010609060101010101" pitchFamily="49" charset="-122"/>
                  <a:ea typeface="黑体" panose="02010609060101010101" pitchFamily="49" charset="-122"/>
                </a:rPr>
                <a:t>  </a:t>
              </a:r>
              <a:r>
                <a:rPr lang="zh-CN" altLang="en-US" sz="3200" b="1" dirty="0" smtClean="0">
                  <a:solidFill>
                    <a:srgbClr val="FFFFFF"/>
                  </a:solidFill>
                  <a:latin typeface="+mn-ea"/>
                  <a:ea typeface="+mn-ea"/>
                </a:rPr>
                <a:t>解决</a:t>
              </a:r>
              <a:endParaRPr lang="en-US" altLang="zh-CN" sz="3200" b="1" dirty="0">
                <a:solidFill>
                  <a:schemeClr val="bg1"/>
                </a:solidFill>
                <a:latin typeface="+mn-ea"/>
                <a:ea typeface="+mn-ea"/>
              </a:endParaRPr>
            </a:p>
            <a:p>
              <a:r>
                <a:rPr lang="zh-CN" altLang="en-US" b="1" dirty="0">
                  <a:solidFill>
                    <a:schemeClr val="bg1"/>
                  </a:solidFill>
                  <a:latin typeface="Arial" panose="020B0604020202020204" pitchFamily="34" charset="0"/>
                  <a:ea typeface="黑体" panose="02010609060101010101" pitchFamily="49" charset="-122"/>
                </a:rPr>
                <a:t>（</a:t>
              </a:r>
              <a:r>
                <a:rPr lang="en-US" altLang="zh-CN" b="1" dirty="0">
                  <a:solidFill>
                    <a:schemeClr val="bg1"/>
                  </a:solidFill>
                  <a:latin typeface="Arial" panose="020B0604020202020204" pitchFamily="34" charset="0"/>
                  <a:ea typeface="黑体" panose="02010609060101010101" pitchFamily="49" charset="-122"/>
                </a:rPr>
                <a:t>resolution</a:t>
              </a:r>
              <a:r>
                <a:rPr lang="zh-CN" altLang="en-US" b="1" dirty="0" smtClean="0">
                  <a:solidFill>
                    <a:schemeClr val="bg1"/>
                  </a:solidFill>
                  <a:latin typeface="+mn-ea"/>
                  <a:ea typeface="+mn-ea"/>
                </a:rPr>
                <a:t>）</a:t>
              </a:r>
              <a:endParaRPr lang="en-US" altLang="zh-CN" b="1" dirty="0">
                <a:solidFill>
                  <a:schemeClr val="bg1"/>
                </a:solidFill>
                <a:latin typeface="+mn-ea"/>
                <a:ea typeface="+mn-ea"/>
              </a:endParaRPr>
            </a:p>
            <a:p>
              <a:pPr algn="just"/>
              <a:endParaRPr lang="en-US" altLang="zh-CN" dirty="0">
                <a:latin typeface="Arial" panose="020B0604020202020204" pitchFamily="34" charset="0"/>
              </a:endParaRPr>
            </a:p>
            <a:p>
              <a:endParaRPr lang="zh-CN" altLang="en-US" dirty="0">
                <a:latin typeface="Arial" panose="020B0604020202020204" pitchFamily="34" charset="0"/>
              </a:endParaRPr>
            </a:p>
          </p:txBody>
        </p:sp>
      </p:grpSp>
      <p:grpSp>
        <p:nvGrpSpPr>
          <p:cNvPr id="4" name="组合 3"/>
          <p:cNvGrpSpPr/>
          <p:nvPr/>
        </p:nvGrpSpPr>
        <p:grpSpPr>
          <a:xfrm>
            <a:off x="1919157" y="2736611"/>
            <a:ext cx="8249412" cy="1851025"/>
            <a:chOff x="1919157" y="2736611"/>
            <a:chExt cx="8249412" cy="1851025"/>
          </a:xfrm>
        </p:grpSpPr>
        <p:sp>
          <p:nvSpPr>
            <p:cNvPr id="29" name="AutoShape 4"/>
            <p:cNvSpPr>
              <a:spLocks noChangeArrowheads="1"/>
            </p:cNvSpPr>
            <p:nvPr/>
          </p:nvSpPr>
          <p:spPr bwMode="auto">
            <a:xfrm>
              <a:off x="3862257" y="3260486"/>
              <a:ext cx="6306312" cy="1327150"/>
            </a:xfrm>
            <a:prstGeom prst="roundRect">
              <a:avLst>
                <a:gd name="adj" fmla="val 9144"/>
              </a:avLst>
            </a:prstGeom>
            <a:solidFill>
              <a:srgbClr val="F8F8F8"/>
            </a:solidFill>
            <a:ln w="50800">
              <a:solidFill>
                <a:schemeClr val="hlink"/>
              </a:solidFill>
              <a:round/>
            </a:ln>
          </p:spPr>
          <p:txBody>
            <a:bodyPr wrap="none"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200" b="1" dirty="0" smtClean="0">
                  <a:latin typeface="Corbel" panose="020B0503020204020204" pitchFamily="34" charset="0"/>
                </a:rPr>
                <a:t> *</a:t>
              </a:r>
              <a:r>
                <a:rPr lang="zh-CN" altLang="en-US" sz="3200" b="1" dirty="0">
                  <a:latin typeface="Corbel" panose="020B0503020204020204" pitchFamily="34" charset="0"/>
                </a:rPr>
                <a:t>发生在</a:t>
              </a:r>
              <a:r>
                <a:rPr lang="en-US" altLang="zh-CN" sz="3200" b="1" dirty="0">
                  <a:latin typeface="Corbel" panose="020B0503020204020204" pitchFamily="34" charset="0"/>
                </a:rPr>
                <a:t>Reuben</a:t>
              </a:r>
              <a:r>
                <a:rPr lang="zh-CN" altLang="en-US" sz="3200" b="1" dirty="0">
                  <a:latin typeface="Corbel" panose="020B0503020204020204" pitchFamily="34" charset="0"/>
                </a:rPr>
                <a:t>捡拾钉子袋的</a:t>
              </a:r>
              <a:r>
                <a:rPr lang="zh-CN" altLang="en-US" sz="3200" b="1" dirty="0" smtClean="0">
                  <a:latin typeface="Corbel" panose="020B0503020204020204" pitchFamily="34" charset="0"/>
                </a:rPr>
                <a:t>大街</a:t>
              </a:r>
              <a:endParaRPr lang="zh-CN" altLang="en-US" sz="3200" b="1" dirty="0">
                <a:solidFill>
                  <a:srgbClr val="0000FF"/>
                </a:solidFill>
                <a:latin typeface="Arial" panose="020B0604020202020204" pitchFamily="34" charset="0"/>
              </a:endParaRPr>
            </a:p>
          </p:txBody>
        </p:sp>
        <p:sp>
          <p:nvSpPr>
            <p:cNvPr id="32" name="AutoShape 6"/>
            <p:cNvSpPr>
              <a:spLocks noChangeArrowheads="1"/>
            </p:cNvSpPr>
            <p:nvPr/>
          </p:nvSpPr>
          <p:spPr bwMode="auto">
            <a:xfrm>
              <a:off x="1919157" y="2736611"/>
              <a:ext cx="3009900" cy="1785938"/>
            </a:xfrm>
            <a:prstGeom prst="upArrow">
              <a:avLst>
                <a:gd name="adj1" fmla="val 50000"/>
                <a:gd name="adj2" fmla="val 18625"/>
              </a:avLst>
            </a:prstGeom>
            <a:gradFill rotWithShape="1">
              <a:gsLst>
                <a:gs pos="0">
                  <a:srgbClr val="556B10"/>
                </a:gs>
                <a:gs pos="100000">
                  <a:schemeClr val="hlink"/>
                </a:gs>
              </a:gsLst>
              <a:lin ang="2700000" scaled="1"/>
            </a:gradFill>
            <a:ln>
              <a:noFill/>
            </a:ln>
            <a:scene3d>
              <a:camera prst="legacyPerspectiveBottomRight"/>
              <a:lightRig rig="legacyFlat1" dir="t"/>
            </a:scene3d>
            <a:sp3d extrusionH="430200" prstMaterial="legacyMatte">
              <a:bevelT w="13500" h="13500" prst="angle"/>
              <a:bevelB w="13500" h="13500" prst="angle"/>
              <a:extrusionClr>
                <a:schemeClr val="hlink"/>
              </a:extrusionClr>
              <a:contourClr>
                <a:srgbClr val="556B10"/>
              </a:contourClr>
            </a:sp3d>
            <a:extLst>
              <a:ext uri="{91240B29-F687-4F45-9708-019B960494DF}">
                <a14:hiddenLine xmlns:a14="http://schemas.microsoft.com/office/drawing/2010/main" w="9525">
                  <a:noFill/>
                  <a:miter lim="800000"/>
                  <a:headEnd/>
                  <a:tailEnd/>
                </a14:hiddenLine>
              </a:ext>
            </a:extLst>
          </p:spPr>
          <p:txBody>
            <a:bodyPr wrap="none" anchor="ctr">
              <a:flatTx/>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3200" b="1" dirty="0" smtClean="0">
                  <a:solidFill>
                    <a:schemeClr val="bg1"/>
                  </a:solidFill>
                  <a:latin typeface="+mn-ea"/>
                  <a:ea typeface="+mn-ea"/>
                </a:rPr>
                <a:t>行动</a:t>
              </a:r>
              <a:endParaRPr lang="en-US" altLang="zh-CN" sz="3200" b="1" dirty="0" smtClean="0">
                <a:solidFill>
                  <a:schemeClr val="bg1"/>
                </a:solidFill>
                <a:latin typeface="+mn-ea"/>
                <a:ea typeface="+mn-ea"/>
              </a:endParaRPr>
            </a:p>
            <a:p>
              <a:r>
                <a:rPr lang="zh-CN" altLang="en-US" sz="2000" b="1" dirty="0">
                  <a:solidFill>
                    <a:schemeClr val="bg1"/>
                  </a:solidFill>
                  <a:latin typeface="Arial" panose="020B0604020202020204" pitchFamily="34" charset="0"/>
                  <a:ea typeface="黑体" panose="02010609060101010101" pitchFamily="49" charset="-122"/>
                </a:rPr>
                <a:t>（</a:t>
              </a:r>
              <a:r>
                <a:rPr lang="en-US" altLang="zh-CN" sz="2000" b="1" dirty="0">
                  <a:solidFill>
                    <a:schemeClr val="bg1"/>
                  </a:solidFill>
                  <a:latin typeface="Arial" panose="020B0604020202020204" pitchFamily="34" charset="0"/>
                  <a:ea typeface="黑体" panose="02010609060101010101" pitchFamily="49" charset="-122"/>
                </a:rPr>
                <a:t>action</a:t>
              </a:r>
              <a:r>
                <a:rPr lang="zh-CN" altLang="en-US" sz="2000" b="1" dirty="0">
                  <a:solidFill>
                    <a:schemeClr val="bg1"/>
                  </a:solidFill>
                  <a:latin typeface="Arial" panose="020B0604020202020204" pitchFamily="34" charset="0"/>
                  <a:ea typeface="黑体" panose="02010609060101010101" pitchFamily="49" charset="-122"/>
                </a:rPr>
                <a:t>）</a:t>
              </a:r>
              <a:endParaRPr lang="en-US" altLang="zh-CN" sz="2000" b="1" dirty="0">
                <a:solidFill>
                  <a:schemeClr val="bg1"/>
                </a:solidFill>
                <a:latin typeface="Arial" panose="020B0604020202020204" pitchFamily="34" charset="0"/>
                <a:ea typeface="黑体" panose="02010609060101010101" pitchFamily="49" charset="-122"/>
              </a:endParaRPr>
            </a:p>
            <a:p>
              <a:endParaRPr lang="en-US" altLang="zh-CN" dirty="0">
                <a:latin typeface="Arial" panose="020B0604020202020204" pitchFamily="34" charset="0"/>
              </a:endParaRPr>
            </a:p>
            <a:p>
              <a:endParaRPr lang="zh-CN" altLang="en-US" dirty="0">
                <a:latin typeface="Arial" panose="020B0604020202020204" pitchFamily="34" charset="0"/>
              </a:endParaRPr>
            </a:p>
          </p:txBody>
        </p:sp>
      </p:grpSp>
      <p:grpSp>
        <p:nvGrpSpPr>
          <p:cNvPr id="3" name="组合 2"/>
          <p:cNvGrpSpPr/>
          <p:nvPr/>
        </p:nvGrpSpPr>
        <p:grpSpPr>
          <a:xfrm>
            <a:off x="1538157" y="4108211"/>
            <a:ext cx="8630412" cy="1849438"/>
            <a:chOff x="1538157" y="4108211"/>
            <a:chExt cx="8630412" cy="1849438"/>
          </a:xfrm>
        </p:grpSpPr>
        <p:sp>
          <p:nvSpPr>
            <p:cNvPr id="30" name="AutoShape 7"/>
            <p:cNvSpPr>
              <a:spLocks noChangeArrowheads="1"/>
            </p:cNvSpPr>
            <p:nvPr/>
          </p:nvSpPr>
          <p:spPr bwMode="auto">
            <a:xfrm>
              <a:off x="3366957" y="4641611"/>
              <a:ext cx="6801612" cy="1316038"/>
            </a:xfrm>
            <a:prstGeom prst="roundRect">
              <a:avLst>
                <a:gd name="adj" fmla="val 9144"/>
              </a:avLst>
            </a:prstGeom>
            <a:solidFill>
              <a:srgbClr val="F8F8F8"/>
            </a:solidFill>
            <a:ln w="60325">
              <a:solidFill>
                <a:srgbClr val="00FFFF"/>
              </a:solidFill>
              <a:round/>
            </a:ln>
          </p:spPr>
          <p:txBody>
            <a:bodyPr wrap="none" anchor="ct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buFont typeface="Wingdings" panose="05000000000000000000" pitchFamily="2" charset="2"/>
                <a:buChar char="n"/>
              </a:pPr>
              <a:r>
                <a:rPr lang="en-US" altLang="zh-CN" sz="3200" b="1" i="1" dirty="0" smtClean="0">
                  <a:latin typeface="Corbel" panose="020B0503020204020204" pitchFamily="34" charset="0"/>
                </a:rPr>
                <a:t>    *</a:t>
              </a:r>
              <a:r>
                <a:rPr lang="zh-CN" altLang="en-US" sz="3200" b="1" dirty="0">
                  <a:latin typeface="Corbel" panose="020B0503020204020204" pitchFamily="34" charset="0"/>
                </a:rPr>
                <a:t>发生在卖胸针的商店</a:t>
              </a:r>
              <a:r>
                <a:rPr lang="zh-CN" altLang="en-US" sz="3200" b="1" dirty="0" smtClean="0">
                  <a:latin typeface="Corbel" panose="020B0503020204020204" pitchFamily="34" charset="0"/>
                </a:rPr>
                <a:t>里</a:t>
              </a:r>
              <a:endParaRPr lang="zh-CN" altLang="en-US" sz="3200" b="1" dirty="0" smtClean="0">
                <a:solidFill>
                  <a:srgbClr val="262673"/>
                </a:solidFill>
                <a:latin typeface="Arial" panose="020B0604020202020204" pitchFamily="34" charset="0"/>
              </a:endParaRPr>
            </a:p>
            <a:p>
              <a:endParaRPr lang="zh-CN" altLang="en-US" sz="3200" dirty="0">
                <a:latin typeface="Arial" panose="020B0604020202020204" pitchFamily="34" charset="0"/>
              </a:endParaRPr>
            </a:p>
          </p:txBody>
        </p:sp>
        <p:sp>
          <p:nvSpPr>
            <p:cNvPr id="33" name="AutoShape 8"/>
            <p:cNvSpPr>
              <a:spLocks noChangeArrowheads="1"/>
            </p:cNvSpPr>
            <p:nvPr/>
          </p:nvSpPr>
          <p:spPr bwMode="auto">
            <a:xfrm>
              <a:off x="1538157" y="4108211"/>
              <a:ext cx="2809875" cy="1785938"/>
            </a:xfrm>
            <a:prstGeom prst="upArrow">
              <a:avLst>
                <a:gd name="adj1" fmla="val 50000"/>
                <a:gd name="adj2" fmla="val 18625"/>
              </a:avLst>
            </a:prstGeom>
            <a:gradFill rotWithShape="1">
              <a:gsLst>
                <a:gs pos="0">
                  <a:srgbClr val="393D7F"/>
                </a:gs>
                <a:gs pos="100000">
                  <a:schemeClr val="accent1"/>
                </a:gs>
              </a:gsLst>
              <a:lin ang="2700000" scaled="1"/>
            </a:gradFill>
            <a:ln>
              <a:noFill/>
            </a:ln>
            <a:scene3d>
              <a:camera prst="legacyPerspectiveBottomRight"/>
              <a:lightRig rig="legacyFlat1" dir="t"/>
            </a:scene3d>
            <a:sp3d extrusionH="430200" prstMaterial="legacyMatte">
              <a:bevelT w="13500" h="13500" prst="angle"/>
              <a:bevelB w="13500" h="13500" prst="angle"/>
              <a:extrusionClr>
                <a:schemeClr val="accent1"/>
              </a:extrusionClr>
              <a:contourClr>
                <a:srgbClr val="393D7F"/>
              </a:contourClr>
            </a:sp3d>
            <a:extLst>
              <a:ext uri="{91240B29-F687-4F45-9708-019B960494DF}">
                <a14:hiddenLine xmlns:a14="http://schemas.microsoft.com/office/drawing/2010/main" w="9525">
                  <a:noFill/>
                  <a:miter lim="800000"/>
                  <a:headEnd/>
                  <a:tailEnd/>
                </a14:hiddenLine>
              </a:ext>
            </a:extLst>
          </p:spPr>
          <p:txBody>
            <a:bodyPr wrap="none" anchor="ctr">
              <a:flatTx/>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2000" b="1" dirty="0">
                  <a:solidFill>
                    <a:srgbClr val="FFFFFF"/>
                  </a:solidFill>
                  <a:latin typeface="黑体" panose="02010609060101010101" pitchFamily="49" charset="-122"/>
                  <a:ea typeface="黑体" panose="02010609060101010101" pitchFamily="49" charset="-122"/>
                </a:rPr>
                <a:t>  </a:t>
              </a:r>
              <a:endParaRPr lang="en-US" altLang="zh-CN" sz="2000" b="1" dirty="0">
                <a:solidFill>
                  <a:srgbClr val="FFFFFF"/>
                </a:solidFill>
                <a:latin typeface="黑体" panose="02010609060101010101" pitchFamily="49" charset="-122"/>
                <a:ea typeface="黑体" panose="02010609060101010101" pitchFamily="49" charset="-122"/>
              </a:endParaRPr>
            </a:p>
            <a:p>
              <a:endParaRPr lang="en-US" altLang="zh-CN" sz="2000" b="1" dirty="0">
                <a:solidFill>
                  <a:srgbClr val="FFFFFF"/>
                </a:solidFill>
                <a:latin typeface="黑体" panose="02010609060101010101" pitchFamily="49" charset="-122"/>
                <a:ea typeface="黑体" panose="02010609060101010101" pitchFamily="49" charset="-122"/>
              </a:endParaRPr>
            </a:p>
            <a:p>
              <a:r>
                <a:rPr lang="en-US" altLang="zh-CN" sz="2000" b="1" dirty="0">
                  <a:solidFill>
                    <a:srgbClr val="FFFFFF"/>
                  </a:solidFill>
                  <a:latin typeface="黑体" panose="02010609060101010101" pitchFamily="49" charset="-122"/>
                  <a:ea typeface="黑体" panose="02010609060101010101" pitchFamily="49" charset="-122"/>
                </a:rPr>
                <a:t>  </a:t>
              </a:r>
              <a:endParaRPr lang="en-US" altLang="zh-CN" sz="2000" b="1" dirty="0">
                <a:solidFill>
                  <a:srgbClr val="FFFFFF"/>
                </a:solidFill>
                <a:latin typeface="黑体" panose="02010609060101010101" pitchFamily="49" charset="-122"/>
                <a:ea typeface="黑体" panose="02010609060101010101" pitchFamily="49" charset="-122"/>
              </a:endParaRPr>
            </a:p>
            <a:p>
              <a:endParaRPr lang="en-US" altLang="zh-CN" sz="2000" b="1" dirty="0">
                <a:solidFill>
                  <a:srgbClr val="FFFFFF"/>
                </a:solidFill>
                <a:latin typeface="黑体" panose="02010609060101010101" pitchFamily="49" charset="-122"/>
                <a:ea typeface="黑体" panose="02010609060101010101" pitchFamily="49" charset="-122"/>
              </a:endParaRPr>
            </a:p>
            <a:p>
              <a:r>
                <a:rPr lang="en-US" altLang="zh-CN" sz="2000" b="1" dirty="0">
                  <a:solidFill>
                    <a:srgbClr val="FFFFFF"/>
                  </a:solidFill>
                  <a:latin typeface="黑体" panose="02010609060101010101" pitchFamily="49" charset="-122"/>
                  <a:ea typeface="黑体" panose="02010609060101010101" pitchFamily="49" charset="-122"/>
                </a:rPr>
                <a:t> </a:t>
              </a:r>
              <a:r>
                <a:rPr lang="zh-CN" altLang="en-US" sz="3200" b="1" dirty="0" smtClean="0">
                  <a:solidFill>
                    <a:schemeClr val="bg1"/>
                  </a:solidFill>
                  <a:latin typeface="+mn-ea"/>
                  <a:ea typeface="+mn-ea"/>
                </a:rPr>
                <a:t>冲突</a:t>
              </a:r>
              <a:endParaRPr lang="en-US" altLang="zh-CN" sz="3200" b="1" dirty="0" smtClean="0">
                <a:solidFill>
                  <a:schemeClr val="bg1"/>
                </a:solidFill>
                <a:latin typeface="+mn-ea"/>
                <a:ea typeface="+mn-ea"/>
              </a:endParaRPr>
            </a:p>
            <a:p>
              <a:r>
                <a:rPr lang="zh-CN" altLang="en-US" sz="2000" b="1" dirty="0" smtClean="0">
                  <a:solidFill>
                    <a:schemeClr val="bg1"/>
                  </a:solidFill>
                  <a:latin typeface="Arial" panose="020B0604020202020204" pitchFamily="34" charset="0"/>
                  <a:ea typeface="黑体" panose="02010609060101010101" pitchFamily="49" charset="-122"/>
                </a:rPr>
                <a:t>（</a:t>
              </a:r>
              <a:r>
                <a:rPr lang="en-US" altLang="zh-CN" sz="2000" b="1" dirty="0" smtClean="0">
                  <a:solidFill>
                    <a:schemeClr val="bg1"/>
                  </a:solidFill>
                  <a:latin typeface="Arial" panose="020B0604020202020204" pitchFamily="34" charset="0"/>
                  <a:ea typeface="黑体" panose="02010609060101010101" pitchFamily="49" charset="-122"/>
                </a:rPr>
                <a:t>conflict</a:t>
              </a:r>
              <a:r>
                <a:rPr lang="zh-CN" altLang="en-US" sz="2000" b="1" dirty="0" smtClean="0">
                  <a:solidFill>
                    <a:schemeClr val="bg1"/>
                  </a:solidFill>
                  <a:latin typeface="Arial" panose="020B0604020202020204" pitchFamily="34" charset="0"/>
                  <a:ea typeface="黑体" panose="02010609060101010101" pitchFamily="49" charset="-122"/>
                </a:rPr>
                <a:t>）</a:t>
              </a:r>
              <a:endParaRPr lang="en-US" altLang="zh-CN" sz="2000" b="1" dirty="0">
                <a:solidFill>
                  <a:srgbClr val="FFFFFF"/>
                </a:solidFill>
                <a:latin typeface="黑体" panose="02010609060101010101" pitchFamily="49" charset="-122"/>
                <a:ea typeface="黑体" panose="02010609060101010101" pitchFamily="49" charset="-122"/>
              </a:endParaRPr>
            </a:p>
            <a:p>
              <a:endParaRPr lang="en-US" altLang="zh-CN" sz="2000" b="1" dirty="0">
                <a:solidFill>
                  <a:srgbClr val="FFFFFF"/>
                </a:solidFill>
                <a:latin typeface="黑体" panose="02010609060101010101" pitchFamily="49" charset="-122"/>
                <a:ea typeface="黑体" panose="02010609060101010101" pitchFamily="49" charset="-122"/>
              </a:endParaRPr>
            </a:p>
            <a:p>
              <a:endParaRPr lang="en-US" altLang="zh-CN" sz="2000" b="1" dirty="0">
                <a:solidFill>
                  <a:srgbClr val="FFFFFF"/>
                </a:solidFill>
                <a:latin typeface="黑体" panose="02010609060101010101" pitchFamily="49" charset="-122"/>
                <a:ea typeface="黑体" panose="02010609060101010101" pitchFamily="49" charset="-122"/>
              </a:endParaRPr>
            </a:p>
            <a:p>
              <a:endParaRPr lang="en-US" altLang="zh-CN" dirty="0">
                <a:latin typeface="Arial" panose="020B0604020202020204" pitchFamily="34" charset="0"/>
              </a:endParaRPr>
            </a:p>
            <a:p>
              <a:endParaRPr lang="en-US" altLang="zh-CN" dirty="0">
                <a:latin typeface="Arial" panose="020B0604020202020204" pitchFamily="34" charset="0"/>
              </a:endParaRPr>
            </a:p>
            <a:p>
              <a:endParaRPr lang="en-US" altLang="zh-CN" dirty="0">
                <a:latin typeface="Arial" panose="020B0604020202020204" pitchFamily="34" charset="0"/>
              </a:endParaRPr>
            </a:p>
            <a:p>
              <a:r>
                <a:rPr lang="en-US" altLang="zh-CN" dirty="0">
                  <a:latin typeface="Arial" panose="020B0604020202020204" pitchFamily="34" charset="0"/>
                </a:rPr>
                <a:t> </a:t>
              </a:r>
              <a:endParaRPr lang="zh-CN" altLang="en-US"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1408" y="138068"/>
            <a:ext cx="11490592" cy="900906"/>
            <a:chOff x="826266" y="127794"/>
            <a:chExt cx="11490592" cy="900906"/>
          </a:xfrm>
        </p:grpSpPr>
        <p:sp>
          <p:nvSpPr>
            <p:cNvPr id="5" name="AutoShape 229"/>
            <p:cNvSpPr>
              <a:spLocks noChangeArrowheads="1"/>
            </p:cNvSpPr>
            <p:nvPr/>
          </p:nvSpPr>
          <p:spPr bwMode="auto">
            <a:xfrm>
              <a:off x="826266" y="127794"/>
              <a:ext cx="11206073"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2800" dirty="0">
                  <a:solidFill>
                    <a:prstClr val="black"/>
                  </a:solidFill>
                  <a:latin typeface="Calibri" panose="020F0502020204030204"/>
                  <a:ea typeface="宋体" panose="02010600030101010101" pitchFamily="2" charset="-122"/>
                </a:rPr>
                <a:t>		</a:t>
              </a:r>
              <a:endParaRPr lang="en-US" altLang="zh-CN" sz="2800"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10899252" y="502483"/>
              <a:ext cx="1417606"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2800">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2800" dirty="0">
                    <a:solidFill>
                      <a:prstClr val="black"/>
                    </a:solidFill>
                    <a:latin typeface="Calibri" panose="020F0502020204030204"/>
                    <a:ea typeface="宋体" panose="02010600030101010101" pitchFamily="2" charset="-122"/>
                  </a:endParaRPr>
                </a:p>
              </p:txBody>
            </p:sp>
          </p:grpSp>
        </p:grpSp>
        <p:sp>
          <p:nvSpPr>
            <p:cNvPr id="14" name="文本框 13"/>
            <p:cNvSpPr txBox="1"/>
            <p:nvPr/>
          </p:nvSpPr>
          <p:spPr>
            <a:xfrm>
              <a:off x="1261976" y="303333"/>
              <a:ext cx="5299529" cy="553998"/>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zh-CN" altLang="zh-CN" sz="2800" b="1" dirty="0">
                  <a:solidFill>
                    <a:srgbClr val="FF0000"/>
                  </a:solidFill>
                  <a:effectLst/>
                  <a:ea typeface="宋体" panose="02010600030101010101" pitchFamily="2" charset="-122"/>
                  <a:cs typeface="Times New Roman" panose="02020603050405020304" charset="0"/>
                </a:rPr>
                <a:t>※</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r>
                <a:rPr lang="zh-CN" altLang="en-US" sz="3000" b="1" u="wavyHeavy" kern="100" dirty="0">
                  <a:solidFill>
                    <a:srgbClr val="0000FF"/>
                  </a:solidFill>
                  <a:uFill>
                    <a:solidFill>
                      <a:srgbClr val="FF0000"/>
                    </a:solidFill>
                  </a:uFill>
                  <a:latin typeface="等线" panose="02010600030101010101" pitchFamily="2" charset="-122"/>
                  <a:ea typeface="等线" panose="02010600030101010101" pitchFamily="2" charset="-122"/>
                  <a:cs typeface="Times New Roman" panose="02020603050405020304" charset="0"/>
                </a:rPr>
                <a:t>思路分析</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endParaRPr lang="zh-CN" altLang="zh-CN" sz="3000" kern="100" dirty="0">
                <a:effectLst/>
                <a:latin typeface="等线" panose="02010600030101010101" pitchFamily="2" charset="-122"/>
                <a:ea typeface="等线" panose="02010600030101010101" pitchFamily="2" charset="-122"/>
                <a:cs typeface="Times New Roman" panose="02020603050405020304" charset="0"/>
              </a:endParaRPr>
            </a:p>
          </p:txBody>
        </p:sp>
      </p:grpSp>
      <p:grpSp>
        <p:nvGrpSpPr>
          <p:cNvPr id="25" name="组合 24"/>
          <p:cNvGrpSpPr/>
          <p:nvPr/>
        </p:nvGrpSpPr>
        <p:grpSpPr>
          <a:xfrm>
            <a:off x="1399018" y="2670952"/>
            <a:ext cx="2340607" cy="3647396"/>
            <a:chOff x="1399018" y="2670952"/>
            <a:chExt cx="2340607" cy="3647396"/>
          </a:xfrm>
        </p:grpSpPr>
        <p:sp>
          <p:nvSpPr>
            <p:cNvPr id="15" name="文本框 14"/>
            <p:cNvSpPr txBox="1"/>
            <p:nvPr/>
          </p:nvSpPr>
          <p:spPr>
            <a:xfrm>
              <a:off x="1399019" y="2670952"/>
              <a:ext cx="2299539" cy="954107"/>
            </a:xfrm>
            <a:prstGeom prst="rect">
              <a:avLst/>
            </a:prstGeom>
            <a:solidFill>
              <a:srgbClr val="FFFF00"/>
            </a:solidFill>
            <a:ln w="38100">
              <a:solidFill>
                <a:srgbClr val="00B050"/>
              </a:solidFill>
            </a:ln>
          </p:spPr>
          <p:txBody>
            <a:bodyPr wrap="square" rtlCol="0">
              <a:spAutoFit/>
            </a:bodyPr>
            <a:lstStyle/>
            <a:p>
              <a:pPr algn="ctr"/>
              <a:r>
                <a:rPr lang="zh-CN" altLang="en-US" sz="2800" b="1" dirty="0" smtClean="0"/>
                <a:t>冲突（</a:t>
              </a:r>
              <a:r>
                <a:rPr lang="en-US" altLang="zh-CN" sz="2800" b="1" dirty="0" smtClean="0"/>
                <a:t>conflict</a:t>
              </a:r>
              <a:r>
                <a:rPr lang="zh-CN" altLang="en-US" sz="2800" b="1" dirty="0" smtClean="0"/>
                <a:t>）</a:t>
              </a:r>
              <a:endParaRPr lang="zh-CN" altLang="en-US" sz="2800" b="1" dirty="0"/>
            </a:p>
          </p:txBody>
        </p:sp>
        <p:sp>
          <p:nvSpPr>
            <p:cNvPr id="18" name="文本框 17"/>
            <p:cNvSpPr txBox="1"/>
            <p:nvPr/>
          </p:nvSpPr>
          <p:spPr>
            <a:xfrm>
              <a:off x="1399018" y="3963841"/>
              <a:ext cx="2299539" cy="954107"/>
            </a:xfrm>
            <a:prstGeom prst="rect">
              <a:avLst/>
            </a:prstGeom>
            <a:solidFill>
              <a:srgbClr val="FFFF00"/>
            </a:solidFill>
            <a:ln w="38100">
              <a:solidFill>
                <a:srgbClr val="00B050"/>
              </a:solidFill>
            </a:ln>
          </p:spPr>
          <p:txBody>
            <a:bodyPr wrap="square" rtlCol="0">
              <a:spAutoFit/>
            </a:bodyPr>
            <a:lstStyle>
              <a:defPPr>
                <a:defRPr lang="en-US"/>
              </a:defPPr>
              <a:lvl1pPr algn="ctr">
                <a:defRPr sz="2800"/>
              </a:lvl1pPr>
            </a:lstStyle>
            <a:p>
              <a:r>
                <a:rPr lang="zh-CN" altLang="zh-CN" b="1" dirty="0" smtClean="0"/>
                <a:t>行动</a:t>
              </a:r>
              <a:endParaRPr lang="en-US" altLang="zh-CN" b="1" dirty="0" smtClean="0"/>
            </a:p>
            <a:p>
              <a:r>
                <a:rPr lang="zh-CN" altLang="en-US" b="1" dirty="0" smtClean="0"/>
                <a:t>（</a:t>
              </a:r>
              <a:r>
                <a:rPr lang="en-US" altLang="zh-CN" b="1" dirty="0" smtClean="0"/>
                <a:t>action</a:t>
              </a:r>
              <a:r>
                <a:rPr lang="zh-CN" altLang="en-US" b="1" dirty="0" smtClean="0"/>
                <a:t>）</a:t>
              </a:r>
              <a:endParaRPr lang="zh-CN" altLang="en-US" b="1" dirty="0"/>
            </a:p>
          </p:txBody>
        </p:sp>
        <p:sp>
          <p:nvSpPr>
            <p:cNvPr id="19" name="文本框 18"/>
            <p:cNvSpPr txBox="1"/>
            <p:nvPr/>
          </p:nvSpPr>
          <p:spPr>
            <a:xfrm>
              <a:off x="1399018" y="5364241"/>
              <a:ext cx="2340607" cy="954107"/>
            </a:xfrm>
            <a:prstGeom prst="rect">
              <a:avLst/>
            </a:prstGeom>
            <a:solidFill>
              <a:srgbClr val="FFFF00"/>
            </a:solidFill>
            <a:ln w="38100">
              <a:solidFill>
                <a:srgbClr val="00B050"/>
              </a:solidFill>
            </a:ln>
          </p:spPr>
          <p:txBody>
            <a:bodyPr wrap="square" rtlCol="0">
              <a:spAutoFit/>
            </a:bodyPr>
            <a:lstStyle>
              <a:defPPr>
                <a:defRPr lang="en-US"/>
              </a:defPPr>
              <a:lvl1pPr algn="ctr">
                <a:defRPr sz="2800"/>
              </a:lvl1pPr>
            </a:lstStyle>
            <a:p>
              <a:r>
                <a:rPr lang="zh-CN" altLang="en-US" b="1" dirty="0" smtClean="0"/>
                <a:t>解决（</a:t>
              </a:r>
              <a:r>
                <a:rPr lang="en-US" altLang="zh-CN" b="1" dirty="0" smtClean="0"/>
                <a:t>resolution</a:t>
              </a:r>
              <a:r>
                <a:rPr lang="zh-CN" altLang="en-US" b="1" dirty="0" smtClean="0"/>
                <a:t>）</a:t>
              </a:r>
              <a:endParaRPr lang="zh-CN" altLang="en-US" b="1" dirty="0"/>
            </a:p>
          </p:txBody>
        </p:sp>
      </p:grpSp>
      <p:pic>
        <p:nvPicPr>
          <p:cNvPr id="21" name="Picture 2"/>
          <p:cNvPicPr>
            <a:picLocks noChangeAspect="1" noChangeArrowheads="1"/>
          </p:cNvPicPr>
          <p:nvPr/>
        </p:nvPicPr>
        <p:blipFill>
          <a:blip r:embed="rId1"/>
          <a:srcRect/>
          <a:stretch>
            <a:fillRect/>
          </a:stretch>
        </p:blipFill>
        <p:spPr bwMode="auto">
          <a:xfrm>
            <a:off x="10431390" y="5376335"/>
            <a:ext cx="2063578" cy="1556548"/>
          </a:xfrm>
          <a:prstGeom prst="ellipse">
            <a:avLst/>
          </a:prstGeom>
          <a:ln>
            <a:noFill/>
          </a:ln>
          <a:effectLst>
            <a:softEdge rad="112500"/>
          </a:effectLst>
        </p:spPr>
      </p:pic>
      <p:sp>
        <p:nvSpPr>
          <p:cNvPr id="3" name="矩形 2"/>
          <p:cNvSpPr/>
          <p:nvPr/>
        </p:nvSpPr>
        <p:spPr>
          <a:xfrm>
            <a:off x="701408" y="1178706"/>
            <a:ext cx="10963355" cy="1200329"/>
          </a:xfrm>
          <a:prstGeom prst="rect">
            <a:avLst/>
          </a:prstGeom>
        </p:spPr>
        <p:txBody>
          <a:bodyPr wrap="square">
            <a:spAutoFit/>
          </a:bodyPr>
          <a:lstStyle/>
          <a:p>
            <a:r>
              <a:rPr lang="zh-CN" altLang="zh-CN" sz="2400" b="1" kern="100" dirty="0">
                <a:latin typeface="Times New Roman" panose="02020603050405020304" charset="0"/>
                <a:ea typeface="宋体" panose="02010600030101010101" pitchFamily="2" charset="-122"/>
                <a:cs typeface="Times New Roman" panose="02020603050405020304" charset="0"/>
              </a:rPr>
              <a:t>根据故事的主题、情节、人物和环境分析，原文呈现了故事的“冲突”部分：</a:t>
            </a:r>
            <a:r>
              <a:rPr lang="en-US" altLang="zh-CN" sz="2400" b="1" kern="100" dirty="0">
                <a:latin typeface="Times New Roman" panose="02020603050405020304" charset="0"/>
                <a:ea typeface="宋体" panose="02010600030101010101" pitchFamily="2" charset="-122"/>
              </a:rPr>
              <a:t>Reuben</a:t>
            </a:r>
            <a:r>
              <a:rPr lang="zh-CN" altLang="zh-CN" sz="2400" b="1" kern="100" dirty="0">
                <a:latin typeface="Times New Roman" panose="02020603050405020304" charset="0"/>
                <a:ea typeface="宋体" panose="02010600030101010101" pitchFamily="2" charset="-122"/>
                <a:cs typeface="Times New Roman" panose="02020603050405020304" charset="0"/>
              </a:rPr>
              <a:t>没有钱购买漂亮的胸针送给妈妈。续写两段分别是故事的“行动”和“解决”部分：</a:t>
            </a:r>
            <a:endParaRPr lang="zh-CN" altLang="en-US" sz="2400" b="1" dirty="0"/>
          </a:p>
        </p:txBody>
      </p:sp>
      <p:grpSp>
        <p:nvGrpSpPr>
          <p:cNvPr id="26" name="组合 25"/>
          <p:cNvGrpSpPr/>
          <p:nvPr/>
        </p:nvGrpSpPr>
        <p:grpSpPr>
          <a:xfrm>
            <a:off x="3707871" y="2659989"/>
            <a:ext cx="6808153" cy="1015663"/>
            <a:chOff x="3707871" y="2659989"/>
            <a:chExt cx="6808153" cy="1015663"/>
          </a:xfrm>
        </p:grpSpPr>
        <p:sp>
          <p:nvSpPr>
            <p:cNvPr id="16" name="文本框 15"/>
            <p:cNvSpPr txBox="1"/>
            <p:nvPr/>
          </p:nvSpPr>
          <p:spPr>
            <a:xfrm>
              <a:off x="4504492" y="2659989"/>
              <a:ext cx="6011532" cy="1015663"/>
            </a:xfrm>
            <a:prstGeom prst="rect">
              <a:avLst/>
            </a:prstGeom>
            <a:noFill/>
            <a:ln w="28575">
              <a:solidFill>
                <a:schemeClr val="accent2"/>
              </a:solidFill>
            </a:ln>
          </p:spPr>
          <p:txBody>
            <a:bodyPr wrap="square" rtlCol="0">
              <a:spAutoFit/>
            </a:bodyPr>
            <a:lstStyle/>
            <a:p>
              <a:r>
                <a:rPr lang="en-US" altLang="zh-CN" sz="3000" b="1" kern="100" dirty="0">
                  <a:solidFill>
                    <a:srgbClr val="0000FF"/>
                  </a:solidFill>
                  <a:latin typeface="Times New Roman" panose="02020603050405020304" charset="0"/>
                  <a:ea typeface="宋体" panose="02010600030101010101" pitchFamily="2" charset="-122"/>
                </a:rPr>
                <a:t>Reuben</a:t>
              </a:r>
              <a:r>
                <a:rPr lang="zh-CN" altLang="zh-CN" sz="3000" b="1" kern="100" dirty="0">
                  <a:solidFill>
                    <a:srgbClr val="0000FF"/>
                  </a:solidFill>
                  <a:latin typeface="Times New Roman" panose="02020603050405020304" charset="0"/>
                  <a:ea typeface="宋体" panose="02010600030101010101" pitchFamily="2" charset="-122"/>
                  <a:cs typeface="Times New Roman" panose="02020603050405020304" charset="0"/>
                </a:rPr>
                <a:t>没有钱购买漂亮的胸针送给妈妈</a:t>
              </a:r>
              <a:endParaRPr lang="zh-CN" altLang="en-US" sz="3000" b="1" dirty="0">
                <a:solidFill>
                  <a:srgbClr val="0000FF"/>
                </a:solidFill>
              </a:endParaRPr>
            </a:p>
          </p:txBody>
        </p:sp>
        <p:sp>
          <p:nvSpPr>
            <p:cNvPr id="22" name=" 30"/>
            <p:cNvSpPr/>
            <p:nvPr/>
          </p:nvSpPr>
          <p:spPr>
            <a:xfrm>
              <a:off x="3707871" y="2924814"/>
              <a:ext cx="796621" cy="493248"/>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FF99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grpSp>
      <p:grpSp>
        <p:nvGrpSpPr>
          <p:cNvPr id="27" name="组合 26"/>
          <p:cNvGrpSpPr/>
          <p:nvPr/>
        </p:nvGrpSpPr>
        <p:grpSpPr>
          <a:xfrm>
            <a:off x="3717184" y="4221725"/>
            <a:ext cx="6808153" cy="553998"/>
            <a:chOff x="3717184" y="4221725"/>
            <a:chExt cx="6808153" cy="553998"/>
          </a:xfrm>
        </p:grpSpPr>
        <p:sp>
          <p:nvSpPr>
            <p:cNvPr id="17" name="文本框 16"/>
            <p:cNvSpPr txBox="1"/>
            <p:nvPr/>
          </p:nvSpPr>
          <p:spPr>
            <a:xfrm>
              <a:off x="4513805" y="4221725"/>
              <a:ext cx="6011532" cy="553998"/>
            </a:xfrm>
            <a:prstGeom prst="rect">
              <a:avLst/>
            </a:prstGeom>
            <a:noFill/>
            <a:ln w="28575">
              <a:solidFill>
                <a:schemeClr val="accent2"/>
              </a:solidFill>
            </a:ln>
          </p:spPr>
          <p:txBody>
            <a:bodyPr wrap="square" rtlCol="0">
              <a:spAutoFit/>
            </a:bodyPr>
            <a:lstStyle>
              <a:defPPr>
                <a:defRPr lang="en-US"/>
              </a:defPPr>
              <a:lvl1pPr>
                <a:defRPr sz="2800">
                  <a:solidFill>
                    <a:srgbClr val="FF0000"/>
                  </a:solidFill>
                </a:defRPr>
              </a:lvl1pPr>
            </a:lstStyle>
            <a:p>
              <a:r>
                <a:rPr lang="en-US" altLang="zh-CN" sz="3000" b="1" kern="100" dirty="0">
                  <a:solidFill>
                    <a:srgbClr val="0000FF"/>
                  </a:solidFill>
                  <a:latin typeface="Times New Roman" panose="02020603050405020304" charset="0"/>
                  <a:ea typeface="宋体" panose="02010600030101010101" pitchFamily="2" charset="-122"/>
                </a:rPr>
                <a:t>Reuben</a:t>
              </a:r>
              <a:r>
                <a:rPr lang="zh-CN" altLang="zh-CN" sz="3000" b="1" kern="100" dirty="0">
                  <a:solidFill>
                    <a:srgbClr val="0000FF"/>
                  </a:solidFill>
                  <a:latin typeface="Times New Roman" panose="02020603050405020304" charset="0"/>
                  <a:ea typeface="宋体" panose="02010600030101010101" pitchFamily="2" charset="-122"/>
                  <a:cs typeface="Times New Roman" panose="02020603050405020304" charset="0"/>
                </a:rPr>
                <a:t>捡拾钉子袋，送报纸赚钱</a:t>
              </a:r>
              <a:endParaRPr lang="zh-CN" altLang="en-US" sz="3000" b="1" dirty="0">
                <a:solidFill>
                  <a:srgbClr val="0000FF"/>
                </a:solidFill>
              </a:endParaRPr>
            </a:p>
          </p:txBody>
        </p:sp>
        <p:sp>
          <p:nvSpPr>
            <p:cNvPr id="23" name=" 30"/>
            <p:cNvSpPr/>
            <p:nvPr/>
          </p:nvSpPr>
          <p:spPr>
            <a:xfrm>
              <a:off x="3717184" y="4281034"/>
              <a:ext cx="796621" cy="488511"/>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FF99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grpSp>
      <p:grpSp>
        <p:nvGrpSpPr>
          <p:cNvPr id="28" name="组合 27"/>
          <p:cNvGrpSpPr/>
          <p:nvPr/>
        </p:nvGrpSpPr>
        <p:grpSpPr>
          <a:xfrm>
            <a:off x="3717183" y="5321796"/>
            <a:ext cx="6808154" cy="1015663"/>
            <a:chOff x="3717183" y="5321796"/>
            <a:chExt cx="6808154" cy="1015663"/>
          </a:xfrm>
        </p:grpSpPr>
        <p:sp>
          <p:nvSpPr>
            <p:cNvPr id="20" name="文本框 19"/>
            <p:cNvSpPr txBox="1"/>
            <p:nvPr/>
          </p:nvSpPr>
          <p:spPr>
            <a:xfrm>
              <a:off x="4513805" y="5321796"/>
              <a:ext cx="6011532" cy="1015663"/>
            </a:xfrm>
            <a:prstGeom prst="rect">
              <a:avLst/>
            </a:prstGeom>
            <a:noFill/>
            <a:ln w="28575">
              <a:solidFill>
                <a:schemeClr val="accent2"/>
              </a:solidFill>
            </a:ln>
          </p:spPr>
          <p:txBody>
            <a:bodyPr wrap="square" rtlCol="0">
              <a:spAutoFit/>
            </a:bodyPr>
            <a:lstStyle>
              <a:defPPr>
                <a:defRPr lang="en-US"/>
              </a:defPPr>
              <a:lvl1pPr>
                <a:defRPr sz="2800">
                  <a:solidFill>
                    <a:srgbClr val="FF0000"/>
                  </a:solidFill>
                </a:defRPr>
              </a:lvl1pPr>
            </a:lstStyle>
            <a:p>
              <a:r>
                <a:rPr lang="en-US" altLang="zh-CN" sz="3000" b="1" kern="100" dirty="0">
                  <a:solidFill>
                    <a:srgbClr val="0000FF"/>
                  </a:solidFill>
                  <a:latin typeface="Times New Roman" panose="02020603050405020304" charset="0"/>
                  <a:ea typeface="宋体" panose="02010600030101010101" pitchFamily="2" charset="-122"/>
                </a:rPr>
                <a:t>Reuben</a:t>
              </a:r>
              <a:r>
                <a:rPr lang="zh-CN" altLang="zh-CN" sz="3000" b="1" kern="100" dirty="0">
                  <a:solidFill>
                    <a:srgbClr val="0000FF"/>
                  </a:solidFill>
                  <a:latin typeface="Times New Roman" panose="02020603050405020304" charset="0"/>
                  <a:ea typeface="宋体" panose="02010600030101010101" pitchFamily="2" charset="-122"/>
                </a:rPr>
                <a:t>存够了钱，在圣诞节前夕为妈妈买回了漂亮的胸针</a:t>
              </a:r>
              <a:endParaRPr lang="zh-CN" altLang="en-US" sz="3000" b="1" kern="100" dirty="0">
                <a:solidFill>
                  <a:srgbClr val="0000FF"/>
                </a:solidFill>
                <a:latin typeface="Times New Roman" panose="02020603050405020304" charset="0"/>
                <a:ea typeface="宋体" panose="02010600030101010101" pitchFamily="2" charset="-122"/>
              </a:endParaRPr>
            </a:p>
          </p:txBody>
        </p:sp>
        <p:sp>
          <p:nvSpPr>
            <p:cNvPr id="24" name=" 30"/>
            <p:cNvSpPr/>
            <p:nvPr/>
          </p:nvSpPr>
          <p:spPr>
            <a:xfrm>
              <a:off x="3717183" y="5574318"/>
              <a:ext cx="796621" cy="533952"/>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FF99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87601" y="104330"/>
            <a:ext cx="11490592" cy="900906"/>
            <a:chOff x="826266" y="127794"/>
            <a:chExt cx="11490592" cy="900906"/>
          </a:xfrm>
        </p:grpSpPr>
        <p:sp>
          <p:nvSpPr>
            <p:cNvPr id="5" name="AutoShape 229"/>
            <p:cNvSpPr>
              <a:spLocks noChangeArrowheads="1"/>
            </p:cNvSpPr>
            <p:nvPr/>
          </p:nvSpPr>
          <p:spPr bwMode="auto">
            <a:xfrm>
              <a:off x="826266" y="127794"/>
              <a:ext cx="11206073"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3000" dirty="0">
                  <a:solidFill>
                    <a:prstClr val="black"/>
                  </a:solidFill>
                  <a:latin typeface="+mn-ea"/>
                </a:rPr>
                <a:t>		</a:t>
              </a:r>
              <a:endParaRPr lang="en-US" altLang="zh-CN" sz="3000" dirty="0">
                <a:solidFill>
                  <a:prstClr val="black"/>
                </a:solidFill>
                <a:latin typeface="+mn-ea"/>
              </a:endParaRPr>
            </a:p>
          </p:txBody>
        </p:sp>
        <p:grpSp>
          <p:nvGrpSpPr>
            <p:cNvPr id="6" name="Group 230"/>
            <p:cNvGrpSpPr/>
            <p:nvPr/>
          </p:nvGrpSpPr>
          <p:grpSpPr bwMode="auto">
            <a:xfrm rot="19894728">
              <a:off x="10899252" y="502483"/>
              <a:ext cx="1417606"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3000">
                    <a:solidFill>
                      <a:prstClr val="black"/>
                    </a:solidFill>
                    <a:latin typeface="+mn-ea"/>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3000">
                    <a:solidFill>
                      <a:prstClr val="black"/>
                    </a:solidFill>
                    <a:latin typeface="+mn-ea"/>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3000">
                    <a:solidFill>
                      <a:prstClr val="black"/>
                    </a:solidFill>
                    <a:latin typeface="+mn-ea"/>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3000" dirty="0">
                    <a:solidFill>
                      <a:prstClr val="black"/>
                    </a:solidFill>
                    <a:latin typeface="+mn-ea"/>
                  </a:endParaRPr>
                </a:p>
              </p:txBody>
            </p:sp>
          </p:grpSp>
        </p:grpSp>
        <p:sp>
          <p:nvSpPr>
            <p:cNvPr id="14" name="文本框 13"/>
            <p:cNvSpPr txBox="1"/>
            <p:nvPr/>
          </p:nvSpPr>
          <p:spPr>
            <a:xfrm>
              <a:off x="1108939" y="180068"/>
              <a:ext cx="4503526" cy="553998"/>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zh-CN" altLang="zh-CN" sz="3000" b="1" dirty="0">
                  <a:solidFill>
                    <a:srgbClr val="FF0000"/>
                  </a:solidFill>
                  <a:effectLst/>
                  <a:latin typeface="+mn-ea"/>
                  <a:cs typeface="Times New Roman" panose="02020603050405020304" charset="0"/>
                </a:rPr>
                <a:t>※</a:t>
              </a:r>
              <a:r>
                <a:rPr lang="zh-CN" altLang="zh-CN" sz="3000" b="1" kern="100" dirty="0" smtClean="0">
                  <a:solidFill>
                    <a:srgbClr val="FF0000"/>
                  </a:solidFill>
                  <a:effectLst/>
                  <a:latin typeface="+mn-ea"/>
                  <a:cs typeface="Times New Roman" panose="02020603050405020304" charset="0"/>
                </a:rPr>
                <a:t>【</a:t>
              </a:r>
              <a:r>
                <a:rPr lang="zh-CN" altLang="en-US" sz="3000" b="1" u="wavyHeavy" kern="100" dirty="0" smtClean="0">
                  <a:solidFill>
                    <a:srgbClr val="0000FF"/>
                  </a:solidFill>
                  <a:uFill>
                    <a:solidFill>
                      <a:srgbClr val="FF0000"/>
                    </a:solidFill>
                  </a:uFill>
                  <a:latin typeface="+mn-ea"/>
                  <a:cs typeface="Times New Roman" panose="02020603050405020304" charset="0"/>
                </a:rPr>
                <a:t>首尾分析</a:t>
              </a:r>
              <a:r>
                <a:rPr lang="zh-CN" altLang="zh-CN" sz="3000" b="1" kern="100" dirty="0" smtClean="0">
                  <a:solidFill>
                    <a:srgbClr val="FF0000"/>
                  </a:solidFill>
                  <a:effectLst/>
                  <a:latin typeface="+mn-ea"/>
                  <a:cs typeface="Times New Roman" panose="02020603050405020304" charset="0"/>
                </a:rPr>
                <a:t>】</a:t>
              </a:r>
              <a:endParaRPr lang="zh-CN" altLang="zh-CN" sz="3000" kern="100" dirty="0">
                <a:effectLst/>
                <a:latin typeface="+mn-ea"/>
                <a:cs typeface="Times New Roman" panose="02020603050405020304" charset="0"/>
              </a:endParaRPr>
            </a:p>
          </p:txBody>
        </p:sp>
      </p:grpSp>
      <p:cxnSp>
        <p:nvCxnSpPr>
          <p:cNvPr id="16" name="直接箭头连接符 15"/>
          <p:cNvCxnSpPr/>
          <p:nvPr/>
        </p:nvCxnSpPr>
        <p:spPr>
          <a:xfrm flipH="1">
            <a:off x="5731901" y="2132409"/>
            <a:ext cx="463894" cy="69807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3911104" y="653010"/>
            <a:ext cx="5159065" cy="523220"/>
          </a:xfrm>
          <a:prstGeom prst="rect">
            <a:avLst/>
          </a:prstGeom>
          <a:noFill/>
          <a:ln w="28575">
            <a:solidFill>
              <a:srgbClr val="FFC000"/>
            </a:solidFill>
          </a:ln>
        </p:spPr>
        <p:txBody>
          <a:bodyPr wrap="square" rtlCol="0">
            <a:spAutoFit/>
          </a:bodyPr>
          <a:lstStyle/>
          <a:p>
            <a:pPr lvl="0"/>
            <a:r>
              <a:rPr lang="zh-CN" altLang="en-US" sz="2800" b="1" dirty="0">
                <a:solidFill>
                  <a:srgbClr val="FF0000"/>
                </a:solidFill>
              </a:rPr>
              <a:t>构思续写部分情节结构</a:t>
            </a:r>
            <a:endParaRPr lang="zh-CN" altLang="en-US" sz="2800" b="1" dirty="0">
              <a:solidFill>
                <a:srgbClr val="FF0000"/>
              </a:solidFill>
            </a:endParaRPr>
          </a:p>
        </p:txBody>
      </p:sp>
      <p:sp>
        <p:nvSpPr>
          <p:cNvPr id="18" name="矩形 17"/>
          <p:cNvSpPr/>
          <p:nvPr/>
        </p:nvSpPr>
        <p:spPr>
          <a:xfrm>
            <a:off x="1557470" y="1279717"/>
            <a:ext cx="8809123" cy="430887"/>
          </a:xfrm>
          <a:prstGeom prst="rect">
            <a:avLst/>
          </a:prstGeom>
          <a:noFill/>
        </p:spPr>
        <p:txBody>
          <a:bodyPr wrap="square" rtlCol="0">
            <a:spAutoFit/>
          </a:bodyPr>
          <a:lstStyle/>
          <a:p>
            <a:r>
              <a:rPr lang="zh-CN" altLang="zh-CN" sz="2200" b="1" dirty="0"/>
              <a:t>通过续写两段的段首句，可以确定每段故事的情节发展、场景和人物。</a:t>
            </a:r>
            <a:endParaRPr lang="zh-CN" altLang="zh-CN" sz="2200" b="1" dirty="0"/>
          </a:p>
        </p:txBody>
      </p:sp>
      <p:sp>
        <p:nvSpPr>
          <p:cNvPr id="19" name="文本框 18"/>
          <p:cNvSpPr txBox="1"/>
          <p:nvPr/>
        </p:nvSpPr>
        <p:spPr>
          <a:xfrm>
            <a:off x="1303447" y="1807719"/>
            <a:ext cx="8158241" cy="430887"/>
          </a:xfrm>
          <a:prstGeom prst="rect">
            <a:avLst/>
          </a:prstGeom>
          <a:noFill/>
          <a:ln w="28575">
            <a:solidFill>
              <a:srgbClr val="FFC000"/>
            </a:solidFill>
          </a:ln>
        </p:spPr>
        <p:txBody>
          <a:bodyPr wrap="square" rtlCol="0">
            <a:spAutoFit/>
          </a:bodyPr>
          <a:lstStyle>
            <a:defPPr>
              <a:defRPr lang="en-US"/>
            </a:defPPr>
            <a:lvl1pPr algn="ctr">
              <a:defRPr sz="2800"/>
            </a:lvl1pPr>
          </a:lstStyle>
          <a:p>
            <a:pPr algn="l"/>
            <a:r>
              <a:rPr lang="en-US" altLang="zh-CN" sz="2200" b="1" dirty="0">
                <a:solidFill>
                  <a:srgbClr val="0000CC"/>
                </a:solidFill>
              </a:rPr>
              <a:t>Paragraph 1: Every day after school, Reuben started his plan.</a:t>
            </a:r>
            <a:endParaRPr lang="zh-CN" altLang="en-US" sz="2200" b="1" i="1" dirty="0">
              <a:solidFill>
                <a:srgbClr val="0000CC"/>
              </a:solidFill>
            </a:endParaRPr>
          </a:p>
        </p:txBody>
      </p:sp>
      <p:sp>
        <p:nvSpPr>
          <p:cNvPr id="20" name="文本框 19"/>
          <p:cNvSpPr txBox="1"/>
          <p:nvPr/>
        </p:nvSpPr>
        <p:spPr>
          <a:xfrm>
            <a:off x="1248385" y="3675807"/>
            <a:ext cx="8158241" cy="430887"/>
          </a:xfrm>
          <a:prstGeom prst="rect">
            <a:avLst/>
          </a:prstGeom>
          <a:noFill/>
          <a:ln w="28575">
            <a:solidFill>
              <a:srgbClr val="FFC000"/>
            </a:solidFill>
          </a:ln>
        </p:spPr>
        <p:txBody>
          <a:bodyPr wrap="square" rtlCol="0">
            <a:spAutoFit/>
          </a:bodyPr>
          <a:lstStyle>
            <a:defPPr>
              <a:defRPr lang="en-US"/>
            </a:defPPr>
            <a:lvl1pPr algn="ctr">
              <a:defRPr sz="2800">
                <a:solidFill>
                  <a:srgbClr val="0000CC"/>
                </a:solidFill>
              </a:defRPr>
            </a:lvl1pPr>
          </a:lstStyle>
          <a:p>
            <a:pPr algn="l"/>
            <a:r>
              <a:rPr lang="en-US" altLang="zh-CN" sz="2200" b="1" dirty="0"/>
              <a:t>Paragraph 2: Finally, the time came! </a:t>
            </a:r>
            <a:endParaRPr lang="zh-CN" altLang="en-US" sz="2200" b="1" i="1" dirty="0"/>
          </a:p>
        </p:txBody>
      </p:sp>
      <p:sp>
        <p:nvSpPr>
          <p:cNvPr id="21" name="文本框 20"/>
          <p:cNvSpPr txBox="1"/>
          <p:nvPr/>
        </p:nvSpPr>
        <p:spPr>
          <a:xfrm>
            <a:off x="1013466" y="5469518"/>
            <a:ext cx="7348240" cy="1107996"/>
          </a:xfrm>
          <a:prstGeom prst="rect">
            <a:avLst/>
          </a:prstGeom>
          <a:noFill/>
          <a:ln w="28575">
            <a:solidFill>
              <a:srgbClr val="FFC000"/>
            </a:solidFill>
          </a:ln>
        </p:spPr>
        <p:txBody>
          <a:bodyPr wrap="square" rtlCol="0">
            <a:spAutoFit/>
          </a:bodyPr>
          <a:lstStyle>
            <a:defPPr>
              <a:defRPr lang="en-US"/>
            </a:defPPr>
            <a:lvl1pPr algn="ctr">
              <a:defRPr sz="2800">
                <a:solidFill>
                  <a:srgbClr val="0000CC"/>
                </a:solidFill>
              </a:defRPr>
            </a:lvl1pPr>
          </a:lstStyle>
          <a:p>
            <a:pPr algn="l"/>
            <a:r>
              <a:rPr lang="zh-CN" altLang="en-US" sz="2200" b="1" dirty="0"/>
              <a:t>根据故事主题和情节结构分析，段尾应该是母亲开心地收下礼物，询问</a:t>
            </a:r>
            <a:r>
              <a:rPr lang="en-US" altLang="zh-CN" sz="2200" b="1" dirty="0"/>
              <a:t>Reuben</a:t>
            </a:r>
            <a:r>
              <a:rPr lang="zh-CN" altLang="en-US" sz="2200" b="1" dirty="0"/>
              <a:t>钱是怎么存起来的。</a:t>
            </a:r>
            <a:r>
              <a:rPr lang="en-US" altLang="zh-CN" sz="2200" b="1" dirty="0"/>
              <a:t>Reuben</a:t>
            </a:r>
            <a:r>
              <a:rPr lang="zh-CN" altLang="en-US" sz="2200" b="1" dirty="0"/>
              <a:t>告诉妈妈自己为存钱所做的一切，感悟世上没有实现不了的梦想。</a:t>
            </a:r>
            <a:endParaRPr lang="zh-CN" altLang="en-US" sz="2200" b="1" dirty="0"/>
          </a:p>
        </p:txBody>
      </p:sp>
      <p:cxnSp>
        <p:nvCxnSpPr>
          <p:cNvPr id="22" name="直接箭头连接符 21"/>
          <p:cNvCxnSpPr/>
          <p:nvPr/>
        </p:nvCxnSpPr>
        <p:spPr>
          <a:xfrm flipH="1">
            <a:off x="5011818" y="3122467"/>
            <a:ext cx="505417" cy="73084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a:off x="4064126" y="4824000"/>
            <a:ext cx="465834" cy="701072"/>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9142917" y="3111724"/>
            <a:ext cx="2460930" cy="646331"/>
          </a:xfrm>
          <a:prstGeom prst="rect">
            <a:avLst/>
          </a:prstGeom>
          <a:noFill/>
          <a:ln w="38100">
            <a:solidFill>
              <a:schemeClr val="accent5"/>
            </a:solidFill>
          </a:ln>
        </p:spPr>
        <p:txBody>
          <a:bodyPr wrap="none" lIns="91440" tIns="45720" rIns="91440" bIns="45720">
            <a:spAutoFit/>
          </a:bodyPr>
          <a:lstStyle/>
          <a:p>
            <a:pPr algn="ctr"/>
            <a:r>
              <a:rPr lang="en-US" altLang="zh-CN"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Interaction</a:t>
            </a:r>
            <a:endParaRPr lang="zh-CN" alt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5" name="矩形 24"/>
          <p:cNvSpPr/>
          <p:nvPr/>
        </p:nvSpPr>
        <p:spPr>
          <a:xfrm>
            <a:off x="8700953" y="5396547"/>
            <a:ext cx="3251211" cy="646331"/>
          </a:xfrm>
          <a:prstGeom prst="rect">
            <a:avLst/>
          </a:prstGeom>
          <a:noFill/>
          <a:ln w="38100">
            <a:solidFill>
              <a:schemeClr val="accent5"/>
            </a:solidFill>
          </a:ln>
        </p:spPr>
        <p:txBody>
          <a:bodyPr wrap="none" lIns="91440" tIns="45720" rIns="91440" bIns="45720">
            <a:spAutoFit/>
          </a:bodyPr>
          <a:lstStyle/>
          <a:p>
            <a:pPr algn="ctr"/>
            <a:r>
              <a:rPr lang="en-US" altLang="zh-CN"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Imaginary plot</a:t>
            </a:r>
            <a:endParaRPr lang="zh-CN" alt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6" name="文本框 25"/>
          <p:cNvSpPr txBox="1"/>
          <p:nvPr/>
        </p:nvSpPr>
        <p:spPr>
          <a:xfrm>
            <a:off x="906269" y="2381485"/>
            <a:ext cx="9353127" cy="1107996"/>
          </a:xfrm>
          <a:prstGeom prst="rect">
            <a:avLst/>
          </a:prstGeom>
          <a:noFill/>
        </p:spPr>
        <p:txBody>
          <a:bodyPr wrap="square" rtlCol="0">
            <a:spAutoFit/>
          </a:bodyPr>
          <a:lstStyle/>
          <a:p>
            <a:r>
              <a:rPr lang="zh-CN" altLang="en-US" sz="2200" b="1" dirty="0"/>
              <a:t>根据第一段段首句可知，本段故事场景为每天放学后，</a:t>
            </a:r>
            <a:r>
              <a:rPr lang="en-US" altLang="zh-CN" sz="2200" b="1" dirty="0"/>
              <a:t>Reuben</a:t>
            </a:r>
            <a:r>
              <a:rPr lang="zh-CN" altLang="en-US" sz="2200" b="1" dirty="0"/>
              <a:t>就开始进行他的筹钱计划。后文可以讲述他的筹钱过程以及最终结果，可以具体描写一下筹钱过程中</a:t>
            </a:r>
            <a:r>
              <a:rPr lang="en-US" altLang="zh-CN" sz="2200" b="1" dirty="0"/>
              <a:t>Reuben</a:t>
            </a:r>
            <a:r>
              <a:rPr lang="zh-CN" altLang="en-US" sz="2200" b="1" dirty="0"/>
              <a:t>付出的努力。</a:t>
            </a:r>
            <a:endParaRPr lang="zh-CN" altLang="en-US" sz="2200" b="1" dirty="0"/>
          </a:p>
        </p:txBody>
      </p:sp>
      <p:sp>
        <p:nvSpPr>
          <p:cNvPr id="28" name="矩形 27"/>
          <p:cNvSpPr/>
          <p:nvPr/>
        </p:nvSpPr>
        <p:spPr>
          <a:xfrm>
            <a:off x="906269" y="4179860"/>
            <a:ext cx="10579053" cy="1107996"/>
          </a:xfrm>
          <a:prstGeom prst="rect">
            <a:avLst/>
          </a:prstGeom>
          <a:noFill/>
        </p:spPr>
        <p:txBody>
          <a:bodyPr wrap="square" rtlCol="0">
            <a:spAutoFit/>
          </a:bodyPr>
          <a:lstStyle/>
          <a:p>
            <a:r>
              <a:rPr lang="zh-CN" altLang="en-US" sz="2200" b="1" dirty="0"/>
              <a:t>根据第二段段首句可知，本段故事场景为终于，是时候打开储钱罐了！本段开头暗示</a:t>
            </a:r>
            <a:r>
              <a:rPr lang="en-US" altLang="zh-CN" sz="2200" b="1" dirty="0"/>
              <a:t>Reuben</a:t>
            </a:r>
            <a:r>
              <a:rPr lang="zh-CN" altLang="en-US" sz="2200" b="1" dirty="0"/>
              <a:t>已经筹到了足够的钱，后文就可以描写他买下胸针的激动心情以及将胸针送给母亲</a:t>
            </a:r>
            <a:r>
              <a:rPr lang="en-US" altLang="zh-CN" sz="2200" b="1" dirty="0"/>
              <a:t>Dora</a:t>
            </a:r>
            <a:r>
              <a:rPr lang="zh-CN" altLang="en-US" sz="2200" b="1" dirty="0"/>
              <a:t>的过程。另外，母亲收到胸针后开心、感动的反应也可以是描写的重点。</a:t>
            </a:r>
            <a:endParaRPr lang="zh-CN" alt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animBg="1"/>
      <p:bldP spid="21" grpId="0" animBg="1"/>
      <p:bldP spid="24" grpId="0" animBg="1"/>
      <p:bldP spid="25" grpId="0" animBg="1"/>
      <p:bldP spid="26"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88436" y="134478"/>
            <a:ext cx="7831963" cy="900906"/>
            <a:chOff x="1624411" y="66135"/>
            <a:chExt cx="6854622" cy="900906"/>
          </a:xfrm>
        </p:grpSpPr>
        <p:grpSp>
          <p:nvGrpSpPr>
            <p:cNvPr id="5" name="组合 4"/>
            <p:cNvGrpSpPr/>
            <p:nvPr/>
          </p:nvGrpSpPr>
          <p:grpSpPr>
            <a:xfrm>
              <a:off x="1624411" y="66135"/>
              <a:ext cx="6854622" cy="900906"/>
              <a:chOff x="1624411" y="110217"/>
              <a:chExt cx="6854622" cy="900906"/>
            </a:xfrm>
          </p:grpSpPr>
          <p:sp>
            <p:nvSpPr>
              <p:cNvPr id="7" name="AutoShape 229"/>
              <p:cNvSpPr>
                <a:spLocks noChangeArrowheads="1"/>
              </p:cNvSpPr>
              <p:nvPr/>
            </p:nvSpPr>
            <p:spPr bwMode="auto">
              <a:xfrm>
                <a:off x="1624411" y="110217"/>
                <a:ext cx="668489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8" name="Group 230"/>
              <p:cNvGrpSpPr/>
              <p:nvPr/>
            </p:nvGrpSpPr>
            <p:grpSpPr bwMode="auto">
              <a:xfrm rot="19894728">
                <a:off x="7633372" y="484906"/>
                <a:ext cx="845661" cy="526217"/>
                <a:chOff x="1270" y="1366"/>
                <a:chExt cx="284" cy="191"/>
              </a:xfrm>
            </p:grpSpPr>
            <p:grpSp>
              <p:nvGrpSpPr>
                <p:cNvPr id="9" name="Group 231"/>
                <p:cNvGrpSpPr/>
                <p:nvPr/>
              </p:nvGrpSpPr>
              <p:grpSpPr bwMode="auto">
                <a:xfrm rot="-3920841">
                  <a:off x="1292" y="1367"/>
                  <a:ext cx="148" cy="191"/>
                  <a:chOff x="2825" y="3007"/>
                  <a:chExt cx="229" cy="242"/>
                </a:xfrm>
              </p:grpSpPr>
              <p:sp>
                <p:nvSpPr>
                  <p:cNvPr id="13"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4"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10" name="Group 234"/>
                <p:cNvGrpSpPr/>
                <p:nvPr/>
              </p:nvGrpSpPr>
              <p:grpSpPr bwMode="auto">
                <a:xfrm rot="-10500000">
                  <a:off x="1406" y="1366"/>
                  <a:ext cx="148" cy="191"/>
                  <a:chOff x="2825" y="3007"/>
                  <a:chExt cx="229" cy="242"/>
                </a:xfrm>
              </p:grpSpPr>
              <p:sp>
                <p:nvSpPr>
                  <p:cNvPr id="11"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2"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sp>
          <p:nvSpPr>
            <p:cNvPr id="6" name="文本框 5"/>
            <p:cNvSpPr txBox="1"/>
            <p:nvPr/>
          </p:nvSpPr>
          <p:spPr>
            <a:xfrm>
              <a:off x="1746557" y="167946"/>
              <a:ext cx="6392008" cy="600164"/>
            </a:xfrm>
            <a:prstGeom prst="rect">
              <a:avLst/>
            </a:prstGeom>
            <a:solidFill>
              <a:srgbClr val="FFC000"/>
            </a:solidFill>
          </p:spPr>
          <p:txBody>
            <a:bodyPr wrap="square">
              <a:spAutoFit/>
            </a:bodyPr>
            <a:lstStyle/>
            <a:p>
              <a:pPr algn="just">
                <a:lnSpc>
                  <a:spcPct val="110000"/>
                </a:lnSpc>
                <a:tabLst>
                  <a:tab pos="2400300" algn="l"/>
                </a:tabLst>
              </a:pP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r>
                <a:rPr lang="zh-CN" altLang="en-US" sz="3000" b="1" u="wavyDbl" kern="100" dirty="0" smtClean="0">
                  <a:solidFill>
                    <a:srgbClr val="0000FF"/>
                  </a:solidFill>
                  <a:uFill>
                    <a:solidFill>
                      <a:srgbClr val="FF0000"/>
                    </a:solidFill>
                  </a:uFill>
                  <a:latin typeface="等线" panose="02010600030101010101" pitchFamily="2" charset="-122"/>
                  <a:ea typeface="等线" panose="02010600030101010101" pitchFamily="2" charset="-122"/>
                  <a:cs typeface="Times New Roman" panose="02020603050405020304" charset="0"/>
                </a:rPr>
                <a:t>情节分析</a:t>
              </a:r>
              <a:r>
                <a:rPr lang="en-US" altLang="zh-CN" sz="3000" b="1" u="wavyDbl" kern="100" dirty="0" smtClean="0">
                  <a:solidFill>
                    <a:srgbClr val="0000FF"/>
                  </a:solidFill>
                  <a:uFill>
                    <a:solidFill>
                      <a:srgbClr val="FF0000"/>
                    </a:solidFill>
                  </a:uFill>
                  <a:latin typeface="等线" panose="02010600030101010101" pitchFamily="2" charset="-122"/>
                  <a:ea typeface="等线" panose="02010600030101010101" pitchFamily="2" charset="-122"/>
                  <a:cs typeface="Times New Roman" panose="02020603050405020304" charset="0"/>
                </a:rPr>
                <a:t>Predicting the ending</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endParaRPr lang="zh-CN" altLang="zh-CN" sz="3000" kern="100" dirty="0">
                <a:effectLst/>
                <a:latin typeface="等线" panose="02010600030101010101" pitchFamily="2" charset="-122"/>
                <a:ea typeface="等线" panose="02010600030101010101" pitchFamily="2" charset="-122"/>
                <a:cs typeface="Times New Roman" panose="02020603050405020304" charset="0"/>
              </a:endParaRPr>
            </a:p>
          </p:txBody>
        </p:sp>
      </p:grpSp>
      <p:sp>
        <p:nvSpPr>
          <p:cNvPr id="17" name="圆角矩形 16"/>
          <p:cNvSpPr/>
          <p:nvPr/>
        </p:nvSpPr>
        <p:spPr>
          <a:xfrm>
            <a:off x="242782" y="1346650"/>
            <a:ext cx="867252" cy="52805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a:r>
              <a:rPr lang="en-US" altLang="zh-CN" sz="4000" dirty="0">
                <a:latin typeface="华文行楷" panose="02010800040101010101" pitchFamily="2" charset="-122"/>
                <a:ea typeface="华文行楷" panose="02010800040101010101" pitchFamily="2" charset="-122"/>
              </a:rPr>
              <a:t>2</a:t>
            </a:r>
            <a:r>
              <a:rPr lang="en-US" altLang="zh-CN" sz="2800" dirty="0">
                <a:latin typeface="华文行楷" panose="02010800040101010101" pitchFamily="2" charset="-122"/>
                <a:ea typeface="华文行楷" panose="02010800040101010101" pitchFamily="2" charset="-122"/>
              </a:rPr>
              <a:t> </a:t>
            </a:r>
            <a:endParaRPr lang="zh-CN" altLang="en-US" sz="2800" dirty="0">
              <a:latin typeface="华文行楷" panose="02010800040101010101" pitchFamily="2" charset="-122"/>
              <a:ea typeface="华文行楷" panose="02010800040101010101" pitchFamily="2" charset="-122"/>
            </a:endParaRPr>
          </a:p>
        </p:txBody>
      </p:sp>
      <p:grpSp>
        <p:nvGrpSpPr>
          <p:cNvPr id="18" name="Group 12"/>
          <p:cNvGrpSpPr/>
          <p:nvPr/>
        </p:nvGrpSpPr>
        <p:grpSpPr>
          <a:xfrm>
            <a:off x="242782" y="2799833"/>
            <a:ext cx="686928" cy="686928"/>
            <a:chOff x="7891737" y="2283399"/>
            <a:chExt cx="755703" cy="755703"/>
          </a:xfrm>
        </p:grpSpPr>
        <p:sp>
          <p:nvSpPr>
            <p:cNvPr id="19" name="Oval 19"/>
            <p:cNvSpPr/>
            <p:nvPr/>
          </p:nvSpPr>
          <p:spPr>
            <a:xfrm>
              <a:off x="7891737" y="2283399"/>
              <a:ext cx="755703" cy="75570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charset="-122"/>
                <a:cs typeface="+mn-ea"/>
                <a:sym typeface="Arial" panose="020B0604020202020204" pitchFamily="34" charset="0"/>
              </a:endParaRPr>
            </a:p>
          </p:txBody>
        </p:sp>
        <p:sp>
          <p:nvSpPr>
            <p:cNvPr id="20"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1" name="矩形 20"/>
          <p:cNvSpPr/>
          <p:nvPr/>
        </p:nvSpPr>
        <p:spPr>
          <a:xfrm>
            <a:off x="9220400" y="3500238"/>
            <a:ext cx="2732116" cy="2996721"/>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5"/>
          <p:cNvSpPr/>
          <p:nvPr/>
        </p:nvSpPr>
        <p:spPr>
          <a:xfrm>
            <a:off x="992110" y="2283049"/>
            <a:ext cx="11096004" cy="1882927"/>
          </a:xfrm>
          <a:prstGeom prst="roundRect">
            <a:avLst>
              <a:gd name="adj" fmla="val 50000"/>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en-US" altLang="zh-CN" sz="2800" b="1" dirty="0" smtClean="0">
                <a:solidFill>
                  <a:schemeClr val="tx1"/>
                </a:solidFill>
                <a:latin typeface="Times New Roman" panose="02020603050405020304" charset="0"/>
                <a:ea typeface="华文行楷" panose="02010800040101010101" pitchFamily="2" charset="-122"/>
                <a:cs typeface="Times New Roman" panose="02020603050405020304" charset="0"/>
              </a:rPr>
              <a:t>a) How </a:t>
            </a:r>
            <a:r>
              <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rPr>
              <a:t>did Reuben save money?</a:t>
            </a:r>
            <a:endPar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endParaRPr>
          </a:p>
          <a:p>
            <a:pPr>
              <a:lnSpc>
                <a:spcPts val="3500"/>
              </a:lnSpc>
            </a:pPr>
            <a:r>
              <a:rPr lang="en-US" altLang="zh-CN" sz="2800" b="1" dirty="0" smtClean="0">
                <a:solidFill>
                  <a:schemeClr val="tx1"/>
                </a:solidFill>
                <a:latin typeface="Times New Roman" panose="02020603050405020304" charset="0"/>
                <a:ea typeface="华文行楷" panose="02010800040101010101" pitchFamily="2" charset="-122"/>
                <a:cs typeface="Times New Roman" panose="02020603050405020304" charset="0"/>
              </a:rPr>
              <a:t>b) What </a:t>
            </a:r>
            <a:r>
              <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rPr>
              <a:t>else did Reuben do to save more money?</a:t>
            </a:r>
            <a:endPar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endParaRPr>
          </a:p>
          <a:p>
            <a:pPr>
              <a:lnSpc>
                <a:spcPts val="3500"/>
              </a:lnSpc>
            </a:pPr>
            <a:r>
              <a:rPr lang="en-US" altLang="zh-CN" sz="2800" b="1" dirty="0" smtClean="0">
                <a:solidFill>
                  <a:schemeClr val="tx1"/>
                </a:solidFill>
                <a:latin typeface="Times New Roman" panose="02020603050405020304" charset="0"/>
                <a:ea typeface="华文行楷" panose="02010800040101010101" pitchFamily="2" charset="-122"/>
                <a:cs typeface="Times New Roman" panose="02020603050405020304" charset="0"/>
              </a:rPr>
              <a:t>c) How </a:t>
            </a:r>
            <a:r>
              <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rPr>
              <a:t>did Reuben feel when facing the challenge, such as coldness and hunger</a:t>
            </a:r>
            <a:r>
              <a:rPr lang="zh-CN" altLang="en-US" sz="2800" b="1" dirty="0">
                <a:solidFill>
                  <a:schemeClr val="tx1"/>
                </a:solidFill>
                <a:latin typeface="Times New Roman" panose="02020603050405020304" charset="0"/>
                <a:ea typeface="华文行楷" panose="02010800040101010101" pitchFamily="2" charset="-122"/>
                <a:cs typeface="Times New Roman" panose="02020603050405020304" charset="0"/>
              </a:rPr>
              <a:t>？</a:t>
            </a:r>
            <a:endParaRPr lang="zh-CN" altLang="en-US" sz="2800" b="1" dirty="0">
              <a:solidFill>
                <a:schemeClr val="tx1"/>
              </a:solidFill>
              <a:latin typeface="Times New Roman" panose="02020603050405020304" charset="0"/>
              <a:ea typeface="华文行楷" panose="02010800040101010101" pitchFamily="2" charset="-122"/>
              <a:cs typeface="Times New Roman" panose="02020603050405020304" charset="0"/>
            </a:endParaRPr>
          </a:p>
        </p:txBody>
      </p:sp>
      <p:grpSp>
        <p:nvGrpSpPr>
          <p:cNvPr id="23" name="组合 22"/>
          <p:cNvGrpSpPr/>
          <p:nvPr/>
        </p:nvGrpSpPr>
        <p:grpSpPr>
          <a:xfrm>
            <a:off x="305182" y="4454597"/>
            <a:ext cx="686928" cy="686928"/>
            <a:chOff x="354273" y="4964039"/>
            <a:chExt cx="686928" cy="686928"/>
          </a:xfrm>
        </p:grpSpPr>
        <p:sp>
          <p:nvSpPr>
            <p:cNvPr id="24" name="Donut 70"/>
            <p:cNvSpPr/>
            <p:nvPr/>
          </p:nvSpPr>
          <p:spPr>
            <a:xfrm>
              <a:off x="354273" y="4964039"/>
              <a:ext cx="686928" cy="686928"/>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25" name="图片 24"/>
            <p:cNvPicPr>
              <a:picLocks noChangeAspect="1"/>
            </p:cNvPicPr>
            <p:nvPr/>
          </p:nvPicPr>
          <p:blipFill>
            <a:blip r:embed="rId2"/>
            <a:stretch>
              <a:fillRect/>
            </a:stretch>
          </p:blipFill>
          <p:spPr>
            <a:xfrm>
              <a:off x="534089" y="5070329"/>
              <a:ext cx="327300" cy="477681"/>
            </a:xfrm>
            <a:prstGeom prst="rect">
              <a:avLst/>
            </a:prstGeom>
          </p:spPr>
        </p:pic>
      </p:grpSp>
      <p:sp>
        <p:nvSpPr>
          <p:cNvPr id="26" name="圆角矩形 5"/>
          <p:cNvSpPr/>
          <p:nvPr/>
        </p:nvSpPr>
        <p:spPr>
          <a:xfrm>
            <a:off x="993620" y="4354700"/>
            <a:ext cx="8722061" cy="1872319"/>
          </a:xfrm>
          <a:prstGeom prst="roundRect">
            <a:avLst>
              <a:gd name="adj" fmla="val 50000"/>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800" b="1" dirty="0">
                <a:solidFill>
                  <a:schemeClr val="tx1"/>
                </a:solidFill>
                <a:latin typeface="+mn-ea"/>
              </a:rPr>
              <a:t>根据以上问题，续写第一段的具体情节可以是：</a:t>
            </a:r>
            <a:r>
              <a:rPr lang="en-US" altLang="zh-CN" sz="2800" b="1" dirty="0">
                <a:solidFill>
                  <a:schemeClr val="tx1"/>
                </a:solidFill>
                <a:latin typeface="+mn-ea"/>
              </a:rPr>
              <a:t>Reuben</a:t>
            </a:r>
            <a:r>
              <a:rPr lang="zh-CN" altLang="en-US" sz="2800" b="1" dirty="0">
                <a:solidFill>
                  <a:schemeClr val="tx1"/>
                </a:solidFill>
                <a:latin typeface="+mn-ea"/>
              </a:rPr>
              <a:t>捡拾钉子袋存钱→为了存更多的钱，</a:t>
            </a:r>
            <a:r>
              <a:rPr lang="en-US" altLang="zh-CN" sz="2800" b="1" dirty="0">
                <a:solidFill>
                  <a:schemeClr val="tx1"/>
                </a:solidFill>
                <a:latin typeface="+mn-ea"/>
              </a:rPr>
              <a:t>Reuben</a:t>
            </a:r>
            <a:r>
              <a:rPr lang="zh-CN" altLang="en-US" sz="2800" b="1" dirty="0">
                <a:solidFill>
                  <a:schemeClr val="tx1"/>
                </a:solidFill>
                <a:latin typeface="+mn-ea"/>
              </a:rPr>
              <a:t>送报纸→每天又冷又饿→但储钱罐里的钱慢慢多起来了。</a:t>
            </a:r>
            <a:endParaRPr lang="zh-CN" altLang="en-US" sz="2800" b="1" dirty="0">
              <a:solidFill>
                <a:schemeClr val="tx1"/>
              </a:solidFill>
              <a:latin typeface="+mn-ea"/>
              <a:cs typeface="Times New Roman" panose="02020603050405020304" charset="0"/>
            </a:endParaRPr>
          </a:p>
        </p:txBody>
      </p:sp>
      <p:sp>
        <p:nvSpPr>
          <p:cNvPr id="27" name="矩形 26"/>
          <p:cNvSpPr/>
          <p:nvPr/>
        </p:nvSpPr>
        <p:spPr>
          <a:xfrm>
            <a:off x="1238110" y="1178337"/>
            <a:ext cx="10582859" cy="954107"/>
          </a:xfrm>
          <a:prstGeom prst="rect">
            <a:avLst/>
          </a:prstGeom>
        </p:spPr>
        <p:txBody>
          <a:bodyPr wrap="square">
            <a:spAutoFit/>
          </a:bodyPr>
          <a:lstStyle/>
          <a:p>
            <a:r>
              <a:rPr lang="zh-CN" altLang="en-US" sz="2800" b="1" dirty="0">
                <a:latin typeface="+mn-ea"/>
              </a:rPr>
              <a:t>续写第一段具体情节构思：</a:t>
            </a:r>
            <a:endParaRPr lang="zh-CN" altLang="en-US" sz="2800" b="1" dirty="0">
              <a:latin typeface="+mn-ea"/>
            </a:endParaRPr>
          </a:p>
          <a:p>
            <a:r>
              <a:rPr lang="zh-CN" altLang="en-US" sz="2800" b="1" dirty="0">
                <a:latin typeface="+mn-ea"/>
              </a:rPr>
              <a:t>展开细节时，可以尝试回答如下问题并考虑多种可能性：</a:t>
            </a:r>
            <a:endParaRPr lang="zh-CN" altLang="en-US" sz="2800" b="1" dirty="0">
              <a:latin typeface="+mn-ea"/>
            </a:endParaRPr>
          </a:p>
        </p:txBody>
      </p:sp>
      <p:sp>
        <p:nvSpPr>
          <p:cNvPr id="28" name="矩形: 圆角 15"/>
          <p:cNvSpPr/>
          <p:nvPr/>
        </p:nvSpPr>
        <p:spPr>
          <a:xfrm>
            <a:off x="1254285" y="1183891"/>
            <a:ext cx="10550511" cy="87812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6" grpId="0" animBg="1"/>
      <p:bldP spid="27"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88436" y="134478"/>
            <a:ext cx="7831963" cy="900906"/>
            <a:chOff x="1624411" y="66135"/>
            <a:chExt cx="6854622" cy="900906"/>
          </a:xfrm>
        </p:grpSpPr>
        <p:grpSp>
          <p:nvGrpSpPr>
            <p:cNvPr id="5" name="组合 4"/>
            <p:cNvGrpSpPr/>
            <p:nvPr/>
          </p:nvGrpSpPr>
          <p:grpSpPr>
            <a:xfrm>
              <a:off x="1624411" y="66135"/>
              <a:ext cx="6854622" cy="900906"/>
              <a:chOff x="1624411" y="110217"/>
              <a:chExt cx="6854622" cy="900906"/>
            </a:xfrm>
          </p:grpSpPr>
          <p:sp>
            <p:nvSpPr>
              <p:cNvPr id="7" name="AutoShape 229"/>
              <p:cNvSpPr>
                <a:spLocks noChangeArrowheads="1"/>
              </p:cNvSpPr>
              <p:nvPr/>
            </p:nvSpPr>
            <p:spPr bwMode="auto">
              <a:xfrm>
                <a:off x="1624411" y="110217"/>
                <a:ext cx="668489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8" name="Group 230"/>
              <p:cNvGrpSpPr/>
              <p:nvPr/>
            </p:nvGrpSpPr>
            <p:grpSpPr bwMode="auto">
              <a:xfrm rot="19894728">
                <a:off x="7633372" y="484906"/>
                <a:ext cx="845661" cy="526217"/>
                <a:chOff x="1270" y="1366"/>
                <a:chExt cx="284" cy="191"/>
              </a:xfrm>
            </p:grpSpPr>
            <p:grpSp>
              <p:nvGrpSpPr>
                <p:cNvPr id="9" name="Group 231"/>
                <p:cNvGrpSpPr/>
                <p:nvPr/>
              </p:nvGrpSpPr>
              <p:grpSpPr bwMode="auto">
                <a:xfrm rot="-3920841">
                  <a:off x="1292" y="1367"/>
                  <a:ext cx="148" cy="191"/>
                  <a:chOff x="2825" y="3007"/>
                  <a:chExt cx="229" cy="242"/>
                </a:xfrm>
              </p:grpSpPr>
              <p:sp>
                <p:nvSpPr>
                  <p:cNvPr id="13"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4"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10" name="Group 234"/>
                <p:cNvGrpSpPr/>
                <p:nvPr/>
              </p:nvGrpSpPr>
              <p:grpSpPr bwMode="auto">
                <a:xfrm rot="-10500000">
                  <a:off x="1406" y="1366"/>
                  <a:ext cx="148" cy="191"/>
                  <a:chOff x="2825" y="3007"/>
                  <a:chExt cx="229" cy="242"/>
                </a:xfrm>
              </p:grpSpPr>
              <p:sp>
                <p:nvSpPr>
                  <p:cNvPr id="11"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2"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sp>
          <p:nvSpPr>
            <p:cNvPr id="6" name="文本框 5"/>
            <p:cNvSpPr txBox="1"/>
            <p:nvPr/>
          </p:nvSpPr>
          <p:spPr>
            <a:xfrm>
              <a:off x="1746557" y="167946"/>
              <a:ext cx="6392008" cy="600164"/>
            </a:xfrm>
            <a:prstGeom prst="rect">
              <a:avLst/>
            </a:prstGeom>
            <a:solidFill>
              <a:srgbClr val="FFC000"/>
            </a:solidFill>
          </p:spPr>
          <p:txBody>
            <a:bodyPr wrap="square">
              <a:spAutoFit/>
            </a:bodyPr>
            <a:lstStyle/>
            <a:p>
              <a:pPr algn="just">
                <a:lnSpc>
                  <a:spcPct val="110000"/>
                </a:lnSpc>
                <a:tabLst>
                  <a:tab pos="2400300" algn="l"/>
                </a:tabLst>
              </a:pP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r>
                <a:rPr lang="zh-CN" altLang="en-US" sz="3000" b="1" u="wavyDbl" kern="100" dirty="0" smtClean="0">
                  <a:solidFill>
                    <a:srgbClr val="0000FF"/>
                  </a:solidFill>
                  <a:uFill>
                    <a:solidFill>
                      <a:srgbClr val="FF0000"/>
                    </a:solidFill>
                  </a:uFill>
                  <a:latin typeface="等线" panose="02010600030101010101" pitchFamily="2" charset="-122"/>
                  <a:ea typeface="等线" panose="02010600030101010101" pitchFamily="2" charset="-122"/>
                  <a:cs typeface="Times New Roman" panose="02020603050405020304" charset="0"/>
                </a:rPr>
                <a:t>情节分析</a:t>
              </a:r>
              <a:r>
                <a:rPr lang="en-US" altLang="zh-CN" sz="3000" b="1" u="wavyDbl" kern="100" dirty="0" smtClean="0">
                  <a:solidFill>
                    <a:srgbClr val="0000FF"/>
                  </a:solidFill>
                  <a:uFill>
                    <a:solidFill>
                      <a:srgbClr val="FF0000"/>
                    </a:solidFill>
                  </a:uFill>
                  <a:latin typeface="等线" panose="02010600030101010101" pitchFamily="2" charset="-122"/>
                  <a:ea typeface="等线" panose="02010600030101010101" pitchFamily="2" charset="-122"/>
                  <a:cs typeface="Times New Roman" panose="02020603050405020304" charset="0"/>
                </a:rPr>
                <a:t>Predicting the ending</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endParaRPr lang="zh-CN" altLang="zh-CN" sz="3000" kern="100" dirty="0">
                <a:effectLst/>
                <a:latin typeface="等线" panose="02010600030101010101" pitchFamily="2" charset="-122"/>
                <a:ea typeface="等线" panose="02010600030101010101" pitchFamily="2" charset="-122"/>
                <a:cs typeface="Times New Roman" panose="02020603050405020304" charset="0"/>
              </a:endParaRPr>
            </a:p>
          </p:txBody>
        </p:sp>
      </p:grpSp>
      <p:sp>
        <p:nvSpPr>
          <p:cNvPr id="17" name="圆角矩形 16"/>
          <p:cNvSpPr/>
          <p:nvPr/>
        </p:nvSpPr>
        <p:spPr>
          <a:xfrm>
            <a:off x="215020" y="1380700"/>
            <a:ext cx="867252" cy="52805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a:r>
              <a:rPr lang="en-US" altLang="zh-CN" sz="4000" dirty="0">
                <a:latin typeface="华文行楷" panose="02010800040101010101" pitchFamily="2" charset="-122"/>
                <a:ea typeface="华文行楷" panose="02010800040101010101" pitchFamily="2" charset="-122"/>
              </a:rPr>
              <a:t>2</a:t>
            </a:r>
            <a:r>
              <a:rPr lang="en-US" altLang="zh-CN" sz="2800" dirty="0">
                <a:latin typeface="华文行楷" panose="02010800040101010101" pitchFamily="2" charset="-122"/>
                <a:ea typeface="华文行楷" panose="02010800040101010101" pitchFamily="2" charset="-122"/>
              </a:rPr>
              <a:t> </a:t>
            </a:r>
            <a:endParaRPr lang="zh-CN" altLang="en-US" sz="2800" dirty="0">
              <a:latin typeface="华文行楷" panose="02010800040101010101" pitchFamily="2" charset="-122"/>
              <a:ea typeface="华文行楷" panose="02010800040101010101" pitchFamily="2" charset="-122"/>
            </a:endParaRPr>
          </a:p>
        </p:txBody>
      </p:sp>
      <p:grpSp>
        <p:nvGrpSpPr>
          <p:cNvPr id="18" name="Group 12"/>
          <p:cNvGrpSpPr/>
          <p:nvPr/>
        </p:nvGrpSpPr>
        <p:grpSpPr>
          <a:xfrm>
            <a:off x="305182" y="2771282"/>
            <a:ext cx="686928" cy="686928"/>
            <a:chOff x="7891737" y="2283399"/>
            <a:chExt cx="755703" cy="755703"/>
          </a:xfrm>
        </p:grpSpPr>
        <p:sp>
          <p:nvSpPr>
            <p:cNvPr id="19" name="Oval 19"/>
            <p:cNvSpPr/>
            <p:nvPr/>
          </p:nvSpPr>
          <p:spPr>
            <a:xfrm>
              <a:off x="7891737" y="2283399"/>
              <a:ext cx="755703" cy="755703"/>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charset="-122"/>
                <a:cs typeface="+mn-ea"/>
                <a:sym typeface="Arial" panose="020B0604020202020204" pitchFamily="34" charset="0"/>
              </a:endParaRPr>
            </a:p>
          </p:txBody>
        </p:sp>
        <p:sp>
          <p:nvSpPr>
            <p:cNvPr id="20" name="Freeform 25"/>
            <p:cNvSpPr>
              <a:spLocks noEditPoints="1"/>
            </p:cNvSpPr>
            <p:nvPr/>
          </p:nvSpPr>
          <p:spPr bwMode="auto">
            <a:xfrm>
              <a:off x="8111199" y="2469466"/>
              <a:ext cx="316777" cy="383568"/>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30" tIns="45716" rIns="91430" bIns="457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2" name="圆角矩形 5"/>
          <p:cNvSpPr/>
          <p:nvPr/>
        </p:nvSpPr>
        <p:spPr>
          <a:xfrm>
            <a:off x="1049940" y="2338549"/>
            <a:ext cx="10991551" cy="1706074"/>
          </a:xfrm>
          <a:prstGeom prst="roundRect">
            <a:avLst>
              <a:gd name="adj" fmla="val 50000"/>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rPr>
              <a:t>a) How much money did Reuben earn through his own efforts?</a:t>
            </a:r>
            <a:endPar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endParaRPr>
          </a:p>
          <a:p>
            <a:pPr>
              <a:lnSpc>
                <a:spcPts val="3500"/>
              </a:lnSpc>
            </a:pPr>
            <a:r>
              <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rPr>
              <a:t>b) What did Reuben do after he saved enough money?</a:t>
            </a:r>
            <a:endPar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endParaRPr>
          </a:p>
          <a:p>
            <a:pPr>
              <a:lnSpc>
                <a:spcPts val="3500"/>
              </a:lnSpc>
            </a:pPr>
            <a:r>
              <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rPr>
              <a:t>c) What did his mother Dora feel after getting the gift from her son?</a:t>
            </a:r>
            <a:endParaRPr lang="en-US" altLang="zh-CN" sz="2800" b="1" dirty="0">
              <a:solidFill>
                <a:schemeClr val="tx1"/>
              </a:solidFill>
              <a:latin typeface="Times New Roman" panose="02020603050405020304" charset="0"/>
              <a:ea typeface="华文行楷" panose="02010800040101010101" pitchFamily="2" charset="-122"/>
              <a:cs typeface="Times New Roman" panose="02020603050405020304" charset="0"/>
            </a:endParaRPr>
          </a:p>
        </p:txBody>
      </p:sp>
      <p:grpSp>
        <p:nvGrpSpPr>
          <p:cNvPr id="23" name="组合 22"/>
          <p:cNvGrpSpPr/>
          <p:nvPr/>
        </p:nvGrpSpPr>
        <p:grpSpPr>
          <a:xfrm>
            <a:off x="317578" y="4528762"/>
            <a:ext cx="686928" cy="686928"/>
            <a:chOff x="354273" y="4964039"/>
            <a:chExt cx="686928" cy="686928"/>
          </a:xfrm>
        </p:grpSpPr>
        <p:sp>
          <p:nvSpPr>
            <p:cNvPr id="24" name="Donut 70"/>
            <p:cNvSpPr/>
            <p:nvPr/>
          </p:nvSpPr>
          <p:spPr>
            <a:xfrm>
              <a:off x="354273" y="4964039"/>
              <a:ext cx="686928" cy="686928"/>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pic>
          <p:nvPicPr>
            <p:cNvPr id="25" name="图片 24"/>
            <p:cNvPicPr>
              <a:picLocks noChangeAspect="1"/>
            </p:cNvPicPr>
            <p:nvPr/>
          </p:nvPicPr>
          <p:blipFill>
            <a:blip r:embed="rId1"/>
            <a:stretch>
              <a:fillRect/>
            </a:stretch>
          </p:blipFill>
          <p:spPr>
            <a:xfrm>
              <a:off x="534089" y="5070329"/>
              <a:ext cx="327300" cy="477681"/>
            </a:xfrm>
            <a:prstGeom prst="rect">
              <a:avLst/>
            </a:prstGeom>
          </p:spPr>
        </p:pic>
      </p:grpSp>
      <p:sp>
        <p:nvSpPr>
          <p:cNvPr id="26" name="圆角矩形 5"/>
          <p:cNvSpPr/>
          <p:nvPr/>
        </p:nvSpPr>
        <p:spPr>
          <a:xfrm>
            <a:off x="1004506" y="4320734"/>
            <a:ext cx="10991551" cy="1872319"/>
          </a:xfrm>
          <a:prstGeom prst="roundRect">
            <a:avLst>
              <a:gd name="adj" fmla="val 50000"/>
            </a:avLst>
          </a:prstGeom>
          <a:solidFill>
            <a:schemeClr val="bg1"/>
          </a:solidFill>
          <a:ln w="28575">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500"/>
              </a:lnSpc>
            </a:pPr>
            <a:r>
              <a:rPr lang="zh-CN" altLang="en-US" sz="2800" b="1" dirty="0">
                <a:solidFill>
                  <a:schemeClr val="tx1"/>
                </a:solidFill>
                <a:latin typeface="+mn-ea"/>
              </a:rPr>
              <a:t>根据以上问题，续写第二段的具体情节可以是</a:t>
            </a:r>
            <a:r>
              <a:rPr lang="en-US" altLang="zh-CN" sz="2800" b="1" dirty="0">
                <a:solidFill>
                  <a:schemeClr val="tx1"/>
                </a:solidFill>
                <a:latin typeface="+mn-ea"/>
              </a:rPr>
              <a:t>Reuben</a:t>
            </a:r>
            <a:r>
              <a:rPr lang="zh-CN" altLang="en-US" sz="2800" b="1" dirty="0">
                <a:solidFill>
                  <a:schemeClr val="tx1"/>
                </a:solidFill>
                <a:latin typeface="+mn-ea"/>
              </a:rPr>
              <a:t>打开储钱罐，数钱，一共五美元二十分（开心）→</a:t>
            </a:r>
            <a:r>
              <a:rPr lang="en-US" altLang="zh-CN" sz="2800" b="1" dirty="0">
                <a:solidFill>
                  <a:schemeClr val="tx1"/>
                </a:solidFill>
                <a:latin typeface="+mn-ea"/>
              </a:rPr>
              <a:t>Reuben</a:t>
            </a:r>
            <a:r>
              <a:rPr lang="zh-CN" altLang="en-US" sz="2800" b="1" dirty="0">
                <a:solidFill>
                  <a:schemeClr val="tx1"/>
                </a:solidFill>
                <a:latin typeface="+mn-ea"/>
              </a:rPr>
              <a:t>即刻去商店买回胸针→送给妈妈（感动）→妈妈问</a:t>
            </a:r>
            <a:r>
              <a:rPr lang="en-US" altLang="zh-CN" sz="2800" b="1" dirty="0">
                <a:solidFill>
                  <a:schemeClr val="tx1"/>
                </a:solidFill>
                <a:latin typeface="+mn-ea"/>
              </a:rPr>
              <a:t>Reuben</a:t>
            </a:r>
            <a:r>
              <a:rPr lang="zh-CN" altLang="en-US" sz="2800" b="1" dirty="0">
                <a:solidFill>
                  <a:schemeClr val="tx1"/>
                </a:solidFill>
                <a:latin typeface="+mn-ea"/>
              </a:rPr>
              <a:t>如何存钱→</a:t>
            </a:r>
            <a:r>
              <a:rPr lang="en-US" altLang="zh-CN" sz="2800" b="1" dirty="0">
                <a:solidFill>
                  <a:schemeClr val="tx1"/>
                </a:solidFill>
                <a:latin typeface="+mn-ea"/>
              </a:rPr>
              <a:t>Reuben</a:t>
            </a:r>
            <a:r>
              <a:rPr lang="zh-CN" altLang="en-US" sz="2800" b="1" dirty="0">
                <a:solidFill>
                  <a:schemeClr val="tx1"/>
                </a:solidFill>
                <a:latin typeface="+mn-ea"/>
              </a:rPr>
              <a:t>告知经过，并总结人生哲理。只要立志，就一定能达成目标（自豪）。</a:t>
            </a:r>
            <a:endParaRPr lang="zh-CN" altLang="en-US" sz="2800" b="1" dirty="0">
              <a:solidFill>
                <a:schemeClr val="tx1"/>
              </a:solidFill>
              <a:latin typeface="+mn-ea"/>
              <a:cs typeface="Times New Roman" panose="02020603050405020304" charset="0"/>
            </a:endParaRPr>
          </a:p>
        </p:txBody>
      </p:sp>
      <p:sp>
        <p:nvSpPr>
          <p:cNvPr id="27" name="矩形 26"/>
          <p:cNvSpPr/>
          <p:nvPr/>
        </p:nvSpPr>
        <p:spPr>
          <a:xfrm>
            <a:off x="1254285" y="1265329"/>
            <a:ext cx="10582859" cy="954107"/>
          </a:xfrm>
          <a:prstGeom prst="rect">
            <a:avLst/>
          </a:prstGeom>
        </p:spPr>
        <p:txBody>
          <a:bodyPr wrap="square">
            <a:spAutoFit/>
          </a:bodyPr>
          <a:lstStyle/>
          <a:p>
            <a:r>
              <a:rPr lang="zh-CN" altLang="en-US" sz="2800" b="1" dirty="0">
                <a:latin typeface="+mn-ea"/>
              </a:rPr>
              <a:t>续写第二段具体情节构思：</a:t>
            </a:r>
            <a:endParaRPr lang="zh-CN" altLang="en-US" sz="2800" b="1" dirty="0">
              <a:latin typeface="+mn-ea"/>
            </a:endParaRPr>
          </a:p>
          <a:p>
            <a:r>
              <a:rPr lang="zh-CN" altLang="en-US" sz="2800" b="1" dirty="0">
                <a:latin typeface="+mn-ea"/>
              </a:rPr>
              <a:t>展开细节时，可以尝试回答如下问题并考虑多种可能性</a:t>
            </a:r>
            <a:r>
              <a:rPr lang="zh-CN" altLang="en-US" sz="2800" b="1" dirty="0" smtClean="0">
                <a:latin typeface="+mn-ea"/>
              </a:rPr>
              <a:t>：</a:t>
            </a:r>
            <a:endParaRPr lang="zh-CN" altLang="en-US" sz="2800" b="1" dirty="0">
              <a:latin typeface="+mn-ea"/>
            </a:endParaRPr>
          </a:p>
        </p:txBody>
      </p:sp>
      <p:sp>
        <p:nvSpPr>
          <p:cNvPr id="28" name="矩形: 圆角 15"/>
          <p:cNvSpPr/>
          <p:nvPr/>
        </p:nvSpPr>
        <p:spPr>
          <a:xfrm>
            <a:off x="1225025" y="1293231"/>
            <a:ext cx="10550511" cy="87812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6" grpId="0" animBg="1"/>
      <p:bldP spid="27"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33981" y="119743"/>
            <a:ext cx="8327734" cy="900904"/>
            <a:chOff x="1624411" y="66135"/>
            <a:chExt cx="6854626" cy="900904"/>
          </a:xfrm>
        </p:grpSpPr>
        <p:grpSp>
          <p:nvGrpSpPr>
            <p:cNvPr id="14" name="组合 13"/>
            <p:cNvGrpSpPr/>
            <p:nvPr/>
          </p:nvGrpSpPr>
          <p:grpSpPr>
            <a:xfrm>
              <a:off x="1624411" y="66135"/>
              <a:ext cx="6854626" cy="900904"/>
              <a:chOff x="1624411" y="110217"/>
              <a:chExt cx="6854626" cy="900904"/>
            </a:xfrm>
          </p:grpSpPr>
          <p:sp>
            <p:nvSpPr>
              <p:cNvPr id="16" name="AutoShape 229"/>
              <p:cNvSpPr>
                <a:spLocks noChangeArrowheads="1"/>
              </p:cNvSpPr>
              <p:nvPr/>
            </p:nvSpPr>
            <p:spPr bwMode="auto">
              <a:xfrm>
                <a:off x="1624411" y="110217"/>
                <a:ext cx="668489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2800" dirty="0">
                    <a:solidFill>
                      <a:prstClr val="black"/>
                    </a:solidFill>
                    <a:latin typeface="Calibri" panose="020F0502020204030204"/>
                    <a:ea typeface="宋体" panose="02010600030101010101" pitchFamily="2" charset="-122"/>
                  </a:rPr>
                  <a:t>		</a:t>
                </a:r>
                <a:endParaRPr lang="en-US" altLang="zh-CN" sz="2800" dirty="0">
                  <a:solidFill>
                    <a:prstClr val="black"/>
                  </a:solidFill>
                  <a:latin typeface="Calibri" panose="020F0502020204030204"/>
                  <a:ea typeface="宋体" panose="02010600030101010101" pitchFamily="2" charset="-122"/>
                </a:endParaRPr>
              </a:p>
            </p:txBody>
          </p:sp>
          <p:grpSp>
            <p:nvGrpSpPr>
              <p:cNvPr id="17" name="Group 230"/>
              <p:cNvGrpSpPr/>
              <p:nvPr/>
            </p:nvGrpSpPr>
            <p:grpSpPr bwMode="auto">
              <a:xfrm rot="19894728">
                <a:off x="7633375" y="484904"/>
                <a:ext cx="845662" cy="526217"/>
                <a:chOff x="1270" y="1366"/>
                <a:chExt cx="284" cy="191"/>
              </a:xfrm>
            </p:grpSpPr>
            <p:grpSp>
              <p:nvGrpSpPr>
                <p:cNvPr id="18" name="Group 231"/>
                <p:cNvGrpSpPr/>
                <p:nvPr/>
              </p:nvGrpSpPr>
              <p:grpSpPr bwMode="auto">
                <a:xfrm rot="-3920841">
                  <a:off x="1292" y="1367"/>
                  <a:ext cx="148" cy="191"/>
                  <a:chOff x="2825" y="3007"/>
                  <a:chExt cx="229" cy="242"/>
                </a:xfrm>
              </p:grpSpPr>
              <p:sp>
                <p:nvSpPr>
                  <p:cNvPr id="22"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23"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2800">
                      <a:solidFill>
                        <a:prstClr val="black"/>
                      </a:solidFill>
                      <a:latin typeface="Calibri" panose="020F0502020204030204"/>
                      <a:ea typeface="宋体" panose="02010600030101010101" pitchFamily="2" charset="-122"/>
                    </a:endParaRPr>
                  </a:p>
                </p:txBody>
              </p:sp>
            </p:grpSp>
            <p:grpSp>
              <p:nvGrpSpPr>
                <p:cNvPr id="19" name="Group 234"/>
                <p:cNvGrpSpPr/>
                <p:nvPr/>
              </p:nvGrpSpPr>
              <p:grpSpPr bwMode="auto">
                <a:xfrm rot="-10500000">
                  <a:off x="1406" y="1366"/>
                  <a:ext cx="148" cy="191"/>
                  <a:chOff x="2826" y="3007"/>
                  <a:chExt cx="229" cy="242"/>
                </a:xfrm>
              </p:grpSpPr>
              <p:sp>
                <p:nvSpPr>
                  <p:cNvPr id="20"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21" name="Freeform 236"/>
                  <p:cNvSpPr/>
                  <p:nvPr/>
                </p:nvSpPr>
                <p:spPr bwMode="auto">
                  <a:xfrm rot="3996341" flipH="1">
                    <a:off x="2854"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2800" dirty="0">
                      <a:solidFill>
                        <a:prstClr val="black"/>
                      </a:solidFill>
                      <a:latin typeface="Calibri" panose="020F0502020204030204"/>
                      <a:ea typeface="宋体" panose="02010600030101010101" pitchFamily="2" charset="-122"/>
                    </a:endParaRPr>
                  </a:p>
                </p:txBody>
              </p:sp>
            </p:grpSp>
          </p:grpSp>
        </p:grpSp>
        <p:sp>
          <p:nvSpPr>
            <p:cNvPr id="15" name="文本框 14"/>
            <p:cNvSpPr txBox="1"/>
            <p:nvPr/>
          </p:nvSpPr>
          <p:spPr>
            <a:xfrm>
              <a:off x="1872003" y="189352"/>
              <a:ext cx="5655106" cy="566309"/>
            </a:xfrm>
            <a:prstGeom prst="rect">
              <a:avLst/>
            </a:prstGeom>
            <a:solidFill>
              <a:srgbClr val="FFC000"/>
            </a:solidFill>
          </p:spPr>
          <p:txBody>
            <a:bodyPr wrap="square">
              <a:spAutoFit/>
            </a:bodyPr>
            <a:lstStyle/>
            <a:p>
              <a:pPr algn="just">
                <a:lnSpc>
                  <a:spcPct val="110000"/>
                </a:lnSpc>
                <a:tabLst>
                  <a:tab pos="2400300" algn="l"/>
                </a:tabLst>
              </a:pPr>
              <a:r>
                <a:rPr lang="zh-CN" altLang="zh-CN" sz="2800" b="1" kern="100" dirty="0" smtClean="0">
                  <a:solidFill>
                    <a:srgbClr val="FF0000"/>
                  </a:solidFill>
                  <a:effectLst/>
                  <a:latin typeface="+mn-ea"/>
                  <a:cs typeface="Times New Roman" panose="02020603050405020304" charset="0"/>
                </a:rPr>
                <a:t>【</a:t>
              </a:r>
              <a:r>
                <a:rPr lang="en-US" altLang="zh-CN" sz="2800" b="1" u="wavyDbl" kern="100" dirty="0">
                  <a:solidFill>
                    <a:srgbClr val="0000FF"/>
                  </a:solidFill>
                  <a:uFill>
                    <a:solidFill>
                      <a:srgbClr val="FF0000"/>
                    </a:solidFill>
                  </a:uFill>
                  <a:latin typeface="+mn-ea"/>
                  <a:cs typeface="Times New Roman" panose="02020603050405020304" charset="0"/>
                </a:rPr>
                <a:t>Plot development</a:t>
              </a:r>
              <a:r>
                <a:rPr lang="zh-CN" altLang="en-US" sz="2800" b="1" u="wavyDbl" kern="100" dirty="0">
                  <a:solidFill>
                    <a:srgbClr val="0000FF"/>
                  </a:solidFill>
                  <a:uFill>
                    <a:solidFill>
                      <a:srgbClr val="FF0000"/>
                    </a:solidFill>
                  </a:uFill>
                  <a:latin typeface="+mn-ea"/>
                  <a:cs typeface="Times New Roman" panose="02020603050405020304" charset="0"/>
                </a:rPr>
                <a:t>可参考情节</a:t>
              </a:r>
              <a:r>
                <a:rPr lang="en-US" altLang="zh-CN" sz="2800" b="1" u="wavyDbl" kern="100" dirty="0">
                  <a:solidFill>
                    <a:srgbClr val="0000FF"/>
                  </a:solidFill>
                  <a:uFill>
                    <a:solidFill>
                      <a:srgbClr val="FF0000"/>
                    </a:solidFill>
                  </a:uFill>
                  <a:latin typeface="+mn-ea"/>
                  <a:cs typeface="Times New Roman" panose="02020603050405020304" charset="0"/>
                </a:rPr>
                <a:t>1-2</a:t>
              </a:r>
              <a:r>
                <a:rPr lang="zh-CN" altLang="en-US" sz="2800" b="1" u="wavyDbl" kern="100" dirty="0" smtClean="0">
                  <a:solidFill>
                    <a:srgbClr val="0000FF"/>
                  </a:solidFill>
                  <a:uFill>
                    <a:solidFill>
                      <a:srgbClr val="FF0000"/>
                    </a:solidFill>
                  </a:uFill>
                  <a:latin typeface="+mn-ea"/>
                  <a:cs typeface="Times New Roman" panose="02020603050405020304" charset="0"/>
                </a:rPr>
                <a:t>：</a:t>
              </a:r>
              <a:r>
                <a:rPr lang="zh-CN" altLang="zh-CN" sz="2800" b="1" kern="100" dirty="0" smtClean="0">
                  <a:solidFill>
                    <a:srgbClr val="FF0000"/>
                  </a:solidFill>
                  <a:effectLst/>
                  <a:latin typeface="+mn-ea"/>
                  <a:cs typeface="Times New Roman" panose="02020603050405020304" charset="0"/>
                </a:rPr>
                <a:t>】</a:t>
              </a:r>
              <a:endParaRPr lang="zh-CN" altLang="zh-CN" sz="2800" kern="100" dirty="0">
                <a:effectLst/>
                <a:latin typeface="+mn-ea"/>
                <a:cs typeface="Times New Roman" panose="02020603050405020304" charset="0"/>
              </a:endParaRPr>
            </a:p>
          </p:txBody>
        </p:sp>
      </p:grpSp>
      <p:pic>
        <p:nvPicPr>
          <p:cNvPr id="25" name="图片 24"/>
          <p:cNvPicPr/>
          <p:nvPr/>
        </p:nvPicPr>
        <p:blipFill>
          <a:blip r:embed="rId1"/>
          <a:stretch>
            <a:fillRect/>
          </a:stretch>
        </p:blipFill>
        <p:spPr>
          <a:xfrm>
            <a:off x="424543" y="1096083"/>
            <a:ext cx="10678886" cy="5729571"/>
          </a:xfrm>
          <a:prstGeom prst="rect">
            <a:avLst/>
          </a:prstGeom>
          <a:noFill/>
          <a:ln>
            <a:noFill/>
          </a:ln>
        </p:spPr>
      </p:pic>
      <p:pic>
        <p:nvPicPr>
          <p:cNvPr id="26" name="Picture 2"/>
          <p:cNvPicPr>
            <a:picLocks noChangeAspect="1" noChangeArrowheads="1"/>
          </p:cNvPicPr>
          <p:nvPr/>
        </p:nvPicPr>
        <p:blipFill>
          <a:blip r:embed="rId2"/>
          <a:srcRect/>
          <a:stretch>
            <a:fillRect/>
          </a:stretch>
        </p:blipFill>
        <p:spPr bwMode="auto">
          <a:xfrm>
            <a:off x="10271309" y="5186054"/>
            <a:ext cx="2063578" cy="1556548"/>
          </a:xfrm>
          <a:prstGeom prst="ellipse">
            <a:avLst/>
          </a:prstGeom>
          <a:ln>
            <a:noFill/>
          </a:ln>
          <a:effectLst>
            <a:softEdge rad="112500"/>
          </a:effectLst>
        </p:spPr>
      </p:pic>
      <p:pic>
        <p:nvPicPr>
          <p:cNvPr id="2" name="图片 1"/>
          <p:cNvPicPr>
            <a:picLocks noChangeAspect="1"/>
          </p:cNvPicPr>
          <p:nvPr/>
        </p:nvPicPr>
        <p:blipFill>
          <a:blip r:embed="rId3"/>
          <a:stretch>
            <a:fillRect/>
          </a:stretch>
        </p:blipFill>
        <p:spPr>
          <a:xfrm>
            <a:off x="653910" y="1460315"/>
            <a:ext cx="1361743" cy="13617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竖卷形 8"/>
          <p:cNvSpPr/>
          <p:nvPr/>
        </p:nvSpPr>
        <p:spPr>
          <a:xfrm>
            <a:off x="-108070" y="1018075"/>
            <a:ext cx="6487886" cy="5389094"/>
          </a:xfrm>
          <a:prstGeom prst="verticalScroll">
            <a:avLst/>
          </a:prstGeom>
          <a:ln w="666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zh-CN" sz="2200" b="1" dirty="0">
                <a:solidFill>
                  <a:srgbClr val="FF0000"/>
                </a:solidFill>
                <a:latin typeface="+mn-ea"/>
              </a:rPr>
              <a:t>Para. 1: </a:t>
            </a:r>
            <a:r>
              <a:rPr lang="zh-CN" altLang="zh-CN" sz="2200" b="1" dirty="0">
                <a:latin typeface="+mn-ea"/>
              </a:rPr>
              <a:t>每天放学后，</a:t>
            </a:r>
            <a:r>
              <a:rPr lang="en-US" altLang="zh-CN" sz="2200" b="1" dirty="0">
                <a:latin typeface="+mn-ea"/>
              </a:rPr>
              <a:t>Reuben</a:t>
            </a:r>
            <a:r>
              <a:rPr lang="zh-CN" altLang="zh-CN" sz="2200" b="1" dirty="0">
                <a:latin typeface="+mn-ea"/>
              </a:rPr>
              <a:t>搜遍家附近所有的大街，只要有在造房子的人家，他都仔细去搜寻一遍，每天他都把捡来的袋子卖掉换成钱，藏在他的储钱罐里，他会掂一掂重量，但存钱实在是太艰难了，</a:t>
            </a:r>
            <a:r>
              <a:rPr lang="en-US" altLang="zh-CN" sz="2200" b="1" dirty="0">
                <a:latin typeface="+mn-ea"/>
              </a:rPr>
              <a:t>Reuben</a:t>
            </a:r>
            <a:r>
              <a:rPr lang="zh-CN" altLang="zh-CN" sz="2200" b="1" dirty="0">
                <a:latin typeface="+mn-ea"/>
              </a:rPr>
              <a:t>知道，他必须坚持，哪怕每天只有一分钱，他一定要买到那枚胸针，因为他要让妈妈开心，感谢妈妈对这个家的付出。</a:t>
            </a:r>
            <a:endParaRPr lang="zh-CN" altLang="zh-CN" sz="2200" b="1" dirty="0">
              <a:latin typeface="+mn-ea"/>
            </a:endParaRPr>
          </a:p>
          <a:p>
            <a:pPr lvl="0">
              <a:lnSpc>
                <a:spcPct val="90000"/>
              </a:lnSpc>
            </a:pPr>
            <a:endParaRPr lang="zh-CN" altLang="zh-CN" sz="2200" dirty="0">
              <a:latin typeface="宋体" panose="02010600030101010101" pitchFamily="2" charset="-122"/>
              <a:cs typeface="宋体" panose="02010600030101010101" pitchFamily="2" charset="-122"/>
            </a:endParaRPr>
          </a:p>
        </p:txBody>
      </p:sp>
      <p:sp>
        <p:nvSpPr>
          <p:cNvPr id="11" name="竖卷形 8"/>
          <p:cNvSpPr/>
          <p:nvPr/>
        </p:nvSpPr>
        <p:spPr>
          <a:xfrm>
            <a:off x="5758781" y="948202"/>
            <a:ext cx="6668652" cy="5409951"/>
          </a:xfrm>
          <a:prstGeom prst="verticalScroll">
            <a:avLst/>
          </a:prstGeom>
          <a:ln w="666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15000"/>
              </a:lnSpc>
              <a:spcAft>
                <a:spcPts val="0"/>
              </a:spcAft>
            </a:pPr>
            <a:endParaRPr lang="en-US" altLang="zh-CN" sz="2200" b="1" kern="100" dirty="0" smtClean="0">
              <a:latin typeface="+mn-ea"/>
              <a:cs typeface="Times New Roman" panose="02020603050405020304" charset="0"/>
            </a:endParaRPr>
          </a:p>
          <a:p>
            <a:pPr algn="just">
              <a:lnSpc>
                <a:spcPct val="115000"/>
              </a:lnSpc>
              <a:spcAft>
                <a:spcPts val="0"/>
              </a:spcAft>
            </a:pPr>
            <a:r>
              <a:rPr lang="en-US" altLang="zh-CN" sz="2200" b="1" kern="100" dirty="0" smtClean="0">
                <a:solidFill>
                  <a:srgbClr val="FF0000"/>
                </a:solidFill>
                <a:latin typeface="+mn-ea"/>
                <a:cs typeface="Times New Roman" panose="02020603050405020304" charset="0"/>
              </a:rPr>
              <a:t>Para</a:t>
            </a:r>
            <a:r>
              <a:rPr lang="en-US" altLang="zh-CN" sz="2200" b="1" kern="100" dirty="0">
                <a:solidFill>
                  <a:srgbClr val="FF0000"/>
                </a:solidFill>
                <a:latin typeface="+mn-ea"/>
                <a:cs typeface="Times New Roman" panose="02020603050405020304" charset="0"/>
              </a:rPr>
              <a:t>. 2</a:t>
            </a:r>
            <a:r>
              <a:rPr lang="zh-CN" altLang="zh-CN" sz="2200" b="1" kern="100" dirty="0">
                <a:solidFill>
                  <a:srgbClr val="FF0000"/>
                </a:solidFill>
                <a:latin typeface="+mn-ea"/>
                <a:cs typeface="Times New Roman" panose="02020603050405020304" charset="0"/>
              </a:rPr>
              <a:t>：</a:t>
            </a:r>
            <a:r>
              <a:rPr lang="zh-CN" altLang="zh-CN" sz="2200" b="1" kern="100" dirty="0">
                <a:latin typeface="+mn-ea"/>
                <a:cs typeface="Times New Roman" panose="02020603050405020304" charset="0"/>
              </a:rPr>
              <a:t>最后，时间到了！在新年到来的前一天，</a:t>
            </a:r>
            <a:r>
              <a:rPr lang="en-US" altLang="zh-CN" sz="2200" b="1" kern="100" dirty="0">
                <a:latin typeface="+mn-ea"/>
                <a:cs typeface="Times New Roman" panose="02020603050405020304" charset="0"/>
              </a:rPr>
              <a:t>Reuben</a:t>
            </a:r>
            <a:r>
              <a:rPr lang="zh-CN" altLang="zh-CN" sz="2200" b="1" kern="100" dirty="0">
                <a:latin typeface="+mn-ea"/>
                <a:cs typeface="Times New Roman" panose="02020603050405020304" charset="0"/>
              </a:rPr>
              <a:t>打开储钱罐，仔仔细细地数着这辛辛苦苦赚来的每一分钱，够了。他捧起罐头，跑向商店，用事先准备好的手帕包好胸针，回到家，给了妈妈一个大大的惊喜，把胸针佩戴在妈妈胸前。妈妈急切地问他钱从哪儿来？告诉妈妈后，</a:t>
            </a:r>
            <a:r>
              <a:rPr lang="en-US" altLang="zh-CN" sz="2200" b="1" kern="100" dirty="0">
                <a:latin typeface="+mn-ea"/>
                <a:cs typeface="Times New Roman" panose="02020603050405020304" charset="0"/>
              </a:rPr>
              <a:t>Reuben</a:t>
            </a:r>
            <a:r>
              <a:rPr lang="zh-CN" altLang="zh-CN" sz="2200" b="1" kern="100" dirty="0">
                <a:latin typeface="+mn-ea"/>
                <a:cs typeface="Times New Roman" panose="02020603050405020304" charset="0"/>
              </a:rPr>
              <a:t>自豪地说：“只要我立志得到它，它就一定属于我”。妈妈听着他的一番话，非常感动，不仅因为儿子的懂事孝顺，而且因为儿子追求自己的目标永不罢休。</a:t>
            </a:r>
            <a:endParaRPr lang="zh-CN" altLang="zh-CN" sz="2200" b="1" kern="100" dirty="0">
              <a:latin typeface="+mn-ea"/>
              <a:cs typeface="Times New Roman" panose="02020603050405020304" charset="0"/>
            </a:endParaRPr>
          </a:p>
          <a:p>
            <a:pPr lvl="0">
              <a:lnSpc>
                <a:spcPct val="90000"/>
              </a:lnSpc>
            </a:pPr>
            <a:endParaRPr lang="zh-CN" altLang="zh-CN" sz="2200" b="1" dirty="0">
              <a:latin typeface="+mn-ea"/>
              <a:cs typeface="宋体" panose="02010600030101010101" pitchFamily="2" charset="-122"/>
            </a:endParaRPr>
          </a:p>
        </p:txBody>
      </p:sp>
      <p:grpSp>
        <p:nvGrpSpPr>
          <p:cNvPr id="24" name="组合 23"/>
          <p:cNvGrpSpPr/>
          <p:nvPr/>
        </p:nvGrpSpPr>
        <p:grpSpPr>
          <a:xfrm>
            <a:off x="2174335" y="121039"/>
            <a:ext cx="6913255" cy="880035"/>
            <a:chOff x="2099906" y="121039"/>
            <a:chExt cx="6913255" cy="880035"/>
          </a:xfrm>
        </p:grpSpPr>
        <p:grpSp>
          <p:nvGrpSpPr>
            <p:cNvPr id="23" name="组合 22"/>
            <p:cNvGrpSpPr/>
            <p:nvPr/>
          </p:nvGrpSpPr>
          <p:grpSpPr>
            <a:xfrm>
              <a:off x="2099906" y="121039"/>
              <a:ext cx="6913255" cy="880035"/>
              <a:chOff x="1919311" y="121039"/>
              <a:chExt cx="6913255" cy="880035"/>
            </a:xfrm>
          </p:grpSpPr>
          <p:sp>
            <p:nvSpPr>
              <p:cNvPr id="13" name="AutoShape 229"/>
              <p:cNvSpPr>
                <a:spLocks noChangeArrowheads="1"/>
              </p:cNvSpPr>
              <p:nvPr/>
            </p:nvSpPr>
            <p:spPr bwMode="auto">
              <a:xfrm>
                <a:off x="1919311" y="121039"/>
                <a:ext cx="668489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2800" dirty="0">
                    <a:solidFill>
                      <a:prstClr val="black"/>
                    </a:solidFill>
                    <a:latin typeface="Calibri" panose="020F0502020204030204"/>
                    <a:ea typeface="宋体" panose="02010600030101010101" pitchFamily="2" charset="-122"/>
                  </a:rPr>
                  <a:t>		</a:t>
                </a:r>
                <a:endParaRPr lang="en-US" altLang="zh-CN" sz="2800" dirty="0">
                  <a:solidFill>
                    <a:prstClr val="black"/>
                  </a:solidFill>
                  <a:latin typeface="Calibri" panose="020F0502020204030204"/>
                  <a:ea typeface="宋体" panose="02010600030101010101" pitchFamily="2" charset="-122"/>
                </a:endParaRPr>
              </a:p>
            </p:txBody>
          </p:sp>
          <p:grpSp>
            <p:nvGrpSpPr>
              <p:cNvPr id="14" name="Group 230"/>
              <p:cNvGrpSpPr/>
              <p:nvPr/>
            </p:nvGrpSpPr>
            <p:grpSpPr bwMode="auto">
              <a:xfrm rot="19894728">
                <a:off x="7986905" y="474857"/>
                <a:ext cx="845661" cy="526217"/>
                <a:chOff x="1270" y="1366"/>
                <a:chExt cx="284" cy="191"/>
              </a:xfrm>
            </p:grpSpPr>
            <p:grpSp>
              <p:nvGrpSpPr>
                <p:cNvPr id="15" name="Group 231"/>
                <p:cNvGrpSpPr/>
                <p:nvPr/>
              </p:nvGrpSpPr>
              <p:grpSpPr bwMode="auto">
                <a:xfrm rot="-3920841">
                  <a:off x="1292" y="1367"/>
                  <a:ext cx="148" cy="191"/>
                  <a:chOff x="2825" y="3007"/>
                  <a:chExt cx="229" cy="242"/>
                </a:xfrm>
              </p:grpSpPr>
              <p:sp>
                <p:nvSpPr>
                  <p:cNvPr id="19"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20"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2800">
                      <a:solidFill>
                        <a:prstClr val="black"/>
                      </a:solidFill>
                      <a:latin typeface="Calibri" panose="020F0502020204030204"/>
                      <a:ea typeface="宋体" panose="02010600030101010101" pitchFamily="2" charset="-122"/>
                    </a:endParaRPr>
                  </a:p>
                </p:txBody>
              </p:sp>
            </p:grpSp>
            <p:grpSp>
              <p:nvGrpSpPr>
                <p:cNvPr id="16" name="Group 234"/>
                <p:cNvGrpSpPr/>
                <p:nvPr/>
              </p:nvGrpSpPr>
              <p:grpSpPr bwMode="auto">
                <a:xfrm rot="-10500000">
                  <a:off x="1406" y="1366"/>
                  <a:ext cx="148" cy="191"/>
                  <a:chOff x="2825" y="3007"/>
                  <a:chExt cx="229" cy="242"/>
                </a:xfrm>
              </p:grpSpPr>
              <p:sp>
                <p:nvSpPr>
                  <p:cNvPr id="17"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8"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2800" dirty="0">
                      <a:solidFill>
                        <a:prstClr val="black"/>
                      </a:solidFill>
                      <a:latin typeface="Calibri" panose="020F0502020204030204"/>
                      <a:ea typeface="宋体" panose="02010600030101010101" pitchFamily="2" charset="-122"/>
                    </a:endParaRPr>
                  </a:p>
                </p:txBody>
              </p:sp>
            </p:grpSp>
          </p:grpSp>
        </p:grpSp>
        <p:sp>
          <p:nvSpPr>
            <p:cNvPr id="22" name="文本框 21"/>
            <p:cNvSpPr txBox="1"/>
            <p:nvPr/>
          </p:nvSpPr>
          <p:spPr>
            <a:xfrm>
              <a:off x="2374602" y="318923"/>
              <a:ext cx="5832727" cy="523220"/>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tabLst>
                  <a:tab pos="4914900" algn="l"/>
                </a:tabLst>
                <a:defRPr/>
              </a:pPr>
              <a:r>
                <a:rPr kumimoji="0" lang="zh-CN" altLang="zh-CN" sz="2800" b="1" i="0" u="none" strike="noStrike" kern="1200" cap="none" spc="0" normalizeH="0" baseline="0" noProof="0" dirty="0" smtClean="0">
                  <a:ln>
                    <a:noFill/>
                  </a:ln>
                  <a:solidFill>
                    <a:srgbClr val="FF0000"/>
                  </a:solidFill>
                  <a:effectLst/>
                  <a:uLnTx/>
                  <a:uFillTx/>
                  <a:latin typeface="Times New Roman" panose="02020603050405020304" charset="0"/>
                  <a:ea typeface="等线" panose="02010600030101010101" pitchFamily="2" charset="-122"/>
                  <a:cs typeface="Times New Roman" panose="02020603050405020304" charset="0"/>
                </a:rPr>
                <a:t>【</a:t>
              </a:r>
              <a:r>
                <a:rPr lang="en-US" altLang="zh-CN" sz="2800" b="1" dirty="0">
                  <a:solidFill>
                    <a:srgbClr val="0000FF"/>
                  </a:solidFill>
                  <a:latin typeface="Times New Roman" panose="02020603050405020304" charset="0"/>
                  <a:cs typeface="Times New Roman" panose="02020603050405020304" charset="0"/>
                </a:rPr>
                <a:t>Plot </a:t>
              </a:r>
              <a:r>
                <a:rPr lang="en-US" altLang="zh-CN" sz="2800" b="1" dirty="0" smtClean="0">
                  <a:solidFill>
                    <a:srgbClr val="0000FF"/>
                  </a:solidFill>
                  <a:latin typeface="Times New Roman" panose="02020603050405020304" charset="0"/>
                  <a:cs typeface="Times New Roman" panose="02020603050405020304" charset="0"/>
                </a:rPr>
                <a:t>development</a:t>
              </a:r>
              <a:r>
                <a:rPr lang="zh-CN" altLang="en-US" sz="2800" b="1" dirty="0" smtClean="0">
                  <a:solidFill>
                    <a:srgbClr val="0000FF"/>
                  </a:solidFill>
                  <a:latin typeface="Times New Roman" panose="02020603050405020304" charset="0"/>
                  <a:cs typeface="Times New Roman" panose="02020603050405020304" charset="0"/>
                </a:rPr>
                <a:t>情节构思</a:t>
              </a:r>
              <a:r>
                <a:rPr lang="en-US" altLang="zh-CN" sz="2800" b="1" dirty="0" smtClean="0">
                  <a:solidFill>
                    <a:srgbClr val="0000FF"/>
                  </a:solidFill>
                  <a:latin typeface="Times New Roman" panose="02020603050405020304" charset="0"/>
                  <a:cs typeface="Times New Roman" panose="02020603050405020304" charset="0"/>
                </a:rPr>
                <a:t>3</a:t>
              </a:r>
              <a:r>
                <a:rPr kumimoji="0" lang="zh-CN" altLang="zh-CN" sz="2800" b="1" i="0" u="none" strike="noStrike" kern="1200" cap="none" spc="0" normalizeH="0" baseline="0" noProof="0" dirty="0" smtClean="0">
                  <a:ln>
                    <a:noFill/>
                  </a:ln>
                  <a:solidFill>
                    <a:srgbClr val="FF0000"/>
                  </a:solidFill>
                  <a:effectLst/>
                  <a:uLnTx/>
                  <a:uFillTx/>
                  <a:latin typeface="Times New Roman" panose="02020603050405020304" charset="0"/>
                  <a:ea typeface="等线" panose="02010600030101010101" pitchFamily="2" charset="-122"/>
                  <a:cs typeface="Times New Roman" panose="02020603050405020304" charset="0"/>
                </a:rPr>
                <a:t>】</a:t>
              </a:r>
              <a:endParaRPr kumimoji="0" lang="en-US" altLang="zh-CN" sz="2800" b="1" i="0" u="none" strike="noStrike" kern="1200" cap="none" spc="0" normalizeH="0" baseline="0" noProof="0" dirty="0">
                <a:ln>
                  <a:noFill/>
                </a:ln>
                <a:solidFill>
                  <a:srgbClr val="FF0000"/>
                </a:solidFill>
                <a:effectLst/>
                <a:uLnTx/>
                <a:uFillTx/>
                <a:latin typeface="Times New Roman" panose="02020603050405020304" charset="0"/>
                <a:ea typeface="等线" panose="02010600030101010101" pitchFamily="2" charset="-122"/>
                <a:cs typeface="Times New Roman" panose="02020603050405020304" charset="0"/>
              </a:endParaRPr>
            </a:p>
          </p:txBody>
        </p:sp>
      </p:grpSp>
      <p:sp>
        <p:nvSpPr>
          <p:cNvPr id="21" name=" 30"/>
          <p:cNvSpPr/>
          <p:nvPr/>
        </p:nvSpPr>
        <p:spPr>
          <a:xfrm>
            <a:off x="5662670" y="3117773"/>
            <a:ext cx="837282" cy="36355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bg/>
                                          </p:spTgt>
                                        </p:tgtEl>
                                        <p:attrNameLst>
                                          <p:attrName>style.visibility</p:attrName>
                                        </p:attrNameLst>
                                      </p:cBhvr>
                                      <p:to>
                                        <p:strVal val="visible"/>
                                      </p:to>
                                    </p:set>
                                    <p:animEffect transition="in" filter="wipe(down)">
                                      <p:cBhvr>
                                        <p:cTn id="20" dur="500"/>
                                        <p:tgtEl>
                                          <p:spTgt spid="11">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down)">
                                      <p:cBhvr>
                                        <p:cTn id="23"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uiExpand="1" build="p"/>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1975" y="114199"/>
            <a:ext cx="11788049" cy="900906"/>
            <a:chOff x="403951" y="103924"/>
            <a:chExt cx="11788049" cy="900906"/>
          </a:xfrm>
        </p:grpSpPr>
        <p:grpSp>
          <p:nvGrpSpPr>
            <p:cNvPr id="2" name="组合 1"/>
            <p:cNvGrpSpPr/>
            <p:nvPr/>
          </p:nvGrpSpPr>
          <p:grpSpPr>
            <a:xfrm>
              <a:off x="403951" y="103924"/>
              <a:ext cx="11788049" cy="900906"/>
              <a:chOff x="297454" y="83727"/>
              <a:chExt cx="11788049" cy="900906"/>
            </a:xfrm>
          </p:grpSpPr>
          <p:sp>
            <p:nvSpPr>
              <p:cNvPr id="5" name="AutoShape 229"/>
              <p:cNvSpPr>
                <a:spLocks noChangeArrowheads="1"/>
              </p:cNvSpPr>
              <p:nvPr/>
            </p:nvSpPr>
            <p:spPr bwMode="auto">
              <a:xfrm>
                <a:off x="297454" y="83727"/>
                <a:ext cx="1149616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10631200" y="458416"/>
                <a:ext cx="1454303"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sp>
          <p:nvSpPr>
            <p:cNvPr id="13" name="文本框 12"/>
            <p:cNvSpPr txBox="1"/>
            <p:nvPr/>
          </p:nvSpPr>
          <p:spPr>
            <a:xfrm>
              <a:off x="681852" y="273432"/>
              <a:ext cx="4952095" cy="553998"/>
            </a:xfrm>
            <a:prstGeom prst="rect">
              <a:avLst/>
            </a:prstGeom>
            <a:solidFill>
              <a:srgbClr val="FFC000"/>
            </a:solidFill>
          </p:spPr>
          <p:txBody>
            <a:bodyPr wrap="square">
              <a:spAutoFit/>
            </a:bodyPr>
            <a:lstStyle/>
            <a:p>
              <a:r>
                <a:rPr lang="zh-CN" altLang="zh-CN" sz="3000" b="1" kern="100" dirty="0" smtClean="0">
                  <a:solidFill>
                    <a:srgbClr val="FF0000"/>
                  </a:solidFill>
                  <a:effectLst/>
                  <a:latin typeface="+mn-ea"/>
                  <a:cs typeface="Times New Roman" panose="02020603050405020304" charset="0"/>
                </a:rPr>
                <a:t>【</a:t>
              </a:r>
              <a:r>
                <a:rPr lang="en-US" altLang="zh-CN" sz="3000" b="1" u="wavyDbl" kern="100" dirty="0">
                  <a:solidFill>
                    <a:srgbClr val="0000FF"/>
                  </a:solidFill>
                  <a:uFill>
                    <a:solidFill>
                      <a:srgbClr val="FF0000"/>
                    </a:solidFill>
                  </a:uFill>
                  <a:latin typeface="+mn-ea"/>
                  <a:cs typeface="Times New Roman" panose="02020603050405020304" charset="0"/>
                </a:rPr>
                <a:t>Writing </a:t>
              </a:r>
              <a:r>
                <a:rPr lang="en-US" altLang="zh-CN" sz="3000" b="1" u="wavyDbl" kern="100" dirty="0" smtClean="0">
                  <a:solidFill>
                    <a:srgbClr val="0000FF"/>
                  </a:solidFill>
                  <a:uFill>
                    <a:solidFill>
                      <a:srgbClr val="FF0000"/>
                    </a:solidFill>
                  </a:uFill>
                  <a:latin typeface="+mn-ea"/>
                  <a:cs typeface="Times New Roman" panose="02020603050405020304" charset="0"/>
                </a:rPr>
                <a:t>Sample</a:t>
              </a:r>
              <a:r>
                <a:rPr lang="zh-CN" altLang="en-US" sz="3000" b="1" u="wavyDbl" kern="100" dirty="0" smtClean="0">
                  <a:solidFill>
                    <a:srgbClr val="0000FF"/>
                  </a:solidFill>
                  <a:uFill>
                    <a:solidFill>
                      <a:srgbClr val="FF0000"/>
                    </a:solidFill>
                  </a:uFill>
                  <a:latin typeface="+mn-ea"/>
                  <a:cs typeface="Times New Roman" panose="02020603050405020304" charset="0"/>
                </a:rPr>
                <a:t>：</a:t>
              </a:r>
              <a:r>
                <a:rPr lang="zh-CN" altLang="zh-CN" sz="3000" b="1" kern="100" dirty="0" smtClean="0">
                  <a:solidFill>
                    <a:srgbClr val="FF0000"/>
                  </a:solidFill>
                  <a:effectLst/>
                  <a:latin typeface="+mn-ea"/>
                  <a:cs typeface="Times New Roman" panose="02020603050405020304" charset="0"/>
                </a:rPr>
                <a:t>】</a:t>
              </a:r>
              <a:endParaRPr lang="zh-CN" altLang="zh-CN" sz="3000" kern="100" dirty="0">
                <a:effectLst/>
                <a:latin typeface="+mn-ea"/>
                <a:cs typeface="Times New Roman" panose="02020603050405020304" charset="0"/>
              </a:endParaRPr>
            </a:p>
          </p:txBody>
        </p:sp>
      </p:grpSp>
      <p:sp>
        <p:nvSpPr>
          <p:cNvPr id="4" name="矩形 3"/>
          <p:cNvSpPr/>
          <p:nvPr/>
        </p:nvSpPr>
        <p:spPr>
          <a:xfrm>
            <a:off x="382740" y="1279713"/>
            <a:ext cx="11218263" cy="4897623"/>
          </a:xfrm>
          <a:prstGeom prst="rect">
            <a:avLst/>
          </a:prstGeom>
        </p:spPr>
        <p:txBody>
          <a:bodyPr wrap="square">
            <a:spAutoFit/>
          </a:bodyPr>
          <a:lstStyle/>
          <a:p>
            <a:pPr algn="just">
              <a:lnSpc>
                <a:spcPct val="125000"/>
              </a:lnSpc>
              <a:spcAft>
                <a:spcPts val="0"/>
              </a:spcAft>
            </a:pP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Paragraph 1</a:t>
            </a:r>
            <a:r>
              <a:rPr lang="zh-CN"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latin typeface="Calibri" panose="020F0502020204030204" pitchFamily="34" charset="0"/>
              <a:ea typeface="宋体" panose="02010600030101010101" pitchFamily="2" charset="-122"/>
              <a:cs typeface="Times New Roman" panose="02020603050405020304" charset="0"/>
            </a:endParaRPr>
          </a:p>
          <a:p>
            <a:pPr indent="304800" algn="just">
              <a:lnSpc>
                <a:spcPct val="125000"/>
              </a:lnSpc>
              <a:spcAft>
                <a:spcPts val="0"/>
              </a:spcAft>
            </a:pPr>
            <a:r>
              <a:rPr lang="en-US" altLang="zh-CN" sz="2800" b="1" i="1" kern="0" dirty="0">
                <a:solidFill>
                  <a:srgbClr val="000000"/>
                </a:solidFill>
                <a:latin typeface="Times New Roman" panose="02020603050405020304" charset="0"/>
                <a:ea typeface="宋体" panose="02010600030101010101" pitchFamily="2" charset="-122"/>
                <a:cs typeface="Times New Roman" panose="02020603050405020304" charset="0"/>
              </a:rPr>
              <a:t>Every day after school, Reuben started his plan. </a:t>
            </a:r>
            <a:r>
              <a:rPr lang="en-US" altLang="zh-CN" sz="2800" b="1" kern="0" dirty="0">
                <a:solidFill>
                  <a:srgbClr val="00B050"/>
                </a:solidFill>
                <a:latin typeface="Times New Roman" panose="02020603050405020304" charset="0"/>
                <a:ea typeface="宋体" panose="02010600030101010101" pitchFamily="2" charset="-122"/>
                <a:cs typeface="Times New Roman" panose="02020603050405020304" charset="0"/>
              </a:rPr>
              <a:t>Cold and hungry</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Reuben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wandered around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searching for </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nail bags carefully. To save more money, the </a:t>
            </a:r>
            <a:r>
              <a:rPr lang="en-US" altLang="zh-CN" sz="2800" b="1" kern="0" dirty="0">
                <a:solidFill>
                  <a:srgbClr val="00B050"/>
                </a:solidFill>
                <a:latin typeface="Times New Roman" panose="02020603050405020304" charset="0"/>
                <a:ea typeface="宋体" panose="02010600030101010101" pitchFamily="2" charset="-122"/>
                <a:cs typeface="Times New Roman" panose="02020603050405020304" charset="0"/>
              </a:rPr>
              <a:t>determined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boy even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delivered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papers on the early morning. Every coin he won went to a tin, his </a:t>
            </a:r>
            <a:r>
              <a:rPr lang="en-US" altLang="zh-CN" sz="2800" b="1" kern="0" dirty="0">
                <a:solidFill>
                  <a:srgbClr val="00B050"/>
                </a:solidFill>
                <a:latin typeface="Times New Roman" panose="02020603050405020304" charset="0"/>
                <a:ea typeface="宋体" panose="02010600030101010101" pitchFamily="2" charset="-122"/>
                <a:cs typeface="Times New Roman" panose="02020603050405020304" charset="0"/>
              </a:rPr>
              <a:t>treasured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“bank”, and all the tiredness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disappeared magically</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Each time he passed by,</a:t>
            </a:r>
            <a:r>
              <a:rPr lang="en-US" altLang="zh-CN" sz="2800" b="1" kern="0" dirty="0">
                <a:solidFill>
                  <a:srgbClr val="000000"/>
                </a:solidFill>
                <a:latin typeface="舒窈衡水体shuyaohengshuiti"/>
                <a:ea typeface="宋体" panose="02010600030101010101" pitchFamily="2" charset="-122"/>
                <a:cs typeface="舒窈衡水体shuyaohengshuiti"/>
              </a:rPr>
              <a:t> </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the brooch in the shop window would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remind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him what he did was worthwhile. Day by day, his tin became heavier. Six weeks passed before he knew it. Then approached the Christmas Eve.</a:t>
            </a:r>
            <a:endParaRPr lang="zh-CN" altLang="zh-CN" sz="2800" b="1" kern="100" dirty="0">
              <a:effectLst/>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3873" y="92895"/>
            <a:ext cx="11788049" cy="900906"/>
            <a:chOff x="403951" y="103924"/>
            <a:chExt cx="11788049" cy="900906"/>
          </a:xfrm>
        </p:grpSpPr>
        <p:grpSp>
          <p:nvGrpSpPr>
            <p:cNvPr id="2" name="组合 1"/>
            <p:cNvGrpSpPr/>
            <p:nvPr/>
          </p:nvGrpSpPr>
          <p:grpSpPr>
            <a:xfrm>
              <a:off x="403951" y="103924"/>
              <a:ext cx="11788049" cy="900906"/>
              <a:chOff x="297454" y="83727"/>
              <a:chExt cx="11788049" cy="900906"/>
            </a:xfrm>
          </p:grpSpPr>
          <p:sp>
            <p:nvSpPr>
              <p:cNvPr id="5" name="AutoShape 229"/>
              <p:cNvSpPr>
                <a:spLocks noChangeArrowheads="1"/>
              </p:cNvSpPr>
              <p:nvPr/>
            </p:nvSpPr>
            <p:spPr bwMode="auto">
              <a:xfrm>
                <a:off x="297454" y="83727"/>
                <a:ext cx="1149616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10631200" y="458416"/>
                <a:ext cx="1454303"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sp>
          <p:nvSpPr>
            <p:cNvPr id="13" name="文本框 12"/>
            <p:cNvSpPr txBox="1"/>
            <p:nvPr/>
          </p:nvSpPr>
          <p:spPr>
            <a:xfrm>
              <a:off x="681852" y="273432"/>
              <a:ext cx="4952095" cy="553998"/>
            </a:xfrm>
            <a:prstGeom prst="rect">
              <a:avLst/>
            </a:prstGeom>
            <a:solidFill>
              <a:srgbClr val="FFC000"/>
            </a:solidFill>
          </p:spPr>
          <p:txBody>
            <a:bodyPr wrap="square">
              <a:spAutoFit/>
            </a:bodyPr>
            <a:lstStyle/>
            <a:p>
              <a:r>
                <a:rPr lang="zh-CN" altLang="zh-CN" sz="3000" b="1" kern="100" dirty="0" smtClean="0">
                  <a:solidFill>
                    <a:srgbClr val="FF0000"/>
                  </a:solidFill>
                  <a:effectLst/>
                  <a:latin typeface="+mn-ea"/>
                  <a:cs typeface="Times New Roman" panose="02020603050405020304" charset="0"/>
                </a:rPr>
                <a:t>【</a:t>
              </a:r>
              <a:r>
                <a:rPr lang="en-US" altLang="zh-CN" sz="3000" b="1" u="wavyDbl" kern="100" dirty="0">
                  <a:solidFill>
                    <a:srgbClr val="0000FF"/>
                  </a:solidFill>
                  <a:uFill>
                    <a:solidFill>
                      <a:srgbClr val="FF0000"/>
                    </a:solidFill>
                  </a:uFill>
                  <a:latin typeface="+mn-ea"/>
                  <a:cs typeface="Times New Roman" panose="02020603050405020304" charset="0"/>
                </a:rPr>
                <a:t>Writing </a:t>
              </a:r>
              <a:r>
                <a:rPr lang="en-US" altLang="zh-CN" sz="3000" b="1" u="wavyDbl" kern="100" dirty="0" smtClean="0">
                  <a:solidFill>
                    <a:srgbClr val="0000FF"/>
                  </a:solidFill>
                  <a:uFill>
                    <a:solidFill>
                      <a:srgbClr val="FF0000"/>
                    </a:solidFill>
                  </a:uFill>
                  <a:latin typeface="+mn-ea"/>
                  <a:cs typeface="Times New Roman" panose="02020603050405020304" charset="0"/>
                </a:rPr>
                <a:t>Sample</a:t>
              </a:r>
              <a:r>
                <a:rPr lang="zh-CN" altLang="en-US" sz="3000" b="1" u="wavyDbl" kern="100" dirty="0" smtClean="0">
                  <a:solidFill>
                    <a:srgbClr val="0000FF"/>
                  </a:solidFill>
                  <a:uFill>
                    <a:solidFill>
                      <a:srgbClr val="FF0000"/>
                    </a:solidFill>
                  </a:uFill>
                  <a:latin typeface="+mn-ea"/>
                  <a:cs typeface="Times New Roman" panose="02020603050405020304" charset="0"/>
                </a:rPr>
                <a:t>：</a:t>
              </a:r>
              <a:r>
                <a:rPr lang="zh-CN" altLang="zh-CN" sz="3000" b="1" kern="100" dirty="0" smtClean="0">
                  <a:solidFill>
                    <a:srgbClr val="FF0000"/>
                  </a:solidFill>
                  <a:effectLst/>
                  <a:latin typeface="+mn-ea"/>
                  <a:cs typeface="Times New Roman" panose="02020603050405020304" charset="0"/>
                </a:rPr>
                <a:t>】</a:t>
              </a:r>
              <a:endParaRPr lang="zh-CN" altLang="zh-CN" sz="3000" kern="100" dirty="0">
                <a:effectLst/>
                <a:latin typeface="+mn-ea"/>
                <a:cs typeface="Times New Roman" panose="02020603050405020304" charset="0"/>
              </a:endParaRPr>
            </a:p>
          </p:txBody>
        </p:sp>
      </p:grpSp>
      <p:sp>
        <p:nvSpPr>
          <p:cNvPr id="4" name="矩形 3"/>
          <p:cNvSpPr/>
          <p:nvPr/>
        </p:nvSpPr>
        <p:spPr>
          <a:xfrm>
            <a:off x="382740" y="993801"/>
            <a:ext cx="11218263" cy="5427896"/>
          </a:xfrm>
          <a:prstGeom prst="rect">
            <a:avLst/>
          </a:prstGeom>
        </p:spPr>
        <p:txBody>
          <a:bodyPr wrap="square">
            <a:spAutoFit/>
          </a:bodyPr>
          <a:lstStyle/>
          <a:p>
            <a:pPr algn="just">
              <a:lnSpc>
                <a:spcPct val="125000"/>
              </a:lnSpc>
              <a:spcAft>
                <a:spcPts val="0"/>
              </a:spcAft>
            </a:pP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Paragraph 2:</a:t>
            </a:r>
            <a:endPar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endParaRPr>
          </a:p>
          <a:p>
            <a:pPr algn="just">
              <a:lnSpc>
                <a:spcPct val="125000"/>
              </a:lnSpc>
              <a:spcAft>
                <a:spcPts val="0"/>
              </a:spcAft>
            </a:pPr>
            <a:r>
              <a:rPr lang="en-US" altLang="zh-CN" sz="2800" b="1" kern="0" dirty="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800" b="1" i="1" kern="0" dirty="0" smtClean="0">
                <a:solidFill>
                  <a:srgbClr val="000000"/>
                </a:solidFill>
                <a:latin typeface="Times New Roman" panose="02020603050405020304" charset="0"/>
                <a:ea typeface="宋体" panose="02010600030101010101" pitchFamily="2" charset="-122"/>
                <a:cs typeface="Times New Roman" panose="02020603050405020304" charset="0"/>
              </a:rPr>
              <a:t>Finally</a:t>
            </a:r>
            <a:r>
              <a:rPr lang="en-US" altLang="zh-CN" sz="2800" b="1" i="1" kern="0" dirty="0">
                <a:solidFill>
                  <a:srgbClr val="000000"/>
                </a:solidFill>
                <a:latin typeface="Times New Roman" panose="02020603050405020304" charset="0"/>
                <a:ea typeface="宋体" panose="02010600030101010101" pitchFamily="2" charset="-122"/>
                <a:cs typeface="Times New Roman" panose="02020603050405020304" charset="0"/>
              </a:rPr>
              <a:t>, the time came! </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Reuben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stole into his room </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and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cautiously took out the tin</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poured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all the coins out and began to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count</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Five dollars and twenty cents! He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counted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it a second time, and no mistake. His hard work eventually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paid off</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800" b="1" kern="0" dirty="0">
                <a:solidFill>
                  <a:srgbClr val="00B050"/>
                </a:solidFill>
                <a:latin typeface="Times New Roman" panose="02020603050405020304" charset="0"/>
                <a:ea typeface="宋体" panose="02010600030101010101" pitchFamily="2" charset="-122"/>
                <a:cs typeface="Times New Roman" panose="02020603050405020304" charset="0"/>
              </a:rPr>
              <a:t>Holding the tin firmly</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Reuben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rushed for </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the shop without a second’s delay. </a:t>
            </a:r>
            <a:r>
              <a:rPr lang="en-US" altLang="zh-CN" sz="2800" b="1" kern="0" dirty="0">
                <a:solidFill>
                  <a:srgbClr val="00B050"/>
                </a:solidFill>
                <a:latin typeface="Times New Roman" panose="02020603050405020304" charset="0"/>
                <a:ea typeface="宋体" panose="02010600030101010101" pitchFamily="2" charset="-122"/>
                <a:cs typeface="Times New Roman" panose="02020603050405020304" charset="0"/>
              </a:rPr>
              <a:t>Wearing</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the beautiful brooch and knowing the story behind it, Dora was </a:t>
            </a:r>
            <a:r>
              <a:rPr lang="en-US" altLang="zh-CN" sz="2800" b="1" kern="0" dirty="0">
                <a:solidFill>
                  <a:srgbClr val="00B050"/>
                </a:solidFill>
                <a:latin typeface="Times New Roman" panose="02020603050405020304" charset="0"/>
                <a:ea typeface="宋体" panose="02010600030101010101" pitchFamily="2" charset="-122"/>
                <a:cs typeface="Times New Roman" panose="02020603050405020304" charset="0"/>
              </a:rPr>
              <a:t>too overjoyed to </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utter a word. She just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threw her arms tightly</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around her beloved son. “Merry Christmas, mom,” the son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announced proudly</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“You too,” the proud mother </a:t>
            </a:r>
            <a:r>
              <a:rPr lang="en-US" altLang="zh-CN" sz="2800" b="1" kern="0" dirty="0">
                <a:solidFill>
                  <a:srgbClr val="FF0000"/>
                </a:solidFill>
                <a:latin typeface="Times New Roman" panose="02020603050405020304" charset="0"/>
                <a:ea typeface="宋体" panose="02010600030101010101" pitchFamily="2" charset="-122"/>
                <a:cs typeface="Times New Roman" panose="02020603050405020304" charset="0"/>
              </a:rPr>
              <a:t>echoed</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Well, </a:t>
            </a:r>
            <a:r>
              <a:rPr lang="en-US" altLang="zh-CN" sz="2800" b="1" kern="0" dirty="0">
                <a:solidFill>
                  <a:srgbClr val="0000FF"/>
                </a:solidFill>
                <a:latin typeface="Times New Roman" panose="02020603050405020304" charset="0"/>
                <a:ea typeface="宋体" panose="02010600030101010101" pitchFamily="2" charset="-122"/>
                <a:cs typeface="Times New Roman" panose="02020603050405020304" charset="0"/>
              </a:rPr>
              <a:t>no dream is out of reach for a willing heart</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srcRect/>
          <a:stretch>
            <a:fillRect/>
          </a:stretch>
        </p:blipFill>
        <p:spPr bwMode="auto">
          <a:xfrm>
            <a:off x="10282534" y="5323173"/>
            <a:ext cx="2063578" cy="1556548"/>
          </a:xfrm>
          <a:prstGeom prst="ellipse">
            <a:avLst/>
          </a:prstGeom>
          <a:ln>
            <a:noFill/>
          </a:ln>
          <a:effectLst>
            <a:softEdge rad="112500"/>
          </a:effectLst>
        </p:spPr>
      </p:pic>
      <p:grpSp>
        <p:nvGrpSpPr>
          <p:cNvPr id="5" name="组合 4"/>
          <p:cNvGrpSpPr/>
          <p:nvPr/>
        </p:nvGrpSpPr>
        <p:grpSpPr>
          <a:xfrm>
            <a:off x="5087688" y="2369422"/>
            <a:ext cx="1973740" cy="1988288"/>
            <a:chOff x="1834704" y="2442587"/>
            <a:chExt cx="5466913" cy="3173983"/>
          </a:xfrm>
        </p:grpSpPr>
        <p:pic>
          <p:nvPicPr>
            <p:cNvPr id="6" name="Picture 2" descr="http://img04.tooopen.com/images/20131113/sy_47052632622.jpg"/>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6227" t="4014" r="5217" b="6875"/>
            <a:stretch>
              <a:fillRect/>
            </a:stretch>
          </p:blipFill>
          <p:spPr bwMode="auto">
            <a:xfrm>
              <a:off x="3000567" y="2442587"/>
              <a:ext cx="3154209" cy="31739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834704" y="2745793"/>
              <a:ext cx="760737" cy="1370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rPr>
                <a:t>1</a:t>
              </a:r>
              <a:endParaRPr kumimoji="0" lang="zh-CN" altLang="en-US" sz="36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p:txBody>
        </p:sp>
        <p:sp>
          <p:nvSpPr>
            <p:cNvPr id="8" name="TextBox 19"/>
            <p:cNvSpPr txBox="1"/>
            <p:nvPr/>
          </p:nvSpPr>
          <p:spPr>
            <a:xfrm>
              <a:off x="1874069" y="3967774"/>
              <a:ext cx="815065" cy="13707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600" b="1" noProof="0" dirty="0">
                  <a:solidFill>
                    <a:srgbClr val="C00000"/>
                  </a:solidFill>
                  <a:effectLst>
                    <a:outerShdw blurRad="38100" dist="38100" dir="2700000" algn="tl">
                      <a:srgbClr val="000000">
                        <a:alpha val="43137"/>
                      </a:srgbClr>
                    </a:outerShdw>
                  </a:effectLst>
                  <a:latin typeface="Calibri" panose="020F0502020204030204"/>
                  <a:ea typeface="宋体" panose="02010600030101010101" pitchFamily="2" charset="-122"/>
                </a:rPr>
                <a:t>2</a:t>
              </a:r>
              <a:endParaRPr kumimoji="0" lang="zh-CN" altLang="en-U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宋体" panose="02010600030101010101" pitchFamily="2" charset="-122"/>
              </a:endParaRPr>
            </a:p>
          </p:txBody>
        </p:sp>
        <p:sp>
          <p:nvSpPr>
            <p:cNvPr id="9" name="TextBox 20"/>
            <p:cNvSpPr txBox="1"/>
            <p:nvPr/>
          </p:nvSpPr>
          <p:spPr>
            <a:xfrm>
              <a:off x="6512018" y="2658856"/>
              <a:ext cx="731655" cy="1370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rPr>
                <a:t>3</a:t>
              </a:r>
              <a:endParaRPr kumimoji="0" lang="zh-CN" altLang="en-US" sz="36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p:txBody>
        </p:sp>
        <p:sp>
          <p:nvSpPr>
            <p:cNvPr id="10" name="TextBox 21"/>
            <p:cNvSpPr txBox="1"/>
            <p:nvPr/>
          </p:nvSpPr>
          <p:spPr>
            <a:xfrm>
              <a:off x="6526922" y="3837425"/>
              <a:ext cx="774695" cy="1370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rPr>
                <a:t>4</a:t>
              </a:r>
              <a:endParaRPr kumimoji="0" lang="zh-CN" altLang="en-US" sz="3600" b="0"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p:txBody>
        </p:sp>
        <p:cxnSp>
          <p:nvCxnSpPr>
            <p:cNvPr id="11" name="直接箭头连接符 10"/>
            <p:cNvCxnSpPr/>
            <p:nvPr/>
          </p:nvCxnSpPr>
          <p:spPr>
            <a:xfrm flipH="1">
              <a:off x="2402881" y="3392125"/>
              <a:ext cx="944983"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411760" y="4653136"/>
              <a:ext cx="864096"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5773758" y="3429000"/>
              <a:ext cx="853250"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785503" y="4581128"/>
              <a:ext cx="853250" cy="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974665" y="177504"/>
            <a:ext cx="8775391" cy="852945"/>
            <a:chOff x="985298" y="186440"/>
            <a:chExt cx="7689861" cy="852945"/>
          </a:xfrm>
        </p:grpSpPr>
        <p:sp>
          <p:nvSpPr>
            <p:cNvPr id="16" name="AutoShape 229"/>
            <p:cNvSpPr>
              <a:spLocks noChangeArrowheads="1"/>
            </p:cNvSpPr>
            <p:nvPr/>
          </p:nvSpPr>
          <p:spPr bwMode="auto">
            <a:xfrm>
              <a:off x="985298" y="186440"/>
              <a:ext cx="7510116" cy="734618"/>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just">
                <a:lnSpc>
                  <a:spcPct val="115000"/>
                </a:lnSpc>
                <a:buClr>
                  <a:srgbClr val="FF0000"/>
                </a:buClr>
              </a:pPr>
              <a:endParaRPr lang="en-US" altLang="zh-CN" sz="2800" dirty="0">
                <a:solidFill>
                  <a:prstClr val="black"/>
                </a:solidFill>
                <a:latin typeface="Calibri" panose="020F0502020204030204"/>
                <a:ea typeface="宋体" panose="02010600030101010101" pitchFamily="2" charset="-122"/>
              </a:endParaRPr>
            </a:p>
          </p:txBody>
        </p:sp>
        <p:grpSp>
          <p:nvGrpSpPr>
            <p:cNvPr id="17" name="Group 230"/>
            <p:cNvGrpSpPr/>
            <p:nvPr/>
          </p:nvGrpSpPr>
          <p:grpSpPr bwMode="auto">
            <a:xfrm rot="19894728">
              <a:off x="7709679" y="432284"/>
              <a:ext cx="965480" cy="607101"/>
              <a:chOff x="1270" y="1366"/>
              <a:chExt cx="284" cy="191"/>
            </a:xfrm>
          </p:grpSpPr>
          <p:grpSp>
            <p:nvGrpSpPr>
              <p:cNvPr id="18" name="Group 231"/>
              <p:cNvGrpSpPr/>
              <p:nvPr/>
            </p:nvGrpSpPr>
            <p:grpSpPr bwMode="auto">
              <a:xfrm rot="-3920841">
                <a:off x="1292" y="1367"/>
                <a:ext cx="148" cy="191"/>
                <a:chOff x="2825" y="3007"/>
                <a:chExt cx="229" cy="242"/>
              </a:xfrm>
            </p:grpSpPr>
            <p:sp>
              <p:nvSpPr>
                <p:cNvPr id="22"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23"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19" name="Group 234"/>
              <p:cNvGrpSpPr/>
              <p:nvPr/>
            </p:nvGrpSpPr>
            <p:grpSpPr bwMode="auto">
              <a:xfrm rot="-10500000">
                <a:off x="1406" y="1366"/>
                <a:ext cx="148" cy="191"/>
                <a:chOff x="2825" y="3007"/>
                <a:chExt cx="229" cy="242"/>
              </a:xfrm>
            </p:grpSpPr>
            <p:sp>
              <p:nvSpPr>
                <p:cNvPr id="20"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21"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sp>
        <p:nvSpPr>
          <p:cNvPr id="24" name="文本框 23"/>
          <p:cNvSpPr txBox="1"/>
          <p:nvPr/>
        </p:nvSpPr>
        <p:spPr>
          <a:xfrm>
            <a:off x="1248540" y="271595"/>
            <a:ext cx="7192957" cy="553998"/>
          </a:xfrm>
          <a:prstGeom prst="rect">
            <a:avLst/>
          </a:prstGeom>
          <a:solidFill>
            <a:srgbClr val="FFC000"/>
          </a:solidFill>
        </p:spPr>
        <p:txBody>
          <a:bodyPr wrap="square">
            <a:spAutoFit/>
          </a:bodyPr>
          <a:lstStyle/>
          <a:p>
            <a:r>
              <a:rPr lang="zh-CN" altLang="zh-CN" sz="3000" b="1" kern="100" dirty="0" smtClean="0">
                <a:solidFill>
                  <a:srgbClr val="FF0000"/>
                </a:solidFill>
                <a:effectLst/>
                <a:latin typeface="+mn-ea"/>
                <a:cs typeface="Times New Roman" panose="02020603050405020304" charset="0"/>
              </a:rPr>
              <a:t>【</a:t>
            </a:r>
            <a:r>
              <a:rPr lang="zh-CN" altLang="en-US" sz="3000" b="1" u="wavyDbl" kern="100" dirty="0" smtClean="0">
                <a:solidFill>
                  <a:srgbClr val="0000FF"/>
                </a:solidFill>
                <a:uFill>
                  <a:solidFill>
                    <a:srgbClr val="FF0000"/>
                  </a:solidFill>
                </a:uFill>
                <a:latin typeface="+mn-ea"/>
                <a:cs typeface="Times New Roman" panose="02020603050405020304" charset="0"/>
              </a:rPr>
              <a:t>技能拓展</a:t>
            </a:r>
            <a:r>
              <a:rPr lang="en-US" altLang="zh-CN" sz="3000" b="1" u="wavyDbl" kern="100" dirty="0" smtClean="0">
                <a:solidFill>
                  <a:srgbClr val="0000FF"/>
                </a:solidFill>
                <a:uFill>
                  <a:solidFill>
                    <a:srgbClr val="FF0000"/>
                  </a:solidFill>
                </a:uFill>
                <a:latin typeface="+mn-ea"/>
                <a:cs typeface="Times New Roman" panose="02020603050405020304" charset="0"/>
              </a:rPr>
              <a:t>-</a:t>
            </a:r>
            <a:r>
              <a:rPr lang="zh-CN" altLang="en-US" sz="3000" b="1" u="wavyDbl" kern="100" dirty="0" smtClean="0">
                <a:solidFill>
                  <a:srgbClr val="0000FF"/>
                </a:solidFill>
                <a:uFill>
                  <a:solidFill>
                    <a:srgbClr val="FF0000"/>
                  </a:solidFill>
                </a:uFill>
                <a:latin typeface="+mn-ea"/>
                <a:cs typeface="Times New Roman" panose="02020603050405020304" charset="0"/>
              </a:rPr>
              <a:t>精彩结尾</a:t>
            </a:r>
            <a:r>
              <a:rPr lang="en-US" altLang="zh-CN" sz="3000" b="1" u="wavyDbl" kern="100" dirty="0" smtClean="0">
                <a:solidFill>
                  <a:srgbClr val="0000FF"/>
                </a:solidFill>
                <a:uFill>
                  <a:solidFill>
                    <a:srgbClr val="FF0000"/>
                  </a:solidFill>
                </a:uFill>
                <a:latin typeface="+mn-ea"/>
                <a:cs typeface="Times New Roman" panose="02020603050405020304" charset="0"/>
              </a:rPr>
              <a:t>(Writing Skills)</a:t>
            </a:r>
            <a:r>
              <a:rPr lang="zh-CN" altLang="zh-CN" sz="3000" b="1" kern="100" dirty="0" smtClean="0">
                <a:solidFill>
                  <a:srgbClr val="FF0000"/>
                </a:solidFill>
                <a:effectLst/>
                <a:latin typeface="+mn-ea"/>
                <a:cs typeface="Times New Roman" panose="02020603050405020304" charset="0"/>
              </a:rPr>
              <a:t>】</a:t>
            </a:r>
            <a:endParaRPr lang="zh-CN" altLang="zh-CN" sz="3000" kern="100" dirty="0">
              <a:effectLst/>
              <a:latin typeface="+mn-ea"/>
              <a:cs typeface="Times New Roman" panose="02020603050405020304" charset="0"/>
            </a:endParaRPr>
          </a:p>
        </p:txBody>
      </p:sp>
      <p:grpSp>
        <p:nvGrpSpPr>
          <p:cNvPr id="2" name="组合 1"/>
          <p:cNvGrpSpPr/>
          <p:nvPr/>
        </p:nvGrpSpPr>
        <p:grpSpPr>
          <a:xfrm>
            <a:off x="621811" y="1112050"/>
            <a:ext cx="4427807" cy="2478023"/>
            <a:chOff x="621811" y="1112050"/>
            <a:chExt cx="4427807" cy="2478023"/>
          </a:xfrm>
        </p:grpSpPr>
        <p:sp>
          <p:nvSpPr>
            <p:cNvPr id="25" name="圆角矩形 6"/>
            <p:cNvSpPr/>
            <p:nvPr/>
          </p:nvSpPr>
          <p:spPr>
            <a:xfrm>
              <a:off x="621811" y="1112050"/>
              <a:ext cx="4427807" cy="2478023"/>
            </a:xfrm>
            <a:prstGeom prst="roundRect">
              <a:avLst/>
            </a:prstGeom>
            <a:noFill/>
            <a:ln w="508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94153" y="1202034"/>
              <a:ext cx="4034609" cy="2215991"/>
            </a:xfrm>
            <a:prstGeom prst="rect">
              <a:avLst/>
            </a:prstGeom>
          </p:spPr>
          <p:txBody>
            <a:bodyPr wrap="square">
              <a:spAutoFit/>
            </a:bodyPr>
            <a:lstStyle/>
            <a:p>
              <a:pPr lvl="0">
                <a:lnSpc>
                  <a:spcPct val="115000"/>
                </a:lnSpc>
              </a:pPr>
              <a:r>
                <a:rPr lang="en-US" altLang="zh-CN" sz="2000" b="1" kern="100" dirty="0" smtClean="0">
                  <a:latin typeface="Times New Roman" panose="02020603050405020304" charset="0"/>
                  <a:ea typeface="宋体" panose="02010600030101010101" pitchFamily="2" charset="-122"/>
                  <a:cs typeface="Times New Roman" panose="02020603050405020304" charset="0"/>
                </a:rPr>
                <a:t>1. </a:t>
              </a:r>
              <a:r>
                <a:rPr lang="zh-CN" altLang="en-US" sz="2000" b="1" kern="100" dirty="0" smtClean="0">
                  <a:latin typeface="Times New Roman" panose="02020603050405020304" charset="0"/>
                  <a:ea typeface="宋体" panose="02010600030101010101" pitchFamily="2" charset="-122"/>
                  <a:cs typeface="Times New Roman" panose="02020603050405020304" charset="0"/>
                </a:rPr>
                <a:t>我们</a:t>
              </a:r>
              <a:r>
                <a:rPr lang="zh-CN" altLang="en-US" sz="2000" b="1" kern="100" dirty="0">
                  <a:latin typeface="Times New Roman" panose="02020603050405020304" charset="0"/>
                  <a:ea typeface="宋体" panose="02010600030101010101" pitchFamily="2" charset="-122"/>
                  <a:cs typeface="Times New Roman" panose="02020603050405020304" charset="0"/>
                </a:rPr>
                <a:t>平常看文章，尤其是记叙文，一般会先看看开头，然后马上看看结尾，用这种方法来判断它是不是有趣。结尾不光告诉我们文章要表达什么，结尾也可以反应作者的艺术品味</a:t>
              </a:r>
              <a:r>
                <a:rPr lang="zh-CN" altLang="en-US" sz="2000" b="1" kern="100" dirty="0" smtClean="0">
                  <a:latin typeface="Times New Roman" panose="02020603050405020304" charset="0"/>
                  <a:ea typeface="宋体" panose="02010600030101010101" pitchFamily="2" charset="-122"/>
                  <a:cs typeface="Times New Roman" panose="02020603050405020304" charset="0"/>
                </a:rPr>
                <a:t>。</a:t>
              </a:r>
              <a:endParaRPr lang="zh-CN" altLang="zh-CN" sz="2000" kern="100" dirty="0">
                <a:latin typeface="Calibri" panose="020F0502020204030204" pitchFamily="34" charset="0"/>
                <a:ea typeface="宋体" panose="02010600030101010101" pitchFamily="2" charset="-122"/>
                <a:cs typeface="Times New Roman" panose="02020603050405020304" charset="0"/>
              </a:endParaRPr>
            </a:p>
          </p:txBody>
        </p:sp>
      </p:grpSp>
      <p:grpSp>
        <p:nvGrpSpPr>
          <p:cNvPr id="34" name="组合 33"/>
          <p:cNvGrpSpPr/>
          <p:nvPr/>
        </p:nvGrpSpPr>
        <p:grpSpPr>
          <a:xfrm>
            <a:off x="7247361" y="1084493"/>
            <a:ext cx="4167440" cy="2158702"/>
            <a:chOff x="7247361" y="1084493"/>
            <a:chExt cx="4167440" cy="2158702"/>
          </a:xfrm>
        </p:grpSpPr>
        <p:sp>
          <p:nvSpPr>
            <p:cNvPr id="27" name="圆角矩形 44"/>
            <p:cNvSpPr/>
            <p:nvPr/>
          </p:nvSpPr>
          <p:spPr>
            <a:xfrm>
              <a:off x="7247361" y="1084493"/>
              <a:ext cx="4150741" cy="2158702"/>
            </a:xfrm>
            <a:prstGeom prst="round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560083" y="1251399"/>
              <a:ext cx="3854718" cy="1791260"/>
            </a:xfrm>
            <a:prstGeom prst="rect">
              <a:avLst/>
            </a:prstGeom>
          </p:spPr>
          <p:txBody>
            <a:bodyPr wrap="square">
              <a:spAutoFit/>
            </a:bodyPr>
            <a:lstStyle/>
            <a:p>
              <a:pPr lvl="0">
                <a:lnSpc>
                  <a:spcPct val="115000"/>
                </a:lnSpc>
              </a:pPr>
              <a:r>
                <a:rPr lang="en-US" altLang="zh-CN" sz="2400" b="1" dirty="0" smtClean="0">
                  <a:latin typeface="Times New Roman" panose="02020603050405020304" charset="0"/>
                  <a:ea typeface="宋体" panose="02010600030101010101" pitchFamily="2" charset="-122"/>
                  <a:cs typeface="Times New Roman" panose="02020603050405020304" charset="0"/>
                </a:rPr>
                <a:t>3. </a:t>
              </a:r>
              <a:r>
                <a:rPr lang="zh-CN" altLang="zh-CN" sz="2400" b="1" dirty="0" smtClean="0">
                  <a:latin typeface="Times New Roman" panose="02020603050405020304" charset="0"/>
                  <a:ea typeface="宋体" panose="02010600030101010101" pitchFamily="2" charset="-122"/>
                  <a:cs typeface="Times New Roman" panose="02020603050405020304" charset="0"/>
                </a:rPr>
                <a:t>是不是</a:t>
              </a:r>
              <a:r>
                <a:rPr lang="zh-CN" altLang="zh-CN" sz="2400" b="1" dirty="0">
                  <a:latin typeface="Times New Roman" panose="02020603050405020304" charset="0"/>
                  <a:ea typeface="宋体" panose="02010600030101010101" pitchFamily="2" charset="-122"/>
                  <a:cs typeface="Times New Roman" panose="02020603050405020304" charset="0"/>
                </a:rPr>
                <a:t>故事最后必须是哲理性结尾？结尾的回应应该是：照应开头的人、物、事件、情景、状态。</a:t>
              </a:r>
              <a:endParaRPr lang="zh-CN" altLang="zh-CN" sz="2400" b="1" kern="100" dirty="0">
                <a:latin typeface="Calibri" panose="020F0502020204030204" pitchFamily="34" charset="0"/>
                <a:ea typeface="宋体" panose="02010600030101010101" pitchFamily="2" charset="-122"/>
                <a:cs typeface="Times New Roman" panose="02020603050405020304" charset="0"/>
              </a:endParaRPr>
            </a:p>
          </p:txBody>
        </p:sp>
      </p:grpSp>
      <p:grpSp>
        <p:nvGrpSpPr>
          <p:cNvPr id="35" name="组合 34"/>
          <p:cNvGrpSpPr/>
          <p:nvPr/>
        </p:nvGrpSpPr>
        <p:grpSpPr>
          <a:xfrm>
            <a:off x="7040508" y="3640314"/>
            <a:ext cx="4849399" cy="2745400"/>
            <a:chOff x="7040508" y="3640314"/>
            <a:chExt cx="4849399" cy="2745400"/>
          </a:xfrm>
        </p:grpSpPr>
        <p:sp>
          <p:nvSpPr>
            <p:cNvPr id="29" name="圆角矩形 47"/>
            <p:cNvSpPr/>
            <p:nvPr/>
          </p:nvSpPr>
          <p:spPr>
            <a:xfrm>
              <a:off x="7040508" y="3640314"/>
              <a:ext cx="4849399" cy="2745400"/>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164536" y="3663899"/>
              <a:ext cx="4649667" cy="2693814"/>
            </a:xfrm>
            <a:prstGeom prst="rect">
              <a:avLst/>
            </a:prstGeom>
          </p:spPr>
          <p:txBody>
            <a:bodyPr wrap="square">
              <a:spAutoFit/>
            </a:bodyPr>
            <a:lstStyle/>
            <a:p>
              <a:pPr lvl="0">
                <a:lnSpc>
                  <a:spcPct val="115000"/>
                </a:lnSpc>
              </a:pPr>
              <a:r>
                <a:rPr lang="en-US" altLang="zh-CN" sz="2100" b="1" kern="100" dirty="0" smtClean="0">
                  <a:latin typeface="Times New Roman" panose="02020603050405020304" charset="0"/>
                  <a:ea typeface="宋体" panose="02010600030101010101" pitchFamily="2" charset="-122"/>
                  <a:cs typeface="Times New Roman" panose="02020603050405020304" charset="0"/>
                </a:rPr>
                <a:t>4. </a:t>
              </a:r>
              <a:r>
                <a:rPr lang="zh-CN" altLang="en-US" sz="2100" b="1" kern="100" dirty="0" smtClean="0">
                  <a:latin typeface="Times New Roman" panose="02020603050405020304" charset="0"/>
                  <a:ea typeface="宋体" panose="02010600030101010101" pitchFamily="2" charset="-122"/>
                  <a:cs typeface="Times New Roman" panose="02020603050405020304" charset="0"/>
                </a:rPr>
                <a:t>换句话说</a:t>
              </a:r>
              <a:r>
                <a:rPr lang="zh-CN" altLang="en-US" sz="2100" b="1" kern="100" dirty="0">
                  <a:latin typeface="Times New Roman" panose="02020603050405020304" charset="0"/>
                  <a:ea typeface="宋体" panose="02010600030101010101" pitchFamily="2" charset="-122"/>
                  <a:cs typeface="Times New Roman" panose="02020603050405020304" charset="0"/>
                </a:rPr>
                <a:t>：主题的呈现形式是丰富多彩的，如果原文的描写只是表达一件难忘的事情，并没有什么人生哲理，那我们的主题也就是让这件事有个圆满的结果，其结尾应该体现这一点。结尾点题，这个题要根据原文作者的表达意图（</a:t>
              </a:r>
              <a:r>
                <a:rPr lang="en-US" altLang="zh-CN" sz="2100" b="1" kern="100" dirty="0">
                  <a:latin typeface="Times New Roman" panose="02020603050405020304" charset="0"/>
                  <a:ea typeface="宋体" panose="02010600030101010101" pitchFamily="2" charset="-122"/>
                  <a:cs typeface="Times New Roman" panose="02020603050405020304" charset="0"/>
                </a:rPr>
                <a:t>purpose</a:t>
              </a:r>
              <a:r>
                <a:rPr lang="zh-CN" altLang="en-US" sz="2100" b="1" kern="100" dirty="0">
                  <a:latin typeface="Times New Roman" panose="02020603050405020304" charset="0"/>
                  <a:ea typeface="宋体" panose="02010600030101010101" pitchFamily="2" charset="-122"/>
                  <a:cs typeface="Times New Roman" panose="02020603050405020304" charset="0"/>
                </a:rPr>
                <a:t>）来定。</a:t>
              </a:r>
              <a:endParaRPr lang="zh-CN" altLang="zh-CN" sz="2100" kern="100" dirty="0">
                <a:latin typeface="Calibri" panose="020F0502020204030204" pitchFamily="34" charset="0"/>
                <a:ea typeface="宋体" panose="02010600030101010101" pitchFamily="2" charset="-122"/>
                <a:cs typeface="Times New Roman" panose="02020603050405020304" charset="0"/>
              </a:endParaRPr>
            </a:p>
          </p:txBody>
        </p:sp>
      </p:grpSp>
      <p:grpSp>
        <p:nvGrpSpPr>
          <p:cNvPr id="33" name="组合 32"/>
          <p:cNvGrpSpPr/>
          <p:nvPr/>
        </p:nvGrpSpPr>
        <p:grpSpPr>
          <a:xfrm>
            <a:off x="577271" y="3680057"/>
            <a:ext cx="4720438" cy="2677656"/>
            <a:chOff x="577271" y="3680057"/>
            <a:chExt cx="4720438" cy="2677656"/>
          </a:xfrm>
        </p:grpSpPr>
        <p:sp>
          <p:nvSpPr>
            <p:cNvPr id="31" name="圆角矩形 45"/>
            <p:cNvSpPr/>
            <p:nvPr/>
          </p:nvSpPr>
          <p:spPr>
            <a:xfrm>
              <a:off x="577271" y="3680057"/>
              <a:ext cx="4694867" cy="2677656"/>
            </a:xfrm>
            <a:prstGeom prst="round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32" name="矩形 31"/>
            <p:cNvSpPr/>
            <p:nvPr/>
          </p:nvSpPr>
          <p:spPr>
            <a:xfrm>
              <a:off x="722938" y="3728047"/>
              <a:ext cx="4574771" cy="2569934"/>
            </a:xfrm>
            <a:prstGeom prst="rect">
              <a:avLst/>
            </a:prstGeom>
          </p:spPr>
          <p:txBody>
            <a:bodyPr wrap="square">
              <a:spAutoFit/>
            </a:bodyPr>
            <a:lstStyle/>
            <a:p>
              <a:pPr lvl="0">
                <a:lnSpc>
                  <a:spcPct val="115000"/>
                </a:lnSpc>
              </a:pPr>
              <a:r>
                <a:rPr lang="en-US" altLang="zh-CN" sz="2000" b="1" kern="100" dirty="0">
                  <a:latin typeface="Times New Roman" panose="02020603050405020304" charset="0"/>
                  <a:ea typeface="宋体" panose="02010600030101010101" pitchFamily="2" charset="-122"/>
                  <a:cs typeface="Times New Roman" panose="02020603050405020304" charset="0"/>
                </a:rPr>
                <a:t>2</a:t>
              </a:r>
              <a:r>
                <a:rPr lang="en-US" altLang="zh-CN" sz="2000" b="1" kern="100" dirty="0" smtClean="0">
                  <a:latin typeface="Times New Roman" panose="02020603050405020304" charset="0"/>
                  <a:ea typeface="宋体" panose="02010600030101010101" pitchFamily="2" charset="-122"/>
                  <a:cs typeface="Times New Roman" panose="02020603050405020304" charset="0"/>
                </a:rPr>
                <a:t>.</a:t>
              </a:r>
              <a:r>
                <a:rPr lang="zh-CN" altLang="zh-CN" sz="2000" b="1" kern="100" dirty="0">
                  <a:latin typeface="Times New Roman" panose="02020603050405020304" charset="0"/>
                  <a:ea typeface="宋体" panose="02010600030101010101" pitchFamily="2" charset="-122"/>
                  <a:cs typeface="Times New Roman" panose="02020603050405020304" charset="0"/>
                </a:rPr>
                <a:t>精彩的</a:t>
              </a:r>
              <a:r>
                <a:rPr lang="zh-CN" altLang="zh-CN" sz="2000" b="1" dirty="0">
                  <a:latin typeface="Times New Roman" panose="02020603050405020304" charset="0"/>
                  <a:ea typeface="宋体" panose="02010600030101010101" pitchFamily="2" charset="-122"/>
                  <a:cs typeface="Times New Roman" panose="02020603050405020304" charset="0"/>
                </a:rPr>
                <a:t>结尾能够起到点睛的作用，给读者留下深刻的印象，也能唤起读者的思考与共鸣，增强文章的感染力。在结束故事的基本要求之上，可以灵活运用画面定格、情感升华、主题提炼等多种方式结尾，对故事的主题进行深化，使人物的情感得到升华。</a:t>
              </a:r>
              <a:endParaRPr lang="zh-CN" altLang="zh-CN" sz="2000" b="1" kern="100" dirty="0">
                <a:latin typeface="Calibri" panose="020F0502020204030204" pitchFamily="34" charset="0"/>
                <a:ea typeface="宋体" panose="02010600030101010101" pitchFamily="2" charset="-122"/>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circle(in)">
                                      <p:cBhvr>
                                        <p:cTn id="28"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72085" y="-67945"/>
            <a:ext cx="12425680" cy="69265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1677" y="147908"/>
            <a:ext cx="9718622" cy="900906"/>
            <a:chOff x="263033" y="217728"/>
            <a:chExt cx="12055682" cy="900906"/>
          </a:xfrm>
        </p:grpSpPr>
        <p:sp>
          <p:nvSpPr>
            <p:cNvPr id="5" name="AutoShape 229"/>
            <p:cNvSpPr>
              <a:spLocks noChangeArrowheads="1"/>
            </p:cNvSpPr>
            <p:nvPr/>
          </p:nvSpPr>
          <p:spPr bwMode="auto">
            <a:xfrm>
              <a:off x="263033" y="217728"/>
              <a:ext cx="11757170"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10831394" y="592417"/>
              <a:ext cx="1487321"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sp>
          <p:nvSpPr>
            <p:cNvPr id="13" name="文本框 12"/>
            <p:cNvSpPr txBox="1"/>
            <p:nvPr/>
          </p:nvSpPr>
          <p:spPr>
            <a:xfrm>
              <a:off x="271892" y="352249"/>
              <a:ext cx="8944218" cy="553998"/>
            </a:xfrm>
            <a:prstGeom prst="rect">
              <a:avLst/>
            </a:prstGeom>
            <a:solidFill>
              <a:srgbClr val="FFC000"/>
            </a:solidFill>
          </p:spPr>
          <p:txBody>
            <a:bodyPr wrap="square">
              <a:spAutoFit/>
            </a:bodyPr>
            <a:lstStyle/>
            <a:p>
              <a:pPr lvl="0"/>
              <a:r>
                <a:rPr lang="zh-CN" altLang="zh-CN" sz="2400" b="1" kern="100" dirty="0" smtClean="0">
                  <a:solidFill>
                    <a:srgbClr val="FF0000"/>
                  </a:solidFill>
                  <a:effectLst/>
                  <a:latin typeface="+mn-ea"/>
                  <a:cs typeface="Times New Roman" panose="02020603050405020304" charset="0"/>
                </a:rPr>
                <a:t>※</a:t>
              </a:r>
              <a:r>
                <a:rPr lang="zh-CN" altLang="zh-CN" sz="3000" b="1" kern="100" dirty="0" smtClean="0">
                  <a:solidFill>
                    <a:srgbClr val="FF0000"/>
                  </a:solidFill>
                  <a:latin typeface="等线" panose="02010600030101010101" pitchFamily="2" charset="-122"/>
                  <a:cs typeface="Times New Roman" panose="02020603050405020304" charset="0"/>
                </a:rPr>
                <a:t>【</a:t>
              </a:r>
              <a:r>
                <a:rPr lang="zh-CN" altLang="en-US" sz="3000" b="1" u="wavyDbl" kern="100" dirty="0">
                  <a:solidFill>
                    <a:srgbClr val="0000FF"/>
                  </a:solidFill>
                  <a:uFill>
                    <a:solidFill>
                      <a:srgbClr val="FF0000"/>
                    </a:solidFill>
                  </a:uFill>
                  <a:latin typeface="等线" panose="02010600030101010101" pitchFamily="2" charset="-122"/>
                  <a:cs typeface="Times New Roman" panose="02020603050405020304" charset="0"/>
                </a:rPr>
                <a:t>技能拓展</a:t>
              </a:r>
              <a:r>
                <a:rPr lang="en-US" altLang="zh-CN" sz="3000" b="1" u="wavyDbl" kern="100" dirty="0">
                  <a:solidFill>
                    <a:srgbClr val="0000FF"/>
                  </a:solidFill>
                  <a:uFill>
                    <a:solidFill>
                      <a:srgbClr val="FF0000"/>
                    </a:solidFill>
                  </a:uFill>
                  <a:latin typeface="等线" panose="02010600030101010101" pitchFamily="2" charset="-122"/>
                  <a:cs typeface="Times New Roman" panose="02020603050405020304" charset="0"/>
                </a:rPr>
                <a:t>-</a:t>
              </a:r>
              <a:r>
                <a:rPr lang="zh-CN" altLang="en-US" sz="3000" b="1" u="wavyDbl" kern="100" dirty="0">
                  <a:solidFill>
                    <a:srgbClr val="0000FF"/>
                  </a:solidFill>
                  <a:uFill>
                    <a:solidFill>
                      <a:srgbClr val="FF0000"/>
                    </a:solidFill>
                  </a:uFill>
                  <a:latin typeface="等线" panose="02010600030101010101" pitchFamily="2" charset="-122"/>
                  <a:cs typeface="Times New Roman" panose="02020603050405020304" charset="0"/>
                </a:rPr>
                <a:t>精彩结尾</a:t>
              </a:r>
              <a:r>
                <a:rPr lang="en-US" altLang="zh-CN" sz="3000" b="1" u="wavyDbl" kern="100" dirty="0">
                  <a:solidFill>
                    <a:srgbClr val="0000FF"/>
                  </a:solidFill>
                  <a:uFill>
                    <a:solidFill>
                      <a:srgbClr val="FF0000"/>
                    </a:solidFill>
                  </a:uFill>
                  <a:latin typeface="等线" panose="02010600030101010101" pitchFamily="2" charset="-122"/>
                  <a:cs typeface="Times New Roman" panose="02020603050405020304" charset="0"/>
                </a:rPr>
                <a:t>(Writing Skills)</a:t>
              </a:r>
              <a:r>
                <a:rPr lang="zh-CN" altLang="zh-CN" sz="3000" b="1" kern="100" dirty="0" smtClean="0">
                  <a:solidFill>
                    <a:srgbClr val="FF0000"/>
                  </a:solidFill>
                  <a:latin typeface="等线" panose="02010600030101010101" pitchFamily="2" charset="-122"/>
                  <a:cs typeface="Times New Roman" panose="02020603050405020304" charset="0"/>
                </a:rPr>
                <a:t>】</a:t>
              </a:r>
              <a:endParaRPr lang="zh-CN" altLang="zh-CN" sz="2400" kern="100" dirty="0">
                <a:effectLst/>
                <a:latin typeface="+mn-ea"/>
                <a:cs typeface="Times New Roman" panose="02020603050405020304" charset="0"/>
              </a:endParaRPr>
            </a:p>
          </p:txBody>
        </p:sp>
      </p:grpSp>
      <p:sp>
        <p:nvSpPr>
          <p:cNvPr id="21" name="文本框 20"/>
          <p:cNvSpPr txBox="1"/>
          <p:nvPr/>
        </p:nvSpPr>
        <p:spPr>
          <a:xfrm>
            <a:off x="412872" y="3387216"/>
            <a:ext cx="1527052" cy="1384995"/>
          </a:xfrm>
          <a:prstGeom prst="rect">
            <a:avLst/>
          </a:prstGeom>
          <a:noFill/>
          <a:ln w="53975">
            <a:solidFill>
              <a:srgbClr val="00B050"/>
            </a:solidFill>
          </a:ln>
        </p:spPr>
        <p:txBody>
          <a:bodyPr wrap="square" rtlCol="0">
            <a:spAutoFit/>
          </a:bodyPr>
          <a:lstStyle/>
          <a:p>
            <a:pPr algn="just">
              <a:spcAft>
                <a:spcPts val="0"/>
              </a:spcAft>
            </a:pPr>
            <a:r>
              <a:rPr lang="en-US" altLang="zh-CN" sz="2800" b="1" kern="100" dirty="0" smtClean="0">
                <a:solidFill>
                  <a:srgbClr val="FF0000"/>
                </a:solidFill>
                <a:latin typeface="Times New Roman" panose="02020603050405020304" charset="0"/>
                <a:ea typeface="宋体" panose="02010600030101010101" pitchFamily="2" charset="-122"/>
                <a:cs typeface="Times New Roman" panose="02020603050405020304" charset="0"/>
              </a:rPr>
              <a:t>Three </a:t>
            </a:r>
            <a:r>
              <a:rPr lang="en-US"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Possible Endings</a:t>
            </a:r>
            <a:r>
              <a:rPr lang="zh-CN" altLang="zh-CN" sz="2800" b="1" kern="100" dirty="0">
                <a:solidFill>
                  <a:srgbClr val="FF0000"/>
                </a:solidFill>
                <a:latin typeface="Times New Roman" panose="02020603050405020304" charset="0"/>
                <a:ea typeface="宋体" panose="02010600030101010101" pitchFamily="2" charset="-122"/>
                <a:cs typeface="Times New Roman" panose="02020603050405020304" charset="0"/>
              </a:rPr>
              <a:t>：</a:t>
            </a:r>
            <a:endParaRPr lang="zh-CN" altLang="zh-CN" sz="2800" kern="100" dirty="0">
              <a:solidFill>
                <a:srgbClr val="FF0000"/>
              </a:solidFill>
              <a:latin typeface="Calibri" panose="020F0502020204030204" pitchFamily="34" charset="0"/>
              <a:ea typeface="宋体" panose="02010600030101010101" pitchFamily="2" charset="-122"/>
              <a:cs typeface="Times New Roman" panose="02020603050405020304" charset="0"/>
            </a:endParaRPr>
          </a:p>
        </p:txBody>
      </p:sp>
      <p:sp>
        <p:nvSpPr>
          <p:cNvPr id="3" name="矩形 2"/>
          <p:cNvSpPr/>
          <p:nvPr/>
        </p:nvSpPr>
        <p:spPr>
          <a:xfrm>
            <a:off x="903041" y="1042950"/>
            <a:ext cx="9999070" cy="954107"/>
          </a:xfrm>
          <a:prstGeom prst="rect">
            <a:avLst/>
          </a:prstGeom>
        </p:spPr>
        <p:txBody>
          <a:bodyPr wrap="square">
            <a:spAutoFit/>
          </a:bodyPr>
          <a:lstStyle/>
          <a:p>
            <a:r>
              <a:rPr lang="zh-CN" altLang="en-US" sz="2800" b="1" dirty="0"/>
              <a:t>像本文中体现的是一个爱妈妈的少年通过自己的努力，用自己的方式向妈妈表达感情。</a:t>
            </a:r>
            <a:endParaRPr lang="zh-CN" altLang="en-US" sz="2800" b="1" dirty="0"/>
          </a:p>
        </p:txBody>
      </p:sp>
      <p:sp>
        <p:nvSpPr>
          <p:cNvPr id="25" name="文本框 24"/>
          <p:cNvSpPr txBox="1"/>
          <p:nvPr/>
        </p:nvSpPr>
        <p:spPr>
          <a:xfrm>
            <a:off x="2457135" y="3700896"/>
            <a:ext cx="2415540" cy="954107"/>
          </a:xfrm>
          <a:prstGeom prst="rect">
            <a:avLst/>
          </a:prstGeom>
          <a:solidFill>
            <a:srgbClr val="FFFFFF"/>
          </a:solidFill>
          <a:ln w="25400" cap="flat" cmpd="sng" algn="ctr">
            <a:solidFill>
              <a:srgbClr val="C00000"/>
            </a:solidFill>
            <a:prstDash val="solid"/>
          </a:ln>
          <a:effectLst/>
        </p:spPr>
        <p:txBody>
          <a:bodyPr wrap="square">
            <a:spAutoFit/>
          </a:bodyPr>
          <a:lstStyle/>
          <a:p>
            <a:pPr lvl="0" fontAlgn="base">
              <a:spcBef>
                <a:spcPct val="0"/>
              </a:spcBef>
              <a:spcAft>
                <a:spcPct val="0"/>
              </a:spcAft>
              <a:defRPr/>
            </a:pPr>
            <a:r>
              <a:rPr kumimoji="0" lang="en-US" altLang="zh-CN" sz="2800" b="1" i="0" u="none" strike="noStrike" kern="0" cap="none" spc="0" normalizeH="0" baseline="0" noProof="0" dirty="0">
                <a:ln>
                  <a:noFill/>
                </a:ln>
                <a:solidFill>
                  <a:srgbClr val="000000"/>
                </a:solidFill>
                <a:effectLst/>
                <a:uLnTx/>
                <a:uFillTx/>
                <a:latin typeface="Calibri" panose="020F0502020204030204"/>
                <a:cs typeface="Arial" panose="020B0604020202020204"/>
              </a:rPr>
              <a:t>2</a:t>
            </a:r>
            <a:r>
              <a:rPr kumimoji="0" lang="en-US" altLang="zh-CN" sz="2800" b="1" i="0" u="none" strike="noStrike" kern="0" cap="none" spc="0" normalizeH="0" baseline="0" noProof="0" dirty="0" smtClean="0">
                <a:ln>
                  <a:noFill/>
                </a:ln>
                <a:solidFill>
                  <a:srgbClr val="000000"/>
                </a:solidFill>
                <a:effectLst/>
                <a:uLnTx/>
                <a:uFillTx/>
                <a:latin typeface="Calibri" panose="020F0502020204030204"/>
                <a:cs typeface="Arial" panose="020B0604020202020204"/>
              </a:rPr>
              <a:t>.</a:t>
            </a:r>
            <a:r>
              <a:rPr lang="zh-CN" altLang="en-US" sz="2800" b="1" kern="0" dirty="0">
                <a:solidFill>
                  <a:srgbClr val="000000"/>
                </a:solidFill>
                <a:latin typeface="Calibri" panose="020F0502020204030204"/>
                <a:cs typeface="Arial" panose="020B0604020202020204"/>
              </a:rPr>
              <a:t>情感升华式结尾</a:t>
            </a:r>
            <a:endParaRPr kumimoji="0" lang="zh-CN" altLang="en-US" sz="2800" b="1" i="0" u="none" strike="noStrike" kern="0" cap="none" spc="0" normalizeH="0" baseline="0" noProof="0" dirty="0">
              <a:ln>
                <a:noFill/>
              </a:ln>
              <a:solidFill>
                <a:srgbClr val="000000"/>
              </a:solidFill>
              <a:effectLst/>
              <a:uLnTx/>
              <a:uFillTx/>
              <a:latin typeface="Calibri" panose="020F0502020204030204"/>
              <a:cs typeface="Arial" panose="020B0604020202020204"/>
            </a:endParaRPr>
          </a:p>
        </p:txBody>
      </p:sp>
      <p:sp>
        <p:nvSpPr>
          <p:cNvPr id="26" name="文本框 25"/>
          <p:cNvSpPr txBox="1"/>
          <p:nvPr/>
        </p:nvSpPr>
        <p:spPr>
          <a:xfrm>
            <a:off x="2426372" y="5213208"/>
            <a:ext cx="2468336" cy="954107"/>
          </a:xfrm>
          <a:prstGeom prst="rect">
            <a:avLst/>
          </a:prstGeom>
          <a:solidFill>
            <a:srgbClr val="FFFFFF"/>
          </a:solidFill>
          <a:ln w="25400" cap="flat" cmpd="sng" algn="ctr">
            <a:solidFill>
              <a:srgbClr val="C00000"/>
            </a:solidFill>
            <a:prstDash val="solid"/>
          </a:ln>
          <a:effectLst/>
        </p:spPr>
        <p:txBody>
          <a:bodyPr wrap="square">
            <a:sp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黑体" panose="02010609060101010101" pitchFamily="49" charset="-122"/>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stStyle>
          <a:p>
            <a:pPr lvl="0">
              <a:defRPr/>
            </a:pPr>
            <a:r>
              <a:rPr kumimoji="0" lang="en-US" altLang="zh-CN" sz="2800" b="1" i="0" u="none" strike="noStrike" kern="1200" cap="none" spc="0" normalizeH="0" baseline="0" noProof="0" dirty="0" smtClean="0">
                <a:ln>
                  <a:noFill/>
                </a:ln>
                <a:solidFill>
                  <a:srgbClr val="000000"/>
                </a:solidFill>
                <a:effectLst/>
                <a:uLnTx/>
                <a:uFillTx/>
                <a:latin typeface="Calibri" panose="020F0502020204030204"/>
                <a:ea typeface="黑体" panose="02010609060101010101" pitchFamily="49" charset="-122"/>
                <a:cs typeface="Arial" panose="020B0604020202020204"/>
              </a:rPr>
              <a:t>3</a:t>
            </a:r>
            <a:r>
              <a:rPr lang="en-US" altLang="zh-CN" sz="2800" b="1" dirty="0" smtClean="0">
                <a:solidFill>
                  <a:srgbClr val="000000"/>
                </a:solidFill>
                <a:latin typeface="Calibri" panose="020F0502020204030204"/>
                <a:cs typeface="Arial" panose="020B0604020202020204"/>
              </a:rPr>
              <a:t>. </a:t>
            </a:r>
            <a:r>
              <a:rPr lang="zh-CN" altLang="en-US" sz="2800" b="1" kern="0" dirty="0">
                <a:solidFill>
                  <a:srgbClr val="000000"/>
                </a:solidFill>
                <a:latin typeface="Calibri" panose="020F0502020204030204"/>
                <a:ea typeface="+mn-ea"/>
                <a:cs typeface="Arial" panose="020B0604020202020204"/>
              </a:rPr>
              <a:t>用画面定格式方式结尾</a:t>
            </a:r>
            <a:endParaRPr lang="zh-CN" altLang="en-US" sz="2800" b="1" kern="0" dirty="0">
              <a:solidFill>
                <a:srgbClr val="000000"/>
              </a:solidFill>
              <a:latin typeface="Calibri" panose="020F0502020204030204"/>
              <a:ea typeface="+mn-ea"/>
              <a:cs typeface="Arial" panose="020B0604020202020204"/>
            </a:endParaRPr>
          </a:p>
        </p:txBody>
      </p:sp>
      <p:sp>
        <p:nvSpPr>
          <p:cNvPr id="27" name="Text Box 7"/>
          <p:cNvSpPr txBox="1"/>
          <p:nvPr/>
        </p:nvSpPr>
        <p:spPr>
          <a:xfrm>
            <a:off x="6028073" y="3178139"/>
            <a:ext cx="5164820" cy="1815882"/>
          </a:xfrm>
          <a:prstGeom prst="rect">
            <a:avLst/>
          </a:prstGeom>
          <a:solidFill>
            <a:srgbClr val="FFFFFF"/>
          </a:solidFill>
          <a:ln w="25400" cap="flat" cmpd="sng" algn="ctr">
            <a:solidFill>
              <a:srgbClr val="C00000"/>
            </a:solidFill>
            <a:prstDash val="solid"/>
          </a:ln>
          <a:effectLst/>
        </p:spPr>
        <p:txBody>
          <a:bodyPr wrap="square">
            <a:spAutoFit/>
          </a:bodyPr>
          <a:lstStyle/>
          <a:p>
            <a:pPr lvl="0">
              <a:spcBef>
                <a:spcPct val="0"/>
              </a:spcBef>
              <a:spcAft>
                <a:spcPct val="0"/>
              </a:spcAft>
              <a:defRPr/>
            </a:pPr>
            <a:r>
              <a:rPr lang="en-US" altLang="zh-CN" sz="2800" b="1" kern="0" noProof="1">
                <a:solidFill>
                  <a:srgbClr val="0000FF"/>
                </a:solidFill>
                <a:latin typeface="Times New Roman" panose="02020603050405020304" charset="0"/>
                <a:ea typeface="宋体" panose="02010600030101010101" pitchFamily="2" charset="-122"/>
                <a:cs typeface="Arial" panose="020B0604020202020204"/>
              </a:rPr>
              <a:t>Reuben</a:t>
            </a:r>
            <a:r>
              <a:rPr lang="zh-CN" altLang="en-US" sz="2800" b="1" kern="0" noProof="1">
                <a:solidFill>
                  <a:srgbClr val="0000FF"/>
                </a:solidFill>
                <a:latin typeface="Times New Roman" panose="02020603050405020304" charset="0"/>
                <a:ea typeface="宋体" panose="02010600030101010101" pitchFamily="2" charset="-122"/>
                <a:cs typeface="Arial" panose="020B0604020202020204"/>
              </a:rPr>
              <a:t>骄傲地抬起头，说虽然存钱的过程非常艰辛，但能给妈妈买漂亮的胸针，给妈妈带来快乐，是他最大的幸福</a:t>
            </a:r>
            <a:r>
              <a:rPr kumimoji="0" lang="en-US" altLang="zh-CN" sz="2800" b="1" i="0" u="none" strike="noStrike" kern="0" cap="none" spc="0" normalizeH="0" baseline="0" noProof="1" smtClean="0">
                <a:ln>
                  <a:noFill/>
                </a:ln>
                <a:solidFill>
                  <a:srgbClr val="0000FF"/>
                </a:solidFill>
                <a:effectLst/>
                <a:uLnTx/>
                <a:uFillTx/>
                <a:latin typeface="Times New Roman" panose="02020603050405020304" charset="0"/>
                <a:ea typeface="宋体" panose="02010600030101010101" pitchFamily="2" charset="-122"/>
                <a:cs typeface="Arial" panose="020B0604020202020204"/>
              </a:rPr>
              <a:t>…</a:t>
            </a:r>
            <a:endParaRPr kumimoji="0" lang="zh-CN" altLang="en-US" sz="2800" b="1" i="0" u="none" strike="noStrike" kern="0" cap="none" spc="0" normalizeH="0" baseline="0" noProof="1">
              <a:ln>
                <a:noFill/>
              </a:ln>
              <a:solidFill>
                <a:srgbClr val="0000FF"/>
              </a:solidFill>
              <a:effectLst/>
              <a:uLnTx/>
              <a:uFillTx/>
              <a:latin typeface="Times New Roman" panose="02020603050405020304" charset="0"/>
              <a:ea typeface="宋体" panose="02010600030101010101" pitchFamily="2" charset="-122"/>
              <a:cs typeface="Arial" panose="020B0604020202020204"/>
            </a:endParaRPr>
          </a:p>
        </p:txBody>
      </p:sp>
      <p:sp>
        <p:nvSpPr>
          <p:cNvPr id="28" name="Text Box 13"/>
          <p:cNvSpPr txBox="1"/>
          <p:nvPr/>
        </p:nvSpPr>
        <p:spPr>
          <a:xfrm>
            <a:off x="6024761" y="5382955"/>
            <a:ext cx="5157115" cy="954107"/>
          </a:xfrm>
          <a:prstGeom prst="rect">
            <a:avLst/>
          </a:prstGeom>
          <a:solidFill>
            <a:srgbClr val="FFFFFF"/>
          </a:solidFill>
          <a:ln w="25400" cap="flat" cmpd="sng" algn="ctr">
            <a:solidFill>
              <a:srgbClr val="C00000"/>
            </a:solidFill>
            <a:prstDash val="solid"/>
          </a:ln>
          <a:effectLst/>
        </p:spPr>
        <p:txBody>
          <a:bodyPr wrap="square">
            <a:spAutoFit/>
          </a:bodyPr>
          <a:lstStyle/>
          <a:p>
            <a:pPr lvl="0">
              <a:spcBef>
                <a:spcPct val="0"/>
              </a:spcBef>
              <a:spcAft>
                <a:spcPct val="0"/>
              </a:spcAft>
              <a:defRPr/>
            </a:pPr>
            <a:r>
              <a:rPr lang="zh-CN" altLang="en-US" sz="2800" b="1" kern="0" noProof="1">
                <a:solidFill>
                  <a:srgbClr val="0000FF"/>
                </a:solidFill>
                <a:latin typeface="Times New Roman" panose="02020603050405020304" charset="0"/>
                <a:ea typeface="宋体" panose="02010600030101010101" pitchFamily="2" charset="-122"/>
                <a:cs typeface="Arial" panose="020B0604020202020204"/>
              </a:rPr>
              <a:t>妈妈抱住</a:t>
            </a:r>
            <a:r>
              <a:rPr lang="en-US" altLang="zh-CN" sz="2800" b="1" kern="0" noProof="1">
                <a:solidFill>
                  <a:srgbClr val="0000FF"/>
                </a:solidFill>
                <a:latin typeface="Times New Roman" panose="02020603050405020304" charset="0"/>
                <a:ea typeface="宋体" panose="02010600030101010101" pitchFamily="2" charset="-122"/>
                <a:cs typeface="Arial" panose="020B0604020202020204"/>
              </a:rPr>
              <a:t>Reuben</a:t>
            </a:r>
            <a:r>
              <a:rPr lang="zh-CN" altLang="en-US" sz="2800" b="1" kern="0" noProof="1">
                <a:solidFill>
                  <a:srgbClr val="0000FF"/>
                </a:solidFill>
                <a:latin typeface="Times New Roman" panose="02020603050405020304" charset="0"/>
                <a:ea typeface="宋体" panose="02010600030101010101" pitchFamily="2" charset="-122"/>
                <a:cs typeface="Arial" panose="020B0604020202020204"/>
              </a:rPr>
              <a:t>的头，留下了幸福的泪水。</a:t>
            </a:r>
            <a:endParaRPr kumimoji="0" lang="en-US" altLang="zh-CN" sz="2800" b="1" i="0" u="none" strike="noStrike" kern="0" cap="none" spc="0" normalizeH="0" baseline="0" noProof="1">
              <a:ln>
                <a:noFill/>
              </a:ln>
              <a:solidFill>
                <a:srgbClr val="0000FF"/>
              </a:solidFill>
              <a:effectLst/>
              <a:uLnTx/>
              <a:uFillTx/>
              <a:latin typeface="Times New Roman" panose="02020603050405020304" charset="0"/>
              <a:ea typeface="宋体" panose="02010600030101010101" pitchFamily="2" charset="-122"/>
              <a:cs typeface="Arial" panose="020B0604020202020204"/>
            </a:endParaRPr>
          </a:p>
        </p:txBody>
      </p:sp>
      <p:sp>
        <p:nvSpPr>
          <p:cNvPr id="29" name="文本框 28"/>
          <p:cNvSpPr txBox="1"/>
          <p:nvPr/>
        </p:nvSpPr>
        <p:spPr>
          <a:xfrm>
            <a:off x="2502736" y="2188584"/>
            <a:ext cx="2367282" cy="954107"/>
          </a:xfrm>
          <a:prstGeom prst="rect">
            <a:avLst/>
          </a:prstGeom>
          <a:solidFill>
            <a:srgbClr val="FFFFFF"/>
          </a:solidFill>
          <a:ln w="25400" cap="flat" cmpd="sng" algn="ctr">
            <a:solidFill>
              <a:srgbClr val="C00000"/>
            </a:solidFill>
            <a:prstDash val="solid"/>
          </a:ln>
          <a:effectLst/>
        </p:spPr>
        <p:txBody>
          <a:bodyPr wrap="square">
            <a:spAutoFit/>
          </a:bodyPr>
          <a:lstStyle/>
          <a:p>
            <a:pPr lvl="0" fontAlgn="base">
              <a:spcBef>
                <a:spcPct val="0"/>
              </a:spcBef>
              <a:spcAft>
                <a:spcPct val="0"/>
              </a:spcAft>
              <a:defRPr/>
            </a:pPr>
            <a:r>
              <a:rPr lang="en-US" altLang="zh-CN" sz="2800" b="1" kern="0" dirty="0" smtClean="0">
                <a:solidFill>
                  <a:srgbClr val="000000"/>
                </a:solidFill>
                <a:latin typeface="Calibri" panose="020F0502020204030204"/>
                <a:cs typeface="Arial" panose="020B0604020202020204"/>
              </a:rPr>
              <a:t>1. </a:t>
            </a:r>
            <a:r>
              <a:rPr lang="zh-CN" altLang="en-US" sz="2800" b="1" kern="0" dirty="0" smtClean="0">
                <a:solidFill>
                  <a:srgbClr val="000000"/>
                </a:solidFill>
                <a:latin typeface="Calibri" panose="020F0502020204030204"/>
                <a:cs typeface="Arial" panose="020B0604020202020204"/>
              </a:rPr>
              <a:t>采用</a:t>
            </a:r>
            <a:r>
              <a:rPr lang="zh-CN" altLang="en-US" sz="2800" b="1" kern="0" dirty="0">
                <a:solidFill>
                  <a:srgbClr val="000000"/>
                </a:solidFill>
                <a:latin typeface="Calibri" panose="020F0502020204030204"/>
                <a:cs typeface="Arial" panose="020B0604020202020204"/>
              </a:rPr>
              <a:t>主题提炼的方式</a:t>
            </a:r>
            <a:r>
              <a:rPr lang="zh-CN" altLang="en-US" sz="2800" b="1" kern="0" dirty="0" smtClean="0">
                <a:solidFill>
                  <a:srgbClr val="000000"/>
                </a:solidFill>
                <a:latin typeface="Calibri" panose="020F0502020204030204"/>
                <a:cs typeface="Arial" panose="020B0604020202020204"/>
              </a:rPr>
              <a:t>结尾</a:t>
            </a:r>
            <a:r>
              <a:rPr kumimoji="0" lang="en-US" altLang="zh-CN" sz="2800" b="1" i="0" u="none" strike="noStrike" kern="0" cap="none" spc="0" normalizeH="0" baseline="0" noProof="0" dirty="0" smtClean="0">
                <a:ln>
                  <a:noFill/>
                </a:ln>
                <a:solidFill>
                  <a:srgbClr val="000000"/>
                </a:solidFill>
                <a:effectLst/>
                <a:uLnTx/>
                <a:uFillTx/>
                <a:latin typeface="Calibri" panose="020F0502020204030204"/>
                <a:cs typeface="Arial" panose="020B0604020202020204"/>
              </a:rPr>
              <a:t>: </a:t>
            </a:r>
            <a:endParaRPr kumimoji="0" lang="en-US" altLang="zh-CN" sz="2800" b="1" i="0" u="none" strike="noStrike" kern="0" cap="none" spc="0" normalizeH="0" baseline="0" noProof="0" dirty="0">
              <a:ln>
                <a:noFill/>
              </a:ln>
              <a:solidFill>
                <a:srgbClr val="000000"/>
              </a:solidFill>
              <a:effectLst/>
              <a:uLnTx/>
              <a:uFillTx/>
              <a:latin typeface="Calibri" panose="020F0502020204030204"/>
              <a:cs typeface="Arial" panose="020B0604020202020204"/>
            </a:endParaRPr>
          </a:p>
        </p:txBody>
      </p:sp>
      <p:sp>
        <p:nvSpPr>
          <p:cNvPr id="30" name="文本框 29"/>
          <p:cNvSpPr txBox="1"/>
          <p:nvPr/>
        </p:nvSpPr>
        <p:spPr>
          <a:xfrm>
            <a:off x="6027150" y="2265985"/>
            <a:ext cx="5164820" cy="523220"/>
          </a:xfrm>
          <a:prstGeom prst="rect">
            <a:avLst/>
          </a:prstGeom>
          <a:solidFill>
            <a:srgbClr val="FFFFFF"/>
          </a:solidFill>
          <a:ln w="25400" cap="flat" cmpd="sng" algn="ctr">
            <a:solidFill>
              <a:srgbClr val="C00000"/>
            </a:solidFill>
            <a:prstDash val="solid"/>
          </a:ln>
          <a:effectLst/>
        </p:spPr>
        <p:txBody>
          <a:bodyPr wrap="square">
            <a:spAutoFit/>
          </a:bodyPr>
          <a:lstStyle/>
          <a:p>
            <a:pPr lvl="0" fontAlgn="base">
              <a:spcBef>
                <a:spcPct val="0"/>
              </a:spcBef>
              <a:spcAft>
                <a:spcPct val="0"/>
              </a:spcAft>
              <a:defRPr/>
            </a:pPr>
            <a:r>
              <a:rPr lang="zh-CN" altLang="en-US" sz="2800" b="1" kern="0" dirty="0">
                <a:solidFill>
                  <a:srgbClr val="0000FF"/>
                </a:solidFill>
                <a:latin typeface="Times New Roman" panose="02020603050405020304" charset="0"/>
                <a:ea typeface="宋体" panose="02010600030101010101" pitchFamily="2" charset="-122"/>
                <a:cs typeface="Arial" panose="020B0604020202020204"/>
              </a:rPr>
              <a:t>世上没有实现不了的梦想</a:t>
            </a:r>
            <a:r>
              <a:rPr kumimoji="0" lang="en-US" altLang="zh-CN" sz="2800" b="1" i="0" u="none" strike="noStrike" kern="0" cap="none" spc="0" normalizeH="0" baseline="0" noProof="0" dirty="0" smtClean="0">
                <a:ln>
                  <a:noFill/>
                </a:ln>
                <a:solidFill>
                  <a:srgbClr val="0000FF"/>
                </a:solidFill>
                <a:effectLst/>
                <a:uLnTx/>
                <a:uFillTx/>
                <a:latin typeface="Times New Roman" panose="02020603050405020304" charset="0"/>
                <a:ea typeface="宋体" panose="02010600030101010101" pitchFamily="2" charset="-122"/>
                <a:cs typeface="Arial" panose="020B0604020202020204"/>
              </a:rPr>
              <a:t>...</a:t>
            </a:r>
            <a:endParaRPr kumimoji="0" lang="en-US" altLang="zh-CN" sz="2800" b="1" i="0" u="none" strike="noStrike" kern="0" cap="none" spc="0" normalizeH="0" baseline="0" noProof="0" dirty="0">
              <a:ln>
                <a:noFill/>
              </a:ln>
              <a:solidFill>
                <a:srgbClr val="0000FF"/>
              </a:solidFill>
              <a:effectLst/>
              <a:uLnTx/>
              <a:uFillTx/>
              <a:latin typeface="Times New Roman" panose="02020603050405020304" charset="0"/>
              <a:ea typeface="宋体" panose="02010600030101010101" pitchFamily="2" charset="-122"/>
              <a:cs typeface="Arial" panose="020B0604020202020204"/>
            </a:endParaRPr>
          </a:p>
        </p:txBody>
      </p:sp>
      <p:sp>
        <p:nvSpPr>
          <p:cNvPr id="31" name=" 159"/>
          <p:cNvSpPr/>
          <p:nvPr/>
        </p:nvSpPr>
        <p:spPr>
          <a:xfrm>
            <a:off x="4951347" y="2382507"/>
            <a:ext cx="925195" cy="24892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32" name=" 29"/>
          <p:cNvSpPr/>
          <p:nvPr/>
        </p:nvSpPr>
        <p:spPr>
          <a:xfrm flipV="1">
            <a:off x="4925311" y="3968589"/>
            <a:ext cx="977265" cy="222251"/>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34" name=" 33"/>
          <p:cNvSpPr/>
          <p:nvPr/>
        </p:nvSpPr>
        <p:spPr>
          <a:xfrm>
            <a:off x="4882767" y="5575962"/>
            <a:ext cx="993775" cy="22860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rgbClr val="C00000"/>
          </a:solidFill>
          <a:ln w="25400" cap="flat" cmpd="sng" algn="ctr">
            <a:noFill/>
            <a:prstDash val="solid"/>
          </a:ln>
          <a:effectLst/>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a:ln>
                <a:noFill/>
              </a:ln>
              <a:solidFill>
                <a:srgbClr val="FFFFFF"/>
              </a:solidFill>
              <a:effectLst/>
              <a:uLnTx/>
              <a:uFillTx/>
              <a:latin typeface="Arial" panose="020B0604020202020204"/>
              <a:cs typeface="Arial" panose="020B0604020202020204"/>
            </a:endParaRPr>
          </a:p>
        </p:txBody>
      </p:sp>
      <p:sp>
        <p:nvSpPr>
          <p:cNvPr id="35" name="左大括号 34"/>
          <p:cNvSpPr/>
          <p:nvPr/>
        </p:nvSpPr>
        <p:spPr>
          <a:xfrm>
            <a:off x="1971930" y="2448782"/>
            <a:ext cx="490142" cy="3458333"/>
          </a:xfrm>
          <a:prstGeom prst="leftBrace">
            <a:avLst/>
          </a:prstGeom>
          <a:noFill/>
          <a:ln w="38100" cap="flat" cmpd="sng" algn="ctr">
            <a:solidFill>
              <a:srgbClr val="FF0000"/>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40" tIns="45720" rIns="91440" bIns="45720" numCol="1" anchor="t" anchorCtr="0" compatLnSpc="1"/>
          <a:lstStyle/>
          <a:p>
            <a:pPr marL="0" marR="0" lvl="0" indent="0" defTabSz="914400" eaLnBrk="0" fontAlgn="base" latinLnBrk="0" hangingPunct="0">
              <a:lnSpc>
                <a:spcPct val="100000"/>
              </a:lnSpc>
              <a:spcBef>
                <a:spcPct val="0"/>
              </a:spcBef>
              <a:spcAft>
                <a:spcPct val="0"/>
              </a:spcAft>
              <a:buClrTx/>
              <a:buSzTx/>
              <a:buFontTx/>
              <a:buNone/>
              <a:defRPr/>
            </a:pPr>
            <a:endParaRPr kumimoji="0" lang="en-US" altLang="en-US" sz="4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6"/>
          <p:cNvSpPr/>
          <p:nvPr/>
        </p:nvSpPr>
        <p:spPr>
          <a:xfrm>
            <a:off x="222061" y="3477975"/>
            <a:ext cx="3328574" cy="2580378"/>
          </a:xfrm>
          <a:prstGeom prst="roundRect">
            <a:avLst/>
          </a:prstGeom>
          <a:noFill/>
          <a:ln w="50800">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4"/>
          <p:cNvSpPr/>
          <p:nvPr/>
        </p:nvSpPr>
        <p:spPr>
          <a:xfrm>
            <a:off x="3565152" y="2068661"/>
            <a:ext cx="2984262" cy="2132829"/>
          </a:xfrm>
          <a:prstGeom prst="round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8" name="组合 7"/>
          <p:cNvGrpSpPr/>
          <p:nvPr/>
        </p:nvGrpSpPr>
        <p:grpSpPr>
          <a:xfrm>
            <a:off x="1288611" y="2399179"/>
            <a:ext cx="1006898" cy="1210580"/>
            <a:chOff x="3214767" y="2316837"/>
            <a:chExt cx="791024" cy="951037"/>
          </a:xfrm>
        </p:grpSpPr>
        <p:sp>
          <p:nvSpPr>
            <p:cNvPr id="9" name="椭圆 8"/>
            <p:cNvSpPr/>
            <p:nvPr/>
          </p:nvSpPr>
          <p:spPr>
            <a:xfrm>
              <a:off x="3214767" y="2316837"/>
              <a:ext cx="791024" cy="800100"/>
            </a:xfrm>
            <a:prstGeom prst="ellipse">
              <a:avLst/>
            </a:prstGeom>
            <a:solidFill>
              <a:srgbClr val="007E3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Light" panose="020B0502040204020203" pitchFamily="34" charset="0"/>
                  <a:cs typeface="Segoe UI Light" panose="020B0502040204020203" pitchFamily="34" charset="0"/>
                </a:rPr>
                <a:t>01</a:t>
              </a:r>
              <a:endParaRPr lang="zh-CN" altLang="en-US" sz="2800" b="1" dirty="0">
                <a:latin typeface="Segoe UI Light" panose="020B0502040204020203" pitchFamily="34" charset="0"/>
                <a:cs typeface="Segoe UI Light" panose="020B0502040204020203" pitchFamily="34" charset="0"/>
              </a:endParaRPr>
            </a:p>
          </p:txBody>
        </p:sp>
        <p:sp>
          <p:nvSpPr>
            <p:cNvPr id="10" name="等腰三角形 9"/>
            <p:cNvSpPr/>
            <p:nvPr/>
          </p:nvSpPr>
          <p:spPr>
            <a:xfrm flipV="1">
              <a:off x="3428206" y="3116937"/>
              <a:ext cx="364145" cy="150937"/>
            </a:xfrm>
            <a:prstGeom prst="triangle">
              <a:avLst/>
            </a:prstGeom>
            <a:solidFill>
              <a:srgbClr val="007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p>
          </p:txBody>
        </p:sp>
      </p:grpSp>
      <p:grpSp>
        <p:nvGrpSpPr>
          <p:cNvPr id="11" name="组合 10"/>
          <p:cNvGrpSpPr/>
          <p:nvPr/>
        </p:nvGrpSpPr>
        <p:grpSpPr>
          <a:xfrm>
            <a:off x="7491812" y="2949922"/>
            <a:ext cx="1006898" cy="1147413"/>
            <a:chOff x="5597037" y="2398644"/>
            <a:chExt cx="791024" cy="901413"/>
          </a:xfrm>
        </p:grpSpPr>
        <p:sp>
          <p:nvSpPr>
            <p:cNvPr id="12" name="椭圆 11"/>
            <p:cNvSpPr/>
            <p:nvPr/>
          </p:nvSpPr>
          <p:spPr>
            <a:xfrm>
              <a:off x="5597037" y="2398644"/>
              <a:ext cx="791024" cy="8001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Light" panose="020B0502040204020203" pitchFamily="34" charset="0"/>
                  <a:cs typeface="Segoe UI Light" panose="020B0502040204020203" pitchFamily="34" charset="0"/>
                </a:rPr>
                <a:t>03</a:t>
              </a:r>
              <a:endParaRPr lang="zh-CN" altLang="en-US" sz="2800" b="1" dirty="0">
                <a:latin typeface="Segoe UI Light" panose="020B0502040204020203" pitchFamily="34" charset="0"/>
                <a:cs typeface="Segoe UI Light" panose="020B0502040204020203" pitchFamily="34" charset="0"/>
              </a:endParaRPr>
            </a:p>
          </p:txBody>
        </p:sp>
        <p:sp>
          <p:nvSpPr>
            <p:cNvPr id="13" name="等腰三角形 12"/>
            <p:cNvSpPr/>
            <p:nvPr/>
          </p:nvSpPr>
          <p:spPr>
            <a:xfrm flipV="1">
              <a:off x="5806479" y="3139069"/>
              <a:ext cx="364145" cy="16098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p>
          </p:txBody>
        </p:sp>
      </p:grpSp>
      <p:grpSp>
        <p:nvGrpSpPr>
          <p:cNvPr id="14" name="组合 13"/>
          <p:cNvGrpSpPr/>
          <p:nvPr/>
        </p:nvGrpSpPr>
        <p:grpSpPr>
          <a:xfrm>
            <a:off x="4675674" y="3977443"/>
            <a:ext cx="1006898" cy="1229619"/>
            <a:chOff x="4776049" y="3491710"/>
            <a:chExt cx="791024" cy="965994"/>
          </a:xfrm>
        </p:grpSpPr>
        <p:sp>
          <p:nvSpPr>
            <p:cNvPr id="15" name="椭圆 14"/>
            <p:cNvSpPr/>
            <p:nvPr/>
          </p:nvSpPr>
          <p:spPr>
            <a:xfrm>
              <a:off x="4776049" y="3657604"/>
              <a:ext cx="791024" cy="800100"/>
            </a:xfrm>
            <a:prstGeom prst="ellipse">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Light" panose="020B0502040204020203" pitchFamily="34" charset="0"/>
                  <a:cs typeface="Segoe UI Light" panose="020B0502040204020203" pitchFamily="34" charset="0"/>
                </a:rPr>
                <a:t>02</a:t>
              </a:r>
              <a:endParaRPr lang="zh-CN" altLang="en-US" sz="2800" b="1" dirty="0">
                <a:latin typeface="Segoe UI Light" panose="020B0502040204020203" pitchFamily="34" charset="0"/>
                <a:cs typeface="Segoe UI Light" panose="020B0502040204020203" pitchFamily="34" charset="0"/>
              </a:endParaRPr>
            </a:p>
          </p:txBody>
        </p:sp>
        <p:sp>
          <p:nvSpPr>
            <p:cNvPr id="16" name="等腰三角形 15"/>
            <p:cNvSpPr/>
            <p:nvPr/>
          </p:nvSpPr>
          <p:spPr>
            <a:xfrm>
              <a:off x="4989488" y="3491710"/>
              <a:ext cx="364145" cy="19145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p>
          </p:txBody>
        </p:sp>
      </p:grpSp>
      <p:sp>
        <p:nvSpPr>
          <p:cNvPr id="20" name="矩形 19"/>
          <p:cNvSpPr/>
          <p:nvPr/>
        </p:nvSpPr>
        <p:spPr>
          <a:xfrm>
            <a:off x="84898" y="3477975"/>
            <a:ext cx="3648378" cy="2640723"/>
          </a:xfrm>
          <a:prstGeom prst="rect">
            <a:avLst/>
          </a:prstGeom>
        </p:spPr>
        <p:txBody>
          <a:bodyPr wrap="square">
            <a:spAutoFit/>
          </a:bodyPr>
          <a:lstStyle/>
          <a:p>
            <a:pPr marL="342900" lvl="0" indent="-342900">
              <a:lnSpc>
                <a:spcPct val="115000"/>
              </a:lnSpc>
              <a:buFont typeface="+mj-lt"/>
              <a:buAutoNum type="arabicPeriod"/>
            </a:pPr>
            <a:r>
              <a:rPr lang="zh-CN" altLang="en-US" sz="2400" b="1" kern="100" dirty="0">
                <a:latin typeface="Times New Roman" panose="02020603050405020304" charset="0"/>
                <a:ea typeface="宋体" panose="02010600030101010101" pitchFamily="2" charset="-122"/>
                <a:cs typeface="Times New Roman" panose="02020603050405020304" charset="0"/>
              </a:rPr>
              <a:t>妈妈的开心：</a:t>
            </a:r>
            <a:r>
              <a:rPr lang="en-US" altLang="zh-CN" sz="2400" b="1" kern="100" dirty="0">
                <a:latin typeface="Times New Roman" panose="02020603050405020304" charset="0"/>
                <a:ea typeface="宋体" panose="02010600030101010101" pitchFamily="2" charset="-122"/>
                <a:cs typeface="Times New Roman" panose="02020603050405020304" charset="0"/>
              </a:rPr>
              <a:t>Wearing the beautiful brooch and knowing the story behind it, Dora was too overjoyed to utter a word. </a:t>
            </a:r>
            <a:endParaRPr lang="zh-CN" altLang="zh-CN" sz="2400" kern="100" dirty="0">
              <a:latin typeface="Calibri" panose="020F0502020204030204" pitchFamily="34" charset="0"/>
              <a:ea typeface="宋体" panose="02010600030101010101" pitchFamily="2" charset="-122"/>
              <a:cs typeface="Times New Roman" panose="02020603050405020304" charset="0"/>
            </a:endParaRPr>
          </a:p>
        </p:txBody>
      </p:sp>
      <p:sp>
        <p:nvSpPr>
          <p:cNvPr id="21" name="文本框 20"/>
          <p:cNvSpPr txBox="1"/>
          <p:nvPr/>
        </p:nvSpPr>
        <p:spPr>
          <a:xfrm>
            <a:off x="10502904" y="7203040"/>
            <a:ext cx="417095" cy="369332"/>
          </a:xfrm>
          <a:prstGeom prst="rect">
            <a:avLst/>
          </a:prstGeom>
          <a:noFill/>
        </p:spPr>
        <p:txBody>
          <a:bodyPr wrap="square" rtlCol="0">
            <a:spAutoFit/>
          </a:bodyPr>
          <a:lstStyle/>
          <a:p>
            <a:r>
              <a:rPr lang="zh-CN" altLang="en-US" dirty="0"/>
              <a:t>。</a:t>
            </a:r>
            <a:endParaRPr lang="zh-CN" altLang="en-US" dirty="0"/>
          </a:p>
        </p:txBody>
      </p:sp>
      <p:sp>
        <p:nvSpPr>
          <p:cNvPr id="25" name="矩形 24"/>
          <p:cNvSpPr/>
          <p:nvPr/>
        </p:nvSpPr>
        <p:spPr>
          <a:xfrm>
            <a:off x="3675152" y="2239445"/>
            <a:ext cx="2874262" cy="1791260"/>
          </a:xfrm>
          <a:prstGeom prst="rect">
            <a:avLst/>
          </a:prstGeom>
        </p:spPr>
        <p:txBody>
          <a:bodyPr wrap="square">
            <a:spAutoFit/>
          </a:bodyPr>
          <a:lstStyle/>
          <a:p>
            <a:pPr lvl="0">
              <a:lnSpc>
                <a:spcPct val="115000"/>
              </a:lnSpc>
            </a:pPr>
            <a:r>
              <a:rPr lang="en-US" altLang="zh-CN" sz="2400" b="1" kern="100" dirty="0">
                <a:latin typeface="Times New Roman" panose="02020603050405020304" charset="0"/>
                <a:ea typeface="宋体" panose="02010600030101010101" pitchFamily="2" charset="-122"/>
                <a:cs typeface="Times New Roman" panose="02020603050405020304" charset="0"/>
              </a:rPr>
              <a:t>2</a:t>
            </a:r>
            <a:r>
              <a:rPr lang="en-US" altLang="zh-CN" sz="2400" b="1" kern="100" dirty="0" smtClean="0">
                <a:latin typeface="Times New Roman" panose="02020603050405020304" charset="0"/>
                <a:ea typeface="宋体" panose="02010600030101010101" pitchFamily="2" charset="-122"/>
                <a:cs typeface="Times New Roman" panose="02020603050405020304" charset="0"/>
              </a:rPr>
              <a:t>.</a:t>
            </a:r>
            <a:r>
              <a:rPr lang="zh-CN" altLang="en-US" sz="2400" b="1" kern="100" dirty="0">
                <a:latin typeface="Times New Roman" panose="02020603050405020304" charset="0"/>
                <a:ea typeface="宋体" panose="02010600030101010101" pitchFamily="2" charset="-122"/>
                <a:cs typeface="Times New Roman" panose="02020603050405020304" charset="0"/>
              </a:rPr>
              <a:t>妈妈的疼爱：</a:t>
            </a:r>
            <a:r>
              <a:rPr lang="en-US" altLang="zh-CN" sz="2400" b="1" kern="100" dirty="0">
                <a:latin typeface="Times New Roman" panose="02020603050405020304" charset="0"/>
                <a:ea typeface="宋体" panose="02010600030101010101" pitchFamily="2" charset="-122"/>
                <a:cs typeface="Times New Roman" panose="02020603050405020304" charset="0"/>
              </a:rPr>
              <a:t>She just threw her arms tightly around her beloved son</a:t>
            </a:r>
            <a:r>
              <a:rPr lang="en-US" altLang="zh-CN" sz="2400" b="1" kern="100" dirty="0" smtClean="0">
                <a:latin typeface="Times New Roman" panose="02020603050405020304" charset="0"/>
                <a:ea typeface="宋体" panose="02010600030101010101" pitchFamily="2" charset="-122"/>
                <a:cs typeface="Times New Roman" panose="02020603050405020304" charset="0"/>
              </a:rPr>
              <a:t>.</a:t>
            </a:r>
            <a:endParaRPr lang="zh-CN" altLang="zh-CN" sz="2400" kern="100" dirty="0">
              <a:latin typeface="Calibri" panose="020F0502020204030204" pitchFamily="34" charset="0"/>
              <a:ea typeface="宋体" panose="02010600030101010101" pitchFamily="2" charset="-122"/>
              <a:cs typeface="Times New Roman" panose="02020603050405020304" charset="0"/>
            </a:endParaRPr>
          </a:p>
        </p:txBody>
      </p:sp>
      <p:grpSp>
        <p:nvGrpSpPr>
          <p:cNvPr id="22" name="组合 21"/>
          <p:cNvGrpSpPr/>
          <p:nvPr/>
        </p:nvGrpSpPr>
        <p:grpSpPr>
          <a:xfrm>
            <a:off x="6401503" y="3886700"/>
            <a:ext cx="3163951" cy="2640723"/>
            <a:chOff x="6401503" y="3886700"/>
            <a:chExt cx="3163951" cy="2640723"/>
          </a:xfrm>
        </p:grpSpPr>
        <p:sp>
          <p:nvSpPr>
            <p:cNvPr id="6" name="圆角矩形 47"/>
            <p:cNvSpPr/>
            <p:nvPr/>
          </p:nvSpPr>
          <p:spPr>
            <a:xfrm>
              <a:off x="6401503" y="3964786"/>
              <a:ext cx="3022025" cy="2436101"/>
            </a:xfrm>
            <a:prstGeom prst="round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616037" y="3886700"/>
              <a:ext cx="2949417" cy="2640723"/>
            </a:xfrm>
            <a:prstGeom prst="rect">
              <a:avLst/>
            </a:prstGeom>
          </p:spPr>
          <p:txBody>
            <a:bodyPr wrap="square">
              <a:spAutoFit/>
            </a:bodyPr>
            <a:lstStyle/>
            <a:p>
              <a:pPr lvl="0">
                <a:lnSpc>
                  <a:spcPct val="115000"/>
                </a:lnSpc>
              </a:pPr>
              <a:r>
                <a:rPr lang="en-US" altLang="zh-CN" sz="2400" b="1" kern="100" dirty="0">
                  <a:latin typeface="Times New Roman" panose="02020603050405020304" charset="0"/>
                  <a:ea typeface="宋体" panose="02010600030101010101" pitchFamily="2" charset="-122"/>
                  <a:cs typeface="Times New Roman" panose="02020603050405020304" charset="0"/>
                </a:rPr>
                <a:t>3</a:t>
              </a:r>
              <a:r>
                <a:rPr lang="en-US" altLang="zh-CN" sz="2400" b="1" kern="100" dirty="0" smtClean="0">
                  <a:latin typeface="Times New Roman" panose="02020603050405020304" charset="0"/>
                  <a:ea typeface="宋体" panose="02010600030101010101" pitchFamily="2" charset="-122"/>
                  <a:cs typeface="Times New Roman" panose="02020603050405020304" charset="0"/>
                </a:rPr>
                <a:t>.</a:t>
              </a:r>
              <a:r>
                <a:rPr lang="zh-CN" altLang="en-US" sz="2400" b="1" kern="100" dirty="0">
                  <a:latin typeface="Times New Roman" panose="02020603050405020304" charset="0"/>
                  <a:ea typeface="宋体" panose="02010600030101010101" pitchFamily="2" charset="-122"/>
                  <a:cs typeface="Times New Roman" panose="02020603050405020304" charset="0"/>
                </a:rPr>
                <a:t>对话：“</a:t>
              </a:r>
              <a:r>
                <a:rPr lang="en-US" altLang="zh-CN" sz="2400" b="1" kern="100" dirty="0">
                  <a:latin typeface="Times New Roman" panose="02020603050405020304" charset="0"/>
                  <a:ea typeface="宋体" panose="02010600030101010101" pitchFamily="2" charset="-122"/>
                  <a:cs typeface="Times New Roman" panose="02020603050405020304" charset="0"/>
                </a:rPr>
                <a:t>Merry Christmas, mom,”, the son announced proudly. “You too,.” the proud mother echoed.</a:t>
              </a:r>
              <a:endParaRPr lang="zh-CN" altLang="zh-CN" sz="2400" kern="100" dirty="0">
                <a:latin typeface="Calibri" panose="020F0502020204030204" pitchFamily="34" charset="0"/>
                <a:ea typeface="宋体" panose="02010600030101010101" pitchFamily="2" charset="-122"/>
                <a:cs typeface="Times New Roman" panose="02020603050405020304" charset="0"/>
              </a:endParaRPr>
            </a:p>
          </p:txBody>
        </p:sp>
      </p:grpSp>
      <p:grpSp>
        <p:nvGrpSpPr>
          <p:cNvPr id="24" name="组合 23"/>
          <p:cNvGrpSpPr/>
          <p:nvPr/>
        </p:nvGrpSpPr>
        <p:grpSpPr>
          <a:xfrm>
            <a:off x="9177270" y="1652496"/>
            <a:ext cx="2843568" cy="3021047"/>
            <a:chOff x="9177270" y="1652496"/>
            <a:chExt cx="2843568" cy="3021047"/>
          </a:xfrm>
        </p:grpSpPr>
        <p:grpSp>
          <p:nvGrpSpPr>
            <p:cNvPr id="17" name="组合 16"/>
            <p:cNvGrpSpPr/>
            <p:nvPr/>
          </p:nvGrpSpPr>
          <p:grpSpPr>
            <a:xfrm>
              <a:off x="10245634" y="3449815"/>
              <a:ext cx="1006898" cy="1223728"/>
              <a:chOff x="7491885" y="2942563"/>
              <a:chExt cx="791024" cy="961366"/>
            </a:xfrm>
          </p:grpSpPr>
          <p:sp>
            <p:nvSpPr>
              <p:cNvPr id="18" name="椭圆 17"/>
              <p:cNvSpPr/>
              <p:nvPr/>
            </p:nvSpPr>
            <p:spPr>
              <a:xfrm>
                <a:off x="7491885" y="3103829"/>
                <a:ext cx="791024" cy="800100"/>
              </a:xfrm>
              <a:prstGeom prst="ellipse">
                <a:avLst/>
              </a:prstGeom>
              <a:solidFill>
                <a:schemeClr val="accent4">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Segoe UI Light" panose="020B0502040204020203" pitchFamily="34" charset="0"/>
                    <a:cs typeface="Segoe UI Light" panose="020B0502040204020203" pitchFamily="34" charset="0"/>
                  </a:rPr>
                  <a:t>04</a:t>
                </a:r>
                <a:endParaRPr lang="zh-CN" altLang="en-US" sz="2800" b="1" dirty="0">
                  <a:latin typeface="Segoe UI Light" panose="020B0502040204020203" pitchFamily="34" charset="0"/>
                  <a:cs typeface="Segoe UI Light" panose="020B0502040204020203" pitchFamily="34" charset="0"/>
                </a:endParaRPr>
              </a:p>
            </p:txBody>
          </p:sp>
          <p:sp>
            <p:nvSpPr>
              <p:cNvPr id="19" name="等腰三角形 18"/>
              <p:cNvSpPr/>
              <p:nvPr/>
            </p:nvSpPr>
            <p:spPr>
              <a:xfrm>
                <a:off x="7675869" y="2942563"/>
                <a:ext cx="364145" cy="179512"/>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5"/>
              </a:p>
            </p:txBody>
          </p:sp>
        </p:grpSp>
        <p:grpSp>
          <p:nvGrpSpPr>
            <p:cNvPr id="23" name="组合 22"/>
            <p:cNvGrpSpPr/>
            <p:nvPr/>
          </p:nvGrpSpPr>
          <p:grpSpPr>
            <a:xfrm>
              <a:off x="9177270" y="1652496"/>
              <a:ext cx="2843568" cy="2677656"/>
              <a:chOff x="9177270" y="1652496"/>
              <a:chExt cx="2843568" cy="2677656"/>
            </a:xfrm>
          </p:grpSpPr>
          <p:sp>
            <p:nvSpPr>
              <p:cNvPr id="7" name="圆角矩形 45"/>
              <p:cNvSpPr/>
              <p:nvPr/>
            </p:nvSpPr>
            <p:spPr>
              <a:xfrm>
                <a:off x="9177270" y="1652496"/>
                <a:ext cx="2843568" cy="2677656"/>
              </a:xfrm>
              <a:prstGeom prst="roundRect">
                <a:avLst/>
              </a:prstGeom>
              <a:no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27" name="矩形 26"/>
              <p:cNvSpPr/>
              <p:nvPr/>
            </p:nvSpPr>
            <p:spPr>
              <a:xfrm>
                <a:off x="9348113" y="1938585"/>
                <a:ext cx="2658674" cy="1791260"/>
              </a:xfrm>
              <a:prstGeom prst="rect">
                <a:avLst/>
              </a:prstGeom>
            </p:spPr>
            <p:txBody>
              <a:bodyPr wrap="square">
                <a:spAutoFit/>
              </a:bodyPr>
              <a:lstStyle/>
              <a:p>
                <a:pPr lvl="0">
                  <a:lnSpc>
                    <a:spcPct val="115000"/>
                  </a:lnSpc>
                </a:pPr>
                <a:r>
                  <a:rPr lang="en-US" altLang="zh-CN" sz="2400" b="1" kern="100" dirty="0">
                    <a:latin typeface="Times New Roman" panose="02020603050405020304" charset="0"/>
                    <a:ea typeface="宋体" panose="02010600030101010101" pitchFamily="2" charset="-122"/>
                    <a:cs typeface="Times New Roman" panose="02020603050405020304" charset="0"/>
                  </a:rPr>
                  <a:t>4</a:t>
                </a:r>
                <a:r>
                  <a:rPr lang="en-US" altLang="zh-CN" sz="2400" b="1" kern="100" dirty="0" smtClean="0">
                    <a:latin typeface="Times New Roman" panose="02020603050405020304" charset="0"/>
                    <a:ea typeface="宋体" panose="02010600030101010101" pitchFamily="2" charset="-122"/>
                    <a:cs typeface="Times New Roman" panose="02020603050405020304" charset="0"/>
                  </a:rPr>
                  <a:t>.</a:t>
                </a:r>
                <a:r>
                  <a:rPr lang="zh-CN" altLang="en-US" sz="2400" b="1" kern="100" dirty="0">
                    <a:latin typeface="Times New Roman" panose="02020603050405020304" charset="0"/>
                    <a:ea typeface="宋体" panose="02010600030101010101" pitchFamily="2" charset="-122"/>
                    <a:cs typeface="Times New Roman" panose="02020603050405020304" charset="0"/>
                  </a:rPr>
                  <a:t>主题升华：</a:t>
                </a:r>
                <a:r>
                  <a:rPr lang="en-US" altLang="zh-CN" sz="2400" b="1" kern="100" dirty="0">
                    <a:latin typeface="Times New Roman" panose="02020603050405020304" charset="0"/>
                    <a:ea typeface="宋体" panose="02010600030101010101" pitchFamily="2" charset="-122"/>
                    <a:cs typeface="Times New Roman" panose="02020603050405020304" charset="0"/>
                  </a:rPr>
                  <a:t>Well, no dream is out of reach for a willing heart.</a:t>
                </a:r>
                <a:endParaRPr lang="zh-CN" altLang="zh-CN" sz="2400" kern="100" dirty="0">
                  <a:latin typeface="Calibri" panose="020F0502020204030204" pitchFamily="34" charset="0"/>
                  <a:ea typeface="宋体" panose="02010600030101010101" pitchFamily="2" charset="-122"/>
                  <a:cs typeface="Times New Roman" panose="02020603050405020304" charset="0"/>
                </a:endParaRPr>
              </a:p>
            </p:txBody>
          </p:sp>
        </p:grpSp>
      </p:grpSp>
      <p:grpSp>
        <p:nvGrpSpPr>
          <p:cNvPr id="2" name="组合 1"/>
          <p:cNvGrpSpPr/>
          <p:nvPr/>
        </p:nvGrpSpPr>
        <p:grpSpPr>
          <a:xfrm>
            <a:off x="985298" y="186440"/>
            <a:ext cx="9477204" cy="852945"/>
            <a:chOff x="985298" y="186440"/>
            <a:chExt cx="7689861" cy="852945"/>
          </a:xfrm>
        </p:grpSpPr>
        <p:sp>
          <p:nvSpPr>
            <p:cNvPr id="29" name="AutoShape 229"/>
            <p:cNvSpPr>
              <a:spLocks noChangeArrowheads="1"/>
            </p:cNvSpPr>
            <p:nvPr/>
          </p:nvSpPr>
          <p:spPr bwMode="auto">
            <a:xfrm>
              <a:off x="985298" y="186440"/>
              <a:ext cx="7510116" cy="734618"/>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just">
                <a:lnSpc>
                  <a:spcPct val="115000"/>
                </a:lnSpc>
                <a:buClr>
                  <a:srgbClr val="FF0000"/>
                </a:buClr>
              </a:pPr>
              <a:endParaRPr lang="en-US" altLang="zh-CN" sz="2800" dirty="0">
                <a:solidFill>
                  <a:prstClr val="black"/>
                </a:solidFill>
                <a:latin typeface="Calibri" panose="020F0502020204030204"/>
                <a:ea typeface="宋体" panose="02010600030101010101" pitchFamily="2" charset="-122"/>
              </a:endParaRPr>
            </a:p>
          </p:txBody>
        </p:sp>
        <p:grpSp>
          <p:nvGrpSpPr>
            <p:cNvPr id="30" name="Group 230"/>
            <p:cNvGrpSpPr/>
            <p:nvPr/>
          </p:nvGrpSpPr>
          <p:grpSpPr bwMode="auto">
            <a:xfrm rot="19894728">
              <a:off x="7709679" y="432284"/>
              <a:ext cx="965480" cy="607101"/>
              <a:chOff x="1270" y="1366"/>
              <a:chExt cx="284" cy="191"/>
            </a:xfrm>
          </p:grpSpPr>
          <p:grpSp>
            <p:nvGrpSpPr>
              <p:cNvPr id="31" name="Group 231"/>
              <p:cNvGrpSpPr/>
              <p:nvPr/>
            </p:nvGrpSpPr>
            <p:grpSpPr bwMode="auto">
              <a:xfrm rot="-3920841">
                <a:off x="1292" y="1367"/>
                <a:ext cx="148" cy="191"/>
                <a:chOff x="2825" y="3007"/>
                <a:chExt cx="229" cy="242"/>
              </a:xfrm>
            </p:grpSpPr>
            <p:sp>
              <p:nvSpPr>
                <p:cNvPr id="35"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36"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32" name="Group 234"/>
              <p:cNvGrpSpPr/>
              <p:nvPr/>
            </p:nvGrpSpPr>
            <p:grpSpPr bwMode="auto">
              <a:xfrm rot="-10500000">
                <a:off x="1406" y="1366"/>
                <a:ext cx="148" cy="191"/>
                <a:chOff x="2825" y="3007"/>
                <a:chExt cx="229" cy="242"/>
              </a:xfrm>
            </p:grpSpPr>
            <p:sp>
              <p:nvSpPr>
                <p:cNvPr id="33"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34"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pic>
        <p:nvPicPr>
          <p:cNvPr id="37" name="Picture 2"/>
          <p:cNvPicPr>
            <a:picLocks noChangeAspect="1" noChangeArrowheads="1"/>
          </p:cNvPicPr>
          <p:nvPr/>
        </p:nvPicPr>
        <p:blipFill>
          <a:blip r:embed="rId1"/>
          <a:srcRect/>
          <a:stretch>
            <a:fillRect/>
          </a:stretch>
        </p:blipFill>
        <p:spPr bwMode="auto">
          <a:xfrm>
            <a:off x="10195109" y="5109854"/>
            <a:ext cx="2063578" cy="1556548"/>
          </a:xfrm>
          <a:prstGeom prst="ellipse">
            <a:avLst/>
          </a:prstGeom>
          <a:ln>
            <a:noFill/>
          </a:ln>
          <a:effectLst>
            <a:softEdge rad="112500"/>
          </a:effectLst>
        </p:spPr>
      </p:pic>
      <p:sp>
        <p:nvSpPr>
          <p:cNvPr id="38" name="文本框 37"/>
          <p:cNvSpPr txBox="1"/>
          <p:nvPr/>
        </p:nvSpPr>
        <p:spPr>
          <a:xfrm>
            <a:off x="1259174" y="280531"/>
            <a:ext cx="7438259" cy="553998"/>
          </a:xfrm>
          <a:prstGeom prst="rect">
            <a:avLst/>
          </a:prstGeom>
          <a:solidFill>
            <a:srgbClr val="FFC000"/>
          </a:solidFill>
        </p:spPr>
        <p:txBody>
          <a:bodyPr wrap="square">
            <a:spAutoFit/>
          </a:bodyPr>
          <a:lstStyle/>
          <a:p>
            <a:r>
              <a:rPr lang="zh-CN" altLang="zh-CN" sz="3000" b="1" kern="100" dirty="0" smtClean="0">
                <a:solidFill>
                  <a:srgbClr val="FF0000"/>
                </a:solidFill>
                <a:effectLst/>
                <a:latin typeface="+mn-ea"/>
                <a:cs typeface="Times New Roman" panose="02020603050405020304" charset="0"/>
              </a:rPr>
              <a:t>【</a:t>
            </a:r>
            <a:r>
              <a:rPr lang="zh-CN" altLang="en-US" sz="3000" b="1" u="wavyDbl" kern="100" dirty="0" smtClean="0">
                <a:solidFill>
                  <a:srgbClr val="0000FF"/>
                </a:solidFill>
                <a:uFill>
                  <a:solidFill>
                    <a:srgbClr val="FF0000"/>
                  </a:solidFill>
                </a:uFill>
                <a:latin typeface="+mn-ea"/>
                <a:cs typeface="Times New Roman" panose="02020603050405020304" charset="0"/>
              </a:rPr>
              <a:t>技能拓展</a:t>
            </a:r>
            <a:r>
              <a:rPr lang="en-US" altLang="zh-CN" sz="3000" b="1" u="wavyDbl" kern="100" dirty="0">
                <a:solidFill>
                  <a:srgbClr val="0000FF"/>
                </a:solidFill>
                <a:uFill>
                  <a:solidFill>
                    <a:srgbClr val="FF0000"/>
                  </a:solidFill>
                </a:uFill>
                <a:latin typeface="等线" panose="02010600030101010101" pitchFamily="2" charset="-122"/>
                <a:cs typeface="Times New Roman" panose="02020603050405020304" charset="0"/>
              </a:rPr>
              <a:t>-</a:t>
            </a:r>
            <a:r>
              <a:rPr lang="zh-CN" altLang="en-US" sz="3000" b="1" u="wavyDbl" kern="100" dirty="0">
                <a:solidFill>
                  <a:srgbClr val="0000FF"/>
                </a:solidFill>
                <a:uFill>
                  <a:solidFill>
                    <a:srgbClr val="FF0000"/>
                  </a:solidFill>
                </a:uFill>
                <a:latin typeface="等线" panose="02010600030101010101" pitchFamily="2" charset="-122"/>
                <a:cs typeface="Times New Roman" panose="02020603050405020304" charset="0"/>
              </a:rPr>
              <a:t>精彩结尾</a:t>
            </a:r>
            <a:r>
              <a:rPr lang="en-US" altLang="zh-CN" sz="3000" b="1" u="wavyDbl" kern="100" dirty="0" smtClean="0">
                <a:solidFill>
                  <a:srgbClr val="0000FF"/>
                </a:solidFill>
                <a:uFill>
                  <a:solidFill>
                    <a:srgbClr val="FF0000"/>
                  </a:solidFill>
                </a:uFill>
                <a:latin typeface="+mn-ea"/>
                <a:cs typeface="Times New Roman" panose="02020603050405020304" charset="0"/>
              </a:rPr>
              <a:t>(Writing Skills)</a:t>
            </a:r>
            <a:r>
              <a:rPr lang="zh-CN" altLang="zh-CN" sz="3000" b="1" kern="100" dirty="0" smtClean="0">
                <a:solidFill>
                  <a:srgbClr val="FF0000"/>
                </a:solidFill>
                <a:effectLst/>
                <a:latin typeface="+mn-ea"/>
                <a:cs typeface="Times New Roman" panose="02020603050405020304" charset="0"/>
              </a:rPr>
              <a:t>】</a:t>
            </a:r>
            <a:endParaRPr lang="zh-CN" altLang="zh-CN" sz="3000" kern="100" dirty="0">
              <a:effectLst/>
              <a:latin typeface="+mn-ea"/>
              <a:cs typeface="Times New Roman" panose="02020603050405020304" charset="0"/>
            </a:endParaRPr>
          </a:p>
        </p:txBody>
      </p:sp>
      <p:sp>
        <p:nvSpPr>
          <p:cNvPr id="3" name="矩形 2"/>
          <p:cNvSpPr/>
          <p:nvPr/>
        </p:nvSpPr>
        <p:spPr>
          <a:xfrm>
            <a:off x="732699" y="1065611"/>
            <a:ext cx="9711069" cy="941796"/>
          </a:xfrm>
          <a:prstGeom prst="rect">
            <a:avLst/>
          </a:prstGeom>
        </p:spPr>
        <p:txBody>
          <a:bodyPr wrap="square">
            <a:spAutoFit/>
          </a:bodyPr>
          <a:lstStyle/>
          <a:p>
            <a:pPr indent="304800" algn="just">
              <a:lnSpc>
                <a:spcPct val="115000"/>
              </a:lnSpc>
              <a:spcAft>
                <a:spcPts val="0"/>
              </a:spcAft>
            </a:pPr>
            <a:r>
              <a:rPr lang="zh-CN" altLang="zh-CN" sz="2400" b="1" kern="0" dirty="0">
                <a:solidFill>
                  <a:srgbClr val="7030A0"/>
                </a:solidFill>
                <a:latin typeface="Times New Roman" panose="02020603050405020304" charset="0"/>
                <a:ea typeface="宋体" panose="02010600030101010101" pitchFamily="2" charset="-122"/>
                <a:cs typeface="Times New Roman" panose="02020603050405020304" charset="0"/>
              </a:rPr>
              <a:t>如果结尾只是说妈妈很开心，就非常遗憾了，还必须和这个描写照应：对生活的乐观和对孩子的热爱。具体可以描写：</a:t>
            </a:r>
            <a:endParaRPr lang="zh-CN" altLang="zh-CN" sz="2400" b="1" kern="100" dirty="0">
              <a:solidFill>
                <a:srgbClr val="7030A0"/>
              </a:solidFill>
              <a:effectLst/>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2000"/>
                                  </p:stCondLst>
                                  <p:childTnLst>
                                    <p:animEffect transition="out" filter="fade">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 grpId="0"/>
      <p:bldP spid="21" grpId="0"/>
      <p:bldP spid="2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91803" y="1941816"/>
            <a:ext cx="9976206" cy="3606229"/>
            <a:chOff x="1191803" y="1941816"/>
            <a:chExt cx="9976206" cy="3606229"/>
          </a:xfrm>
        </p:grpSpPr>
        <p:grpSp>
          <p:nvGrpSpPr>
            <p:cNvPr id="4" name="组合 3"/>
            <p:cNvGrpSpPr/>
            <p:nvPr/>
          </p:nvGrpSpPr>
          <p:grpSpPr>
            <a:xfrm>
              <a:off x="1191803" y="1941816"/>
              <a:ext cx="9976206" cy="3606229"/>
              <a:chOff x="857088" y="127904"/>
              <a:chExt cx="11459770" cy="900796"/>
            </a:xfrm>
          </p:grpSpPr>
          <p:sp>
            <p:nvSpPr>
              <p:cNvPr id="5" name="AutoShape 229"/>
              <p:cNvSpPr>
                <a:spLocks noChangeArrowheads="1"/>
              </p:cNvSpPr>
              <p:nvPr/>
            </p:nvSpPr>
            <p:spPr bwMode="auto">
              <a:xfrm>
                <a:off x="857088" y="127904"/>
                <a:ext cx="11206073"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10899252" y="502483"/>
                <a:ext cx="1417606" cy="526217"/>
                <a:chOff x="1270" y="1366"/>
                <a:chExt cx="284" cy="191"/>
              </a:xfrm>
            </p:grpSpPr>
            <p:grpSp>
              <p:nvGrpSpPr>
                <p:cNvPr id="8" name="Group 231"/>
                <p:cNvGrpSpPr/>
                <p:nvPr/>
              </p:nvGrpSpPr>
              <p:grpSpPr bwMode="auto">
                <a:xfrm rot="-3920841">
                  <a:off x="1292" y="1367"/>
                  <a:ext cx="148" cy="191"/>
                  <a:chOff x="2825" y="3007"/>
                  <a:chExt cx="229" cy="242"/>
                </a:xfrm>
              </p:grpSpPr>
              <p:sp>
                <p:nvSpPr>
                  <p:cNvPr id="12"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3"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9" name="Group 234"/>
                <p:cNvGrpSpPr/>
                <p:nvPr/>
              </p:nvGrpSpPr>
              <p:grpSpPr bwMode="auto">
                <a:xfrm rot="-10500000">
                  <a:off x="1406" y="1366"/>
                  <a:ext cx="148" cy="191"/>
                  <a:chOff x="2825" y="3007"/>
                  <a:chExt cx="229" cy="242"/>
                </a:xfrm>
              </p:grpSpPr>
              <p:sp>
                <p:nvSpPr>
                  <p:cNvPr id="10"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1"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sp>
          <p:nvSpPr>
            <p:cNvPr id="14" name="矩形 13"/>
            <p:cNvSpPr/>
            <p:nvPr/>
          </p:nvSpPr>
          <p:spPr>
            <a:xfrm>
              <a:off x="1898381" y="2967335"/>
              <a:ext cx="8395248" cy="923330"/>
            </a:xfrm>
            <a:prstGeom prst="rect">
              <a:avLst/>
            </a:prstGeom>
            <a:noFill/>
          </p:spPr>
          <p:txBody>
            <a:bodyPr wrap="none" lIns="91440" tIns="45720" rIns="91440" bIns="45720">
              <a:spAutoFit/>
            </a:bodyPr>
            <a:lstStyle/>
            <a:p>
              <a:pPr algn="ctr"/>
              <a:r>
                <a:rPr lang="en-US" altLang="zh-CN" sz="5400" b="1" cap="none" spc="0" dirty="0">
                  <a:ln w="22225">
                    <a:solidFill>
                      <a:schemeClr val="accent2"/>
                    </a:solidFill>
                    <a:prstDash val="solid"/>
                  </a:ln>
                  <a:solidFill>
                    <a:schemeClr val="accent2">
                      <a:lumMod val="40000"/>
                      <a:lumOff val="60000"/>
                    </a:schemeClr>
                  </a:solidFill>
                  <a:effectLst/>
                </a:rPr>
                <a:t>Thanks for </a:t>
              </a:r>
              <a:r>
                <a:rPr lang="en-US" altLang="zh-CN" sz="5400" b="1" dirty="0">
                  <a:ln w="22225">
                    <a:solidFill>
                      <a:schemeClr val="accent2"/>
                    </a:solidFill>
                    <a:prstDash val="solid"/>
                  </a:ln>
                  <a:solidFill>
                    <a:schemeClr val="accent2">
                      <a:lumMod val="40000"/>
                      <a:lumOff val="60000"/>
                    </a:schemeClr>
                  </a:solidFill>
                </a:rPr>
                <a:t>your</a:t>
              </a:r>
              <a:r>
                <a:rPr lang="zh-CN" altLang="en-US" sz="5400" b="1" dirty="0">
                  <a:ln w="22225">
                    <a:solidFill>
                      <a:schemeClr val="accent2"/>
                    </a:solidFill>
                    <a:prstDash val="solid"/>
                  </a:ln>
                  <a:solidFill>
                    <a:schemeClr val="accent2">
                      <a:lumMod val="40000"/>
                      <a:lumOff val="60000"/>
                    </a:schemeClr>
                  </a:solidFill>
                </a:rPr>
                <a:t> </a:t>
              </a:r>
              <a:r>
                <a:rPr lang="en-US" altLang="zh-CN" sz="5400" b="1" dirty="0">
                  <a:ln w="22225">
                    <a:solidFill>
                      <a:schemeClr val="accent2"/>
                    </a:solidFill>
                    <a:prstDash val="solid"/>
                  </a:ln>
                  <a:solidFill>
                    <a:schemeClr val="accent2">
                      <a:lumMod val="40000"/>
                      <a:lumOff val="60000"/>
                    </a:schemeClr>
                  </a:solidFill>
                </a:rPr>
                <a:t>attention!</a:t>
              </a:r>
              <a:endParaRPr lang="zh-CN" altLang="en-US" sz="5400" b="1" cap="none" spc="0" dirty="0">
                <a:ln w="22225">
                  <a:solidFill>
                    <a:schemeClr val="accent2"/>
                  </a:solidFill>
                  <a:prstDash val="solid"/>
                </a:ln>
                <a:solidFill>
                  <a:schemeClr val="accent2">
                    <a:lumMod val="40000"/>
                    <a:lumOff val="60000"/>
                  </a:schemeClr>
                </a:solidFill>
                <a:effectLst/>
              </a:endParaRPr>
            </a:p>
          </p:txBody>
        </p:sp>
      </p:grpSp>
      <p:sp>
        <p:nvSpPr>
          <p:cNvPr id="15" name="内容占位符 3"/>
          <p:cNvSpPr>
            <a:spLocks noGrp="1"/>
          </p:cNvSpPr>
          <p:nvPr>
            <p:ph idx="1"/>
          </p:nvPr>
        </p:nvSpPr>
        <p:spPr>
          <a:xfrm>
            <a:off x="684010" y="2156515"/>
            <a:ext cx="10840728" cy="3168589"/>
          </a:xfrm>
          <a:prstGeom prst="cloud">
            <a:avLst/>
          </a:prstGeom>
          <a:noFill/>
          <a:ln w="63500" cmpd="thickThin">
            <a:solidFill>
              <a:srgbClr val="FF9900"/>
            </a:solidFill>
            <a:headEnd w="med" len="lg"/>
            <a:tailEnd type="arrow"/>
          </a:ln>
        </p:spPr>
        <p:style>
          <a:lnRef idx="2">
            <a:schemeClr val="accent3"/>
          </a:lnRef>
          <a:fillRef idx="1">
            <a:schemeClr val="lt1"/>
          </a:fillRef>
          <a:effectRef idx="0">
            <a:schemeClr val="accent3"/>
          </a:effectRef>
          <a:fontRef idx="minor">
            <a:schemeClr val="dk1"/>
          </a:fontRef>
        </p:style>
        <p:txBody>
          <a:bodyPr rtlCol="0" anchor="ctr"/>
          <a:lstStyle/>
          <a:p>
            <a:pPr lvl="1" indent="-342900" algn="ctr" fontAlgn="base">
              <a:lnSpc>
                <a:spcPct val="200000"/>
              </a:lnSpc>
              <a:spcBef>
                <a:spcPct val="20000"/>
              </a:spcBef>
              <a:defRPr/>
            </a:pPr>
            <a:endParaRPr kumimoji="0" lang="zh-CN" altLang="zh-CN" sz="3200" b="0" i="0" u="none" strike="noStrike" kern="1200" cap="none" spc="0" normalizeH="0" baseline="0" noProof="0" dirty="0">
              <a:ln>
                <a:noFill/>
              </a:ln>
              <a:solidFill>
                <a:srgbClr val="0000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69486" y="116792"/>
            <a:ext cx="6854622" cy="900906"/>
            <a:chOff x="1769486" y="116792"/>
            <a:chExt cx="6854622" cy="900906"/>
          </a:xfrm>
        </p:grpSpPr>
        <p:sp>
          <p:nvSpPr>
            <p:cNvPr id="5" name="AutoShape 229"/>
            <p:cNvSpPr>
              <a:spLocks noChangeArrowheads="1"/>
            </p:cNvSpPr>
            <p:nvPr/>
          </p:nvSpPr>
          <p:spPr bwMode="auto">
            <a:xfrm>
              <a:off x="1769486" y="116792"/>
              <a:ext cx="668489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7778447" y="491481"/>
              <a:ext cx="845661"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grpSp>
      <p:sp>
        <p:nvSpPr>
          <p:cNvPr id="3" name="矩形 2"/>
          <p:cNvSpPr/>
          <p:nvPr/>
        </p:nvSpPr>
        <p:spPr>
          <a:xfrm>
            <a:off x="0" y="1002071"/>
            <a:ext cx="12192000" cy="5806013"/>
          </a:xfrm>
          <a:prstGeom prst="rect">
            <a:avLst/>
          </a:prstGeom>
        </p:spPr>
        <p:txBody>
          <a:bodyPr wrap="square">
            <a:spAutoFit/>
          </a:bodyPr>
          <a:lstStyle/>
          <a:p>
            <a:pPr algn="just">
              <a:lnSpc>
                <a:spcPct val="115000"/>
              </a:lnSpc>
              <a:spcAft>
                <a:spcPts val="0"/>
              </a:spcAft>
            </a:pPr>
            <a:r>
              <a:rPr lang="zh-CN" altLang="zh-CN" b="1" kern="0" dirty="0">
                <a:solidFill>
                  <a:srgbClr val="000000"/>
                </a:solidFill>
                <a:latin typeface="Times New Roman" panose="02020603050405020304" charset="0"/>
                <a:ea typeface="宋体" panose="02010600030101010101" pitchFamily="2" charset="-122"/>
                <a:cs typeface="Times New Roman" panose="02020603050405020304" charset="0"/>
              </a:rPr>
              <a:t>阅读下面短文，根据所给情节进行续写，使之构成一个完整的故事。</a:t>
            </a:r>
            <a:endParaRPr lang="zh-CN" altLang="zh-CN" sz="1400" b="1" kern="100" dirty="0">
              <a:latin typeface="Calibri" panose="020F0502020204030204" pitchFamily="34" charset="0"/>
              <a:ea typeface="宋体" panose="02010600030101010101" pitchFamily="2" charset="-122"/>
              <a:cs typeface="Times New Roman" panose="02020603050405020304" charset="0"/>
            </a:endParaRPr>
          </a:p>
          <a:p>
            <a:pPr indent="358140" algn="just">
              <a:lnSpc>
                <a:spcPct val="115000"/>
              </a:lnSpc>
              <a:spcAft>
                <a:spcPts val="0"/>
              </a:spcAft>
            </a:pP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In 1945, a 12-year-old boy saw a beautiful brooch (</a:t>
            </a:r>
            <a:r>
              <a:rPr lang="zh-CN" altLang="zh-CN" b="1" kern="0" dirty="0">
                <a:solidFill>
                  <a:srgbClr val="000000"/>
                </a:solidFill>
                <a:latin typeface="Times New Roman" panose="02020603050405020304" charset="0"/>
                <a:ea typeface="宋体" panose="02010600030101010101" pitchFamily="2" charset="-122"/>
                <a:cs typeface="Times New Roman" panose="02020603050405020304" charset="0"/>
              </a:rPr>
              <a:t>胸针</a:t>
            </a: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 in a shop window that set his heart racing. But the price—five dollars—was too high for Reuben Earle. Five dollars would buy almost a week’s food for his family.</a:t>
            </a:r>
            <a:endParaRPr lang="zh-CN" altLang="zh-CN" sz="1400" b="1" kern="100" dirty="0">
              <a:latin typeface="Calibri" panose="020F0502020204030204" pitchFamily="34" charset="0"/>
              <a:ea typeface="宋体" panose="02010600030101010101" pitchFamily="2" charset="-122"/>
              <a:cs typeface="Times New Roman" panose="02020603050405020304" charset="0"/>
            </a:endParaRPr>
          </a:p>
          <a:p>
            <a:pPr indent="358140" algn="just">
              <a:lnSpc>
                <a:spcPct val="115000"/>
              </a:lnSpc>
              <a:spcAft>
                <a:spcPts val="0"/>
              </a:spcAft>
            </a:pP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Reuben couldn’t ask his father for the money. Everything his father made through fishing went to his mother, Dora. Slim and beautiful, she was the center of the home and the glue that held it together. The housework was never-ending, and she struggled to feed and clothe their five children, but she was happy as her family and their well-being were all she cared about.</a:t>
            </a:r>
            <a:endParaRPr lang="zh-CN" altLang="zh-CN" sz="1400" b="1" kern="100" dirty="0">
              <a:latin typeface="Calibri" panose="020F0502020204030204" pitchFamily="34" charset="0"/>
              <a:ea typeface="宋体" panose="02010600030101010101" pitchFamily="2" charset="-122"/>
              <a:cs typeface="Times New Roman" panose="02020603050405020304" charset="0"/>
            </a:endParaRPr>
          </a:p>
          <a:p>
            <a:pPr indent="358140" algn="just">
              <a:lnSpc>
                <a:spcPct val="115000"/>
              </a:lnSpc>
              <a:spcAft>
                <a:spcPts val="0"/>
              </a:spcAft>
            </a:pP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Nevertheless, he opened the shop’s door and went inside. Standing proudly and straight in his flour-sack (</a:t>
            </a:r>
            <a:r>
              <a:rPr lang="zh-CN" altLang="zh-CN" b="1" kern="0" dirty="0">
                <a:solidFill>
                  <a:srgbClr val="000000"/>
                </a:solidFill>
                <a:latin typeface="Times New Roman" panose="02020603050405020304" charset="0"/>
                <a:ea typeface="宋体" panose="02010600030101010101" pitchFamily="2" charset="-122"/>
                <a:cs typeface="Times New Roman" panose="02020603050405020304" charset="0"/>
              </a:rPr>
              <a:t>面粉袋改做的</a:t>
            </a: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 shirt and washed-out trousers, he told the shopkeeper what he wanted, adding, “But I don’t have the money right now. Can you please hold it for me for some time?”</a:t>
            </a:r>
            <a:endParaRPr lang="zh-CN" altLang="zh-CN" sz="1400" b="1" kern="100" dirty="0">
              <a:latin typeface="Calibri" panose="020F0502020204030204" pitchFamily="34" charset="0"/>
              <a:ea typeface="宋体" panose="02010600030101010101" pitchFamily="2" charset="-122"/>
              <a:cs typeface="Times New Roman" panose="02020603050405020304" charset="0"/>
            </a:endParaRPr>
          </a:p>
          <a:p>
            <a:pPr indent="358140" algn="just">
              <a:lnSpc>
                <a:spcPct val="115000"/>
              </a:lnSpc>
              <a:spcAft>
                <a:spcPts val="0"/>
              </a:spcAft>
            </a:pP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“I’ll try,” the shopkeeper smiled. “People around here don’t usually have that kind of money to spend on things. It should keep for a while.”</a:t>
            </a:r>
            <a:endParaRPr lang="zh-CN" altLang="zh-CN" sz="1400" b="1" kern="100" dirty="0">
              <a:latin typeface="Calibri" panose="020F0502020204030204" pitchFamily="34" charset="0"/>
              <a:ea typeface="宋体" panose="02010600030101010101" pitchFamily="2" charset="-122"/>
              <a:cs typeface="Times New Roman" panose="02020603050405020304" charset="0"/>
            </a:endParaRPr>
          </a:p>
          <a:p>
            <a:pPr indent="358140" algn="just">
              <a:lnSpc>
                <a:spcPct val="115000"/>
              </a:lnSpc>
              <a:spcAft>
                <a:spcPts val="0"/>
              </a:spcAft>
            </a:pP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Reuben respectfully touched his worn cap and walked out. He would raise the money and not tell anybody, for he thought Mum would get surprised when she saw that brooch. On hearing the sound of hammering</a:t>
            </a:r>
            <a:r>
              <a:rPr lang="zh-CN" altLang="zh-CN" b="1" kern="0" dirty="0">
                <a:solidFill>
                  <a:srgbClr val="000000"/>
                </a:solidFill>
                <a:latin typeface="Times New Roman" panose="02020603050405020304" charset="0"/>
                <a:ea typeface="宋体" panose="02010600030101010101" pitchFamily="2" charset="-122"/>
                <a:cs typeface="Times New Roman" panose="02020603050405020304" charset="0"/>
              </a:rPr>
              <a:t>（捶打）</a:t>
            </a:r>
            <a:r>
              <a:rPr lang="en-US" altLang="zh-CN" b="1" kern="0" dirty="0">
                <a:solidFill>
                  <a:srgbClr val="000000"/>
                </a:solidFill>
                <a:latin typeface="Times New Roman" panose="02020603050405020304" charset="0"/>
                <a:ea typeface="宋体" panose="02010600030101010101" pitchFamily="2" charset="-122"/>
                <a:cs typeface="Times New Roman" panose="02020603050405020304" charset="0"/>
              </a:rPr>
              <a:t> from a side street, Reuben suddenly had an idea that he could raise money by selling the used nail bags. People built their own homes in Bay Roberts, using nails bought in bags from a local factory. Sometimes the used bags were thrown away at the construction site, and Reuben knew he could sell them back to the factory for five cents a piece. That day he sold two nail bags and hid the money in a rusty soda tin.</a:t>
            </a:r>
            <a:endParaRPr lang="zh-CN" altLang="zh-CN" sz="1400" b="1" kern="100" dirty="0">
              <a:effectLst/>
              <a:latin typeface="Calibri" panose="020F0502020204030204" pitchFamily="34" charset="0"/>
              <a:ea typeface="宋体" panose="02010600030101010101" pitchFamily="2" charset="-122"/>
              <a:cs typeface="Times New Roman" panose="02020603050405020304" charset="0"/>
            </a:endParaRPr>
          </a:p>
        </p:txBody>
      </p:sp>
      <p:sp>
        <p:nvSpPr>
          <p:cNvPr id="15" name="矩形 14"/>
          <p:cNvSpPr/>
          <p:nvPr/>
        </p:nvSpPr>
        <p:spPr>
          <a:xfrm>
            <a:off x="1846170" y="247287"/>
            <a:ext cx="5288627" cy="559897"/>
          </a:xfrm>
          <a:prstGeom prst="rect">
            <a:avLst/>
          </a:prstGeom>
          <a:solidFill>
            <a:schemeClr val="accent4"/>
          </a:solidFill>
        </p:spPr>
        <p:txBody>
          <a:bodyPr wrap="none">
            <a:spAutoFit/>
          </a:bodyPr>
          <a:lstStyle/>
          <a:p>
            <a:pPr algn="just">
              <a:lnSpc>
                <a:spcPct val="115000"/>
              </a:lnSpc>
              <a:spcAft>
                <a:spcPts val="0"/>
              </a:spcAft>
            </a:pPr>
            <a:r>
              <a:rPr lang="zh-CN" altLang="zh-CN" sz="2800" b="1" kern="100" dirty="0">
                <a:solidFill>
                  <a:srgbClr val="0000FF"/>
                </a:solidFill>
                <a:latin typeface="+mn-ea"/>
                <a:cs typeface="Times New Roman" panose="02020603050405020304" charset="0"/>
              </a:rPr>
              <a:t>【试题展示】</a:t>
            </a:r>
            <a:r>
              <a:rPr lang="en-US" altLang="zh-CN" sz="2800" b="1" kern="0" dirty="0">
                <a:solidFill>
                  <a:srgbClr val="0000FF"/>
                </a:solidFill>
                <a:latin typeface="+mn-ea"/>
                <a:cs typeface="Times New Roman" panose="02020603050405020304" charset="0"/>
              </a:rPr>
              <a:t>2021</a:t>
            </a:r>
            <a:r>
              <a:rPr lang="zh-CN" altLang="zh-CN" sz="2800" b="1" kern="0" dirty="0">
                <a:solidFill>
                  <a:srgbClr val="0000FF"/>
                </a:solidFill>
                <a:latin typeface="+mn-ea"/>
                <a:cs typeface="Times New Roman" panose="02020603050405020304" charset="0"/>
              </a:rPr>
              <a:t>年湖北随州题</a:t>
            </a:r>
            <a:endParaRPr lang="zh-CN" altLang="zh-CN" sz="2800" b="1" kern="100" dirty="0">
              <a:solidFill>
                <a:srgbClr val="0000FF"/>
              </a:solidFill>
              <a:effectLst/>
              <a:latin typeface="+mn-ea"/>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26266" y="127794"/>
            <a:ext cx="9771961" cy="900906"/>
            <a:chOff x="826266" y="127794"/>
            <a:chExt cx="9771961" cy="900906"/>
          </a:xfrm>
        </p:grpSpPr>
        <p:sp>
          <p:nvSpPr>
            <p:cNvPr id="5" name="AutoShape 229"/>
            <p:cNvSpPr>
              <a:spLocks noChangeArrowheads="1"/>
            </p:cNvSpPr>
            <p:nvPr/>
          </p:nvSpPr>
          <p:spPr bwMode="auto">
            <a:xfrm>
              <a:off x="826266" y="127794"/>
              <a:ext cx="9529997"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9392651" y="502483"/>
              <a:ext cx="1205576"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sp>
          <p:nvSpPr>
            <p:cNvPr id="13" name="文本框 12"/>
            <p:cNvSpPr txBox="1"/>
            <p:nvPr/>
          </p:nvSpPr>
          <p:spPr>
            <a:xfrm>
              <a:off x="1379193" y="283754"/>
              <a:ext cx="4959178" cy="553998"/>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zh-CN" altLang="zh-CN" sz="3000" b="1" dirty="0">
                  <a:solidFill>
                    <a:srgbClr val="FF0000"/>
                  </a:solidFill>
                  <a:effectLst/>
                  <a:latin typeface="等线" panose="02010600030101010101" pitchFamily="2" charset="-122"/>
                  <a:ea typeface="等线" panose="02010600030101010101" pitchFamily="2" charset="-122"/>
                  <a:cs typeface="Times New Roman" panose="02020603050405020304" charset="0"/>
                </a:rPr>
                <a:t>※</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r>
                <a:rPr lang="zh-CN" altLang="en-US" sz="3000" b="1" u="wavyHeavy" kern="100" dirty="0" smtClean="0">
                  <a:solidFill>
                    <a:srgbClr val="0000FF"/>
                  </a:solidFill>
                  <a:effectLst/>
                  <a:uFill>
                    <a:solidFill>
                      <a:srgbClr val="FF0000"/>
                    </a:solidFill>
                  </a:uFill>
                  <a:latin typeface="等线" panose="02010600030101010101" pitchFamily="2" charset="-122"/>
                  <a:ea typeface="等线" panose="02010600030101010101" pitchFamily="2" charset="-122"/>
                  <a:cs typeface="Times New Roman" panose="02020603050405020304" charset="0"/>
                </a:rPr>
                <a:t>段首提示语</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endParaRPr lang="zh-CN" altLang="zh-CN" sz="3000" kern="100" dirty="0">
                <a:effectLst/>
                <a:latin typeface="等线" panose="02010600030101010101" pitchFamily="2" charset="-122"/>
                <a:ea typeface="等线" panose="02010600030101010101" pitchFamily="2" charset="-122"/>
                <a:cs typeface="Times New Roman" panose="02020603050405020304" charset="0"/>
              </a:endParaRPr>
            </a:p>
          </p:txBody>
        </p:sp>
      </p:grpSp>
      <p:pic>
        <p:nvPicPr>
          <p:cNvPr id="15" name="Picture 2"/>
          <p:cNvPicPr>
            <a:picLocks noChangeAspect="1" noChangeArrowheads="1"/>
          </p:cNvPicPr>
          <p:nvPr/>
        </p:nvPicPr>
        <p:blipFill>
          <a:blip r:embed="rId1"/>
          <a:srcRect/>
          <a:stretch>
            <a:fillRect/>
          </a:stretch>
        </p:blipFill>
        <p:spPr bwMode="auto">
          <a:xfrm>
            <a:off x="10282534" y="5323173"/>
            <a:ext cx="2063578" cy="1556548"/>
          </a:xfrm>
          <a:prstGeom prst="ellipse">
            <a:avLst/>
          </a:prstGeom>
          <a:ln>
            <a:noFill/>
          </a:ln>
          <a:effectLst>
            <a:softEdge rad="112500"/>
          </a:effectLst>
        </p:spPr>
      </p:pic>
      <p:sp>
        <p:nvSpPr>
          <p:cNvPr id="3" name="矩形 2"/>
          <p:cNvSpPr/>
          <p:nvPr/>
        </p:nvSpPr>
        <p:spPr>
          <a:xfrm>
            <a:off x="826266" y="1416055"/>
            <a:ext cx="10593572" cy="4552015"/>
          </a:xfrm>
          <a:prstGeom prst="rect">
            <a:avLst/>
          </a:prstGeom>
        </p:spPr>
        <p:txBody>
          <a:bodyPr wrap="square">
            <a:spAutoFit/>
          </a:bodyPr>
          <a:lstStyle/>
          <a:p>
            <a:pPr>
              <a:lnSpc>
                <a:spcPct val="115000"/>
              </a:lnSpc>
              <a:spcAft>
                <a:spcPts val="0"/>
              </a:spcAft>
            </a:pPr>
            <a:r>
              <a:rPr lang="zh-CN" altLang="en-US" sz="2800" b="1" kern="0" dirty="0">
                <a:solidFill>
                  <a:srgbClr val="000000"/>
                </a:solidFill>
                <a:latin typeface="Times New Roman" panose="02020603050405020304" charset="0"/>
                <a:ea typeface="宋体" panose="02010600030101010101" pitchFamily="2" charset="-122"/>
                <a:cs typeface="Times New Roman" panose="02020603050405020304" charset="0"/>
              </a:rPr>
              <a:t>注意：</a:t>
            </a:r>
            <a:endParaRPr lang="zh-CN" altLang="en-US" sz="2800" b="1" kern="0" dirty="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15000"/>
              </a:lnSpc>
              <a:spcAft>
                <a:spcPts val="0"/>
              </a:spcAft>
            </a:pP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1. </a:t>
            </a:r>
            <a:r>
              <a:rPr lang="zh-CN" altLang="en-US" sz="2800" b="1" kern="0" dirty="0">
                <a:solidFill>
                  <a:srgbClr val="000000"/>
                </a:solidFill>
                <a:latin typeface="Times New Roman" panose="02020603050405020304" charset="0"/>
                <a:ea typeface="宋体" panose="02010600030101010101" pitchFamily="2" charset="-122"/>
                <a:cs typeface="Times New Roman" panose="02020603050405020304" charset="0"/>
              </a:rPr>
              <a:t>续写词数应为</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150</a:t>
            </a:r>
            <a:r>
              <a:rPr lang="zh-CN" altLang="en-US" sz="2800" b="1" kern="0" dirty="0">
                <a:solidFill>
                  <a:srgbClr val="000000"/>
                </a:solidFill>
                <a:latin typeface="Times New Roman" panose="02020603050405020304" charset="0"/>
                <a:ea typeface="宋体" panose="02010600030101010101" pitchFamily="2" charset="-122"/>
                <a:cs typeface="Times New Roman" panose="02020603050405020304" charset="0"/>
              </a:rPr>
              <a:t>左右</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15000"/>
              </a:lnSpc>
              <a:spcAft>
                <a:spcPts val="0"/>
              </a:spcAft>
            </a:pP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2. </a:t>
            </a:r>
            <a:r>
              <a:rPr lang="zh-CN" altLang="en-US" sz="2800" b="1" kern="0" dirty="0">
                <a:solidFill>
                  <a:srgbClr val="000000"/>
                </a:solidFill>
                <a:latin typeface="Times New Roman" panose="02020603050405020304" charset="0"/>
                <a:ea typeface="宋体" panose="02010600030101010101" pitchFamily="2" charset="-122"/>
                <a:cs typeface="Times New Roman" panose="02020603050405020304" charset="0"/>
              </a:rPr>
              <a:t>请按如下格式在答题卡的相应位置作答</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 </a:t>
            </a:r>
            <a:endPar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endParaRPr>
          </a:p>
          <a:p>
            <a:pPr>
              <a:lnSpc>
                <a:spcPct val="115000"/>
              </a:lnSpc>
              <a:spcAft>
                <a:spcPts val="0"/>
              </a:spcAft>
            </a:pPr>
            <a:r>
              <a:rPr lang="en-US" altLang="zh-CN" sz="2800" b="1" kern="0" dirty="0" smtClean="0">
                <a:solidFill>
                  <a:srgbClr val="000000"/>
                </a:solidFill>
                <a:latin typeface="Times New Roman" panose="02020603050405020304" charset="0"/>
                <a:ea typeface="宋体" panose="02010600030101010101" pitchFamily="2" charset="-122"/>
                <a:cs typeface="Times New Roman" panose="02020603050405020304" charset="0"/>
              </a:rPr>
              <a:t>Paragraph </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1:</a:t>
            </a:r>
            <a:endParaRPr lang="zh-CN" altLang="zh-CN" sz="2800" b="1" kern="100" dirty="0">
              <a:latin typeface="Calibri" panose="020F0502020204030204" pitchFamily="34" charset="0"/>
              <a:ea typeface="宋体" panose="02010600030101010101" pitchFamily="2" charset="-122"/>
              <a:cs typeface="Times New Roman" panose="02020603050405020304" charset="0"/>
            </a:endParaRPr>
          </a:p>
          <a:p>
            <a:pPr indent="228600">
              <a:lnSpc>
                <a:spcPct val="115000"/>
              </a:lnSpc>
              <a:spcAft>
                <a:spcPts val="0"/>
              </a:spcAft>
            </a:pPr>
            <a:r>
              <a:rPr lang="en-US" altLang="zh-CN" sz="2800" b="1" i="1" kern="0" dirty="0">
                <a:solidFill>
                  <a:srgbClr val="000000"/>
                </a:solidFill>
                <a:latin typeface="Times New Roman" panose="02020603050405020304" charset="0"/>
                <a:ea typeface="宋体" panose="02010600030101010101" pitchFamily="2" charset="-122"/>
                <a:cs typeface="Times New Roman" panose="02020603050405020304" charset="0"/>
              </a:rPr>
              <a:t>Every day after school, Reuben started his plan</a:t>
            </a:r>
            <a:r>
              <a:rPr lang="en-US" altLang="zh-CN" sz="2800" b="1" i="1" kern="0" dirty="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en-US" altLang="zh-CN" sz="2800" b="1" kern="0" dirty="0" smtClean="0">
                <a:solidFill>
                  <a:srgbClr val="000000"/>
                </a:solidFill>
                <a:latin typeface="Times New Roman" panose="02020603050405020304" charset="0"/>
                <a:ea typeface="宋体" panose="02010600030101010101" pitchFamily="2" charset="-122"/>
                <a:cs typeface="Times New Roman" panose="02020603050405020304" charset="0"/>
              </a:rPr>
              <a:t>___________________________</a:t>
            </a:r>
            <a:endParaRPr lang="zh-CN" altLang="zh-CN" sz="2800" b="1" kern="100" dirty="0">
              <a:latin typeface="Calibri" panose="020F0502020204030204" pitchFamily="34" charset="0"/>
              <a:ea typeface="宋体" panose="02010600030101010101" pitchFamily="2" charset="-122"/>
              <a:cs typeface="Times New Roman" panose="02020603050405020304" charset="0"/>
            </a:endParaRPr>
          </a:p>
          <a:p>
            <a:pPr>
              <a:lnSpc>
                <a:spcPct val="115000"/>
              </a:lnSpc>
              <a:spcAft>
                <a:spcPts val="0"/>
              </a:spcAft>
            </a:pP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Paragraph 2:</a:t>
            </a:r>
            <a:endParaRPr lang="zh-CN" altLang="zh-CN" sz="2800" b="1" kern="100" dirty="0">
              <a:latin typeface="Calibri" panose="020F0502020204030204" pitchFamily="34" charset="0"/>
              <a:ea typeface="宋体" panose="02010600030101010101" pitchFamily="2" charset="-122"/>
              <a:cs typeface="Times New Roman" panose="02020603050405020304" charset="0"/>
            </a:endParaRPr>
          </a:p>
          <a:p>
            <a:pPr indent="152400">
              <a:lnSpc>
                <a:spcPct val="115000"/>
              </a:lnSpc>
              <a:spcAft>
                <a:spcPts val="0"/>
              </a:spcAft>
            </a:pPr>
            <a:r>
              <a:rPr lang="en-US" altLang="zh-CN" sz="2800" b="1" i="1" kern="0" dirty="0">
                <a:solidFill>
                  <a:srgbClr val="000000"/>
                </a:solidFill>
                <a:latin typeface="Times New Roman" panose="02020603050405020304" charset="0"/>
                <a:ea typeface="宋体" panose="02010600030101010101" pitchFamily="2" charset="-122"/>
                <a:cs typeface="Times New Roman" panose="02020603050405020304" charset="0"/>
              </a:rPr>
              <a:t>Finally, the time came! </a:t>
            </a:r>
            <a:r>
              <a:rPr lang="en-US" altLang="zh-CN" sz="2800" b="1" i="1" kern="0" dirty="0" smtClean="0">
                <a:solidFill>
                  <a:srgbClr val="000000"/>
                </a:solidFill>
                <a:latin typeface="Times New Roman" panose="02020603050405020304" charset="0"/>
                <a:ea typeface="宋体" panose="02010600030101010101" pitchFamily="2" charset="-122"/>
                <a:cs typeface="Times New Roman" panose="02020603050405020304" charset="0"/>
              </a:rPr>
              <a:t>____________________________________________.</a:t>
            </a:r>
            <a:endParaRPr lang="zh-CN" altLang="zh-CN" sz="2800" b="1" kern="100" dirty="0">
              <a:latin typeface="Calibri" panose="020F0502020204030204" pitchFamily="34" charset="0"/>
              <a:ea typeface="宋体" panose="02010600030101010101" pitchFamily="2" charset="-122"/>
              <a:cs typeface="Times New Roman" panose="02020603050405020304" charset="0"/>
            </a:endParaRPr>
          </a:p>
        </p:txBody>
      </p:sp>
      <p:pic>
        <p:nvPicPr>
          <p:cNvPr id="16" name="Picture 2" descr="https://img0.baidu.com/it/u=147767698,1295343220&amp;fm=253&amp;app=138&amp;size=w931&amp;n=0&amp;f=JPEG&amp;fmt=auto?sec=1664989200&amp;t=0cb19132544e36bb73d7c80db9a907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245" y="2236449"/>
            <a:ext cx="2258593" cy="2855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4368" y="85876"/>
            <a:ext cx="11490592" cy="900906"/>
            <a:chOff x="826266" y="86697"/>
            <a:chExt cx="11490592" cy="900906"/>
          </a:xfrm>
        </p:grpSpPr>
        <p:sp>
          <p:nvSpPr>
            <p:cNvPr id="5" name="AutoShape 229"/>
            <p:cNvSpPr>
              <a:spLocks noChangeArrowheads="1"/>
            </p:cNvSpPr>
            <p:nvPr/>
          </p:nvSpPr>
          <p:spPr bwMode="auto">
            <a:xfrm>
              <a:off x="826266" y="86697"/>
              <a:ext cx="11206073"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2800" dirty="0">
                  <a:solidFill>
                    <a:prstClr val="black"/>
                  </a:solidFill>
                  <a:latin typeface="Calibri" panose="020F0502020204030204"/>
                  <a:ea typeface="宋体" panose="02010600030101010101" pitchFamily="2" charset="-122"/>
                </a:rPr>
                <a:t>		</a:t>
              </a:r>
              <a:endParaRPr lang="en-US" altLang="zh-CN" sz="2800"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10899252" y="461386"/>
              <a:ext cx="1417606"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2800">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2800" dirty="0">
                    <a:solidFill>
                      <a:prstClr val="black"/>
                    </a:solidFill>
                    <a:latin typeface="Calibri" panose="020F0502020204030204"/>
                    <a:ea typeface="宋体" panose="02010600030101010101" pitchFamily="2" charset="-122"/>
                  </a:endParaRPr>
                </a:p>
              </p:txBody>
            </p:sp>
          </p:grpSp>
        </p:grpSp>
        <p:sp>
          <p:nvSpPr>
            <p:cNvPr id="14" name="文本框 13"/>
            <p:cNvSpPr txBox="1"/>
            <p:nvPr/>
          </p:nvSpPr>
          <p:spPr>
            <a:xfrm>
              <a:off x="1206408" y="238175"/>
              <a:ext cx="7131725" cy="553998"/>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zh-CN" altLang="zh-CN" sz="3000" b="1" dirty="0" smtClean="0">
                  <a:solidFill>
                    <a:srgbClr val="FF0000"/>
                  </a:solidFill>
                  <a:effectLst/>
                  <a:latin typeface="+mn-ea"/>
                  <a:cs typeface="Times New Roman" panose="02020603050405020304" charset="0"/>
                </a:rPr>
                <a:t>※</a:t>
              </a:r>
              <a:r>
                <a:rPr lang="zh-CN" altLang="en-US" sz="3000" b="1" dirty="0">
                  <a:solidFill>
                    <a:srgbClr val="0000FF"/>
                  </a:solidFill>
                  <a:latin typeface="+mn-ea"/>
                </a:rPr>
                <a:t>文本分析：</a:t>
              </a:r>
              <a:r>
                <a:rPr lang="en-US" altLang="zh-CN" sz="3000" b="1" dirty="0">
                  <a:solidFill>
                    <a:srgbClr val="0000FF"/>
                  </a:solidFill>
                  <a:latin typeface="+mn-ea"/>
                </a:rPr>
                <a:t>Read for main idea:</a:t>
              </a:r>
              <a:endParaRPr lang="zh-CN" altLang="en-US" sz="3000" b="1" dirty="0">
                <a:solidFill>
                  <a:srgbClr val="0000FF"/>
                </a:solidFill>
                <a:latin typeface="+mn-ea"/>
              </a:endParaRPr>
            </a:p>
          </p:txBody>
        </p:sp>
      </p:grpSp>
      <p:pic>
        <p:nvPicPr>
          <p:cNvPr id="15" name="图片 14" descr="图示&#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49100" y="5431341"/>
            <a:ext cx="2251341" cy="1322544"/>
          </a:xfrm>
          <a:prstGeom prst="rect">
            <a:avLst/>
          </a:prstGeom>
        </p:spPr>
      </p:pic>
      <p:sp>
        <p:nvSpPr>
          <p:cNvPr id="3" name="矩形 2"/>
          <p:cNvSpPr/>
          <p:nvPr/>
        </p:nvSpPr>
        <p:spPr>
          <a:xfrm>
            <a:off x="370369" y="1322023"/>
            <a:ext cx="11467987" cy="4616648"/>
          </a:xfrm>
          <a:prstGeom prst="rect">
            <a:avLst/>
          </a:prstGeom>
        </p:spPr>
        <p:txBody>
          <a:bodyPr wrap="square">
            <a:spAutoFit/>
          </a:bodyPr>
          <a:lstStyle/>
          <a:p>
            <a:pPr marL="723900" indent="-457200" algn="just">
              <a:lnSpc>
                <a:spcPct val="150000"/>
              </a:lnSpc>
              <a:spcAft>
                <a:spcPts val="0"/>
              </a:spcAft>
            </a:pPr>
            <a:r>
              <a:rPr lang="en-US" altLang="zh-CN" sz="2800" b="1" kern="100" dirty="0" smtClean="0">
                <a:latin typeface="Times New Roman" panose="02020603050405020304" charset="0"/>
                <a:ea typeface="宋体" panose="02010600030101010101" pitchFamily="2" charset="-122"/>
                <a:cs typeface="Times New Roman" panose="02020603050405020304" charset="0"/>
              </a:rPr>
              <a:t>      </a:t>
            </a:r>
            <a:r>
              <a:rPr lang="zh-CN" altLang="zh-CN" sz="2800" b="1" kern="100" dirty="0" smtClean="0">
                <a:latin typeface="Times New Roman" panose="02020603050405020304" charset="0"/>
                <a:ea typeface="宋体" panose="02010600030101010101" pitchFamily="2" charset="-122"/>
                <a:cs typeface="Times New Roman" panose="02020603050405020304" charset="0"/>
              </a:rPr>
              <a:t>通过</a:t>
            </a:r>
            <a:r>
              <a:rPr lang="zh-CN" altLang="zh-CN" sz="2800" b="1" kern="100" dirty="0">
                <a:latin typeface="Times New Roman" panose="02020603050405020304" charset="0"/>
                <a:ea typeface="宋体" panose="02010600030101010101" pitchFamily="2" charset="-122"/>
                <a:cs typeface="Times New Roman" panose="02020603050405020304" charset="0"/>
              </a:rPr>
              <a:t>原文和续写段首语可知：</a:t>
            </a:r>
            <a:endParaRPr lang="zh-CN" altLang="zh-CN" sz="2800" b="1" kern="100" dirty="0">
              <a:latin typeface="Calibri" panose="020F0502020204030204" pitchFamily="34" charset="0"/>
              <a:ea typeface="宋体" panose="02010600030101010101" pitchFamily="2" charset="-122"/>
              <a:cs typeface="Times New Roman" panose="02020603050405020304" charset="0"/>
            </a:endParaRPr>
          </a:p>
          <a:p>
            <a:pPr indent="304800" algn="just">
              <a:lnSpc>
                <a:spcPct val="150000"/>
              </a:lnSpc>
              <a:spcAft>
                <a:spcPts val="0"/>
              </a:spcAft>
            </a:pPr>
            <a:r>
              <a:rPr lang="en-US" altLang="zh-CN" sz="2800" b="1" kern="0" dirty="0" smtClean="0">
                <a:solidFill>
                  <a:srgbClr val="000000"/>
                </a:solidFill>
                <a:latin typeface="Times New Roman" panose="02020603050405020304" charset="0"/>
                <a:ea typeface="宋体" panose="02010600030101010101" pitchFamily="2" charset="-122"/>
                <a:cs typeface="Times New Roman" panose="02020603050405020304" charset="0"/>
              </a:rPr>
              <a:t>    </a:t>
            </a:r>
            <a:r>
              <a:rPr lang="zh-CN" altLang="zh-CN" sz="2800" b="1" kern="0" dirty="0" smtClean="0">
                <a:solidFill>
                  <a:srgbClr val="000000"/>
                </a:solidFill>
                <a:latin typeface="Times New Roman" panose="02020603050405020304" charset="0"/>
                <a:ea typeface="宋体" panose="02010600030101010101" pitchFamily="2" charset="-122"/>
                <a:cs typeface="Times New Roman" panose="02020603050405020304" charset="0"/>
              </a:rPr>
              <a:t>本文</a:t>
            </a:r>
            <a:r>
              <a:rPr lang="zh-CN"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主要讲述了一个小故事：</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12</a:t>
            </a:r>
            <a:r>
              <a:rPr lang="zh-CN"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岁男孩</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Reuben</a:t>
            </a:r>
            <a:r>
              <a:rPr lang="zh-CN"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想为自己的母亲买一枚胸针，可手头没有足够的钱，他找到店主，店主答应为他保留一段时间，而</a:t>
            </a:r>
            <a:r>
              <a:rPr lang="en-US"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Reuben</a:t>
            </a:r>
            <a:r>
              <a:rPr lang="zh-CN" altLang="zh-CN" sz="2800" b="1" kern="0" dirty="0">
                <a:solidFill>
                  <a:srgbClr val="000000"/>
                </a:solidFill>
                <a:latin typeface="Times New Roman" panose="02020603050405020304" charset="0"/>
                <a:ea typeface="宋体" panose="02010600030101010101" pitchFamily="2" charset="-122"/>
                <a:cs typeface="Times New Roman" panose="02020603050405020304" charset="0"/>
              </a:rPr>
              <a:t>开始卖钉子袋来筹钱购买胸针。他想尽了各种挣钱的方法，甚至还去送报纸赚钱，圣诞夜来临前一天，他打开存钱的饮料罐，倒出所有的零钱，到商店把一直期待的漂亮的胸针买回家送给妈妈</a:t>
            </a:r>
            <a:r>
              <a:rPr lang="zh-CN" altLang="zh-CN" sz="2800" b="1" kern="0" dirty="0" smtClean="0">
                <a:solidFill>
                  <a:srgbClr val="000000"/>
                </a:solidFill>
                <a:latin typeface="Times New Roman" panose="02020603050405020304" charset="0"/>
                <a:ea typeface="宋体" panose="02010600030101010101" pitchFamily="2" charset="-122"/>
                <a:cs typeface="Times New Roman" panose="02020603050405020304" charset="0"/>
              </a:rPr>
              <a:t>。</a:t>
            </a:r>
            <a:endParaRPr lang="zh-CN" altLang="zh-CN" sz="2800" b="1" kern="100" dirty="0">
              <a:latin typeface="Calibri" panose="020F0502020204030204" pitchFamily="34" charset="0"/>
              <a:ea typeface="宋体" panose="02010600030101010101" pitchFamily="2" charset="-122"/>
              <a:cs typeface="Times New Roman" panose="02020603050405020304" charset="0"/>
            </a:endParaRPr>
          </a:p>
          <a:p>
            <a:pPr marL="723900" indent="-457200" algn="just">
              <a:lnSpc>
                <a:spcPct val="150000"/>
              </a:lnSpc>
              <a:spcAft>
                <a:spcPts val="0"/>
              </a:spcAft>
            </a:pPr>
            <a:r>
              <a:rPr lang="en-US" altLang="zh-CN" sz="2800" b="1" kern="100" dirty="0" smtClean="0">
                <a:latin typeface="Times New Roman" panose="02020603050405020304" charset="0"/>
                <a:ea typeface="宋体" panose="02010600030101010101" pitchFamily="2" charset="-122"/>
                <a:cs typeface="Times New Roman" panose="02020603050405020304" charset="0"/>
              </a:rPr>
              <a:t>   </a:t>
            </a:r>
            <a:r>
              <a:rPr lang="zh-CN" altLang="zh-CN" sz="2800" b="1" kern="100" dirty="0" smtClean="0">
                <a:latin typeface="Times New Roman" panose="02020603050405020304" charset="0"/>
                <a:ea typeface="宋体" panose="02010600030101010101" pitchFamily="2" charset="-122"/>
                <a:cs typeface="Times New Roman" panose="02020603050405020304" charset="0"/>
              </a:rPr>
              <a:t>续</a:t>
            </a:r>
            <a:r>
              <a:rPr lang="zh-CN" altLang="zh-CN" sz="2800" b="1" kern="100" dirty="0">
                <a:latin typeface="Times New Roman" panose="02020603050405020304" charset="0"/>
                <a:ea typeface="宋体" panose="02010600030101010101" pitchFamily="2" charset="-122"/>
                <a:cs typeface="Times New Roman" panose="02020603050405020304" charset="0"/>
              </a:rPr>
              <a:t>写中的人物塑造、情节发展和环境描写需紧扣故事主题。</a:t>
            </a:r>
            <a:endParaRPr lang="zh-CN" altLang="zh-CN" sz="2800" b="1" kern="100" dirty="0">
              <a:effectLst/>
              <a:latin typeface="Calibri" panose="020F0502020204030204" pitchFamily="3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45744" y="166338"/>
            <a:ext cx="8983048" cy="862362"/>
            <a:chOff x="745743" y="166338"/>
            <a:chExt cx="9852484" cy="862362"/>
          </a:xfrm>
        </p:grpSpPr>
        <p:sp>
          <p:nvSpPr>
            <p:cNvPr id="5" name="AutoShape 229"/>
            <p:cNvSpPr>
              <a:spLocks noChangeArrowheads="1"/>
            </p:cNvSpPr>
            <p:nvPr/>
          </p:nvSpPr>
          <p:spPr bwMode="auto">
            <a:xfrm>
              <a:off x="745743" y="166338"/>
              <a:ext cx="9529997"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9392651" y="502483"/>
              <a:ext cx="1205576" cy="526217"/>
              <a:chOff x="1270" y="1366"/>
              <a:chExt cx="284" cy="191"/>
            </a:xfrm>
          </p:grpSpPr>
          <p:grpSp>
            <p:nvGrpSpPr>
              <p:cNvPr id="8" name="Group 231"/>
              <p:cNvGrpSpPr/>
              <p:nvPr/>
            </p:nvGrpSpPr>
            <p:grpSpPr bwMode="auto">
              <a:xfrm rot="-3920841">
                <a:off x="1292" y="1367"/>
                <a:ext cx="148" cy="191"/>
                <a:chOff x="2825" y="3007"/>
                <a:chExt cx="229" cy="242"/>
              </a:xfrm>
            </p:grpSpPr>
            <p:sp>
              <p:nvSpPr>
                <p:cNvPr id="12"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3"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9" name="Group 234"/>
              <p:cNvGrpSpPr/>
              <p:nvPr/>
            </p:nvGrpSpPr>
            <p:grpSpPr bwMode="auto">
              <a:xfrm rot="-10500000">
                <a:off x="1406" y="1366"/>
                <a:ext cx="148" cy="191"/>
                <a:chOff x="2825" y="3007"/>
                <a:chExt cx="229" cy="242"/>
              </a:xfrm>
            </p:grpSpPr>
            <p:sp>
              <p:nvSpPr>
                <p:cNvPr id="10"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11"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sp>
          <p:nvSpPr>
            <p:cNvPr id="7" name="文本框 6"/>
            <p:cNvSpPr txBox="1"/>
            <p:nvPr/>
          </p:nvSpPr>
          <p:spPr>
            <a:xfrm>
              <a:off x="1155909" y="283403"/>
              <a:ext cx="7084323" cy="553998"/>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zh-CN" altLang="zh-CN" sz="3000" b="1" dirty="0">
                  <a:solidFill>
                    <a:srgbClr val="FF0000"/>
                  </a:solidFill>
                  <a:effectLst/>
                  <a:latin typeface="等线" panose="02010600030101010101" pitchFamily="2" charset="-122"/>
                  <a:ea typeface="等线" panose="02010600030101010101" pitchFamily="2" charset="-122"/>
                  <a:cs typeface="Times New Roman" panose="02020603050405020304" charset="0"/>
                </a:rPr>
                <a:t>※</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r>
                <a:rPr lang="zh-CN" altLang="en-US" sz="3000" b="1" u="wavyHeavy" kern="100" dirty="0">
                  <a:solidFill>
                    <a:srgbClr val="0000FF"/>
                  </a:solidFill>
                  <a:uFill>
                    <a:solidFill>
                      <a:srgbClr val="FF0000"/>
                    </a:solidFill>
                  </a:uFill>
                  <a:latin typeface="等线" panose="02010600030101010101" pitchFamily="2" charset="-122"/>
                  <a:cs typeface="Times New Roman" panose="02020603050405020304" charset="0"/>
                </a:rPr>
                <a:t>主题解读：</a:t>
              </a:r>
              <a:r>
                <a:rPr lang="en-US" altLang="zh-CN" sz="3000" b="1" u="wavyHeavy" kern="100" dirty="0">
                  <a:solidFill>
                    <a:srgbClr val="0000FF"/>
                  </a:solidFill>
                  <a:uFill>
                    <a:solidFill>
                      <a:srgbClr val="FF0000"/>
                    </a:solidFill>
                  </a:uFill>
                  <a:latin typeface="等线" panose="02010600030101010101" pitchFamily="2" charset="-122"/>
                  <a:cs typeface="Times New Roman" panose="02020603050405020304" charset="0"/>
                </a:rPr>
                <a:t>explore the </a:t>
              </a:r>
              <a:r>
                <a:rPr lang="en-US" altLang="zh-CN" sz="3000" b="1" u="wavyHeavy" kern="100" dirty="0" smtClean="0">
                  <a:solidFill>
                    <a:srgbClr val="0000FF"/>
                  </a:solidFill>
                  <a:uFill>
                    <a:solidFill>
                      <a:srgbClr val="FF0000"/>
                    </a:solidFill>
                  </a:uFill>
                  <a:latin typeface="等线" panose="02010600030101010101" pitchFamily="2" charset="-122"/>
                  <a:cs typeface="Times New Roman" panose="02020603050405020304" charset="0"/>
                </a:rPr>
                <a:t>theme</a:t>
              </a:r>
              <a:r>
                <a:rPr lang="zh-CN" altLang="zh-CN" sz="3000" b="1" kern="100" dirty="0" smtClean="0">
                  <a:solidFill>
                    <a:srgbClr val="FF0000"/>
                  </a:solidFill>
                  <a:effectLst/>
                  <a:latin typeface="等线" panose="02010600030101010101" pitchFamily="2" charset="-122"/>
                  <a:ea typeface="等线" panose="02010600030101010101" pitchFamily="2" charset="-122"/>
                  <a:cs typeface="Times New Roman" panose="02020603050405020304" charset="0"/>
                </a:rPr>
                <a:t>】</a:t>
              </a:r>
              <a:endParaRPr lang="zh-CN" altLang="zh-CN" sz="3000" kern="100" dirty="0">
                <a:effectLst/>
                <a:latin typeface="等线" panose="02010600030101010101" pitchFamily="2" charset="-122"/>
                <a:ea typeface="等线" panose="02010600030101010101" pitchFamily="2" charset="-122"/>
                <a:cs typeface="Times New Roman" panose="02020603050405020304" charset="0"/>
              </a:endParaRPr>
            </a:p>
          </p:txBody>
        </p:sp>
      </p:grpSp>
      <p:sp>
        <p:nvSpPr>
          <p:cNvPr id="14" name="矩形 13"/>
          <p:cNvSpPr/>
          <p:nvPr/>
        </p:nvSpPr>
        <p:spPr>
          <a:xfrm>
            <a:off x="894787" y="4224296"/>
            <a:ext cx="10716869" cy="461665"/>
          </a:xfrm>
          <a:prstGeom prst="rect">
            <a:avLst/>
          </a:prstGeom>
        </p:spPr>
        <p:txBody>
          <a:bodyPr wrap="square">
            <a:spAutoFit/>
          </a:bodyPr>
          <a:lstStyle/>
          <a:p>
            <a:r>
              <a:rPr lang="en-US" altLang="zh-CN" sz="2400" b="1" dirty="0" smtClean="0"/>
              <a:t> </a:t>
            </a:r>
            <a:endParaRPr lang="zh-CN" altLang="en-US" sz="2400" b="1" dirty="0"/>
          </a:p>
        </p:txBody>
      </p:sp>
      <p:sp>
        <p:nvSpPr>
          <p:cNvPr id="17" name="椭圆 1"/>
          <p:cNvSpPr>
            <a:spLocks noChangeArrowheads="1"/>
          </p:cNvSpPr>
          <p:nvPr/>
        </p:nvSpPr>
        <p:spPr bwMode="auto">
          <a:xfrm rot="6199008">
            <a:off x="1189085" y="3977887"/>
            <a:ext cx="826035" cy="1564519"/>
          </a:xfrm>
          <a:custGeom>
            <a:avLst/>
            <a:gdLst>
              <a:gd name="T0" fmla="*/ 0 w 828092"/>
              <a:gd name="T1" fmla="*/ 0 h 1560369"/>
              <a:gd name="T2" fmla="*/ 828092 w 828092"/>
              <a:gd name="T3" fmla="*/ 1560369 h 1560369"/>
            </a:gdLst>
            <a:ahLst/>
            <a:cxnLst/>
            <a:rect l="T0" t="T1" r="T2" b="T3"/>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0070C0"/>
          </a:solidFill>
          <a:ln>
            <a:noFill/>
          </a:ln>
        </p:spPr>
        <p:txBody>
          <a:bodyPr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18" name="椭圆 1"/>
          <p:cNvSpPr>
            <a:spLocks noChangeArrowheads="1"/>
          </p:cNvSpPr>
          <p:nvPr/>
        </p:nvSpPr>
        <p:spPr bwMode="auto">
          <a:xfrm rot="10800000">
            <a:off x="867626" y="1390253"/>
            <a:ext cx="1653974" cy="1653974"/>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a:noFill/>
          </a:ln>
        </p:spPr>
        <p:txBody>
          <a:bodyPr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19" name="圆角矩形 14"/>
          <p:cNvSpPr>
            <a:spLocks noChangeArrowheads="1"/>
          </p:cNvSpPr>
          <p:nvPr/>
        </p:nvSpPr>
        <p:spPr bwMode="auto">
          <a:xfrm>
            <a:off x="4091562" y="1568142"/>
            <a:ext cx="6863888" cy="1142033"/>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92D050"/>
          </a:solidFill>
          <a:ln>
            <a:noFill/>
          </a:ln>
        </p:spPr>
        <p:txBody>
          <a:bodyPr anchor="ctr"/>
          <a:lstStyle/>
          <a:p>
            <a:pPr marL="342900" lvl="0" indent="-342900">
              <a:lnSpc>
                <a:spcPct val="115000"/>
              </a:lnSpc>
              <a:buFont typeface="+mj-lt"/>
              <a:buAutoNum type="arabicPeriod"/>
            </a:pPr>
            <a:r>
              <a:rPr lang="zh-CN" altLang="zh-CN" sz="2400" b="1" kern="100" dirty="0">
                <a:solidFill>
                  <a:prstClr val="black"/>
                </a:solidFill>
                <a:latin typeface="等线" panose="02010600030101010101" pitchFamily="2" charset="-122"/>
                <a:ea typeface="等线" panose="02010600030101010101" pitchFamily="2" charset="-122"/>
                <a:cs typeface="Times New Roman" panose="02020603050405020304" charset="0"/>
              </a:rPr>
              <a:t>主人公在故事中经历磨难和巨大的挑战，随着故事的不断推进，主人公经过自己的努力，达成了自己的目标，用行动向妈妈表示自己的爱。</a:t>
            </a:r>
            <a:endParaRPr lang="zh-CN" altLang="zh-CN" sz="2400" b="1" kern="100" dirty="0">
              <a:solidFill>
                <a:prstClr val="black"/>
              </a:solidFill>
              <a:latin typeface="等线" panose="02010600030101010101" pitchFamily="2" charset="-122"/>
              <a:ea typeface="等线" panose="02010600030101010101" pitchFamily="2" charset="-122"/>
              <a:cs typeface="Times New Roman" panose="02020603050405020304" charset="0"/>
            </a:endParaRPr>
          </a:p>
        </p:txBody>
      </p:sp>
      <p:sp>
        <p:nvSpPr>
          <p:cNvPr id="20" name="圆角矩形 14"/>
          <p:cNvSpPr>
            <a:spLocks noChangeArrowheads="1"/>
          </p:cNvSpPr>
          <p:nvPr/>
        </p:nvSpPr>
        <p:spPr bwMode="auto">
          <a:xfrm>
            <a:off x="3705205" y="3384101"/>
            <a:ext cx="7107025" cy="1098741"/>
          </a:xfrm>
          <a:custGeom>
            <a:avLst/>
            <a:gdLst>
              <a:gd name="T0" fmla="*/ 0 w 4033295"/>
              <a:gd name="T1" fmla="*/ 0 h 648072"/>
              <a:gd name="T2" fmla="*/ 3709259 w 4033295"/>
              <a:gd name="T3" fmla="*/ 0 h 648072"/>
              <a:gd name="T4" fmla="*/ 4033295 w 4033295"/>
              <a:gd name="T5" fmla="*/ 324036 h 648072"/>
              <a:gd name="T6" fmla="*/ 3709259 w 4033295"/>
              <a:gd name="T7" fmla="*/ 648072 h 648072"/>
              <a:gd name="T8" fmla="*/ 72855 w 4033295"/>
              <a:gd name="T9" fmla="*/ 648072 h 648072"/>
              <a:gd name="T10" fmla="*/ 0 w 4033295"/>
              <a:gd name="T11" fmla="*/ 0 h 648072"/>
              <a:gd name="T12" fmla="*/ 0 60000 65536"/>
              <a:gd name="T13" fmla="*/ 0 60000 65536"/>
              <a:gd name="T14" fmla="*/ 0 60000 65536"/>
              <a:gd name="T15" fmla="*/ 0 60000 65536"/>
              <a:gd name="T16" fmla="*/ 0 60000 65536"/>
              <a:gd name="T17" fmla="*/ 0 60000 65536"/>
              <a:gd name="T18" fmla="*/ 0 w 4033295"/>
              <a:gd name="T19" fmla="*/ 0 h 648072"/>
              <a:gd name="T20" fmla="*/ 4033295 w 4033295"/>
              <a:gd name="T21" fmla="*/ 648072 h 648072"/>
            </a:gdLst>
            <a:ahLst/>
            <a:cxnLst>
              <a:cxn ang="T12">
                <a:pos x="T0" y="T1"/>
              </a:cxn>
              <a:cxn ang="T13">
                <a:pos x="T2" y="T3"/>
              </a:cxn>
              <a:cxn ang="T14">
                <a:pos x="T4" y="T5"/>
              </a:cxn>
              <a:cxn ang="T15">
                <a:pos x="T6" y="T7"/>
              </a:cxn>
              <a:cxn ang="T16">
                <a:pos x="T8" y="T9"/>
              </a:cxn>
              <a:cxn ang="T17">
                <a:pos x="T10" y="T11"/>
              </a:cxn>
            </a:cxnLst>
            <a:rect l="T18" t="T19" r="T20" b="T21"/>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CC00"/>
          </a:solidFill>
          <a:ln>
            <a:noFill/>
          </a:ln>
        </p:spPr>
        <p:txBody>
          <a:bodyPr anchor="ctr"/>
          <a:lstStyle/>
          <a:p>
            <a:pPr lvl="0"/>
            <a:r>
              <a:rPr lang="en-US" altLang="zh-CN" sz="2400" b="1" dirty="0" smtClean="0">
                <a:solidFill>
                  <a:prstClr val="black"/>
                </a:solidFill>
              </a:rPr>
              <a:t>2. </a:t>
            </a:r>
            <a:r>
              <a:rPr lang="zh-CN" altLang="en-US" sz="2400" b="1" dirty="0" smtClean="0">
                <a:solidFill>
                  <a:prstClr val="black"/>
                </a:solidFill>
              </a:rPr>
              <a:t>故事</a:t>
            </a:r>
            <a:r>
              <a:rPr lang="zh-CN" altLang="en-US" sz="2400" b="1" dirty="0">
                <a:solidFill>
                  <a:prstClr val="black"/>
                </a:solidFill>
              </a:rPr>
              <a:t>体现了爱的行动远胜于言语</a:t>
            </a:r>
            <a:r>
              <a:rPr lang="en-US" altLang="zh-CN" sz="2400" b="1" dirty="0">
                <a:solidFill>
                  <a:prstClr val="black"/>
                </a:solidFill>
              </a:rPr>
              <a:t>, </a:t>
            </a:r>
            <a:r>
              <a:rPr lang="zh-CN" altLang="en-US" sz="2400" b="1" dirty="0">
                <a:solidFill>
                  <a:prstClr val="black"/>
                </a:solidFill>
              </a:rPr>
              <a:t>本文中体现的是一个爱妈妈的少年通过自己的努力，用自己的方式向妈妈表达感情。</a:t>
            </a:r>
            <a:endParaRPr lang="zh-CN" altLang="en-US" sz="2400" b="1" dirty="0">
              <a:solidFill>
                <a:prstClr val="black"/>
              </a:solidFill>
            </a:endParaRPr>
          </a:p>
        </p:txBody>
      </p:sp>
      <p:sp>
        <p:nvSpPr>
          <p:cNvPr id="21" name="椭圆 1"/>
          <p:cNvSpPr>
            <a:spLocks noChangeArrowheads="1"/>
          </p:cNvSpPr>
          <p:nvPr/>
        </p:nvSpPr>
        <p:spPr bwMode="auto">
          <a:xfrm>
            <a:off x="2332746" y="1644675"/>
            <a:ext cx="1652071" cy="1652071"/>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B0F0"/>
          </a:solidFill>
          <a:ln>
            <a:noFill/>
          </a:ln>
        </p:spPr>
        <p:txBody>
          <a:bodyPr anchor="ctr"/>
          <a:lstStyle/>
          <a:p>
            <a:pPr algn="ctr"/>
            <a:endParaRPr lang="zh-CN" altLang="en-US" sz="20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2" name="椭圆 1"/>
          <p:cNvSpPr>
            <a:spLocks noChangeArrowheads="1"/>
          </p:cNvSpPr>
          <p:nvPr/>
        </p:nvSpPr>
        <p:spPr bwMode="auto">
          <a:xfrm>
            <a:off x="2193411" y="3132099"/>
            <a:ext cx="829842" cy="1690260"/>
          </a:xfrm>
          <a:custGeom>
            <a:avLst/>
            <a:gdLst>
              <a:gd name="T0" fmla="*/ 0 w 828092"/>
              <a:gd name="T1" fmla="*/ 0 h 1656184"/>
              <a:gd name="T2" fmla="*/ 828092 w 828092"/>
              <a:gd name="T3" fmla="*/ 1656184 h 1656184"/>
            </a:gdLst>
            <a:ahLst/>
            <a:cxnLst/>
            <a:rect l="T0" t="T1" r="T2" b="T3"/>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B0F0"/>
          </a:solidFill>
          <a:ln>
            <a:noFill/>
          </a:ln>
        </p:spPr>
        <p:txBody>
          <a:bodyPr anchor="ctr"/>
          <a:lstStyle/>
          <a:p>
            <a:pPr algn="ctr"/>
            <a:endParaRPr lang="zh-CN" altLang="en-US">
              <a:solidFill>
                <a:srgbClr val="FFFFFF"/>
              </a:solidFill>
              <a:latin typeface="Calibri" panose="020F0502020204030204" pitchFamily="34" charset="0"/>
              <a:sym typeface="宋体" panose="02010600030101010101" pitchFamily="2" charset="-122"/>
            </a:endParaRPr>
          </a:p>
        </p:txBody>
      </p:sp>
      <p:sp>
        <p:nvSpPr>
          <p:cNvPr id="23" name="椭圆 1"/>
          <p:cNvSpPr>
            <a:spLocks noChangeArrowheads="1"/>
          </p:cNvSpPr>
          <p:nvPr/>
        </p:nvSpPr>
        <p:spPr bwMode="auto">
          <a:xfrm rot="5400000">
            <a:off x="2096132" y="4607693"/>
            <a:ext cx="1644457" cy="1661588"/>
          </a:xfrm>
          <a:custGeom>
            <a:avLst/>
            <a:gdLst>
              <a:gd name="T0" fmla="*/ 0 w 1648346"/>
              <a:gd name="T1" fmla="*/ 0 h 1656184"/>
              <a:gd name="T2" fmla="*/ 1648346 w 1648346"/>
              <a:gd name="T3" fmla="*/ 1656184 h 1656184"/>
            </a:gdLst>
            <a:ahLst/>
            <a:cxnLst/>
            <a:rect l="T0" t="T1" r="T2" b="T3"/>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B0F0"/>
          </a:solidFill>
          <a:ln>
            <a:noFill/>
          </a:ln>
        </p:spPr>
        <p:txBody>
          <a:bodyPr anchor="ctr"/>
          <a:lstStyle/>
          <a:p>
            <a:pPr algn="ctr"/>
            <a:endParaRPr lang="zh-CN" altLang="en-US" sz="2000" b="1">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24" name="TextBox 45"/>
          <p:cNvSpPr>
            <a:spLocks noChangeArrowheads="1"/>
          </p:cNvSpPr>
          <p:nvPr/>
        </p:nvSpPr>
        <p:spPr bwMode="auto">
          <a:xfrm>
            <a:off x="2800231" y="2025063"/>
            <a:ext cx="6071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b="1" dirty="0">
                <a:latin typeface="Arial Black" panose="020B0A04020102020204" pitchFamily="34" charset="0"/>
                <a:ea typeface="微软雅黑" panose="020B0503020204020204" charset="-122"/>
                <a:sym typeface="Arial Black" panose="020B0A04020102020204" pitchFamily="34" charset="0"/>
              </a:rPr>
              <a:t>1</a:t>
            </a:r>
            <a:endParaRPr lang="zh-CN" altLang="en-US" sz="4400" b="1" dirty="0">
              <a:latin typeface="Arial Black" panose="020B0A04020102020204" pitchFamily="34" charset="0"/>
              <a:ea typeface="微软雅黑" panose="020B0503020204020204" charset="-122"/>
              <a:sym typeface="Arial Black" panose="020B0A04020102020204" pitchFamily="34" charset="0"/>
            </a:endParaRPr>
          </a:p>
        </p:txBody>
      </p:sp>
      <p:sp>
        <p:nvSpPr>
          <p:cNvPr id="25" name="TextBox 46"/>
          <p:cNvSpPr>
            <a:spLocks noChangeArrowheads="1"/>
          </p:cNvSpPr>
          <p:nvPr/>
        </p:nvSpPr>
        <p:spPr bwMode="auto">
          <a:xfrm>
            <a:off x="2800231" y="3687632"/>
            <a:ext cx="6071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b="1" dirty="0">
                <a:latin typeface="Arial Black" panose="020B0A04020102020204" pitchFamily="34" charset="0"/>
                <a:ea typeface="微软雅黑" panose="020B0503020204020204" charset="-122"/>
                <a:sym typeface="Arial Black" panose="020B0A04020102020204" pitchFamily="34" charset="0"/>
              </a:rPr>
              <a:t>2</a:t>
            </a:r>
            <a:endParaRPr lang="zh-CN" altLang="en-US" sz="4400" b="1" dirty="0">
              <a:latin typeface="Arial Black" panose="020B0A04020102020204" pitchFamily="34" charset="0"/>
              <a:ea typeface="微软雅黑" panose="020B0503020204020204" charset="-122"/>
              <a:sym typeface="Arial Black" panose="020B0A04020102020204" pitchFamily="34" charset="0"/>
            </a:endParaRPr>
          </a:p>
        </p:txBody>
      </p:sp>
      <p:sp>
        <p:nvSpPr>
          <p:cNvPr id="26" name="TextBox 46"/>
          <p:cNvSpPr>
            <a:spLocks noChangeArrowheads="1"/>
          </p:cNvSpPr>
          <p:nvPr/>
        </p:nvSpPr>
        <p:spPr bwMode="auto">
          <a:xfrm>
            <a:off x="2800231" y="5111908"/>
            <a:ext cx="6071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400" b="1" dirty="0">
                <a:latin typeface="Arial Black" panose="020B0A04020102020204" pitchFamily="34" charset="0"/>
                <a:ea typeface="微软雅黑" panose="020B0503020204020204" charset="-122"/>
                <a:sym typeface="Arial Black" panose="020B0A04020102020204" pitchFamily="34" charset="0"/>
              </a:rPr>
              <a:t>3</a:t>
            </a:r>
            <a:endParaRPr lang="zh-CN" altLang="en-US" sz="4400" b="1" dirty="0">
              <a:latin typeface="Arial Black" panose="020B0A04020102020204" pitchFamily="34" charset="0"/>
              <a:ea typeface="微软雅黑" panose="020B0503020204020204" charset="-122"/>
              <a:sym typeface="Arial Black" panose="020B0A04020102020204" pitchFamily="34" charset="0"/>
            </a:endParaRPr>
          </a:p>
        </p:txBody>
      </p:sp>
      <p:sp>
        <p:nvSpPr>
          <p:cNvPr id="27" name="圆角矩形 14"/>
          <p:cNvSpPr>
            <a:spLocks noChangeArrowheads="1"/>
          </p:cNvSpPr>
          <p:nvPr/>
        </p:nvSpPr>
        <p:spPr bwMode="auto">
          <a:xfrm>
            <a:off x="4002813" y="5111908"/>
            <a:ext cx="6545013" cy="1049205"/>
          </a:xfrm>
          <a:custGeom>
            <a:avLst/>
            <a:gdLst>
              <a:gd name="T0" fmla="*/ 0 w 3960440"/>
              <a:gd name="T1" fmla="*/ 0 h 648072"/>
              <a:gd name="T2" fmla="*/ 3960440 w 3960440"/>
              <a:gd name="T3" fmla="*/ 648072 h 648072"/>
            </a:gdLst>
            <a:ahLst/>
            <a:cxnLst/>
            <a:rect l="T0" t="T1" r="T2" b="T3"/>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B050"/>
          </a:solidFill>
          <a:ln>
            <a:noFill/>
          </a:ln>
        </p:spPr>
        <p:txBody>
          <a:bodyPr anchor="ctr"/>
          <a:lstStyle/>
          <a:p>
            <a:pPr lvl="0"/>
            <a:r>
              <a:rPr lang="en-US" altLang="zh-CN" sz="2400" b="1" dirty="0" smtClean="0">
                <a:solidFill>
                  <a:prstClr val="black"/>
                </a:solidFill>
              </a:rPr>
              <a:t>3. </a:t>
            </a:r>
            <a:r>
              <a:rPr lang="zh-CN" altLang="en-US" sz="2400" b="1" dirty="0" smtClean="0">
                <a:solidFill>
                  <a:prstClr val="black"/>
                </a:solidFill>
              </a:rPr>
              <a:t>故事</a:t>
            </a:r>
            <a:r>
              <a:rPr lang="zh-CN" altLang="en-US" sz="2400" b="1" dirty="0">
                <a:solidFill>
                  <a:prstClr val="black"/>
                </a:solidFill>
              </a:rPr>
              <a:t>的主题是：世上没有实现不了的梦想，只要你立志为之努力奋斗，梦想最终一定会实现。</a:t>
            </a:r>
            <a:endParaRPr lang="zh-CN" altLang="en-US" sz="24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p:cBhvr>
                                        <p:cTn id="17" dur="500"/>
                                        <p:tgtEl>
                                          <p:spTgt spid="21"/>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p:cBhvr>
                                        <p:cTn id="21" dur="500"/>
                                        <p:tgtEl>
                                          <p:spTgt spid="22"/>
                                        </p:tgtEl>
                                      </p:cBhvr>
                                    </p:animEffect>
                                  </p:childTnLst>
                                </p:cTn>
                              </p:par>
                            </p:childTnLst>
                          </p:cTn>
                        </p:par>
                        <p:par>
                          <p:cTn id="22" fill="hold">
                            <p:stCondLst>
                              <p:cond delay="1500"/>
                            </p:stCondLst>
                            <p:childTnLst>
                              <p:par>
                                <p:cTn id="23" presetID="21" presetClass="entr" presetSubtype="1" fill="hold" grpId="0" nodeType="afterEffect">
                                  <p:stCondLst>
                                    <p:cond delay="200"/>
                                  </p:stCondLst>
                                  <p:childTnLst>
                                    <p:set>
                                      <p:cBhvr>
                                        <p:cTn id="24" dur="1" fill="hold">
                                          <p:stCondLst>
                                            <p:cond delay="0"/>
                                          </p:stCondLst>
                                        </p:cTn>
                                        <p:tgtEl>
                                          <p:spTgt spid="23"/>
                                        </p:tgtEl>
                                        <p:attrNameLst>
                                          <p:attrName>style.visibility</p:attrName>
                                        </p:attrNameLst>
                                      </p:cBhvr>
                                      <p:to>
                                        <p:strVal val="visible"/>
                                      </p:to>
                                    </p:set>
                                    <p:animEffect>
                                      <p:cBhvr>
                                        <p:cTn id="25" dur="500"/>
                                        <p:tgtEl>
                                          <p:spTgt spid="23"/>
                                        </p:tgtEl>
                                      </p:cBhvr>
                                    </p:animEffect>
                                  </p:childTnLst>
                                </p:cTn>
                              </p:par>
                              <p:par>
                                <p:cTn id="26" presetID="22" presetClass="entr" presetSubtype="2" fill="hold" grpId="0" nodeType="withEffect">
                                  <p:stCondLst>
                                    <p:cond delay="750"/>
                                  </p:stCondLst>
                                  <p:childTnLst>
                                    <p:set>
                                      <p:cBhvr>
                                        <p:cTn id="27" dur="1" fill="hold">
                                          <p:stCondLst>
                                            <p:cond delay="0"/>
                                          </p:stCondLst>
                                        </p:cTn>
                                        <p:tgtEl>
                                          <p:spTgt spid="17"/>
                                        </p:tgtEl>
                                        <p:attrNameLst>
                                          <p:attrName>style.visibility</p:attrName>
                                        </p:attrNameLst>
                                      </p:cBhvr>
                                      <p:to>
                                        <p:strVal val="visible"/>
                                      </p:to>
                                    </p:set>
                                    <p:animEffect>
                                      <p:cBhvr>
                                        <p:cTn id="28" dur="500"/>
                                        <p:tgtEl>
                                          <p:spTgt spid="17"/>
                                        </p:tgtEl>
                                      </p:cBhvr>
                                    </p:animEffect>
                                  </p:childTnLst>
                                </p:cTn>
                              </p:par>
                            </p:childTnLst>
                          </p:cTn>
                        </p:par>
                        <p:par>
                          <p:cTn id="29" fill="hold">
                            <p:stCondLst>
                              <p:cond delay="2200"/>
                            </p:stCondLst>
                            <p:childTnLst>
                              <p:par>
                                <p:cTn id="30" presetID="42"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p:cBhvr>
                                        <p:cTn id="32" dur="500"/>
                                        <p:tgtEl>
                                          <p:spTgt spid="24"/>
                                        </p:tgtEl>
                                      </p:cBhvr>
                                    </p:animEffect>
                                    <p:anim calcmode="lin" valueType="num">
                                      <p:cBhvr>
                                        <p:cTn id="33" dur="500" fill="hold"/>
                                        <p:tgtEl>
                                          <p:spTgt spid="24"/>
                                        </p:tgtEl>
                                        <p:attrNameLst>
                                          <p:attrName>ppt_x</p:attrName>
                                        </p:attrNameLst>
                                      </p:cBhvr>
                                      <p:tavLst>
                                        <p:tav tm="0">
                                          <p:val>
                                            <p:strVal val="#ppt_x"/>
                                          </p:val>
                                        </p:tav>
                                        <p:tav tm="100000">
                                          <p:val>
                                            <p:strVal val="#ppt_x"/>
                                          </p:val>
                                        </p:tav>
                                      </p:tavLst>
                                    </p:anim>
                                    <p:anim calcmode="lin" valueType="num">
                                      <p:cBhvr>
                                        <p:cTn id="34" dur="5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7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p:cBhvr>
                                        <p:cTn id="38" dur="250"/>
                                        <p:tgtEl>
                                          <p:spTgt spid="19"/>
                                        </p:tgtEl>
                                      </p:cBhvr>
                                    </p:animEffect>
                                  </p:childTnLst>
                                </p:cTn>
                              </p:par>
                            </p:childTnLst>
                          </p:cTn>
                        </p:par>
                        <p:par>
                          <p:cTn id="39" fill="hold">
                            <p:stCondLst>
                              <p:cond delay="320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p:cBhvr>
                                        <p:cTn id="42" dur="500"/>
                                        <p:tgtEl>
                                          <p:spTgt spid="25"/>
                                        </p:tgtEl>
                                      </p:cBhvr>
                                    </p:animEffect>
                                    <p:anim calcmode="lin" valueType="num">
                                      <p:cBhvr>
                                        <p:cTn id="43" dur="500" fill="hold"/>
                                        <p:tgtEl>
                                          <p:spTgt spid="25"/>
                                        </p:tgtEl>
                                        <p:attrNameLst>
                                          <p:attrName>ppt_x</p:attrName>
                                        </p:attrNameLst>
                                      </p:cBhvr>
                                      <p:tavLst>
                                        <p:tav tm="0">
                                          <p:val>
                                            <p:strVal val="#ppt_x"/>
                                          </p:val>
                                        </p:tav>
                                        <p:tav tm="100000">
                                          <p:val>
                                            <p:strVal val="#ppt_x"/>
                                          </p:val>
                                        </p:tav>
                                      </p:tavLst>
                                    </p:anim>
                                    <p:anim calcmode="lin" valueType="num">
                                      <p:cBhvr>
                                        <p:cTn id="44" dur="5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37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p:cBhvr>
                                        <p:cTn id="48" dur="250"/>
                                        <p:tgtEl>
                                          <p:spTgt spid="20"/>
                                        </p:tgtEl>
                                      </p:cBhvr>
                                    </p:animEffect>
                                  </p:childTnLst>
                                </p:cTn>
                              </p:par>
                            </p:childTnLst>
                          </p:cTn>
                        </p:par>
                        <p:par>
                          <p:cTn id="49" fill="hold">
                            <p:stCondLst>
                              <p:cond delay="42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p:cBhvr>
                                        <p:cTn id="52" dur="500"/>
                                        <p:tgtEl>
                                          <p:spTgt spid="26"/>
                                        </p:tgtEl>
                                      </p:cBhvr>
                                    </p:animEffect>
                                    <p:anim calcmode="lin" valueType="num">
                                      <p:cBhvr>
                                        <p:cTn id="53" dur="500" fill="hold"/>
                                        <p:tgtEl>
                                          <p:spTgt spid="26"/>
                                        </p:tgtEl>
                                        <p:attrNameLst>
                                          <p:attrName>ppt_x</p:attrName>
                                        </p:attrNameLst>
                                      </p:cBhvr>
                                      <p:tavLst>
                                        <p:tav tm="0">
                                          <p:val>
                                            <p:strVal val="#ppt_x"/>
                                          </p:val>
                                        </p:tav>
                                        <p:tav tm="100000">
                                          <p:val>
                                            <p:strVal val="#ppt_x"/>
                                          </p:val>
                                        </p:tav>
                                      </p:tavLst>
                                    </p:anim>
                                    <p:anim calcmode="lin" valueType="num">
                                      <p:cBhvr>
                                        <p:cTn id="54" dur="5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4700"/>
                            </p:stCondLst>
                            <p:childTnLst>
                              <p:par>
                                <p:cTn id="56" presetID="22" presetClass="entr" presetSubtype="8"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autoUpdateAnimBg="0"/>
      <p:bldP spid="18" grpId="0" animBg="1"/>
      <p:bldP spid="19" grpId="0" bldLvl="0" animBg="1" autoUpdateAnimBg="0"/>
      <p:bldP spid="20" grpId="0" bldLvl="0" animBg="1" autoUpdateAnimBg="0"/>
      <p:bldP spid="21" grpId="0" bldLvl="0" animBg="1" autoUpdateAnimBg="0"/>
      <p:bldP spid="22" grpId="0" bldLvl="0" animBg="1" autoUpdateAnimBg="0"/>
      <p:bldP spid="23" grpId="0" bldLvl="0" animBg="1" autoUpdateAnimBg="0"/>
      <p:bldP spid="24" grpId="0" bldLvl="0" autoUpdateAnimBg="0"/>
      <p:bldP spid="25" grpId="0" bldLvl="0" autoUpdateAnimBg="0"/>
      <p:bldP spid="26" grpId="0" bldLvl="0" autoUpdateAnimBg="0"/>
      <p:bldP spid="27"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52"/>
          <p:cNvSpPr txBox="1"/>
          <p:nvPr/>
        </p:nvSpPr>
        <p:spPr>
          <a:xfrm>
            <a:off x="5170583" y="1034632"/>
            <a:ext cx="602716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267970" algn="just"/>
            <a:r>
              <a:rPr lang="zh-CN" altLang="en-US" sz="2400" b="1" kern="100" dirty="0">
                <a:latin typeface="Times New Roman" panose="02020603050405020304" charset="0"/>
                <a:ea typeface="宋体" panose="02010600030101010101" pitchFamily="2" charset="-122"/>
                <a:cs typeface="Times New Roman" panose="02020603050405020304" charset="0"/>
              </a:rPr>
              <a:t>小男孩</a:t>
            </a:r>
            <a:r>
              <a:rPr lang="en-US" altLang="zh-CN" sz="2400" b="1" kern="100" dirty="0">
                <a:latin typeface="Times New Roman" panose="02020603050405020304" charset="0"/>
                <a:ea typeface="宋体" panose="02010600030101010101" pitchFamily="2" charset="-122"/>
                <a:cs typeface="Times New Roman" panose="02020603050405020304" charset="0"/>
              </a:rPr>
              <a:t>Reuben——</a:t>
            </a:r>
            <a:r>
              <a:rPr lang="zh-CN" altLang="en-US" sz="2400" b="1" kern="100" dirty="0">
                <a:latin typeface="Times New Roman" panose="02020603050405020304" charset="0"/>
                <a:ea typeface="宋体" panose="02010600030101010101" pitchFamily="2" charset="-122"/>
                <a:cs typeface="Times New Roman" panose="02020603050405020304" charset="0"/>
              </a:rPr>
              <a:t>爱妈妈，肯吃苦，意志坚强</a:t>
            </a:r>
            <a:endParaRPr lang="zh-CN" altLang="zh-CN" sz="2400" kern="100" dirty="0">
              <a:effectLst/>
              <a:latin typeface="Calibri" panose="020F0502020204030204" pitchFamily="34" charset="0"/>
              <a:ea typeface="宋体" panose="02010600030101010101" pitchFamily="2" charset="-122"/>
              <a:cs typeface="Times New Roman" panose="02020603050405020304" charset="0"/>
            </a:endParaRPr>
          </a:p>
        </p:txBody>
      </p:sp>
      <p:grpSp>
        <p:nvGrpSpPr>
          <p:cNvPr id="33" name="组合 32"/>
          <p:cNvGrpSpPr/>
          <p:nvPr/>
        </p:nvGrpSpPr>
        <p:grpSpPr>
          <a:xfrm>
            <a:off x="831827" y="1057011"/>
            <a:ext cx="4298897" cy="1240313"/>
            <a:chOff x="556999" y="2221502"/>
            <a:chExt cx="4298897" cy="1368362"/>
          </a:xfrm>
        </p:grpSpPr>
        <p:grpSp>
          <p:nvGrpSpPr>
            <p:cNvPr id="5" name="组合 4"/>
            <p:cNvGrpSpPr/>
            <p:nvPr/>
          </p:nvGrpSpPr>
          <p:grpSpPr>
            <a:xfrm>
              <a:off x="556999" y="2279418"/>
              <a:ext cx="3121867" cy="1310446"/>
              <a:chOff x="2282751" y="4626041"/>
              <a:chExt cx="2737308" cy="1166004"/>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538342" y="4737216"/>
                <a:ext cx="1508297" cy="105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组合 12"/>
              <p:cNvGrpSpPr/>
              <p:nvPr/>
            </p:nvGrpSpPr>
            <p:grpSpPr bwMode="auto">
              <a:xfrm>
                <a:off x="2282751" y="4626041"/>
                <a:ext cx="2737308" cy="784159"/>
                <a:chOff x="7995985" y="681833"/>
                <a:chExt cx="4534499" cy="620206"/>
              </a:xfrm>
            </p:grpSpPr>
            <p:sp>
              <p:nvSpPr>
                <p:cNvPr id="14" name="Freeform 56"/>
                <p:cNvSpPr/>
                <p:nvPr/>
              </p:nvSpPr>
              <p:spPr bwMode="auto">
                <a:xfrm>
                  <a:off x="9009785" y="687638"/>
                  <a:ext cx="3520699" cy="504145"/>
                </a:xfrm>
                <a:custGeom>
                  <a:avLst/>
                  <a:gdLst>
                    <a:gd name="T0" fmla="*/ 2389754 w 2385"/>
                    <a:gd name="T1" fmla="*/ 0 h 425"/>
                    <a:gd name="T2" fmla="*/ 0 w 2385"/>
                    <a:gd name="T3" fmla="*/ 0 h 425"/>
                    <a:gd name="T4" fmla="*/ 0 w 2385"/>
                    <a:gd name="T5" fmla="*/ 430899 h 425"/>
                    <a:gd name="T6" fmla="*/ 2389754 w 2385"/>
                    <a:gd name="T7" fmla="*/ 430899 h 425"/>
                    <a:gd name="T8" fmla="*/ 2422254 w 2385"/>
                    <a:gd name="T9" fmla="*/ 398455 h 425"/>
                    <a:gd name="T10" fmla="*/ 2422254 w 2385"/>
                    <a:gd name="T11" fmla="*/ 32444 h 425"/>
                    <a:gd name="T12" fmla="*/ 2389754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p>
              </p:txBody>
            </p:sp>
            <p:sp>
              <p:nvSpPr>
                <p:cNvPr id="15" name="Freeform 57"/>
                <p:cNvSpPr/>
                <p:nvPr/>
              </p:nvSpPr>
              <p:spPr bwMode="auto">
                <a:xfrm>
                  <a:off x="7995985" y="681833"/>
                  <a:ext cx="1013341" cy="509716"/>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p:spPr>
              <p:txBody>
                <a:bodyPr/>
                <a:lstStyle/>
                <a:p>
                  <a:pPr fontAlgn="auto">
                    <a:spcBef>
                      <a:spcPts val="0"/>
                    </a:spcBef>
                    <a:spcAft>
                      <a:spcPts val="0"/>
                    </a:spcAft>
                    <a:defRPr/>
                  </a:pPr>
                  <a:endParaRPr lang="zh-CN" altLang="en-US" sz="1800">
                    <a:latin typeface="+mn-lt"/>
                    <a:ea typeface="+mn-ea"/>
                  </a:endParaRPr>
                </a:p>
              </p:txBody>
            </p:sp>
            <p:sp>
              <p:nvSpPr>
                <p:cNvPr id="16" name="Freeform 58"/>
                <p:cNvSpPr/>
                <p:nvPr/>
              </p:nvSpPr>
              <p:spPr bwMode="auto">
                <a:xfrm>
                  <a:off x="8337957" y="1044645"/>
                  <a:ext cx="255221" cy="257394"/>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p:spPr>
              <p:txBody>
                <a:bodyPr/>
                <a:lstStyle/>
                <a:p>
                  <a:pPr fontAlgn="auto">
                    <a:spcBef>
                      <a:spcPts val="0"/>
                    </a:spcBef>
                    <a:spcAft>
                      <a:spcPts val="0"/>
                    </a:spcAft>
                    <a:defRPr/>
                  </a:pPr>
                  <a:endParaRPr lang="zh-CN" altLang="en-US" sz="1800">
                    <a:latin typeface="+mn-lt"/>
                    <a:ea typeface="+mn-ea"/>
                  </a:endParaRPr>
                </a:p>
              </p:txBody>
            </p:sp>
          </p:grpSp>
        </p:grpSp>
        <p:cxnSp>
          <p:nvCxnSpPr>
            <p:cNvPr id="10" name="直接箭头连接符 9"/>
            <p:cNvCxnSpPr/>
            <p:nvPr/>
          </p:nvCxnSpPr>
          <p:spPr bwMode="auto">
            <a:xfrm>
              <a:off x="3725121" y="2641565"/>
              <a:ext cx="1130775" cy="25308"/>
            </a:xfrm>
            <a:prstGeom prst="straightConnector1">
              <a:avLst/>
            </a:prstGeom>
            <a:solidFill>
              <a:schemeClr val="accent1"/>
            </a:solidFill>
            <a:ln w="1079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文本框 29"/>
            <p:cNvSpPr txBox="1"/>
            <p:nvPr/>
          </p:nvSpPr>
          <p:spPr>
            <a:xfrm>
              <a:off x="1216300" y="2221502"/>
              <a:ext cx="2669523" cy="692497"/>
            </a:xfrm>
            <a:prstGeom prst="rect">
              <a:avLst/>
            </a:prstGeom>
            <a:noFill/>
          </p:spPr>
          <p:txBody>
            <a:bodyPr wrap="square">
              <a:spAutoFit/>
            </a:bodyPr>
            <a:lstStyle/>
            <a:p>
              <a:pPr algn="just">
                <a:lnSpc>
                  <a:spcPct val="150000"/>
                </a:lnSpc>
                <a:tabLst>
                  <a:tab pos="2400300" algn="l"/>
                </a:tabLst>
              </a:pPr>
              <a:r>
                <a:rPr lang="zh-CN" altLang="zh-CN" sz="2600" b="1" kern="100" dirty="0" smtClean="0">
                  <a:solidFill>
                    <a:srgbClr val="FF0000"/>
                  </a:solidFill>
                  <a:effectLst/>
                  <a:latin typeface="宋体" panose="02010600030101010101" pitchFamily="2" charset="-122"/>
                  <a:ea typeface="宋体" panose="02010600030101010101" pitchFamily="2" charset="-122"/>
                  <a:cs typeface="Times New Roman" panose="02020603050405020304" charset="0"/>
                </a:rPr>
                <a:t>【</a:t>
              </a:r>
              <a:r>
                <a:rPr lang="zh-CN" altLang="en-US" sz="2600" b="1" kern="100" dirty="0">
                  <a:solidFill>
                    <a:srgbClr val="0000FF"/>
                  </a:solidFill>
                  <a:latin typeface="IPAPANNEW"/>
                  <a:ea typeface="黑体" panose="02010609060101010101" pitchFamily="49" charset="-122"/>
                  <a:cs typeface="Times New Roman" panose="02020603050405020304" charset="0"/>
                </a:rPr>
                <a:t>主要人物：</a:t>
              </a:r>
              <a:r>
                <a:rPr lang="zh-CN" altLang="zh-CN" sz="2600" b="1" kern="100" dirty="0" smtClean="0">
                  <a:solidFill>
                    <a:srgbClr val="FF0000"/>
                  </a:solidFill>
                  <a:effectLst/>
                  <a:latin typeface="宋体" panose="02010600030101010101" pitchFamily="2" charset="-122"/>
                  <a:ea typeface="宋体" panose="02010600030101010101" pitchFamily="2" charset="-122"/>
                  <a:cs typeface="Times New Roman" panose="02020603050405020304"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grpSp>
        <p:nvGrpSpPr>
          <p:cNvPr id="34" name="组合 33"/>
          <p:cNvGrpSpPr/>
          <p:nvPr/>
        </p:nvGrpSpPr>
        <p:grpSpPr>
          <a:xfrm>
            <a:off x="773825" y="2025290"/>
            <a:ext cx="4413571" cy="1309992"/>
            <a:chOff x="792441" y="2154517"/>
            <a:chExt cx="4413571" cy="1434671"/>
          </a:xfrm>
        </p:grpSpPr>
        <p:grpSp>
          <p:nvGrpSpPr>
            <p:cNvPr id="35" name="组合 34"/>
            <p:cNvGrpSpPr/>
            <p:nvPr/>
          </p:nvGrpSpPr>
          <p:grpSpPr>
            <a:xfrm>
              <a:off x="792441" y="2168215"/>
              <a:ext cx="3084263" cy="1420973"/>
              <a:chOff x="2489189" y="4527098"/>
              <a:chExt cx="2704335" cy="1264349"/>
            </a:xfrm>
          </p:grpSpPr>
          <p:pic>
            <p:nvPicPr>
              <p:cNvPr id="38" name="图片 3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604234" y="4736618"/>
                <a:ext cx="1568241" cy="105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组合 38"/>
              <p:cNvGrpSpPr/>
              <p:nvPr/>
            </p:nvGrpSpPr>
            <p:grpSpPr bwMode="auto">
              <a:xfrm>
                <a:off x="2489189" y="4527098"/>
                <a:ext cx="2704335" cy="883102"/>
                <a:chOff x="8337957" y="603577"/>
                <a:chExt cx="4479875" cy="698462"/>
              </a:xfrm>
            </p:grpSpPr>
            <p:sp>
              <p:nvSpPr>
                <p:cNvPr id="40" name="Freeform 56"/>
                <p:cNvSpPr/>
                <p:nvPr/>
              </p:nvSpPr>
              <p:spPr bwMode="auto">
                <a:xfrm>
                  <a:off x="9247361" y="603577"/>
                  <a:ext cx="3570471" cy="569765"/>
                </a:xfrm>
                <a:custGeom>
                  <a:avLst/>
                  <a:gdLst>
                    <a:gd name="T0" fmla="*/ 2389754 w 2385"/>
                    <a:gd name="T1" fmla="*/ 0 h 425"/>
                    <a:gd name="T2" fmla="*/ 0 w 2385"/>
                    <a:gd name="T3" fmla="*/ 0 h 425"/>
                    <a:gd name="T4" fmla="*/ 0 w 2385"/>
                    <a:gd name="T5" fmla="*/ 430899 h 425"/>
                    <a:gd name="T6" fmla="*/ 2389754 w 2385"/>
                    <a:gd name="T7" fmla="*/ 430899 h 425"/>
                    <a:gd name="T8" fmla="*/ 2422254 w 2385"/>
                    <a:gd name="T9" fmla="*/ 398455 h 425"/>
                    <a:gd name="T10" fmla="*/ 2422254 w 2385"/>
                    <a:gd name="T11" fmla="*/ 32444 h 425"/>
                    <a:gd name="T12" fmla="*/ 2389754 w 2385"/>
                    <a:gd name="T13" fmla="*/ 0 h 425"/>
                    <a:gd name="T14" fmla="*/ 0 60000 65536"/>
                    <a:gd name="T15" fmla="*/ 0 60000 65536"/>
                    <a:gd name="T16" fmla="*/ 0 60000 65536"/>
                    <a:gd name="T17" fmla="*/ 0 60000 65536"/>
                    <a:gd name="T18" fmla="*/ 0 60000 65536"/>
                    <a:gd name="T19" fmla="*/ 0 60000 65536"/>
                    <a:gd name="T20" fmla="*/ 0 60000 65536"/>
                    <a:gd name="T21" fmla="*/ 0 w 2385"/>
                    <a:gd name="T22" fmla="*/ 0 h 425"/>
                    <a:gd name="T23" fmla="*/ 2385 w 2385"/>
                    <a:gd name="T24" fmla="*/ 425 h 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p>
              </p:txBody>
            </p:sp>
            <p:sp>
              <p:nvSpPr>
                <p:cNvPr id="41" name="Freeform 57"/>
                <p:cNvSpPr/>
                <p:nvPr/>
              </p:nvSpPr>
              <p:spPr bwMode="auto">
                <a:xfrm>
                  <a:off x="8427108" y="603577"/>
                  <a:ext cx="1017904" cy="553888"/>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p:spPr>
              <p:txBody>
                <a:bodyPr/>
                <a:lstStyle/>
                <a:p>
                  <a:pPr fontAlgn="auto">
                    <a:spcBef>
                      <a:spcPts val="0"/>
                    </a:spcBef>
                    <a:spcAft>
                      <a:spcPts val="0"/>
                    </a:spcAft>
                    <a:defRPr/>
                  </a:pPr>
                  <a:endParaRPr lang="zh-CN" altLang="en-US" sz="1800">
                    <a:latin typeface="+mn-lt"/>
                    <a:ea typeface="+mn-ea"/>
                  </a:endParaRPr>
                </a:p>
              </p:txBody>
            </p:sp>
            <p:sp>
              <p:nvSpPr>
                <p:cNvPr id="42" name="Freeform 58"/>
                <p:cNvSpPr/>
                <p:nvPr/>
              </p:nvSpPr>
              <p:spPr bwMode="auto">
                <a:xfrm>
                  <a:off x="8337957" y="1044645"/>
                  <a:ext cx="255221" cy="257394"/>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p:spPr>
              <p:txBody>
                <a:bodyPr/>
                <a:lstStyle/>
                <a:p>
                  <a:pPr fontAlgn="auto">
                    <a:spcBef>
                      <a:spcPts val="0"/>
                    </a:spcBef>
                    <a:spcAft>
                      <a:spcPts val="0"/>
                    </a:spcAft>
                    <a:defRPr/>
                  </a:pPr>
                  <a:endParaRPr lang="zh-CN" altLang="en-US" sz="1800">
                    <a:latin typeface="+mn-lt"/>
                    <a:ea typeface="+mn-ea"/>
                  </a:endParaRPr>
                </a:p>
              </p:txBody>
            </p:sp>
          </p:grpSp>
        </p:grpSp>
        <p:cxnSp>
          <p:nvCxnSpPr>
            <p:cNvPr id="36" name="直接箭头连接符 35"/>
            <p:cNvCxnSpPr/>
            <p:nvPr/>
          </p:nvCxnSpPr>
          <p:spPr bwMode="auto">
            <a:xfrm>
              <a:off x="4075237" y="2538887"/>
              <a:ext cx="1130775" cy="25308"/>
            </a:xfrm>
            <a:prstGeom prst="straightConnector1">
              <a:avLst/>
            </a:prstGeom>
            <a:solidFill>
              <a:schemeClr val="accent1"/>
            </a:solidFill>
            <a:ln w="1079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文本框 36"/>
            <p:cNvSpPr txBox="1"/>
            <p:nvPr/>
          </p:nvSpPr>
          <p:spPr>
            <a:xfrm>
              <a:off x="1480763" y="2154517"/>
              <a:ext cx="2567652" cy="692497"/>
            </a:xfrm>
            <a:prstGeom prst="rect">
              <a:avLst/>
            </a:prstGeom>
            <a:noFill/>
          </p:spPr>
          <p:txBody>
            <a:bodyPr wrap="square">
              <a:spAutoFit/>
            </a:bodyPr>
            <a:lstStyle/>
            <a:p>
              <a:pPr algn="just">
                <a:lnSpc>
                  <a:spcPct val="150000"/>
                </a:lnSpc>
                <a:tabLst>
                  <a:tab pos="2400300" algn="l"/>
                </a:tabLst>
              </a:pPr>
              <a:r>
                <a:rPr lang="zh-CN" altLang="zh-CN" sz="2600" b="1" dirty="0" smtClean="0">
                  <a:solidFill>
                    <a:srgbClr val="FF0000"/>
                  </a:solidFill>
                  <a:effectLst/>
                  <a:ea typeface="宋体" panose="02010600030101010101" pitchFamily="2" charset="-122"/>
                  <a:cs typeface="Times New Roman" panose="02020603050405020304" charset="0"/>
                </a:rPr>
                <a:t>【</a:t>
              </a:r>
              <a:r>
                <a:rPr lang="zh-CN" altLang="en-US" sz="2600" b="1" dirty="0">
                  <a:solidFill>
                    <a:srgbClr val="0000FF"/>
                  </a:solidFill>
                  <a:latin typeface="IPAPANNEW"/>
                  <a:ea typeface="黑体" panose="02010609060101010101" pitchFamily="49" charset="-122"/>
                  <a:cs typeface="Times New Roman" panose="02020603050405020304" charset="0"/>
                </a:rPr>
                <a:t>次要人物：</a:t>
              </a:r>
              <a:r>
                <a:rPr lang="zh-CN" altLang="zh-CN" sz="2600" b="1" dirty="0" smtClean="0">
                  <a:solidFill>
                    <a:srgbClr val="FF0000"/>
                  </a:solidFill>
                  <a:effectLst/>
                  <a:ea typeface="宋体" panose="02010600030101010101" pitchFamily="2" charset="-122"/>
                  <a:cs typeface="Times New Roman" panose="02020603050405020304"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sp>
        <p:nvSpPr>
          <p:cNvPr id="43" name="TextBox 152"/>
          <p:cNvSpPr txBox="1"/>
          <p:nvPr/>
        </p:nvSpPr>
        <p:spPr>
          <a:xfrm>
            <a:off x="5170583" y="2022972"/>
            <a:ext cx="602716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indent="267970" algn="just"/>
            <a:r>
              <a:rPr lang="zh-CN" altLang="en-US" sz="2400" b="1" dirty="0">
                <a:latin typeface="Times New Roman" panose="02020603050405020304" charset="0"/>
                <a:ea typeface="宋体" panose="02010600030101010101" pitchFamily="2" charset="-122"/>
                <a:cs typeface="Times New Roman" panose="02020603050405020304" charset="0"/>
              </a:rPr>
              <a:t>妈妈</a:t>
            </a:r>
            <a:r>
              <a:rPr lang="en-US" altLang="zh-CN" sz="2400" b="1" dirty="0">
                <a:latin typeface="Times New Roman" panose="02020603050405020304" charset="0"/>
                <a:ea typeface="宋体" panose="02010600030101010101" pitchFamily="2" charset="-122"/>
                <a:cs typeface="Times New Roman" panose="02020603050405020304" charset="0"/>
              </a:rPr>
              <a:t>Dora——</a:t>
            </a:r>
            <a:r>
              <a:rPr lang="zh-CN" altLang="en-US" sz="2400" b="1" dirty="0">
                <a:latin typeface="Times New Roman" panose="02020603050405020304" charset="0"/>
                <a:ea typeface="宋体" panose="02010600030101010101" pitchFamily="2" charset="-122"/>
                <a:cs typeface="Times New Roman" panose="02020603050405020304" charset="0"/>
              </a:rPr>
              <a:t>需要通过妈妈来衬托儿子，文章对妈妈的描述：</a:t>
            </a:r>
            <a:endParaRPr lang="zh-CN" altLang="zh-CN" sz="2400" kern="100" dirty="0">
              <a:effectLst/>
              <a:latin typeface="Calibri" panose="020F0502020204030204" pitchFamily="34" charset="0"/>
              <a:ea typeface="宋体" panose="02010600030101010101" pitchFamily="2" charset="-122"/>
              <a:cs typeface="Times New Roman" panose="02020603050405020304" charset="0"/>
            </a:endParaRPr>
          </a:p>
        </p:txBody>
      </p:sp>
      <p:grpSp>
        <p:nvGrpSpPr>
          <p:cNvPr id="23" name="组合 22"/>
          <p:cNvGrpSpPr/>
          <p:nvPr/>
        </p:nvGrpSpPr>
        <p:grpSpPr>
          <a:xfrm>
            <a:off x="293977" y="133726"/>
            <a:ext cx="11805873" cy="900906"/>
            <a:chOff x="1311325" y="69398"/>
            <a:chExt cx="6854622" cy="900906"/>
          </a:xfrm>
        </p:grpSpPr>
        <p:sp>
          <p:nvSpPr>
            <p:cNvPr id="24" name="AutoShape 229"/>
            <p:cNvSpPr>
              <a:spLocks noChangeArrowheads="1"/>
            </p:cNvSpPr>
            <p:nvPr/>
          </p:nvSpPr>
          <p:spPr bwMode="auto">
            <a:xfrm>
              <a:off x="1311325" y="69398"/>
              <a:ext cx="668489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dirty="0">
                  <a:solidFill>
                    <a:prstClr val="black"/>
                  </a:solidFill>
                  <a:latin typeface="Calibri" panose="020F0502020204030204"/>
                  <a:ea typeface="宋体" panose="02010600030101010101" pitchFamily="2" charset="-122"/>
                </a:rPr>
                <a:t>		</a:t>
              </a:r>
              <a:endParaRPr lang="en-US" altLang="zh-CN" dirty="0">
                <a:solidFill>
                  <a:prstClr val="black"/>
                </a:solidFill>
                <a:latin typeface="Calibri" panose="020F0502020204030204"/>
                <a:ea typeface="宋体" panose="02010600030101010101" pitchFamily="2" charset="-122"/>
              </a:endParaRPr>
            </a:p>
          </p:txBody>
        </p:sp>
        <p:grpSp>
          <p:nvGrpSpPr>
            <p:cNvPr id="25" name="Group 230"/>
            <p:cNvGrpSpPr/>
            <p:nvPr/>
          </p:nvGrpSpPr>
          <p:grpSpPr bwMode="auto">
            <a:xfrm rot="19894728">
              <a:off x="7320286" y="444087"/>
              <a:ext cx="845661" cy="526217"/>
              <a:chOff x="1270" y="1366"/>
              <a:chExt cx="284" cy="191"/>
            </a:xfrm>
          </p:grpSpPr>
          <p:grpSp>
            <p:nvGrpSpPr>
              <p:cNvPr id="27" name="Group 231"/>
              <p:cNvGrpSpPr/>
              <p:nvPr/>
            </p:nvGrpSpPr>
            <p:grpSpPr bwMode="auto">
              <a:xfrm rot="-3920841">
                <a:off x="1292" y="1367"/>
                <a:ext cx="148" cy="191"/>
                <a:chOff x="2825" y="3007"/>
                <a:chExt cx="229" cy="242"/>
              </a:xfrm>
            </p:grpSpPr>
            <p:sp>
              <p:nvSpPr>
                <p:cNvPr id="32"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44"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a:solidFill>
                      <a:prstClr val="black"/>
                    </a:solidFill>
                    <a:latin typeface="Calibri" panose="020F0502020204030204"/>
                    <a:ea typeface="宋体" panose="02010600030101010101" pitchFamily="2" charset="-122"/>
                  </a:endParaRPr>
                </a:p>
              </p:txBody>
            </p:sp>
          </p:grpSp>
          <p:grpSp>
            <p:nvGrpSpPr>
              <p:cNvPr id="28" name="Group 234"/>
              <p:cNvGrpSpPr/>
              <p:nvPr/>
            </p:nvGrpSpPr>
            <p:grpSpPr bwMode="auto">
              <a:xfrm rot="-10500000">
                <a:off x="1406" y="1366"/>
                <a:ext cx="148" cy="191"/>
                <a:chOff x="2825" y="3007"/>
                <a:chExt cx="229" cy="242"/>
              </a:xfrm>
            </p:grpSpPr>
            <p:sp>
              <p:nvSpPr>
                <p:cNvPr id="2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a:solidFill>
                      <a:prstClr val="black"/>
                    </a:solidFill>
                    <a:latin typeface="Calibri" panose="020F0502020204030204"/>
                    <a:ea typeface="宋体" panose="02010600030101010101" pitchFamily="2" charset="-122"/>
                  </a:endParaRPr>
                </a:p>
              </p:txBody>
            </p:sp>
            <p:sp>
              <p:nvSpPr>
                <p:cNvPr id="31"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dirty="0">
                    <a:solidFill>
                      <a:prstClr val="black"/>
                    </a:solidFill>
                    <a:latin typeface="Calibri" panose="020F0502020204030204"/>
                    <a:ea typeface="宋体" panose="02010600030101010101" pitchFamily="2" charset="-122"/>
                  </a:endParaRPr>
                </a:p>
              </p:txBody>
            </p:sp>
          </p:grpSp>
        </p:grpSp>
        <p:sp>
          <p:nvSpPr>
            <p:cNvPr id="26" name="文本框 25"/>
            <p:cNvSpPr txBox="1"/>
            <p:nvPr/>
          </p:nvSpPr>
          <p:spPr>
            <a:xfrm>
              <a:off x="1443274" y="151378"/>
              <a:ext cx="613968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defRPr/>
              </a:pPr>
              <a:r>
                <a:rPr kumimoji="0" lang="zh-CN" altLang="zh-CN" sz="3200" b="1" i="0" u="none" strike="noStrike" kern="100" cap="none" spc="0" normalizeH="0" baseline="0" noProof="0" dirty="0" smtClean="0">
                  <a:ln>
                    <a:noFill/>
                  </a:ln>
                  <a:solidFill>
                    <a:srgbClr val="FF0000"/>
                  </a:solidFill>
                  <a:effectLst/>
                  <a:uLnTx/>
                  <a:uFillTx/>
                  <a:latin typeface="+mn-ea"/>
                  <a:cs typeface="Times New Roman" panose="02020603050405020304" charset="0"/>
                </a:rPr>
                <a:t>【</a:t>
              </a:r>
              <a:r>
                <a:rPr lang="zh-CN" altLang="en-US" sz="3000" b="1" kern="100" dirty="0">
                  <a:solidFill>
                    <a:srgbClr val="0000FF"/>
                  </a:solidFill>
                  <a:latin typeface="+mn-ea"/>
                  <a:cs typeface="Times New Roman" panose="02020603050405020304" charset="0"/>
                </a:rPr>
                <a:t>线索分析</a:t>
              </a:r>
              <a:r>
                <a:rPr lang="zh-CN" altLang="en-US" sz="3000" b="1" kern="100" dirty="0" smtClean="0">
                  <a:solidFill>
                    <a:srgbClr val="0000FF"/>
                  </a:solidFill>
                  <a:latin typeface="+mn-ea"/>
                  <a:cs typeface="Times New Roman" panose="02020603050405020304" charset="0"/>
                </a:rPr>
                <a:t>：</a:t>
              </a:r>
              <a:r>
                <a:rPr lang="en-US" altLang="zh-CN" sz="3000" b="1" kern="100" dirty="0" smtClean="0">
                  <a:solidFill>
                    <a:srgbClr val="0000FF"/>
                  </a:solidFill>
                  <a:latin typeface="+mn-ea"/>
                  <a:cs typeface="Times New Roman" panose="02020603050405020304" charset="0"/>
                </a:rPr>
                <a:t>1</a:t>
              </a:r>
              <a:r>
                <a:rPr lang="en-US" altLang="zh-CN" sz="3000" b="1" kern="100" dirty="0">
                  <a:solidFill>
                    <a:srgbClr val="0000FF"/>
                  </a:solidFill>
                  <a:latin typeface="+mn-ea"/>
                  <a:cs typeface="Times New Roman" panose="02020603050405020304" charset="0"/>
                </a:rPr>
                <a:t>. </a:t>
              </a:r>
              <a:r>
                <a:rPr lang="zh-CN" altLang="en-US" sz="3000" b="1" kern="100" dirty="0">
                  <a:solidFill>
                    <a:srgbClr val="0000FF"/>
                  </a:solidFill>
                  <a:latin typeface="+mn-ea"/>
                  <a:cs typeface="Times New Roman" panose="02020603050405020304" charset="0"/>
                </a:rPr>
                <a:t>人物</a:t>
              </a:r>
              <a:r>
                <a:rPr lang="zh-CN" altLang="en-US" sz="3000" b="1" kern="100" dirty="0" smtClean="0">
                  <a:solidFill>
                    <a:srgbClr val="0000FF"/>
                  </a:solidFill>
                  <a:latin typeface="+mn-ea"/>
                  <a:cs typeface="Times New Roman" panose="02020603050405020304" charset="0"/>
                </a:rPr>
                <a:t>线索</a:t>
              </a:r>
              <a:r>
                <a:rPr lang="zh-CN" altLang="zh-CN" sz="3200" b="1" kern="100" dirty="0">
                  <a:solidFill>
                    <a:srgbClr val="0000FF"/>
                  </a:solidFill>
                  <a:latin typeface="Times New Roman" panose="02020603050405020304" charset="0"/>
                  <a:ea typeface="宋体" panose="02010600030101010101" pitchFamily="2" charset="-122"/>
                  <a:cs typeface="Times New Roman" panose="02020603050405020304" charset="0"/>
                </a:rPr>
                <a:t>（</a:t>
              </a:r>
              <a:r>
                <a:rPr lang="en-US" altLang="zh-CN" sz="3200" b="1" kern="100" dirty="0">
                  <a:solidFill>
                    <a:srgbClr val="0000FF"/>
                  </a:solidFill>
                  <a:latin typeface="Times New Roman" panose="02020603050405020304" charset="0"/>
                  <a:ea typeface="宋体" panose="02010600030101010101" pitchFamily="2" charset="-122"/>
                  <a:cs typeface="Times New Roman" panose="02020603050405020304" charset="0"/>
                </a:rPr>
                <a:t>read for the characters</a:t>
              </a:r>
              <a:r>
                <a:rPr lang="zh-CN" altLang="zh-CN" sz="3200" b="1" kern="100" dirty="0" smtClean="0">
                  <a:solidFill>
                    <a:srgbClr val="0000FF"/>
                  </a:solidFill>
                  <a:latin typeface="Times New Roman" panose="02020603050405020304" charset="0"/>
                  <a:ea typeface="宋体" panose="02010600030101010101" pitchFamily="2" charset="-122"/>
                  <a:cs typeface="Times New Roman" panose="02020603050405020304" charset="0"/>
                </a:rPr>
                <a:t>）</a:t>
              </a:r>
              <a:r>
                <a:rPr kumimoji="0" lang="zh-CN" altLang="zh-CN" sz="3200" b="1" i="0" u="none" strike="noStrike" kern="100" cap="none" spc="0" normalizeH="0" baseline="0" noProof="0" dirty="0" smtClean="0">
                  <a:ln>
                    <a:noFill/>
                  </a:ln>
                  <a:solidFill>
                    <a:srgbClr val="FF0000"/>
                  </a:solidFill>
                  <a:effectLst/>
                  <a:uLnTx/>
                  <a:uFillTx/>
                  <a:latin typeface="+mn-ea"/>
                  <a:cs typeface="Times New Roman" panose="02020603050405020304" charset="0"/>
                </a:rPr>
                <a:t>】</a:t>
              </a:r>
              <a:endParaRPr kumimoji="0" lang="zh-CN" altLang="zh-CN" sz="3200" b="0" i="0" u="none" strike="noStrike" kern="100" cap="none" spc="0" normalizeH="0" baseline="0" noProof="0" dirty="0">
                <a:ln>
                  <a:noFill/>
                </a:ln>
                <a:solidFill>
                  <a:prstClr val="black"/>
                </a:solidFill>
                <a:effectLst/>
                <a:uLnTx/>
                <a:uFillTx/>
                <a:latin typeface="+mn-ea"/>
                <a:cs typeface="Times New Roman" panose="02020603050405020304" charset="0"/>
              </a:endParaRPr>
            </a:p>
          </p:txBody>
        </p:sp>
      </p:grpSp>
      <p:grpSp>
        <p:nvGrpSpPr>
          <p:cNvPr id="3" name="组合 2"/>
          <p:cNvGrpSpPr/>
          <p:nvPr/>
        </p:nvGrpSpPr>
        <p:grpSpPr>
          <a:xfrm>
            <a:off x="5461303" y="2756461"/>
            <a:ext cx="6096000" cy="2915293"/>
            <a:chOff x="5461303" y="2756461"/>
            <a:chExt cx="6096000" cy="2915293"/>
          </a:xfrm>
        </p:grpSpPr>
        <p:sp>
          <p:nvSpPr>
            <p:cNvPr id="2" name="矩形 1"/>
            <p:cNvSpPr/>
            <p:nvPr/>
          </p:nvSpPr>
          <p:spPr>
            <a:xfrm>
              <a:off x="5461303" y="3243397"/>
              <a:ext cx="6096000" cy="2428357"/>
            </a:xfrm>
            <a:prstGeom prst="rect">
              <a:avLst/>
            </a:prstGeom>
            <a:ln w="44450"/>
          </p:spPr>
          <p:style>
            <a:lnRef idx="2">
              <a:schemeClr val="accent6"/>
            </a:lnRef>
            <a:fillRef idx="1">
              <a:schemeClr val="lt1"/>
            </a:fillRef>
            <a:effectRef idx="0">
              <a:schemeClr val="accent6"/>
            </a:effectRef>
            <a:fontRef idx="minor">
              <a:schemeClr val="dk1"/>
            </a:fontRef>
          </p:style>
          <p:txBody>
            <a:bodyPr>
              <a:spAutoFit/>
            </a:bodyPr>
            <a:lstStyle/>
            <a:p>
              <a:pPr indent="304800" algn="just">
                <a:lnSpc>
                  <a:spcPct val="115000"/>
                </a:lnSpc>
                <a:spcAft>
                  <a:spcPts val="0"/>
                </a:spcAft>
              </a:pPr>
              <a:r>
                <a:rPr lang="en-US" altLang="zh-CN" sz="2200" b="1" kern="100" dirty="0">
                  <a:latin typeface="Times New Roman" panose="02020603050405020304" charset="0"/>
                  <a:ea typeface="宋体" panose="02010600030101010101" pitchFamily="2" charset="-122"/>
                  <a:cs typeface="Times New Roman" panose="02020603050405020304" charset="0"/>
                </a:rPr>
                <a:t>Slim and beautiful, she was the center of the home and the glue that held it together. The housework was never-ending, and she struggled to feed and clothe their five children, but she was happy as her family and their well-being were all she cared about.</a:t>
              </a:r>
              <a:endParaRPr lang="zh-CN" altLang="zh-CN" sz="2200" b="1" kern="100" dirty="0">
                <a:effectLst/>
                <a:latin typeface="Calibri" panose="020F0502020204030204" pitchFamily="34" charset="0"/>
                <a:ea typeface="宋体" panose="02010600030101010101" pitchFamily="2" charset="-122"/>
                <a:cs typeface="Times New Roman" panose="02020603050405020304" charset="0"/>
              </a:endParaRPr>
            </a:p>
          </p:txBody>
        </p:sp>
        <p:cxnSp>
          <p:nvCxnSpPr>
            <p:cNvPr id="46" name="直接箭头连接符 45"/>
            <p:cNvCxnSpPr/>
            <p:nvPr/>
          </p:nvCxnSpPr>
          <p:spPr bwMode="auto">
            <a:xfrm>
              <a:off x="8407150" y="2756461"/>
              <a:ext cx="0" cy="578821"/>
            </a:xfrm>
            <a:prstGeom prst="straightConnector1">
              <a:avLst/>
            </a:prstGeom>
            <a:solidFill>
              <a:schemeClr val="accent1"/>
            </a:solidFill>
            <a:ln w="1079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组合 3"/>
          <p:cNvGrpSpPr/>
          <p:nvPr/>
        </p:nvGrpSpPr>
        <p:grpSpPr>
          <a:xfrm>
            <a:off x="590268" y="3266371"/>
            <a:ext cx="4871036" cy="2215991"/>
            <a:chOff x="590268" y="3266371"/>
            <a:chExt cx="4871036" cy="2215991"/>
          </a:xfrm>
        </p:grpSpPr>
        <p:sp>
          <p:nvSpPr>
            <p:cNvPr id="9" name="矩形 8"/>
            <p:cNvSpPr/>
            <p:nvPr/>
          </p:nvSpPr>
          <p:spPr>
            <a:xfrm>
              <a:off x="590268" y="3266371"/>
              <a:ext cx="4160874" cy="2215991"/>
            </a:xfrm>
            <a:prstGeom prst="rect">
              <a:avLst/>
            </a:prstGeom>
            <a:ln w="50800">
              <a:solidFill>
                <a:srgbClr val="0000FF"/>
              </a:solidFill>
            </a:ln>
          </p:spPr>
          <p:txBody>
            <a:bodyPr wrap="square">
              <a:spAutoFit/>
            </a:bodyPr>
            <a:lstStyle/>
            <a:p>
              <a:pPr indent="266700" algn="just">
                <a:lnSpc>
                  <a:spcPct val="115000"/>
                </a:lnSpc>
                <a:spcAft>
                  <a:spcPts val="0"/>
                </a:spcAft>
              </a:pPr>
              <a:r>
                <a:rPr lang="zh-CN" altLang="zh-CN" sz="2400" b="1" kern="100" dirty="0">
                  <a:latin typeface="Times New Roman" panose="02020603050405020304" charset="0"/>
                  <a:ea typeface="宋体" panose="02010600030101010101" pitchFamily="2" charset="-122"/>
                  <a:cs typeface="Times New Roman" panose="02020603050405020304" charset="0"/>
                </a:rPr>
                <a:t>正是因为妈妈是全家的主心骨，妈妈为全家人操劳，她最关心的是全家人的幸福，她为这个家付出了很多，值得儿子报答妈妈。</a:t>
              </a:r>
              <a:endParaRPr lang="zh-CN" altLang="zh-CN" sz="2400" b="1" kern="100" dirty="0">
                <a:effectLst/>
                <a:latin typeface="Calibri" panose="020F0502020204030204" pitchFamily="34" charset="0"/>
                <a:ea typeface="宋体" panose="02010600030101010101" pitchFamily="2" charset="-122"/>
                <a:cs typeface="Times New Roman" panose="02020603050405020304" charset="0"/>
              </a:endParaRPr>
            </a:p>
          </p:txBody>
        </p:sp>
        <p:cxnSp>
          <p:nvCxnSpPr>
            <p:cNvPr id="47" name="直接箭头连接符 46"/>
            <p:cNvCxnSpPr/>
            <p:nvPr/>
          </p:nvCxnSpPr>
          <p:spPr bwMode="auto">
            <a:xfrm flipH="1">
              <a:off x="4788338" y="4277460"/>
              <a:ext cx="672966" cy="6558"/>
            </a:xfrm>
            <a:prstGeom prst="straightConnector1">
              <a:avLst/>
            </a:prstGeom>
            <a:solidFill>
              <a:schemeClr val="accent1"/>
            </a:solidFill>
            <a:ln w="107950" cap="flat" cmpd="sng" algn="ctr">
              <a:solidFill>
                <a:srgbClr val="0000FF"/>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 name="矩形 16"/>
          <p:cNvSpPr/>
          <p:nvPr/>
        </p:nvSpPr>
        <p:spPr>
          <a:xfrm>
            <a:off x="474709" y="5832302"/>
            <a:ext cx="8226932" cy="486159"/>
          </a:xfrm>
          <a:prstGeom prst="rect">
            <a:avLst/>
          </a:prstGeom>
        </p:spPr>
        <p:txBody>
          <a:bodyPr wrap="none">
            <a:spAutoFit/>
          </a:bodyPr>
          <a:lstStyle/>
          <a:p>
            <a:pPr indent="304800">
              <a:lnSpc>
                <a:spcPct val="115000"/>
              </a:lnSpc>
              <a:spcAft>
                <a:spcPts val="0"/>
              </a:spcAft>
            </a:pPr>
            <a:r>
              <a:rPr lang="zh-CN" altLang="zh-CN" sz="2400" b="1" kern="100" dirty="0">
                <a:latin typeface="Times New Roman" panose="02020603050405020304" charset="0"/>
                <a:ea typeface="宋体" panose="02010600030101010101" pitchFamily="2" charset="-122"/>
                <a:cs typeface="Times New Roman" panose="02020603050405020304" charset="0"/>
              </a:rPr>
              <a:t>在续写中，应根据主次人物的特点进行合理的人物刻画。</a:t>
            </a:r>
            <a:endParaRPr lang="zh-CN" altLang="zh-CN" sz="2400" b="1" kern="100" dirty="0">
              <a:effectLst/>
              <a:latin typeface="Calibri" panose="020F0502020204030204" pitchFamily="34" charset="0"/>
              <a:ea typeface="宋体" panose="02010600030101010101" pitchFamily="2" charset="-122"/>
              <a:cs typeface="Times New Roman" panose="02020603050405020304" charset="0"/>
            </a:endParaRPr>
          </a:p>
        </p:txBody>
      </p:sp>
      <p:pic>
        <p:nvPicPr>
          <p:cNvPr id="48" name="图片 47" descr="图示&#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647" y="6061183"/>
            <a:ext cx="2251341" cy="796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75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3"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3638632" y="2016381"/>
            <a:ext cx="1376679" cy="2790573"/>
            <a:chOff x="3619869" y="2258191"/>
            <a:chExt cx="1376679" cy="2790573"/>
          </a:xfrm>
        </p:grpSpPr>
        <p:sp>
          <p:nvSpPr>
            <p:cNvPr id="15" name="矩形 14"/>
            <p:cNvSpPr/>
            <p:nvPr/>
          </p:nvSpPr>
          <p:spPr>
            <a:xfrm flipH="1">
              <a:off x="4094095" y="3429000"/>
              <a:ext cx="902453" cy="201426"/>
            </a:xfrm>
            <a:prstGeom prst="rect">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rot="2700000">
              <a:off x="3636077" y="4496951"/>
              <a:ext cx="902127" cy="201499"/>
            </a:xfrm>
            <a:prstGeom prst="rect">
              <a:avLst/>
            </a:prstGeom>
            <a:solidFill>
              <a:srgbClr val="E76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矩形 16"/>
            <p:cNvSpPr/>
            <p:nvPr/>
          </p:nvSpPr>
          <p:spPr>
            <a:xfrm rot="8819294">
              <a:off x="3619869" y="2258191"/>
              <a:ext cx="902127" cy="201499"/>
            </a:xfrm>
            <a:prstGeom prst="rect">
              <a:avLst/>
            </a:prstGeom>
            <a:solidFill>
              <a:srgbClr val="FFB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58" name="组合 57"/>
          <p:cNvGrpSpPr/>
          <p:nvPr/>
        </p:nvGrpSpPr>
        <p:grpSpPr>
          <a:xfrm>
            <a:off x="1939426" y="2402047"/>
            <a:ext cx="1917894" cy="1917202"/>
            <a:chOff x="3246928" y="2631295"/>
            <a:chExt cx="1917894" cy="1917202"/>
          </a:xfrm>
        </p:grpSpPr>
        <p:sp>
          <p:nvSpPr>
            <p:cNvPr id="20" name="椭圆 19"/>
            <p:cNvSpPr/>
            <p:nvPr/>
          </p:nvSpPr>
          <p:spPr>
            <a:xfrm>
              <a:off x="3246928" y="2631295"/>
              <a:ext cx="1917894" cy="1917202"/>
            </a:xfrm>
            <a:prstGeom prst="ellipse">
              <a:avLst/>
            </a:prstGeom>
            <a:gradFill>
              <a:gsLst>
                <a:gs pos="0">
                  <a:srgbClr val="CFCFCF"/>
                </a:gs>
                <a:gs pos="100000">
                  <a:schemeClr val="bg1">
                    <a:lumMod val="95000"/>
                  </a:schemeClr>
                </a:gs>
              </a:gsLst>
              <a:lin ang="2700000" scaled="1"/>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3508780" y="2859384"/>
              <a:ext cx="1419832" cy="1419320"/>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27"/>
            <p:cNvGrpSpPr/>
            <p:nvPr/>
          </p:nvGrpSpPr>
          <p:grpSpPr>
            <a:xfrm>
              <a:off x="3951861" y="3278286"/>
              <a:ext cx="533669" cy="668376"/>
              <a:chOff x="5775881" y="3583197"/>
              <a:chExt cx="533669" cy="668376"/>
            </a:xfrm>
          </p:grpSpPr>
          <p:sp>
            <p:nvSpPr>
              <p:cNvPr id="29" name="KSO_Shape"/>
              <p:cNvSpPr/>
              <p:nvPr/>
            </p:nvSpPr>
            <p:spPr>
              <a:xfrm>
                <a:off x="5877232" y="3583197"/>
                <a:ext cx="383743" cy="54690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E87A2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sp>
            <p:nvSpPr>
              <p:cNvPr id="30" name="椭圆 29"/>
              <p:cNvSpPr/>
              <p:nvPr/>
            </p:nvSpPr>
            <p:spPr>
              <a:xfrm>
                <a:off x="5775881" y="4082003"/>
                <a:ext cx="533669" cy="169570"/>
              </a:xfrm>
              <a:prstGeom prst="ellipse">
                <a:avLst/>
              </a:prstGeom>
              <a:noFill/>
              <a:ln>
                <a:solidFill>
                  <a:srgbClr val="E87A2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矩形 22"/>
          <p:cNvSpPr/>
          <p:nvPr/>
        </p:nvSpPr>
        <p:spPr>
          <a:xfrm>
            <a:off x="263356" y="3030101"/>
            <a:ext cx="2125465" cy="584775"/>
          </a:xfrm>
          <a:prstGeom prst="rect">
            <a:avLst/>
          </a:prstGeom>
          <a:ln w="50800">
            <a:solidFill>
              <a:srgbClr val="0000FF"/>
            </a:solidFill>
          </a:ln>
        </p:spPr>
        <p:txBody>
          <a:bodyPr wrap="square">
            <a:spAutoFit/>
          </a:bodyPr>
          <a:lstStyle/>
          <a:p>
            <a:pPr algn="just"/>
            <a:r>
              <a:rPr lang="zh-CN" altLang="en-US" sz="3200" b="1" kern="100" dirty="0" smtClean="0">
                <a:solidFill>
                  <a:srgbClr val="FF0000"/>
                </a:solidFill>
                <a:latin typeface="Times New Roman" panose="02020603050405020304" charset="0"/>
                <a:ea typeface="宋体" panose="02010600030101010101" pitchFamily="2" charset="-122"/>
                <a:cs typeface="Times New Roman" panose="02020603050405020304" charset="0"/>
              </a:rPr>
              <a:t>结构分析</a:t>
            </a:r>
            <a:endParaRPr lang="zh-CN" altLang="zh-CN" sz="3200" kern="100" dirty="0">
              <a:solidFill>
                <a:srgbClr val="FF0000"/>
              </a:solidFill>
              <a:effectLst/>
              <a:latin typeface="Calibri" panose="020F0502020204030204" pitchFamily="34" charset="0"/>
              <a:ea typeface="宋体" panose="02010600030101010101" pitchFamily="2" charset="-122"/>
              <a:cs typeface="Times New Roman" panose="02020603050405020304" charset="0"/>
            </a:endParaRPr>
          </a:p>
        </p:txBody>
      </p:sp>
      <p:grpSp>
        <p:nvGrpSpPr>
          <p:cNvPr id="64" name="组合 63"/>
          <p:cNvGrpSpPr/>
          <p:nvPr/>
        </p:nvGrpSpPr>
        <p:grpSpPr>
          <a:xfrm>
            <a:off x="4421001" y="922219"/>
            <a:ext cx="7446363" cy="1498502"/>
            <a:chOff x="5677959" y="923063"/>
            <a:chExt cx="6859076" cy="1458566"/>
          </a:xfrm>
        </p:grpSpPr>
        <p:sp>
          <p:nvSpPr>
            <p:cNvPr id="40" name="椭圆 39"/>
            <p:cNvSpPr/>
            <p:nvPr/>
          </p:nvSpPr>
          <p:spPr>
            <a:xfrm>
              <a:off x="5677959" y="923063"/>
              <a:ext cx="1459095" cy="1458566"/>
            </a:xfrm>
            <a:prstGeom prst="ellipse">
              <a:avLst/>
            </a:prstGeom>
            <a:gradFill>
              <a:gsLst>
                <a:gs pos="0">
                  <a:srgbClr val="CFCFCF"/>
                </a:gs>
                <a:gs pos="100000">
                  <a:schemeClr val="bg1">
                    <a:lumMod val="95000"/>
                  </a:schemeClr>
                </a:gs>
              </a:gsLst>
              <a:lin ang="2700000" scaled="1"/>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椭圆 41"/>
            <p:cNvSpPr/>
            <p:nvPr/>
          </p:nvSpPr>
          <p:spPr>
            <a:xfrm>
              <a:off x="5867417" y="1112452"/>
              <a:ext cx="1080180" cy="1079788"/>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文本框 24"/>
            <p:cNvSpPr txBox="1"/>
            <p:nvPr/>
          </p:nvSpPr>
          <p:spPr>
            <a:xfrm>
              <a:off x="6048714" y="1299820"/>
              <a:ext cx="685733" cy="641373"/>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FFB850"/>
                  </a:solidFill>
                  <a:effectLst>
                    <a:innerShdw blurRad="50800" dist="50800" dir="13500000">
                      <a:srgbClr val="925700">
                        <a:alpha val="65000"/>
                      </a:srgbClr>
                    </a:innerShdw>
                  </a:effectLst>
                  <a:latin typeface="Impact" panose="020B0806030902050204" pitchFamily="34" charset="0"/>
                </a:rPr>
                <a:t>01</a:t>
              </a:r>
              <a:endParaRPr lang="zh-CN" altLang="en-US" sz="3600">
                <a:solidFill>
                  <a:srgbClr val="FFB850"/>
                </a:solidFill>
                <a:effectLst>
                  <a:innerShdw blurRad="50800" dist="50800" dir="13500000">
                    <a:srgbClr val="925700">
                      <a:alpha val="65000"/>
                    </a:srgbClr>
                  </a:innerShdw>
                </a:effectLst>
                <a:latin typeface="Impact" panose="020B0806030902050204" pitchFamily="34" charset="0"/>
              </a:endParaRPr>
            </a:p>
          </p:txBody>
        </p:sp>
        <p:sp>
          <p:nvSpPr>
            <p:cNvPr id="24" name="矩形 23"/>
            <p:cNvSpPr/>
            <p:nvPr/>
          </p:nvSpPr>
          <p:spPr>
            <a:xfrm>
              <a:off x="7286724" y="1087360"/>
              <a:ext cx="5250311" cy="928679"/>
            </a:xfrm>
            <a:prstGeom prst="rect">
              <a:avLst/>
            </a:prstGeom>
          </p:spPr>
          <p:txBody>
            <a:bodyPr wrap="square">
              <a:spAutoFit/>
            </a:bodyPr>
            <a:lstStyle/>
            <a:p>
              <a:pPr algn="just"/>
              <a:r>
                <a:rPr lang="zh-CN" altLang="en-US" sz="2800" b="1" u="wavyDbl" kern="100"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冲突（</a:t>
              </a:r>
              <a:r>
                <a:rPr lang="en-US" altLang="zh-CN" sz="2800" b="1" u="wavyDbl" kern="100"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conflict</a:t>
              </a:r>
              <a:r>
                <a:rPr lang="zh-CN" altLang="en-US" sz="2800" b="1" u="wavyDbl" kern="100"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a:t>
              </a:r>
              <a:r>
                <a:rPr lang="zh-CN" altLang="zh-CN" sz="2800" b="1" kern="100" dirty="0" smtClean="0">
                  <a:effectLst/>
                  <a:latin typeface="Times New Roman" panose="02020603050405020304" charset="0"/>
                  <a:ea typeface="宋体" panose="02010600030101010101" pitchFamily="2" charset="-122"/>
                  <a:cs typeface="Times New Roman" panose="02020603050405020304" charset="0"/>
                </a:rPr>
                <a:t>：</a:t>
              </a:r>
              <a:r>
                <a:rPr lang="en-US" altLang="zh-CN" sz="2800" b="1" kern="100" dirty="0">
                  <a:solidFill>
                    <a:srgbClr val="0D0D0D"/>
                  </a:solidFill>
                  <a:latin typeface="Calibri" panose="020F0502020204030204" pitchFamily="34" charset="0"/>
                  <a:ea typeface="宋体" panose="02010600030101010101" pitchFamily="2" charset="-122"/>
                  <a:cs typeface="Times New Roman" panose="02020603050405020304" charset="0"/>
                </a:rPr>
                <a:t>Reuben</a:t>
              </a:r>
              <a:r>
                <a:rPr lang="zh-CN" altLang="en-US" sz="2800" b="1" kern="100" dirty="0">
                  <a:solidFill>
                    <a:srgbClr val="0D0D0D"/>
                  </a:solidFill>
                  <a:latin typeface="Calibri" panose="020F0502020204030204" pitchFamily="34" charset="0"/>
                  <a:ea typeface="宋体" panose="02010600030101010101" pitchFamily="2" charset="-122"/>
                  <a:cs typeface="Times New Roman" panose="02020603050405020304" charset="0"/>
                </a:rPr>
                <a:t>没有钱给妈妈买漂亮的胸针</a:t>
              </a:r>
              <a:r>
                <a:rPr lang="zh-CN" altLang="zh-CN" sz="2800" b="1" kern="100" dirty="0" smtClean="0">
                  <a:solidFill>
                    <a:srgbClr val="0D0D0D"/>
                  </a:solidFill>
                  <a:effectLst/>
                  <a:latin typeface="Calibri" panose="020F0502020204030204" pitchFamily="34" charset="0"/>
                  <a:ea typeface="宋体" panose="02010600030101010101" pitchFamily="2" charset="-122"/>
                  <a:cs typeface="Times New Roman" panose="02020603050405020304"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charset="0"/>
              </a:endParaRPr>
            </a:p>
          </p:txBody>
        </p:sp>
      </p:grpSp>
      <p:grpSp>
        <p:nvGrpSpPr>
          <p:cNvPr id="70" name="组合 69"/>
          <p:cNvGrpSpPr/>
          <p:nvPr/>
        </p:nvGrpSpPr>
        <p:grpSpPr>
          <a:xfrm>
            <a:off x="4961735" y="2255624"/>
            <a:ext cx="6853640" cy="1626714"/>
            <a:chOff x="4995996" y="2681662"/>
            <a:chExt cx="5681787" cy="1626714"/>
          </a:xfrm>
        </p:grpSpPr>
        <p:grpSp>
          <p:nvGrpSpPr>
            <p:cNvPr id="69" name="组合 68"/>
            <p:cNvGrpSpPr/>
            <p:nvPr/>
          </p:nvGrpSpPr>
          <p:grpSpPr>
            <a:xfrm>
              <a:off x="4995996" y="2876077"/>
              <a:ext cx="1514959" cy="1386837"/>
              <a:chOff x="4995996" y="2876077"/>
              <a:chExt cx="1514959" cy="1386837"/>
            </a:xfrm>
          </p:grpSpPr>
          <p:sp>
            <p:nvSpPr>
              <p:cNvPr id="35" name="任意多边形 114"/>
              <p:cNvSpPr/>
              <p:nvPr/>
            </p:nvSpPr>
            <p:spPr>
              <a:xfrm rot="2700000">
                <a:off x="5552465" y="3261479"/>
                <a:ext cx="790961" cy="1126018"/>
              </a:xfrm>
              <a:custGeom>
                <a:avLst/>
                <a:gdLst>
                  <a:gd name="connsiteX0" fmla="*/ 0 w 1062685"/>
                  <a:gd name="connsiteY0" fmla="*/ 0 h 1555200"/>
                  <a:gd name="connsiteX1" fmla="*/ 712021 w 1062685"/>
                  <a:gd name="connsiteY1" fmla="*/ 0 h 1555200"/>
                  <a:gd name="connsiteX2" fmla="*/ 755181 w 1062685"/>
                  <a:gd name="connsiteY2" fmla="*/ 39011 h 1555200"/>
                  <a:gd name="connsiteX3" fmla="*/ 755181 w 1062685"/>
                  <a:gd name="connsiteY3" fmla="*/ 1523774 h 1555200"/>
                  <a:gd name="connsiteX4" fmla="*/ 720412 w 1062685"/>
                  <a:gd name="connsiteY4" fmla="*/ 1555200 h 1555200"/>
                  <a:gd name="connsiteX5" fmla="*/ 0 w 1062685"/>
                  <a:gd name="connsiteY5" fmla="*/ 1555200 h 155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685" h="1555200">
                    <a:moveTo>
                      <a:pt x="0" y="0"/>
                    </a:moveTo>
                    <a:lnTo>
                      <a:pt x="712021" y="0"/>
                    </a:lnTo>
                    <a:lnTo>
                      <a:pt x="755181" y="39011"/>
                    </a:lnTo>
                    <a:cubicBezTo>
                      <a:pt x="1165187" y="449017"/>
                      <a:pt x="1165187" y="1113768"/>
                      <a:pt x="755181" y="1523774"/>
                    </a:cubicBezTo>
                    <a:lnTo>
                      <a:pt x="720412" y="1555200"/>
                    </a:lnTo>
                    <a:lnTo>
                      <a:pt x="0" y="1555200"/>
                    </a:lnTo>
                    <a:close/>
                  </a:path>
                </a:pathLst>
              </a:custGeom>
              <a:gradFill>
                <a:gsLst>
                  <a:gs pos="0">
                    <a:schemeClr val="tx1">
                      <a:alpha val="31000"/>
                    </a:schemeClr>
                  </a:gs>
                  <a:gs pos="100000">
                    <a:schemeClr val="tx1">
                      <a:alpha val="5000"/>
                    </a:scheme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4995996" y="2876077"/>
                <a:ext cx="1287588" cy="1386837"/>
              </a:xfrm>
              <a:prstGeom prst="ellipse">
                <a:avLst/>
              </a:prstGeom>
              <a:gradFill>
                <a:gsLst>
                  <a:gs pos="0">
                    <a:srgbClr val="CFCFCF"/>
                  </a:gs>
                  <a:gs pos="100000">
                    <a:schemeClr val="bg1">
                      <a:lumMod val="95000"/>
                    </a:schemeClr>
                  </a:gs>
                </a:gsLst>
                <a:lin ang="2700000" scaled="1"/>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任意多边形 117"/>
              <p:cNvSpPr/>
              <p:nvPr/>
            </p:nvSpPr>
            <p:spPr>
              <a:xfrm rot="2700000">
                <a:off x="5550146" y="3199062"/>
                <a:ext cx="539894" cy="1080180"/>
              </a:xfrm>
              <a:custGeom>
                <a:avLst/>
                <a:gdLst>
                  <a:gd name="connsiteX0" fmla="*/ 0 w 777239"/>
                  <a:gd name="connsiteY0" fmla="*/ 0 h 1554478"/>
                  <a:gd name="connsiteX1" fmla="*/ 777239 w 777239"/>
                  <a:gd name="connsiteY1" fmla="*/ 777239 h 1554478"/>
                  <a:gd name="connsiteX2" fmla="*/ 0 w 777239"/>
                  <a:gd name="connsiteY2" fmla="*/ 1554478 h 1554478"/>
                </a:gdLst>
                <a:ahLst/>
                <a:cxnLst>
                  <a:cxn ang="0">
                    <a:pos x="connsiteX0" y="connsiteY0"/>
                  </a:cxn>
                  <a:cxn ang="0">
                    <a:pos x="connsiteX1" y="connsiteY1"/>
                  </a:cxn>
                  <a:cxn ang="0">
                    <a:pos x="connsiteX2" y="connsiteY2"/>
                  </a:cxn>
                </a:cxnLst>
                <a:rect l="l" t="t" r="r" b="b"/>
                <a:pathLst>
                  <a:path w="777239" h="1554478">
                    <a:moveTo>
                      <a:pt x="0" y="0"/>
                    </a:moveTo>
                    <a:cubicBezTo>
                      <a:pt x="429257" y="0"/>
                      <a:pt x="777239" y="347982"/>
                      <a:pt x="777239" y="777239"/>
                    </a:cubicBezTo>
                    <a:cubicBezTo>
                      <a:pt x="777239" y="1206496"/>
                      <a:pt x="429257" y="1554478"/>
                      <a:pt x="0" y="1554478"/>
                    </a:cubicBezTo>
                    <a:close/>
                  </a:path>
                </a:pathLst>
              </a:custGeom>
              <a:gradFill>
                <a:gsLst>
                  <a:gs pos="0">
                    <a:schemeClr val="bg1">
                      <a:lumMod val="95000"/>
                    </a:schemeClr>
                  </a:gs>
                  <a:gs pos="100000">
                    <a:schemeClr val="bg1">
                      <a:lumMod val="75000"/>
                    </a:schemeClr>
                  </a:gs>
                </a:gsLst>
                <a:lin ang="2700000" scaled="1"/>
              </a:gradFill>
              <a:ln>
                <a:noFill/>
              </a:ln>
              <a:effectLst>
                <a:outerShdw blurRad="203200" dist="63500" dir="33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5141813" y="3010822"/>
                <a:ext cx="1001849" cy="1079788"/>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74"/>
              <p:cNvSpPr txBox="1"/>
              <p:nvPr/>
            </p:nvSpPr>
            <p:spPr>
              <a:xfrm>
                <a:off x="5268374" y="3177763"/>
                <a:ext cx="755180" cy="64618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dirty="0">
                    <a:solidFill>
                      <a:srgbClr val="01ACBE"/>
                    </a:solidFill>
                    <a:effectLst>
                      <a:innerShdw blurRad="50800" dist="50800" dir="13500000">
                        <a:srgbClr val="01525B">
                          <a:alpha val="64706"/>
                        </a:srgbClr>
                      </a:innerShdw>
                    </a:effectLst>
                    <a:latin typeface="Impact" panose="020B0806030902050204" pitchFamily="34" charset="0"/>
                  </a:rPr>
                  <a:t>02</a:t>
                </a:r>
                <a:endParaRPr lang="zh-CN" altLang="en-US" sz="3600" dirty="0">
                  <a:solidFill>
                    <a:srgbClr val="01ACBE"/>
                  </a:solidFill>
                  <a:effectLst>
                    <a:innerShdw blurRad="50800" dist="50800" dir="13500000">
                      <a:srgbClr val="01525B">
                        <a:alpha val="64706"/>
                      </a:srgbClr>
                    </a:innerShdw>
                  </a:effectLst>
                  <a:latin typeface="Impact" panose="020B0806030902050204" pitchFamily="34" charset="0"/>
                </a:endParaRPr>
              </a:p>
            </p:txBody>
          </p:sp>
        </p:grpSp>
        <p:sp>
          <p:nvSpPr>
            <p:cNvPr id="25" name="矩形 24"/>
            <p:cNvSpPr/>
            <p:nvPr/>
          </p:nvSpPr>
          <p:spPr>
            <a:xfrm>
              <a:off x="6319855" y="2681662"/>
              <a:ext cx="4357928" cy="1626714"/>
            </a:xfrm>
            <a:prstGeom prst="rect">
              <a:avLst/>
            </a:prstGeom>
          </p:spPr>
          <p:txBody>
            <a:bodyPr wrap="square">
              <a:spAutoFit/>
            </a:bodyPr>
            <a:lstStyle/>
            <a:p>
              <a:pPr algn="just"/>
              <a:r>
                <a:rPr lang="zh-CN" altLang="en-US" sz="2800" b="1" u="wavyDbl" kern="100"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行动（</a:t>
              </a:r>
              <a:r>
                <a:rPr lang="en-US" altLang="zh-CN" sz="2800" b="1" u="wavyDbl" kern="100"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action</a:t>
              </a:r>
              <a:r>
                <a:rPr lang="zh-CN" altLang="en-US" sz="2800" b="1" u="wavyDbl" kern="100"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a:t>
              </a:r>
              <a:r>
                <a:rPr lang="zh-CN" altLang="zh-CN" sz="3600" b="1" kern="100" dirty="0" smtClean="0">
                  <a:effectLst/>
                  <a:latin typeface="Times New Roman" panose="02020603050405020304" charset="0"/>
                  <a:ea typeface="宋体" panose="02010600030101010101" pitchFamily="2" charset="-122"/>
                  <a:cs typeface="Times New Roman" panose="02020603050405020304" charset="0"/>
                </a:rPr>
                <a:t>：</a:t>
              </a:r>
              <a:r>
                <a:rPr lang="en-US" altLang="zh-CN" sz="2800" b="1" u="wavyHeavy" kern="100" dirty="0">
                  <a:uFill>
                    <a:solidFill>
                      <a:srgbClr val="0000FF"/>
                    </a:solidFill>
                  </a:uFill>
                  <a:latin typeface="Calibri" panose="020F0502020204030204" pitchFamily="34" charset="0"/>
                  <a:ea typeface="宋体" panose="02010600030101010101" pitchFamily="2" charset="-122"/>
                  <a:cs typeface="Times New Roman" panose="02020603050405020304" charset="0"/>
                </a:rPr>
                <a:t>Reuben</a:t>
              </a:r>
              <a:r>
                <a:rPr lang="zh-CN" altLang="en-US" sz="2800" b="1" u="wavyHeavy" kern="100" dirty="0">
                  <a:uFill>
                    <a:solidFill>
                      <a:srgbClr val="0000FF"/>
                    </a:solidFill>
                  </a:uFill>
                  <a:latin typeface="Calibri" panose="020F0502020204030204" pitchFamily="34" charset="0"/>
                  <a:ea typeface="宋体" panose="02010600030101010101" pitchFamily="2" charset="-122"/>
                  <a:cs typeface="Times New Roman" panose="02020603050405020304" charset="0"/>
                </a:rPr>
                <a:t>捡拾大街上造房子留下的钉子袋，甚至送报纸赚钱</a:t>
              </a:r>
              <a:r>
                <a:rPr lang="zh-CN" altLang="zh-CN" sz="3600" b="1" kern="100" dirty="0" smtClean="0">
                  <a:solidFill>
                    <a:srgbClr val="0D0D0D"/>
                  </a:solidFill>
                  <a:effectLst/>
                  <a:latin typeface="Calibri" panose="020F0502020204030204" pitchFamily="34" charset="0"/>
                  <a:ea typeface="宋体" panose="02010600030101010101" pitchFamily="2" charset="-122"/>
                  <a:cs typeface="Times New Roman" panose="02020603050405020304" charset="0"/>
                </a:rPr>
                <a:t>；</a:t>
              </a:r>
              <a:endParaRPr lang="zh-CN" altLang="zh-CN" sz="3600" kern="100" dirty="0">
                <a:effectLst/>
                <a:latin typeface="Calibri" panose="020F0502020204030204" pitchFamily="34" charset="0"/>
                <a:ea typeface="宋体" panose="02010600030101010101" pitchFamily="2" charset="-122"/>
                <a:cs typeface="Times New Roman" panose="02020603050405020304" charset="0"/>
              </a:endParaRPr>
            </a:p>
          </p:txBody>
        </p:sp>
      </p:grpSp>
      <p:grpSp>
        <p:nvGrpSpPr>
          <p:cNvPr id="71" name="组合 70"/>
          <p:cNvGrpSpPr/>
          <p:nvPr/>
        </p:nvGrpSpPr>
        <p:grpSpPr>
          <a:xfrm>
            <a:off x="4421001" y="4055456"/>
            <a:ext cx="7322261" cy="1458566"/>
            <a:chOff x="4392086" y="4822912"/>
            <a:chExt cx="7621177" cy="1458566"/>
          </a:xfrm>
        </p:grpSpPr>
        <p:sp>
          <p:nvSpPr>
            <p:cNvPr id="31" name="椭圆 30"/>
            <p:cNvSpPr/>
            <p:nvPr/>
          </p:nvSpPr>
          <p:spPr>
            <a:xfrm>
              <a:off x="4392086" y="4822912"/>
              <a:ext cx="1459095" cy="1458566"/>
            </a:xfrm>
            <a:prstGeom prst="ellipse">
              <a:avLst/>
            </a:prstGeom>
            <a:gradFill>
              <a:gsLst>
                <a:gs pos="0">
                  <a:srgbClr val="CFCFCF"/>
                </a:gs>
                <a:gs pos="100000">
                  <a:schemeClr val="bg1">
                    <a:lumMod val="95000"/>
                  </a:schemeClr>
                </a:gs>
              </a:gsLst>
              <a:lin ang="2700000" scaled="1"/>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椭圆 32"/>
            <p:cNvSpPr/>
            <p:nvPr/>
          </p:nvSpPr>
          <p:spPr>
            <a:xfrm>
              <a:off x="4599337" y="4974827"/>
              <a:ext cx="1080179" cy="1079789"/>
            </a:xfrm>
            <a:prstGeom prst="ellipse">
              <a:avLst/>
            </a:prstGeom>
            <a:gradFill>
              <a:gsLst>
                <a:gs pos="0">
                  <a:schemeClr val="bg1">
                    <a:lumMod val="75000"/>
                  </a:schemeClr>
                </a:gs>
                <a:gs pos="100000">
                  <a:schemeClr val="bg1">
                    <a:lumMod val="95000"/>
                  </a:schemeClr>
                </a:gs>
              </a:gsLst>
              <a:lin ang="2700000" scaled="1"/>
            </a:gradFill>
            <a:ln w="31750">
              <a:gradFill flip="none" rotWithShape="1">
                <a:gsLst>
                  <a:gs pos="0">
                    <a:schemeClr val="bg1"/>
                  </a:gs>
                  <a:gs pos="100000">
                    <a:schemeClr val="bg1">
                      <a:lumMod val="65000"/>
                    </a:schemeClr>
                  </a:gs>
                </a:gsLst>
                <a:lin ang="2700000" scaled="1"/>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文本框 90"/>
            <p:cNvSpPr txBox="1"/>
            <p:nvPr/>
          </p:nvSpPr>
          <p:spPr>
            <a:xfrm>
              <a:off x="4727622" y="5197471"/>
              <a:ext cx="788018" cy="646181"/>
            </a:xfrm>
            <a:prstGeom prst="rect">
              <a:avLst/>
            </a:prstGeom>
            <a:noFill/>
            <a:effectLst>
              <a:innerShdw blurRad="152400" dist="50800" dir="13500000">
                <a:srgbClr val="925700">
                  <a:alpha val="54000"/>
                </a:srgbClr>
              </a:innerShdw>
            </a:effectLst>
          </p:spPr>
          <p:txBody>
            <a:bodyPr wrap="square" rtlCol="0">
              <a:spAutoFit/>
            </a:bodyPr>
            <a:lstStyle/>
            <a:p>
              <a:pPr algn="ctr"/>
              <a:r>
                <a:rPr lang="en-US" altLang="zh-CN" sz="3600">
                  <a:solidFill>
                    <a:srgbClr val="E76F71"/>
                  </a:solidFill>
                  <a:effectLst>
                    <a:innerShdw blurRad="50800" dist="50800" dir="13500000">
                      <a:srgbClr val="8D171A">
                        <a:alpha val="64706"/>
                      </a:srgbClr>
                    </a:innerShdw>
                  </a:effectLst>
                  <a:latin typeface="Impact" panose="020B0806030902050204" pitchFamily="34" charset="0"/>
                </a:rPr>
                <a:t>03</a:t>
              </a:r>
              <a:endParaRPr lang="zh-CN" altLang="en-US" sz="3600">
                <a:solidFill>
                  <a:srgbClr val="E76F71"/>
                </a:solidFill>
                <a:effectLst>
                  <a:innerShdw blurRad="50800" dist="50800" dir="13500000">
                    <a:srgbClr val="8D171A">
                      <a:alpha val="64706"/>
                    </a:srgbClr>
                  </a:innerShdw>
                </a:effectLst>
                <a:latin typeface="Impact" panose="020B0806030902050204" pitchFamily="34" charset="0"/>
              </a:endParaRPr>
            </a:p>
          </p:txBody>
        </p:sp>
        <p:sp>
          <p:nvSpPr>
            <p:cNvPr id="26" name="矩形 25"/>
            <p:cNvSpPr/>
            <p:nvPr/>
          </p:nvSpPr>
          <p:spPr>
            <a:xfrm>
              <a:off x="5923098" y="4841989"/>
              <a:ext cx="6090165" cy="1384995"/>
            </a:xfrm>
            <a:prstGeom prst="rect">
              <a:avLst/>
            </a:prstGeom>
          </p:spPr>
          <p:txBody>
            <a:bodyPr wrap="square">
              <a:spAutoFit/>
            </a:bodyPr>
            <a:lstStyle/>
            <a:p>
              <a:r>
                <a:rPr lang="zh-CN" altLang="en-US" sz="2800" b="1" u="wavyDbl"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解决（</a:t>
              </a:r>
              <a:r>
                <a:rPr lang="en-US" altLang="zh-CN" sz="2800" b="1" u="wavyDbl"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resolution</a:t>
              </a:r>
              <a:r>
                <a:rPr lang="zh-CN" altLang="en-US" sz="2800" b="1" u="wavyDbl" dirty="0">
                  <a:solidFill>
                    <a:srgbClr val="00B050"/>
                  </a:solidFill>
                  <a:uFill>
                    <a:solidFill>
                      <a:srgbClr val="FF0000"/>
                    </a:solidFill>
                  </a:uFill>
                  <a:latin typeface="Times New Roman" panose="02020603050405020304" charset="0"/>
                  <a:ea typeface="宋体" panose="02010600030101010101" pitchFamily="2" charset="-122"/>
                  <a:cs typeface="Times New Roman" panose="02020603050405020304" charset="0"/>
                </a:rPr>
                <a:t>）</a:t>
              </a:r>
              <a:r>
                <a:rPr lang="zh-CN" altLang="zh-CN" sz="2800" b="1" dirty="0" smtClean="0">
                  <a:effectLst/>
                  <a:latin typeface="Times New Roman" panose="02020603050405020304" charset="0"/>
                  <a:ea typeface="宋体" panose="02010600030101010101" pitchFamily="2" charset="-122"/>
                  <a:cs typeface="Times New Roman" panose="02020603050405020304" charset="0"/>
                </a:rPr>
                <a:t>：</a:t>
              </a:r>
              <a:r>
                <a:rPr lang="en-US" altLang="zh-CN" sz="2800" b="1" dirty="0">
                  <a:solidFill>
                    <a:srgbClr val="0D0D0D"/>
                  </a:solidFill>
                  <a:ea typeface="宋体" panose="02010600030101010101" pitchFamily="2" charset="-122"/>
                  <a:cs typeface="Times New Roman" panose="02020603050405020304" charset="0"/>
                </a:rPr>
                <a:t>Reuben</a:t>
              </a:r>
              <a:r>
                <a:rPr lang="zh-CN" altLang="en-US" sz="2800" b="1" dirty="0">
                  <a:solidFill>
                    <a:srgbClr val="0D0D0D"/>
                  </a:solidFill>
                  <a:ea typeface="宋体" panose="02010600030101010101" pitchFamily="2" charset="-122"/>
                  <a:cs typeface="Times New Roman" panose="02020603050405020304" charset="0"/>
                </a:rPr>
                <a:t>攒够了钱，迫不及待地买回胸针，送给妈妈，得到妈妈的喜爱。</a:t>
              </a:r>
              <a:r>
                <a:rPr lang="zh-CN" altLang="zh-CN" sz="2800" b="1" dirty="0" smtClean="0">
                  <a:solidFill>
                    <a:srgbClr val="0D0D0D"/>
                  </a:solidFill>
                  <a:effectLst/>
                  <a:ea typeface="宋体" panose="02010600030101010101" pitchFamily="2" charset="-122"/>
                  <a:cs typeface="Times New Roman" panose="02020603050405020304" charset="0"/>
                </a:rPr>
                <a:t>。</a:t>
              </a:r>
              <a:endParaRPr lang="en-US" altLang="zh-CN" sz="2800" dirty="0">
                <a:solidFill>
                  <a:srgbClr val="E76F71"/>
                </a:solidFill>
                <a:latin typeface="Arial Rounded MT Bold" panose="020F0704030504030204" pitchFamily="34" charset="0"/>
              </a:endParaRPr>
            </a:p>
          </p:txBody>
        </p:sp>
      </p:grpSp>
      <p:grpSp>
        <p:nvGrpSpPr>
          <p:cNvPr id="2" name="组合 1"/>
          <p:cNvGrpSpPr/>
          <p:nvPr/>
        </p:nvGrpSpPr>
        <p:grpSpPr>
          <a:xfrm>
            <a:off x="1181539" y="69730"/>
            <a:ext cx="10561722" cy="900574"/>
            <a:chOff x="1226046" y="69730"/>
            <a:chExt cx="6939901" cy="900574"/>
          </a:xfrm>
        </p:grpSpPr>
        <p:sp>
          <p:nvSpPr>
            <p:cNvPr id="5" name="AutoShape 229"/>
            <p:cNvSpPr>
              <a:spLocks noChangeArrowheads="1"/>
            </p:cNvSpPr>
            <p:nvPr/>
          </p:nvSpPr>
          <p:spPr bwMode="auto">
            <a:xfrm>
              <a:off x="1226046" y="69730"/>
              <a:ext cx="6684894"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3000" dirty="0">
                  <a:solidFill>
                    <a:prstClr val="black"/>
                  </a:solidFill>
                  <a:latin typeface="+mn-ea"/>
                </a:rPr>
                <a:t>		</a:t>
              </a:r>
              <a:endParaRPr lang="en-US" altLang="zh-CN" sz="3000" dirty="0">
                <a:solidFill>
                  <a:prstClr val="black"/>
                </a:solidFill>
                <a:latin typeface="+mn-ea"/>
              </a:endParaRPr>
            </a:p>
          </p:txBody>
        </p:sp>
        <p:grpSp>
          <p:nvGrpSpPr>
            <p:cNvPr id="6" name="Group 230"/>
            <p:cNvGrpSpPr/>
            <p:nvPr/>
          </p:nvGrpSpPr>
          <p:grpSpPr bwMode="auto">
            <a:xfrm rot="19894728">
              <a:off x="7320286" y="444087"/>
              <a:ext cx="845661"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3000">
                    <a:solidFill>
                      <a:prstClr val="black"/>
                    </a:solidFill>
                    <a:latin typeface="+mn-ea"/>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3000">
                    <a:solidFill>
                      <a:prstClr val="black"/>
                    </a:solidFill>
                    <a:latin typeface="+mn-ea"/>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3000">
                    <a:solidFill>
                      <a:prstClr val="black"/>
                    </a:solidFill>
                    <a:latin typeface="+mn-ea"/>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3000" dirty="0">
                    <a:solidFill>
                      <a:prstClr val="black"/>
                    </a:solidFill>
                    <a:latin typeface="+mn-ea"/>
                  </a:endParaRPr>
                </a:p>
              </p:txBody>
            </p:sp>
          </p:grpSp>
        </p:grpSp>
        <p:sp>
          <p:nvSpPr>
            <p:cNvPr id="66" name="文本框 65"/>
            <p:cNvSpPr txBox="1"/>
            <p:nvPr/>
          </p:nvSpPr>
          <p:spPr>
            <a:xfrm>
              <a:off x="1270398" y="203597"/>
              <a:ext cx="6399109" cy="55399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defRPr/>
              </a:pPr>
              <a:r>
                <a:rPr kumimoji="0" lang="zh-CN" altLang="zh-CN" sz="3000" b="1" i="0" u="none" strike="noStrike" kern="100" cap="none" spc="0" normalizeH="0" baseline="0" noProof="0" dirty="0" smtClean="0">
                  <a:ln>
                    <a:noFill/>
                  </a:ln>
                  <a:solidFill>
                    <a:srgbClr val="FF0000"/>
                  </a:solidFill>
                  <a:effectLst/>
                  <a:uLnTx/>
                  <a:uFillTx/>
                  <a:latin typeface="+mn-ea"/>
                  <a:cs typeface="Times New Roman" panose="02020603050405020304" charset="0"/>
                </a:rPr>
                <a:t>【</a:t>
              </a:r>
              <a:r>
                <a:rPr lang="en-US" altLang="zh-CN" sz="3000" b="1" kern="100" dirty="0">
                  <a:solidFill>
                    <a:srgbClr val="0000FF"/>
                  </a:solidFill>
                  <a:latin typeface="+mn-ea"/>
                  <a:cs typeface="Times New Roman" panose="02020603050405020304" charset="0"/>
                </a:rPr>
                <a:t>2. </a:t>
              </a:r>
              <a:r>
                <a:rPr lang="zh-CN" altLang="en-US" sz="3000" b="1" kern="100" dirty="0">
                  <a:solidFill>
                    <a:srgbClr val="0000FF"/>
                  </a:solidFill>
                  <a:latin typeface="+mn-ea"/>
                  <a:cs typeface="Times New Roman" panose="02020603050405020304" charset="0"/>
                </a:rPr>
                <a:t>情节</a:t>
              </a:r>
              <a:r>
                <a:rPr lang="zh-CN" altLang="en-US" sz="3000" b="1" kern="100" dirty="0" smtClean="0">
                  <a:solidFill>
                    <a:srgbClr val="0000FF"/>
                  </a:solidFill>
                  <a:latin typeface="+mn-ea"/>
                  <a:cs typeface="Times New Roman" panose="02020603050405020304" charset="0"/>
                </a:rPr>
                <a:t>线索</a:t>
              </a:r>
              <a:r>
                <a:rPr lang="zh-CN" altLang="en-US" sz="2800" b="1" dirty="0">
                  <a:solidFill>
                    <a:srgbClr val="0000FF"/>
                  </a:solidFill>
                  <a:sym typeface="Wingdings" panose="05000000000000000000" pitchFamily="2" charset="2"/>
                </a:rPr>
                <a:t>（</a:t>
              </a:r>
              <a:r>
                <a:rPr lang="en-US" altLang="zh-CN" sz="2800" b="1" dirty="0">
                  <a:solidFill>
                    <a:srgbClr val="0000FF"/>
                  </a:solidFill>
                  <a:sym typeface="Wingdings" panose="05000000000000000000" pitchFamily="2" charset="2"/>
                </a:rPr>
                <a:t>1</a:t>
              </a:r>
              <a:r>
                <a:rPr lang="zh-CN" altLang="en-US" sz="2800" b="1" dirty="0">
                  <a:solidFill>
                    <a:srgbClr val="0000FF"/>
                  </a:solidFill>
                  <a:sym typeface="Wingdings" panose="05000000000000000000" pitchFamily="2" charset="2"/>
                </a:rPr>
                <a:t>）</a:t>
              </a:r>
              <a:r>
                <a:rPr lang="zh-CN" altLang="en-US" sz="2800" b="1" dirty="0">
                  <a:solidFill>
                    <a:srgbClr val="0000FF"/>
                  </a:solidFill>
                </a:rPr>
                <a:t>结构分析：</a:t>
              </a:r>
              <a:r>
                <a:rPr lang="en-US" altLang="zh-CN" sz="2800" b="1" dirty="0">
                  <a:solidFill>
                    <a:srgbClr val="0000FF"/>
                  </a:solidFill>
                </a:rPr>
                <a:t>Read for the Structure </a:t>
              </a:r>
              <a:r>
                <a:rPr kumimoji="0" lang="zh-CN" altLang="zh-CN" sz="3000" b="1" i="0" u="none" strike="noStrike" kern="100" cap="none" spc="0" normalizeH="0" baseline="0" noProof="0" dirty="0" smtClean="0">
                  <a:ln>
                    <a:noFill/>
                  </a:ln>
                  <a:solidFill>
                    <a:srgbClr val="FF0000"/>
                  </a:solidFill>
                  <a:effectLst/>
                  <a:uLnTx/>
                  <a:uFillTx/>
                  <a:latin typeface="+mn-ea"/>
                  <a:cs typeface="Times New Roman" panose="02020603050405020304" charset="0"/>
                </a:rPr>
                <a:t>】</a:t>
              </a:r>
              <a:endParaRPr kumimoji="0" lang="zh-CN" altLang="zh-CN" sz="3000" b="0" i="0" u="none" strike="noStrike" kern="100" cap="none" spc="0" normalizeH="0" baseline="0" noProof="0" dirty="0">
                <a:ln>
                  <a:noFill/>
                </a:ln>
                <a:solidFill>
                  <a:prstClr val="black"/>
                </a:solidFill>
                <a:effectLst/>
                <a:uLnTx/>
                <a:uFillTx/>
                <a:latin typeface="+mn-ea"/>
                <a:cs typeface="Times New Roman" panose="02020603050405020304" charset="0"/>
              </a:endParaRPr>
            </a:p>
          </p:txBody>
        </p:sp>
      </p:grpSp>
      <p:pic>
        <p:nvPicPr>
          <p:cNvPr id="41" name="Picture 2"/>
          <p:cNvPicPr>
            <a:picLocks noChangeAspect="1" noChangeArrowheads="1"/>
          </p:cNvPicPr>
          <p:nvPr/>
        </p:nvPicPr>
        <p:blipFill>
          <a:blip r:embed="rId1"/>
          <a:srcRect/>
          <a:stretch>
            <a:fillRect/>
          </a:stretch>
        </p:blipFill>
        <p:spPr bwMode="auto">
          <a:xfrm>
            <a:off x="10446008" y="5521543"/>
            <a:ext cx="2063578" cy="1556548"/>
          </a:xfrm>
          <a:prstGeom prst="ellipse">
            <a:avLst/>
          </a:prstGeom>
          <a:ln>
            <a:noFill/>
          </a:ln>
          <a:effectLst>
            <a:softEdge rad="112500"/>
          </a:effectLst>
        </p:spPr>
      </p:pic>
      <p:sp>
        <p:nvSpPr>
          <p:cNvPr id="3" name="矩形 2"/>
          <p:cNvSpPr/>
          <p:nvPr/>
        </p:nvSpPr>
        <p:spPr>
          <a:xfrm>
            <a:off x="500826" y="5702568"/>
            <a:ext cx="11008400" cy="461665"/>
          </a:xfrm>
          <a:prstGeom prst="rect">
            <a:avLst/>
          </a:prstGeom>
        </p:spPr>
        <p:txBody>
          <a:bodyPr wrap="square">
            <a:spAutoFit/>
          </a:bodyPr>
          <a:lstStyle/>
          <a:p>
            <a:r>
              <a:rPr lang="zh-CN" altLang="en-US" sz="2400" b="1" dirty="0"/>
              <a:t>原文展示了故事的“冲突”部分，续写两段分别为故事的“行动”和“解决”部分。</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arn(inVertical)">
                                      <p:cBhvr>
                                        <p:cTn id="19" dur="500"/>
                                        <p:tgtEl>
                                          <p:spTgt spid="5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barn(inVertical)">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down)">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barn(inVertical)">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down)">
                                      <p:cBhvr>
                                        <p:cTn id="39" dur="500"/>
                                        <p:tgtEl>
                                          <p:spTgt spid="71"/>
                                        </p:tgtEl>
                                      </p:cBhvr>
                                    </p:animEffect>
                                  </p:childTnLst>
                                </p:cTn>
                              </p:par>
                              <p:par>
                                <p:cTn id="40" presetID="6" presetClass="entr" presetSubtype="16"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circle(in)">
                                      <p:cBhvr>
                                        <p:cTn id="42" dur="20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64621" y="114490"/>
            <a:ext cx="9970264" cy="900906"/>
            <a:chOff x="764621" y="114490"/>
            <a:chExt cx="9970264" cy="900906"/>
          </a:xfrm>
        </p:grpSpPr>
        <p:grpSp>
          <p:nvGrpSpPr>
            <p:cNvPr id="2" name="组合 1"/>
            <p:cNvGrpSpPr/>
            <p:nvPr/>
          </p:nvGrpSpPr>
          <p:grpSpPr>
            <a:xfrm>
              <a:off x="764621" y="114490"/>
              <a:ext cx="9970264" cy="900906"/>
              <a:chOff x="826266" y="127794"/>
              <a:chExt cx="9970264" cy="900906"/>
            </a:xfrm>
          </p:grpSpPr>
          <p:sp>
            <p:nvSpPr>
              <p:cNvPr id="5" name="AutoShape 229"/>
              <p:cNvSpPr>
                <a:spLocks noChangeArrowheads="1"/>
              </p:cNvSpPr>
              <p:nvPr/>
            </p:nvSpPr>
            <p:spPr bwMode="auto">
              <a:xfrm>
                <a:off x="826266" y="127794"/>
                <a:ext cx="9723390" cy="812744"/>
              </a:xfrm>
              <a:prstGeom prst="roundRect">
                <a:avLst>
                  <a:gd name="adj" fmla="val 16667"/>
                </a:avLst>
              </a:prstGeom>
              <a:solidFill>
                <a:srgbClr val="FFFFFF"/>
              </a:solidFill>
              <a:ln w="47625" cap="rnd" algn="ctr">
                <a:solidFill>
                  <a:srgbClr val="00B050"/>
                </a:solidFill>
                <a:prstDash val="sysDot"/>
                <a:round/>
              </a:ln>
            </p:spPr>
            <p:txBody>
              <a:bodyPr wrap="none" anchor="ctr"/>
              <a:lstStyle/>
              <a:p>
                <a:pPr algn="ctr"/>
                <a:r>
                  <a:rPr lang="en-US" altLang="zh-CN" sz="2800" dirty="0">
                    <a:solidFill>
                      <a:prstClr val="black"/>
                    </a:solidFill>
                    <a:latin typeface="Calibri" panose="020F0502020204030204"/>
                    <a:ea typeface="宋体" panose="02010600030101010101" pitchFamily="2" charset="-122"/>
                  </a:rPr>
                  <a:t>		</a:t>
                </a:r>
                <a:endParaRPr lang="en-US" altLang="zh-CN" sz="2800" dirty="0">
                  <a:solidFill>
                    <a:prstClr val="black"/>
                  </a:solidFill>
                  <a:latin typeface="Calibri" panose="020F0502020204030204"/>
                  <a:ea typeface="宋体" panose="02010600030101010101" pitchFamily="2" charset="-122"/>
                </a:endParaRPr>
              </a:p>
            </p:txBody>
          </p:sp>
          <p:grpSp>
            <p:nvGrpSpPr>
              <p:cNvPr id="6" name="Group 230"/>
              <p:cNvGrpSpPr/>
              <p:nvPr/>
            </p:nvGrpSpPr>
            <p:grpSpPr bwMode="auto">
              <a:xfrm rot="19894728">
                <a:off x="9566489" y="502483"/>
                <a:ext cx="1230041" cy="526217"/>
                <a:chOff x="1270" y="1366"/>
                <a:chExt cx="284" cy="191"/>
              </a:xfrm>
            </p:grpSpPr>
            <p:grpSp>
              <p:nvGrpSpPr>
                <p:cNvPr id="7" name="Group 231"/>
                <p:cNvGrpSpPr/>
                <p:nvPr/>
              </p:nvGrpSpPr>
              <p:grpSpPr bwMode="auto">
                <a:xfrm rot="-3920841">
                  <a:off x="1292" y="1367"/>
                  <a:ext cx="148" cy="191"/>
                  <a:chOff x="2825" y="3007"/>
                  <a:chExt cx="229" cy="242"/>
                </a:xfrm>
              </p:grpSpPr>
              <p:sp>
                <p:nvSpPr>
                  <p:cNvPr id="11" name="Freeform 232"/>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vert="eaVert"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2" name="Freeform 233"/>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wrap="none" anchor="ctr"/>
                  <a:lstStyle/>
                  <a:p>
                    <a:pPr algn="ctr"/>
                    <a:endParaRPr lang="zh-CN" altLang="zh-CN" sz="2800">
                      <a:solidFill>
                        <a:prstClr val="black"/>
                      </a:solidFill>
                      <a:latin typeface="Calibri" panose="020F0502020204030204"/>
                      <a:ea typeface="宋体" panose="02010600030101010101" pitchFamily="2" charset="-122"/>
                    </a:endParaRPr>
                  </a:p>
                </p:txBody>
              </p:sp>
            </p:grpSp>
            <p:grpSp>
              <p:nvGrpSpPr>
                <p:cNvPr id="8" name="Group 234"/>
                <p:cNvGrpSpPr/>
                <p:nvPr/>
              </p:nvGrpSpPr>
              <p:grpSpPr bwMode="auto">
                <a:xfrm rot="-10500000">
                  <a:off x="1406" y="1366"/>
                  <a:ext cx="148" cy="191"/>
                  <a:chOff x="2825" y="3007"/>
                  <a:chExt cx="229" cy="242"/>
                </a:xfrm>
              </p:grpSpPr>
              <p:sp>
                <p:nvSpPr>
                  <p:cNvPr id="9" name="Freeform 235"/>
                  <p:cNvSpPr/>
                  <p:nvPr/>
                </p:nvSpPr>
                <p:spPr bwMode="auto">
                  <a:xfrm>
                    <a:off x="2857" y="3007"/>
                    <a:ext cx="144" cy="242"/>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solidFill>
                    <a:srgbClr val="99CC00"/>
                  </a:solidFill>
                  <a:ln w="9525">
                    <a:noFill/>
                    <a:round/>
                  </a:ln>
                </p:spPr>
                <p:txBody>
                  <a:bodyPr rot="10800000" wrap="none" anchor="ctr"/>
                  <a:lstStyle/>
                  <a:p>
                    <a:pPr algn="ctr"/>
                    <a:endParaRPr lang="zh-CN" altLang="zh-CN" sz="2800">
                      <a:solidFill>
                        <a:prstClr val="black"/>
                      </a:solidFill>
                      <a:latin typeface="Calibri" panose="020F0502020204030204"/>
                      <a:ea typeface="宋体" panose="02010600030101010101" pitchFamily="2" charset="-122"/>
                    </a:endParaRPr>
                  </a:p>
                </p:txBody>
              </p:sp>
              <p:sp>
                <p:nvSpPr>
                  <p:cNvPr id="10" name="Freeform 236"/>
                  <p:cNvSpPr/>
                  <p:nvPr/>
                </p:nvSpPr>
                <p:spPr bwMode="auto">
                  <a:xfrm rot="3996341" flipH="1">
                    <a:off x="2853" y="3030"/>
                    <a:ext cx="174" cy="229"/>
                  </a:xfrm>
                  <a:custGeom>
                    <a:avLst/>
                    <a:gdLst>
                      <a:gd name="T0" fmla="*/ 205 w 213"/>
                      <a:gd name="T1" fmla="*/ 38 h 343"/>
                      <a:gd name="T2" fmla="*/ 69 w 213"/>
                      <a:gd name="T3" fmla="*/ 106 h 343"/>
                      <a:gd name="T4" fmla="*/ 23 w 213"/>
                      <a:gd name="T5" fmla="*/ 332 h 343"/>
                      <a:gd name="T6" fmla="*/ 205 w 213"/>
                      <a:gd name="T7" fmla="*/ 38 h 343"/>
                      <a:gd name="T8" fmla="*/ 0 60000 65536"/>
                      <a:gd name="T9" fmla="*/ 0 60000 65536"/>
                      <a:gd name="T10" fmla="*/ 0 60000 65536"/>
                      <a:gd name="T11" fmla="*/ 0 60000 65536"/>
                      <a:gd name="T12" fmla="*/ 0 w 213"/>
                      <a:gd name="T13" fmla="*/ 0 h 343"/>
                      <a:gd name="T14" fmla="*/ 213 w 213"/>
                      <a:gd name="T15" fmla="*/ 343 h 343"/>
                    </a:gdLst>
                    <a:ahLst/>
                    <a:cxnLst>
                      <a:cxn ang="T8">
                        <a:pos x="T0" y="T1"/>
                      </a:cxn>
                      <a:cxn ang="T9">
                        <a:pos x="T2" y="T3"/>
                      </a:cxn>
                      <a:cxn ang="T10">
                        <a:pos x="T4" y="T5"/>
                      </a:cxn>
                      <a:cxn ang="T11">
                        <a:pos x="T6" y="T7"/>
                      </a:cxn>
                    </a:cxnLst>
                    <a:rect l="T12" t="T13" r="T14" b="T15"/>
                    <a:pathLst>
                      <a:path w="213" h="343">
                        <a:moveTo>
                          <a:pt x="205" y="38"/>
                        </a:moveTo>
                        <a:cubicBezTo>
                          <a:pt x="213" y="0"/>
                          <a:pt x="99" y="57"/>
                          <a:pt x="69" y="106"/>
                        </a:cubicBezTo>
                        <a:cubicBezTo>
                          <a:pt x="39" y="155"/>
                          <a:pt x="0" y="343"/>
                          <a:pt x="23" y="332"/>
                        </a:cubicBezTo>
                        <a:cubicBezTo>
                          <a:pt x="46" y="321"/>
                          <a:pt x="197" y="76"/>
                          <a:pt x="205" y="38"/>
                        </a:cubicBezTo>
                        <a:close/>
                      </a:path>
                    </a:pathLst>
                  </a:custGeom>
                  <a:gradFill rotWithShape="1">
                    <a:gsLst>
                      <a:gs pos="0">
                        <a:srgbClr val="008000"/>
                      </a:gs>
                      <a:gs pos="100000">
                        <a:srgbClr val="336600"/>
                      </a:gs>
                    </a:gsLst>
                    <a:lin ang="0" scaled="1"/>
                  </a:gradFill>
                  <a:ln w="9525">
                    <a:noFill/>
                    <a:round/>
                  </a:ln>
                </p:spPr>
                <p:txBody>
                  <a:bodyPr rot="10800000" wrap="none" anchor="ctr"/>
                  <a:lstStyle/>
                  <a:p>
                    <a:pPr algn="ctr"/>
                    <a:endParaRPr lang="zh-CN" altLang="zh-CN" sz="2800" dirty="0">
                      <a:solidFill>
                        <a:prstClr val="black"/>
                      </a:solidFill>
                      <a:latin typeface="Calibri" panose="020F0502020204030204"/>
                      <a:ea typeface="宋体" panose="02010600030101010101" pitchFamily="2" charset="-122"/>
                    </a:endParaRPr>
                  </a:p>
                </p:txBody>
              </p:sp>
            </p:grpSp>
          </p:grpSp>
        </p:grpSp>
        <p:sp>
          <p:nvSpPr>
            <p:cNvPr id="14" name="文本框 13"/>
            <p:cNvSpPr txBox="1"/>
            <p:nvPr/>
          </p:nvSpPr>
          <p:spPr>
            <a:xfrm>
              <a:off x="1292230" y="175525"/>
              <a:ext cx="7679691" cy="669414"/>
            </a:xfrm>
            <a:prstGeom prst="rect">
              <a:avLst/>
            </a:prstGeom>
            <a:solidFill>
              <a:schemeClr val="accent4"/>
            </a:solidFill>
          </p:spPr>
          <p:style>
            <a:lnRef idx="1">
              <a:schemeClr val="accent4"/>
            </a:lnRef>
            <a:fillRef idx="3">
              <a:schemeClr val="accent4"/>
            </a:fillRef>
            <a:effectRef idx="2">
              <a:schemeClr val="accent4"/>
            </a:effectRef>
            <a:fontRef idx="minor">
              <a:schemeClr val="lt1"/>
            </a:fontRef>
          </p:style>
          <p:txBody>
            <a:bodyPr wrap="square">
              <a:spAutoFit/>
            </a:bodyPr>
            <a:lstStyle/>
            <a:p>
              <a:pPr lvl="0" algn="just">
                <a:lnSpc>
                  <a:spcPct val="125000"/>
                </a:lnSpc>
              </a:pPr>
              <a:r>
                <a:rPr lang="zh-CN" altLang="zh-CN" sz="3000" b="1" dirty="0">
                  <a:solidFill>
                    <a:srgbClr val="FF0000"/>
                  </a:solidFill>
                  <a:effectLst/>
                  <a:latin typeface="+mn-ea"/>
                  <a:cs typeface="Times New Roman" panose="02020603050405020304" charset="0"/>
                </a:rPr>
                <a:t>※</a:t>
              </a:r>
              <a:r>
                <a:rPr lang="zh-CN" altLang="zh-CN" sz="3000" b="1" kern="100" dirty="0" smtClean="0">
                  <a:solidFill>
                    <a:srgbClr val="FF0000"/>
                  </a:solidFill>
                  <a:effectLst/>
                  <a:latin typeface="+mn-ea"/>
                  <a:cs typeface="Times New Roman" panose="02020603050405020304" charset="0"/>
                </a:rPr>
                <a:t>【</a:t>
              </a:r>
              <a:r>
                <a:rPr lang="zh-CN" altLang="en-US" sz="3000" b="1" u="wavyHeavy" kern="100" dirty="0">
                  <a:solidFill>
                    <a:srgbClr val="0000FF"/>
                  </a:solidFill>
                  <a:uFill>
                    <a:solidFill>
                      <a:srgbClr val="FF0000"/>
                    </a:solidFill>
                  </a:uFill>
                  <a:latin typeface="+mn-ea"/>
                  <a:cs typeface="Times New Roman" panose="02020603050405020304" charset="0"/>
                </a:rPr>
                <a:t>（</a:t>
              </a:r>
              <a:r>
                <a:rPr lang="en-US" altLang="zh-CN" sz="3000" b="1" u="wavyHeavy" kern="100" dirty="0">
                  <a:solidFill>
                    <a:srgbClr val="0000FF"/>
                  </a:solidFill>
                  <a:uFill>
                    <a:solidFill>
                      <a:srgbClr val="FF0000"/>
                    </a:solidFill>
                  </a:uFill>
                  <a:latin typeface="+mn-ea"/>
                  <a:cs typeface="Times New Roman" panose="02020603050405020304" charset="0"/>
                </a:rPr>
                <a:t>2</a:t>
              </a:r>
              <a:r>
                <a:rPr lang="zh-CN" altLang="en-US" sz="3000" b="1" u="wavyHeavy" kern="100" dirty="0">
                  <a:solidFill>
                    <a:srgbClr val="0000FF"/>
                  </a:solidFill>
                  <a:uFill>
                    <a:solidFill>
                      <a:srgbClr val="FF0000"/>
                    </a:solidFill>
                  </a:uFill>
                  <a:latin typeface="+mn-ea"/>
                  <a:cs typeface="Times New Roman" panose="02020603050405020304" charset="0"/>
                </a:rPr>
                <a:t>）情感</a:t>
              </a:r>
              <a:r>
                <a:rPr lang="zh-CN" altLang="en-US" sz="3000" b="1" u="wavyHeavy" kern="100" dirty="0" smtClean="0">
                  <a:solidFill>
                    <a:srgbClr val="0000FF"/>
                  </a:solidFill>
                  <a:uFill>
                    <a:solidFill>
                      <a:srgbClr val="FF0000"/>
                    </a:solidFill>
                  </a:uFill>
                  <a:latin typeface="+mn-ea"/>
                  <a:cs typeface="Times New Roman" panose="02020603050405020304" charset="0"/>
                </a:rPr>
                <a:t>分析</a:t>
              </a:r>
              <a:r>
                <a:rPr lang="zh-CN" altLang="zh-CN" sz="2600" b="1" kern="100" dirty="0">
                  <a:solidFill>
                    <a:srgbClr val="0000FF"/>
                  </a:solidFill>
                  <a:latin typeface="Times New Roman" panose="02020603050405020304" charset="0"/>
                  <a:ea typeface="宋体" panose="02010600030101010101" pitchFamily="2" charset="-122"/>
                  <a:cs typeface="Times New Roman" panose="02020603050405020304" charset="0"/>
                </a:rPr>
                <a:t>（</a:t>
              </a:r>
              <a:r>
                <a:rPr lang="en-US" altLang="zh-CN" sz="2600" b="1" kern="100" dirty="0">
                  <a:solidFill>
                    <a:srgbClr val="0000FF"/>
                  </a:solidFill>
                  <a:latin typeface="Times New Roman" panose="02020603050405020304" charset="0"/>
                  <a:ea typeface="宋体" panose="02010600030101010101" pitchFamily="2" charset="-122"/>
                  <a:cs typeface="Times New Roman" panose="02020603050405020304" charset="0"/>
                </a:rPr>
                <a:t>Read for emotion</a:t>
              </a:r>
              <a:r>
                <a:rPr lang="zh-CN" altLang="zh-CN" sz="2600" b="1" kern="100" dirty="0" smtClean="0">
                  <a:solidFill>
                    <a:srgbClr val="0000FF"/>
                  </a:solidFill>
                  <a:latin typeface="Times New Roman" panose="02020603050405020304" charset="0"/>
                  <a:ea typeface="宋体" panose="02010600030101010101" pitchFamily="2" charset="-122"/>
                  <a:cs typeface="Times New Roman" panose="02020603050405020304" charset="0"/>
                </a:rPr>
                <a:t>）</a:t>
              </a:r>
              <a:r>
                <a:rPr lang="zh-CN" altLang="zh-CN" sz="3000" b="1" kern="100" dirty="0" smtClean="0">
                  <a:solidFill>
                    <a:srgbClr val="FF0000"/>
                  </a:solidFill>
                  <a:effectLst/>
                  <a:latin typeface="+mn-ea"/>
                  <a:cs typeface="Times New Roman" panose="02020603050405020304" charset="0"/>
                </a:rPr>
                <a:t>】</a:t>
              </a:r>
              <a:endParaRPr lang="zh-CN" altLang="zh-CN" sz="3000" kern="100" dirty="0">
                <a:effectLst/>
                <a:latin typeface="+mn-ea"/>
                <a:cs typeface="Times New Roman" panose="02020603050405020304" charset="0"/>
              </a:endParaRPr>
            </a:p>
          </p:txBody>
        </p:sp>
      </p:grpSp>
      <p:pic>
        <p:nvPicPr>
          <p:cNvPr id="16" name="Picture 2"/>
          <p:cNvPicPr>
            <a:picLocks noChangeAspect="1" noChangeArrowheads="1"/>
          </p:cNvPicPr>
          <p:nvPr/>
        </p:nvPicPr>
        <p:blipFill>
          <a:blip r:embed="rId1"/>
          <a:srcRect/>
          <a:stretch>
            <a:fillRect/>
          </a:stretch>
        </p:blipFill>
        <p:spPr bwMode="auto">
          <a:xfrm>
            <a:off x="10282534" y="5323173"/>
            <a:ext cx="2063578" cy="1556548"/>
          </a:xfrm>
          <a:prstGeom prst="ellipse">
            <a:avLst/>
          </a:prstGeom>
          <a:ln>
            <a:noFill/>
          </a:ln>
          <a:effectLst>
            <a:softEdge rad="112500"/>
          </a:effectLst>
        </p:spPr>
      </p:pic>
      <p:grpSp>
        <p:nvGrpSpPr>
          <p:cNvPr id="17" name="组合 16"/>
          <p:cNvGrpSpPr/>
          <p:nvPr/>
        </p:nvGrpSpPr>
        <p:grpSpPr>
          <a:xfrm>
            <a:off x="1492896" y="3848570"/>
            <a:ext cx="3341733" cy="523225"/>
            <a:chOff x="-2687010" y="1275475"/>
            <a:chExt cx="8519982" cy="488810"/>
          </a:xfrm>
        </p:grpSpPr>
        <p:sp>
          <p:nvSpPr>
            <p:cNvPr id="48" name="矩形 47"/>
            <p:cNvSpPr/>
            <p:nvPr/>
          </p:nvSpPr>
          <p:spPr>
            <a:xfrm>
              <a:off x="-2687010" y="1275479"/>
              <a:ext cx="7785622" cy="488806"/>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eager</a:t>
              </a:r>
              <a:r>
                <a:rPr lang="zh-CN" altLang="en-US"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（看到胸针）</a:t>
              </a:r>
              <a:endParaRPr kumimoji="0" lang="zh-CN" altLang="en-US" sz="2800" b="1" i="0" u="none" strike="noStrike" kern="0" cap="none" spc="0" normalizeH="0" baseline="0" noProof="0" dirty="0">
                <a:ln>
                  <a:noFill/>
                </a:ln>
                <a:solidFill>
                  <a:prstClr val="black">
                    <a:lumMod val="65000"/>
                    <a:lumOff val="35000"/>
                  </a:prstClr>
                </a:solidFill>
                <a:effectLst/>
                <a:uLnTx/>
                <a:uFillTx/>
                <a:latin typeface="Times New Roman" panose="02020603050405020304" charset="0"/>
                <a:ea typeface="仓耳羽辰体-谷力 W05" panose="02020400000000000000" pitchFamily="18" charset="-122"/>
                <a:cs typeface="Times New Roman" panose="02020603050405020304" charset="0"/>
                <a:sym typeface="+mn-lt"/>
              </a:endParaRPr>
            </a:p>
          </p:txBody>
        </p:sp>
        <p:grpSp>
          <p:nvGrpSpPr>
            <p:cNvPr id="49" name="Group 22"/>
            <p:cNvGrpSpPr/>
            <p:nvPr/>
          </p:nvGrpSpPr>
          <p:grpSpPr>
            <a:xfrm>
              <a:off x="1977592" y="1275475"/>
              <a:ext cx="3855380" cy="429354"/>
              <a:chOff x="671534" y="1791491"/>
              <a:chExt cx="2736956" cy="304801"/>
            </a:xfrm>
          </p:grpSpPr>
          <p:cxnSp>
            <p:nvCxnSpPr>
              <p:cNvPr id="50" name="Straight Connector 18"/>
              <p:cNvCxnSpPr/>
              <p:nvPr/>
            </p:nvCxnSpPr>
            <p:spPr>
              <a:xfrm flipH="1" flipV="1">
                <a:off x="2646490" y="1791492"/>
                <a:ext cx="762000" cy="304800"/>
              </a:xfrm>
              <a:prstGeom prst="line">
                <a:avLst/>
              </a:prstGeom>
              <a:noFill/>
              <a:ln w="41275" cap="flat" cmpd="sng" algn="ctr">
                <a:solidFill>
                  <a:srgbClr val="FFA74A"/>
                </a:solidFill>
                <a:prstDash val="solid"/>
                <a:headEnd type="oval"/>
              </a:ln>
              <a:effectLst/>
            </p:spPr>
          </p:cxnSp>
          <p:cxnSp>
            <p:nvCxnSpPr>
              <p:cNvPr id="51" name="Straight Connector 21"/>
              <p:cNvCxnSpPr/>
              <p:nvPr/>
            </p:nvCxnSpPr>
            <p:spPr>
              <a:xfrm flipH="1">
                <a:off x="671534" y="1791491"/>
                <a:ext cx="1974956" cy="0"/>
              </a:xfrm>
              <a:prstGeom prst="line">
                <a:avLst/>
              </a:prstGeom>
              <a:noFill/>
              <a:ln w="41275" cap="flat" cmpd="sng" algn="ctr">
                <a:solidFill>
                  <a:srgbClr val="FFA74A"/>
                </a:solidFill>
                <a:prstDash val="solid"/>
              </a:ln>
              <a:effectLst/>
            </p:spPr>
          </p:cxnSp>
        </p:grpSp>
      </p:grpSp>
      <p:grpSp>
        <p:nvGrpSpPr>
          <p:cNvPr id="19" name="组合 18"/>
          <p:cNvGrpSpPr/>
          <p:nvPr/>
        </p:nvGrpSpPr>
        <p:grpSpPr>
          <a:xfrm>
            <a:off x="956325" y="4712666"/>
            <a:ext cx="3558101" cy="683586"/>
            <a:chOff x="-3061043" y="1275475"/>
            <a:chExt cx="9071628" cy="638623"/>
          </a:xfrm>
        </p:grpSpPr>
        <p:sp>
          <p:nvSpPr>
            <p:cNvPr id="40" name="矩形 39"/>
            <p:cNvSpPr/>
            <p:nvPr/>
          </p:nvSpPr>
          <p:spPr>
            <a:xfrm>
              <a:off x="-3061043" y="1425293"/>
              <a:ext cx="9071628" cy="4888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delighted</a:t>
              </a:r>
              <a:r>
                <a:rPr lang="zh-CN" altLang="en-US"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（送给妈妈）</a:t>
              </a:r>
              <a:endParaRPr kumimoji="0" lang="zh-CN" altLang="en-US" sz="2800" b="1" i="0" u="none" strike="noStrike" kern="0" cap="none" spc="0" normalizeH="0" baseline="0" noProof="0" dirty="0">
                <a:ln>
                  <a:noFill/>
                </a:ln>
                <a:solidFill>
                  <a:prstClr val="black">
                    <a:lumMod val="65000"/>
                    <a:lumOff val="35000"/>
                  </a:prstClr>
                </a:solidFill>
                <a:effectLst/>
                <a:uLnTx/>
                <a:uFillTx/>
                <a:latin typeface="Times New Roman" panose="02020603050405020304" charset="0"/>
                <a:ea typeface="仓耳羽辰体-谷力 W05" panose="02020400000000000000" pitchFamily="18" charset="-122"/>
                <a:cs typeface="Times New Roman" panose="02020603050405020304" charset="0"/>
                <a:sym typeface="+mn-lt"/>
              </a:endParaRPr>
            </a:p>
          </p:txBody>
        </p:sp>
        <p:grpSp>
          <p:nvGrpSpPr>
            <p:cNvPr id="41" name="Group 22"/>
            <p:cNvGrpSpPr/>
            <p:nvPr/>
          </p:nvGrpSpPr>
          <p:grpSpPr>
            <a:xfrm>
              <a:off x="1977592" y="1275475"/>
              <a:ext cx="3855380" cy="429354"/>
              <a:chOff x="671534" y="1791491"/>
              <a:chExt cx="2736956" cy="304801"/>
            </a:xfrm>
          </p:grpSpPr>
          <p:cxnSp>
            <p:nvCxnSpPr>
              <p:cNvPr id="42" name="Straight Connector 18"/>
              <p:cNvCxnSpPr/>
              <p:nvPr/>
            </p:nvCxnSpPr>
            <p:spPr>
              <a:xfrm flipH="1" flipV="1">
                <a:off x="2646490" y="1791492"/>
                <a:ext cx="762000" cy="304800"/>
              </a:xfrm>
              <a:prstGeom prst="line">
                <a:avLst/>
              </a:prstGeom>
              <a:noFill/>
              <a:ln w="38100" cap="flat" cmpd="sng" algn="ctr">
                <a:solidFill>
                  <a:srgbClr val="FFA74A"/>
                </a:solidFill>
                <a:prstDash val="solid"/>
                <a:headEnd type="oval"/>
              </a:ln>
              <a:effectLst/>
            </p:spPr>
          </p:cxnSp>
          <p:cxnSp>
            <p:nvCxnSpPr>
              <p:cNvPr id="43" name="Straight Connector 21"/>
              <p:cNvCxnSpPr/>
              <p:nvPr/>
            </p:nvCxnSpPr>
            <p:spPr>
              <a:xfrm flipH="1">
                <a:off x="671534" y="1791491"/>
                <a:ext cx="1974956" cy="0"/>
              </a:xfrm>
              <a:prstGeom prst="line">
                <a:avLst/>
              </a:prstGeom>
              <a:noFill/>
              <a:ln w="38100" cap="flat" cmpd="sng" algn="ctr">
                <a:solidFill>
                  <a:srgbClr val="FFA74A"/>
                </a:solidFill>
                <a:prstDash val="solid"/>
              </a:ln>
              <a:effectLst/>
            </p:spPr>
          </p:cxnSp>
        </p:grpSp>
      </p:grpSp>
      <p:grpSp>
        <p:nvGrpSpPr>
          <p:cNvPr id="20" name="组合 19"/>
          <p:cNvGrpSpPr/>
          <p:nvPr/>
        </p:nvGrpSpPr>
        <p:grpSpPr>
          <a:xfrm flipH="1">
            <a:off x="5770730" y="3743603"/>
            <a:ext cx="4345606" cy="728704"/>
            <a:chOff x="-2877600" y="1255135"/>
            <a:chExt cx="8710572" cy="449694"/>
          </a:xfrm>
        </p:grpSpPr>
        <p:sp>
          <p:nvSpPr>
            <p:cNvPr id="36" name="矩形 35"/>
            <p:cNvSpPr/>
            <p:nvPr/>
          </p:nvSpPr>
          <p:spPr>
            <a:xfrm>
              <a:off x="-2877600" y="1255135"/>
              <a:ext cx="8096373" cy="32288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disappointed</a:t>
              </a:r>
              <a:r>
                <a:rPr lang="zh-CN" altLang="en-US"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（没钱购买）</a:t>
              </a:r>
              <a:endParaRPr kumimoji="0" lang="zh-CN" altLang="en-US" sz="2800" b="1" i="0" u="none" strike="noStrike" kern="0" cap="none" spc="0" normalizeH="0" baseline="0" noProof="0" dirty="0">
                <a:ln>
                  <a:noFill/>
                </a:ln>
                <a:solidFill>
                  <a:prstClr val="black">
                    <a:lumMod val="65000"/>
                    <a:lumOff val="35000"/>
                  </a:prstClr>
                </a:solidFill>
                <a:effectLst/>
                <a:uLnTx/>
                <a:uFillTx/>
                <a:latin typeface="Times New Roman" panose="02020603050405020304" charset="0"/>
                <a:ea typeface="仓耳羽辰体-谷力 W05" panose="02020400000000000000" pitchFamily="18" charset="-122"/>
                <a:cs typeface="Times New Roman" panose="02020603050405020304" charset="0"/>
                <a:sym typeface="+mn-lt"/>
              </a:endParaRPr>
            </a:p>
          </p:txBody>
        </p:sp>
        <p:grpSp>
          <p:nvGrpSpPr>
            <p:cNvPr id="37" name="Group 22"/>
            <p:cNvGrpSpPr/>
            <p:nvPr/>
          </p:nvGrpSpPr>
          <p:grpSpPr>
            <a:xfrm>
              <a:off x="1977592" y="1275475"/>
              <a:ext cx="3855380" cy="429354"/>
              <a:chOff x="671534" y="1791491"/>
              <a:chExt cx="2736956" cy="304801"/>
            </a:xfrm>
          </p:grpSpPr>
          <p:cxnSp>
            <p:nvCxnSpPr>
              <p:cNvPr id="38" name="Straight Connector 18"/>
              <p:cNvCxnSpPr/>
              <p:nvPr/>
            </p:nvCxnSpPr>
            <p:spPr>
              <a:xfrm flipH="1" flipV="1">
                <a:off x="2646490" y="1791492"/>
                <a:ext cx="762000" cy="304800"/>
              </a:xfrm>
              <a:prstGeom prst="line">
                <a:avLst/>
              </a:prstGeom>
              <a:noFill/>
              <a:ln w="38100" cap="flat" cmpd="sng" algn="ctr">
                <a:solidFill>
                  <a:srgbClr val="FFA74A"/>
                </a:solidFill>
                <a:prstDash val="solid"/>
                <a:headEnd type="oval"/>
              </a:ln>
              <a:effectLst/>
            </p:spPr>
          </p:cxnSp>
          <p:cxnSp>
            <p:nvCxnSpPr>
              <p:cNvPr id="39" name="Straight Connector 21"/>
              <p:cNvCxnSpPr/>
              <p:nvPr/>
            </p:nvCxnSpPr>
            <p:spPr>
              <a:xfrm flipH="1">
                <a:off x="671534" y="1791491"/>
                <a:ext cx="1974956" cy="0"/>
              </a:xfrm>
              <a:prstGeom prst="line">
                <a:avLst/>
              </a:prstGeom>
              <a:noFill/>
              <a:ln w="38100" cap="flat" cmpd="sng" algn="ctr">
                <a:solidFill>
                  <a:srgbClr val="FFA74A"/>
                </a:solidFill>
                <a:prstDash val="solid"/>
              </a:ln>
              <a:effectLst/>
            </p:spPr>
          </p:cxnSp>
        </p:grpSp>
      </p:grpSp>
      <p:grpSp>
        <p:nvGrpSpPr>
          <p:cNvPr id="21" name="组合 20"/>
          <p:cNvGrpSpPr/>
          <p:nvPr/>
        </p:nvGrpSpPr>
        <p:grpSpPr>
          <a:xfrm flipH="1">
            <a:off x="5986754" y="4496641"/>
            <a:ext cx="4080612" cy="742972"/>
            <a:chOff x="-2346430" y="1275475"/>
            <a:chExt cx="8179402" cy="458499"/>
          </a:xfrm>
        </p:grpSpPr>
        <p:sp>
          <p:nvSpPr>
            <p:cNvPr id="32" name="矩形 31"/>
            <p:cNvSpPr/>
            <p:nvPr/>
          </p:nvSpPr>
          <p:spPr>
            <a:xfrm>
              <a:off x="-2346430" y="1411087"/>
              <a:ext cx="7942396" cy="322887"/>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expecting</a:t>
              </a:r>
              <a:r>
                <a:rPr lang="zh-CN" altLang="en-US"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（捡拾钉子袋）</a:t>
              </a:r>
              <a:endParaRPr kumimoji="0" lang="zh-CN" altLang="en-US" sz="2800" b="1" i="0" u="none" strike="noStrike" kern="0" cap="none" spc="0" normalizeH="0" baseline="0" noProof="0" dirty="0">
                <a:ln>
                  <a:noFill/>
                </a:ln>
                <a:solidFill>
                  <a:prstClr val="black">
                    <a:lumMod val="65000"/>
                    <a:lumOff val="35000"/>
                  </a:prstClr>
                </a:solidFill>
                <a:effectLst/>
                <a:uLnTx/>
                <a:uFillTx/>
                <a:latin typeface="Times New Roman" panose="02020603050405020304" charset="0"/>
                <a:ea typeface="仓耳羽辰体-谷力 W05" panose="02020400000000000000" pitchFamily="18" charset="-122"/>
                <a:cs typeface="Times New Roman" panose="02020603050405020304" charset="0"/>
                <a:sym typeface="+mn-lt"/>
              </a:endParaRPr>
            </a:p>
          </p:txBody>
        </p:sp>
        <p:grpSp>
          <p:nvGrpSpPr>
            <p:cNvPr id="33" name="Group 22"/>
            <p:cNvGrpSpPr/>
            <p:nvPr/>
          </p:nvGrpSpPr>
          <p:grpSpPr>
            <a:xfrm>
              <a:off x="1977592" y="1275475"/>
              <a:ext cx="3855380" cy="429354"/>
              <a:chOff x="671534" y="1791491"/>
              <a:chExt cx="2736956" cy="304801"/>
            </a:xfrm>
          </p:grpSpPr>
          <p:cxnSp>
            <p:nvCxnSpPr>
              <p:cNvPr id="34" name="Straight Connector 18"/>
              <p:cNvCxnSpPr/>
              <p:nvPr/>
            </p:nvCxnSpPr>
            <p:spPr>
              <a:xfrm flipH="1" flipV="1">
                <a:off x="2646490" y="1791492"/>
                <a:ext cx="762000" cy="304800"/>
              </a:xfrm>
              <a:prstGeom prst="line">
                <a:avLst/>
              </a:prstGeom>
              <a:noFill/>
              <a:ln w="38100" cap="flat" cmpd="sng" algn="ctr">
                <a:solidFill>
                  <a:srgbClr val="FFA74A"/>
                </a:solidFill>
                <a:prstDash val="solid"/>
                <a:headEnd type="oval"/>
              </a:ln>
              <a:effectLst/>
            </p:spPr>
          </p:cxnSp>
          <p:cxnSp>
            <p:nvCxnSpPr>
              <p:cNvPr id="35" name="Straight Connector 21"/>
              <p:cNvCxnSpPr/>
              <p:nvPr/>
            </p:nvCxnSpPr>
            <p:spPr>
              <a:xfrm flipH="1">
                <a:off x="671534" y="1791491"/>
                <a:ext cx="1974956" cy="0"/>
              </a:xfrm>
              <a:prstGeom prst="line">
                <a:avLst/>
              </a:prstGeom>
              <a:noFill/>
              <a:ln w="38100" cap="flat" cmpd="sng" algn="ctr">
                <a:solidFill>
                  <a:srgbClr val="FFA74A"/>
                </a:solidFill>
                <a:prstDash val="solid"/>
              </a:ln>
              <a:effectLst/>
            </p:spPr>
          </p:cxnSp>
        </p:grpSp>
      </p:grpSp>
      <p:grpSp>
        <p:nvGrpSpPr>
          <p:cNvPr id="22" name="组合 21"/>
          <p:cNvGrpSpPr/>
          <p:nvPr/>
        </p:nvGrpSpPr>
        <p:grpSpPr>
          <a:xfrm flipH="1">
            <a:off x="5770730" y="5499393"/>
            <a:ext cx="3201191" cy="946212"/>
            <a:chOff x="326150" y="670029"/>
            <a:chExt cx="5108143" cy="1307173"/>
          </a:xfrm>
        </p:grpSpPr>
        <p:sp>
          <p:nvSpPr>
            <p:cNvPr id="28" name="矩形 27"/>
            <p:cNvSpPr/>
            <p:nvPr/>
          </p:nvSpPr>
          <p:spPr>
            <a:xfrm>
              <a:off x="326150" y="1254384"/>
              <a:ext cx="4439538" cy="722818"/>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hopeful</a:t>
              </a:r>
              <a:r>
                <a:rPr lang="zh-CN" altLang="en-US"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（存够钱）</a:t>
              </a:r>
              <a:endParaRPr kumimoji="0" lang="zh-CN" altLang="en-US" sz="2800" b="1" i="0" u="none" strike="noStrike" kern="0" cap="none" spc="0" normalizeH="0" baseline="0" noProof="0" dirty="0">
                <a:ln>
                  <a:noFill/>
                </a:ln>
                <a:solidFill>
                  <a:prstClr val="black">
                    <a:lumMod val="65000"/>
                    <a:lumOff val="35000"/>
                  </a:prstClr>
                </a:solidFill>
                <a:effectLst/>
                <a:uLnTx/>
                <a:uFillTx/>
                <a:latin typeface="Times New Roman" panose="02020603050405020304" charset="0"/>
                <a:ea typeface="仓耳羽辰体-谷力 W05" panose="02020400000000000000" pitchFamily="18" charset="-122"/>
                <a:cs typeface="Times New Roman" panose="02020603050405020304" charset="0"/>
                <a:sym typeface="+mn-lt"/>
              </a:endParaRPr>
            </a:p>
          </p:txBody>
        </p:sp>
        <p:grpSp>
          <p:nvGrpSpPr>
            <p:cNvPr id="29" name="Group 22"/>
            <p:cNvGrpSpPr/>
            <p:nvPr/>
          </p:nvGrpSpPr>
          <p:grpSpPr>
            <a:xfrm>
              <a:off x="1977592" y="670029"/>
              <a:ext cx="3456701" cy="605449"/>
              <a:chOff x="671534" y="1361682"/>
              <a:chExt cx="2453932" cy="429812"/>
            </a:xfrm>
          </p:grpSpPr>
          <p:cxnSp>
            <p:nvCxnSpPr>
              <p:cNvPr id="30" name="Straight Connector 18"/>
              <p:cNvCxnSpPr/>
              <p:nvPr/>
            </p:nvCxnSpPr>
            <p:spPr>
              <a:xfrm flipH="1">
                <a:off x="2646494" y="1361682"/>
                <a:ext cx="478972" cy="429812"/>
              </a:xfrm>
              <a:prstGeom prst="line">
                <a:avLst/>
              </a:prstGeom>
              <a:noFill/>
              <a:ln w="38100" cap="flat" cmpd="sng" algn="ctr">
                <a:solidFill>
                  <a:srgbClr val="FFA74A"/>
                </a:solidFill>
                <a:prstDash val="solid"/>
                <a:headEnd type="oval"/>
              </a:ln>
              <a:effectLst/>
            </p:spPr>
          </p:cxnSp>
          <p:cxnSp>
            <p:nvCxnSpPr>
              <p:cNvPr id="31" name="Straight Connector 21"/>
              <p:cNvCxnSpPr/>
              <p:nvPr/>
            </p:nvCxnSpPr>
            <p:spPr>
              <a:xfrm flipH="1">
                <a:off x="671534" y="1791491"/>
                <a:ext cx="1974956" cy="0"/>
              </a:xfrm>
              <a:prstGeom prst="line">
                <a:avLst/>
              </a:prstGeom>
              <a:noFill/>
              <a:ln w="38100" cap="flat" cmpd="sng" algn="ctr">
                <a:solidFill>
                  <a:srgbClr val="FFA74A"/>
                </a:solidFill>
                <a:prstDash val="solid"/>
              </a:ln>
              <a:effectLst/>
            </p:spPr>
          </p:cxnSp>
        </p:grpSp>
      </p:grpSp>
      <p:grpSp>
        <p:nvGrpSpPr>
          <p:cNvPr id="23" name="组合 22"/>
          <p:cNvGrpSpPr/>
          <p:nvPr/>
        </p:nvGrpSpPr>
        <p:grpSpPr>
          <a:xfrm>
            <a:off x="2311602" y="5576763"/>
            <a:ext cx="3171097" cy="811258"/>
            <a:chOff x="-814750" y="1006388"/>
            <a:chExt cx="8084937" cy="757897"/>
          </a:xfrm>
        </p:grpSpPr>
        <p:sp>
          <p:nvSpPr>
            <p:cNvPr id="24" name="矩形 23"/>
            <p:cNvSpPr/>
            <p:nvPr/>
          </p:nvSpPr>
          <p:spPr>
            <a:xfrm>
              <a:off x="-814750" y="1275480"/>
              <a:ext cx="8084937" cy="48880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CN"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excited</a:t>
              </a:r>
              <a:r>
                <a:rPr lang="zh-CN" altLang="en-US" sz="2800" b="1" kern="0" dirty="0">
                  <a:solidFill>
                    <a:prstClr val="black">
                      <a:lumMod val="65000"/>
                      <a:lumOff val="35000"/>
                    </a:prstClr>
                  </a:solidFill>
                  <a:latin typeface="Times New Roman" panose="02020603050405020304" charset="0"/>
                  <a:ea typeface="仓耳羽辰体-谷力 W05" panose="02020400000000000000" pitchFamily="18" charset="-122"/>
                  <a:cs typeface="Times New Roman" panose="02020603050405020304" charset="0"/>
                  <a:sym typeface="+mn-lt"/>
                </a:rPr>
                <a:t>（买到胸针）</a:t>
              </a:r>
              <a:endParaRPr kumimoji="0" lang="zh-CN" altLang="en-US" sz="2800" b="1" i="0" u="none" strike="noStrike" kern="0" cap="none" spc="0" normalizeH="0" baseline="0" noProof="0" dirty="0">
                <a:ln>
                  <a:noFill/>
                </a:ln>
                <a:solidFill>
                  <a:prstClr val="black">
                    <a:lumMod val="65000"/>
                    <a:lumOff val="35000"/>
                  </a:prstClr>
                </a:solidFill>
                <a:effectLst/>
                <a:uLnTx/>
                <a:uFillTx/>
                <a:latin typeface="Times New Roman" panose="02020603050405020304" charset="0"/>
                <a:ea typeface="仓耳羽辰体-谷力 W05" panose="02020400000000000000" pitchFamily="18" charset="-122"/>
                <a:cs typeface="Times New Roman" panose="02020603050405020304" charset="0"/>
                <a:sym typeface="+mn-lt"/>
              </a:endParaRPr>
            </a:p>
          </p:txBody>
        </p:sp>
        <p:grpSp>
          <p:nvGrpSpPr>
            <p:cNvPr id="25" name="Group 22"/>
            <p:cNvGrpSpPr/>
            <p:nvPr/>
          </p:nvGrpSpPr>
          <p:grpSpPr>
            <a:xfrm>
              <a:off x="1977593" y="1006388"/>
              <a:ext cx="3456702" cy="269089"/>
              <a:chOff x="671534" y="1600465"/>
              <a:chExt cx="2453932" cy="191028"/>
            </a:xfrm>
          </p:grpSpPr>
          <p:cxnSp>
            <p:nvCxnSpPr>
              <p:cNvPr id="26" name="Straight Connector 18"/>
              <p:cNvCxnSpPr/>
              <p:nvPr/>
            </p:nvCxnSpPr>
            <p:spPr>
              <a:xfrm flipH="1">
                <a:off x="2646492" y="1600465"/>
                <a:ext cx="478974" cy="191028"/>
              </a:xfrm>
              <a:prstGeom prst="line">
                <a:avLst/>
              </a:prstGeom>
              <a:noFill/>
              <a:ln w="38100" cap="flat" cmpd="sng" algn="ctr">
                <a:solidFill>
                  <a:srgbClr val="FFA74A"/>
                </a:solidFill>
                <a:prstDash val="solid"/>
                <a:headEnd type="oval"/>
              </a:ln>
              <a:effectLst/>
            </p:spPr>
          </p:cxnSp>
          <p:cxnSp>
            <p:nvCxnSpPr>
              <p:cNvPr id="27" name="Straight Connector 21"/>
              <p:cNvCxnSpPr/>
              <p:nvPr/>
            </p:nvCxnSpPr>
            <p:spPr>
              <a:xfrm flipH="1">
                <a:off x="671534" y="1791491"/>
                <a:ext cx="1974956" cy="0"/>
              </a:xfrm>
              <a:prstGeom prst="line">
                <a:avLst/>
              </a:prstGeom>
              <a:noFill/>
              <a:ln w="38100" cap="flat" cmpd="sng" algn="ctr">
                <a:solidFill>
                  <a:srgbClr val="FFA74A"/>
                </a:solidFill>
                <a:prstDash val="solid"/>
              </a:ln>
              <a:effectLst/>
            </p:spPr>
          </p:cxnSp>
        </p:grpSp>
      </p:grpSp>
      <p:sp>
        <p:nvSpPr>
          <p:cNvPr id="4" name="矩形 3"/>
          <p:cNvSpPr/>
          <p:nvPr/>
        </p:nvSpPr>
        <p:spPr>
          <a:xfrm>
            <a:off x="523748" y="1128904"/>
            <a:ext cx="11182699" cy="1569660"/>
          </a:xfrm>
          <a:prstGeom prst="rect">
            <a:avLst/>
          </a:prstGeom>
          <a:ln w="38100">
            <a:solidFill>
              <a:srgbClr val="00B050"/>
            </a:solidFill>
          </a:ln>
        </p:spPr>
        <p:txBody>
          <a:bodyPr wrap="square">
            <a:spAutoFit/>
          </a:bodyPr>
          <a:lstStyle/>
          <a:p>
            <a:r>
              <a:rPr lang="zh-CN" altLang="zh-CN" sz="2400" b="1" kern="100" dirty="0">
                <a:latin typeface="Times New Roman" panose="02020603050405020304" charset="0"/>
                <a:ea typeface="宋体" panose="02010600030101010101" pitchFamily="2" charset="-122"/>
                <a:cs typeface="Times New Roman" panose="02020603050405020304" charset="0"/>
              </a:rPr>
              <a:t>故事围绕</a:t>
            </a:r>
            <a:r>
              <a:rPr lang="en-US" altLang="zh-CN" sz="2400" b="1" kern="100" dirty="0">
                <a:latin typeface="Times New Roman" panose="02020603050405020304" charset="0"/>
                <a:ea typeface="宋体" panose="02010600030101010101" pitchFamily="2" charset="-122"/>
              </a:rPr>
              <a:t>Reuben</a:t>
            </a:r>
            <a:r>
              <a:rPr lang="zh-CN" altLang="zh-CN" sz="2400" b="1" kern="100" dirty="0">
                <a:latin typeface="Times New Roman" panose="02020603050405020304" charset="0"/>
                <a:ea typeface="宋体" panose="02010600030101010101" pitchFamily="2" charset="-122"/>
                <a:cs typeface="Times New Roman" panose="02020603050405020304" charset="0"/>
              </a:rPr>
              <a:t>捡拾并卖掉钉子袋赚钱买胸针展开。存钱是故事的情节线索之一。根据原文，</a:t>
            </a:r>
            <a:r>
              <a:rPr lang="en-US" altLang="zh-CN" sz="2400" b="1" kern="100" dirty="0">
                <a:latin typeface="Times New Roman" panose="02020603050405020304" charset="0"/>
                <a:ea typeface="宋体" panose="02010600030101010101" pitchFamily="2" charset="-122"/>
              </a:rPr>
              <a:t>Reuben</a:t>
            </a:r>
            <a:r>
              <a:rPr lang="zh-CN" altLang="zh-CN" sz="2400" b="1" kern="100" dirty="0">
                <a:latin typeface="Times New Roman" panose="02020603050405020304" charset="0"/>
                <a:ea typeface="宋体" panose="02010600030101010101" pitchFamily="2" charset="-122"/>
                <a:cs typeface="Times New Roman" panose="02020603050405020304" charset="0"/>
              </a:rPr>
              <a:t>没有钱购买非常漂亮的胸针，但他想尽办法，不仅捡拾钉子袋卖掉赚钱，还跑去送报纸，存够了钱之后，在圣诞节前夕，终于买回了妈妈漂亮的胸针，送给妈妈。</a:t>
            </a:r>
            <a:endParaRPr lang="zh-CN" altLang="en-US" sz="2400" b="1" dirty="0"/>
          </a:p>
        </p:txBody>
      </p:sp>
      <p:sp>
        <p:nvSpPr>
          <p:cNvPr id="15" name="矩形 14"/>
          <p:cNvSpPr/>
          <p:nvPr/>
        </p:nvSpPr>
        <p:spPr>
          <a:xfrm>
            <a:off x="523748" y="2789639"/>
            <a:ext cx="11185039" cy="941796"/>
          </a:xfrm>
          <a:prstGeom prst="rect">
            <a:avLst/>
          </a:prstGeom>
          <a:ln w="41275">
            <a:solidFill>
              <a:srgbClr val="92D050"/>
            </a:solidFill>
          </a:ln>
        </p:spPr>
        <p:txBody>
          <a:bodyPr wrap="square">
            <a:spAutoFit/>
          </a:bodyPr>
          <a:lstStyle/>
          <a:p>
            <a:pPr algn="just">
              <a:lnSpc>
                <a:spcPct val="115000"/>
              </a:lnSpc>
              <a:spcAft>
                <a:spcPts val="0"/>
              </a:spcAft>
            </a:pPr>
            <a:r>
              <a:rPr lang="en-US" altLang="zh-CN" sz="2400" b="1" kern="100" dirty="0">
                <a:solidFill>
                  <a:srgbClr val="0000FF"/>
                </a:solidFill>
                <a:latin typeface="Times New Roman" panose="02020603050405020304" charset="0"/>
                <a:ea typeface="宋体" panose="02010600030101010101" pitchFamily="2" charset="-122"/>
                <a:cs typeface="Times New Roman" panose="02020603050405020304" charset="0"/>
              </a:rPr>
              <a:t>Reuben</a:t>
            </a:r>
            <a:r>
              <a:rPr lang="zh-CN" altLang="zh-CN" sz="2400" b="1" kern="100" dirty="0">
                <a:solidFill>
                  <a:srgbClr val="0000FF"/>
                </a:solidFill>
                <a:latin typeface="Times New Roman" panose="02020603050405020304" charset="0"/>
                <a:ea typeface="宋体" panose="02010600030101010101" pitchFamily="2" charset="-122"/>
                <a:cs typeface="Times New Roman" panose="02020603050405020304" charset="0"/>
              </a:rPr>
              <a:t>的心理变化是故事的另一个情节线索。从看到商店橱窗中的胸针开始，他的心理变化如下：</a:t>
            </a:r>
            <a:endParaRPr lang="zh-CN" altLang="zh-CN" sz="2400" b="1" kern="100" dirty="0">
              <a:solidFill>
                <a:srgbClr val="0000FF"/>
              </a:solidFill>
              <a:effectLst/>
              <a:latin typeface="Calibri" panose="020F0502020204030204" pitchFamily="34" charset="0"/>
              <a:ea typeface="宋体" panose="02010600030101010101" pitchFamily="2" charset="-122"/>
              <a:cs typeface="Times New Roman" panose="02020603050405020304" charset="0"/>
            </a:endParaRPr>
          </a:p>
        </p:txBody>
      </p:sp>
      <p:grpSp>
        <p:nvGrpSpPr>
          <p:cNvPr id="53" name="组合 52"/>
          <p:cNvGrpSpPr/>
          <p:nvPr/>
        </p:nvGrpSpPr>
        <p:grpSpPr>
          <a:xfrm>
            <a:off x="4402580" y="4208610"/>
            <a:ext cx="1632028" cy="1449251"/>
            <a:chOff x="4402580" y="4208610"/>
            <a:chExt cx="1632028" cy="1449251"/>
          </a:xfrm>
        </p:grpSpPr>
        <p:grpSp>
          <p:nvGrpSpPr>
            <p:cNvPr id="18" name="组合 17"/>
            <p:cNvGrpSpPr/>
            <p:nvPr/>
          </p:nvGrpSpPr>
          <p:grpSpPr>
            <a:xfrm>
              <a:off x="4402580" y="4208610"/>
              <a:ext cx="1632028" cy="1449251"/>
              <a:chOff x="4051054" y="1743763"/>
              <a:chExt cx="4334152" cy="4321491"/>
            </a:xfrm>
          </p:grpSpPr>
          <p:sp>
            <p:nvSpPr>
              <p:cNvPr id="44" name="Freeform 44"/>
              <p:cNvSpPr/>
              <p:nvPr/>
            </p:nvSpPr>
            <p:spPr bwMode="auto">
              <a:xfrm>
                <a:off x="4051054" y="1743763"/>
                <a:ext cx="2170239" cy="2151253"/>
              </a:xfrm>
              <a:custGeom>
                <a:avLst/>
                <a:gdLst>
                  <a:gd name="T0" fmla="*/ 144 w 144"/>
                  <a:gd name="T1" fmla="*/ 0 h 143"/>
                  <a:gd name="T2" fmla="*/ 0 w 144"/>
                  <a:gd name="T3" fmla="*/ 143 h 143"/>
                  <a:gd name="T4" fmla="*/ 0 w 144"/>
                  <a:gd name="T5" fmla="*/ 143 h 143"/>
                  <a:gd name="T6" fmla="*/ 14 w 144"/>
                  <a:gd name="T7" fmla="*/ 143 h 143"/>
                  <a:gd name="T8" fmla="*/ 14 w 144"/>
                  <a:gd name="T9" fmla="*/ 143 h 143"/>
                  <a:gd name="T10" fmla="*/ 14 w 144"/>
                  <a:gd name="T11" fmla="*/ 143 h 143"/>
                  <a:gd name="T12" fmla="*/ 14 w 144"/>
                  <a:gd name="T13" fmla="*/ 143 h 143"/>
                  <a:gd name="T14" fmla="*/ 144 w 144"/>
                  <a:gd name="T15" fmla="*/ 13 h 143"/>
                  <a:gd name="T16" fmla="*/ 144 w 144"/>
                  <a:gd name="T17" fmla="*/ 13 h 143"/>
                  <a:gd name="T18" fmla="*/ 144 w 144"/>
                  <a:gd name="T19" fmla="*/ 0 h 143"/>
                  <a:gd name="T20" fmla="*/ 144 w 144"/>
                  <a:gd name="T2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43">
                    <a:moveTo>
                      <a:pt x="144" y="0"/>
                    </a:moveTo>
                    <a:cubicBezTo>
                      <a:pt x="65" y="0"/>
                      <a:pt x="0" y="64"/>
                      <a:pt x="0" y="143"/>
                    </a:cubicBezTo>
                    <a:cubicBezTo>
                      <a:pt x="0" y="143"/>
                      <a:pt x="0" y="143"/>
                      <a:pt x="0" y="143"/>
                    </a:cubicBezTo>
                    <a:cubicBezTo>
                      <a:pt x="14" y="143"/>
                      <a:pt x="14" y="143"/>
                      <a:pt x="14" y="143"/>
                    </a:cubicBezTo>
                    <a:cubicBezTo>
                      <a:pt x="14" y="143"/>
                      <a:pt x="14" y="143"/>
                      <a:pt x="14" y="143"/>
                    </a:cubicBezTo>
                    <a:cubicBezTo>
                      <a:pt x="14" y="143"/>
                      <a:pt x="14" y="143"/>
                      <a:pt x="14" y="143"/>
                    </a:cubicBezTo>
                    <a:cubicBezTo>
                      <a:pt x="14" y="143"/>
                      <a:pt x="14" y="143"/>
                      <a:pt x="14" y="143"/>
                    </a:cubicBezTo>
                    <a:cubicBezTo>
                      <a:pt x="14" y="71"/>
                      <a:pt x="72" y="13"/>
                      <a:pt x="144" y="13"/>
                    </a:cubicBezTo>
                    <a:cubicBezTo>
                      <a:pt x="144" y="13"/>
                      <a:pt x="144" y="13"/>
                      <a:pt x="144" y="13"/>
                    </a:cubicBezTo>
                    <a:cubicBezTo>
                      <a:pt x="144" y="0"/>
                      <a:pt x="144" y="0"/>
                      <a:pt x="144" y="0"/>
                    </a:cubicBezTo>
                    <a:cubicBezTo>
                      <a:pt x="144" y="0"/>
                      <a:pt x="144" y="0"/>
                      <a:pt x="144" y="0"/>
                    </a:cubicBezTo>
                  </a:path>
                </a:pathLst>
              </a:custGeom>
              <a:solidFill>
                <a:srgbClr val="FFA74A"/>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sp>
            <p:nvSpPr>
              <p:cNvPr id="45" name="Freeform 42"/>
              <p:cNvSpPr/>
              <p:nvPr/>
            </p:nvSpPr>
            <p:spPr bwMode="auto">
              <a:xfrm>
                <a:off x="6221289" y="1743763"/>
                <a:ext cx="2163910" cy="2151253"/>
              </a:xfrm>
              <a:custGeom>
                <a:avLst/>
                <a:gdLst>
                  <a:gd name="T0" fmla="*/ 0 w 144"/>
                  <a:gd name="T1" fmla="*/ 0 h 143"/>
                  <a:gd name="T2" fmla="*/ 0 w 144"/>
                  <a:gd name="T3" fmla="*/ 0 h 143"/>
                  <a:gd name="T4" fmla="*/ 0 w 144"/>
                  <a:gd name="T5" fmla="*/ 13 h 143"/>
                  <a:gd name="T6" fmla="*/ 0 w 144"/>
                  <a:gd name="T7" fmla="*/ 13 h 143"/>
                  <a:gd name="T8" fmla="*/ 0 w 144"/>
                  <a:gd name="T9" fmla="*/ 13 h 143"/>
                  <a:gd name="T10" fmla="*/ 131 w 144"/>
                  <a:gd name="T11" fmla="*/ 143 h 143"/>
                  <a:gd name="T12" fmla="*/ 131 w 144"/>
                  <a:gd name="T13" fmla="*/ 143 h 143"/>
                  <a:gd name="T14" fmla="*/ 131 w 144"/>
                  <a:gd name="T15" fmla="*/ 143 h 143"/>
                  <a:gd name="T16" fmla="*/ 131 w 144"/>
                  <a:gd name="T17" fmla="*/ 143 h 143"/>
                  <a:gd name="T18" fmla="*/ 131 w 144"/>
                  <a:gd name="T19" fmla="*/ 143 h 143"/>
                  <a:gd name="T20" fmla="*/ 144 w 144"/>
                  <a:gd name="T21" fmla="*/ 143 h 143"/>
                  <a:gd name="T22" fmla="*/ 144 w 144"/>
                  <a:gd name="T23" fmla="*/ 143 h 143"/>
                  <a:gd name="T24" fmla="*/ 0 w 144"/>
                  <a:gd name="T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3">
                    <a:moveTo>
                      <a:pt x="0" y="0"/>
                    </a:moveTo>
                    <a:cubicBezTo>
                      <a:pt x="0" y="0"/>
                      <a:pt x="0" y="0"/>
                      <a:pt x="0" y="0"/>
                    </a:cubicBezTo>
                    <a:cubicBezTo>
                      <a:pt x="0" y="13"/>
                      <a:pt x="0" y="13"/>
                      <a:pt x="0" y="13"/>
                    </a:cubicBezTo>
                    <a:cubicBezTo>
                      <a:pt x="0" y="13"/>
                      <a:pt x="0" y="13"/>
                      <a:pt x="0" y="13"/>
                    </a:cubicBezTo>
                    <a:cubicBezTo>
                      <a:pt x="0" y="13"/>
                      <a:pt x="0" y="13"/>
                      <a:pt x="0" y="13"/>
                    </a:cubicBezTo>
                    <a:cubicBezTo>
                      <a:pt x="72" y="13"/>
                      <a:pt x="131" y="71"/>
                      <a:pt x="131" y="143"/>
                    </a:cubicBezTo>
                    <a:cubicBezTo>
                      <a:pt x="131" y="143"/>
                      <a:pt x="131" y="143"/>
                      <a:pt x="131" y="143"/>
                    </a:cubicBezTo>
                    <a:cubicBezTo>
                      <a:pt x="131" y="143"/>
                      <a:pt x="131" y="143"/>
                      <a:pt x="131" y="143"/>
                    </a:cubicBezTo>
                    <a:cubicBezTo>
                      <a:pt x="131" y="143"/>
                      <a:pt x="131" y="143"/>
                      <a:pt x="131" y="143"/>
                    </a:cubicBezTo>
                    <a:cubicBezTo>
                      <a:pt x="131" y="143"/>
                      <a:pt x="131" y="143"/>
                      <a:pt x="131" y="143"/>
                    </a:cubicBezTo>
                    <a:cubicBezTo>
                      <a:pt x="144" y="143"/>
                      <a:pt x="144" y="143"/>
                      <a:pt x="144" y="143"/>
                    </a:cubicBezTo>
                    <a:cubicBezTo>
                      <a:pt x="144" y="143"/>
                      <a:pt x="144" y="143"/>
                      <a:pt x="144" y="143"/>
                    </a:cubicBezTo>
                    <a:cubicBezTo>
                      <a:pt x="144" y="64"/>
                      <a:pt x="79" y="0"/>
                      <a:pt x="0" y="0"/>
                    </a:cubicBezTo>
                  </a:path>
                </a:pathLst>
              </a:custGeom>
              <a:solidFill>
                <a:srgbClr val="FFA74A"/>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sp>
            <p:nvSpPr>
              <p:cNvPr id="46" name="Freeform 43"/>
              <p:cNvSpPr/>
              <p:nvPr/>
            </p:nvSpPr>
            <p:spPr bwMode="auto">
              <a:xfrm>
                <a:off x="4051054" y="3895016"/>
                <a:ext cx="2170239" cy="2170238"/>
              </a:xfrm>
              <a:custGeom>
                <a:avLst/>
                <a:gdLst>
                  <a:gd name="T0" fmla="*/ 14 w 144"/>
                  <a:gd name="T1" fmla="*/ 0 h 144"/>
                  <a:gd name="T2" fmla="*/ 0 w 144"/>
                  <a:gd name="T3" fmla="*/ 0 h 144"/>
                  <a:gd name="T4" fmla="*/ 144 w 144"/>
                  <a:gd name="T5" fmla="*/ 144 h 144"/>
                  <a:gd name="T6" fmla="*/ 144 w 144"/>
                  <a:gd name="T7" fmla="*/ 131 h 144"/>
                  <a:gd name="T8" fmla="*/ 14 w 144"/>
                  <a:gd name="T9" fmla="*/ 0 h 144"/>
                </a:gdLst>
                <a:ahLst/>
                <a:cxnLst>
                  <a:cxn ang="0">
                    <a:pos x="T0" y="T1"/>
                  </a:cxn>
                  <a:cxn ang="0">
                    <a:pos x="T2" y="T3"/>
                  </a:cxn>
                  <a:cxn ang="0">
                    <a:pos x="T4" y="T5"/>
                  </a:cxn>
                  <a:cxn ang="0">
                    <a:pos x="T6" y="T7"/>
                  </a:cxn>
                  <a:cxn ang="0">
                    <a:pos x="T8" y="T9"/>
                  </a:cxn>
                </a:cxnLst>
                <a:rect l="0" t="0" r="r" b="b"/>
                <a:pathLst>
                  <a:path w="144" h="144">
                    <a:moveTo>
                      <a:pt x="14" y="0"/>
                    </a:moveTo>
                    <a:cubicBezTo>
                      <a:pt x="0" y="0"/>
                      <a:pt x="0" y="0"/>
                      <a:pt x="0" y="0"/>
                    </a:cubicBezTo>
                    <a:cubicBezTo>
                      <a:pt x="0" y="80"/>
                      <a:pt x="65" y="144"/>
                      <a:pt x="144" y="144"/>
                    </a:cubicBezTo>
                    <a:cubicBezTo>
                      <a:pt x="144" y="131"/>
                      <a:pt x="144" y="131"/>
                      <a:pt x="144" y="131"/>
                    </a:cubicBezTo>
                    <a:cubicBezTo>
                      <a:pt x="72" y="131"/>
                      <a:pt x="14" y="72"/>
                      <a:pt x="14" y="0"/>
                    </a:cubicBezTo>
                  </a:path>
                </a:pathLst>
              </a:custGeom>
              <a:solidFill>
                <a:srgbClr val="FFA74A"/>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sp>
            <p:nvSpPr>
              <p:cNvPr id="47" name="Freeform 45"/>
              <p:cNvSpPr/>
              <p:nvPr/>
            </p:nvSpPr>
            <p:spPr bwMode="auto">
              <a:xfrm>
                <a:off x="6221296" y="3895012"/>
                <a:ext cx="2163910" cy="2170238"/>
              </a:xfrm>
              <a:custGeom>
                <a:avLst/>
                <a:gdLst>
                  <a:gd name="T0" fmla="*/ 144 w 144"/>
                  <a:gd name="T1" fmla="*/ 0 h 144"/>
                  <a:gd name="T2" fmla="*/ 131 w 144"/>
                  <a:gd name="T3" fmla="*/ 0 h 144"/>
                  <a:gd name="T4" fmla="*/ 131 w 144"/>
                  <a:gd name="T5" fmla="*/ 0 h 144"/>
                  <a:gd name="T6" fmla="*/ 0 w 144"/>
                  <a:gd name="T7" fmla="*/ 131 h 144"/>
                  <a:gd name="T8" fmla="*/ 0 w 144"/>
                  <a:gd name="T9" fmla="*/ 144 h 144"/>
                  <a:gd name="T10" fmla="*/ 0 w 144"/>
                  <a:gd name="T11" fmla="*/ 144 h 144"/>
                  <a:gd name="T12" fmla="*/ 144 w 14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44" h="144">
                    <a:moveTo>
                      <a:pt x="144" y="0"/>
                    </a:moveTo>
                    <a:cubicBezTo>
                      <a:pt x="131" y="0"/>
                      <a:pt x="131" y="0"/>
                      <a:pt x="131" y="0"/>
                    </a:cubicBezTo>
                    <a:cubicBezTo>
                      <a:pt x="131" y="0"/>
                      <a:pt x="131" y="0"/>
                      <a:pt x="131" y="0"/>
                    </a:cubicBezTo>
                    <a:cubicBezTo>
                      <a:pt x="131" y="72"/>
                      <a:pt x="72" y="131"/>
                      <a:pt x="0" y="131"/>
                    </a:cubicBezTo>
                    <a:cubicBezTo>
                      <a:pt x="0" y="144"/>
                      <a:pt x="0" y="144"/>
                      <a:pt x="0" y="144"/>
                    </a:cubicBezTo>
                    <a:cubicBezTo>
                      <a:pt x="0" y="144"/>
                      <a:pt x="0" y="144"/>
                      <a:pt x="0" y="144"/>
                    </a:cubicBezTo>
                    <a:cubicBezTo>
                      <a:pt x="79" y="144"/>
                      <a:pt x="144" y="80"/>
                      <a:pt x="144" y="0"/>
                    </a:cubicBezTo>
                  </a:path>
                </a:pathLst>
              </a:custGeom>
              <a:solidFill>
                <a:srgbClr val="FFA74A"/>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lumMod val="65000"/>
                      <a:lumOff val="35000"/>
                    </a:prstClr>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grpSp>
        <p:sp>
          <p:nvSpPr>
            <p:cNvPr id="52" name="文本框 51"/>
            <p:cNvSpPr txBox="1"/>
            <p:nvPr/>
          </p:nvSpPr>
          <p:spPr>
            <a:xfrm>
              <a:off x="4632370" y="4488664"/>
              <a:ext cx="1315602" cy="769441"/>
            </a:xfrm>
            <a:prstGeom prst="rect">
              <a:avLst/>
            </a:prstGeom>
            <a:noFill/>
          </p:spPr>
          <p:txBody>
            <a:bodyPr wrap="square" rtlCol="0">
              <a:spAutoFit/>
            </a:bodyPr>
            <a:lstStyle/>
            <a:p>
              <a:r>
                <a:rPr lang="en-US" altLang="zh-CN" sz="2200" b="1" dirty="0" smtClean="0">
                  <a:solidFill>
                    <a:srgbClr val="FF0000"/>
                  </a:solidFill>
                  <a:latin typeface="Times New Roman" panose="02020603050405020304" charset="0"/>
                  <a:cs typeface="Times New Roman" panose="02020603050405020304" charset="0"/>
                </a:rPr>
                <a:t>Reuben</a:t>
              </a:r>
              <a:r>
                <a:rPr lang="zh-CN" altLang="en-US" sz="2200" b="1" dirty="0" smtClean="0">
                  <a:solidFill>
                    <a:srgbClr val="FF0000"/>
                  </a:solidFill>
                  <a:latin typeface="Times New Roman" panose="02020603050405020304" charset="0"/>
                  <a:cs typeface="Times New Roman" panose="02020603050405020304" charset="0"/>
                </a:rPr>
                <a:t>’</a:t>
              </a:r>
              <a:r>
                <a:rPr lang="en-US" altLang="zh-CN" sz="2200" b="1" dirty="0" smtClean="0">
                  <a:solidFill>
                    <a:srgbClr val="FF0000"/>
                  </a:solidFill>
                  <a:latin typeface="Times New Roman" panose="02020603050405020304" charset="0"/>
                  <a:cs typeface="Times New Roman" panose="02020603050405020304" charset="0"/>
                </a:rPr>
                <a:t>s emotion</a:t>
              </a:r>
              <a:endParaRPr lang="zh-CN" altLang="en-US" sz="2200" b="1" dirty="0">
                <a:solidFill>
                  <a:srgbClr val="FF0000"/>
                </a:solidFill>
                <a:latin typeface="Times New Roman" panose="02020603050405020304" charset="0"/>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arn(inVertical)">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tags/tag1.xml><?xml version="1.0" encoding="utf-8"?>
<p:tagLst xmlns:p="http://schemas.openxmlformats.org/presentationml/2006/main">
  <p:tag name="KSO_WM_BEAUTIFY_FLAG" val=""/>
  <p:tag name="KSO_WM_UNIT_PLACING_PICTURE_USER_VIEWPORT" val="{&quot;height&quot;:5400,&quot;width&quot;:96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7451</Words>
  <Application>WPS 演示</Application>
  <PresentationFormat>宽屏</PresentationFormat>
  <Paragraphs>313</Paragraphs>
  <Slides>22</Slides>
  <Notes>2</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22</vt:i4>
      </vt:variant>
    </vt:vector>
  </HeadingPairs>
  <TitlesOfParts>
    <vt:vector size="48" baseType="lpstr">
      <vt:lpstr>Arial</vt:lpstr>
      <vt:lpstr>宋体</vt:lpstr>
      <vt:lpstr>Wingdings</vt:lpstr>
      <vt:lpstr>等线</vt:lpstr>
      <vt:lpstr>Calibri</vt:lpstr>
      <vt:lpstr>Times New Roman</vt:lpstr>
      <vt:lpstr>Calibri</vt:lpstr>
      <vt:lpstr>微软雅黑</vt:lpstr>
      <vt:lpstr>Arial Black</vt:lpstr>
      <vt:lpstr>IPAPANNEW</vt:lpstr>
      <vt:lpstr>Segoe Print</vt:lpstr>
      <vt:lpstr>黑体</vt:lpstr>
      <vt:lpstr>Courier New</vt:lpstr>
      <vt:lpstr>Impact</vt:lpstr>
      <vt:lpstr>Arial Rounded MT Bold</vt:lpstr>
      <vt:lpstr>仓耳羽辰体-谷力 W05</vt:lpstr>
      <vt:lpstr>Corbel</vt:lpstr>
      <vt:lpstr>Arial</vt:lpstr>
      <vt:lpstr>等线 Light</vt:lpstr>
      <vt:lpstr>Arial Unicode MS</vt:lpstr>
      <vt:lpstr>华文行楷</vt:lpstr>
      <vt:lpstr>舒窈衡水体shuyaohengshuiti</vt:lpstr>
      <vt:lpstr>Segoe UI Light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24147</cp:lastModifiedBy>
  <cp:revision>101</cp:revision>
  <dcterms:created xsi:type="dcterms:W3CDTF">2021-07-12T07:00:00Z</dcterms:created>
  <dcterms:modified xsi:type="dcterms:W3CDTF">2022-12-23T05:37:13Z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4A3AFA053A6443A08F1C3EBAE28C95E1</vt:lpwstr>
  </property>
  <property fmtid="{D5CDD505-2E9C-101B-9397-08002B2CF9AE}" pid="3" name="KSOProductBuildVer">
    <vt:lpwstr>2052-11.8.2.8411</vt:lpwstr>
  </property>
</Properties>
</file>