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60" r:id="rId3"/>
    <p:sldId id="333" r:id="rId4"/>
    <p:sldId id="332" r:id="rId6"/>
    <p:sldId id="276" r:id="rId7"/>
    <p:sldId id="326" r:id="rId8"/>
    <p:sldId id="318" r:id="rId9"/>
    <p:sldId id="319" r:id="rId10"/>
    <p:sldId id="327" r:id="rId11"/>
    <p:sldId id="320" r:id="rId12"/>
    <p:sldId id="321" r:id="rId13"/>
    <p:sldId id="325" r:id="rId14"/>
    <p:sldId id="316" r:id="rId15"/>
    <p:sldId id="317" r:id="rId16"/>
    <p:sldId id="302" r:id="rId17"/>
    <p:sldId id="324" r:id="rId18"/>
    <p:sldId id="304" r:id="rId19"/>
    <p:sldId id="306" r:id="rId20"/>
    <p:sldId id="308" r:id="rId21"/>
    <p:sldId id="322" r:id="rId22"/>
    <p:sldId id="329" r:id="rId23"/>
    <p:sldId id="29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71" autoAdjust="0"/>
  </p:normalViewPr>
  <p:slideViewPr>
    <p:cSldViewPr snapToGrid="0">
      <p:cViewPr varScale="1">
        <p:scale>
          <a:sx n="86" d="100"/>
          <a:sy n="86" d="100"/>
        </p:scale>
        <p:origin x="-92" y="-392"/>
      </p:cViewPr>
      <p:guideLst>
        <p:guide orient="horz" pos="2158"/>
        <p:guide pos="3840"/>
      </p:guideLst>
    </p:cSldViewPr>
  </p:slid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A43A2-EBF7-4077-987F-169EACFF66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435A7-FAC8-439F-8F16-352F5A58C3A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37</a:t>
            </a:r>
            <a:endParaRPr lang="zh-CN"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37</a:t>
            </a:r>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38</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26</a:t>
            </a:r>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2000">
                <a:schemeClr val="bg1">
                  <a:alpha val="0"/>
                </a:schemeClr>
              </a:gs>
              <a:gs pos="100000">
                <a:schemeClr val="bg1">
                  <a:alpha val="9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58000" r="-5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2018/7/17</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pic>
        <p:nvPicPr>
          <p:cNvPr id="7" name="图片 6" descr="水印"/>
          <p:cNvPicPr>
            <a:picLocks noChangeAspect="1"/>
          </p:cNvPicPr>
          <p:nvPr userDrawn="1"/>
        </p:nvPicPr>
        <p:blipFill>
          <a:blip r:embed="rId5"/>
          <a:stretch>
            <a:fillRect/>
          </a:stretch>
        </p:blipFill>
        <p:spPr>
          <a:xfrm>
            <a:off x="7146716" y="104296"/>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www.educhinese.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media/media1.mp3"/></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file:///C:\Users\Administrator\Desktop\&#25512;&#33616;&#20449;\&#25104;&#37117;&#26053;&#28216;&#20171;&#32461;%20&#25130;&#21462;.mp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1"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1" cy="335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1" y="1616709"/>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480" y="200526"/>
            <a:ext cx="10458039" cy="5967663"/>
            <a:chOff x="4304043" y="1286668"/>
            <a:chExt cx="3837944" cy="2757793"/>
          </a:xfrm>
          <a:effectLst>
            <a:outerShdw blurRad="381000" dist="254000" dir="8100000" algn="tr" rotWithShape="0">
              <a:prstClr val="black">
                <a:alpha val="40000"/>
              </a:prstClr>
            </a:outerShdw>
          </a:effectLst>
        </p:grpSpPr>
        <p:sp>
          <p:nvSpPr>
            <p:cNvPr id="3" name="圆角矩形 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 name="圆角矩形 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5" name="矩形 4"/>
          <p:cNvSpPr/>
          <p:nvPr/>
        </p:nvSpPr>
        <p:spPr>
          <a:xfrm>
            <a:off x="946484" y="629629"/>
            <a:ext cx="9922042" cy="5478423"/>
          </a:xfrm>
          <a:prstGeom prst="rect">
            <a:avLst/>
          </a:prstGeom>
        </p:spPr>
        <p:txBody>
          <a:bodyPr wrap="square">
            <a:spAutoFit/>
          </a:bodyPr>
          <a:lstStyle/>
          <a:p>
            <a:pPr>
              <a:lnSpc>
                <a:spcPts val="3000"/>
              </a:lnSpc>
            </a:pPr>
            <a:r>
              <a:rPr lang="en-US" altLang="zh-CN" sz="2400" b="1" dirty="0">
                <a:latin typeface="Calibri" panose="020F0502020204030204" pitchFamily="34" charset="0"/>
                <a:cs typeface="Calibri" panose="020F0502020204030204" pitchFamily="34" charset="0"/>
              </a:rPr>
              <a:t>Dear friend</a:t>
            </a:r>
            <a:r>
              <a:rPr lang="zh-CN" altLang="en-US" sz="2400" b="1" dirty="0">
                <a:latin typeface="Calibri" panose="020F0502020204030204" pitchFamily="34" charset="0"/>
                <a:cs typeface="Calibri" panose="020F0502020204030204" pitchFamily="34" charset="0"/>
              </a:rPr>
              <a:t>，</a:t>
            </a:r>
            <a:endParaRPr lang="zh-CN" altLang="en-US" sz="2400" b="1" dirty="0">
              <a:latin typeface="Calibri" panose="020F0502020204030204" pitchFamily="34" charset="0"/>
              <a:cs typeface="Calibri" panose="020F0502020204030204" pitchFamily="34" charset="0"/>
            </a:endParaRPr>
          </a:p>
          <a:p>
            <a:pPr>
              <a:lnSpc>
                <a:spcPts val="3000"/>
              </a:lnSpc>
            </a:pPr>
            <a:r>
              <a:rPr lang="en-US" altLang="zh-CN" sz="2400" b="1" dirty="0" smtClean="0">
                <a:latin typeface="Calibri" panose="020F0502020204030204" pitchFamily="34" charset="0"/>
                <a:cs typeface="Calibri" panose="020F0502020204030204" pitchFamily="34" charset="0"/>
              </a:rPr>
              <a:t>    </a:t>
            </a:r>
            <a:r>
              <a:rPr lang="en-US" altLang="zh-CN" sz="2400" b="1" dirty="0" smtClean="0">
                <a:solidFill>
                  <a:schemeClr val="accent1"/>
                </a:solidFill>
                <a:latin typeface="Calibri" panose="020F0502020204030204" pitchFamily="34" charset="0"/>
                <a:cs typeface="Calibri" panose="020F0502020204030204" pitchFamily="34" charset="0"/>
              </a:rPr>
              <a:t>Having </a:t>
            </a:r>
            <a:r>
              <a:rPr lang="en-US" altLang="zh-CN" sz="2400" b="1" dirty="0">
                <a:solidFill>
                  <a:schemeClr val="accent1"/>
                </a:solidFill>
                <a:latin typeface="Calibri" panose="020F0502020204030204" pitchFamily="34" charset="0"/>
                <a:cs typeface="Calibri" panose="020F0502020204030204" pitchFamily="34" charset="0"/>
              </a:rPr>
              <a:t>learned that </a:t>
            </a:r>
            <a:r>
              <a:rPr lang="en-US" altLang="zh-CN" sz="2400" b="1" dirty="0">
                <a:latin typeface="Calibri" panose="020F0502020204030204" pitchFamily="34" charset="0"/>
                <a:cs typeface="Calibri" panose="020F0502020204030204" pitchFamily="34" charset="0"/>
              </a:rPr>
              <a:t>you’re striving to have a good command of </a:t>
            </a:r>
            <a:r>
              <a:rPr lang="en-US" altLang="zh-CN" sz="2400" b="1" dirty="0" smtClean="0">
                <a:latin typeface="Calibri" panose="020F0502020204030204" pitchFamily="34" charset="0"/>
                <a:cs typeface="Calibri" panose="020F0502020204030204" pitchFamily="34" charset="0"/>
              </a:rPr>
              <a:t>Chinese, I’m </a:t>
            </a:r>
            <a:r>
              <a:rPr lang="en-US" altLang="zh-CN" sz="2400" b="1" dirty="0">
                <a:latin typeface="Calibri" panose="020F0502020204030204" pitchFamily="34" charset="0"/>
                <a:cs typeface="Calibri" panose="020F0502020204030204" pitchFamily="34" charset="0"/>
              </a:rPr>
              <a:t>writing to recommend a website, </a:t>
            </a:r>
            <a:r>
              <a:rPr lang="en-US" altLang="zh-CN" sz="2400" b="1" dirty="0" smtClean="0">
                <a:latin typeface="Calibri" panose="020F0502020204030204" pitchFamily="34" charset="0"/>
                <a:cs typeface="Calibri" panose="020F0502020204030204" pitchFamily="34" charset="0"/>
                <a:hlinkClick r:id="rId1"/>
              </a:rPr>
              <a:t>www.educhinese.com</a:t>
            </a:r>
            <a:r>
              <a:rPr lang="en-US" altLang="zh-CN" sz="2400" b="1" dirty="0" smtClean="0">
                <a:latin typeface="Calibri" panose="020F0502020204030204" pitchFamily="34" charset="0"/>
                <a:cs typeface="Calibri" panose="020F0502020204030204" pitchFamily="34" charset="0"/>
              </a:rPr>
              <a:t>.</a:t>
            </a:r>
            <a:endParaRPr lang="en-US" altLang="zh-CN" sz="2400" b="1" dirty="0" smtClean="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smtClean="0">
                <a:latin typeface="Calibri" panose="020F0502020204030204" pitchFamily="34" charset="0"/>
                <a:cs typeface="Calibri" panose="020F0502020204030204" pitchFamily="34" charset="0"/>
              </a:rPr>
              <a:t>   It’s </a:t>
            </a:r>
            <a:r>
              <a:rPr lang="en-US" altLang="zh-CN" sz="2400" b="1" dirty="0">
                <a:latin typeface="Calibri" panose="020F0502020204030204" pitchFamily="34" charset="0"/>
                <a:cs typeface="Calibri" panose="020F0502020204030204" pitchFamily="34" charset="0"/>
              </a:rPr>
              <a:t>famous for the </a:t>
            </a:r>
            <a:r>
              <a:rPr lang="en-US" altLang="zh-CN" sz="2400" b="1" dirty="0">
                <a:solidFill>
                  <a:srgbClr val="FF0066"/>
                </a:solidFill>
                <a:latin typeface="Calibri" panose="020F0502020204030204" pitchFamily="34" charset="0"/>
                <a:cs typeface="Calibri" panose="020F0502020204030204" pitchFamily="34" charset="0"/>
              </a:rPr>
              <a:t>abundant</a:t>
            </a:r>
            <a:r>
              <a:rPr lang="en-US" altLang="zh-CN" sz="2400" b="1" dirty="0">
                <a:latin typeface="Calibri" panose="020F0502020204030204" pitchFamily="34" charset="0"/>
                <a:cs typeface="Calibri" panose="020F0502020204030204" pitchFamily="34" charset="0"/>
              </a:rPr>
              <a:t> resources, including Chinese customs, films, songs, idioms and poetry</a:t>
            </a:r>
            <a:r>
              <a:rPr lang="en-US" altLang="zh-CN" sz="2400" b="1" dirty="0" smtClean="0">
                <a:latin typeface="Calibri" panose="020F0502020204030204" pitchFamily="34" charset="0"/>
                <a:cs typeface="Calibri" panose="020F0502020204030204" pitchFamily="34" charset="0"/>
              </a:rPr>
              <a:t>, </a:t>
            </a:r>
            <a:r>
              <a:rPr lang="en-US" altLang="zh-CN" sz="2400" b="1" dirty="0" smtClean="0">
                <a:solidFill>
                  <a:schemeClr val="accent1"/>
                </a:solidFill>
                <a:latin typeface="Calibri" panose="020F0502020204030204" pitchFamily="34" charset="0"/>
                <a:cs typeface="Calibri" panose="020F0502020204030204" pitchFamily="34" charset="0"/>
              </a:rPr>
              <a:t>which </a:t>
            </a:r>
            <a:r>
              <a:rPr lang="en-US" altLang="zh-CN" sz="2400" b="1" dirty="0">
                <a:latin typeface="Calibri" panose="020F0502020204030204" pitchFamily="34" charset="0"/>
                <a:cs typeface="Calibri" panose="020F0502020204030204" pitchFamily="34" charset="0"/>
              </a:rPr>
              <a:t>will surely make you fall in love with Chinese culture and help you </a:t>
            </a:r>
            <a:r>
              <a:rPr lang="en-US" altLang="zh-CN" sz="2400" b="1" dirty="0">
                <a:solidFill>
                  <a:srgbClr val="FF0066"/>
                </a:solidFill>
                <a:latin typeface="Calibri" panose="020F0502020204030204" pitchFamily="34" charset="0"/>
                <a:cs typeface="Calibri" panose="020F0502020204030204" pitchFamily="34" charset="0"/>
              </a:rPr>
              <a:t>acquire a deeper understanding of </a:t>
            </a:r>
            <a:r>
              <a:rPr lang="en-US" altLang="zh-CN" sz="2400" b="1" dirty="0">
                <a:latin typeface="Calibri" panose="020F0502020204030204" pitchFamily="34" charset="0"/>
                <a:cs typeface="Calibri" panose="020F0502020204030204" pitchFamily="34" charset="0"/>
              </a:rPr>
              <a:t>cultural essence</a:t>
            </a:r>
            <a:r>
              <a:rPr lang="en-US" altLang="zh-CN" sz="2400" b="1" dirty="0" smtClean="0">
                <a:latin typeface="Calibri" panose="020F0502020204030204" pitchFamily="34" charset="0"/>
                <a:cs typeface="Calibri" panose="020F0502020204030204" pitchFamily="34" charset="0"/>
              </a:rPr>
              <a:t>. Additionally, on-line </a:t>
            </a:r>
            <a:r>
              <a:rPr lang="en-US" altLang="zh-CN" sz="2400" b="1" dirty="0">
                <a:latin typeface="Calibri" panose="020F0502020204030204" pitchFamily="34" charset="0"/>
                <a:cs typeface="Calibri" panose="020F0502020204030204" pitchFamily="34" charset="0"/>
              </a:rPr>
              <a:t>guidance from </a:t>
            </a:r>
            <a:r>
              <a:rPr lang="en-US" altLang="zh-CN" sz="2400" b="1" dirty="0">
                <a:solidFill>
                  <a:srgbClr val="FF0066"/>
                </a:solidFill>
                <a:latin typeface="Calibri" panose="020F0502020204030204" pitchFamily="34" charset="0"/>
                <a:cs typeface="Calibri" panose="020F0502020204030204" pitchFamily="34" charset="0"/>
              </a:rPr>
              <a:t>patient and professional </a:t>
            </a:r>
            <a:r>
              <a:rPr lang="en-US" altLang="zh-CN" sz="2400" b="1" dirty="0">
                <a:latin typeface="Calibri" panose="020F0502020204030204" pitchFamily="34" charset="0"/>
                <a:cs typeface="Calibri" panose="020F0502020204030204" pitchFamily="34" charset="0"/>
              </a:rPr>
              <a:t>teachers is also provided </a:t>
            </a:r>
            <a:r>
              <a:rPr lang="en-US" altLang="zh-CN" sz="2400" b="1" dirty="0">
                <a:solidFill>
                  <a:srgbClr val="FF0066"/>
                </a:solidFill>
                <a:latin typeface="Calibri" panose="020F0502020204030204" pitchFamily="34" charset="0"/>
                <a:cs typeface="Calibri" panose="020F0502020204030204" pitchFamily="34" charset="0"/>
              </a:rPr>
              <a:t>free of charge</a:t>
            </a:r>
            <a:r>
              <a:rPr lang="en-US" altLang="zh-CN" sz="2400" b="1" dirty="0" smtClean="0">
                <a:latin typeface="Calibri" panose="020F0502020204030204" pitchFamily="34" charset="0"/>
                <a:cs typeface="Calibri" panose="020F0502020204030204" pitchFamily="34" charset="0"/>
              </a:rPr>
              <a:t>, </a:t>
            </a:r>
            <a:r>
              <a:rPr lang="en-US" altLang="zh-CN" sz="2400" b="1" dirty="0" smtClean="0">
                <a:solidFill>
                  <a:schemeClr val="accent1"/>
                </a:solidFill>
                <a:latin typeface="Calibri" panose="020F0502020204030204" pitchFamily="34" charset="0"/>
                <a:cs typeface="Calibri" panose="020F0502020204030204" pitchFamily="34" charset="0"/>
              </a:rPr>
              <a:t>enabling</a:t>
            </a:r>
            <a:r>
              <a:rPr lang="en-US" altLang="zh-CN" sz="2400" b="1" dirty="0" smtClean="0">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you to solve the </a:t>
            </a:r>
            <a:r>
              <a:rPr lang="en-US" altLang="zh-CN" sz="2400" b="1" dirty="0" smtClean="0">
                <a:latin typeface="Calibri" panose="020F0502020204030204" pitchFamily="34" charset="0"/>
                <a:cs typeface="Calibri" panose="020F0502020204030204" pitchFamily="34" charset="0"/>
              </a:rPr>
              <a:t>problems </a:t>
            </a:r>
            <a:r>
              <a:rPr lang="en-US" altLang="zh-CN" sz="2400" b="1" dirty="0">
                <a:latin typeface="Calibri" panose="020F0502020204030204" pitchFamily="34" charset="0"/>
                <a:cs typeface="Calibri" panose="020F0502020204030204" pitchFamily="34" charset="0"/>
              </a:rPr>
              <a:t>in time. </a:t>
            </a:r>
            <a:endParaRPr lang="en-US" altLang="zh-CN" sz="2400" b="1" dirty="0" smtClean="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smtClean="0">
                <a:latin typeface="Calibri" panose="020F0502020204030204" pitchFamily="34" charset="0"/>
                <a:cs typeface="Calibri" panose="020F0502020204030204" pitchFamily="34" charset="0"/>
              </a:rPr>
              <a:t>   In a word, I </a:t>
            </a:r>
            <a:r>
              <a:rPr lang="en-US" altLang="zh-CN" sz="2400" b="1" dirty="0">
                <a:latin typeface="Calibri" panose="020F0502020204030204" pitchFamily="34" charset="0"/>
                <a:cs typeface="Calibri" panose="020F0502020204030204" pitchFamily="34" charset="0"/>
              </a:rPr>
              <a:t>strongly recommend this website without any reservation and </a:t>
            </a:r>
            <a:r>
              <a:rPr lang="en-US" altLang="zh-CN" sz="2400" b="1" dirty="0" smtClean="0">
                <a:latin typeface="Calibri" panose="020F0502020204030204" pitchFamily="34" charset="0"/>
                <a:cs typeface="Calibri" panose="020F0502020204030204" pitchFamily="34" charset="0"/>
              </a:rPr>
              <a:t>sincerely hope you </a:t>
            </a:r>
            <a:r>
              <a:rPr lang="en-US" altLang="zh-CN" sz="2400" b="1" dirty="0">
                <a:solidFill>
                  <a:srgbClr val="FF0066"/>
                </a:solidFill>
                <a:latin typeface="Calibri" panose="020F0502020204030204" pitchFamily="34" charset="0"/>
                <a:cs typeface="Calibri" panose="020F0502020204030204" pitchFamily="34" charset="0"/>
              </a:rPr>
              <a:t>benefit</a:t>
            </a:r>
            <a:r>
              <a:rPr lang="en-US" altLang="zh-CN" sz="2400" b="1" dirty="0">
                <a:latin typeface="Calibri" panose="020F0502020204030204" pitchFamily="34" charset="0"/>
                <a:cs typeface="Calibri" panose="020F0502020204030204" pitchFamily="34" charset="0"/>
              </a:rPr>
              <a:t> from this website</a:t>
            </a:r>
            <a:r>
              <a:rPr lang="en-US" altLang="zh-CN" sz="2400" b="1" dirty="0" smtClean="0">
                <a:latin typeface="Calibri" panose="020F0502020204030204" pitchFamily="34" charset="0"/>
                <a:cs typeface="Calibri" panose="020F0502020204030204" pitchFamily="34" charset="0"/>
              </a:rPr>
              <a:t>. May </a:t>
            </a:r>
            <a:r>
              <a:rPr lang="en-US" altLang="zh-CN" sz="2400" b="1" dirty="0">
                <a:latin typeface="Calibri" panose="020F0502020204030204" pitchFamily="34" charset="0"/>
                <a:cs typeface="Calibri" panose="020F0502020204030204" pitchFamily="34" charset="0"/>
              </a:rPr>
              <a:t>you </a:t>
            </a:r>
            <a:r>
              <a:rPr lang="en-US" altLang="zh-CN" sz="2400" b="1" dirty="0">
                <a:solidFill>
                  <a:srgbClr val="FF0066"/>
                </a:solidFill>
                <a:latin typeface="Calibri" panose="020F0502020204030204" pitchFamily="34" charset="0"/>
                <a:cs typeface="Calibri" panose="020F0502020204030204" pitchFamily="34" charset="0"/>
              </a:rPr>
              <a:t>succeed in </a:t>
            </a:r>
            <a:r>
              <a:rPr lang="en-US" altLang="zh-CN" sz="2400" b="1" dirty="0">
                <a:latin typeface="Calibri" panose="020F0502020204030204" pitchFamily="34" charset="0"/>
                <a:cs typeface="Calibri" panose="020F0502020204030204" pitchFamily="34" charset="0"/>
              </a:rPr>
              <a:t>learning Chinese!</a:t>
            </a:r>
            <a:endParaRPr lang="en-US" altLang="zh-CN" sz="2400" b="1" dirty="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smtClean="0">
                <a:latin typeface="Calibri" panose="020F0502020204030204" pitchFamily="34" charset="0"/>
                <a:cs typeface="Calibri" panose="020F0502020204030204" pitchFamily="34" charset="0"/>
              </a:rPr>
              <a:t>                                                               Yours,</a:t>
            </a:r>
            <a:endParaRPr lang="en-US" altLang="zh-CN" sz="2400" b="1" dirty="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smtClean="0">
                <a:latin typeface="Calibri" panose="020F0502020204030204" pitchFamily="34" charset="0"/>
                <a:cs typeface="Calibri" panose="020F0502020204030204" pitchFamily="34" charset="0"/>
              </a:rPr>
              <a:t>                                                          Li </a:t>
            </a:r>
            <a:r>
              <a:rPr lang="en-US" altLang="zh-CN" sz="2400" b="1" dirty="0" err="1">
                <a:latin typeface="Calibri" panose="020F0502020204030204" pitchFamily="34" charset="0"/>
                <a:cs typeface="Calibri" panose="020F0502020204030204" pitchFamily="34" charset="0"/>
              </a:rPr>
              <a:t>Hua</a:t>
            </a:r>
            <a:r>
              <a:rPr lang="en-US" altLang="zh-CN" sz="2400" b="1" dirty="0">
                <a:latin typeface="Calibri" panose="020F0502020204030204" pitchFamily="34" charset="0"/>
                <a:cs typeface="Calibri" panose="020F0502020204030204" pitchFamily="34" charset="0"/>
              </a:rPr>
              <a:t> </a:t>
            </a:r>
            <a:endParaRPr lang="en-US" altLang="zh-CN" sz="2400" b="1" dirty="0">
              <a:latin typeface="Calibri" panose="020F0502020204030204" pitchFamily="34" charset="0"/>
              <a:cs typeface="Calibri" panose="020F0502020204030204" pitchFamily="34" charset="0"/>
            </a:endParaRPr>
          </a:p>
        </p:txBody>
      </p:sp>
      <p:sp>
        <p:nvSpPr>
          <p:cNvPr id="6" name="文本框 5"/>
          <p:cNvSpPr txBox="1"/>
          <p:nvPr/>
        </p:nvSpPr>
        <p:spPr>
          <a:xfrm>
            <a:off x="4398370" y="5526433"/>
            <a:ext cx="1295547" cy="400110"/>
          </a:xfrm>
          <a:prstGeom prst="rect">
            <a:avLst/>
          </a:prstGeom>
          <a:noFill/>
        </p:spPr>
        <p:txBody>
          <a:bodyPr wrap="none" rtlCol="0">
            <a:spAutoFit/>
          </a:bodyPr>
          <a:lstStyle/>
          <a:p>
            <a:r>
              <a:rPr lang="en-US" altLang="zh-CN" sz="2000" b="1" dirty="0" smtClean="0">
                <a:latin typeface="华文隶书" panose="02010800040101010101" pitchFamily="2" charset="-122"/>
                <a:ea typeface="华文隶书" panose="02010800040101010101" pitchFamily="2" charset="-122"/>
              </a:rPr>
              <a:t>(</a:t>
            </a:r>
            <a:r>
              <a:rPr lang="zh-CN" altLang="en-US" sz="2000" b="1" dirty="0" smtClean="0">
                <a:latin typeface="华文隶书" panose="02010800040101010101" pitchFamily="2" charset="-122"/>
                <a:ea typeface="华文隶书" panose="02010800040101010101" pitchFamily="2" charset="-122"/>
              </a:rPr>
              <a:t>周逸杨）</a:t>
            </a:r>
            <a:endParaRPr lang="zh-CN" altLang="en-US" sz="2000" b="1" dirty="0">
              <a:latin typeface="华文隶书" panose="02010800040101010101" pitchFamily="2" charset="-122"/>
              <a:ea typeface="华文隶书" panose="02010800040101010101" pitchFamily="2" charset="-122"/>
            </a:endParaRPr>
          </a:p>
        </p:txBody>
      </p:sp>
      <p:sp>
        <p:nvSpPr>
          <p:cNvPr id="7" name="TextBox 6"/>
          <p:cNvSpPr txBox="1"/>
          <p:nvPr/>
        </p:nvSpPr>
        <p:spPr>
          <a:xfrm>
            <a:off x="2749973" y="639838"/>
            <a:ext cx="1980029"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现在分词作状语</a:t>
            </a:r>
            <a:endParaRPr lang="zh-CN" altLang="en-US" sz="2000" b="1" dirty="0">
              <a:latin typeface="新宋体" panose="02010609030101010101" pitchFamily="49" charset="-122"/>
              <a:ea typeface="新宋体" panose="02010609030101010101" pitchFamily="49" charset="-122"/>
            </a:endParaRPr>
          </a:p>
        </p:txBody>
      </p:sp>
      <p:sp>
        <p:nvSpPr>
          <p:cNvPr id="9" name="TextBox 8"/>
          <p:cNvSpPr txBox="1"/>
          <p:nvPr/>
        </p:nvSpPr>
        <p:spPr>
          <a:xfrm>
            <a:off x="9760039" y="2187787"/>
            <a:ext cx="1217000"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定语从句</a:t>
            </a:r>
            <a:endParaRPr lang="zh-CN" altLang="en-US" sz="2000" b="1" dirty="0">
              <a:latin typeface="新宋体" panose="02010609030101010101" pitchFamily="49" charset="-122"/>
              <a:ea typeface="新宋体" panose="02010609030101010101" pitchFamily="49" charset="-122"/>
            </a:endParaRPr>
          </a:p>
        </p:txBody>
      </p:sp>
      <p:sp>
        <p:nvSpPr>
          <p:cNvPr id="10" name="TextBox 9"/>
          <p:cNvSpPr txBox="1"/>
          <p:nvPr/>
        </p:nvSpPr>
        <p:spPr>
          <a:xfrm>
            <a:off x="6041922" y="3690984"/>
            <a:ext cx="199125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a:latin typeface="Calibri" panose="020F0502020204030204" pitchFamily="34" charset="0"/>
                <a:ea typeface="新宋体" panose="02010609030101010101" pitchFamily="49" charset="-122"/>
                <a:cs typeface="Calibri" panose="020F0502020204030204" pitchFamily="34" charset="0"/>
              </a:rPr>
              <a:t>现在</a:t>
            </a:r>
            <a:r>
              <a:rPr lang="zh-CN" altLang="en-US" sz="2000" b="1" dirty="0" smtClean="0">
                <a:latin typeface="Calibri" panose="020F0502020204030204" pitchFamily="34" charset="0"/>
                <a:ea typeface="新宋体" panose="02010609030101010101" pitchFamily="49" charset="-122"/>
                <a:cs typeface="Calibri" panose="020F0502020204030204" pitchFamily="34" charset="0"/>
              </a:rPr>
              <a:t>分词作状语</a:t>
            </a: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265" y="760722"/>
            <a:ext cx="8401659" cy="523220"/>
          </a:xfrm>
          <a:prstGeom prst="rect">
            <a:avLst/>
          </a:prstGeom>
          <a:noFill/>
        </p:spPr>
        <p:txBody>
          <a:bodyPr wrap="none" rtlCol="0">
            <a:spAutoFit/>
          </a:bodyPr>
          <a:lstStyle/>
          <a:p>
            <a:r>
              <a:rPr lang="en-US" altLang="zh-CN" sz="2800" b="1" dirty="0" smtClean="0">
                <a:latin typeface="Berlin Sans FB Demi" panose="020E0802020502020306" pitchFamily="34" charset="0"/>
              </a:rPr>
              <a:t>Book 6 Unit 2 </a:t>
            </a:r>
            <a:r>
              <a:rPr lang="en-US" altLang="zh-CN" sz="2800" b="1" dirty="0">
                <a:latin typeface="Berlin Sans FB Demi" panose="020E0802020502020306" pitchFamily="34" charset="0"/>
              </a:rPr>
              <a:t>A </a:t>
            </a:r>
            <a:r>
              <a:rPr lang="en-US" altLang="zh-CN" sz="2800" b="1" dirty="0" smtClean="0">
                <a:latin typeface="Berlin Sans FB Demi" panose="020E0802020502020306" pitchFamily="34" charset="0"/>
              </a:rPr>
              <a:t>Few Simple Forms of English Poems</a:t>
            </a:r>
            <a:endParaRPr lang="zh-CN" altLang="en-US" sz="2800" b="1" dirty="0">
              <a:latin typeface="Berlin Sans FB Demi" panose="020E0802020502020306" pitchFamily="34" charset="0"/>
            </a:endParaRPr>
          </a:p>
        </p:txBody>
      </p:sp>
      <p:sp>
        <p:nvSpPr>
          <p:cNvPr id="2" name="矩形 1"/>
          <p:cNvSpPr/>
          <p:nvPr/>
        </p:nvSpPr>
        <p:spPr>
          <a:xfrm>
            <a:off x="1381884" y="1623991"/>
            <a:ext cx="5894974" cy="2523768"/>
          </a:xfrm>
          <a:prstGeom prst="rect">
            <a:avLst/>
          </a:prstGeom>
          <a:solidFill>
            <a:schemeClr val="accent5">
              <a:lumMod val="20000"/>
              <a:lumOff val="80000"/>
              <a:alpha val="53000"/>
            </a:schemeClr>
          </a:solidFill>
        </p:spPr>
        <p:txBody>
          <a:bodyPr wrap="square">
            <a:spAutoFit/>
          </a:bodyPr>
          <a:lstStyle/>
          <a:p>
            <a:r>
              <a:rPr lang="en-US" altLang="zh-CN" sz="2800" b="1" dirty="0" smtClean="0">
                <a:latin typeface="Calibri" panose="020F0502020204030204" pitchFamily="34" charset="0"/>
                <a:cs typeface="Calibri" panose="020F0502020204030204" pitchFamily="34" charset="0"/>
              </a:rPr>
              <a:t>    </a:t>
            </a:r>
            <a:r>
              <a:rPr lang="en-US" altLang="zh-CN" sz="2600" b="1" dirty="0">
                <a:latin typeface="Calibri" panose="020F0502020204030204" pitchFamily="34" charset="0"/>
                <a:cs typeface="Calibri" panose="020F0502020204030204" pitchFamily="34" charset="0"/>
              </a:rPr>
              <a:t>Did you know that English speakers also enjoy other forms of Asian poetry - Tang poems from China in particular? A lot of Tang poetry has been translated into English. This Tang poem </a:t>
            </a:r>
            <a:r>
              <a:rPr lang="en-US" altLang="zh-CN" sz="2600" b="1" dirty="0" smtClean="0">
                <a:latin typeface="Calibri" panose="020F0502020204030204" pitchFamily="34" charset="0"/>
                <a:cs typeface="Calibri" panose="020F0502020204030204" pitchFamily="34" charset="0"/>
              </a:rPr>
              <a:t> </a:t>
            </a:r>
            <a:r>
              <a:rPr lang="en-US" altLang="zh-CN" sz="2600" b="1" dirty="0">
                <a:latin typeface="Calibri" panose="020F0502020204030204" pitchFamily="34" charset="0"/>
                <a:cs typeface="Calibri" panose="020F0502020204030204" pitchFamily="34" charset="0"/>
              </a:rPr>
              <a:t>is a translation from the Chinese. </a:t>
            </a:r>
            <a:endParaRPr lang="zh-CN" altLang="en-US" sz="2600" b="1" dirty="0">
              <a:latin typeface="Calibri" panose="020F0502020204030204" pitchFamily="34" charset="0"/>
              <a:cs typeface="Calibri" panose="020F0502020204030204" pitchFamily="34" charset="0"/>
            </a:endParaRPr>
          </a:p>
        </p:txBody>
      </p:sp>
      <p:sp>
        <p:nvSpPr>
          <p:cNvPr id="39" name="TextBox 38"/>
          <p:cNvSpPr txBox="1"/>
          <p:nvPr/>
        </p:nvSpPr>
        <p:spPr>
          <a:xfrm>
            <a:off x="1213114" y="4477718"/>
            <a:ext cx="6589266"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400" dirty="0" smtClean="0">
                <a:latin typeface="Berlin Sans FB Demi" panose="020E0802020502020306" pitchFamily="34" charset="0"/>
                <a:ea typeface="新宋体" panose="02010609030101010101" pitchFamily="49" charset="-122"/>
              </a:rPr>
              <a:t>Tang poems is the cream of Chinese culture. It is worthwhile to get more people to enjoy them.</a:t>
            </a:r>
            <a:endParaRPr lang="zh-CN" altLang="en-US" sz="2400" dirty="0">
              <a:latin typeface="Berlin Sans FB Demi" panose="020E0802020502020306" pitchFamily="34" charset="0"/>
              <a:ea typeface="新宋体" panose="02010609030101010101" pitchFamily="49" charset="-122"/>
            </a:endParaRPr>
          </a:p>
        </p:txBody>
      </p:sp>
      <p:sp>
        <p:nvSpPr>
          <p:cNvPr id="30" name="椭圆 29"/>
          <p:cNvSpPr/>
          <p:nvPr/>
        </p:nvSpPr>
        <p:spPr>
          <a:xfrm>
            <a:off x="2168677" y="2885875"/>
            <a:ext cx="4733350" cy="420383"/>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318435" y="3306258"/>
            <a:ext cx="1865032" cy="37166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6273" y="376989"/>
            <a:ext cx="4019049"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3200" dirty="0" smtClean="0">
                <a:latin typeface="Berlin Sans FB Demi" panose="020E0802020502020306" pitchFamily="34" charset="0"/>
              </a:rPr>
              <a:t>Recommend a course</a:t>
            </a:r>
            <a:endParaRPr lang="zh-CN" altLang="en-US" sz="3200" dirty="0">
              <a:latin typeface="Berlin Sans FB Demi" panose="020E0802020502020306" pitchFamily="34" charset="0"/>
            </a:endParaRPr>
          </a:p>
        </p:txBody>
      </p:sp>
      <p:sp>
        <p:nvSpPr>
          <p:cNvPr id="5" name="矩形 4"/>
          <p:cNvSpPr/>
          <p:nvPr/>
        </p:nvSpPr>
        <p:spPr>
          <a:xfrm>
            <a:off x="778044" y="1274349"/>
            <a:ext cx="7547810" cy="3539430"/>
          </a:xfrm>
          <a:prstGeom prst="rect">
            <a:avLst/>
          </a:prstGeom>
          <a:ln w="19050">
            <a:solidFill>
              <a:schemeClr val="accent1"/>
            </a:solidFill>
            <a:prstDash val="dashDot"/>
          </a:ln>
        </p:spPr>
        <p:txBody>
          <a:bodyPr wrap="square">
            <a:spAutoFit/>
          </a:bodyPr>
          <a:lstStyle/>
          <a:p>
            <a:r>
              <a:rPr lang="zh-CN" altLang="en-US" sz="2800" b="1" dirty="0" smtClean="0">
                <a:latin typeface="新宋体" panose="02010609030101010101" pitchFamily="49" charset="-122"/>
                <a:ea typeface="新宋体" panose="02010609030101010101" pitchFamily="49" charset="-122"/>
              </a:rPr>
              <a:t>    假如</a:t>
            </a:r>
            <a:r>
              <a:rPr lang="zh-CN" altLang="en-US" sz="2800" b="1" dirty="0">
                <a:latin typeface="新宋体" panose="02010609030101010101" pitchFamily="49" charset="-122"/>
                <a:ea typeface="新宋体" panose="02010609030101010101" pitchFamily="49" charset="-122"/>
              </a:rPr>
              <a:t>你是李华，你校的美国交换生</a:t>
            </a:r>
            <a:r>
              <a:rPr lang="en-US" altLang="zh-CN" sz="2800" b="1" dirty="0">
                <a:latin typeface="新宋体" panose="02010609030101010101" pitchFamily="49" charset="-122"/>
                <a:ea typeface="新宋体" panose="02010609030101010101" pitchFamily="49" charset="-122"/>
              </a:rPr>
              <a:t>Steven</a:t>
            </a:r>
            <a:r>
              <a:rPr lang="zh-CN" altLang="en-US" sz="2800" b="1" dirty="0">
                <a:latin typeface="新宋体" panose="02010609030101010101" pitchFamily="49" charset="-122"/>
                <a:ea typeface="新宋体" panose="02010609030101010101" pitchFamily="49" charset="-122"/>
              </a:rPr>
              <a:t>给你发了一封邮件，请你为他推荐一门选修课</a:t>
            </a:r>
            <a:r>
              <a:rPr lang="zh-CN" altLang="en-US" sz="2800" b="1" dirty="0">
                <a:latin typeface="Berlin Sans FB Demi" panose="020E0802020502020306" pitchFamily="34" charset="0"/>
                <a:ea typeface="新宋体" panose="02010609030101010101" pitchFamily="49" charset="-122"/>
              </a:rPr>
              <a:t>（</a:t>
            </a:r>
            <a:r>
              <a:rPr lang="en-US" altLang="zh-CN" sz="2800" b="1" dirty="0">
                <a:latin typeface="Berlin Sans FB Demi" panose="020E0802020502020306" pitchFamily="34" charset="0"/>
                <a:ea typeface="新宋体" panose="02010609030101010101" pitchFamily="49" charset="-122"/>
              </a:rPr>
              <a:t>optional course</a:t>
            </a:r>
            <a:r>
              <a:rPr lang="zh-CN" altLang="en-US" sz="2800" b="1" dirty="0">
                <a:latin typeface="Berlin Sans FB Demi" panose="020E0802020502020306" pitchFamily="34" charset="0"/>
                <a:ea typeface="新宋体" panose="02010609030101010101" pitchFamily="49" charset="-122"/>
              </a:rPr>
              <a:t>）</a:t>
            </a:r>
            <a:r>
              <a:rPr lang="zh-CN" altLang="en-US" sz="2800" b="1" dirty="0">
                <a:latin typeface="新宋体" panose="02010609030101010101" pitchFamily="49" charset="-122"/>
                <a:ea typeface="新宋体" panose="02010609030101010101" pitchFamily="49" charset="-122"/>
              </a:rPr>
              <a:t>。现请你给他回复，推荐白老师的“唐诗”选修课。</a:t>
            </a:r>
            <a:endParaRPr lang="en-US" altLang="zh-CN" sz="2800" b="1" dirty="0">
              <a:latin typeface="新宋体" panose="02010609030101010101" pitchFamily="49" charset="-122"/>
              <a:ea typeface="新宋体" panose="02010609030101010101" pitchFamily="49" charset="-122"/>
            </a:endParaRPr>
          </a:p>
          <a:p>
            <a:r>
              <a:rPr lang="zh-CN" altLang="en-US" sz="2800" b="1" dirty="0">
                <a:latin typeface="新宋体" panose="02010609030101010101" pitchFamily="49" charset="-122"/>
                <a:ea typeface="新宋体" panose="02010609030101010101" pitchFamily="49" charset="-122"/>
              </a:rPr>
              <a:t>内容包括：</a:t>
            </a:r>
            <a:r>
              <a:rPr lang="en-US" altLang="zh-CN" sz="2800" b="1" dirty="0">
                <a:latin typeface="新宋体" panose="02010609030101010101" pitchFamily="49" charset="-122"/>
                <a:ea typeface="新宋体" panose="02010609030101010101" pitchFamily="49" charset="-122"/>
              </a:rPr>
              <a:t>1. </a:t>
            </a:r>
            <a:r>
              <a:rPr lang="zh-CN" altLang="en-US" sz="2800" b="1" dirty="0">
                <a:latin typeface="新宋体" panose="02010609030101010101" pitchFamily="49" charset="-122"/>
                <a:ea typeface="新宋体" panose="02010609030101010101" pitchFamily="49" charset="-122"/>
              </a:rPr>
              <a:t>写信目的；</a:t>
            </a:r>
            <a:r>
              <a:rPr lang="en-US" altLang="zh-CN" sz="2800" b="1" dirty="0">
                <a:latin typeface="新宋体" panose="02010609030101010101" pitchFamily="49" charset="-122"/>
                <a:ea typeface="新宋体" panose="02010609030101010101" pitchFamily="49" charset="-122"/>
              </a:rPr>
              <a:t>2. </a:t>
            </a:r>
            <a:r>
              <a:rPr lang="zh-CN" altLang="en-US" sz="2800" b="1" dirty="0">
                <a:latin typeface="新宋体" panose="02010609030101010101" pitchFamily="49" charset="-122"/>
                <a:ea typeface="新宋体" panose="02010609030101010101" pitchFamily="49" charset="-122"/>
              </a:rPr>
              <a:t>推荐理由。</a:t>
            </a:r>
            <a:endParaRPr lang="zh-CN" altLang="en-US" sz="2800" b="1" dirty="0">
              <a:latin typeface="新宋体" panose="02010609030101010101" pitchFamily="49" charset="-122"/>
              <a:ea typeface="新宋体" panose="02010609030101010101" pitchFamily="49" charset="-122"/>
            </a:endParaRPr>
          </a:p>
          <a:p>
            <a:r>
              <a:rPr lang="zh-CN" altLang="en-US" sz="2800" b="1" dirty="0">
                <a:latin typeface="新宋体" panose="02010609030101010101" pitchFamily="49" charset="-122"/>
                <a:ea typeface="新宋体" panose="02010609030101010101" pitchFamily="49" charset="-122"/>
              </a:rPr>
              <a:t>注意：</a:t>
            </a:r>
            <a:endParaRPr lang="zh-CN" altLang="en-US" sz="2800" b="1" dirty="0">
              <a:latin typeface="新宋体" panose="02010609030101010101" pitchFamily="49" charset="-122"/>
              <a:ea typeface="新宋体" panose="02010609030101010101" pitchFamily="49" charset="-122"/>
            </a:endParaRPr>
          </a:p>
          <a:p>
            <a:r>
              <a:rPr lang="en-US" altLang="zh-CN" sz="2800" b="1" dirty="0">
                <a:latin typeface="新宋体" panose="02010609030101010101" pitchFamily="49" charset="-122"/>
                <a:ea typeface="新宋体" panose="02010609030101010101" pitchFamily="49" charset="-122"/>
              </a:rPr>
              <a:t>1. </a:t>
            </a:r>
            <a:r>
              <a:rPr lang="zh-CN" altLang="en-US" sz="2800" b="1" dirty="0">
                <a:latin typeface="新宋体" panose="02010609030101010101" pitchFamily="49" charset="-122"/>
                <a:ea typeface="新宋体" panose="02010609030101010101" pitchFamily="49" charset="-122"/>
              </a:rPr>
              <a:t>词数</a:t>
            </a:r>
            <a:r>
              <a:rPr lang="en-US" altLang="zh-CN" sz="2800" b="1" dirty="0">
                <a:latin typeface="新宋体" panose="02010609030101010101" pitchFamily="49" charset="-122"/>
                <a:ea typeface="新宋体" panose="02010609030101010101" pitchFamily="49" charset="-122"/>
              </a:rPr>
              <a:t>80</a:t>
            </a:r>
            <a:r>
              <a:rPr lang="zh-CN" altLang="en-US" sz="2800" b="1" dirty="0">
                <a:latin typeface="新宋体" panose="02010609030101010101" pitchFamily="49" charset="-122"/>
                <a:ea typeface="新宋体" panose="02010609030101010101" pitchFamily="49" charset="-122"/>
              </a:rPr>
              <a:t>左右</a:t>
            </a:r>
            <a:endParaRPr lang="zh-CN" altLang="en-US" sz="2800" b="1" dirty="0">
              <a:latin typeface="新宋体" panose="02010609030101010101" pitchFamily="49" charset="-122"/>
              <a:ea typeface="新宋体" panose="02010609030101010101" pitchFamily="49" charset="-122"/>
            </a:endParaRPr>
          </a:p>
          <a:p>
            <a:r>
              <a:rPr lang="en-US" altLang="zh-CN" sz="2800" b="1" dirty="0">
                <a:latin typeface="新宋体" panose="02010609030101010101" pitchFamily="49" charset="-122"/>
                <a:ea typeface="新宋体" panose="02010609030101010101" pitchFamily="49" charset="-122"/>
              </a:rPr>
              <a:t>2. </a:t>
            </a:r>
            <a:r>
              <a:rPr lang="zh-CN" altLang="en-US" sz="2800" b="1" dirty="0">
                <a:latin typeface="新宋体" panose="02010609030101010101" pitchFamily="49" charset="-122"/>
                <a:ea typeface="新宋体" panose="02010609030101010101" pitchFamily="49" charset="-122"/>
              </a:rPr>
              <a:t>可适当增加细节，以使行文连贯。</a:t>
            </a:r>
            <a:endParaRPr lang="zh-CN" altLang="en-US" sz="2800" b="1" dirty="0">
              <a:latin typeface="新宋体" panose="02010609030101010101" pitchFamily="49" charset="-122"/>
              <a:ea typeface="新宋体" panose="02010609030101010101" pitchFamily="49" charset="-122"/>
            </a:endParaRP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18983" y="184484"/>
            <a:ext cx="8681164" cy="6336632"/>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 name="圆角矩形 11"/>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2" name="矩形 1"/>
          <p:cNvSpPr/>
          <p:nvPr/>
        </p:nvSpPr>
        <p:spPr>
          <a:xfrm>
            <a:off x="890337" y="447089"/>
            <a:ext cx="8011396" cy="5863144"/>
          </a:xfrm>
          <a:prstGeom prst="rect">
            <a:avLst/>
          </a:prstGeom>
        </p:spPr>
        <p:txBody>
          <a:bodyPr wrap="square">
            <a:spAutoFit/>
          </a:bodyPr>
          <a:lstStyle/>
          <a:p>
            <a:pPr>
              <a:lnSpc>
                <a:spcPts val="3000"/>
              </a:lnSpc>
            </a:pPr>
            <a:r>
              <a:rPr lang="en-US" altLang="zh-CN" sz="2800" b="1" dirty="0">
                <a:latin typeface="Calibri" panose="020F0502020204030204" pitchFamily="34" charset="0"/>
                <a:cs typeface="Calibri" panose="020F0502020204030204" pitchFamily="34" charset="0"/>
              </a:rPr>
              <a:t>Dear Steven,</a:t>
            </a:r>
            <a:endParaRPr lang="en-US" altLang="zh-CN" sz="2800" b="1" dirty="0">
              <a:latin typeface="Calibri" panose="020F0502020204030204" pitchFamily="34" charset="0"/>
              <a:cs typeface="Calibri" panose="020F0502020204030204" pitchFamily="34" charset="0"/>
            </a:endParaRPr>
          </a:p>
          <a:p>
            <a:pPr>
              <a:lnSpc>
                <a:spcPts val="3000"/>
              </a:lnSpc>
            </a:pPr>
            <a:r>
              <a:rPr lang="en-US" altLang="zh-CN" sz="2800" b="1" dirty="0">
                <a:latin typeface="Calibri" panose="020F0502020204030204" pitchFamily="34" charset="0"/>
                <a:cs typeface="Calibri" panose="020F0502020204030204" pitchFamily="34" charset="0"/>
              </a:rPr>
              <a:t>    I’ve learned from your last e-mail that you are </a:t>
            </a:r>
            <a:r>
              <a:rPr lang="en-US" altLang="zh-CN" sz="2800" b="1" dirty="0">
                <a:solidFill>
                  <a:srgbClr val="FF0066"/>
                </a:solidFill>
                <a:latin typeface="Calibri" panose="020F0502020204030204" pitchFamily="34" charset="0"/>
                <a:cs typeface="Calibri" panose="020F0502020204030204" pitchFamily="34" charset="0"/>
              </a:rPr>
              <a:t>at a loss</a:t>
            </a:r>
            <a:r>
              <a:rPr lang="en-US" altLang="zh-CN" sz="2800" b="1" dirty="0">
                <a:latin typeface="Calibri" panose="020F0502020204030204" pitchFamily="34" charset="0"/>
                <a:cs typeface="Calibri" panose="020F0502020204030204" pitchFamily="34" charset="0"/>
              </a:rPr>
              <a:t> which optional course to choose. </a:t>
            </a:r>
            <a:r>
              <a:rPr lang="en-US" altLang="zh-CN" sz="2800" b="1" dirty="0" err="1">
                <a:latin typeface="Calibri" panose="020F0502020204030204" pitchFamily="34" charset="0"/>
                <a:cs typeface="Calibri" panose="020F0502020204030204" pitchFamily="34" charset="0"/>
              </a:rPr>
              <a:t>Mr</a:t>
            </a:r>
            <a:r>
              <a:rPr lang="en-US" altLang="zh-CN" sz="2800" b="1" dirty="0">
                <a:latin typeface="Calibri" panose="020F0502020204030204" pitchFamily="34" charset="0"/>
                <a:cs typeface="Calibri" panose="020F0502020204030204" pitchFamily="34" charset="0"/>
              </a:rPr>
              <a:t> </a:t>
            </a:r>
            <a:r>
              <a:rPr lang="en-US" altLang="zh-CN" sz="2800" b="1" dirty="0" err="1">
                <a:latin typeface="Calibri" panose="020F0502020204030204" pitchFamily="34" charset="0"/>
                <a:cs typeface="Calibri" panose="020F0502020204030204" pitchFamily="34" charset="0"/>
              </a:rPr>
              <a:t>Bai’s</a:t>
            </a:r>
            <a:r>
              <a:rPr lang="en-US" altLang="zh-CN" sz="2800" b="1" dirty="0">
                <a:latin typeface="Calibri" panose="020F0502020204030204" pitchFamily="34" charset="0"/>
                <a:cs typeface="Calibri" panose="020F0502020204030204" pitchFamily="34" charset="0"/>
              </a:rPr>
              <a:t> Tang Poems comes first on my recommendation list for the reasons below/as follows.</a:t>
            </a:r>
            <a:endParaRPr lang="en-US" altLang="zh-CN" sz="2800" b="1" dirty="0">
              <a:latin typeface="Calibri" panose="020F0502020204030204" pitchFamily="34" charset="0"/>
              <a:cs typeface="Calibri" panose="020F0502020204030204" pitchFamily="34" charset="0"/>
            </a:endParaRPr>
          </a:p>
          <a:p>
            <a:pPr>
              <a:lnSpc>
                <a:spcPts val="3000"/>
              </a:lnSpc>
            </a:pPr>
            <a:r>
              <a:rPr lang="en-US" altLang="zh-CN" sz="2800" b="1" dirty="0">
                <a:latin typeface="Calibri" panose="020F0502020204030204" pitchFamily="34" charset="0"/>
                <a:cs typeface="Calibri" panose="020F0502020204030204" pitchFamily="34" charset="0"/>
              </a:rPr>
              <a:t>    First, Tang poetry, </a:t>
            </a:r>
            <a:r>
              <a:rPr lang="en-US" altLang="zh-CN" sz="2800" b="1" dirty="0">
                <a:solidFill>
                  <a:schemeClr val="accent1"/>
                </a:solidFill>
                <a:latin typeface="Calibri" panose="020F0502020204030204" pitchFamily="34" charset="0"/>
                <a:cs typeface="Calibri" panose="020F0502020204030204" pitchFamily="34" charset="0"/>
              </a:rPr>
              <a:t>a combination of rhyming charm and literary beauty</a:t>
            </a:r>
            <a:r>
              <a:rPr lang="en-US" altLang="zh-CN" sz="2800" b="1" dirty="0">
                <a:latin typeface="Calibri" panose="020F0502020204030204" pitchFamily="34" charset="0"/>
                <a:cs typeface="Calibri" panose="020F0502020204030204" pitchFamily="34" charset="0"/>
              </a:rPr>
              <a:t>, is the cream of Chinese classical literature, </a:t>
            </a:r>
            <a:r>
              <a:rPr lang="en-US" altLang="zh-CN" sz="2800" b="1" dirty="0">
                <a:solidFill>
                  <a:schemeClr val="accent1"/>
                </a:solidFill>
                <a:latin typeface="Calibri" panose="020F0502020204030204" pitchFamily="34" charset="0"/>
                <a:cs typeface="Calibri" panose="020F0502020204030204" pitchFamily="34" charset="0"/>
              </a:rPr>
              <a:t>a taste of which </a:t>
            </a:r>
            <a:r>
              <a:rPr lang="en-US" altLang="zh-CN" sz="2800" b="1" dirty="0">
                <a:latin typeface="Calibri" panose="020F0502020204030204" pitchFamily="34" charset="0"/>
                <a:cs typeface="Calibri" panose="020F0502020204030204" pitchFamily="34" charset="0"/>
              </a:rPr>
              <a:t>will surely </a:t>
            </a:r>
            <a:r>
              <a:rPr lang="en-US" altLang="zh-CN" sz="2800" b="1" dirty="0">
                <a:solidFill>
                  <a:srgbClr val="FF0066"/>
                </a:solidFill>
                <a:latin typeface="Calibri" panose="020F0502020204030204" pitchFamily="34" charset="0"/>
                <a:cs typeface="Calibri" panose="020F0502020204030204" pitchFamily="34" charset="0"/>
              </a:rPr>
              <a:t>spark your interest in </a:t>
            </a:r>
            <a:r>
              <a:rPr lang="en-US" altLang="zh-CN" sz="2800" b="1" dirty="0">
                <a:latin typeface="Calibri" panose="020F0502020204030204" pitchFamily="34" charset="0"/>
                <a:cs typeface="Calibri" panose="020F0502020204030204" pitchFamily="34" charset="0"/>
              </a:rPr>
              <a:t>learning Chinese. Plus, </a:t>
            </a:r>
            <a:r>
              <a:rPr lang="en-US" altLang="zh-CN" sz="2800" b="1" dirty="0" err="1">
                <a:latin typeface="Calibri" panose="020F0502020204030204" pitchFamily="34" charset="0"/>
                <a:cs typeface="Calibri" panose="020F0502020204030204" pitchFamily="34" charset="0"/>
              </a:rPr>
              <a:t>Mr</a:t>
            </a:r>
            <a:r>
              <a:rPr lang="en-US" altLang="zh-CN" sz="2800" b="1" dirty="0">
                <a:latin typeface="Calibri" panose="020F0502020204030204" pitchFamily="34" charset="0"/>
                <a:cs typeface="Calibri" panose="020F0502020204030204" pitchFamily="34" charset="0"/>
              </a:rPr>
              <a:t> </a:t>
            </a:r>
            <a:r>
              <a:rPr lang="en-US" altLang="zh-CN" sz="2800" b="1" dirty="0" err="1">
                <a:latin typeface="Calibri" panose="020F0502020204030204" pitchFamily="34" charset="0"/>
                <a:cs typeface="Calibri" panose="020F0502020204030204" pitchFamily="34" charset="0"/>
              </a:rPr>
              <a:t>Bai</a:t>
            </a:r>
            <a:r>
              <a:rPr lang="en-US" altLang="zh-CN" sz="2800" b="1" dirty="0">
                <a:latin typeface="Calibri" panose="020F0502020204030204" pitchFamily="34" charset="0"/>
                <a:cs typeface="Calibri" panose="020F0502020204030204" pitchFamily="34" charset="0"/>
              </a:rPr>
              <a:t> has a special way to create a </a:t>
            </a:r>
            <a:r>
              <a:rPr lang="en-US" altLang="zh-CN" sz="2800" b="1" dirty="0">
                <a:solidFill>
                  <a:srgbClr val="FF0066"/>
                </a:solidFill>
                <a:latin typeface="Calibri" panose="020F0502020204030204" pitchFamily="34" charset="0"/>
                <a:cs typeface="Calibri" panose="020F0502020204030204" pitchFamily="34" charset="0"/>
              </a:rPr>
              <a:t>relaxing and harmonious </a:t>
            </a:r>
            <a:r>
              <a:rPr lang="en-US" altLang="zh-CN" sz="2800" b="1" dirty="0">
                <a:latin typeface="Calibri" panose="020F0502020204030204" pitchFamily="34" charset="0"/>
                <a:cs typeface="Calibri" panose="020F0502020204030204" pitchFamily="34" charset="0"/>
              </a:rPr>
              <a:t>class atmosphere. I </a:t>
            </a:r>
            <a:r>
              <a:rPr lang="en-US" altLang="zh-CN" sz="2800" b="1" dirty="0">
                <a:solidFill>
                  <a:srgbClr val="FF0066"/>
                </a:solidFill>
                <a:latin typeface="Calibri" panose="020F0502020204030204" pitchFamily="34" charset="0"/>
                <a:cs typeface="Calibri" panose="020F0502020204030204" pitchFamily="34" charset="0"/>
              </a:rPr>
              <a:t>assure</a:t>
            </a:r>
            <a:r>
              <a:rPr lang="en-US" altLang="zh-CN" sz="2800" b="1" dirty="0">
                <a:latin typeface="Calibri" panose="020F0502020204030204" pitchFamily="34" charset="0"/>
                <a:cs typeface="Calibri" panose="020F0502020204030204" pitchFamily="34" charset="0"/>
              </a:rPr>
              <a:t> you Tang Poems is your good choice.</a:t>
            </a:r>
            <a:endParaRPr lang="en-US" altLang="zh-CN" sz="2800" b="1" dirty="0">
              <a:latin typeface="Calibri" panose="020F0502020204030204" pitchFamily="34" charset="0"/>
              <a:cs typeface="Calibri" panose="020F0502020204030204" pitchFamily="34" charset="0"/>
            </a:endParaRPr>
          </a:p>
          <a:p>
            <a:pPr>
              <a:lnSpc>
                <a:spcPts val="3000"/>
              </a:lnSpc>
            </a:pPr>
            <a:r>
              <a:rPr lang="en-US" altLang="zh-CN" sz="2800" b="1" dirty="0">
                <a:latin typeface="Calibri" panose="020F0502020204030204" pitchFamily="34" charset="0"/>
                <a:cs typeface="Calibri" panose="020F0502020204030204" pitchFamily="34" charset="0"/>
              </a:rPr>
              <a:t>    Best wishes!</a:t>
            </a:r>
            <a:endParaRPr lang="en-US" altLang="zh-CN" sz="2800" b="1" dirty="0">
              <a:latin typeface="Calibri" panose="020F0502020204030204" pitchFamily="34" charset="0"/>
              <a:cs typeface="Calibri" panose="020F0502020204030204" pitchFamily="34" charset="0"/>
            </a:endParaRPr>
          </a:p>
          <a:p>
            <a:pPr>
              <a:lnSpc>
                <a:spcPts val="30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Yours</a:t>
            </a:r>
            <a:r>
              <a:rPr lang="en-US" altLang="zh-CN" sz="2800" b="1" dirty="0">
                <a:latin typeface="Calibri" panose="020F0502020204030204" pitchFamily="34" charset="0"/>
                <a:cs typeface="Calibri" panose="020F0502020204030204" pitchFamily="34" charset="0"/>
              </a:rPr>
              <a:t>,</a:t>
            </a:r>
            <a:endParaRPr lang="en-US" altLang="zh-CN" sz="2800" b="1" dirty="0">
              <a:latin typeface="Calibri" panose="020F0502020204030204" pitchFamily="34" charset="0"/>
              <a:cs typeface="Calibri" panose="020F0502020204030204" pitchFamily="34" charset="0"/>
            </a:endParaRPr>
          </a:p>
          <a:p>
            <a:pPr>
              <a:lnSpc>
                <a:spcPts val="30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Li </a:t>
            </a:r>
            <a:r>
              <a:rPr lang="en-US" altLang="zh-CN" sz="2800" b="1" dirty="0" err="1">
                <a:latin typeface="Calibri" panose="020F0502020204030204" pitchFamily="34" charset="0"/>
                <a:cs typeface="Calibri" panose="020F0502020204030204" pitchFamily="34" charset="0"/>
              </a:rPr>
              <a:t>Hua</a:t>
            </a:r>
            <a:endParaRPr lang="en-US" altLang="zh-CN" sz="2800" b="1" dirty="0">
              <a:latin typeface="Calibri" panose="020F0502020204030204" pitchFamily="34" charset="0"/>
              <a:cs typeface="Calibri" panose="020F0502020204030204" pitchFamily="34" charset="0"/>
            </a:endParaRPr>
          </a:p>
        </p:txBody>
      </p:sp>
      <p:sp>
        <p:nvSpPr>
          <p:cNvPr id="8" name="TextBox 7"/>
          <p:cNvSpPr txBox="1"/>
          <p:nvPr/>
        </p:nvSpPr>
        <p:spPr>
          <a:xfrm>
            <a:off x="8663093" y="3152744"/>
            <a:ext cx="1217000"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定语从句</a:t>
            </a:r>
            <a:endParaRPr lang="zh-CN" altLang="en-US" sz="2000" b="1" dirty="0">
              <a:latin typeface="新宋体" panose="02010609030101010101" pitchFamily="49" charset="-122"/>
              <a:ea typeface="新宋体" panose="02010609030101010101" pitchFamily="49" charset="-122"/>
            </a:endParaRPr>
          </a:p>
        </p:txBody>
      </p:sp>
      <p:sp>
        <p:nvSpPr>
          <p:cNvPr id="13" name="TextBox 12"/>
          <p:cNvSpPr txBox="1"/>
          <p:nvPr/>
        </p:nvSpPr>
        <p:spPr>
          <a:xfrm>
            <a:off x="5608320" y="2025223"/>
            <a:ext cx="958917"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同位语</a:t>
            </a: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786064" y="2138040"/>
            <a:ext cx="7780420" cy="1754326"/>
          </a:xfrm>
          <a:prstGeom prst="rect">
            <a:avLst/>
          </a:prstGeom>
          <a:noFill/>
        </p:spPr>
        <p:txBody>
          <a:bodyPr wrap="square" rtlCol="0">
            <a:spAutoFit/>
          </a:bodyPr>
          <a:lstStyle/>
          <a:p>
            <a:pPr algn="just">
              <a:lnSpc>
                <a:spcPct val="200000"/>
              </a:lnSpc>
            </a:pPr>
            <a:r>
              <a:rPr lang="en-US" altLang="zh-CN" sz="5400" b="1" dirty="0" smtClean="0">
                <a:solidFill>
                  <a:srgbClr val="1C1C1C"/>
                </a:solidFill>
                <a:latin typeface="微软雅黑" panose="020B0503020204020204" pitchFamily="34" charset="-122"/>
                <a:ea typeface="微软雅黑" panose="020B0503020204020204" pitchFamily="34" charset="-122"/>
              </a:rPr>
              <a:t>Recommend a Person</a:t>
            </a:r>
            <a:endParaRPr lang="zh-CN" altLang="en-US" sz="5400" b="1" dirty="0">
              <a:solidFill>
                <a:srgbClr val="1C1C1C"/>
              </a:solidFill>
              <a:latin typeface="微软雅黑" panose="020B0503020204020204" pitchFamily="34" charset="-122"/>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713" y="424388"/>
            <a:ext cx="6252033" cy="523220"/>
          </a:xfrm>
          <a:prstGeom prst="rect">
            <a:avLst/>
          </a:prstGeom>
          <a:noFill/>
        </p:spPr>
        <p:txBody>
          <a:bodyPr wrap="none" rtlCol="0">
            <a:spAutoFit/>
          </a:bodyPr>
          <a:lstStyle/>
          <a:p>
            <a:r>
              <a:rPr lang="en-US" altLang="zh-CN" sz="2800" b="1" dirty="0" smtClean="0">
                <a:latin typeface="Berlin Sans FB Demi" panose="020E0802020502020306" pitchFamily="34" charset="0"/>
              </a:rPr>
              <a:t>Book 4 Unit 2 A Pioneer for All People</a:t>
            </a:r>
            <a:endParaRPr lang="zh-CN" altLang="en-US" sz="2800" b="1" dirty="0">
              <a:latin typeface="Berlin Sans FB Demi" panose="020E0802020502020306" pitchFamily="34" charset="0"/>
            </a:endParaRPr>
          </a:p>
        </p:txBody>
      </p:sp>
      <p:sp>
        <p:nvSpPr>
          <p:cNvPr id="2" name="矩形 1"/>
          <p:cNvSpPr/>
          <p:nvPr/>
        </p:nvSpPr>
        <p:spPr>
          <a:xfrm>
            <a:off x="2151713" y="1221939"/>
            <a:ext cx="6713502" cy="4924425"/>
          </a:xfrm>
          <a:prstGeom prst="rect">
            <a:avLst/>
          </a:prstGeom>
          <a:solidFill>
            <a:schemeClr val="accent5">
              <a:lumMod val="20000"/>
              <a:lumOff val="80000"/>
              <a:alpha val="53000"/>
            </a:schemeClr>
          </a:solidFill>
        </p:spPr>
        <p:txBody>
          <a:bodyPr wrap="square">
            <a:spAutoFit/>
          </a:bodyPr>
          <a:lstStyle/>
          <a:p>
            <a:r>
              <a:rPr lang="en-US" altLang="zh-CN" sz="2800" b="1" dirty="0" smtClean="0">
                <a:latin typeface="Calibri" panose="020F0502020204030204" pitchFamily="34" charset="0"/>
                <a:cs typeface="Calibri" panose="020F0502020204030204" pitchFamily="34" charset="0"/>
              </a:rPr>
              <a:t>    </a:t>
            </a:r>
            <a:r>
              <a:rPr lang="en-US" altLang="zh-CN" sz="2600" b="1" dirty="0" err="1">
                <a:latin typeface="Calibri" panose="020F0502020204030204" pitchFamily="34" charset="0"/>
                <a:cs typeface="Calibri" panose="020F0502020204030204" pitchFamily="34" charset="0"/>
              </a:rPr>
              <a:t>Dr</a:t>
            </a:r>
            <a:r>
              <a:rPr lang="en-US" altLang="zh-CN" sz="2600" b="1" dirty="0">
                <a:latin typeface="Calibri" panose="020F0502020204030204" pitchFamily="34" charset="0"/>
                <a:cs typeface="Calibri" panose="020F0502020204030204" pitchFamily="34" charset="0"/>
              </a:rPr>
              <a:t> Yuan </a:t>
            </a:r>
            <a:r>
              <a:rPr lang="en-US" altLang="zh-CN" sz="2600" b="1" dirty="0" err="1">
                <a:latin typeface="Calibri" panose="020F0502020204030204" pitchFamily="34" charset="0"/>
                <a:cs typeface="Calibri" panose="020F0502020204030204" pitchFamily="34" charset="0"/>
              </a:rPr>
              <a:t>Longping</a:t>
            </a:r>
            <a:r>
              <a:rPr lang="en-US" altLang="zh-CN" sz="2600" b="1" dirty="0">
                <a:latin typeface="Calibri" panose="020F0502020204030204" pitchFamily="34" charset="0"/>
                <a:cs typeface="Calibri" panose="020F0502020204030204" pitchFamily="34" charset="0"/>
              </a:rPr>
              <a:t> grows what is called super hybrid rice. </a:t>
            </a:r>
            <a:r>
              <a:rPr lang="en-US" altLang="zh-CN" sz="2600" b="1" dirty="0" smtClean="0">
                <a:latin typeface="Calibri" panose="020F0502020204030204" pitchFamily="34" charset="0"/>
                <a:cs typeface="Calibri" panose="020F0502020204030204" pitchFamily="34" charset="0"/>
              </a:rPr>
              <a:t>This </a:t>
            </a:r>
            <a:r>
              <a:rPr lang="en-US" altLang="zh-CN" sz="2600" b="1" dirty="0">
                <a:latin typeface="Calibri" panose="020F0502020204030204" pitchFamily="34" charset="0"/>
                <a:cs typeface="Calibri" panose="020F0502020204030204" pitchFamily="34" charset="0"/>
              </a:rPr>
              <a:t>special strain of rice makes it possible to produce one-third more of the crop in the same </a:t>
            </a:r>
            <a:r>
              <a:rPr lang="en-US" altLang="zh-CN" sz="2600" b="1" dirty="0" smtClean="0">
                <a:latin typeface="Calibri" panose="020F0502020204030204" pitchFamily="34" charset="0"/>
                <a:cs typeface="Calibri" panose="020F0502020204030204" pitchFamily="34" charset="0"/>
              </a:rPr>
              <a:t>fields. …Born </a:t>
            </a:r>
            <a:r>
              <a:rPr lang="en-US" altLang="zh-CN" sz="2600" b="1" dirty="0">
                <a:latin typeface="Calibri" panose="020F0502020204030204" pitchFamily="34" charset="0"/>
                <a:cs typeface="Calibri" panose="020F0502020204030204" pitchFamily="34" charset="0"/>
              </a:rPr>
              <a:t>into a poor farmer's family in 1930, </a:t>
            </a:r>
            <a:r>
              <a:rPr lang="en-US" altLang="zh-CN" sz="2600" b="1" dirty="0" err="1">
                <a:latin typeface="Calibri" panose="020F0502020204030204" pitchFamily="34" charset="0"/>
                <a:cs typeface="Calibri" panose="020F0502020204030204" pitchFamily="34" charset="0"/>
              </a:rPr>
              <a:t>Dr</a:t>
            </a:r>
            <a:r>
              <a:rPr lang="en-US" altLang="zh-CN" sz="2600" b="1" dirty="0">
                <a:latin typeface="Calibri" panose="020F0502020204030204" pitchFamily="34" charset="0"/>
                <a:cs typeface="Calibri" panose="020F0502020204030204" pitchFamily="34" charset="0"/>
              </a:rPr>
              <a:t> Yuan graduated from Southwest Agricultural College in 1953. Since then, finding ways to grow more rice has been his life goal. </a:t>
            </a:r>
            <a:r>
              <a:rPr lang="en-US" altLang="zh-CN" sz="2600" b="1" dirty="0" smtClean="0">
                <a:latin typeface="Calibri" panose="020F0502020204030204" pitchFamily="34" charset="0"/>
                <a:cs typeface="Calibri" panose="020F0502020204030204" pitchFamily="34" charset="0"/>
              </a:rPr>
              <a:t>…He </a:t>
            </a:r>
            <a:r>
              <a:rPr lang="en-US" altLang="zh-CN" sz="2600" b="1" dirty="0">
                <a:latin typeface="Calibri" panose="020F0502020204030204" pitchFamily="34" charset="0"/>
                <a:cs typeface="Calibri" panose="020F0502020204030204" pitchFamily="34" charset="0"/>
              </a:rPr>
              <a:t>doesn't care about being famous. </a:t>
            </a:r>
            <a:r>
              <a:rPr lang="en-US" altLang="zh-CN" sz="2600" b="1" dirty="0" smtClean="0">
                <a:latin typeface="Calibri" panose="020F0502020204030204" pitchFamily="34" charset="0"/>
                <a:cs typeface="Calibri" panose="020F0502020204030204" pitchFamily="34" charset="0"/>
              </a:rPr>
              <a:t>He </a:t>
            </a:r>
            <a:r>
              <a:rPr lang="en-US" altLang="zh-CN" sz="2600" b="1" dirty="0">
                <a:latin typeface="Calibri" panose="020F0502020204030204" pitchFamily="34" charset="0"/>
                <a:cs typeface="Calibri" panose="020F0502020204030204" pitchFamily="34" charset="0"/>
              </a:rPr>
              <a:t>enjoys listening to violin music, playing </a:t>
            </a:r>
            <a:r>
              <a:rPr lang="en-US" altLang="zh-CN" sz="2600" b="1" dirty="0" err="1">
                <a:latin typeface="Calibri" panose="020F0502020204030204" pitchFamily="34" charset="0"/>
                <a:cs typeface="Calibri" panose="020F0502020204030204" pitchFamily="34" charset="0"/>
              </a:rPr>
              <a:t>mah-jong</a:t>
            </a:r>
            <a:r>
              <a:rPr lang="en-US" altLang="zh-CN" sz="2600" b="1" dirty="0">
                <a:latin typeface="Calibri" panose="020F0502020204030204" pitchFamily="34" charset="0"/>
                <a:cs typeface="Calibri" panose="020F0502020204030204" pitchFamily="34" charset="0"/>
              </a:rPr>
              <a:t>, swimming and reading. Spending money on himself or leading a comfortable life also means very little to him. </a:t>
            </a:r>
            <a:endParaRPr lang="zh-CN" altLang="en-US" sz="2600" b="1" dirty="0">
              <a:latin typeface="Calibri" panose="020F0502020204030204" pitchFamily="34" charset="0"/>
              <a:cs typeface="Calibri" panose="020F0502020204030204" pitchFamily="34" charset="0"/>
            </a:endParaRPr>
          </a:p>
        </p:txBody>
      </p:sp>
      <p:sp>
        <p:nvSpPr>
          <p:cNvPr id="4" name="椭圆 3"/>
          <p:cNvSpPr/>
          <p:nvPr/>
        </p:nvSpPr>
        <p:spPr>
          <a:xfrm>
            <a:off x="4991914" y="1273387"/>
            <a:ext cx="3765973"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950465" y="3684151"/>
            <a:ext cx="4290195" cy="45024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763576" y="2038773"/>
            <a:ext cx="4946898" cy="50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422020" y="2905759"/>
            <a:ext cx="2279227" cy="423335"/>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006672" y="2489199"/>
            <a:ext cx="1441509" cy="41317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051539" y="4107303"/>
            <a:ext cx="4352208" cy="38134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224336" y="4495800"/>
            <a:ext cx="1026160" cy="3556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147291" y="2410737"/>
            <a:ext cx="1923102"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400" dirty="0" smtClean="0">
                <a:latin typeface="Berlin Sans FB Demi" panose="020E0802020502020306" pitchFamily="34" charset="0"/>
                <a:ea typeface="Segoe UI Black" panose="020B0A02040204020203" pitchFamily="34" charset="0"/>
              </a:rPr>
              <a:t>achievement</a:t>
            </a:r>
            <a:endParaRPr lang="zh-CN" altLang="en-US" sz="2400" dirty="0">
              <a:latin typeface="Berlin Sans FB Demi" panose="020E0802020502020306" pitchFamily="34" charset="0"/>
            </a:endParaRPr>
          </a:p>
        </p:txBody>
      </p:sp>
      <p:sp>
        <p:nvSpPr>
          <p:cNvPr id="12" name="TextBox 11"/>
          <p:cNvSpPr txBox="1"/>
          <p:nvPr/>
        </p:nvSpPr>
        <p:spPr>
          <a:xfrm>
            <a:off x="428597" y="3267619"/>
            <a:ext cx="1641796"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smtClean="0">
                <a:latin typeface="Berlin Sans FB Demi" panose="020E0802020502020306" pitchFamily="34" charset="0"/>
                <a:ea typeface="Segoe UI Black" panose="020B0A02040204020203" pitchFamily="34" charset="0"/>
              </a:rPr>
              <a:t>experience</a:t>
            </a:r>
            <a:endParaRPr lang="zh-CN" altLang="en-US" sz="2400" dirty="0">
              <a:latin typeface="Berlin Sans FB Demi" panose="020E0802020502020306" pitchFamily="34" charset="0"/>
            </a:endParaRPr>
          </a:p>
        </p:txBody>
      </p:sp>
      <p:sp>
        <p:nvSpPr>
          <p:cNvPr id="13" name="TextBox 12"/>
          <p:cNvSpPr txBox="1"/>
          <p:nvPr/>
        </p:nvSpPr>
        <p:spPr>
          <a:xfrm>
            <a:off x="351653" y="4067142"/>
            <a:ext cx="1718740"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smtClean="0">
                <a:latin typeface="Berlin Sans FB Demi" panose="020E0802020502020306" pitchFamily="34" charset="0"/>
                <a:ea typeface="Segoe UI Black" panose="020B0A02040204020203" pitchFamily="34" charset="0"/>
              </a:rPr>
              <a:t>personality</a:t>
            </a:r>
            <a:endParaRPr lang="zh-CN" altLang="en-US" sz="2400" dirty="0">
              <a:latin typeface="Berlin Sans FB Demi" panose="020E0802020502020306" pitchFamily="34" charset="0"/>
            </a:endParaRPr>
          </a:p>
        </p:txBody>
      </p:sp>
      <p:cxnSp>
        <p:nvCxnSpPr>
          <p:cNvPr id="15" name="直接连接符 14"/>
          <p:cNvCxnSpPr/>
          <p:nvPr/>
        </p:nvCxnSpPr>
        <p:spPr>
          <a:xfrm>
            <a:off x="2224336" y="2489199"/>
            <a:ext cx="271339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39571" y="4422986"/>
            <a:ext cx="112335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241714" y="5621866"/>
            <a:ext cx="1306314"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991914" y="2824480"/>
            <a:ext cx="73551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044517" y="4007739"/>
            <a:ext cx="100702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5943401" y="1645920"/>
            <a:ext cx="2631607" cy="1"/>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264205" y="2038773"/>
            <a:ext cx="1256616"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65213" y="2866995"/>
            <a:ext cx="199125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过去分词作状语</a:t>
            </a:r>
            <a:endParaRPr lang="zh-CN" altLang="en-US" sz="2000" b="1" dirty="0">
              <a:latin typeface="新宋体" panose="02010609030101010101" pitchFamily="49" charset="-122"/>
              <a:ea typeface="新宋体" panose="02010609030101010101" pitchFamily="49" charset="-122"/>
            </a:endParaRPr>
          </a:p>
        </p:txBody>
      </p:sp>
      <p:sp>
        <p:nvSpPr>
          <p:cNvPr id="36" name="TextBox 35"/>
          <p:cNvSpPr txBox="1"/>
          <p:nvPr/>
        </p:nvSpPr>
        <p:spPr>
          <a:xfrm>
            <a:off x="8865213" y="3807684"/>
            <a:ext cx="2507418"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动名词作主语、宾语</a:t>
            </a:r>
            <a:endParaRPr lang="zh-CN" altLang="en-US" sz="2000" b="1" dirty="0">
              <a:latin typeface="新宋体" panose="02010609030101010101" pitchFamily="49" charset="-122"/>
              <a:ea typeface="新宋体" panose="02010609030101010101" pitchFamily="49" charset="-122"/>
            </a:endParaRPr>
          </a:p>
        </p:txBody>
      </p:sp>
      <p:sp>
        <p:nvSpPr>
          <p:cNvPr id="37" name="TextBox 36"/>
          <p:cNvSpPr txBox="1"/>
          <p:nvPr/>
        </p:nvSpPr>
        <p:spPr>
          <a:xfrm>
            <a:off x="8865214" y="1445865"/>
            <a:ext cx="1475084"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名词性从句</a:t>
            </a:r>
            <a:endParaRPr lang="zh-CN" altLang="en-US" sz="2000" b="1" dirty="0">
              <a:latin typeface="新宋体" panose="02010609030101010101" pitchFamily="49" charset="-122"/>
              <a:ea typeface="新宋体" panose="02010609030101010101" pitchFamily="49" charset="-122"/>
            </a:endParaRPr>
          </a:p>
        </p:txBody>
      </p:sp>
      <p:sp>
        <p:nvSpPr>
          <p:cNvPr id="38" name="TextBox 37"/>
          <p:cNvSpPr txBox="1"/>
          <p:nvPr/>
        </p:nvSpPr>
        <p:spPr>
          <a:xfrm>
            <a:off x="8865215" y="2158135"/>
            <a:ext cx="1992853"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smtClean="0">
                <a:latin typeface="新宋体" panose="02010609030101010101" pitchFamily="49" charset="-122"/>
                <a:ea typeface="新宋体" panose="02010609030101010101" pitchFamily="49" charset="-122"/>
              </a:rPr>
              <a:t>it</a:t>
            </a:r>
            <a:r>
              <a:rPr lang="zh-CN" altLang="en-US" sz="2000" b="1" dirty="0" smtClean="0">
                <a:latin typeface="新宋体" panose="02010609030101010101" pitchFamily="49" charset="-122"/>
                <a:ea typeface="新宋体" panose="02010609030101010101" pitchFamily="49" charset="-122"/>
              </a:rPr>
              <a:t>形式宾语结构</a:t>
            </a:r>
            <a:endParaRPr lang="zh-CN" altLang="en-US" sz="2000" b="1" dirty="0">
              <a:latin typeface="新宋体" panose="02010609030101010101" pitchFamily="49" charset="-122"/>
              <a:ea typeface="新宋体" panose="02010609030101010101" pitchFamily="49" charset="-122"/>
            </a:endParaRPr>
          </a:p>
        </p:txBody>
      </p:sp>
      <p:sp>
        <p:nvSpPr>
          <p:cNvPr id="31" name="椭圆 30"/>
          <p:cNvSpPr/>
          <p:nvPr/>
        </p:nvSpPr>
        <p:spPr>
          <a:xfrm>
            <a:off x="3792673" y="4497493"/>
            <a:ext cx="1026160" cy="3556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063072" y="5648958"/>
            <a:ext cx="2374015" cy="45381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1020105" y="4859171"/>
            <a:ext cx="1050288"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400" dirty="0" smtClean="0">
                <a:latin typeface="Berlin Sans FB Demi" panose="020E0802020502020306" pitchFamily="34" charset="0"/>
                <a:ea typeface="Segoe UI Black" panose="020B0A02040204020203" pitchFamily="34" charset="0"/>
              </a:rPr>
              <a:t>hobby</a:t>
            </a:r>
            <a:endParaRPr lang="zh-CN" altLang="en-US" sz="2400" dirty="0">
              <a:latin typeface="Berlin Sans FB Demi" panose="020E0802020502020306" pitchFamily="34" charset="0"/>
            </a:endParaRPr>
          </a:p>
        </p:txBody>
      </p:sp>
      <p:cxnSp>
        <p:nvCxnSpPr>
          <p:cNvPr id="41" name="直接连接符 40"/>
          <p:cNvCxnSpPr/>
          <p:nvPr/>
        </p:nvCxnSpPr>
        <p:spPr>
          <a:xfrm>
            <a:off x="4797994" y="4848013"/>
            <a:ext cx="1582486"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224336" y="5215466"/>
            <a:ext cx="112335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797994" y="5215466"/>
            <a:ext cx="1358966"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875411" y="5215466"/>
            <a:ext cx="1123352" cy="0"/>
          </a:xfrm>
          <a:prstGeom prst="line">
            <a:avLst/>
          </a:prstGeom>
          <a:ln w="22225">
            <a:solidFill>
              <a:srgbClr val="FF006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randombar(horizontal)">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randombar(horizontal)">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randombar(horizontal)">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randombar(horizontal)">
                                      <p:cBhvr>
                                        <p:cTn id="72" dur="500"/>
                                        <p:tgtEl>
                                          <p:spTgt spid="27"/>
                                        </p:tgtEl>
                                      </p:cBhvr>
                                    </p:animEffect>
                                  </p:childTnLst>
                                </p:cTn>
                              </p:par>
                              <p:par>
                                <p:cTn id="73" presetID="14" presetClass="entr" presetSubtype="10"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randombar(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randombar(horizontal)">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randombar(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randombar(horizontal)">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nodeType="click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randombar(horizontal)">
                                      <p:cBhvr>
                                        <p:cTn id="95" dur="500"/>
                                        <p:tgtEl>
                                          <p:spTgt spid="22"/>
                                        </p:tgtEl>
                                      </p:cBhvr>
                                    </p:animEffect>
                                  </p:childTnLst>
                                </p:cTn>
                              </p:par>
                              <p:par>
                                <p:cTn id="96" presetID="14" presetClass="entr" presetSubtype="10" fill="hold"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randombar(horizontal)">
                                      <p:cBhvr>
                                        <p:cTn id="98" dur="500"/>
                                        <p:tgtEl>
                                          <p:spTgt spid="16"/>
                                        </p:tgtEl>
                                      </p:cBhvr>
                                    </p:animEffect>
                                  </p:childTnLst>
                                </p:cTn>
                              </p:par>
                              <p:par>
                                <p:cTn id="99" presetID="14" presetClass="entr" presetSubtype="10"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randombar(horizontal)">
                                      <p:cBhvr>
                                        <p:cTn id="101" dur="500"/>
                                        <p:tgtEl>
                                          <p:spTgt spid="41"/>
                                        </p:tgtEl>
                                      </p:cBhvr>
                                    </p:animEffect>
                                  </p:childTnLst>
                                </p:cTn>
                              </p:par>
                              <p:par>
                                <p:cTn id="102" presetID="14" presetClass="entr" presetSubtype="10"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randombar(horizontal)">
                                      <p:cBhvr>
                                        <p:cTn id="104" dur="500"/>
                                        <p:tgtEl>
                                          <p:spTgt spid="42"/>
                                        </p:tgtEl>
                                      </p:cBhvr>
                                    </p:animEffect>
                                  </p:childTnLst>
                                </p:cTn>
                              </p:par>
                              <p:par>
                                <p:cTn id="105" presetID="14" presetClass="entr" presetSubtype="10" fill="hold"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randombar(horizontal)">
                                      <p:cBhvr>
                                        <p:cTn id="107" dur="500"/>
                                        <p:tgtEl>
                                          <p:spTgt spid="43"/>
                                        </p:tgtEl>
                                      </p:cBhvr>
                                    </p:animEffect>
                                  </p:childTnLst>
                                </p:cTn>
                              </p:par>
                              <p:par>
                                <p:cTn id="108" presetID="14" presetClass="entr" presetSubtype="10" fill="hold"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randombar(horizontal)">
                                      <p:cBhvr>
                                        <p:cTn id="110" dur="500"/>
                                        <p:tgtEl>
                                          <p:spTgt spid="44"/>
                                        </p:tgtEl>
                                      </p:cBhvr>
                                    </p:animEffect>
                                  </p:childTnLst>
                                </p:cTn>
                              </p:par>
                              <p:par>
                                <p:cTn id="111" presetID="14" presetClass="entr" presetSubtype="1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randombar(horizontal)">
                                      <p:cBhvr>
                                        <p:cTn id="113" dur="500"/>
                                        <p:tgtEl>
                                          <p:spTgt spid="18"/>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randombar(horizontal)">
                                      <p:cBhvr>
                                        <p:cTn id="1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5" grpId="0" animBg="1"/>
      <p:bldP spid="36" grpId="0" animBg="1"/>
      <p:bldP spid="37" grpId="0" animBg="1"/>
      <p:bldP spid="38" grpId="0" animBg="1"/>
      <p:bldP spid="31" grpId="0" animBg="1"/>
      <p:bldP spid="34"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369842" y="4138419"/>
            <a:ext cx="3846473" cy="2527075"/>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21" name="圆角矩形 2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sp>
        <p:nvSpPr>
          <p:cNvPr id="5" name="Rectangle 1"/>
          <p:cNvSpPr/>
          <p:nvPr/>
        </p:nvSpPr>
        <p:spPr>
          <a:xfrm>
            <a:off x="692108" y="704456"/>
            <a:ext cx="7513429" cy="3282355"/>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a:ln>
            <a:noFill/>
          </a:ln>
          <a:effectLst>
            <a:outerShdw blurRad="88900" dist="88900" dir="5400000" sx="99000" sy="99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chemeClr val="bg1"/>
                </a:solidFill>
                <a:latin typeface="新宋体" panose="02010609030101010101" pitchFamily="49" charset="-122"/>
                <a:ea typeface="新宋体" panose="02010609030101010101" pitchFamily="49" charset="-122"/>
              </a:rPr>
              <a:t>假定你</a:t>
            </a:r>
            <a:r>
              <a:rPr lang="zh-CN" altLang="en-US" sz="2800" b="1" dirty="0" smtClean="0">
                <a:solidFill>
                  <a:schemeClr val="bg1"/>
                </a:solidFill>
                <a:latin typeface="新宋体" panose="02010609030101010101" pitchFamily="49" charset="-122"/>
                <a:ea typeface="新宋体" panose="02010609030101010101" pitchFamily="49" charset="-122"/>
              </a:rPr>
              <a:t>是</a:t>
            </a:r>
            <a:r>
              <a:rPr lang="zh-CN" altLang="en-US" sz="2800" b="1" dirty="0">
                <a:solidFill>
                  <a:schemeClr val="bg1"/>
                </a:solidFill>
                <a:latin typeface="新宋体" panose="02010609030101010101" pitchFamily="49" charset="-122"/>
                <a:ea typeface="新宋体" panose="02010609030101010101" pitchFamily="49" charset="-122"/>
              </a:rPr>
              <a:t>某</a:t>
            </a:r>
            <a:r>
              <a:rPr lang="zh-CN" altLang="en-US" sz="2800" b="1" dirty="0" smtClean="0">
                <a:solidFill>
                  <a:schemeClr val="bg1"/>
                </a:solidFill>
                <a:latin typeface="新宋体" panose="02010609030101010101" pitchFamily="49" charset="-122"/>
                <a:ea typeface="新宋体" panose="02010609030101010101" pitchFamily="49" charset="-122"/>
              </a:rPr>
              <a:t>国际学校学生会</a:t>
            </a:r>
            <a:r>
              <a:rPr lang="zh-CN" altLang="en-US" sz="2800" b="1" dirty="0">
                <a:solidFill>
                  <a:schemeClr val="bg1"/>
                </a:solidFill>
                <a:latin typeface="新宋体" panose="02010609030101010101" pitchFamily="49" charset="-122"/>
                <a:ea typeface="新宋体" panose="02010609030101010101" pitchFamily="49" charset="-122"/>
              </a:rPr>
              <a:t>主席李华，你</a:t>
            </a:r>
            <a:r>
              <a:rPr lang="zh-CN" altLang="en-US" sz="2800" b="1" dirty="0" smtClean="0">
                <a:solidFill>
                  <a:schemeClr val="bg1"/>
                </a:solidFill>
                <a:latin typeface="新宋体" panose="02010609030101010101" pitchFamily="49" charset="-122"/>
                <a:ea typeface="新宋体" panose="02010609030101010101" pitchFamily="49" charset="-122"/>
              </a:rPr>
              <a:t>听说外教</a:t>
            </a:r>
            <a:r>
              <a:rPr lang="en-US" altLang="zh-CN" sz="2800" b="1" dirty="0" smtClean="0">
                <a:solidFill>
                  <a:schemeClr val="bg1"/>
                </a:solidFill>
                <a:latin typeface="Berlin Sans FB Demi" panose="020E0802020502020306" pitchFamily="34" charset="0"/>
                <a:ea typeface="新宋体" panose="02010609030101010101" pitchFamily="49" charset="-122"/>
              </a:rPr>
              <a:t>Peter</a:t>
            </a:r>
            <a:r>
              <a:rPr lang="zh-CN" altLang="en-US" sz="2800" b="1" dirty="0">
                <a:solidFill>
                  <a:schemeClr val="bg1"/>
                </a:solidFill>
                <a:latin typeface="新宋体" panose="02010609030101010101" pitchFamily="49" charset="-122"/>
                <a:ea typeface="新宋体" panose="02010609030101010101" pitchFamily="49" charset="-122"/>
              </a:rPr>
              <a:t>下学期要</a:t>
            </a:r>
            <a:r>
              <a:rPr lang="zh-CN" altLang="en-US" sz="2800" b="1" dirty="0" smtClean="0">
                <a:solidFill>
                  <a:schemeClr val="bg1"/>
                </a:solidFill>
                <a:latin typeface="新宋体" panose="02010609030101010101" pitchFamily="49" charset="-122"/>
                <a:ea typeface="新宋体" panose="02010609030101010101" pitchFamily="49" charset="-122"/>
              </a:rPr>
              <a:t>来学校</a:t>
            </a:r>
            <a:r>
              <a:rPr lang="zh-CN" altLang="en-US" sz="2800" b="1" dirty="0">
                <a:solidFill>
                  <a:schemeClr val="bg1"/>
                </a:solidFill>
                <a:latin typeface="新宋体" panose="02010609030101010101" pitchFamily="49" charset="-122"/>
                <a:ea typeface="新宋体" panose="02010609030101010101" pitchFamily="49" charset="-122"/>
              </a:rPr>
              <a:t>任教</a:t>
            </a:r>
            <a:r>
              <a:rPr lang="zh-CN" altLang="en-US" sz="2800" b="1" dirty="0" smtClean="0">
                <a:solidFill>
                  <a:schemeClr val="bg1"/>
                </a:solidFill>
                <a:latin typeface="新宋体" panose="02010609030101010101" pitchFamily="49" charset="-122"/>
                <a:ea typeface="新宋体" panose="02010609030101010101" pitchFamily="49" charset="-122"/>
              </a:rPr>
              <a:t>，需要一名助理。你</a:t>
            </a:r>
            <a:r>
              <a:rPr lang="zh-CN" altLang="en-US" sz="2800" b="1" dirty="0">
                <a:solidFill>
                  <a:schemeClr val="bg1"/>
                </a:solidFill>
                <a:latin typeface="新宋体" panose="02010609030101010101" pitchFamily="49" charset="-122"/>
                <a:ea typeface="新宋体" panose="02010609030101010101" pitchFamily="49" charset="-122"/>
              </a:rPr>
              <a:t>写信向他推荐</a:t>
            </a:r>
            <a:r>
              <a:rPr lang="zh-CN" altLang="en-US" sz="2800" b="1" dirty="0" smtClean="0">
                <a:solidFill>
                  <a:schemeClr val="bg1"/>
                </a:solidFill>
                <a:latin typeface="新宋体" panose="02010609030101010101" pitchFamily="49" charset="-122"/>
                <a:ea typeface="新宋体" panose="02010609030101010101" pitchFamily="49" charset="-122"/>
              </a:rPr>
              <a:t>高一学生</a:t>
            </a:r>
            <a:r>
              <a:rPr lang="zh-CN" altLang="en-US" sz="2800" b="1" dirty="0">
                <a:solidFill>
                  <a:schemeClr val="bg1"/>
                </a:solidFill>
                <a:latin typeface="新宋体" panose="02010609030101010101" pitchFamily="49" charset="-122"/>
                <a:ea typeface="新宋体" panose="02010609030101010101" pitchFamily="49" charset="-122"/>
              </a:rPr>
              <a:t>李民作为他的助理，并陈述你的推荐理由。</a:t>
            </a:r>
            <a:endParaRPr lang="zh-CN" altLang="en-US" sz="2800" b="1" dirty="0">
              <a:solidFill>
                <a:schemeClr val="bg1"/>
              </a:solidFill>
              <a:latin typeface="新宋体" panose="02010609030101010101" pitchFamily="49" charset="-122"/>
              <a:ea typeface="新宋体" panose="02010609030101010101" pitchFamily="49" charset="-122"/>
            </a:endParaRPr>
          </a:p>
          <a:p>
            <a:r>
              <a:rPr lang="zh-CN" altLang="en-US" sz="2800" b="1" dirty="0" smtClean="0">
                <a:solidFill>
                  <a:schemeClr val="bg1"/>
                </a:solidFill>
                <a:latin typeface="新宋体" panose="02010609030101010101" pitchFamily="49" charset="-122"/>
                <a:ea typeface="新宋体" panose="02010609030101010101" pitchFamily="49" charset="-122"/>
              </a:rPr>
              <a:t>注意：</a:t>
            </a:r>
            <a:r>
              <a:rPr lang="en-US" altLang="zh-CN" sz="2800" b="1" dirty="0" smtClean="0">
                <a:solidFill>
                  <a:schemeClr val="bg1"/>
                </a:solidFill>
                <a:latin typeface="新宋体" panose="02010609030101010101" pitchFamily="49" charset="-122"/>
                <a:ea typeface="新宋体" panose="02010609030101010101" pitchFamily="49" charset="-122"/>
              </a:rPr>
              <a:t>1. </a:t>
            </a:r>
            <a:r>
              <a:rPr lang="zh-CN" altLang="en-US" sz="2800" b="1" dirty="0" smtClean="0">
                <a:solidFill>
                  <a:schemeClr val="bg1"/>
                </a:solidFill>
                <a:latin typeface="新宋体" panose="02010609030101010101" pitchFamily="49" charset="-122"/>
                <a:ea typeface="新宋体" panose="02010609030101010101" pitchFamily="49" charset="-122"/>
              </a:rPr>
              <a:t>词数</a:t>
            </a:r>
            <a:r>
              <a:rPr lang="en-US" altLang="zh-CN" sz="2800" b="1" dirty="0" smtClean="0">
                <a:solidFill>
                  <a:schemeClr val="bg1"/>
                </a:solidFill>
                <a:latin typeface="新宋体" panose="02010609030101010101" pitchFamily="49" charset="-122"/>
                <a:ea typeface="新宋体" panose="02010609030101010101" pitchFamily="49" charset="-122"/>
              </a:rPr>
              <a:t>80</a:t>
            </a:r>
            <a:r>
              <a:rPr lang="zh-CN" altLang="en-US" sz="2800" b="1" dirty="0" smtClean="0">
                <a:solidFill>
                  <a:schemeClr val="bg1"/>
                </a:solidFill>
                <a:latin typeface="新宋体" panose="02010609030101010101" pitchFamily="49" charset="-122"/>
                <a:ea typeface="新宋体" panose="02010609030101010101" pitchFamily="49" charset="-122"/>
              </a:rPr>
              <a:t>词左右；</a:t>
            </a:r>
            <a:endParaRPr lang="en-US" altLang="zh-CN" sz="2800" b="1" dirty="0" smtClean="0">
              <a:solidFill>
                <a:schemeClr val="bg1"/>
              </a:solidFill>
              <a:latin typeface="新宋体" panose="02010609030101010101" pitchFamily="49" charset="-122"/>
              <a:ea typeface="新宋体" panose="02010609030101010101" pitchFamily="49" charset="-122"/>
            </a:endParaRPr>
          </a:p>
          <a:p>
            <a:r>
              <a:rPr lang="en-US" altLang="zh-CN" sz="2800" b="1" dirty="0">
                <a:solidFill>
                  <a:schemeClr val="bg1"/>
                </a:solidFill>
                <a:latin typeface="新宋体" panose="02010609030101010101" pitchFamily="49" charset="-122"/>
                <a:ea typeface="新宋体" panose="02010609030101010101" pitchFamily="49" charset="-122"/>
              </a:rPr>
              <a:t> </a:t>
            </a:r>
            <a:r>
              <a:rPr lang="en-US" altLang="zh-CN" sz="2800" b="1" dirty="0" smtClean="0">
                <a:solidFill>
                  <a:schemeClr val="bg1"/>
                </a:solidFill>
                <a:latin typeface="新宋体" panose="02010609030101010101" pitchFamily="49" charset="-122"/>
                <a:ea typeface="新宋体" panose="02010609030101010101" pitchFamily="49" charset="-122"/>
              </a:rPr>
              <a:t>     2. </a:t>
            </a:r>
            <a:r>
              <a:rPr lang="zh-CN" altLang="en-US" sz="2800" b="1" dirty="0" smtClean="0">
                <a:solidFill>
                  <a:schemeClr val="bg1"/>
                </a:solidFill>
                <a:latin typeface="新宋体" panose="02010609030101010101" pitchFamily="49" charset="-122"/>
                <a:ea typeface="新宋体" panose="02010609030101010101" pitchFamily="49" charset="-122"/>
              </a:rPr>
              <a:t>可适当增加细节，使行文连贯。</a:t>
            </a:r>
            <a:endParaRPr lang="zh-CN" altLang="en-US" sz="2800" b="1" dirty="0">
              <a:solidFill>
                <a:schemeClr val="bg1"/>
              </a:solidFill>
              <a:latin typeface="新宋体" panose="02010609030101010101" pitchFamily="49" charset="-122"/>
              <a:ea typeface="新宋体" panose="02010609030101010101" pitchFamily="49" charset="-122"/>
            </a:endParaRPr>
          </a:p>
        </p:txBody>
      </p:sp>
      <p:sp>
        <p:nvSpPr>
          <p:cNvPr id="11" name="TextBox 10"/>
          <p:cNvSpPr txBox="1"/>
          <p:nvPr/>
        </p:nvSpPr>
        <p:spPr>
          <a:xfrm>
            <a:off x="2528597" y="4230036"/>
            <a:ext cx="2069797" cy="2308324"/>
          </a:xfrm>
          <a:prstGeom prst="rect">
            <a:avLst/>
          </a:prstGeom>
          <a:noFill/>
        </p:spPr>
        <p:txBody>
          <a:bodyPr wrap="none" rtlCol="0">
            <a:spAutoFit/>
          </a:bodyPr>
          <a:lstStyle/>
          <a:p>
            <a:r>
              <a:rPr lang="zh-CN" altLang="en-US" sz="2400" dirty="0" smtClean="0"/>
              <a:t>审题：</a:t>
            </a:r>
            <a:endParaRPr lang="en-US" altLang="zh-CN" sz="2400" dirty="0" smtClean="0"/>
          </a:p>
          <a:p>
            <a:pPr marL="342900" indent="-342900">
              <a:buAutoNum type="arabicPeriod"/>
            </a:pPr>
            <a:r>
              <a:rPr lang="zh-CN" altLang="en-US" sz="2400" dirty="0" smtClean="0"/>
              <a:t>体裁：</a:t>
            </a:r>
            <a:endParaRPr lang="en-US" altLang="zh-CN" sz="2400" dirty="0" smtClean="0"/>
          </a:p>
          <a:p>
            <a:pPr marL="342900" indent="-342900">
              <a:buAutoNum type="arabicPeriod"/>
            </a:pPr>
            <a:r>
              <a:rPr lang="zh-CN" altLang="en-US" sz="2400" dirty="0" smtClean="0"/>
              <a:t>写信对象：</a:t>
            </a:r>
            <a:endParaRPr lang="en-US" altLang="zh-CN" sz="2400" dirty="0" smtClean="0"/>
          </a:p>
          <a:p>
            <a:pPr marL="342900" indent="-342900">
              <a:buAutoNum type="arabicPeriod"/>
            </a:pPr>
            <a:r>
              <a:rPr lang="zh-CN" altLang="en-US" sz="2400" dirty="0" smtClean="0"/>
              <a:t>推荐对象：</a:t>
            </a:r>
            <a:endParaRPr lang="en-US" altLang="zh-CN" sz="2400" dirty="0" smtClean="0"/>
          </a:p>
          <a:p>
            <a:pPr marL="342900" indent="-342900">
              <a:buAutoNum type="arabicPeriod"/>
            </a:pPr>
            <a:r>
              <a:rPr lang="zh-CN" altLang="en-US" sz="2400" dirty="0" smtClean="0"/>
              <a:t>推荐职位：</a:t>
            </a:r>
            <a:endParaRPr lang="en-US" altLang="zh-CN" sz="2400" dirty="0" smtClean="0"/>
          </a:p>
          <a:p>
            <a:pPr marL="342900" indent="-342900">
              <a:buAutoNum type="arabicPeriod"/>
            </a:pPr>
            <a:r>
              <a:rPr lang="zh-CN" altLang="en-US" sz="2400" dirty="0" smtClean="0"/>
              <a:t>时态：</a:t>
            </a:r>
            <a:endParaRPr lang="zh-CN" altLang="en-US" sz="2400" dirty="0"/>
          </a:p>
        </p:txBody>
      </p:sp>
      <p:sp>
        <p:nvSpPr>
          <p:cNvPr id="13" name="TextBox 12"/>
          <p:cNvSpPr txBox="1"/>
          <p:nvPr/>
        </p:nvSpPr>
        <p:spPr>
          <a:xfrm>
            <a:off x="3837567" y="4581219"/>
            <a:ext cx="1107996" cy="461665"/>
          </a:xfrm>
          <a:prstGeom prst="rect">
            <a:avLst/>
          </a:prstGeom>
          <a:noFill/>
        </p:spPr>
        <p:txBody>
          <a:bodyPr wrap="none" rtlCol="0">
            <a:spAutoFit/>
          </a:bodyPr>
          <a:lstStyle/>
          <a:p>
            <a:pPr lvl="0"/>
            <a:r>
              <a:rPr lang="zh-CN" altLang="en-US" sz="2400" dirty="0">
                <a:solidFill>
                  <a:srgbClr val="000000"/>
                </a:solidFill>
              </a:rPr>
              <a:t>推荐信</a:t>
            </a:r>
            <a:endParaRPr lang="en-US" altLang="zh-CN" sz="2400" dirty="0">
              <a:solidFill>
                <a:srgbClr val="000000"/>
              </a:solidFill>
            </a:endParaRPr>
          </a:p>
        </p:txBody>
      </p:sp>
      <p:sp>
        <p:nvSpPr>
          <p:cNvPr id="14" name="TextBox 13"/>
          <p:cNvSpPr txBox="1"/>
          <p:nvPr/>
        </p:nvSpPr>
        <p:spPr>
          <a:xfrm>
            <a:off x="4327897" y="4981951"/>
            <a:ext cx="1535998" cy="461665"/>
          </a:xfrm>
          <a:prstGeom prst="rect">
            <a:avLst/>
          </a:prstGeom>
          <a:noFill/>
        </p:spPr>
        <p:txBody>
          <a:bodyPr wrap="none" rtlCol="0">
            <a:spAutoFit/>
          </a:bodyPr>
          <a:lstStyle/>
          <a:p>
            <a:r>
              <a:rPr lang="zh-CN" altLang="en-US" sz="2400" dirty="0">
                <a:solidFill>
                  <a:srgbClr val="000000"/>
                </a:solidFill>
              </a:rPr>
              <a:t>外</a:t>
            </a:r>
            <a:r>
              <a:rPr lang="zh-CN" altLang="en-US" sz="2400" dirty="0" smtClean="0">
                <a:solidFill>
                  <a:srgbClr val="000000"/>
                </a:solidFill>
              </a:rPr>
              <a:t>教</a:t>
            </a:r>
            <a:r>
              <a:rPr lang="en-US" altLang="zh-CN" sz="2400" dirty="0" smtClean="0">
                <a:solidFill>
                  <a:srgbClr val="000000"/>
                </a:solidFill>
              </a:rPr>
              <a:t>Peter</a:t>
            </a:r>
            <a:endParaRPr lang="zh-CN" altLang="en-US" dirty="0"/>
          </a:p>
        </p:txBody>
      </p:sp>
      <p:sp>
        <p:nvSpPr>
          <p:cNvPr id="15" name="TextBox 14"/>
          <p:cNvSpPr txBox="1"/>
          <p:nvPr/>
        </p:nvSpPr>
        <p:spPr>
          <a:xfrm>
            <a:off x="4327897" y="5316714"/>
            <a:ext cx="800219" cy="461665"/>
          </a:xfrm>
          <a:prstGeom prst="rect">
            <a:avLst/>
          </a:prstGeom>
          <a:noFill/>
        </p:spPr>
        <p:txBody>
          <a:bodyPr wrap="none" rtlCol="0">
            <a:spAutoFit/>
          </a:bodyPr>
          <a:lstStyle/>
          <a:p>
            <a:pPr lvl="0"/>
            <a:r>
              <a:rPr lang="zh-CN" altLang="en-US" sz="2400" dirty="0">
                <a:solidFill>
                  <a:srgbClr val="000000"/>
                </a:solidFill>
              </a:rPr>
              <a:t>李民</a:t>
            </a:r>
            <a:endParaRPr lang="en-US" altLang="zh-CN" sz="2400" dirty="0">
              <a:solidFill>
                <a:srgbClr val="000000"/>
              </a:solidFill>
            </a:endParaRPr>
          </a:p>
        </p:txBody>
      </p:sp>
      <p:sp>
        <p:nvSpPr>
          <p:cNvPr id="18" name="TextBox 17"/>
          <p:cNvSpPr txBox="1"/>
          <p:nvPr/>
        </p:nvSpPr>
        <p:spPr>
          <a:xfrm>
            <a:off x="3837567" y="6060287"/>
            <a:ext cx="1723549" cy="461665"/>
          </a:xfrm>
          <a:prstGeom prst="rect">
            <a:avLst/>
          </a:prstGeom>
          <a:noFill/>
        </p:spPr>
        <p:txBody>
          <a:bodyPr wrap="none" rtlCol="0">
            <a:spAutoFit/>
          </a:bodyPr>
          <a:lstStyle/>
          <a:p>
            <a:r>
              <a:rPr lang="zh-CN" altLang="en-US" sz="2400" dirty="0">
                <a:solidFill>
                  <a:srgbClr val="000000"/>
                </a:solidFill>
              </a:rPr>
              <a:t>一般现在时</a:t>
            </a:r>
            <a:endParaRPr lang="zh-CN" altLang="en-US" dirty="0"/>
          </a:p>
        </p:txBody>
      </p:sp>
      <p:sp>
        <p:nvSpPr>
          <p:cNvPr id="25" name="椭圆 24"/>
          <p:cNvSpPr/>
          <p:nvPr/>
        </p:nvSpPr>
        <p:spPr>
          <a:xfrm>
            <a:off x="1115501" y="1909011"/>
            <a:ext cx="2237303" cy="52136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353697" y="1909011"/>
            <a:ext cx="2148749" cy="521368"/>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692108" y="1484940"/>
            <a:ext cx="1724734" cy="49625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4327897" y="5665228"/>
            <a:ext cx="1415772" cy="461665"/>
          </a:xfrm>
          <a:prstGeom prst="rect">
            <a:avLst/>
          </a:prstGeom>
          <a:noFill/>
        </p:spPr>
        <p:txBody>
          <a:bodyPr wrap="none" rtlCol="0">
            <a:spAutoFit/>
          </a:bodyPr>
          <a:lstStyle/>
          <a:p>
            <a:r>
              <a:rPr lang="zh-CN" altLang="en-US" sz="2400" dirty="0" smtClean="0"/>
              <a:t>外教助理</a:t>
            </a:r>
            <a:endParaRPr lang="zh-CN" altLang="en-US" sz="2400" dirty="0"/>
          </a:p>
        </p:txBody>
      </p:sp>
      <p:sp>
        <p:nvSpPr>
          <p:cNvPr id="30" name="椭圆 29"/>
          <p:cNvSpPr/>
          <p:nvPr/>
        </p:nvSpPr>
        <p:spPr>
          <a:xfrm>
            <a:off x="7343169" y="1484940"/>
            <a:ext cx="862367" cy="496259"/>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randombar(horizont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randombar(horizontal)">
                                      <p:cBhvr>
                                        <p:cTn id="47" dur="500"/>
                                        <p:tgtEl>
                                          <p:spTgt spid="1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randombar(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randombar(horizontal)">
                                      <p:cBhvr>
                                        <p:cTn id="62" dur="500"/>
                                        <p:tgtEl>
                                          <p:spTgt spid="1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randombar(horizontal)">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randombar(horizontal)">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77" dur="500"/>
                                        <p:tgtEl>
                                          <p:spTgt spid="11">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randombar(horizontal)">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25" grpId="0" animBg="1"/>
      <p:bldP spid="27" grpId="0" animBg="1"/>
      <p:bldP spid="28" grpId="0" animBg="1"/>
      <p:bldP spid="2" grpId="0"/>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4337"/>
          <p:cNvSpPr txBox="1"/>
          <p:nvPr/>
        </p:nvSpPr>
        <p:spPr>
          <a:xfrm>
            <a:off x="283635" y="76200"/>
            <a:ext cx="11058134" cy="5521512"/>
          </a:xfrm>
          <a:prstGeom prst="rect">
            <a:avLst/>
          </a:prstGeom>
          <a:noFill/>
          <a:ln w="28575">
            <a:noFill/>
          </a:ln>
        </p:spPr>
        <p:txBody>
          <a:bodyPr wrap="square">
            <a:spAutoFit/>
          </a:bodyPr>
          <a:lstStyle/>
          <a:p>
            <a:pPr>
              <a:lnSpc>
                <a:spcPct val="90000"/>
              </a:lnSpc>
            </a:pPr>
            <a:r>
              <a:rPr lang="en-US" altLang="zh-CN" sz="2800" b="1" dirty="0">
                <a:latin typeface="Calibri" panose="020F0502020204030204" pitchFamily="34" charset="0"/>
                <a:cs typeface="Calibri" panose="020F0502020204030204" pitchFamily="34" charset="0"/>
              </a:rPr>
              <a:t>Dear Peter,</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I’m Li </a:t>
            </a:r>
            <a:r>
              <a:rPr lang="en-US" altLang="zh-CN" sz="2800" b="1" dirty="0">
                <a:latin typeface="Calibri" panose="020F0502020204030204" pitchFamily="34" charset="0"/>
                <a:cs typeface="Calibri" panose="020F0502020204030204" pitchFamily="34" charset="0"/>
              </a:rPr>
              <a:t>Hua, Chairman of the Student Union. </a:t>
            </a:r>
            <a:r>
              <a:rPr lang="en-US" altLang="zh-CN" sz="2800" b="1" dirty="0">
                <a:solidFill>
                  <a:schemeClr val="accent1"/>
                </a:solidFill>
                <a:latin typeface="Calibri" panose="020F0502020204030204" pitchFamily="34" charset="0"/>
                <a:cs typeface="Calibri" panose="020F0502020204030204" pitchFamily="34" charset="0"/>
              </a:rPr>
              <a:t>It’s great to hear that you are coming to teach in our school next semester. </a:t>
            </a:r>
            <a:r>
              <a:rPr lang="en-US" altLang="zh-CN" sz="2800" b="1" dirty="0">
                <a:solidFill>
                  <a:srgbClr val="FF0066"/>
                </a:solidFill>
                <a:latin typeface="Calibri" panose="020F0502020204030204" pitchFamily="34" charset="0"/>
                <a:cs typeface="Calibri" panose="020F0502020204030204" pitchFamily="34" charset="0"/>
              </a:rPr>
              <a:t>I’m writing to you to recommend Li Min, a Senior 3 student, to be your assistant.</a:t>
            </a:r>
            <a:endParaRPr lang="en-US" altLang="zh-CN" sz="2800" b="1" dirty="0">
              <a:solidFill>
                <a:srgbClr val="FF0066"/>
              </a:solidFill>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As a talented and deligent boy, he has outstanding performance in the school. Besides, he is skillful in using the computer and extremely fluent in English, which makes it easy for him to help you with your work. What matters most is that he is a warm-hearted and easygoing boy. And you will find he has a gift for communicating with others. So I’m sure he can be helpful in your work and life in China.</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If you have any question about it, please contact me. Looking forward to your coming.</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Yours sincerely</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                                              </a:t>
            </a:r>
            <a:r>
              <a:rPr lang="en-US" altLang="zh-CN" sz="2800" b="1" dirty="0">
                <a:latin typeface="Calibri" panose="020F0502020204030204" pitchFamily="34" charset="0"/>
                <a:cs typeface="Calibri" panose="020F0502020204030204" pitchFamily="34" charset="0"/>
              </a:rPr>
              <a:t>Li Hua</a:t>
            </a:r>
            <a:endParaRPr lang="en-US" altLang="zh-CN" sz="2800" b="1" dirty="0">
              <a:latin typeface="Calibri" panose="020F0502020204030204" pitchFamily="34" charset="0"/>
              <a:cs typeface="Calibri" panose="020F0502020204030204" pitchFamily="34" charset="0"/>
            </a:endParaRPr>
          </a:p>
        </p:txBody>
      </p:sp>
      <p:sp>
        <p:nvSpPr>
          <p:cNvPr id="11" name="文本框 14338"/>
          <p:cNvSpPr txBox="1"/>
          <p:nvPr/>
        </p:nvSpPr>
        <p:spPr>
          <a:xfrm>
            <a:off x="7923953" y="68369"/>
            <a:ext cx="1620957" cy="523220"/>
          </a:xfrm>
          <a:prstGeom prst="rect">
            <a:avLst/>
          </a:prstGeom>
          <a:noFill/>
          <a:ln w="28575">
            <a:noFill/>
          </a:ln>
        </p:spPr>
        <p:txBody>
          <a:bodyPr wrap="none" anchor="t">
            <a:spAutoFit/>
          </a:bodyPr>
          <a:lstStyle/>
          <a:p>
            <a:r>
              <a:rPr lang="zh-CN" altLang="en-US" sz="2800" b="1" dirty="0" smtClean="0">
                <a:latin typeface="Calibri" panose="020F0502020204030204" pitchFamily="34" charset="0"/>
                <a:cs typeface="Calibri" panose="020F0502020204030204" pitchFamily="34" charset="0"/>
              </a:rPr>
              <a:t>写作背景</a:t>
            </a:r>
            <a:endParaRPr lang="zh-CN" altLang="en-US" sz="2800" b="1" dirty="0">
              <a:latin typeface="Calibri" panose="020F0502020204030204" pitchFamily="34" charset="0"/>
              <a:cs typeface="Calibri" panose="020F0502020204030204" pitchFamily="34" charset="0"/>
            </a:endParaRPr>
          </a:p>
        </p:txBody>
      </p:sp>
      <p:sp>
        <p:nvSpPr>
          <p:cNvPr id="13" name="文本框 14340"/>
          <p:cNvSpPr txBox="1"/>
          <p:nvPr/>
        </p:nvSpPr>
        <p:spPr>
          <a:xfrm>
            <a:off x="9179204" y="1149434"/>
            <a:ext cx="1620957" cy="523220"/>
          </a:xfrm>
          <a:prstGeom prst="rect">
            <a:avLst/>
          </a:prstGeom>
          <a:noFill/>
          <a:ln w="28575">
            <a:noFill/>
          </a:ln>
        </p:spPr>
        <p:txBody>
          <a:bodyPr wrap="none" anchor="t">
            <a:spAutoFit/>
          </a:bodyPr>
          <a:lstStyle/>
          <a:p>
            <a:r>
              <a:rPr lang="zh-CN" altLang="en-US" sz="2800" b="1" dirty="0" smtClean="0">
                <a:latin typeface="Calibri" panose="020F0502020204030204" pitchFamily="34" charset="0"/>
                <a:cs typeface="Calibri" panose="020F0502020204030204" pitchFamily="34" charset="0"/>
              </a:rPr>
              <a:t>写作目的</a:t>
            </a:r>
            <a:endParaRPr lang="zh-CN" altLang="en-US" sz="2800" b="1" dirty="0">
              <a:latin typeface="Calibri" panose="020F0502020204030204" pitchFamily="34" charset="0"/>
              <a:cs typeface="Calibri" panose="020F0502020204030204" pitchFamily="34" charset="0"/>
            </a:endParaRPr>
          </a:p>
        </p:txBody>
      </p:sp>
      <p:sp>
        <p:nvSpPr>
          <p:cNvPr id="14" name="文本框 14341"/>
          <p:cNvSpPr txBox="1"/>
          <p:nvPr/>
        </p:nvSpPr>
        <p:spPr>
          <a:xfrm>
            <a:off x="3839633" y="4668838"/>
            <a:ext cx="1620957" cy="523220"/>
          </a:xfrm>
          <a:prstGeom prst="rect">
            <a:avLst/>
          </a:prstGeom>
          <a:noFill/>
          <a:ln w="28575">
            <a:noFill/>
          </a:ln>
        </p:spPr>
        <p:txBody>
          <a:bodyPr wrap="none" anchor="t">
            <a:spAutoFit/>
          </a:bodyPr>
          <a:lstStyle/>
          <a:p>
            <a:r>
              <a:rPr lang="zh-CN" altLang="en-US" sz="2800" b="1" dirty="0">
                <a:latin typeface="Calibri" panose="020F0502020204030204" pitchFamily="34" charset="0"/>
                <a:cs typeface="Calibri" panose="020F0502020204030204" pitchFamily="34" charset="0"/>
              </a:rPr>
              <a:t>推荐理由</a:t>
            </a:r>
            <a:endParaRPr lang="zh-CN" altLang="en-US" sz="2800" b="1" dirty="0">
              <a:latin typeface="Calibri" panose="020F0502020204030204" pitchFamily="34" charset="0"/>
              <a:cs typeface="Calibri" panose="020F0502020204030204" pitchFamily="34" charset="0"/>
            </a:endParaRPr>
          </a:p>
        </p:txBody>
      </p:sp>
      <p:sp>
        <p:nvSpPr>
          <p:cNvPr id="15" name="矩形 14"/>
          <p:cNvSpPr/>
          <p:nvPr/>
        </p:nvSpPr>
        <p:spPr>
          <a:xfrm>
            <a:off x="283635" y="1672654"/>
            <a:ext cx="10929798" cy="3432746"/>
          </a:xfrm>
          <a:prstGeom prst="rect">
            <a:avLst/>
          </a:prstGeom>
          <a:solidFill>
            <a:schemeClr val="bg1"/>
          </a:solidFill>
          <a:ln w="28575" cap="flat" cmpd="sng">
            <a:solidFill>
              <a:srgbClr val="FF0066"/>
            </a:solidFill>
            <a:prstDash val="solid"/>
            <a:miter/>
            <a:headEnd type="none" w="med" len="med"/>
            <a:tailEnd type="none" w="med" len="med"/>
          </a:ln>
        </p:spPr>
        <p:txBody>
          <a:bodyPr/>
          <a:lstStyle/>
          <a:p>
            <a:endParaRPr lang="zh-CN" altLang="en-US" sz="2800" b="1">
              <a:latin typeface="Calibri" panose="020F0502020204030204" pitchFamily="34" charset="0"/>
              <a:cs typeface="Calibri" panose="020F0502020204030204" pitchFamily="34" charset="0"/>
            </a:endParaRPr>
          </a:p>
        </p:txBody>
      </p:sp>
      <p:sp>
        <p:nvSpPr>
          <p:cNvPr id="16" name="文本框 14343"/>
          <p:cNvSpPr txBox="1"/>
          <p:nvPr/>
        </p:nvSpPr>
        <p:spPr>
          <a:xfrm>
            <a:off x="406400" y="2466976"/>
            <a:ext cx="1980029" cy="523220"/>
          </a:xfrm>
          <a:prstGeom prst="rect">
            <a:avLst/>
          </a:prstGeom>
          <a:noFill/>
          <a:ln w="28575">
            <a:noFill/>
          </a:ln>
        </p:spPr>
        <p:txBody>
          <a:bodyPr wrap="none" anchor="t">
            <a:spAutoFit/>
          </a:bodyPr>
          <a:lstStyle/>
          <a:p>
            <a:r>
              <a:rPr lang="zh-CN" altLang="en-US" sz="2800" b="1" dirty="0">
                <a:latin typeface="Calibri" panose="020F0502020204030204" pitchFamily="34" charset="0"/>
                <a:cs typeface="Calibri" panose="020F0502020204030204" pitchFamily="34" charset="0"/>
              </a:rPr>
              <a:t>推荐理由：</a:t>
            </a:r>
            <a:endParaRPr lang="zh-CN" altLang="en-US" sz="2800" b="1" dirty="0">
              <a:latin typeface="Calibri" panose="020F0502020204030204" pitchFamily="34" charset="0"/>
              <a:cs typeface="Calibri" panose="020F0502020204030204" pitchFamily="34" charset="0"/>
            </a:endParaRPr>
          </a:p>
        </p:txBody>
      </p:sp>
      <p:sp>
        <p:nvSpPr>
          <p:cNvPr id="17" name="文本框 14344"/>
          <p:cNvSpPr txBox="1"/>
          <p:nvPr/>
        </p:nvSpPr>
        <p:spPr>
          <a:xfrm>
            <a:off x="347803" y="1875984"/>
            <a:ext cx="10697186" cy="3022366"/>
          </a:xfrm>
          <a:prstGeom prst="rect">
            <a:avLst/>
          </a:prstGeom>
          <a:noFill/>
          <a:ln w="28575">
            <a:noFill/>
          </a:ln>
        </p:spPr>
        <p:txBody>
          <a:bodyPr wrap="square">
            <a:spAutoFit/>
          </a:bodyPr>
          <a:lstStyle/>
          <a:p>
            <a:pPr>
              <a:lnSpc>
                <a:spcPct val="85000"/>
              </a:lnSpc>
            </a:pPr>
            <a:r>
              <a:rPr lang="zh-CN" altLang="en-US" sz="3200" b="1" dirty="0" smtClean="0">
                <a:latin typeface="Calibri" panose="020F0502020204030204" pitchFamily="34" charset="0"/>
                <a:cs typeface="Calibri" panose="020F0502020204030204" pitchFamily="34" charset="0"/>
              </a:rPr>
              <a:t>写作背景</a:t>
            </a:r>
            <a:endParaRPr lang="en-US" altLang="zh-CN" sz="3200" b="1" dirty="0" smtClean="0">
              <a:latin typeface="Calibri" panose="020F0502020204030204" pitchFamily="34" charset="0"/>
              <a:cs typeface="Calibri" panose="020F0502020204030204" pitchFamily="34" charset="0"/>
            </a:endParaRPr>
          </a:p>
          <a:p>
            <a:pPr>
              <a:lnSpc>
                <a:spcPct val="85000"/>
              </a:lnSpc>
            </a:pPr>
            <a:r>
              <a:rPr lang="en-US" altLang="zh-CN" sz="3200" b="1" dirty="0" smtClean="0">
                <a:latin typeface="Calibri" panose="020F0502020204030204" pitchFamily="34" charset="0"/>
                <a:cs typeface="Calibri" panose="020F0502020204030204" pitchFamily="34" charset="0"/>
              </a:rPr>
              <a:t>1</a:t>
            </a:r>
            <a:r>
              <a:rPr lang="en-US" altLang="zh-CN" sz="3200" b="1" dirty="0">
                <a:latin typeface="Calibri" panose="020F0502020204030204" pitchFamily="34" charset="0"/>
                <a:cs typeface="Calibri" panose="020F0502020204030204" pitchFamily="34" charset="0"/>
              </a:rPr>
              <a:t>. </a:t>
            </a:r>
            <a:r>
              <a:rPr lang="en-US" altLang="zh-CN" sz="3200" b="1" dirty="0">
                <a:solidFill>
                  <a:srgbClr val="FF0066"/>
                </a:solidFill>
                <a:latin typeface="Calibri" panose="020F0502020204030204" pitchFamily="34" charset="0"/>
                <a:cs typeface="Calibri" panose="020F0502020204030204" pitchFamily="34" charset="0"/>
              </a:rPr>
              <a:t>I’m more than glad to hear that</a:t>
            </a:r>
            <a:r>
              <a:rPr lang="en-US" altLang="zh-CN" sz="3200" b="1" dirty="0">
                <a:latin typeface="Calibri" panose="020F0502020204030204" pitchFamily="34" charset="0"/>
                <a:cs typeface="Calibri" panose="020F0502020204030204" pitchFamily="34" charset="0"/>
              </a:rPr>
              <a:t> you will come to our school as an English teacher.</a:t>
            </a:r>
            <a:endParaRPr lang="en-US" altLang="zh-CN" sz="3200" b="1" dirty="0">
              <a:latin typeface="Calibri" panose="020F0502020204030204" pitchFamily="34" charset="0"/>
              <a:cs typeface="Calibri" panose="020F0502020204030204" pitchFamily="34" charset="0"/>
            </a:endParaRPr>
          </a:p>
          <a:p>
            <a:pPr>
              <a:lnSpc>
                <a:spcPct val="85000"/>
              </a:lnSpc>
            </a:pPr>
            <a:r>
              <a:rPr lang="en-US" altLang="zh-CN" sz="3200" b="1" dirty="0">
                <a:latin typeface="Calibri" panose="020F0502020204030204" pitchFamily="34" charset="0"/>
                <a:cs typeface="Calibri" panose="020F0502020204030204" pitchFamily="34" charset="0"/>
              </a:rPr>
              <a:t>2. </a:t>
            </a:r>
            <a:r>
              <a:rPr lang="en-US" altLang="zh-CN" sz="3200" b="1" dirty="0">
                <a:solidFill>
                  <a:srgbClr val="FF0066"/>
                </a:solidFill>
                <a:latin typeface="Calibri" panose="020F0502020204030204" pitchFamily="34" charset="0"/>
                <a:cs typeface="Calibri" panose="020F0502020204030204" pitchFamily="34" charset="0"/>
              </a:rPr>
              <a:t>We are thrilled about the fact that</a:t>
            </a:r>
            <a:r>
              <a:rPr lang="en-US" altLang="zh-CN" sz="3200" b="1" dirty="0">
                <a:latin typeface="Calibri" panose="020F0502020204030204" pitchFamily="34" charset="0"/>
                <a:cs typeface="Calibri" panose="020F0502020204030204" pitchFamily="34" charset="0"/>
              </a:rPr>
              <a:t> you are coming to teach in our school.</a:t>
            </a:r>
            <a:endParaRPr lang="en-US" altLang="zh-CN" sz="3200" b="1" dirty="0">
              <a:latin typeface="Calibri" panose="020F0502020204030204" pitchFamily="34" charset="0"/>
              <a:cs typeface="Calibri" panose="020F0502020204030204" pitchFamily="34" charset="0"/>
            </a:endParaRPr>
          </a:p>
          <a:p>
            <a:pPr>
              <a:lnSpc>
                <a:spcPct val="85000"/>
              </a:lnSpc>
            </a:pPr>
            <a:r>
              <a:rPr lang="en-US" altLang="zh-CN" sz="3200" b="1" dirty="0">
                <a:latin typeface="Calibri" panose="020F0502020204030204" pitchFamily="34" charset="0"/>
                <a:cs typeface="Calibri" panose="020F0502020204030204" pitchFamily="34" charset="0"/>
              </a:rPr>
              <a:t>3. </a:t>
            </a:r>
            <a:r>
              <a:rPr lang="en-US" altLang="zh-CN" sz="3200" b="1" dirty="0">
                <a:solidFill>
                  <a:srgbClr val="FF0066"/>
                </a:solidFill>
                <a:latin typeface="Calibri" panose="020F0502020204030204" pitchFamily="34" charset="0"/>
                <a:cs typeface="Calibri" panose="020F0502020204030204" pitchFamily="34" charset="0"/>
              </a:rPr>
              <a:t>On behalf of</a:t>
            </a:r>
            <a:r>
              <a:rPr lang="en-US" altLang="zh-CN" sz="3200" b="1" dirty="0">
                <a:latin typeface="Calibri" panose="020F0502020204030204" pitchFamily="34" charset="0"/>
                <a:cs typeface="Calibri" panose="020F0502020204030204" pitchFamily="34" charset="0"/>
              </a:rPr>
              <a:t> our school/</a:t>
            </a:r>
            <a:r>
              <a:rPr lang="en-US" altLang="zh-CN" sz="3200" b="1" dirty="0">
                <a:solidFill>
                  <a:srgbClr val="FF0066"/>
                </a:solidFill>
                <a:latin typeface="Calibri" panose="020F0502020204030204" pitchFamily="34" charset="0"/>
                <a:cs typeface="Calibri" panose="020F0502020204030204" pitchFamily="34" charset="0"/>
              </a:rPr>
              <a:t>Representing</a:t>
            </a:r>
            <a:r>
              <a:rPr lang="en-US" altLang="zh-CN" sz="3200" b="1" dirty="0">
                <a:latin typeface="Calibri" panose="020F0502020204030204" pitchFamily="34" charset="0"/>
                <a:cs typeface="Calibri" panose="020F0502020204030204" pitchFamily="34" charset="0"/>
              </a:rPr>
              <a:t> our school, I would like to </a:t>
            </a:r>
            <a:r>
              <a:rPr lang="en-US" altLang="zh-CN" sz="3200" b="1" dirty="0">
                <a:solidFill>
                  <a:srgbClr val="FF0066"/>
                </a:solidFill>
                <a:latin typeface="Calibri" panose="020F0502020204030204" pitchFamily="34" charset="0"/>
                <a:cs typeface="Calibri" panose="020F0502020204030204" pitchFamily="34" charset="0"/>
              </a:rPr>
              <a:t>extend my sincere/heart-felt/warm welcome to your</a:t>
            </a:r>
            <a:r>
              <a:rPr lang="en-US" altLang="zh-CN" sz="3200" b="1" dirty="0">
                <a:latin typeface="Calibri" panose="020F0502020204030204" pitchFamily="34" charset="0"/>
                <a:cs typeface="Calibri" panose="020F0502020204030204" pitchFamily="34" charset="0"/>
              </a:rPr>
              <a:t>.</a:t>
            </a:r>
            <a:endParaRPr lang="en-US" altLang="zh-CN" sz="3200" b="1" dirty="0">
              <a:latin typeface="Calibri" panose="020F0502020204030204" pitchFamily="34" charset="0"/>
              <a:cs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xit" presetSubtype="0" fill="hold" grpId="1" nodeType="clickEffect">
                                  <p:stCondLst>
                                    <p:cond delay="0"/>
                                  </p:stCondLst>
                                  <p:childTnLst>
                                    <p:animEffect transition="out" filter="fade">
                                      <p:cBhvr>
                                        <p:cTn id="16" dur="1000"/>
                                        <p:tgtEl>
                                          <p:spTgt spid="17"/>
                                        </p:tgtEl>
                                      </p:cBhvr>
                                    </p:animEffect>
                                    <p:anim calcmode="lin" valueType="num">
                                      <p:cBhvr>
                                        <p:cTn id="17" dur="1000"/>
                                        <p:tgtEl>
                                          <p:spTgt spid="17"/>
                                        </p:tgtEl>
                                        <p:attrNameLst>
                                          <p:attrName>ppt_x</p:attrName>
                                        </p:attrNameLst>
                                      </p:cBhvr>
                                      <p:tavLst>
                                        <p:tav tm="0">
                                          <p:val>
                                            <p:strVal val="ppt_x"/>
                                          </p:val>
                                        </p:tav>
                                        <p:tav tm="100000">
                                          <p:val>
                                            <p:strVal val="ppt_x"/>
                                          </p:val>
                                        </p:tav>
                                      </p:tavLst>
                                    </p:anim>
                                    <p:anim calcmode="lin" valueType="num">
                                      <p:cBhvr>
                                        <p:cTn id="18" dur="100" decel="100000"/>
                                        <p:tgtEl>
                                          <p:spTgt spid="17"/>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17"/>
                                        </p:tgtEl>
                                        <p:attrNameLst>
                                          <p:attrName>ppt_y</p:attrName>
                                        </p:attrNameLst>
                                      </p:cBhvr>
                                      <p:tavLst>
                                        <p:tav tm="0">
                                          <p:val>
                                            <p:strVal val="ppt_y"/>
                                          </p:val>
                                        </p:tav>
                                        <p:tav tm="100000">
                                          <p:val>
                                            <p:strVal val="ppt_y+1"/>
                                          </p:val>
                                        </p:tav>
                                      </p:tavLst>
                                    </p:anim>
                                    <p:set>
                                      <p:cBhvr>
                                        <p:cTn id="20" dur="1" fill="hold">
                                          <p:stCondLst>
                                            <p:cond delay="9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12289"/>
          <p:cNvSpPr txBox="1"/>
          <p:nvPr/>
        </p:nvSpPr>
        <p:spPr>
          <a:xfrm>
            <a:off x="283635" y="370480"/>
            <a:ext cx="10400408" cy="5521512"/>
          </a:xfrm>
          <a:prstGeom prst="rect">
            <a:avLst/>
          </a:prstGeom>
          <a:noFill/>
          <a:ln w="28575">
            <a:noFill/>
          </a:ln>
        </p:spPr>
        <p:txBody>
          <a:bodyPr wrap="square">
            <a:spAutoFit/>
          </a:bodyPr>
          <a:lstStyle/>
          <a:p>
            <a:pPr>
              <a:lnSpc>
                <a:spcPct val="90000"/>
              </a:lnSpc>
            </a:pPr>
            <a:r>
              <a:rPr lang="en-US" altLang="zh-CN" sz="2800" b="1" dirty="0">
                <a:latin typeface="Calibri" panose="020F0502020204030204" pitchFamily="34" charset="0"/>
                <a:cs typeface="Calibri" panose="020F0502020204030204" pitchFamily="34" charset="0"/>
              </a:rPr>
              <a:t>Dear Peter,</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Li Hua, Chairman of the Student Union. </a:t>
            </a:r>
            <a:r>
              <a:rPr lang="en-US" altLang="zh-CN" sz="2800" b="1" dirty="0">
                <a:solidFill>
                  <a:schemeClr val="accent1"/>
                </a:solidFill>
                <a:latin typeface="Calibri" panose="020F0502020204030204" pitchFamily="34" charset="0"/>
                <a:cs typeface="Calibri" panose="020F0502020204030204" pitchFamily="34" charset="0"/>
              </a:rPr>
              <a:t>It’s great to hear that you are coming to teach in our school next semester. </a:t>
            </a:r>
            <a:r>
              <a:rPr lang="en-US" altLang="zh-CN" sz="2800" b="1" dirty="0">
                <a:solidFill>
                  <a:srgbClr val="FF0066"/>
                </a:solidFill>
                <a:latin typeface="Calibri" panose="020F0502020204030204" pitchFamily="34" charset="0"/>
                <a:cs typeface="Calibri" panose="020F0502020204030204" pitchFamily="34" charset="0"/>
              </a:rPr>
              <a:t>I’m writing to you to recommend Li Min, a Senior 3 student, to be your assistant.</a:t>
            </a:r>
            <a:endParaRPr lang="en-US" altLang="zh-CN" sz="2800" b="1" dirty="0">
              <a:solidFill>
                <a:srgbClr val="FF0066"/>
              </a:solidFill>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As a talented and deligent boy, he has outstanding performance in the school. Besides, he is skillful in using the computer and extremely fluent in English, which makes it easy for him to help you with your work. What matters most is that he is a warm-hearted and easygoing boy. And you will find he has a gift for communicating with others. So I’m sure he can be helpful in your work and life in China.</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If you have any question about it, please contact me. Looking forward to your coming.</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Yours sincerely</a:t>
            </a:r>
            <a:endParaRPr lang="en-US" altLang="zh-CN" sz="2800" b="1" dirty="0">
              <a:latin typeface="Calibri" panose="020F0502020204030204" pitchFamily="34" charset="0"/>
              <a:cs typeface="Calibri" panose="020F0502020204030204" pitchFamily="34" charset="0"/>
            </a:endParaRPr>
          </a:p>
          <a:p>
            <a:pPr>
              <a:lnSpc>
                <a:spcPct val="90000"/>
              </a:lnSpc>
            </a:pPr>
            <a:r>
              <a:rPr lang="en-US" altLang="zh-CN" sz="2800" b="1" dirty="0">
                <a:latin typeface="Calibri" panose="020F0502020204030204" pitchFamily="34" charset="0"/>
                <a:cs typeface="Calibri" panose="020F0502020204030204" pitchFamily="34" charset="0"/>
              </a:rPr>
              <a:t>                                                                               Li Hua</a:t>
            </a:r>
            <a:endParaRPr lang="en-US" altLang="zh-CN" sz="2800" b="1" dirty="0">
              <a:latin typeface="Calibri" panose="020F0502020204030204" pitchFamily="34" charset="0"/>
              <a:cs typeface="Calibri" panose="020F0502020204030204" pitchFamily="34" charset="0"/>
            </a:endParaRPr>
          </a:p>
        </p:txBody>
      </p:sp>
      <p:sp>
        <p:nvSpPr>
          <p:cNvPr id="12" name="文本框 12291"/>
          <p:cNvSpPr txBox="1"/>
          <p:nvPr/>
        </p:nvSpPr>
        <p:spPr>
          <a:xfrm>
            <a:off x="8523928" y="358448"/>
            <a:ext cx="1620957" cy="523220"/>
          </a:xfrm>
          <a:prstGeom prst="rect">
            <a:avLst/>
          </a:prstGeom>
          <a:noFill/>
          <a:ln w="28575">
            <a:noFill/>
          </a:ln>
        </p:spPr>
        <p:txBody>
          <a:bodyPr wrap="none" anchor="t">
            <a:spAutoFit/>
          </a:bodyPr>
          <a:lstStyle/>
          <a:p>
            <a:r>
              <a:rPr lang="zh-CN" altLang="en-US" sz="2800" b="1" dirty="0" smtClean="0">
                <a:latin typeface="Calibri" panose="020F0502020204030204" pitchFamily="34" charset="0"/>
                <a:cs typeface="Calibri" panose="020F0502020204030204" pitchFamily="34" charset="0"/>
              </a:rPr>
              <a:t>写作背景</a:t>
            </a:r>
            <a:endParaRPr lang="zh-CN" altLang="en-US" sz="2800" b="1" dirty="0">
              <a:latin typeface="Calibri" panose="020F0502020204030204" pitchFamily="34" charset="0"/>
              <a:cs typeface="Calibri" panose="020F0502020204030204" pitchFamily="34" charset="0"/>
            </a:endParaRPr>
          </a:p>
        </p:txBody>
      </p:sp>
      <p:sp>
        <p:nvSpPr>
          <p:cNvPr id="14" name="文本框 12293"/>
          <p:cNvSpPr txBox="1"/>
          <p:nvPr/>
        </p:nvSpPr>
        <p:spPr>
          <a:xfrm>
            <a:off x="10248454" y="3794543"/>
            <a:ext cx="1620957" cy="523220"/>
          </a:xfrm>
          <a:prstGeom prst="rect">
            <a:avLst/>
          </a:prstGeom>
          <a:noFill/>
          <a:ln w="28575">
            <a:noFill/>
          </a:ln>
        </p:spPr>
        <p:txBody>
          <a:bodyPr wrap="none" anchor="t">
            <a:spAutoFit/>
          </a:bodyPr>
          <a:lstStyle/>
          <a:p>
            <a:r>
              <a:rPr lang="zh-CN" altLang="en-US" sz="2800" b="1" dirty="0">
                <a:latin typeface="Calibri" panose="020F0502020204030204" pitchFamily="34" charset="0"/>
                <a:cs typeface="Calibri" panose="020F0502020204030204" pitchFamily="34" charset="0"/>
              </a:rPr>
              <a:t>推荐理由</a:t>
            </a:r>
            <a:endParaRPr lang="zh-CN" altLang="en-US" sz="2800" b="1" dirty="0">
              <a:latin typeface="Calibri" panose="020F0502020204030204" pitchFamily="34" charset="0"/>
              <a:cs typeface="Calibri" panose="020F0502020204030204" pitchFamily="34" charset="0"/>
            </a:endParaRPr>
          </a:p>
        </p:txBody>
      </p:sp>
      <p:sp>
        <p:nvSpPr>
          <p:cNvPr id="15" name="矩形 14"/>
          <p:cNvSpPr/>
          <p:nvPr/>
        </p:nvSpPr>
        <p:spPr>
          <a:xfrm>
            <a:off x="341006" y="1997242"/>
            <a:ext cx="11441920" cy="3048000"/>
          </a:xfrm>
          <a:prstGeom prst="rect">
            <a:avLst/>
          </a:prstGeom>
          <a:solidFill>
            <a:schemeClr val="bg1"/>
          </a:solidFill>
          <a:ln w="28575" cap="flat" cmpd="sng">
            <a:solidFill>
              <a:srgbClr val="FF0066"/>
            </a:solidFill>
            <a:prstDash val="solid"/>
            <a:miter/>
            <a:headEnd type="none" w="med" len="med"/>
            <a:tailEnd type="none" w="med" len="med"/>
          </a:ln>
        </p:spPr>
        <p:txBody>
          <a:bodyPr/>
          <a:lstStyle/>
          <a:p>
            <a:endParaRPr lang="zh-CN" altLang="en-US" sz="2800" b="1">
              <a:latin typeface="Calibri" panose="020F0502020204030204" pitchFamily="34" charset="0"/>
              <a:cs typeface="Calibri" panose="020F0502020204030204" pitchFamily="34" charset="0"/>
            </a:endParaRPr>
          </a:p>
        </p:txBody>
      </p:sp>
      <p:sp>
        <p:nvSpPr>
          <p:cNvPr id="16" name="文本框 12296"/>
          <p:cNvSpPr txBox="1"/>
          <p:nvPr/>
        </p:nvSpPr>
        <p:spPr>
          <a:xfrm>
            <a:off x="1128296" y="2466976"/>
            <a:ext cx="8548249" cy="1815882"/>
          </a:xfrm>
          <a:prstGeom prst="rect">
            <a:avLst/>
          </a:prstGeom>
          <a:noFill/>
          <a:ln w="28575">
            <a:noFill/>
          </a:ln>
        </p:spPr>
        <p:txBody>
          <a:bodyPr wrap="square" anchor="t">
            <a:spAutoFit/>
          </a:bodyPr>
          <a:lstStyle/>
          <a:p>
            <a:r>
              <a:rPr lang="zh-CN" altLang="en-US" sz="2800" b="1" dirty="0">
                <a:latin typeface="Calibri" panose="020F0502020204030204" pitchFamily="34" charset="0"/>
                <a:cs typeface="Calibri" panose="020F0502020204030204" pitchFamily="34" charset="0"/>
              </a:rPr>
              <a:t>推荐理由：</a:t>
            </a:r>
            <a:endParaRPr lang="zh-CN" altLang="en-US"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1. </a:t>
            </a:r>
            <a:r>
              <a:rPr lang="zh-CN" altLang="en-US" sz="2800" b="1" dirty="0">
                <a:latin typeface="Calibri" panose="020F0502020204030204" pitchFamily="34" charset="0"/>
                <a:cs typeface="Calibri" panose="020F0502020204030204" pitchFamily="34" charset="0"/>
              </a:rPr>
              <a:t>在校表现突出</a:t>
            </a:r>
            <a:endParaRPr lang="zh-CN" altLang="en-US"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2. </a:t>
            </a:r>
            <a:r>
              <a:rPr lang="zh-CN" altLang="en-US" sz="2800" b="1" dirty="0">
                <a:latin typeface="Calibri" panose="020F0502020204030204" pitchFamily="34" charset="0"/>
                <a:cs typeface="Calibri" panose="020F0502020204030204" pitchFamily="34" charset="0"/>
              </a:rPr>
              <a:t>才能（英语口语好，能熟练使用电脑等）</a:t>
            </a:r>
            <a:endParaRPr lang="zh-CN" altLang="en-US" sz="2800" b="1" dirty="0">
              <a:latin typeface="Calibri" panose="020F0502020204030204" pitchFamily="34" charset="0"/>
              <a:cs typeface="Calibri" panose="020F0502020204030204" pitchFamily="34" charset="0"/>
            </a:endParaRPr>
          </a:p>
          <a:p>
            <a:r>
              <a:rPr lang="en-US" altLang="zh-CN" sz="2800" b="1" dirty="0">
                <a:latin typeface="Calibri" panose="020F0502020204030204" pitchFamily="34" charset="0"/>
                <a:cs typeface="Calibri" panose="020F0502020204030204" pitchFamily="34" charset="0"/>
              </a:rPr>
              <a:t>3. </a:t>
            </a:r>
            <a:r>
              <a:rPr lang="zh-CN" altLang="en-US" sz="2800" b="1" dirty="0">
                <a:latin typeface="Calibri" panose="020F0502020204030204" pitchFamily="34" charset="0"/>
                <a:cs typeface="Calibri" panose="020F0502020204030204" pitchFamily="34" charset="0"/>
              </a:rPr>
              <a:t>性格特征（勤奋好学，热心随和，善于与人沟通）</a:t>
            </a:r>
            <a:endParaRPr lang="zh-CN" altLang="en-US" sz="2800" b="1" dirty="0">
              <a:latin typeface="Calibri" panose="020F0502020204030204" pitchFamily="34" charset="0"/>
              <a:cs typeface="Calibri" panose="020F0502020204030204" pitchFamily="34" charset="0"/>
            </a:endParaRPr>
          </a:p>
        </p:txBody>
      </p:sp>
      <p:sp>
        <p:nvSpPr>
          <p:cNvPr id="13" name="文本框 12292"/>
          <p:cNvSpPr txBox="1"/>
          <p:nvPr/>
        </p:nvSpPr>
        <p:spPr>
          <a:xfrm>
            <a:off x="9873564" y="1412002"/>
            <a:ext cx="1620957" cy="523220"/>
          </a:xfrm>
          <a:prstGeom prst="rect">
            <a:avLst/>
          </a:prstGeom>
          <a:noFill/>
          <a:ln w="28575">
            <a:noFill/>
          </a:ln>
        </p:spPr>
        <p:txBody>
          <a:bodyPr wrap="none" anchor="t">
            <a:spAutoFit/>
          </a:bodyPr>
          <a:lstStyle/>
          <a:p>
            <a:r>
              <a:rPr lang="zh-CN" altLang="en-US" sz="2800" b="1" dirty="0" smtClean="0">
                <a:latin typeface="Calibri" panose="020F0502020204030204" pitchFamily="34" charset="0"/>
                <a:cs typeface="Calibri" panose="020F0502020204030204" pitchFamily="34" charset="0"/>
              </a:rPr>
              <a:t>写作目的</a:t>
            </a:r>
            <a:endParaRPr lang="zh-CN" altLang="en-US" sz="28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grpId="0" nodeType="clickEffect">
                                  <p:stCondLst>
                                    <p:cond delay="0"/>
                                  </p:stCondLst>
                                  <p:childTnLst>
                                    <p:animEffect transition="out" filter="fade">
                                      <p:cBhvr>
                                        <p:cTn id="6" dur="1000"/>
                                        <p:tgtEl>
                                          <p:spTgt spid="16"/>
                                        </p:tgtEl>
                                      </p:cBhvr>
                                    </p:animEffect>
                                    <p:anim calcmode="lin" valueType="num">
                                      <p:cBhvr>
                                        <p:cTn id="7" dur="1000"/>
                                        <p:tgtEl>
                                          <p:spTgt spid="16"/>
                                        </p:tgtEl>
                                        <p:attrNameLst>
                                          <p:attrName>ppt_x</p:attrName>
                                        </p:attrNameLst>
                                      </p:cBhvr>
                                      <p:tavLst>
                                        <p:tav tm="0">
                                          <p:val>
                                            <p:strVal val="ppt_x"/>
                                          </p:val>
                                        </p:tav>
                                        <p:tav tm="100000">
                                          <p:val>
                                            <p:strVal val="ppt_x"/>
                                          </p:val>
                                        </p:tav>
                                      </p:tavLst>
                                    </p:anim>
                                    <p:anim calcmode="lin" valueType="num">
                                      <p:cBhvr>
                                        <p:cTn id="8" dur="100" decel="100000"/>
                                        <p:tgtEl>
                                          <p:spTgt spid="16"/>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16"/>
                                        </p:tgtEl>
                                        <p:attrNameLst>
                                          <p:attrName>ppt_y</p:attrName>
                                        </p:attrNameLst>
                                      </p:cBhvr>
                                      <p:tavLst>
                                        <p:tav tm="0">
                                          <p:val>
                                            <p:strVal val="ppt_y"/>
                                          </p:val>
                                        </p:tav>
                                        <p:tav tm="100000">
                                          <p:val>
                                            <p:strVal val="ppt_y+1"/>
                                          </p:val>
                                        </p:tav>
                                      </p:tavLst>
                                    </p:anim>
                                    <p:set>
                                      <p:cBhvr>
                                        <p:cTn id="10" dur="1" fill="hold">
                                          <p:stCondLst>
                                            <p:cond delay="999"/>
                                          </p:stCondLst>
                                        </p:cTn>
                                        <p:tgtEl>
                                          <p:spTgt spid="16"/>
                                        </p:tgtEl>
                                        <p:attrNameLst>
                                          <p:attrName>style.visibility</p:attrName>
                                        </p:attrNameLst>
                                      </p:cBhvr>
                                      <p:to>
                                        <p:strVal val="hidden"/>
                                      </p:to>
                                    </p:set>
                                  </p:childTnLst>
                                </p:cTn>
                              </p:par>
                              <p:par>
                                <p:cTn id="11" presetID="37" presetClass="exit" presetSubtype="0" fill="hold" nodeType="withEffect">
                                  <p:stCondLst>
                                    <p:cond delay="0"/>
                                  </p:stCondLst>
                                  <p:childTnLst>
                                    <p:animEffect transition="out" filter="fade">
                                      <p:cBhvr>
                                        <p:cTn id="12" dur="1000"/>
                                        <p:tgtEl>
                                          <p:spTgt spid="15"/>
                                        </p:tgtEl>
                                      </p:cBhvr>
                                    </p:animEffect>
                                    <p:anim calcmode="lin" valueType="num">
                                      <p:cBhvr>
                                        <p:cTn id="13" dur="1000"/>
                                        <p:tgtEl>
                                          <p:spTgt spid="15"/>
                                        </p:tgtEl>
                                        <p:attrNameLst>
                                          <p:attrName>ppt_x</p:attrName>
                                        </p:attrNameLst>
                                      </p:cBhvr>
                                      <p:tavLst>
                                        <p:tav tm="0">
                                          <p:val>
                                            <p:strVal val="ppt_x"/>
                                          </p:val>
                                        </p:tav>
                                        <p:tav tm="100000">
                                          <p:val>
                                            <p:strVal val="ppt_x"/>
                                          </p:val>
                                        </p:tav>
                                      </p:tavLst>
                                    </p:anim>
                                    <p:anim calcmode="lin" valueType="num">
                                      <p:cBhvr>
                                        <p:cTn id="14" dur="100" decel="100000"/>
                                        <p:tgtEl>
                                          <p:spTgt spid="15"/>
                                        </p:tgtEl>
                                        <p:attrNameLst>
                                          <p:attrName>ppt_y</p:attrName>
                                        </p:attrNameLst>
                                      </p:cBhvr>
                                      <p:tavLst>
                                        <p:tav tm="0">
                                          <p:val>
                                            <p:strVal val="ppt_y"/>
                                          </p:val>
                                        </p:tav>
                                        <p:tav tm="100000">
                                          <p:val>
                                            <p:strVal val="ppt_y-.03"/>
                                          </p:val>
                                        </p:tav>
                                      </p:tavLst>
                                    </p:anim>
                                    <p:anim calcmode="lin" valueType="num">
                                      <p:cBhvr>
                                        <p:cTn id="15" dur="900" accel="100000">
                                          <p:stCondLst>
                                            <p:cond delay="100"/>
                                          </p:stCondLst>
                                        </p:cTn>
                                        <p:tgtEl>
                                          <p:spTgt spid="15"/>
                                        </p:tgtEl>
                                        <p:attrNameLst>
                                          <p:attrName>ppt_y</p:attrName>
                                        </p:attrNameLst>
                                      </p:cBhvr>
                                      <p:tavLst>
                                        <p:tav tm="0">
                                          <p:val>
                                            <p:strVal val="ppt_y"/>
                                          </p:val>
                                        </p:tav>
                                        <p:tav tm="100000">
                                          <p:val>
                                            <p:strVal val="ppt_y+1"/>
                                          </p:val>
                                        </p:tav>
                                      </p:tavLst>
                                    </p:anim>
                                    <p:set>
                                      <p:cBhvr>
                                        <p:cTn id="16"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54"/>
          <p:cNvSpPr/>
          <p:nvPr/>
        </p:nvSpPr>
        <p:spPr>
          <a:xfrm>
            <a:off x="3781396" y="1968949"/>
            <a:ext cx="4636869" cy="2402897"/>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05" y="connsiteY0-106"/>
              </a:cxn>
              <a:cxn ang="0">
                <a:pos x="connsiteX1-107" y="connsiteY1-108"/>
              </a:cxn>
              <a:cxn ang="0">
                <a:pos x="connsiteX2-109" y="connsiteY2-110"/>
              </a:cxn>
              <a:cxn ang="0">
                <a:pos x="connsiteX3-111" y="connsiteY3-112"/>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3" name="TextBox 3"/>
          <p:cNvSpPr txBox="1"/>
          <p:nvPr/>
        </p:nvSpPr>
        <p:spPr>
          <a:xfrm>
            <a:off x="556743" y="1889011"/>
            <a:ext cx="2810385" cy="646331"/>
          </a:xfrm>
          <a:prstGeom prst="rect">
            <a:avLst/>
          </a:prstGeom>
          <a:noFill/>
        </p:spPr>
        <p:txBody>
          <a:bodyPr wrap="none" rtlCol="0">
            <a:spAutoFit/>
          </a:bodyPr>
          <a:lstStyle/>
          <a:p>
            <a:pPr algn="ctr"/>
            <a:r>
              <a:rPr lang="en-US" altLang="zh-CN" sz="3600" b="1" dirty="0" smtClean="0">
                <a:latin typeface="Berlin Sans FB Demi" panose="020E0802020502020306" pitchFamily="34" charset="0"/>
                <a:ea typeface="+mj-ea"/>
              </a:rPr>
              <a:t>performance</a:t>
            </a:r>
            <a:endParaRPr lang="zh-CN" altLang="en-US" sz="3600" b="1" dirty="0">
              <a:latin typeface="Berlin Sans FB Demi" panose="020E0802020502020306" pitchFamily="34" charset="0"/>
              <a:ea typeface="+mj-ea"/>
            </a:endParaRPr>
          </a:p>
        </p:txBody>
      </p:sp>
      <p:cxnSp>
        <p:nvCxnSpPr>
          <p:cNvPr id="4" name="直接连接符 3"/>
          <p:cNvCxnSpPr/>
          <p:nvPr/>
        </p:nvCxnSpPr>
        <p:spPr>
          <a:xfrm flipV="1">
            <a:off x="3518698" y="1963640"/>
            <a:ext cx="2551903" cy="2830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4071736" y="1963640"/>
            <a:ext cx="1998864" cy="1405789"/>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5235517" y="1963641"/>
            <a:ext cx="835083" cy="237261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6070602" y="1963642"/>
            <a:ext cx="894095" cy="228953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070600" y="1963640"/>
            <a:ext cx="1953653" cy="140578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70600" y="1963639"/>
            <a:ext cx="2481712" cy="18408"/>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3805876" y="2839008"/>
            <a:ext cx="880176" cy="88017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1" name="椭圆 10"/>
          <p:cNvSpPr/>
          <p:nvPr/>
        </p:nvSpPr>
        <p:spPr>
          <a:xfrm>
            <a:off x="4847861" y="3813088"/>
            <a:ext cx="880176" cy="88017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2" name="椭圆 11"/>
          <p:cNvSpPr/>
          <p:nvPr/>
        </p:nvSpPr>
        <p:spPr>
          <a:xfrm>
            <a:off x="6517648" y="3768103"/>
            <a:ext cx="880176" cy="88017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3" name="椭圆 12"/>
          <p:cNvSpPr/>
          <p:nvPr/>
        </p:nvSpPr>
        <p:spPr>
          <a:xfrm>
            <a:off x="7522237" y="2709863"/>
            <a:ext cx="880176" cy="88017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4" name="椭圆 13"/>
          <p:cNvSpPr/>
          <p:nvPr/>
        </p:nvSpPr>
        <p:spPr>
          <a:xfrm>
            <a:off x="7920203" y="1552909"/>
            <a:ext cx="880176" cy="880176"/>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5" name="椭圆 14"/>
          <p:cNvSpPr/>
          <p:nvPr/>
        </p:nvSpPr>
        <p:spPr>
          <a:xfrm>
            <a:off x="3431587" y="1537705"/>
            <a:ext cx="880176" cy="880176"/>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17" name="TextBox 17"/>
          <p:cNvSpPr txBox="1"/>
          <p:nvPr/>
        </p:nvSpPr>
        <p:spPr>
          <a:xfrm>
            <a:off x="1783736" y="3279096"/>
            <a:ext cx="1527982" cy="646331"/>
          </a:xfrm>
          <a:prstGeom prst="rect">
            <a:avLst/>
          </a:prstGeom>
          <a:noFill/>
        </p:spPr>
        <p:txBody>
          <a:bodyPr wrap="none" rtlCol="0">
            <a:spAutoFit/>
          </a:bodyPr>
          <a:lstStyle/>
          <a:p>
            <a:pPr algn="ctr"/>
            <a:r>
              <a:rPr lang="en-US" altLang="zh-CN" sz="3600" b="1" dirty="0" smtClean="0">
                <a:latin typeface="Berlin Sans FB Demi" panose="020E0802020502020306" pitchFamily="34" charset="0"/>
                <a:ea typeface="+mj-ea"/>
              </a:rPr>
              <a:t>ability</a:t>
            </a:r>
            <a:endParaRPr lang="zh-CN" altLang="en-US" sz="3600" b="1" dirty="0">
              <a:latin typeface="Berlin Sans FB Demi" panose="020E0802020502020306" pitchFamily="34" charset="0"/>
              <a:ea typeface="+mj-ea"/>
            </a:endParaRPr>
          </a:p>
        </p:txBody>
      </p:sp>
      <p:sp>
        <p:nvSpPr>
          <p:cNvPr id="19" name="TextBox 19"/>
          <p:cNvSpPr txBox="1"/>
          <p:nvPr/>
        </p:nvSpPr>
        <p:spPr>
          <a:xfrm>
            <a:off x="3204743" y="4645326"/>
            <a:ext cx="2483373" cy="646331"/>
          </a:xfrm>
          <a:prstGeom prst="rect">
            <a:avLst/>
          </a:prstGeom>
          <a:noFill/>
        </p:spPr>
        <p:txBody>
          <a:bodyPr wrap="none" rtlCol="0">
            <a:spAutoFit/>
          </a:bodyPr>
          <a:lstStyle/>
          <a:p>
            <a:pPr algn="ctr"/>
            <a:r>
              <a:rPr lang="en-US" altLang="zh-CN" sz="3600" b="1" dirty="0" smtClean="0">
                <a:latin typeface="Berlin Sans FB Demi" panose="020E0802020502020306" pitchFamily="34" charset="0"/>
                <a:ea typeface="+mj-ea"/>
              </a:rPr>
              <a:t>personality</a:t>
            </a:r>
            <a:endParaRPr lang="zh-CN" altLang="en-US" sz="3600" b="1" dirty="0">
              <a:latin typeface="Berlin Sans FB Demi" panose="020E0802020502020306" pitchFamily="34" charset="0"/>
              <a:ea typeface="+mj-ea"/>
            </a:endParaRPr>
          </a:p>
        </p:txBody>
      </p:sp>
      <p:sp>
        <p:nvSpPr>
          <p:cNvPr id="21" name="TextBox 21"/>
          <p:cNvSpPr txBox="1"/>
          <p:nvPr/>
        </p:nvSpPr>
        <p:spPr>
          <a:xfrm>
            <a:off x="6603957" y="4636494"/>
            <a:ext cx="2367957" cy="646331"/>
          </a:xfrm>
          <a:prstGeom prst="rect">
            <a:avLst/>
          </a:prstGeom>
          <a:noFill/>
        </p:spPr>
        <p:txBody>
          <a:bodyPr wrap="none" rtlCol="0">
            <a:spAutoFit/>
          </a:bodyPr>
          <a:lstStyle/>
          <a:p>
            <a:pPr algn="ctr"/>
            <a:r>
              <a:rPr lang="en-US" altLang="zh-CN" sz="3600" b="1" dirty="0" smtClean="0">
                <a:latin typeface="Berlin Sans FB Demi" panose="020E0802020502020306" pitchFamily="34" charset="0"/>
                <a:ea typeface="+mj-ea"/>
              </a:rPr>
              <a:t>experience</a:t>
            </a:r>
            <a:endParaRPr lang="zh-CN" altLang="en-US" sz="3600" b="1" dirty="0">
              <a:latin typeface="Berlin Sans FB Demi" panose="020E0802020502020306" pitchFamily="34" charset="0"/>
              <a:ea typeface="+mj-ea"/>
            </a:endParaRPr>
          </a:p>
        </p:txBody>
      </p:sp>
      <p:sp>
        <p:nvSpPr>
          <p:cNvPr id="23" name="TextBox 23"/>
          <p:cNvSpPr txBox="1"/>
          <p:nvPr/>
        </p:nvSpPr>
        <p:spPr>
          <a:xfrm>
            <a:off x="8449990" y="3292483"/>
            <a:ext cx="2436886" cy="646331"/>
          </a:xfrm>
          <a:prstGeom prst="rect">
            <a:avLst/>
          </a:prstGeom>
          <a:noFill/>
        </p:spPr>
        <p:txBody>
          <a:bodyPr wrap="none" rtlCol="0">
            <a:spAutoFit/>
          </a:bodyPr>
          <a:lstStyle/>
          <a:p>
            <a:pPr algn="ctr"/>
            <a:r>
              <a:rPr lang="en-US" altLang="zh-CN" sz="3600" b="1" dirty="0" smtClean="0">
                <a:latin typeface="Berlin Sans FB Demi" panose="020E0802020502020306" pitchFamily="34" charset="0"/>
                <a:ea typeface="+mj-ea"/>
              </a:rPr>
              <a:t>knowledge</a:t>
            </a:r>
            <a:endParaRPr lang="zh-CN" altLang="en-US" sz="3600" b="1" dirty="0">
              <a:latin typeface="Berlin Sans FB Demi" panose="020E0802020502020306" pitchFamily="34" charset="0"/>
              <a:ea typeface="+mj-ea"/>
            </a:endParaRPr>
          </a:p>
        </p:txBody>
      </p:sp>
      <p:sp>
        <p:nvSpPr>
          <p:cNvPr id="25" name="TextBox 25"/>
          <p:cNvSpPr txBox="1"/>
          <p:nvPr/>
        </p:nvSpPr>
        <p:spPr>
          <a:xfrm>
            <a:off x="8875743" y="1889010"/>
            <a:ext cx="2813591" cy="646331"/>
          </a:xfrm>
          <a:prstGeom prst="rect">
            <a:avLst/>
          </a:prstGeom>
          <a:noFill/>
        </p:spPr>
        <p:txBody>
          <a:bodyPr wrap="none" rtlCol="0">
            <a:spAutoFit/>
          </a:bodyPr>
          <a:lstStyle/>
          <a:p>
            <a:pPr algn="ctr"/>
            <a:r>
              <a:rPr lang="en-US" altLang="zh-CN" sz="3600" b="1" dirty="0" smtClean="0">
                <a:latin typeface="Berlin Sans FB Demi" panose="020E0802020502020306" pitchFamily="34" charset="0"/>
                <a:ea typeface="+mj-ea"/>
              </a:rPr>
              <a:t>achievement</a:t>
            </a:r>
            <a:endParaRPr lang="zh-CN" altLang="en-US" sz="3600" b="1" dirty="0">
              <a:latin typeface="Berlin Sans FB Demi" panose="020E0802020502020306" pitchFamily="34" charset="0"/>
              <a:ea typeface="+mj-ea"/>
            </a:endParaRPr>
          </a:p>
        </p:txBody>
      </p:sp>
      <p:grpSp>
        <p:nvGrpSpPr>
          <p:cNvPr id="28" name="组合 27"/>
          <p:cNvGrpSpPr/>
          <p:nvPr/>
        </p:nvGrpSpPr>
        <p:grpSpPr>
          <a:xfrm>
            <a:off x="5135695" y="1028733"/>
            <a:ext cx="1869811" cy="1869811"/>
            <a:chOff x="304800" y="673100"/>
            <a:chExt cx="4000500" cy="4000500"/>
          </a:xfrm>
          <a:effectLst>
            <a:outerShdw blurRad="444500" dist="2540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mj-ea"/>
                <a:ea typeface="+mj-ea"/>
              </a:endParaRPr>
            </a:p>
          </p:txBody>
        </p:sp>
        <p:sp>
          <p:nvSpPr>
            <p:cNvPr id="31" name="椭圆 3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grpSp>
        <p:nvGrpSpPr>
          <p:cNvPr id="38" name="组合 37"/>
          <p:cNvGrpSpPr/>
          <p:nvPr/>
        </p:nvGrpSpPr>
        <p:grpSpPr>
          <a:xfrm>
            <a:off x="395576" y="248444"/>
            <a:ext cx="11602460" cy="405620"/>
            <a:chOff x="395576" y="248444"/>
            <a:chExt cx="11602460" cy="405620"/>
          </a:xfrm>
        </p:grpSpPr>
        <p:sp>
          <p:nvSpPr>
            <p:cNvPr id="39" name="标题 1"/>
            <p:cNvSpPr txBox="1"/>
            <p:nvPr/>
          </p:nvSpPr>
          <p:spPr>
            <a:xfrm>
              <a:off x="906975" y="267494"/>
              <a:ext cx="8497487"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smtClean="0"/>
                <a:t>Recommend a person from different aspects</a:t>
              </a:r>
              <a:endParaRPr lang="zh-CN" altLang="en-US" sz="2800" b="1" dirty="0"/>
            </a:p>
          </p:txBody>
        </p:sp>
        <p:cxnSp>
          <p:nvCxnSpPr>
            <p:cNvPr id="40" name="直接连接符 39"/>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41" name="组合 40"/>
            <p:cNvGrpSpPr/>
            <p:nvPr/>
          </p:nvGrpSpPr>
          <p:grpSpPr>
            <a:xfrm>
              <a:off x="395576" y="248444"/>
              <a:ext cx="396000" cy="396000"/>
              <a:chOff x="406574" y="236732"/>
              <a:chExt cx="612048" cy="593261"/>
            </a:xfrm>
          </p:grpSpPr>
          <p:sp>
            <p:nvSpPr>
              <p:cNvPr id="42" name="矩形 41"/>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ransition spd="slow">
    <p:cove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par>
                                    <p:cTn id="17" presetID="18"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par>
                                    <p:cTn id="20" presetID="18" presetClass="entr" presetSubtype="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par>
                              <p:cTn id="23" fill="hold">
                                <p:stCondLst>
                                  <p:cond delay="500"/>
                                </p:stCondLst>
                                <p:childTnLst>
                                  <p:par>
                                    <p:cTn id="24" presetID="2" presetClass="entr" presetSubtype="4" accel="55000" fill="hold" grpId="0" nodeType="afterEffect" p14:presetBounceEnd="58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58000">
                                          <p:cBhvr additive="base">
                                            <p:cTn id="26"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27" dur="1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accel="55000" fill="hold" grpId="0" nodeType="withEffect" p14:presetBounceEnd="58000">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14:bounceEnd="58000">
                                          <p:cBhvr additive="base">
                                            <p:cTn id="30" dur="1500" fill="hold"/>
                                            <p:tgtEl>
                                              <p:spTgt spid="10"/>
                                            </p:tgtEl>
                                            <p:attrNameLst>
                                              <p:attrName>ppt_x</p:attrName>
                                            </p:attrNameLst>
                                          </p:cBhvr>
                                          <p:tavLst>
                                            <p:tav tm="0">
                                              <p:val>
                                                <p:strVal val="#ppt_x"/>
                                              </p:val>
                                            </p:tav>
                                            <p:tav tm="100000">
                                              <p:val>
                                                <p:strVal val="#ppt_x"/>
                                              </p:val>
                                            </p:tav>
                                          </p:tavLst>
                                        </p:anim>
                                        <p:anim calcmode="lin" valueType="num" p14:bounceEnd="58000">
                                          <p:cBhvr additive="base">
                                            <p:cTn id="31" dur="1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accel="55000" fill="hold" grpId="0" nodeType="withEffect" p14:presetBounceEnd="58000">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14:bounceEnd="58000">
                                          <p:cBhvr additive="base">
                                            <p:cTn id="34" dur="1500" fill="hold"/>
                                            <p:tgtEl>
                                              <p:spTgt spid="11"/>
                                            </p:tgtEl>
                                            <p:attrNameLst>
                                              <p:attrName>ppt_x</p:attrName>
                                            </p:attrNameLst>
                                          </p:cBhvr>
                                          <p:tavLst>
                                            <p:tav tm="0">
                                              <p:val>
                                                <p:strVal val="#ppt_x"/>
                                              </p:val>
                                            </p:tav>
                                            <p:tav tm="100000">
                                              <p:val>
                                                <p:strVal val="#ppt_x"/>
                                              </p:val>
                                            </p:tav>
                                          </p:tavLst>
                                        </p:anim>
                                        <p:anim calcmode="lin" valueType="num" p14:bounceEnd="58000">
                                          <p:cBhvr additive="base">
                                            <p:cTn id="35" dur="1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accel="55000" fill="hold" grpId="0" nodeType="withEffect" p14:presetBounceEnd="58000">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14:bounceEnd="58000">
                                          <p:cBhvr additive="base">
                                            <p:cTn id="38"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9" dur="1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accel="55000" fill="hold" grpId="0" nodeType="withEffect" p14:presetBounceEnd="58000">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14:bounceEnd="58000">
                                          <p:cBhvr additive="base">
                                            <p:cTn id="42"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3" dur="1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accel="55000" fill="hold" grpId="0" nodeType="withEffect" p14:presetBounceEnd="58000">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14:bounceEnd="58000">
                                          <p:cBhvr additive="base">
                                            <p:cTn id="46"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7"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p:tgtEl>
                                              <p:spTgt spid="3"/>
                                            </p:tgtEl>
                                            <p:attrNameLst>
                                              <p:attrName>ppt_x</p:attrName>
                                            </p:attrNameLst>
                                          </p:cBhvr>
                                          <p:tavLst>
                                            <p:tav tm="0">
                                              <p:val>
                                                <p:strVal val="#ppt_x+#ppt_w*1.125000"/>
                                              </p:val>
                                            </p:tav>
                                            <p:tav tm="100000">
                                              <p:val>
                                                <p:strVal val="#ppt_x"/>
                                              </p:val>
                                            </p:tav>
                                          </p:tavLst>
                                        </p:anim>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p:tgtEl>
                                              <p:spTgt spid="17"/>
                                            </p:tgtEl>
                                            <p:attrNameLst>
                                              <p:attrName>ppt_x</p:attrName>
                                            </p:attrNameLst>
                                          </p:cBhvr>
                                          <p:tavLst>
                                            <p:tav tm="0">
                                              <p:val>
                                                <p:strVal val="#ppt_x+#ppt_w*1.125000"/>
                                              </p:val>
                                            </p:tav>
                                            <p:tav tm="100000">
                                              <p:val>
                                                <p:strVal val="#ppt_x"/>
                                              </p:val>
                                            </p:tav>
                                          </p:tavLst>
                                        </p:anim>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2"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ppt_x</p:attrName>
                                            </p:attrNameLst>
                                          </p:cBhvr>
                                          <p:tavLst>
                                            <p:tav tm="0">
                                              <p:val>
                                                <p:strVal val="#ppt_x+#ppt_w*1.125000"/>
                                              </p:val>
                                            </p:tav>
                                            <p:tav tm="100000">
                                              <p:val>
                                                <p:strVal val="#ppt_x"/>
                                              </p:val>
                                            </p:tav>
                                          </p:tavLst>
                                        </p:anim>
                                        <p:animEffect transition="in" filter="wipe(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2"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p:tgtEl>
                                              <p:spTgt spid="23"/>
                                            </p:tgtEl>
                                            <p:attrNameLst>
                                              <p:attrName>ppt_x</p:attrName>
                                            </p:attrNameLst>
                                          </p:cBhvr>
                                          <p:tavLst>
                                            <p:tav tm="0">
                                              <p:val>
                                                <p:strVal val="#ppt_x+#ppt_w*1.125000"/>
                                              </p:val>
                                            </p:tav>
                                            <p:tav tm="100000">
                                              <p:val>
                                                <p:strVal val="#ppt_x"/>
                                              </p:val>
                                            </p:tav>
                                          </p:tavLst>
                                        </p:anim>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2"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p:tgtEl>
                                              <p:spTgt spid="25"/>
                                            </p:tgtEl>
                                            <p:attrNameLst>
                                              <p:attrName>ppt_x</p:attrName>
                                            </p:attrNameLst>
                                          </p:cBhvr>
                                          <p:tavLst>
                                            <p:tav tm="0">
                                              <p:val>
                                                <p:strVal val="#ppt_x+#ppt_w*1.125000"/>
                                              </p:val>
                                            </p:tav>
                                            <p:tav tm="100000">
                                              <p:val>
                                                <p:strVal val="#ppt_x"/>
                                              </p:val>
                                            </p:tav>
                                          </p:tavLst>
                                        </p:anim>
                                        <p:animEffect transition="in" filter="wipe(left)">
                                          <p:cBhvr>
                                            <p:cTn id="83" dur="500"/>
                                            <p:tgtEl>
                                              <p:spTgt spid="25"/>
                                            </p:tgtEl>
                                          </p:cBhvr>
                                        </p:animEffect>
                                      </p:childTnLst>
                                    </p:cTn>
                                  </p:par>
                                </p:childTnLst>
                              </p:cTn>
                            </p:par>
                            <p:par>
                              <p:cTn id="84" fill="hold">
                                <p:stCondLst>
                                  <p:cond delay="500"/>
                                </p:stCondLst>
                                <p:childTnLst>
                                  <p:par>
                                    <p:cTn id="85" presetID="21" presetClass="entr" presetSubtype="1" fill="hold" grpId="0"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heel(1)">
                                          <p:cBhvr>
                                            <p:cTn id="8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P spid="14" grpId="0" animBg="1"/>
          <p:bldP spid="15" grpId="0" animBg="1"/>
          <p:bldP spid="17" grpId="0"/>
          <p:bldP spid="19" grpId="0"/>
          <p:bldP spid="21" grpId="0"/>
          <p:bldP spid="23" grpId="0"/>
          <p:bldP spid="2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500"/>
                                            <p:tgtEl>
                                              <p:spTgt spid="7"/>
                                            </p:tgtEl>
                                          </p:cBhvr>
                                        </p:animEffect>
                                      </p:childTnLst>
                                    </p:cTn>
                                  </p:par>
                                  <p:par>
                                    <p:cTn id="17" presetID="18" presetClass="entr" presetSubtype="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Right)">
                                          <p:cBhvr>
                                            <p:cTn id="19" dur="500"/>
                                            <p:tgtEl>
                                              <p:spTgt spid="8"/>
                                            </p:tgtEl>
                                          </p:cBhvr>
                                        </p:animEffect>
                                      </p:childTnLst>
                                    </p:cTn>
                                  </p:par>
                                  <p:par>
                                    <p:cTn id="20" presetID="18" presetClass="entr" presetSubtype="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500"/>
                                            <p:tgtEl>
                                              <p:spTgt spid="9"/>
                                            </p:tgtEl>
                                          </p:cBhvr>
                                        </p:animEffect>
                                      </p:childTnLst>
                                    </p:cTn>
                                  </p:par>
                                </p:childTnLst>
                              </p:cTn>
                            </p:par>
                            <p:par>
                              <p:cTn id="23" fill="hold">
                                <p:stCondLst>
                                  <p:cond delay="500"/>
                                </p:stCondLst>
                                <p:childTnLst>
                                  <p:par>
                                    <p:cTn id="24" presetID="2" presetClass="entr" presetSubtype="4" accel="5500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500" fill="hold"/>
                                            <p:tgtEl>
                                              <p:spTgt spid="15"/>
                                            </p:tgtEl>
                                            <p:attrNameLst>
                                              <p:attrName>ppt_x</p:attrName>
                                            </p:attrNameLst>
                                          </p:cBhvr>
                                          <p:tavLst>
                                            <p:tav tm="0">
                                              <p:val>
                                                <p:strVal val="#ppt_x"/>
                                              </p:val>
                                            </p:tav>
                                            <p:tav tm="100000">
                                              <p:val>
                                                <p:strVal val="#ppt_x"/>
                                              </p:val>
                                            </p:tav>
                                          </p:tavLst>
                                        </p:anim>
                                        <p:anim calcmode="lin" valueType="num">
                                          <p:cBhvr additive="base">
                                            <p:cTn id="27" dur="1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accel="5500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1500" fill="hold"/>
                                            <p:tgtEl>
                                              <p:spTgt spid="10"/>
                                            </p:tgtEl>
                                            <p:attrNameLst>
                                              <p:attrName>ppt_x</p:attrName>
                                            </p:attrNameLst>
                                          </p:cBhvr>
                                          <p:tavLst>
                                            <p:tav tm="0">
                                              <p:val>
                                                <p:strVal val="#ppt_x"/>
                                              </p:val>
                                            </p:tav>
                                            <p:tav tm="100000">
                                              <p:val>
                                                <p:strVal val="#ppt_x"/>
                                              </p:val>
                                            </p:tav>
                                          </p:tavLst>
                                        </p:anim>
                                        <p:anim calcmode="lin" valueType="num">
                                          <p:cBhvr additive="base">
                                            <p:cTn id="31" dur="1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accel="5500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500" fill="hold"/>
                                            <p:tgtEl>
                                              <p:spTgt spid="11"/>
                                            </p:tgtEl>
                                            <p:attrNameLst>
                                              <p:attrName>ppt_x</p:attrName>
                                            </p:attrNameLst>
                                          </p:cBhvr>
                                          <p:tavLst>
                                            <p:tav tm="0">
                                              <p:val>
                                                <p:strVal val="#ppt_x"/>
                                              </p:val>
                                            </p:tav>
                                            <p:tav tm="100000">
                                              <p:val>
                                                <p:strVal val="#ppt_x"/>
                                              </p:val>
                                            </p:tav>
                                          </p:tavLst>
                                        </p:anim>
                                        <p:anim calcmode="lin" valueType="num">
                                          <p:cBhvr additive="base">
                                            <p:cTn id="35" dur="1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accel="5500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500" fill="hold"/>
                                            <p:tgtEl>
                                              <p:spTgt spid="12"/>
                                            </p:tgtEl>
                                            <p:attrNameLst>
                                              <p:attrName>ppt_x</p:attrName>
                                            </p:attrNameLst>
                                          </p:cBhvr>
                                          <p:tavLst>
                                            <p:tav tm="0">
                                              <p:val>
                                                <p:strVal val="#ppt_x"/>
                                              </p:val>
                                            </p:tav>
                                            <p:tav tm="100000">
                                              <p:val>
                                                <p:strVal val="#ppt_x"/>
                                              </p:val>
                                            </p:tav>
                                          </p:tavLst>
                                        </p:anim>
                                        <p:anim calcmode="lin" valueType="num">
                                          <p:cBhvr additive="base">
                                            <p:cTn id="39" dur="1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accel="5500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1500" fill="hold"/>
                                            <p:tgtEl>
                                              <p:spTgt spid="13"/>
                                            </p:tgtEl>
                                            <p:attrNameLst>
                                              <p:attrName>ppt_x</p:attrName>
                                            </p:attrNameLst>
                                          </p:cBhvr>
                                          <p:tavLst>
                                            <p:tav tm="0">
                                              <p:val>
                                                <p:strVal val="#ppt_x"/>
                                              </p:val>
                                            </p:tav>
                                            <p:tav tm="100000">
                                              <p:val>
                                                <p:strVal val="#ppt_x"/>
                                              </p:val>
                                            </p:tav>
                                          </p:tavLst>
                                        </p:anim>
                                        <p:anim calcmode="lin" valueType="num">
                                          <p:cBhvr additive="base">
                                            <p:cTn id="43" dur="1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accel="5500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1500" fill="hold"/>
                                            <p:tgtEl>
                                              <p:spTgt spid="14"/>
                                            </p:tgtEl>
                                            <p:attrNameLst>
                                              <p:attrName>ppt_x</p:attrName>
                                            </p:attrNameLst>
                                          </p:cBhvr>
                                          <p:tavLst>
                                            <p:tav tm="0">
                                              <p:val>
                                                <p:strVal val="#ppt_x"/>
                                              </p:val>
                                            </p:tav>
                                            <p:tav tm="100000">
                                              <p:val>
                                                <p:strVal val="#ppt_x"/>
                                              </p:val>
                                            </p:tav>
                                          </p:tavLst>
                                        </p:anim>
                                        <p:anim calcmode="lin" valueType="num">
                                          <p:cBhvr additive="base">
                                            <p:cTn id="47"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p:tgtEl>
                                              <p:spTgt spid="3"/>
                                            </p:tgtEl>
                                            <p:attrNameLst>
                                              <p:attrName>ppt_x</p:attrName>
                                            </p:attrNameLst>
                                          </p:cBhvr>
                                          <p:tavLst>
                                            <p:tav tm="0">
                                              <p:val>
                                                <p:strVal val="#ppt_x+#ppt_w*1.125000"/>
                                              </p:val>
                                            </p:tav>
                                            <p:tav tm="100000">
                                              <p:val>
                                                <p:strVal val="#ppt_x"/>
                                              </p:val>
                                            </p:tav>
                                          </p:tavLst>
                                        </p:anim>
                                        <p:animEffect transition="in" filter="wipe(left)">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2"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p:tgtEl>
                                              <p:spTgt spid="17"/>
                                            </p:tgtEl>
                                            <p:attrNameLst>
                                              <p:attrName>ppt_x</p:attrName>
                                            </p:attrNameLst>
                                          </p:cBhvr>
                                          <p:tavLst>
                                            <p:tav tm="0">
                                              <p:val>
                                                <p:strVal val="#ppt_x+#ppt_w*1.125000"/>
                                              </p:val>
                                            </p:tav>
                                            <p:tav tm="100000">
                                              <p:val>
                                                <p:strVal val="#ppt_x"/>
                                              </p:val>
                                            </p:tav>
                                          </p:tavLst>
                                        </p:anim>
                                        <p:animEffect transition="in" filter="wipe(left)">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2"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2"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p:tgtEl>
                                              <p:spTgt spid="21"/>
                                            </p:tgtEl>
                                            <p:attrNameLst>
                                              <p:attrName>ppt_x</p:attrName>
                                            </p:attrNameLst>
                                          </p:cBhvr>
                                          <p:tavLst>
                                            <p:tav tm="0">
                                              <p:val>
                                                <p:strVal val="#ppt_x+#ppt_w*1.125000"/>
                                              </p:val>
                                            </p:tav>
                                            <p:tav tm="100000">
                                              <p:val>
                                                <p:strVal val="#ppt_x"/>
                                              </p:val>
                                            </p:tav>
                                          </p:tavLst>
                                        </p:anim>
                                        <p:animEffect transition="in" filter="wipe(left)">
                                          <p:cBhvr>
                                            <p:cTn id="71" dur="5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2"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p:tgtEl>
                                              <p:spTgt spid="23"/>
                                            </p:tgtEl>
                                            <p:attrNameLst>
                                              <p:attrName>ppt_x</p:attrName>
                                            </p:attrNameLst>
                                          </p:cBhvr>
                                          <p:tavLst>
                                            <p:tav tm="0">
                                              <p:val>
                                                <p:strVal val="#ppt_x+#ppt_w*1.125000"/>
                                              </p:val>
                                            </p:tav>
                                            <p:tav tm="100000">
                                              <p:val>
                                                <p:strVal val="#ppt_x"/>
                                              </p:val>
                                            </p:tav>
                                          </p:tavLst>
                                        </p:anim>
                                        <p:animEffect transition="in" filter="wipe(left)">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2"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p:tgtEl>
                                              <p:spTgt spid="25"/>
                                            </p:tgtEl>
                                            <p:attrNameLst>
                                              <p:attrName>ppt_x</p:attrName>
                                            </p:attrNameLst>
                                          </p:cBhvr>
                                          <p:tavLst>
                                            <p:tav tm="0">
                                              <p:val>
                                                <p:strVal val="#ppt_x+#ppt_w*1.125000"/>
                                              </p:val>
                                            </p:tav>
                                            <p:tav tm="100000">
                                              <p:val>
                                                <p:strVal val="#ppt_x"/>
                                              </p:val>
                                            </p:tav>
                                          </p:tavLst>
                                        </p:anim>
                                        <p:animEffect transition="in" filter="wipe(left)">
                                          <p:cBhvr>
                                            <p:cTn id="83" dur="500"/>
                                            <p:tgtEl>
                                              <p:spTgt spid="25"/>
                                            </p:tgtEl>
                                          </p:cBhvr>
                                        </p:animEffect>
                                      </p:childTnLst>
                                    </p:cTn>
                                  </p:par>
                                </p:childTnLst>
                              </p:cTn>
                            </p:par>
                            <p:par>
                              <p:cTn id="84" fill="hold">
                                <p:stCondLst>
                                  <p:cond delay="500"/>
                                </p:stCondLst>
                                <p:childTnLst>
                                  <p:par>
                                    <p:cTn id="85" presetID="21" presetClass="entr" presetSubtype="1" fill="hold" grpId="0" nodeType="after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wheel(1)">
                                          <p:cBhvr>
                                            <p:cTn id="8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animBg="1"/>
          <p:bldP spid="11" grpId="0" animBg="1"/>
          <p:bldP spid="12" grpId="0" animBg="1"/>
          <p:bldP spid="13" grpId="0" animBg="1"/>
          <p:bldP spid="14" grpId="0" animBg="1"/>
          <p:bldP spid="15" grpId="0" animBg="1"/>
          <p:bldP spid="17" grpId="0"/>
          <p:bldP spid="19" grpId="0"/>
          <p:bldP spid="21" grpId="0"/>
          <p:bldP spid="23" grpId="0"/>
          <p:bldP spid="2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Joel Hanson、sara Groves - Traveling Light.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14162" y="-303828"/>
            <a:ext cx="609441" cy="609441"/>
          </a:xfrm>
          <a:prstGeom prst="rect">
            <a:avLst/>
          </a:prstGeom>
        </p:spPr>
      </p:pic>
      <p:sp>
        <p:nvSpPr>
          <p:cNvPr id="3" name="PA_文本框 7"/>
          <p:cNvSpPr>
            <a:spLocks noChangeArrowheads="1"/>
          </p:cNvSpPr>
          <p:nvPr/>
        </p:nvSpPr>
        <p:spPr bwMode="auto">
          <a:xfrm>
            <a:off x="888065" y="3258229"/>
            <a:ext cx="43913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2000" b="1" dirty="0" smtClean="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浙江省台州市第一中学 周媚 </a:t>
            </a:r>
            <a:endParaRPr lang="en-US" altLang="zh-CN" sz="2000" b="1" dirty="0" smtClean="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endParaRPr>
          </a:p>
          <a:p>
            <a:pPr algn="ctr">
              <a:defRPr/>
            </a:pPr>
            <a:r>
              <a:rPr lang="zh-CN" altLang="en-US"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浙江省台州市第一</a:t>
            </a:r>
            <a:r>
              <a:rPr lang="zh-CN" altLang="en-US" sz="2000" b="1" dirty="0" smtClean="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中学 董妮娅</a:t>
            </a:r>
            <a:endParaRPr lang="en-US" altLang="zh-CN" sz="2000" b="1" dirty="0" smtClean="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endParaRPr>
          </a:p>
          <a:p>
            <a:pPr algn="ctr">
              <a:defRPr/>
            </a:pPr>
            <a:r>
              <a:rPr lang="zh-CN" altLang="en-US" sz="2000" b="1" dirty="0" smtClean="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浙江省台州市三</a:t>
            </a:r>
            <a:r>
              <a:rPr lang="zh-CN" altLang="en-US"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梅</a:t>
            </a:r>
            <a:r>
              <a:rPr lang="zh-CN" altLang="en-US" sz="2000" b="1" dirty="0" smtClean="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rPr>
              <a:t>中学 林梦妮</a:t>
            </a:r>
            <a:endParaRPr lang="zh-CN" altLang="en-US" sz="2000" b="1" dirty="0">
              <a:solidFill>
                <a:schemeClr val="bg1">
                  <a:lumMod val="50000"/>
                </a:schemeClr>
              </a:solidFill>
              <a:latin typeface="华文隶书" panose="02010800040101010101" pitchFamily="2" charset="-122"/>
              <a:ea typeface="华文隶书" panose="02010800040101010101" pitchFamily="2" charset="-122"/>
              <a:sym typeface="微软雅黑" panose="020B0503020204020204" pitchFamily="34" charset="-122"/>
            </a:endParaRPr>
          </a:p>
        </p:txBody>
      </p:sp>
      <p:sp>
        <p:nvSpPr>
          <p:cNvPr id="5" name="PA_文本框 7"/>
          <p:cNvSpPr>
            <a:spLocks noChangeArrowheads="1"/>
          </p:cNvSpPr>
          <p:nvPr/>
        </p:nvSpPr>
        <p:spPr bwMode="auto">
          <a:xfrm>
            <a:off x="1120077" y="2817665"/>
            <a:ext cx="7126304" cy="27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b="1" dirty="0">
                <a:solidFill>
                  <a:schemeClr val="accent1"/>
                </a:solidFill>
                <a:latin typeface="Berlin Sans FB Demi" panose="020E0802020502020306" pitchFamily="34" charset="0"/>
                <a:ea typeface="方正兰亭黑简体" panose="02000000000000000000" pitchFamily="2" charset="-122"/>
              </a:rPr>
              <a:t>A</a:t>
            </a:r>
            <a:r>
              <a:rPr lang="en-US" altLang="zh-CN" sz="1800" b="1" dirty="0" smtClean="0">
                <a:solidFill>
                  <a:schemeClr val="accent1"/>
                </a:solidFill>
                <a:latin typeface="Berlin Sans FB Demi" panose="020E0802020502020306" pitchFamily="34" charset="0"/>
                <a:ea typeface="方正兰亭黑简体" panose="02000000000000000000" pitchFamily="2" charset="-122"/>
              </a:rPr>
              <a:t> LETTER OF RECOMMENDATION</a:t>
            </a:r>
            <a:endParaRPr lang="zh-CN" altLang="en-US" sz="1800" dirty="0">
              <a:solidFill>
                <a:schemeClr val="accent1"/>
              </a:solidFill>
              <a:latin typeface="Berlin Sans FB Demi" panose="020E0802020502020306" pitchFamily="34" charset="0"/>
              <a:ea typeface="方正兰亭黑简体" panose="02000000000000000000" pitchFamily="2" charset="-122"/>
              <a:cs typeface="LilyUPC" pitchFamily="34" charset="-34"/>
              <a:sym typeface="微软雅黑" panose="020B0503020204020204" pitchFamily="34" charset="-122"/>
            </a:endParaRPr>
          </a:p>
        </p:txBody>
      </p:sp>
      <p:grpSp>
        <p:nvGrpSpPr>
          <p:cNvPr id="6" name="PA_组合 31"/>
          <p:cNvGrpSpPr/>
          <p:nvPr/>
        </p:nvGrpSpPr>
        <p:grpSpPr>
          <a:xfrm>
            <a:off x="7742456" y="2961643"/>
            <a:ext cx="278312" cy="184463"/>
            <a:chOff x="9482595" y="2565731"/>
            <a:chExt cx="278384" cy="184511"/>
          </a:xfrm>
        </p:grpSpPr>
        <p:sp>
          <p:nvSpPr>
            <p:cNvPr id="7" name="椭圆 6"/>
            <p:cNvSpPr/>
            <p:nvPr/>
          </p:nvSpPr>
          <p:spPr>
            <a:xfrm>
              <a:off x="9482595" y="2565731"/>
              <a:ext cx="71376" cy="713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sp>
          <p:nvSpPr>
            <p:cNvPr id="8" name="椭圆 7"/>
            <p:cNvSpPr/>
            <p:nvPr/>
          </p:nvSpPr>
          <p:spPr>
            <a:xfrm>
              <a:off x="9625979" y="2615242"/>
              <a:ext cx="135000" cy="135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accent1"/>
                </a:solidFill>
              </a:endParaRPr>
            </a:p>
          </p:txBody>
        </p:sp>
      </p:grpSp>
      <p:sp>
        <p:nvSpPr>
          <p:cNvPr id="11" name="PA_文本框 554"/>
          <p:cNvSpPr txBox="1"/>
          <p:nvPr/>
        </p:nvSpPr>
        <p:spPr>
          <a:xfrm>
            <a:off x="120877" y="2057516"/>
            <a:ext cx="11002047" cy="769441"/>
          </a:xfrm>
          <a:prstGeom prst="rect">
            <a:avLst/>
          </a:prstGeom>
          <a:noFill/>
        </p:spPr>
        <p:txBody>
          <a:bodyPr wrap="square" rtlCol="0">
            <a:spAutoFit/>
          </a:bodyPr>
          <a:lstStyle/>
          <a:p>
            <a:r>
              <a:rPr lang="en-US" altLang="zh-CN" sz="4400" b="1" dirty="0">
                <a:solidFill>
                  <a:schemeClr val="accent1"/>
                </a:solidFill>
                <a:latin typeface="Berlin Sans FB Demi" panose="020E0802020502020306" pitchFamily="34" charset="0"/>
                <a:ea typeface="微软雅黑" panose="020B0503020204020204" pitchFamily="34" charset="-122"/>
              </a:rPr>
              <a:t>A</a:t>
            </a:r>
            <a:r>
              <a:rPr lang="en-US" altLang="zh-CN" sz="4400" b="1" dirty="0" smtClean="0">
                <a:solidFill>
                  <a:schemeClr val="accent1"/>
                </a:solidFill>
                <a:latin typeface="Berlin Sans FB Demi" panose="020E0802020502020306" pitchFamily="34" charset="0"/>
                <a:ea typeface="微软雅黑" panose="020B0503020204020204" pitchFamily="34" charset="-122"/>
              </a:rPr>
              <a:t> Letter of Recommendation</a:t>
            </a:r>
            <a:endParaRPr lang="en-US" altLang="zh-CN" sz="4400" b="1" dirty="0">
              <a:solidFill>
                <a:schemeClr val="accent1"/>
              </a:solidFill>
              <a:latin typeface="Berlin Sans FB Demi" panose="020E0802020502020306" pitchFamily="34" charset="0"/>
              <a:ea typeface="微软雅黑" panose="020B0503020204020204" pitchFamily="34"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3473" y="1933331"/>
            <a:ext cx="7248074" cy="1938992"/>
          </a:xfrm>
          <a:prstGeom prst="rect">
            <a:avLst/>
          </a:prstGeom>
          <a:noFill/>
        </p:spPr>
        <p:txBody>
          <a:bodyPr wrap="square" rtlCol="0">
            <a:spAutoFit/>
          </a:bodyPr>
          <a:lstStyle/>
          <a:p>
            <a:r>
              <a:rPr lang="en-US" altLang="zh-CN" sz="4000" dirty="0" smtClean="0">
                <a:solidFill>
                  <a:schemeClr val="accent1"/>
                </a:solidFill>
                <a:latin typeface="Berlin Sans FB Demi" panose="020E0802020502020306" pitchFamily="34" charset="0"/>
              </a:rPr>
              <a:t>I’ll </a:t>
            </a:r>
            <a:r>
              <a:rPr lang="en-US" altLang="zh-CN" sz="4000" dirty="0">
                <a:solidFill>
                  <a:schemeClr val="accent1"/>
                </a:solidFill>
                <a:latin typeface="Berlin Sans FB Demi" panose="020E0802020502020306" pitchFamily="34" charset="0"/>
              </a:rPr>
              <a:t>call for pen and ink, and write my mind</a:t>
            </a:r>
            <a:endParaRPr lang="zh-CN" altLang="zh-CN" sz="4000" dirty="0">
              <a:solidFill>
                <a:schemeClr val="accent1"/>
              </a:solidFill>
              <a:latin typeface="Berlin Sans FB Demi" panose="020E0802020502020306" pitchFamily="34" charset="0"/>
            </a:endParaRPr>
          </a:p>
          <a:p>
            <a:r>
              <a:rPr lang="en-US" altLang="zh-CN" sz="4000" dirty="0" smtClean="0">
                <a:solidFill>
                  <a:schemeClr val="accent1"/>
                </a:solidFill>
                <a:latin typeface="Berlin Sans FB Demi" panose="020E0802020502020306" pitchFamily="34" charset="0"/>
              </a:rPr>
              <a:t>        </a:t>
            </a:r>
            <a:r>
              <a:rPr lang="zh-CN" altLang="zh-CN" sz="4000" dirty="0" smtClean="0">
                <a:solidFill>
                  <a:schemeClr val="accent1"/>
                </a:solidFill>
                <a:latin typeface="Berlin Sans FB Demi" panose="020E0802020502020306" pitchFamily="34" charset="0"/>
              </a:rPr>
              <a:t>——</a:t>
            </a:r>
            <a:r>
              <a:rPr lang="en-US" altLang="zh-CN" sz="4000" dirty="0">
                <a:solidFill>
                  <a:schemeClr val="accent1"/>
                </a:solidFill>
                <a:latin typeface="Berlin Sans FB Demi" panose="020E0802020502020306" pitchFamily="34" charset="0"/>
              </a:rPr>
              <a:t>William Shakespeare</a:t>
            </a:r>
            <a:endParaRPr lang="zh-CN" altLang="zh-CN" sz="4000" dirty="0">
              <a:solidFill>
                <a:schemeClr val="accent1"/>
              </a:solidFill>
              <a:latin typeface="Berlin Sans FB Demi" panose="020E0802020502020306"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9726" y="1957138"/>
            <a:ext cx="5860900" cy="1446550"/>
          </a:xfrm>
          <a:prstGeom prst="rect">
            <a:avLst/>
          </a:prstGeom>
          <a:noFill/>
        </p:spPr>
        <p:txBody>
          <a:bodyPr wrap="none" rtlCol="0">
            <a:spAutoFit/>
          </a:bodyPr>
          <a:lstStyle/>
          <a:p>
            <a:r>
              <a:rPr lang="en-US" altLang="zh-CN" sz="8800" dirty="0" smtClean="0">
                <a:solidFill>
                  <a:schemeClr val="accent1"/>
                </a:solidFill>
                <a:latin typeface="Berlin Sans FB Demi" panose="020E0802020502020306" pitchFamily="34" charset="0"/>
              </a:rPr>
              <a:t>Thank you!</a:t>
            </a:r>
            <a:endParaRPr lang="zh-CN" altLang="en-US" sz="8800" dirty="0">
              <a:solidFill>
                <a:schemeClr val="accent1"/>
              </a:solidFill>
              <a:latin typeface="Berlin Sans FB Demi" panose="020E0802020502020306"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advClick="0">
        <p:circle/>
      </p:transition>
    </mc:Choice>
    <mc:Fallback>
      <p:transition spd="slow" advClick="0">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动作按钮: 影片 1">
            <a:hlinkClick r:id="rId1" action="ppaction://hlinkfile" highlightClick="1"/>
          </p:cNvPr>
          <p:cNvSpPr/>
          <p:nvPr/>
        </p:nvSpPr>
        <p:spPr>
          <a:xfrm>
            <a:off x="1490133" y="1551093"/>
            <a:ext cx="6156960" cy="3251200"/>
          </a:xfrm>
          <a:prstGeom prst="actionButtonMovi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1"/>
          <p:cNvSpPr/>
          <p:nvPr/>
        </p:nvSpPr>
        <p:spPr>
          <a:xfrm rot="5400000">
            <a:off x="514702" y="1875805"/>
            <a:ext cx="4190637" cy="3899619"/>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8565">
              <a:defRPr/>
            </a:pPr>
            <a:endParaRPr lang="zh-CN" altLang="en-US" sz="3320">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4320034" y="2565509"/>
            <a:ext cx="177884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4367088" y="5047984"/>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bwMode="auto">
          <a:xfrm>
            <a:off x="800432" y="2316636"/>
            <a:ext cx="3012857" cy="3012857"/>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514350"/>
            <a:endParaRPr lang="zh-CN" altLang="en-US" sz="2800" b="1" dirty="0">
              <a:solidFill>
                <a:schemeClr val="accent1"/>
              </a:solidFill>
              <a:latin typeface="Calibri" panose="020F0502020204030204" pitchFamily="34" charset="0"/>
              <a:cs typeface="Calibri" panose="020F0502020204030204" pitchFamily="34" charset="0"/>
            </a:endParaRPr>
          </a:p>
        </p:txBody>
      </p:sp>
      <p:sp>
        <p:nvSpPr>
          <p:cNvPr id="13" name="椭圆 12"/>
          <p:cNvSpPr/>
          <p:nvPr/>
        </p:nvSpPr>
        <p:spPr>
          <a:xfrm>
            <a:off x="3883548" y="2316636"/>
            <a:ext cx="497747" cy="49774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latin typeface="+mj-ea"/>
                <a:ea typeface="+mj-ea"/>
              </a:rPr>
              <a:t>1</a:t>
            </a:r>
            <a:endParaRPr lang="zh-CN" altLang="en-US" sz="2400" dirty="0">
              <a:solidFill>
                <a:prstClr val="white"/>
              </a:solidFill>
              <a:latin typeface="+mj-ea"/>
              <a:ea typeface="+mj-ea"/>
            </a:endParaRPr>
          </a:p>
        </p:txBody>
      </p:sp>
      <p:sp>
        <p:nvSpPr>
          <p:cNvPr id="14" name="椭圆 13"/>
          <p:cNvSpPr/>
          <p:nvPr/>
        </p:nvSpPr>
        <p:spPr>
          <a:xfrm>
            <a:off x="3918907" y="4782473"/>
            <a:ext cx="497747" cy="49774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prstClr val="white"/>
                </a:solidFill>
                <a:latin typeface="+mj-ea"/>
                <a:ea typeface="+mj-ea"/>
              </a:rPr>
              <a:t>2</a:t>
            </a:r>
            <a:endParaRPr lang="zh-CN" altLang="en-US" sz="2400" dirty="0">
              <a:solidFill>
                <a:prstClr val="white"/>
              </a:solidFill>
              <a:latin typeface="+mj-ea"/>
              <a:ea typeface="+mj-ea"/>
            </a:endParaRPr>
          </a:p>
        </p:txBody>
      </p:sp>
      <p:grpSp>
        <p:nvGrpSpPr>
          <p:cNvPr id="24" name="组合 23"/>
          <p:cNvGrpSpPr/>
          <p:nvPr/>
        </p:nvGrpSpPr>
        <p:grpSpPr>
          <a:xfrm>
            <a:off x="5467308" y="1942274"/>
            <a:ext cx="1854636" cy="129021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accent1"/>
                </a:solidFill>
                <a:latin typeface="+mj-ea"/>
                <a:ea typeface="+mj-ea"/>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accent1"/>
                  </a:solidFill>
                  <a:latin typeface="+mj-ea"/>
                  <a:ea typeface="+mj-ea"/>
                </a:rPr>
                <a:t>things</a:t>
              </a:r>
              <a:endParaRPr lang="zh-CN" altLang="en-US" sz="2400" b="1" dirty="0">
                <a:solidFill>
                  <a:schemeClr val="accent1"/>
                </a:solidFill>
                <a:latin typeface="+mj-ea"/>
                <a:ea typeface="+mj-ea"/>
              </a:endParaRPr>
            </a:p>
          </p:txBody>
        </p:sp>
      </p:grpSp>
      <p:grpSp>
        <p:nvGrpSpPr>
          <p:cNvPr id="29" name="组合 28"/>
          <p:cNvGrpSpPr/>
          <p:nvPr/>
        </p:nvGrpSpPr>
        <p:grpSpPr>
          <a:xfrm>
            <a:off x="5467308" y="4420412"/>
            <a:ext cx="1896018" cy="133068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solidFill>
                <a:latin typeface="+mj-ea"/>
                <a:ea typeface="+mj-ea"/>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accent1"/>
                  </a:solidFill>
                  <a:latin typeface="+mj-ea"/>
                  <a:ea typeface="+mj-ea"/>
                </a:rPr>
                <a:t>people</a:t>
              </a:r>
              <a:endParaRPr lang="zh-CN" altLang="en-US" sz="2400" b="1" dirty="0">
                <a:solidFill>
                  <a:schemeClr val="accent1"/>
                </a:solidFill>
                <a:latin typeface="+mj-ea"/>
                <a:ea typeface="+mj-ea"/>
              </a:endParaRPr>
            </a:p>
          </p:txBody>
        </p:sp>
      </p:grpSp>
      <p:grpSp>
        <p:nvGrpSpPr>
          <p:cNvPr id="50" name="组合 49"/>
          <p:cNvGrpSpPr/>
          <p:nvPr/>
        </p:nvGrpSpPr>
        <p:grpSpPr>
          <a:xfrm>
            <a:off x="395576" y="248444"/>
            <a:ext cx="11602460" cy="405620"/>
            <a:chOff x="395576" y="248444"/>
            <a:chExt cx="11602460" cy="405620"/>
          </a:xfrm>
        </p:grpSpPr>
        <p:sp>
          <p:nvSpPr>
            <p:cNvPr id="51" name="标题 1"/>
            <p:cNvSpPr txBox="1"/>
            <p:nvPr/>
          </p:nvSpPr>
          <p:spPr>
            <a:xfrm>
              <a:off x="906977" y="267494"/>
              <a:ext cx="5897272" cy="330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lang="zh-CN" altLang="en-US" sz="2200" b="0" i="0" kern="1200" baseline="0" dirty="0">
                  <a:solidFill>
                    <a:schemeClr val="tx1">
                      <a:lumMod val="65000"/>
                      <a:lumOff val="35000"/>
                    </a:schemeClr>
                  </a:solidFill>
                  <a:effectLst/>
                  <a:latin typeface="微软雅黑" panose="020B0503020204020204" pitchFamily="34" charset="-122"/>
                  <a:ea typeface="微软雅黑" panose="020B0503020204020204" pitchFamily="34" charset="-122"/>
                  <a:cs typeface="+mj-cs"/>
                </a:defRPr>
              </a:lvl1pPr>
            </a:lstStyle>
            <a:p>
              <a:pPr defTabSz="514350"/>
              <a:r>
                <a:rPr lang="en-US" altLang="zh-CN" sz="2800" b="1" dirty="0" smtClean="0"/>
                <a:t>Recommending objects</a:t>
              </a:r>
              <a:endParaRPr lang="zh-CN" altLang="en-US" sz="2800" b="1" dirty="0"/>
            </a:p>
          </p:txBody>
        </p:sp>
        <p:cxnSp>
          <p:nvCxnSpPr>
            <p:cNvPr id="52" name="直接连接符 51"/>
            <p:cNvCxnSpPr/>
            <p:nvPr/>
          </p:nvCxnSpPr>
          <p:spPr>
            <a:xfrm flipV="1">
              <a:off x="953128" y="654063"/>
              <a:ext cx="11044908" cy="1"/>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53" name="组合 52"/>
            <p:cNvGrpSpPr/>
            <p:nvPr/>
          </p:nvGrpSpPr>
          <p:grpSpPr>
            <a:xfrm>
              <a:off x="395576" y="248444"/>
              <a:ext cx="396000" cy="396000"/>
              <a:chOff x="406574" y="236732"/>
              <a:chExt cx="612048" cy="593261"/>
            </a:xfrm>
          </p:grpSpPr>
          <p:sp>
            <p:nvSpPr>
              <p:cNvPr id="54" name="矩形 53"/>
              <p:cNvSpPr/>
              <p:nvPr userDrawn="1"/>
            </p:nvSpPr>
            <p:spPr>
              <a:xfrm>
                <a:off x="406574" y="236732"/>
                <a:ext cx="504000" cy="504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userDrawn="1"/>
            </p:nvSpPr>
            <p:spPr>
              <a:xfrm>
                <a:off x="694606" y="512239"/>
                <a:ext cx="324016" cy="317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4" name="TextBox 43"/>
          <p:cNvSpPr txBox="1"/>
          <p:nvPr/>
        </p:nvSpPr>
        <p:spPr>
          <a:xfrm>
            <a:off x="7892714" y="773131"/>
            <a:ext cx="2881784" cy="3901068"/>
          </a:xfrm>
          <a:prstGeom prst="rect">
            <a:avLst/>
          </a:prstGeom>
          <a:noFill/>
          <a:ln w="22225">
            <a:solidFill>
              <a:schemeClr val="accent2"/>
            </a:solidFill>
            <a:prstDash val="dashDot"/>
          </a:ln>
        </p:spPr>
        <p:txBody>
          <a:bodyPr wrap="square" rtlCol="0">
            <a:spAutoFit/>
          </a:bodyPr>
          <a:lstStyle/>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 city</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smtClean="0">
                <a:latin typeface="Calibri" panose="020F0502020204030204" pitchFamily="34" charset="0"/>
                <a:cs typeface="Calibri" panose="020F0502020204030204" pitchFamily="34" charset="0"/>
              </a:rPr>
              <a:t> a course</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 restaurant</a:t>
            </a:r>
            <a:endParaRPr lang="en-US" altLang="zh-CN" sz="2800" b="1" dirty="0">
              <a:latin typeface="Calibri" panose="020F0502020204030204" pitchFamily="34" charset="0"/>
              <a:cs typeface="Calibri" panose="020F0502020204030204" pitchFamily="34" charset="0"/>
            </a:endParaRPr>
          </a:p>
          <a:p>
            <a:pPr>
              <a:lnSpc>
                <a:spcPts val="2700"/>
              </a:lnSpc>
            </a:pPr>
            <a:r>
              <a:rPr lang="en-US" altLang="zh-CN" sz="2800" b="1" dirty="0" smtClean="0">
                <a:latin typeface="Calibri" panose="020F0502020204030204" pitchFamily="34" charset="0"/>
                <a:cs typeface="Calibri" panose="020F0502020204030204" pitchFamily="34" charset="0"/>
              </a:rPr>
              <a:t> a film</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 </a:t>
            </a:r>
            <a:r>
              <a:rPr lang="en-US" altLang="zh-CN" sz="2800" b="1" dirty="0">
                <a:latin typeface="Calibri" panose="020F0502020204030204" pitchFamily="34" charset="0"/>
                <a:cs typeface="Calibri" panose="020F0502020204030204" pitchFamily="34" charset="0"/>
              </a:rPr>
              <a:t>book</a:t>
            </a:r>
            <a:endParaRPr lang="en-US" altLang="zh-CN" sz="2800" b="1" dirty="0">
              <a:latin typeface="Calibri" panose="020F0502020204030204" pitchFamily="34" charset="0"/>
              <a:cs typeface="Calibri" panose="020F0502020204030204" pitchFamily="34" charset="0"/>
            </a:endParaRPr>
          </a:p>
          <a:p>
            <a:pPr>
              <a:lnSpc>
                <a:spcPts val="2700"/>
              </a:lnSpc>
            </a:pPr>
            <a:r>
              <a:rPr lang="en-US" altLang="zh-CN" sz="2800" b="1" dirty="0" smtClean="0">
                <a:latin typeface="Calibri" panose="020F0502020204030204" pitchFamily="34" charset="0"/>
                <a:cs typeface="Calibri" panose="020F0502020204030204" pitchFamily="34" charset="0"/>
              </a:rPr>
              <a:t> a festival</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an activity</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 website</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 discussing topic</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 school club</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smtClean="0">
                <a:latin typeface="Calibri" panose="020F0502020204030204" pitchFamily="34" charset="0"/>
                <a:cs typeface="Calibri" panose="020F0502020204030204" pitchFamily="34" charset="0"/>
              </a:rPr>
              <a:t> …</a:t>
            </a:r>
            <a:endParaRPr lang="zh-CN" altLang="en-US" sz="2800" b="1" dirty="0">
              <a:latin typeface="Calibri" panose="020F0502020204030204" pitchFamily="34" charset="0"/>
              <a:cs typeface="Calibri" panose="020F0502020204030204" pitchFamily="34" charset="0"/>
            </a:endParaRPr>
          </a:p>
        </p:txBody>
      </p:sp>
      <p:sp>
        <p:nvSpPr>
          <p:cNvPr id="46" name="TextBox 45"/>
          <p:cNvSpPr txBox="1"/>
          <p:nvPr/>
        </p:nvSpPr>
        <p:spPr>
          <a:xfrm>
            <a:off x="7865881" y="4852736"/>
            <a:ext cx="2908617" cy="1477328"/>
          </a:xfrm>
          <a:prstGeom prst="rect">
            <a:avLst/>
          </a:prstGeom>
          <a:noFill/>
          <a:ln w="22225">
            <a:solidFill>
              <a:schemeClr val="accent2"/>
            </a:solidFill>
            <a:prstDash val="dashDot"/>
          </a:ln>
        </p:spPr>
        <p:txBody>
          <a:bodyPr wrap="none" rtlCol="0">
            <a:spAutoFit/>
          </a:bodyPr>
          <a:lstStyle/>
          <a:p>
            <a:pPr>
              <a:lnSpc>
                <a:spcPts val="2700"/>
              </a:lnSpc>
            </a:pPr>
            <a:r>
              <a:rPr lang="en-US" altLang="zh-CN" sz="2800" b="1" dirty="0" smtClean="0">
                <a:latin typeface="Calibri" panose="020F0502020204030204" pitchFamily="34" charset="0"/>
                <a:cs typeface="Calibri" panose="020F0502020204030204" pitchFamily="34" charset="0"/>
              </a:rPr>
              <a:t> a Chinese teacher</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an assistant</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 volunteer</a:t>
            </a:r>
            <a:endParaRPr lang="en-US" altLang="zh-CN" sz="2800" b="1" dirty="0" smtClean="0">
              <a:latin typeface="Calibri" panose="020F0502020204030204" pitchFamily="34" charset="0"/>
              <a:cs typeface="Calibri" panose="020F0502020204030204" pitchFamily="34" charset="0"/>
            </a:endParaRPr>
          </a:p>
          <a:p>
            <a:pPr>
              <a:lnSpc>
                <a:spcPts val="2700"/>
              </a:lnSpc>
            </a:pPr>
            <a:r>
              <a:rPr lang="en-US" altLang="zh-CN" sz="2800" b="1" dirty="0">
                <a:latin typeface="Calibri" panose="020F0502020204030204" pitchFamily="34" charset="0"/>
                <a:cs typeface="Calibri" panose="020F0502020204030204" pitchFamily="34" charset="0"/>
              </a:rPr>
              <a:t> </a:t>
            </a:r>
            <a:r>
              <a:rPr lang="en-US" altLang="zh-CN" sz="2800" b="1" dirty="0" smtClean="0">
                <a:latin typeface="Calibri" panose="020F0502020204030204" pitchFamily="34" charset="0"/>
                <a:cs typeface="Calibri" panose="020F0502020204030204" pitchFamily="34" charset="0"/>
              </a:rPr>
              <a:t>…</a:t>
            </a:r>
            <a:endParaRPr lang="zh-CN" altLang="en-US" sz="2800" b="1" dirty="0">
              <a:latin typeface="Calibri" panose="020F0502020204030204" pitchFamily="34" charset="0"/>
              <a:cs typeface="Calibri" panose="020F0502020204030204" pitchFamily="34" charset="0"/>
            </a:endParaRPr>
          </a:p>
        </p:txBody>
      </p:sp>
      <p:sp>
        <p:nvSpPr>
          <p:cNvPr id="47" name="下箭头 46"/>
          <p:cNvSpPr/>
          <p:nvPr/>
        </p:nvSpPr>
        <p:spPr>
          <a:xfrm rot="16200000">
            <a:off x="7348437" y="2310652"/>
            <a:ext cx="462343" cy="553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下箭头 55"/>
          <p:cNvSpPr/>
          <p:nvPr/>
        </p:nvSpPr>
        <p:spPr>
          <a:xfrm rot="16200000">
            <a:off x="7367499" y="4858278"/>
            <a:ext cx="462343" cy="553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Box 48"/>
          <p:cNvSpPr txBox="1"/>
          <p:nvPr/>
        </p:nvSpPr>
        <p:spPr>
          <a:xfrm>
            <a:off x="1088417" y="3376178"/>
            <a:ext cx="2436886" cy="1077218"/>
          </a:xfrm>
          <a:prstGeom prst="rect">
            <a:avLst/>
          </a:prstGeom>
          <a:noFill/>
        </p:spPr>
        <p:txBody>
          <a:bodyPr wrap="none" rtlCol="0">
            <a:spAutoFit/>
          </a:bodyPr>
          <a:lstStyle/>
          <a:p>
            <a:pPr algn="ctr"/>
            <a:r>
              <a:rPr lang="en-US" altLang="zh-CN" sz="3200" b="1" dirty="0" smtClean="0">
                <a:solidFill>
                  <a:schemeClr val="accent1"/>
                </a:solidFill>
                <a:latin typeface="Berlin Sans FB Demi" panose="020E0802020502020306" pitchFamily="34" charset="0"/>
              </a:rPr>
              <a:t>Recommend</a:t>
            </a:r>
            <a:endParaRPr lang="en-US" altLang="zh-CN" sz="3200" b="1" dirty="0" smtClean="0">
              <a:solidFill>
                <a:schemeClr val="accent1"/>
              </a:solidFill>
              <a:latin typeface="Berlin Sans FB Demi" panose="020E0802020502020306" pitchFamily="34" charset="0"/>
            </a:endParaRPr>
          </a:p>
          <a:p>
            <a:pPr algn="ctr"/>
            <a:endParaRPr lang="en-US" altLang="zh-CN" sz="3200" b="1" dirty="0">
              <a:solidFill>
                <a:schemeClr val="accent1"/>
              </a:solidFill>
              <a:latin typeface="Berlin Sans FB Demi" panose="020E0802020502020306"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50"/>
                                        <p:tgtEl>
                                          <p:spTgt spid="2"/>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Effect transition="in" filter="fade">
                                      <p:cBhvr>
                                        <p:cTn id="12" dur="500"/>
                                        <p:tgtEl>
                                          <p:spTgt spid="13"/>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randombar(horizontal)">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randombar(horizontal)">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par>
                                <p:cTn id="37" presetID="14" presetClass="entr" presetSubtype="1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randombar(horizontal)">
                                      <p:cBhvr>
                                        <p:cTn id="49" dur="500"/>
                                        <p:tgtEl>
                                          <p:spTgt spid="5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4" grpId="0" animBg="1"/>
      <p:bldP spid="46" grpId="0" animBg="1"/>
      <p:bldP spid="47" grpId="0" animBg="1"/>
      <p:bldP spid="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4732" y="424388"/>
            <a:ext cx="5529078" cy="523220"/>
          </a:xfrm>
          <a:prstGeom prst="rect">
            <a:avLst/>
          </a:prstGeom>
          <a:noFill/>
        </p:spPr>
        <p:txBody>
          <a:bodyPr wrap="none" rtlCol="0">
            <a:spAutoFit/>
          </a:bodyPr>
          <a:lstStyle/>
          <a:p>
            <a:r>
              <a:rPr lang="en-US" altLang="zh-CN" sz="2800" b="1" dirty="0" smtClean="0">
                <a:latin typeface="Berlin Sans FB Demi" panose="020E0802020502020306" pitchFamily="34" charset="0"/>
              </a:rPr>
              <a:t>Book 3 Unit 2 Come and Eat Here</a:t>
            </a:r>
            <a:endParaRPr lang="zh-CN" altLang="en-US" sz="2800" b="1" dirty="0">
              <a:latin typeface="Berlin Sans FB Demi" panose="020E0802020502020306" pitchFamily="34" charset="0"/>
            </a:endParaRPr>
          </a:p>
        </p:txBody>
      </p:sp>
      <p:sp>
        <p:nvSpPr>
          <p:cNvPr id="2" name="矩形 1"/>
          <p:cNvSpPr/>
          <p:nvPr/>
        </p:nvSpPr>
        <p:spPr>
          <a:xfrm>
            <a:off x="1494732" y="1221939"/>
            <a:ext cx="3693641" cy="2893100"/>
          </a:xfrm>
          <a:prstGeom prst="rect">
            <a:avLst/>
          </a:prstGeom>
          <a:solidFill>
            <a:schemeClr val="accent5">
              <a:lumMod val="20000"/>
              <a:lumOff val="80000"/>
              <a:alpha val="53000"/>
            </a:schemeClr>
          </a:solidFill>
        </p:spPr>
        <p:txBody>
          <a:bodyPr wrap="square">
            <a:spAutoFit/>
          </a:bodyPr>
          <a:lstStyle/>
          <a:p>
            <a:r>
              <a:rPr lang="en-US" altLang="zh-CN" sz="2600" b="1" dirty="0" smtClean="0">
                <a:latin typeface="Calibri" panose="020F0502020204030204" pitchFamily="34" charset="0"/>
                <a:cs typeface="Calibri" panose="020F0502020204030204" pitchFamily="34" charset="0"/>
              </a:rPr>
              <a:t>Tired </a:t>
            </a:r>
            <a:r>
              <a:rPr lang="en-US" altLang="zh-CN" sz="2600" b="1" dirty="0">
                <a:latin typeface="Calibri" panose="020F0502020204030204" pitchFamily="34" charset="0"/>
                <a:cs typeface="Calibri" panose="020F0502020204030204" pitchFamily="34" charset="0"/>
              </a:rPr>
              <a:t>of all that fat? </a:t>
            </a:r>
            <a:endParaRPr lang="en-US" altLang="zh-CN" sz="2600" b="1" dirty="0" smtClean="0">
              <a:latin typeface="Calibri" panose="020F0502020204030204" pitchFamily="34" charset="0"/>
              <a:cs typeface="Calibri" panose="020F0502020204030204" pitchFamily="34" charset="0"/>
            </a:endParaRPr>
          </a:p>
          <a:p>
            <a:r>
              <a:rPr lang="en-US" altLang="zh-CN" sz="2600" b="1" dirty="0" smtClean="0">
                <a:latin typeface="Calibri" panose="020F0502020204030204" pitchFamily="34" charset="0"/>
                <a:cs typeface="Calibri" panose="020F0502020204030204" pitchFamily="34" charset="0"/>
              </a:rPr>
              <a:t>Want </a:t>
            </a:r>
            <a:r>
              <a:rPr lang="en-US" altLang="zh-CN" sz="2600" b="1" dirty="0">
                <a:latin typeface="Calibri" panose="020F0502020204030204" pitchFamily="34" charset="0"/>
                <a:cs typeface="Calibri" panose="020F0502020204030204" pitchFamily="34" charset="0"/>
              </a:rPr>
              <a:t>to lose weight?</a:t>
            </a:r>
            <a:endParaRPr lang="en-US" altLang="zh-CN" sz="2600" b="1" dirty="0">
              <a:latin typeface="Calibri" panose="020F0502020204030204" pitchFamily="34" charset="0"/>
              <a:cs typeface="Calibri" panose="020F0502020204030204" pitchFamily="34" charset="0"/>
            </a:endParaRPr>
          </a:p>
          <a:p>
            <a:r>
              <a:rPr lang="en-US" altLang="zh-CN" sz="2600" b="1" dirty="0" smtClean="0">
                <a:latin typeface="Calibri" panose="020F0502020204030204" pitchFamily="34" charset="0"/>
                <a:cs typeface="Calibri" panose="020F0502020204030204" pitchFamily="34" charset="0"/>
              </a:rPr>
              <a:t>Come </a:t>
            </a:r>
            <a:r>
              <a:rPr lang="en-US" altLang="zh-CN" sz="2600" b="1" dirty="0">
                <a:latin typeface="Calibri" panose="020F0502020204030204" pitchFamily="34" charset="0"/>
                <a:cs typeface="Calibri" panose="020F0502020204030204" pitchFamily="34" charset="0"/>
              </a:rPr>
              <a:t>inside Yong </a:t>
            </a:r>
            <a:r>
              <a:rPr lang="en-US" altLang="zh-CN" sz="2600" b="1" dirty="0" err="1">
                <a:latin typeface="Calibri" panose="020F0502020204030204" pitchFamily="34" charset="0"/>
                <a:cs typeface="Calibri" panose="020F0502020204030204" pitchFamily="34" charset="0"/>
              </a:rPr>
              <a:t>Hui’s</a:t>
            </a:r>
            <a:r>
              <a:rPr lang="en-US" altLang="zh-CN" sz="2600" b="1" dirty="0">
                <a:latin typeface="Calibri" panose="020F0502020204030204" pitchFamily="34" charset="0"/>
                <a:cs typeface="Calibri" panose="020F0502020204030204" pitchFamily="34" charset="0"/>
              </a:rPr>
              <a:t> slimming restaurant.</a:t>
            </a:r>
            <a:endParaRPr lang="en-US" altLang="zh-CN" sz="2600" b="1" dirty="0">
              <a:latin typeface="Calibri" panose="020F0502020204030204" pitchFamily="34" charset="0"/>
              <a:cs typeface="Calibri" panose="020F0502020204030204" pitchFamily="34" charset="0"/>
            </a:endParaRPr>
          </a:p>
          <a:p>
            <a:r>
              <a:rPr lang="en-US" altLang="zh-CN" sz="2600" b="1" dirty="0" smtClean="0">
                <a:latin typeface="Calibri" panose="020F0502020204030204" pitchFamily="34" charset="0"/>
                <a:cs typeface="Calibri" panose="020F0502020204030204" pitchFamily="34" charset="0"/>
              </a:rPr>
              <a:t>Only </a:t>
            </a:r>
            <a:r>
              <a:rPr lang="en-US" altLang="zh-CN" sz="2600" b="1" dirty="0">
                <a:latin typeface="Calibri" panose="020F0502020204030204" pitchFamily="34" charset="0"/>
                <a:cs typeface="Calibri" panose="020F0502020204030204" pitchFamily="34" charset="0"/>
              </a:rPr>
              <a:t>slimming foods served here.</a:t>
            </a:r>
            <a:endParaRPr lang="en-US" altLang="zh-CN" sz="2600" b="1" dirty="0">
              <a:latin typeface="Calibri" panose="020F0502020204030204" pitchFamily="34" charset="0"/>
              <a:cs typeface="Calibri" panose="020F0502020204030204" pitchFamily="34" charset="0"/>
            </a:endParaRPr>
          </a:p>
          <a:p>
            <a:r>
              <a:rPr lang="en-US" altLang="zh-CN" sz="2600" b="1" dirty="0" smtClean="0">
                <a:latin typeface="Calibri" panose="020F0502020204030204" pitchFamily="34" charset="0"/>
                <a:cs typeface="Calibri" panose="020F0502020204030204" pitchFamily="34" charset="0"/>
              </a:rPr>
              <a:t>Make </a:t>
            </a:r>
            <a:r>
              <a:rPr lang="en-US" altLang="zh-CN" sz="2600" b="1" dirty="0">
                <a:latin typeface="Calibri" panose="020F0502020204030204" pitchFamily="34" charset="0"/>
                <a:cs typeface="Calibri" panose="020F0502020204030204" pitchFamily="34" charset="0"/>
              </a:rPr>
              <a:t>yourself thin again</a:t>
            </a:r>
            <a:r>
              <a:rPr lang="en-US" altLang="zh-CN" sz="2600" b="1" dirty="0" smtClean="0">
                <a:latin typeface="Calibri" panose="020F0502020204030204" pitchFamily="34" charset="0"/>
                <a:cs typeface="Calibri" panose="020F0502020204030204" pitchFamily="34" charset="0"/>
              </a:rPr>
              <a:t>!</a:t>
            </a:r>
            <a:endParaRPr lang="zh-CN" altLang="en-US" sz="2600" b="1" dirty="0">
              <a:latin typeface="Calibri" panose="020F0502020204030204" pitchFamily="34" charset="0"/>
              <a:cs typeface="Calibri" panose="020F0502020204030204" pitchFamily="34" charset="0"/>
            </a:endParaRPr>
          </a:p>
        </p:txBody>
      </p:sp>
      <p:sp>
        <p:nvSpPr>
          <p:cNvPr id="11" name="TextBox 10"/>
          <p:cNvSpPr txBox="1"/>
          <p:nvPr/>
        </p:nvSpPr>
        <p:spPr>
          <a:xfrm>
            <a:off x="5486924" y="1797644"/>
            <a:ext cx="2539478"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dirty="0" smtClean="0">
                <a:latin typeface="Berlin Sans FB Demi" panose="020E0802020502020306" pitchFamily="34" charset="0"/>
                <a:ea typeface="Segoe UI Black" panose="020B0A02040204020203" pitchFamily="34" charset="0"/>
              </a:rPr>
              <a:t>food &amp; specials</a:t>
            </a:r>
            <a:endParaRPr lang="zh-CN" altLang="en-US" sz="2800" dirty="0">
              <a:latin typeface="Berlin Sans FB Demi" panose="020E0802020502020306" pitchFamily="34" charset="0"/>
            </a:endParaRPr>
          </a:p>
        </p:txBody>
      </p:sp>
      <p:sp>
        <p:nvSpPr>
          <p:cNvPr id="12" name="TextBox 11"/>
          <p:cNvSpPr txBox="1"/>
          <p:nvPr/>
        </p:nvSpPr>
        <p:spPr>
          <a:xfrm>
            <a:off x="6169089" y="2555555"/>
            <a:ext cx="965329"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dirty="0" smtClean="0">
                <a:latin typeface="Berlin Sans FB Demi" panose="020E0802020502020306" pitchFamily="34" charset="0"/>
                <a:ea typeface="Segoe UI Black" panose="020B0A02040204020203" pitchFamily="34" charset="0"/>
              </a:rPr>
              <a:t>price</a:t>
            </a:r>
            <a:endParaRPr lang="zh-CN" altLang="en-US" sz="2800" dirty="0">
              <a:latin typeface="Berlin Sans FB Demi" panose="020E0802020502020306" pitchFamily="34" charset="0"/>
            </a:endParaRPr>
          </a:p>
        </p:txBody>
      </p:sp>
      <p:sp>
        <p:nvSpPr>
          <p:cNvPr id="13" name="TextBox 12"/>
          <p:cNvSpPr txBox="1"/>
          <p:nvPr/>
        </p:nvSpPr>
        <p:spPr>
          <a:xfrm>
            <a:off x="2534279" y="4442227"/>
            <a:ext cx="1459054"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dirty="0" smtClean="0">
                <a:latin typeface="Berlin Sans FB Demi" panose="020E0802020502020306" pitchFamily="34" charset="0"/>
                <a:ea typeface="Segoe UI Black" panose="020B0A02040204020203" pitchFamily="34" charset="0"/>
              </a:rPr>
              <a:t>location</a:t>
            </a:r>
            <a:endParaRPr lang="zh-CN" altLang="en-US" sz="2800" dirty="0">
              <a:latin typeface="Berlin Sans FB Demi" panose="020E0802020502020306" pitchFamily="34" charset="0"/>
            </a:endParaRPr>
          </a:p>
        </p:txBody>
      </p:sp>
      <p:sp>
        <p:nvSpPr>
          <p:cNvPr id="35" name="TextBox 34"/>
          <p:cNvSpPr txBox="1"/>
          <p:nvPr/>
        </p:nvSpPr>
        <p:spPr>
          <a:xfrm>
            <a:off x="1494732" y="5147285"/>
            <a:ext cx="3334567"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b="1" dirty="0" smtClean="0">
                <a:latin typeface="Berlin Sans FB Demi" panose="020E0802020502020306" pitchFamily="34" charset="0"/>
                <a:ea typeface="新宋体" panose="02010609030101010101" pitchFamily="49" charset="-122"/>
              </a:rPr>
              <a:t>dining environment</a:t>
            </a:r>
            <a:endParaRPr lang="zh-CN" altLang="en-US" sz="2800" b="1" dirty="0">
              <a:latin typeface="Berlin Sans FB Demi" panose="020E0802020502020306" pitchFamily="34" charset="0"/>
              <a:ea typeface="新宋体" panose="02010609030101010101" pitchFamily="49" charset="-122"/>
            </a:endParaRPr>
          </a:p>
        </p:txBody>
      </p:sp>
      <p:sp>
        <p:nvSpPr>
          <p:cNvPr id="37" name="TextBox 36"/>
          <p:cNvSpPr txBox="1"/>
          <p:nvPr/>
        </p:nvSpPr>
        <p:spPr>
          <a:xfrm>
            <a:off x="2639276" y="5846136"/>
            <a:ext cx="1249060" cy="52322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800" b="1" dirty="0" smtClean="0">
                <a:latin typeface="Berlin Sans FB Demi" panose="020E0802020502020306" pitchFamily="34" charset="0"/>
                <a:ea typeface="新宋体" panose="02010609030101010101" pitchFamily="49" charset="-122"/>
              </a:rPr>
              <a:t>service</a:t>
            </a:r>
            <a:endParaRPr lang="zh-CN" altLang="en-US" sz="2800" b="1" dirty="0">
              <a:latin typeface="Berlin Sans FB Demi" panose="020E0802020502020306" pitchFamily="34" charset="0"/>
              <a:ea typeface="新宋体" panose="02010609030101010101" pitchFamily="49" charset="-122"/>
            </a:endParaRPr>
          </a:p>
        </p:txBody>
      </p:sp>
      <p:sp>
        <p:nvSpPr>
          <p:cNvPr id="30" name="矩形 29"/>
          <p:cNvSpPr/>
          <p:nvPr/>
        </p:nvSpPr>
        <p:spPr>
          <a:xfrm>
            <a:off x="5188373" y="4100845"/>
            <a:ext cx="2976769" cy="2492990"/>
          </a:xfrm>
          <a:prstGeom prst="rect">
            <a:avLst/>
          </a:prstGeom>
          <a:solidFill>
            <a:schemeClr val="accent5">
              <a:lumMod val="20000"/>
              <a:lumOff val="80000"/>
              <a:alpha val="53000"/>
            </a:schemeClr>
          </a:solidFill>
        </p:spPr>
        <p:txBody>
          <a:bodyPr wrap="square">
            <a:spAutoFit/>
          </a:bodyPr>
          <a:lstStyle/>
          <a:p>
            <a:r>
              <a:rPr lang="en-US" altLang="zh-CN" sz="2600" b="1" dirty="0">
                <a:latin typeface="Calibri" panose="020F0502020204030204" pitchFamily="34" charset="0"/>
                <a:cs typeface="Calibri" panose="020F0502020204030204" pitchFamily="34" charset="0"/>
              </a:rPr>
              <a:t>Want to feel fit and energetic?</a:t>
            </a:r>
            <a:endParaRPr lang="en-US" altLang="zh-CN" sz="2600" b="1" dirty="0">
              <a:latin typeface="Calibri" panose="020F0502020204030204" pitchFamily="34" charset="0"/>
              <a:cs typeface="Calibri" panose="020F0502020204030204" pitchFamily="34" charset="0"/>
            </a:endParaRPr>
          </a:p>
          <a:p>
            <a:r>
              <a:rPr lang="en-US" altLang="zh-CN" sz="2600" b="1" dirty="0" smtClean="0">
                <a:latin typeface="Calibri" panose="020F0502020204030204" pitchFamily="34" charset="0"/>
                <a:cs typeface="Calibri" panose="020F0502020204030204" pitchFamily="34" charset="0"/>
              </a:rPr>
              <a:t>Come </a:t>
            </a:r>
            <a:r>
              <a:rPr lang="en-US" altLang="zh-CN" sz="2600" b="1" dirty="0">
                <a:latin typeface="Calibri" panose="020F0502020204030204" pitchFamily="34" charset="0"/>
                <a:cs typeface="Calibri" panose="020F0502020204030204" pitchFamily="34" charset="0"/>
              </a:rPr>
              <a:t>and eat here! Discounts today!</a:t>
            </a:r>
            <a:endParaRPr lang="en-US" altLang="zh-CN" sz="2600" b="1" dirty="0">
              <a:latin typeface="Calibri" panose="020F0502020204030204" pitchFamily="34" charset="0"/>
              <a:cs typeface="Calibri" panose="020F0502020204030204" pitchFamily="34" charset="0"/>
            </a:endParaRPr>
          </a:p>
          <a:p>
            <a:r>
              <a:rPr lang="en-US" altLang="zh-CN" sz="2600" b="1" dirty="0" smtClean="0">
                <a:latin typeface="Calibri" panose="020F0502020204030204" pitchFamily="34" charset="0"/>
                <a:cs typeface="Calibri" panose="020F0502020204030204" pitchFamily="34" charset="0"/>
              </a:rPr>
              <a:t>Our </a:t>
            </a:r>
            <a:r>
              <a:rPr lang="en-US" altLang="zh-CN" sz="2600" b="1" dirty="0">
                <a:latin typeface="Calibri" panose="020F0502020204030204" pitchFamily="34" charset="0"/>
                <a:cs typeface="Calibri" panose="020F0502020204030204" pitchFamily="34" charset="0"/>
              </a:rPr>
              <a:t>food gives you energy all day!</a:t>
            </a:r>
            <a:endParaRPr lang="zh-CN" altLang="en-US" sz="2600" b="1" dirty="0">
              <a:latin typeface="Calibri" panose="020F0502020204030204" pitchFamily="34" charset="0"/>
              <a:cs typeface="Calibri" panose="020F0502020204030204" pitchFamily="34" charset="0"/>
            </a:endParaRPr>
          </a:p>
        </p:txBody>
      </p:sp>
      <p:sp>
        <p:nvSpPr>
          <p:cNvPr id="31" name="椭圆 30"/>
          <p:cNvSpPr/>
          <p:nvPr/>
        </p:nvSpPr>
        <p:spPr>
          <a:xfrm>
            <a:off x="2237645" y="2851030"/>
            <a:ext cx="2185341" cy="44758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188373" y="5347339"/>
            <a:ext cx="1488384" cy="42692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836248" y="5774266"/>
            <a:ext cx="2052320" cy="39746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188373" y="6171729"/>
            <a:ext cx="1104054" cy="371311"/>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randombar(horizontal)">
                                      <p:cBhvr>
                                        <p:cTn id="18" dur="500"/>
                                        <p:tgtEl>
                                          <p:spTgt spid="4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randombar(horizontal)">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randombar(horizontal)">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randombar(horizontal)">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35" grpId="0" animBg="1"/>
      <p:bldP spid="37" grpId="0" animBg="1"/>
      <p:bldP spid="30" grpId="0" animBg="1"/>
      <p:bldP spid="31" grpId="0" animBg="1"/>
      <p:bldP spid="34"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273" y="376989"/>
            <a:ext cx="4815742"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3200" dirty="0" smtClean="0">
                <a:latin typeface="Berlin Sans FB Demi" panose="020E0802020502020306" pitchFamily="34" charset="0"/>
              </a:rPr>
              <a:t>Recommend a restaurant</a:t>
            </a:r>
            <a:endParaRPr lang="zh-CN" altLang="en-US" sz="3200" dirty="0">
              <a:latin typeface="Berlin Sans FB Demi" panose="020E0802020502020306" pitchFamily="34" charset="0"/>
            </a:endParaRPr>
          </a:p>
        </p:txBody>
      </p:sp>
      <p:sp>
        <p:nvSpPr>
          <p:cNvPr id="3" name="矩形 2"/>
          <p:cNvSpPr/>
          <p:nvPr/>
        </p:nvSpPr>
        <p:spPr>
          <a:xfrm>
            <a:off x="778043" y="1274349"/>
            <a:ext cx="7210925" cy="3539430"/>
          </a:xfrm>
          <a:prstGeom prst="rect">
            <a:avLst/>
          </a:prstGeom>
          <a:ln w="19050">
            <a:solidFill>
              <a:schemeClr val="accent1"/>
            </a:solidFill>
            <a:prstDash val="dashDot"/>
          </a:ln>
        </p:spPr>
        <p:txBody>
          <a:bodyPr wrap="square">
            <a:spAutoFit/>
          </a:bodyPr>
          <a:lstStyle/>
          <a:p>
            <a:r>
              <a:rPr lang="zh-CN" altLang="en-US" sz="2800" b="1" dirty="0" smtClean="0">
                <a:latin typeface="新宋体" panose="02010609030101010101" pitchFamily="49" charset="-122"/>
                <a:ea typeface="新宋体" panose="02010609030101010101" pitchFamily="49" charset="-122"/>
              </a:rPr>
              <a:t>    假定</a:t>
            </a:r>
            <a:r>
              <a:rPr lang="zh-CN" altLang="en-US" sz="2800" b="1" dirty="0">
                <a:latin typeface="新宋体" panose="02010609030101010101" pitchFamily="49" charset="-122"/>
                <a:ea typeface="新宋体" panose="02010609030101010101" pitchFamily="49" charset="-122"/>
              </a:rPr>
              <a:t>你是李华，留学生</a:t>
            </a:r>
            <a:r>
              <a:rPr lang="en-US" altLang="zh-CN" sz="2800" b="1" dirty="0">
                <a:latin typeface="Berlin Sans FB Demi" panose="020E0802020502020306" pitchFamily="34" charset="0"/>
                <a:ea typeface="新宋体" panose="02010609030101010101" pitchFamily="49" charset="-122"/>
              </a:rPr>
              <a:t>Simon</a:t>
            </a:r>
            <a:r>
              <a:rPr lang="zh-CN" altLang="en-US" sz="2800" b="1" dirty="0">
                <a:latin typeface="新宋体" panose="02010609030101010101" pitchFamily="49" charset="-122"/>
                <a:ea typeface="新宋体" panose="02010609030101010101" pitchFamily="49" charset="-122"/>
              </a:rPr>
              <a:t>发来邮件说他打算周末和朋友外出聚餐，想请你给他推荐一家中餐馆。请你用英语给他回封邮件，内容包括</a:t>
            </a:r>
            <a:r>
              <a:rPr lang="zh-CN" altLang="en-US" sz="2800" b="1" dirty="0" smtClean="0">
                <a:latin typeface="新宋体" panose="02010609030101010101" pitchFamily="49" charset="-122"/>
                <a:ea typeface="新宋体" panose="02010609030101010101" pitchFamily="49" charset="-122"/>
              </a:rPr>
              <a:t>：</a:t>
            </a:r>
            <a:endParaRPr lang="en-US" altLang="zh-CN" sz="2800" b="1" dirty="0" smtClean="0">
              <a:latin typeface="新宋体" panose="02010609030101010101" pitchFamily="49" charset="-122"/>
              <a:ea typeface="新宋体" panose="02010609030101010101" pitchFamily="49" charset="-122"/>
            </a:endParaRPr>
          </a:p>
          <a:p>
            <a:r>
              <a:rPr lang="en-US" altLang="zh-CN" sz="2800" b="1" dirty="0" smtClean="0">
                <a:latin typeface="新宋体" panose="02010609030101010101" pitchFamily="49" charset="-122"/>
                <a:ea typeface="新宋体" panose="02010609030101010101" pitchFamily="49" charset="-122"/>
              </a:rPr>
              <a:t>1.</a:t>
            </a:r>
            <a:r>
              <a:rPr lang="zh-CN" altLang="en-US" sz="2800" b="1" dirty="0" smtClean="0">
                <a:latin typeface="新宋体" panose="02010609030101010101" pitchFamily="49" charset="-122"/>
                <a:ea typeface="新宋体" panose="02010609030101010101" pitchFamily="49" charset="-122"/>
              </a:rPr>
              <a:t>餐馆名称；</a:t>
            </a:r>
            <a:endParaRPr lang="en-US" altLang="zh-CN" sz="2800" b="1" dirty="0" smtClean="0">
              <a:latin typeface="新宋体" panose="02010609030101010101" pitchFamily="49" charset="-122"/>
              <a:ea typeface="新宋体" panose="02010609030101010101" pitchFamily="49" charset="-122"/>
            </a:endParaRPr>
          </a:p>
          <a:p>
            <a:r>
              <a:rPr lang="en-US" altLang="zh-CN" sz="2800" b="1" dirty="0" smtClean="0">
                <a:latin typeface="新宋体" panose="02010609030101010101" pitchFamily="49" charset="-122"/>
                <a:ea typeface="新宋体" panose="02010609030101010101" pitchFamily="49" charset="-122"/>
              </a:rPr>
              <a:t>2.</a:t>
            </a:r>
            <a:r>
              <a:rPr lang="zh-CN" altLang="en-US" sz="2800" b="1" dirty="0" smtClean="0">
                <a:latin typeface="新宋体" panose="02010609030101010101" pitchFamily="49" charset="-122"/>
                <a:ea typeface="新宋体" panose="02010609030101010101" pitchFamily="49" charset="-122"/>
              </a:rPr>
              <a:t>推荐理由。</a:t>
            </a:r>
            <a:endParaRPr lang="zh-CN" altLang="en-US" sz="2800" b="1" dirty="0">
              <a:latin typeface="新宋体" panose="02010609030101010101" pitchFamily="49" charset="-122"/>
              <a:ea typeface="新宋体" panose="02010609030101010101" pitchFamily="49" charset="-122"/>
            </a:endParaRPr>
          </a:p>
          <a:p>
            <a:r>
              <a:rPr lang="zh-CN" altLang="en-US" sz="2800" b="1" dirty="0">
                <a:latin typeface="新宋体" panose="02010609030101010101" pitchFamily="49" charset="-122"/>
                <a:ea typeface="新宋体" panose="02010609030101010101" pitchFamily="49" charset="-122"/>
              </a:rPr>
              <a:t>注意：</a:t>
            </a:r>
            <a:r>
              <a:rPr lang="en-US" altLang="zh-CN" sz="2800" b="1" dirty="0">
                <a:latin typeface="新宋体" panose="02010609030101010101" pitchFamily="49" charset="-122"/>
                <a:ea typeface="新宋体" panose="02010609030101010101" pitchFamily="49" charset="-122"/>
              </a:rPr>
              <a:t>1. </a:t>
            </a:r>
            <a:r>
              <a:rPr lang="zh-CN" altLang="en-US" sz="2800" b="1" dirty="0">
                <a:latin typeface="新宋体" panose="02010609030101010101" pitchFamily="49" charset="-122"/>
                <a:ea typeface="新宋体" panose="02010609030101010101" pitchFamily="49" charset="-122"/>
              </a:rPr>
              <a:t>词数</a:t>
            </a:r>
            <a:r>
              <a:rPr lang="en-US" altLang="zh-CN" sz="2800" b="1" dirty="0">
                <a:latin typeface="新宋体" panose="02010609030101010101" pitchFamily="49" charset="-122"/>
                <a:ea typeface="新宋体" panose="02010609030101010101" pitchFamily="49" charset="-122"/>
              </a:rPr>
              <a:t>80</a:t>
            </a:r>
            <a:r>
              <a:rPr lang="zh-CN" altLang="en-US" sz="2800" b="1" dirty="0">
                <a:latin typeface="新宋体" panose="02010609030101010101" pitchFamily="49" charset="-122"/>
                <a:ea typeface="新宋体" panose="02010609030101010101" pitchFamily="49" charset="-122"/>
              </a:rPr>
              <a:t>左右；</a:t>
            </a:r>
            <a:r>
              <a:rPr lang="en-US" altLang="zh-CN" sz="2800" b="1" dirty="0">
                <a:latin typeface="新宋体" panose="02010609030101010101" pitchFamily="49" charset="-122"/>
                <a:ea typeface="新宋体" panose="02010609030101010101" pitchFamily="49" charset="-122"/>
              </a:rPr>
              <a:t>2. </a:t>
            </a:r>
            <a:r>
              <a:rPr lang="zh-CN" altLang="en-US" sz="2800" b="1" dirty="0">
                <a:latin typeface="新宋体" panose="02010609030101010101" pitchFamily="49" charset="-122"/>
                <a:ea typeface="新宋体" panose="02010609030101010101" pitchFamily="49" charset="-122"/>
              </a:rPr>
              <a:t>可以适当增加细节，以使行文连贯。</a:t>
            </a:r>
            <a:endParaRPr lang="zh-CN" altLang="en-US" sz="2800" b="1" dirty="0">
              <a:latin typeface="新宋体" panose="02010609030101010101" pitchFamily="49" charset="-122"/>
              <a:ea typeface="新宋体"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3000">
        <p:circle/>
      </p:transition>
    </mc:Choice>
    <mc:Fallback>
      <p:transition spd="slow" advClick="0" advTm="3000">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49480" y="200526"/>
            <a:ext cx="10458039" cy="5967663"/>
            <a:chOff x="4304043" y="1286668"/>
            <a:chExt cx="3837944" cy="2757793"/>
          </a:xfrm>
          <a:effectLst>
            <a:outerShdw blurRad="381000" dist="254000" dir="8100000" algn="tr" rotWithShape="0">
              <a:prstClr val="black">
                <a:alpha val="40000"/>
              </a:prstClr>
            </a:outerShdw>
          </a:effectLst>
        </p:grpSpPr>
        <p:sp>
          <p:nvSpPr>
            <p:cNvPr id="3" name="圆角矩形 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4" name="圆角矩形 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mj-ea"/>
                <a:ea typeface="+mj-ea"/>
              </a:endParaRPr>
            </a:p>
          </p:txBody>
        </p:sp>
      </p:grpSp>
      <p:sp>
        <p:nvSpPr>
          <p:cNvPr id="5" name="矩形 4"/>
          <p:cNvSpPr/>
          <p:nvPr/>
        </p:nvSpPr>
        <p:spPr>
          <a:xfrm>
            <a:off x="946484" y="629629"/>
            <a:ext cx="9922042" cy="5478423"/>
          </a:xfrm>
          <a:prstGeom prst="rect">
            <a:avLst/>
          </a:prstGeom>
        </p:spPr>
        <p:txBody>
          <a:bodyPr wrap="square">
            <a:spAutoFit/>
          </a:bodyPr>
          <a:lstStyle/>
          <a:p>
            <a:pPr>
              <a:lnSpc>
                <a:spcPts val="3000"/>
              </a:lnSpc>
            </a:pPr>
            <a:r>
              <a:rPr lang="en-US" altLang="zh-CN" sz="2400" b="1" dirty="0">
                <a:latin typeface="Calibri" panose="020F0502020204030204" pitchFamily="34" charset="0"/>
                <a:cs typeface="Calibri" panose="020F0502020204030204" pitchFamily="34" charset="0"/>
              </a:rPr>
              <a:t>Dear Simon,</a:t>
            </a:r>
            <a:endParaRPr lang="en-US" altLang="zh-CN" sz="2400" b="1" dirty="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a:solidFill>
                  <a:schemeClr val="accent1"/>
                </a:solidFill>
                <a:latin typeface="Calibri" panose="020F0502020204030204" pitchFamily="34" charset="0"/>
                <a:cs typeface="Calibri" panose="020F0502020204030204" pitchFamily="34" charset="0"/>
              </a:rPr>
              <a:t>Learning that </a:t>
            </a:r>
            <a:r>
              <a:rPr lang="en-US" altLang="zh-CN" sz="2400" b="1" dirty="0">
                <a:latin typeface="Calibri" panose="020F0502020204030204" pitchFamily="34" charset="0"/>
                <a:cs typeface="Calibri" panose="020F0502020204030204" pitchFamily="34" charset="0"/>
              </a:rPr>
              <a:t>you would like to eat out with your friends this weekend and </a:t>
            </a:r>
            <a:r>
              <a:rPr lang="en-US" altLang="zh-CN" sz="2400" b="1" dirty="0" smtClean="0">
                <a:latin typeface="Calibri" panose="020F0502020204030204" pitchFamily="34" charset="0"/>
                <a:cs typeface="Calibri" panose="020F0502020204030204" pitchFamily="34" charset="0"/>
              </a:rPr>
              <a:t>is </a:t>
            </a:r>
            <a:r>
              <a:rPr lang="en-US" altLang="zh-CN" sz="2400" b="1" dirty="0" smtClean="0">
                <a:solidFill>
                  <a:srgbClr val="FF0066"/>
                </a:solidFill>
                <a:latin typeface="Calibri" panose="020F0502020204030204" pitchFamily="34" charset="0"/>
                <a:cs typeface="Calibri" panose="020F0502020204030204" pitchFamily="34" charset="0"/>
              </a:rPr>
              <a:t>at </a:t>
            </a:r>
            <a:r>
              <a:rPr lang="en-US" altLang="zh-CN" sz="2400" b="1" dirty="0">
                <a:solidFill>
                  <a:srgbClr val="FF0066"/>
                </a:solidFill>
                <a:latin typeface="Calibri" panose="020F0502020204030204" pitchFamily="34" charset="0"/>
                <a:cs typeface="Calibri" panose="020F0502020204030204" pitchFamily="34" charset="0"/>
              </a:rPr>
              <a:t>a loss </a:t>
            </a:r>
            <a:r>
              <a:rPr lang="en-US" altLang="zh-CN" sz="2400" b="1" dirty="0">
                <a:latin typeface="Calibri" panose="020F0502020204030204" pitchFamily="34" charset="0"/>
                <a:cs typeface="Calibri" panose="020F0502020204030204" pitchFamily="34" charset="0"/>
              </a:rPr>
              <a:t>which restaurant to choose, I’m writing to recommend a Chinese restaurant called Judie’s Kitchen. </a:t>
            </a:r>
            <a:endParaRPr lang="en-US" altLang="zh-CN" sz="2400" b="1" dirty="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Judie’s Kitchen sits in the center of the town </a:t>
            </a:r>
            <a:r>
              <a:rPr lang="en-US" altLang="zh-CN" sz="2400" b="1" dirty="0">
                <a:solidFill>
                  <a:schemeClr val="accent1"/>
                </a:solidFill>
                <a:latin typeface="Calibri" panose="020F0502020204030204" pitchFamily="34" charset="0"/>
                <a:cs typeface="Calibri" panose="020F0502020204030204" pitchFamily="34" charset="0"/>
              </a:rPr>
              <a:t>with easy access to public transportation</a:t>
            </a:r>
            <a:r>
              <a:rPr lang="en-US" altLang="zh-CN" sz="2400" b="1" dirty="0">
                <a:latin typeface="Calibri" panose="020F0502020204030204" pitchFamily="34" charset="0"/>
                <a:cs typeface="Calibri" panose="020F0502020204030204" pitchFamily="34" charset="0"/>
              </a:rPr>
              <a:t>, </a:t>
            </a:r>
            <a:r>
              <a:rPr lang="en-US" altLang="zh-CN" sz="2400" b="1" dirty="0">
                <a:solidFill>
                  <a:schemeClr val="accent1"/>
                </a:solidFill>
                <a:latin typeface="Calibri" panose="020F0502020204030204" pitchFamily="34" charset="0"/>
                <a:cs typeface="Calibri" panose="020F0502020204030204" pitchFamily="34" charset="0"/>
              </a:rPr>
              <a:t>which makes it convenient for you to get there</a:t>
            </a:r>
            <a:r>
              <a:rPr lang="en-US" altLang="zh-CN" sz="2400" b="1" dirty="0">
                <a:latin typeface="Calibri" panose="020F0502020204030204" pitchFamily="34" charset="0"/>
                <a:cs typeface="Calibri" panose="020F0502020204030204" pitchFamily="34" charset="0"/>
              </a:rPr>
              <a:t>. Besides, the restaurant </a:t>
            </a:r>
            <a:r>
              <a:rPr lang="en-US" altLang="zh-CN" sz="2400" b="1" dirty="0">
                <a:solidFill>
                  <a:srgbClr val="FF0066"/>
                </a:solidFill>
                <a:latin typeface="Calibri" panose="020F0502020204030204" pitchFamily="34" charset="0"/>
                <a:cs typeface="Calibri" panose="020F0502020204030204" pitchFamily="34" charset="0"/>
              </a:rPr>
              <a:t>is decorated with </a:t>
            </a:r>
            <a:r>
              <a:rPr lang="en-US" altLang="zh-CN" sz="2400" b="1" dirty="0">
                <a:latin typeface="Calibri" panose="020F0502020204030204" pitchFamily="34" charset="0"/>
                <a:cs typeface="Calibri" panose="020F0502020204030204" pitchFamily="34" charset="0"/>
              </a:rPr>
              <a:t>green plants and colorful flowers, </a:t>
            </a:r>
            <a:r>
              <a:rPr lang="en-US" altLang="zh-CN" sz="2400" b="1" dirty="0">
                <a:solidFill>
                  <a:schemeClr val="accent1"/>
                </a:solidFill>
                <a:latin typeface="Calibri" panose="020F0502020204030204" pitchFamily="34" charset="0"/>
                <a:cs typeface="Calibri" panose="020F0502020204030204" pitchFamily="34" charset="0"/>
              </a:rPr>
              <a:t>creating</a:t>
            </a:r>
            <a:r>
              <a:rPr lang="en-US" altLang="zh-CN" sz="2400" b="1" dirty="0">
                <a:latin typeface="Calibri" panose="020F0502020204030204" pitchFamily="34" charset="0"/>
                <a:cs typeface="Calibri" panose="020F0502020204030204" pitchFamily="34" charset="0"/>
              </a:rPr>
              <a:t> a scene of a beautiful garden. When you eat inside, you </a:t>
            </a:r>
            <a:r>
              <a:rPr lang="en-US" altLang="zh-CN" sz="2400" b="1" dirty="0">
                <a:solidFill>
                  <a:srgbClr val="FF0066"/>
                </a:solidFill>
                <a:latin typeface="Calibri" panose="020F0502020204030204" pitchFamily="34" charset="0"/>
                <a:cs typeface="Calibri" panose="020F0502020204030204" pitchFamily="34" charset="0"/>
              </a:rPr>
              <a:t>are </a:t>
            </a:r>
            <a:r>
              <a:rPr lang="en-US" altLang="zh-CN" sz="2400" b="1" dirty="0">
                <a:solidFill>
                  <a:schemeClr val="accent1"/>
                </a:solidFill>
                <a:latin typeface="Calibri" panose="020F0502020204030204" pitchFamily="34" charset="0"/>
                <a:cs typeface="Calibri" panose="020F0502020204030204" pitchFamily="34" charset="0"/>
              </a:rPr>
              <a:t>not only </a:t>
            </a:r>
            <a:r>
              <a:rPr lang="en-US" altLang="zh-CN" sz="2400" b="1" dirty="0">
                <a:solidFill>
                  <a:srgbClr val="FF0066"/>
                </a:solidFill>
                <a:latin typeface="Calibri" panose="020F0502020204030204" pitchFamily="34" charset="0"/>
                <a:cs typeface="Calibri" panose="020F0502020204030204" pitchFamily="34" charset="0"/>
              </a:rPr>
              <a:t>awarded with</a:t>
            </a:r>
            <a:r>
              <a:rPr lang="en-US" altLang="zh-CN" sz="2400" b="1" dirty="0">
                <a:latin typeface="Calibri" panose="020F0502020204030204" pitchFamily="34" charset="0"/>
                <a:cs typeface="Calibri" panose="020F0502020204030204" pitchFamily="34" charset="0"/>
              </a:rPr>
              <a:t> delicious food </a:t>
            </a:r>
            <a:r>
              <a:rPr lang="en-US" altLang="zh-CN" sz="2400" b="1" dirty="0">
                <a:solidFill>
                  <a:schemeClr val="accent1"/>
                </a:solidFill>
                <a:latin typeface="Calibri" panose="020F0502020204030204" pitchFamily="34" charset="0"/>
                <a:cs typeface="Calibri" panose="020F0502020204030204" pitchFamily="34" charset="0"/>
              </a:rPr>
              <a:t>but also </a:t>
            </a:r>
            <a:r>
              <a:rPr lang="en-US" altLang="zh-CN" sz="2400" b="1" dirty="0">
                <a:latin typeface="Calibri" panose="020F0502020204030204" pitchFamily="34" charset="0"/>
                <a:cs typeface="Calibri" panose="020F0502020204030204" pitchFamily="34" charset="0"/>
              </a:rPr>
              <a:t>a good view. The </a:t>
            </a:r>
            <a:r>
              <a:rPr lang="en-US" altLang="zh-CN" sz="2400" b="1" dirty="0" smtClean="0">
                <a:latin typeface="Calibri" panose="020F0502020204030204" pitchFamily="34" charset="0"/>
                <a:cs typeface="Calibri" panose="020F0502020204030204" pitchFamily="34" charset="0"/>
              </a:rPr>
              <a:t>specials </a:t>
            </a:r>
            <a:r>
              <a:rPr lang="en-US" altLang="zh-CN" sz="2400" b="1" dirty="0">
                <a:latin typeface="Calibri" panose="020F0502020204030204" pitchFamily="34" charset="0"/>
                <a:cs typeface="Calibri" panose="020F0502020204030204" pitchFamily="34" charset="0"/>
              </a:rPr>
              <a:t>are duck soup and roast chicken, </a:t>
            </a:r>
            <a:r>
              <a:rPr lang="en-US" altLang="zh-CN" sz="2400" b="1" dirty="0" smtClean="0">
                <a:solidFill>
                  <a:schemeClr val="accent1"/>
                </a:solidFill>
                <a:latin typeface="Calibri" panose="020F0502020204030204" pitchFamily="34" charset="0"/>
                <a:cs typeface="Calibri" panose="020F0502020204030204" pitchFamily="34" charset="0"/>
              </a:rPr>
              <a:t>with </a:t>
            </a:r>
            <a:r>
              <a:rPr lang="en-US" altLang="zh-CN" sz="2400" b="1" dirty="0">
                <a:solidFill>
                  <a:schemeClr val="accent1"/>
                </a:solidFill>
                <a:latin typeface="Calibri" panose="020F0502020204030204" pitchFamily="34" charset="0"/>
                <a:cs typeface="Calibri" panose="020F0502020204030204" pitchFamily="34" charset="0"/>
              </a:rPr>
              <a:t>which </a:t>
            </a:r>
            <a:r>
              <a:rPr lang="en-US" altLang="zh-CN" sz="2400" b="1" dirty="0">
                <a:latin typeface="Calibri" panose="020F0502020204030204" pitchFamily="34" charset="0"/>
                <a:cs typeface="Calibri" panose="020F0502020204030204" pitchFamily="34" charset="0"/>
              </a:rPr>
              <a:t>I’m sure you will be </a:t>
            </a:r>
            <a:r>
              <a:rPr lang="en-US" altLang="zh-CN" sz="2400" b="1" dirty="0" smtClean="0">
                <a:latin typeface="Calibri" panose="020F0502020204030204" pitchFamily="34" charset="0"/>
                <a:cs typeface="Calibri" panose="020F0502020204030204" pitchFamily="34" charset="0"/>
              </a:rPr>
              <a:t>satisfied.</a:t>
            </a:r>
            <a:endParaRPr lang="en-US" altLang="zh-CN" sz="2400" b="1" dirty="0" smtClean="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smtClean="0">
                <a:latin typeface="Calibri" panose="020F0502020204030204" pitchFamily="34" charset="0"/>
                <a:cs typeface="Calibri" panose="020F0502020204030204" pitchFamily="34" charset="0"/>
              </a:rPr>
              <a:t>   In </a:t>
            </a:r>
            <a:r>
              <a:rPr lang="en-US" altLang="zh-CN" sz="2400" b="1" dirty="0">
                <a:latin typeface="Calibri" panose="020F0502020204030204" pitchFamily="34" charset="0"/>
                <a:cs typeface="Calibri" panose="020F0502020204030204" pitchFamily="34" charset="0"/>
              </a:rPr>
              <a:t>a word, Judie’s Kitchen is a good choice. I hope you will have a good time with your friends. </a:t>
            </a:r>
            <a:endParaRPr lang="en-US" altLang="zh-CN" sz="2400" b="1" dirty="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smtClean="0">
                <a:latin typeface="Calibri" panose="020F0502020204030204" pitchFamily="34" charset="0"/>
                <a:cs typeface="Calibri" panose="020F0502020204030204" pitchFamily="34" charset="0"/>
              </a:rPr>
              <a:t>                 Yours</a:t>
            </a:r>
            <a:r>
              <a:rPr lang="en-US" altLang="zh-CN" sz="2400" b="1" dirty="0">
                <a:latin typeface="Calibri" panose="020F0502020204030204" pitchFamily="34" charset="0"/>
                <a:cs typeface="Calibri" panose="020F0502020204030204" pitchFamily="34" charset="0"/>
              </a:rPr>
              <a:t>’</a:t>
            </a:r>
            <a:endParaRPr lang="en-US" altLang="zh-CN" sz="2400" b="1" dirty="0">
              <a:latin typeface="Calibri" panose="020F0502020204030204" pitchFamily="34" charset="0"/>
              <a:cs typeface="Calibri" panose="020F0502020204030204" pitchFamily="34" charset="0"/>
            </a:endParaRPr>
          </a:p>
          <a:p>
            <a:pPr>
              <a:lnSpc>
                <a:spcPts val="3000"/>
              </a:lnSpc>
            </a:pPr>
            <a:r>
              <a:rPr lang="en-US" altLang="zh-CN" sz="2400" b="1" dirty="0">
                <a:latin typeface="Calibri" panose="020F0502020204030204" pitchFamily="34" charset="0"/>
                <a:cs typeface="Calibri" panose="020F0502020204030204" pitchFamily="34" charset="0"/>
              </a:rPr>
              <a:t>                                                                                          </a:t>
            </a:r>
            <a:r>
              <a:rPr lang="en-US" altLang="zh-CN" sz="2400" b="1" dirty="0" smtClean="0">
                <a:latin typeface="Calibri" panose="020F0502020204030204" pitchFamily="34" charset="0"/>
                <a:cs typeface="Calibri" panose="020F0502020204030204" pitchFamily="34" charset="0"/>
              </a:rPr>
              <a:t>                  Li </a:t>
            </a:r>
            <a:r>
              <a:rPr lang="en-US" altLang="zh-CN" sz="2400" b="1" dirty="0" err="1">
                <a:latin typeface="Calibri" panose="020F0502020204030204" pitchFamily="34" charset="0"/>
                <a:cs typeface="Calibri" panose="020F0502020204030204" pitchFamily="34" charset="0"/>
              </a:rPr>
              <a:t>Hua</a:t>
            </a:r>
            <a:endParaRPr lang="en-US" altLang="zh-CN" sz="2400" b="1" dirty="0">
              <a:latin typeface="Calibri" panose="020F0502020204030204" pitchFamily="34" charset="0"/>
              <a:cs typeface="Calibri" panose="020F0502020204030204" pitchFamily="34" charset="0"/>
            </a:endParaRPr>
          </a:p>
        </p:txBody>
      </p:sp>
      <p:sp>
        <p:nvSpPr>
          <p:cNvPr id="6" name="TextBox 5"/>
          <p:cNvSpPr txBox="1"/>
          <p:nvPr/>
        </p:nvSpPr>
        <p:spPr>
          <a:xfrm>
            <a:off x="2749973" y="639838"/>
            <a:ext cx="1980029"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现在分词作状语</a:t>
            </a:r>
            <a:endParaRPr lang="zh-CN" altLang="en-US" sz="2000" b="1" dirty="0">
              <a:latin typeface="新宋体" panose="02010609030101010101" pitchFamily="49" charset="-122"/>
              <a:ea typeface="新宋体" panose="02010609030101010101" pitchFamily="49" charset="-122"/>
            </a:endParaRPr>
          </a:p>
        </p:txBody>
      </p:sp>
      <p:sp>
        <p:nvSpPr>
          <p:cNvPr id="7" name="TextBox 6"/>
          <p:cNvSpPr txBox="1"/>
          <p:nvPr/>
        </p:nvSpPr>
        <p:spPr>
          <a:xfrm>
            <a:off x="6908800" y="1876213"/>
            <a:ext cx="1220206"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smtClean="0">
                <a:latin typeface="Calibri" panose="020F0502020204030204" pitchFamily="34" charset="0"/>
                <a:ea typeface="新宋体" panose="02010609030101010101" pitchFamily="49" charset="-122"/>
                <a:cs typeface="Calibri" panose="020F0502020204030204" pitchFamily="34" charset="0"/>
              </a:rPr>
              <a:t>with</a:t>
            </a:r>
            <a:r>
              <a:rPr lang="zh-CN" altLang="en-US" sz="2000" b="1" dirty="0" smtClean="0">
                <a:latin typeface="新宋体" panose="02010609030101010101" pitchFamily="49" charset="-122"/>
                <a:ea typeface="新宋体" panose="02010609030101010101" pitchFamily="49" charset="-122"/>
              </a:rPr>
              <a:t>结构</a:t>
            </a:r>
            <a:endParaRPr lang="zh-CN" altLang="en-US" sz="2000" b="1" dirty="0">
              <a:latin typeface="新宋体" panose="02010609030101010101" pitchFamily="49" charset="-122"/>
              <a:ea typeface="新宋体" panose="02010609030101010101" pitchFamily="49" charset="-122"/>
            </a:endParaRPr>
          </a:p>
        </p:txBody>
      </p:sp>
      <p:sp>
        <p:nvSpPr>
          <p:cNvPr id="8" name="TextBox 7"/>
          <p:cNvSpPr txBox="1"/>
          <p:nvPr/>
        </p:nvSpPr>
        <p:spPr>
          <a:xfrm>
            <a:off x="8236373" y="1855893"/>
            <a:ext cx="3134191"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定语从句</a:t>
            </a:r>
            <a:r>
              <a:rPr lang="en-US" altLang="zh-CN" sz="2000" b="1" dirty="0" smtClean="0">
                <a:latin typeface="新宋体" panose="02010609030101010101" pitchFamily="49" charset="-122"/>
                <a:ea typeface="新宋体" panose="02010609030101010101" pitchFamily="49" charset="-122"/>
              </a:rPr>
              <a:t>&amp;it</a:t>
            </a:r>
            <a:r>
              <a:rPr lang="zh-CN" altLang="en-US" sz="2000" b="1" dirty="0" smtClean="0">
                <a:latin typeface="新宋体" panose="02010609030101010101" pitchFamily="49" charset="-122"/>
                <a:ea typeface="新宋体" panose="02010609030101010101" pitchFamily="49" charset="-122"/>
              </a:rPr>
              <a:t>形式宾语结构</a:t>
            </a:r>
            <a:endParaRPr lang="zh-CN" altLang="en-US" sz="2000" b="1" dirty="0">
              <a:latin typeface="新宋体" panose="02010609030101010101" pitchFamily="49" charset="-122"/>
              <a:ea typeface="新宋体" panose="02010609030101010101" pitchFamily="49" charset="-122"/>
            </a:endParaRPr>
          </a:p>
        </p:txBody>
      </p:sp>
      <p:sp>
        <p:nvSpPr>
          <p:cNvPr id="9" name="TextBox 8"/>
          <p:cNvSpPr txBox="1"/>
          <p:nvPr/>
        </p:nvSpPr>
        <p:spPr>
          <a:xfrm>
            <a:off x="8033173" y="4091094"/>
            <a:ext cx="2616422"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altLang="zh-CN" sz="2000" b="1" dirty="0" smtClean="0">
                <a:latin typeface="Calibri" panose="020F0502020204030204" pitchFamily="34" charset="0"/>
                <a:ea typeface="新宋体" panose="02010609030101010101" pitchFamily="49" charset="-122"/>
                <a:cs typeface="Calibri" panose="020F0502020204030204" pitchFamily="34" charset="0"/>
              </a:rPr>
              <a:t>not only…but also</a:t>
            </a:r>
            <a:r>
              <a:rPr lang="zh-CN" altLang="en-US" sz="2000" b="1" dirty="0" smtClean="0">
                <a:latin typeface="新宋体" panose="02010609030101010101" pitchFamily="49" charset="-122"/>
                <a:ea typeface="新宋体" panose="02010609030101010101" pitchFamily="49" charset="-122"/>
              </a:rPr>
              <a:t>句型</a:t>
            </a:r>
            <a:endParaRPr lang="zh-CN" altLang="en-US" sz="2000" b="1" dirty="0">
              <a:latin typeface="新宋体" panose="02010609030101010101" pitchFamily="49" charset="-122"/>
              <a:ea typeface="新宋体" panose="02010609030101010101" pitchFamily="49" charset="-122"/>
            </a:endParaRPr>
          </a:p>
        </p:txBody>
      </p:sp>
      <p:sp>
        <p:nvSpPr>
          <p:cNvPr id="10" name="TextBox 9"/>
          <p:cNvSpPr txBox="1"/>
          <p:nvPr/>
        </p:nvSpPr>
        <p:spPr>
          <a:xfrm>
            <a:off x="4124960" y="4856480"/>
            <a:ext cx="1872629" cy="400110"/>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zh-CN" altLang="en-US" sz="2000" b="1" dirty="0" smtClean="0">
                <a:latin typeface="新宋体" panose="02010609030101010101" pitchFamily="49" charset="-122"/>
                <a:ea typeface="新宋体" panose="02010609030101010101" pitchFamily="49" charset="-122"/>
              </a:rPr>
              <a:t>介词</a:t>
            </a:r>
            <a:r>
              <a:rPr lang="en-US" altLang="zh-CN" sz="2000" b="1" dirty="0" smtClean="0">
                <a:latin typeface="新宋体" panose="02010609030101010101" pitchFamily="49" charset="-122"/>
                <a:ea typeface="新宋体" panose="02010609030101010101" pitchFamily="49" charset="-122"/>
              </a:rPr>
              <a:t>+</a:t>
            </a:r>
            <a:r>
              <a:rPr lang="zh-CN" altLang="en-US" sz="2000" b="1" dirty="0" smtClean="0">
                <a:latin typeface="新宋体" panose="02010609030101010101" pitchFamily="49" charset="-122"/>
                <a:ea typeface="新宋体" panose="02010609030101010101" pitchFamily="49" charset="-122"/>
              </a:rPr>
              <a:t>关系代词</a:t>
            </a:r>
            <a:endParaRPr lang="zh-CN" altLang="en-US" sz="2000" b="1" dirty="0">
              <a:latin typeface="新宋体" panose="02010609030101010101" pitchFamily="49" charset="-122"/>
              <a:ea typeface="新宋体" panose="02010609030101010101" pitchFamily="49"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4998" y="449149"/>
            <a:ext cx="7231467" cy="523220"/>
          </a:xfrm>
          <a:prstGeom prst="rect">
            <a:avLst/>
          </a:prstGeom>
          <a:noFill/>
        </p:spPr>
        <p:txBody>
          <a:bodyPr wrap="none" rtlCol="0">
            <a:spAutoFit/>
          </a:bodyPr>
          <a:lstStyle/>
          <a:p>
            <a:r>
              <a:rPr lang="en-US" altLang="zh-CN" sz="2800" b="1" dirty="0" smtClean="0">
                <a:latin typeface="Berlin Sans FB Demi" panose="020E0802020502020306" pitchFamily="34" charset="0"/>
              </a:rPr>
              <a:t>Book 4 Unit 4 Communication: No Problem?</a:t>
            </a:r>
            <a:endParaRPr lang="zh-CN" altLang="en-US" sz="2800" b="1" dirty="0">
              <a:latin typeface="Berlin Sans FB Demi" panose="020E0802020502020306" pitchFamily="34" charset="0"/>
            </a:endParaRPr>
          </a:p>
        </p:txBody>
      </p:sp>
      <p:sp>
        <p:nvSpPr>
          <p:cNvPr id="2" name="矩形 1"/>
          <p:cNvSpPr/>
          <p:nvPr/>
        </p:nvSpPr>
        <p:spPr>
          <a:xfrm>
            <a:off x="1494732" y="1333460"/>
            <a:ext cx="6551987" cy="3323987"/>
          </a:xfrm>
          <a:prstGeom prst="rect">
            <a:avLst/>
          </a:prstGeom>
          <a:solidFill>
            <a:schemeClr val="accent5">
              <a:lumMod val="20000"/>
              <a:lumOff val="80000"/>
              <a:alpha val="53000"/>
            </a:schemeClr>
          </a:solidFill>
        </p:spPr>
        <p:txBody>
          <a:bodyPr wrap="square">
            <a:spAutoFit/>
          </a:bodyPr>
          <a:lstStyle/>
          <a:p>
            <a:r>
              <a:rPr lang="en-US" altLang="zh-CN" sz="2800" b="1" dirty="0" smtClean="0">
                <a:latin typeface="Calibri" panose="020F0502020204030204" pitchFamily="34" charset="0"/>
                <a:cs typeface="Calibri" panose="020F0502020204030204" pitchFamily="34" charset="0"/>
              </a:rPr>
              <a:t>    </a:t>
            </a:r>
            <a:r>
              <a:rPr lang="en-US" altLang="zh-CN" sz="2600" b="1" dirty="0">
                <a:latin typeface="Calibri" panose="020F0502020204030204" pitchFamily="34" charset="0"/>
                <a:cs typeface="Calibri" panose="020F0502020204030204" pitchFamily="34" charset="0"/>
              </a:rPr>
              <a:t>The first person to arrive was Tony Garcia from Colombia, closely followed by Julia Smith from Britain. After I met them and then introduced them to each other, I was very surprised. Tony approached Julia, touched her shoulder and kissed her on the cheek! She stepped back appearing surprised and put up her hands, as if in </a:t>
            </a:r>
            <a:r>
              <a:rPr lang="en-US" altLang="zh-CN" sz="2600" b="1" dirty="0" err="1" smtClean="0">
                <a:latin typeface="Calibri" panose="020F0502020204030204" pitchFamily="34" charset="0"/>
                <a:cs typeface="Calibri" panose="020F0502020204030204" pitchFamily="34" charset="0"/>
              </a:rPr>
              <a:t>defence</a:t>
            </a:r>
            <a:r>
              <a:rPr lang="en-US" altLang="zh-CN" sz="2600" b="1" smtClean="0">
                <a:latin typeface="Calibri" panose="020F0502020204030204" pitchFamily="34" charset="0"/>
                <a:cs typeface="Calibri" panose="020F0502020204030204" pitchFamily="34" charset="0"/>
              </a:rPr>
              <a:t> ... </a:t>
            </a:r>
            <a:endParaRPr lang="zh-CN" altLang="en-US" sz="2600" b="1" dirty="0">
              <a:latin typeface="Calibri" panose="020F0502020204030204" pitchFamily="34" charset="0"/>
              <a:cs typeface="Calibri" panose="020F0502020204030204" pitchFamily="34" charset="0"/>
            </a:endParaRPr>
          </a:p>
        </p:txBody>
      </p:sp>
      <p:sp>
        <p:nvSpPr>
          <p:cNvPr id="30" name="椭圆 29"/>
          <p:cNvSpPr/>
          <p:nvPr/>
        </p:nvSpPr>
        <p:spPr>
          <a:xfrm>
            <a:off x="6098446" y="3008999"/>
            <a:ext cx="1331900" cy="38418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1399906" y="3800341"/>
            <a:ext cx="4878974" cy="43299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1556819" y="4917984"/>
            <a:ext cx="6489900"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ltLang="zh-CN" sz="2400" dirty="0" smtClean="0">
                <a:latin typeface="Berlin Sans FB Demi" panose="020E0802020502020306" pitchFamily="34" charset="0"/>
                <a:ea typeface="新宋体" panose="02010609030101010101" pitchFamily="49" charset="-122"/>
              </a:rPr>
              <a:t>There always exist cultural </a:t>
            </a:r>
            <a:r>
              <a:rPr lang="en-US" altLang="zh-CN" sz="2400" dirty="0">
                <a:latin typeface="Berlin Sans FB Demi" panose="020E0802020502020306" pitchFamily="34" charset="0"/>
                <a:ea typeface="新宋体" panose="02010609030101010101" pitchFamily="49" charset="-122"/>
              </a:rPr>
              <a:t>difference</a:t>
            </a:r>
            <a:r>
              <a:rPr lang="en-US" altLang="zh-CN" sz="2400" dirty="0" smtClean="0">
                <a:latin typeface="Berlin Sans FB Demi" panose="020E0802020502020306" pitchFamily="34" charset="0"/>
                <a:ea typeface="新宋体" panose="02010609030101010101" pitchFamily="49" charset="-122"/>
              </a:rPr>
              <a:t>s. What can be gained from the text is not only language itself but also culture. Get it, taste it, digest it and then spread it in your expression.</a:t>
            </a:r>
            <a:endParaRPr lang="zh-CN" altLang="en-US" sz="2400" dirty="0">
              <a:latin typeface="Berlin Sans FB Demi" panose="020E0802020502020306" pitchFamily="34" charset="0"/>
              <a:ea typeface="新宋体" panose="02010609030101010101" pitchFamily="49" charset="-122"/>
            </a:endParaRPr>
          </a:p>
        </p:txBody>
      </p:sp>
      <p:sp>
        <p:nvSpPr>
          <p:cNvPr id="7" name="椭圆 6"/>
          <p:cNvSpPr/>
          <p:nvPr/>
        </p:nvSpPr>
        <p:spPr>
          <a:xfrm>
            <a:off x="3708674" y="3001026"/>
            <a:ext cx="1684114" cy="426026"/>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75567" y="3427052"/>
            <a:ext cx="1020326" cy="37328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764396" y="3800341"/>
            <a:ext cx="1133311" cy="446034"/>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619407" y="4191223"/>
            <a:ext cx="1684114" cy="40109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randombar(horizont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34" grpId="0" animBg="1"/>
      <p:bldP spid="40"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273" y="376989"/>
            <a:ext cx="4261103"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altLang="zh-CN" sz="3200" dirty="0" smtClean="0">
                <a:latin typeface="Berlin Sans FB Demi" panose="020E0802020502020306" pitchFamily="34" charset="0"/>
              </a:rPr>
              <a:t>Recommend a website</a:t>
            </a:r>
            <a:endParaRPr lang="zh-CN" altLang="en-US" sz="3200" dirty="0">
              <a:latin typeface="Berlin Sans FB Demi" panose="020E0802020502020306" pitchFamily="34" charset="0"/>
            </a:endParaRPr>
          </a:p>
        </p:txBody>
      </p:sp>
      <p:sp>
        <p:nvSpPr>
          <p:cNvPr id="3" name="矩形 2"/>
          <p:cNvSpPr/>
          <p:nvPr/>
        </p:nvSpPr>
        <p:spPr>
          <a:xfrm>
            <a:off x="778043" y="1274349"/>
            <a:ext cx="7299157" cy="4832092"/>
          </a:xfrm>
          <a:prstGeom prst="rect">
            <a:avLst/>
          </a:prstGeom>
          <a:ln w="19050">
            <a:solidFill>
              <a:schemeClr val="accent1"/>
            </a:solidFill>
            <a:prstDash val="dashDot"/>
          </a:ln>
        </p:spPr>
        <p:txBody>
          <a:bodyPr wrap="square">
            <a:spAutoFit/>
          </a:bodyPr>
          <a:lstStyle/>
          <a:p>
            <a:r>
              <a:rPr lang="zh-CN" altLang="en-US" sz="2800" b="1" dirty="0" smtClean="0">
                <a:latin typeface="新宋体" panose="02010609030101010101" pitchFamily="49" charset="-122"/>
                <a:ea typeface="新宋体" panose="02010609030101010101" pitchFamily="49" charset="-122"/>
              </a:rPr>
              <a:t>    假定你是李华，</a:t>
            </a:r>
            <a:r>
              <a:rPr lang="zh-CN" altLang="en-US" sz="2800" b="1" dirty="0">
                <a:latin typeface="新宋体" panose="02010609030101010101" pitchFamily="49" charset="-122"/>
                <a:ea typeface="新宋体" panose="02010609030101010101" pitchFamily="49" charset="-122"/>
              </a:rPr>
              <a:t>你</a:t>
            </a:r>
            <a:r>
              <a:rPr lang="zh-CN" altLang="en-US" sz="2800" b="1" dirty="0" smtClean="0">
                <a:latin typeface="新宋体" panose="02010609030101010101" pitchFamily="49" charset="-122"/>
                <a:ea typeface="新宋体" panose="02010609030101010101" pitchFamily="49" charset="-122"/>
              </a:rPr>
              <a:t>的英国朋友</a:t>
            </a:r>
            <a:r>
              <a:rPr lang="en-US" altLang="zh-CN" sz="2800" b="1" dirty="0" smtClean="0">
                <a:latin typeface="Berlin Sans FB Demi" panose="020E0802020502020306" pitchFamily="34" charset="0"/>
                <a:ea typeface="新宋体" panose="02010609030101010101" pitchFamily="49" charset="-122"/>
              </a:rPr>
              <a:t>Alex</a:t>
            </a:r>
            <a:r>
              <a:rPr lang="zh-CN" altLang="en-US" sz="2800" b="1" dirty="0" smtClean="0">
                <a:latin typeface="新宋体" panose="02010609030101010101" pitchFamily="49" charset="-122"/>
                <a:ea typeface="新宋体" panose="02010609030101010101" pitchFamily="49" charset="-122"/>
              </a:rPr>
              <a:t>正在学习汉语，希望你推荐一个适合他学习汉语的网站，请你根据以下内容，给他写一封电子邮件。</a:t>
            </a:r>
            <a:endParaRPr lang="en-US" altLang="zh-CN" sz="2800" b="1" dirty="0" smtClean="0">
              <a:latin typeface="新宋体" panose="02010609030101010101" pitchFamily="49" charset="-122"/>
              <a:ea typeface="新宋体" panose="02010609030101010101" pitchFamily="49" charset="-122"/>
            </a:endParaRPr>
          </a:p>
          <a:p>
            <a:r>
              <a:rPr lang="en-US" altLang="zh-CN" sz="2800" b="1" dirty="0" smtClean="0">
                <a:latin typeface="新宋体" panose="02010609030101010101" pitchFamily="49" charset="-122"/>
                <a:ea typeface="新宋体" panose="02010609030101010101" pitchFamily="49" charset="-122"/>
              </a:rPr>
              <a:t>1.</a:t>
            </a:r>
            <a:r>
              <a:rPr lang="zh-CN" altLang="en-US" sz="2800" b="1" dirty="0" smtClean="0">
                <a:latin typeface="新宋体" panose="02010609030101010101" pitchFamily="49" charset="-122"/>
                <a:ea typeface="新宋体" panose="02010609030101010101" pitchFamily="49" charset="-122"/>
              </a:rPr>
              <a:t>推荐网站：</a:t>
            </a:r>
            <a:r>
              <a:rPr lang="en-US" altLang="zh-CN" sz="2800" b="1" dirty="0" smtClean="0">
                <a:latin typeface="Berlin Sans FB Demi" panose="020E0802020502020306" pitchFamily="34" charset="0"/>
                <a:ea typeface="新宋体" panose="02010609030101010101" pitchFamily="49" charset="-122"/>
              </a:rPr>
              <a:t>www.educhinese.com</a:t>
            </a:r>
            <a:r>
              <a:rPr lang="zh-CN" altLang="en-US" sz="2800" b="1" dirty="0" smtClean="0">
                <a:latin typeface="Berlin Sans FB Demi" panose="020E0802020502020306" pitchFamily="34" charset="0"/>
                <a:ea typeface="新宋体" panose="02010609030101010101" pitchFamily="49" charset="-122"/>
              </a:rPr>
              <a:t>；</a:t>
            </a:r>
            <a:endParaRPr lang="en-US" altLang="zh-CN" sz="2800" b="1" dirty="0" smtClean="0">
              <a:latin typeface="Berlin Sans FB Demi" panose="020E0802020502020306" pitchFamily="34" charset="0"/>
              <a:ea typeface="新宋体" panose="02010609030101010101" pitchFamily="49" charset="-122"/>
            </a:endParaRPr>
          </a:p>
          <a:p>
            <a:r>
              <a:rPr lang="en-US" altLang="zh-CN" sz="2800" b="1" dirty="0" smtClean="0">
                <a:latin typeface="新宋体" panose="02010609030101010101" pitchFamily="49" charset="-122"/>
                <a:ea typeface="新宋体" panose="02010609030101010101" pitchFamily="49" charset="-122"/>
              </a:rPr>
              <a:t>2.</a:t>
            </a:r>
            <a:r>
              <a:rPr lang="zh-CN" altLang="en-US" sz="2800" b="1" dirty="0" smtClean="0">
                <a:latin typeface="新宋体" panose="02010609030101010101" pitchFamily="49" charset="-122"/>
                <a:ea typeface="新宋体" panose="02010609030101010101" pitchFamily="49" charset="-122"/>
              </a:rPr>
              <a:t>网站内容；</a:t>
            </a:r>
            <a:endParaRPr lang="en-US" altLang="zh-CN" sz="2800" b="1" dirty="0" smtClean="0">
              <a:latin typeface="新宋体" panose="02010609030101010101" pitchFamily="49" charset="-122"/>
              <a:ea typeface="新宋体" panose="02010609030101010101" pitchFamily="49" charset="-122"/>
            </a:endParaRPr>
          </a:p>
          <a:p>
            <a:r>
              <a:rPr lang="zh-CN" altLang="en-US" sz="2800" b="1" dirty="0" smtClean="0">
                <a:latin typeface="新宋体" panose="02010609030101010101" pitchFamily="49" charset="-122"/>
                <a:ea typeface="新宋体" panose="02010609030101010101" pitchFamily="49" charset="-122"/>
              </a:rPr>
              <a:t>（</a:t>
            </a:r>
            <a:r>
              <a:rPr lang="en-US" altLang="zh-CN" sz="2800" b="1" dirty="0" smtClean="0">
                <a:latin typeface="新宋体" panose="02010609030101010101" pitchFamily="49" charset="-122"/>
                <a:ea typeface="新宋体" panose="02010609030101010101" pitchFamily="49" charset="-122"/>
              </a:rPr>
              <a:t>1</a:t>
            </a:r>
            <a:r>
              <a:rPr lang="zh-CN" altLang="en-US" sz="2800" b="1" dirty="0" smtClean="0">
                <a:latin typeface="新宋体" panose="02010609030101010101" pitchFamily="49" charset="-122"/>
                <a:ea typeface="新宋体" panose="02010609030101010101" pitchFamily="49" charset="-122"/>
              </a:rPr>
              <a:t>）中国风俗、中文电影、中文歌曲、成语和唐诗等；</a:t>
            </a:r>
            <a:endParaRPr lang="en-US" altLang="zh-CN" sz="2800" b="1" dirty="0" smtClean="0">
              <a:latin typeface="新宋体" panose="02010609030101010101" pitchFamily="49" charset="-122"/>
              <a:ea typeface="新宋体" panose="02010609030101010101" pitchFamily="49" charset="-122"/>
            </a:endParaRPr>
          </a:p>
          <a:p>
            <a:r>
              <a:rPr lang="zh-CN" altLang="en-US" sz="2800" b="1" dirty="0" smtClean="0">
                <a:latin typeface="新宋体" panose="02010609030101010101" pitchFamily="49" charset="-122"/>
                <a:ea typeface="新宋体" panose="02010609030101010101" pitchFamily="49" charset="-122"/>
              </a:rPr>
              <a:t>（</a:t>
            </a:r>
            <a:r>
              <a:rPr lang="en-US" altLang="zh-CN" sz="2800" b="1" dirty="0" smtClean="0">
                <a:latin typeface="新宋体" panose="02010609030101010101" pitchFamily="49" charset="-122"/>
                <a:ea typeface="新宋体" panose="02010609030101010101" pitchFamily="49" charset="-122"/>
              </a:rPr>
              <a:t>2</a:t>
            </a:r>
            <a:r>
              <a:rPr lang="zh-CN" altLang="en-US" sz="2800" b="1" dirty="0" smtClean="0">
                <a:latin typeface="新宋体" panose="02010609030101010101" pitchFamily="49" charset="-122"/>
                <a:ea typeface="新宋体" panose="02010609030101010101" pitchFamily="49" charset="-122"/>
              </a:rPr>
              <a:t>）有在线教师答疑解惑。</a:t>
            </a:r>
            <a:endParaRPr lang="zh-CN" altLang="en-US" sz="2800" b="1" dirty="0" smtClean="0">
              <a:latin typeface="新宋体" panose="02010609030101010101" pitchFamily="49" charset="-122"/>
              <a:ea typeface="新宋体" panose="02010609030101010101" pitchFamily="49" charset="-122"/>
            </a:endParaRPr>
          </a:p>
          <a:p>
            <a:r>
              <a:rPr lang="zh-CN" altLang="en-US" sz="2800" b="1" dirty="0" smtClean="0">
                <a:latin typeface="新宋体" panose="02010609030101010101" pitchFamily="49" charset="-122"/>
                <a:ea typeface="新宋体" panose="02010609030101010101" pitchFamily="49" charset="-122"/>
              </a:rPr>
              <a:t>注意：</a:t>
            </a:r>
            <a:r>
              <a:rPr lang="en-US" altLang="zh-CN" sz="2800" b="1" dirty="0" smtClean="0">
                <a:latin typeface="新宋体" panose="02010609030101010101" pitchFamily="49" charset="-122"/>
                <a:ea typeface="新宋体" panose="02010609030101010101" pitchFamily="49" charset="-122"/>
              </a:rPr>
              <a:t>1. </a:t>
            </a:r>
            <a:r>
              <a:rPr lang="zh-CN" altLang="en-US" sz="2800" b="1" dirty="0" smtClean="0">
                <a:latin typeface="新宋体" panose="02010609030101010101" pitchFamily="49" charset="-122"/>
                <a:ea typeface="新宋体" panose="02010609030101010101" pitchFamily="49" charset="-122"/>
              </a:rPr>
              <a:t>词数</a:t>
            </a:r>
            <a:r>
              <a:rPr lang="en-US" altLang="zh-CN" sz="2800" b="1" dirty="0" smtClean="0">
                <a:latin typeface="新宋体" panose="02010609030101010101" pitchFamily="49" charset="-122"/>
                <a:ea typeface="新宋体" panose="02010609030101010101" pitchFamily="49" charset="-122"/>
              </a:rPr>
              <a:t>80</a:t>
            </a:r>
            <a:r>
              <a:rPr lang="zh-CN" altLang="en-US" sz="2800" b="1" dirty="0" smtClean="0">
                <a:latin typeface="新宋体" panose="02010609030101010101" pitchFamily="49" charset="-122"/>
                <a:ea typeface="新宋体" panose="02010609030101010101" pitchFamily="49" charset="-122"/>
              </a:rPr>
              <a:t>左右；</a:t>
            </a:r>
            <a:r>
              <a:rPr lang="en-US" altLang="zh-CN" sz="2800" b="1" dirty="0" smtClean="0">
                <a:latin typeface="新宋体" panose="02010609030101010101" pitchFamily="49" charset="-122"/>
                <a:ea typeface="新宋体" panose="02010609030101010101" pitchFamily="49" charset="-122"/>
              </a:rPr>
              <a:t>2. </a:t>
            </a:r>
            <a:r>
              <a:rPr lang="zh-CN" altLang="en-US" sz="2800" b="1" dirty="0" smtClean="0">
                <a:latin typeface="新宋体" panose="02010609030101010101" pitchFamily="49" charset="-122"/>
                <a:ea typeface="新宋体" panose="02010609030101010101" pitchFamily="49" charset="-122"/>
              </a:rPr>
              <a:t>可以适当增加细节，以使行文连贯。</a:t>
            </a:r>
            <a:endParaRPr lang="zh-CN" altLang="en-US" sz="2800" b="1" dirty="0">
              <a:latin typeface="新宋体" panose="02010609030101010101" pitchFamily="49" charset="-122"/>
              <a:ea typeface="新宋体" panose="0201060903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04-紫色方案">
      <a:dk1>
        <a:srgbClr val="000000"/>
      </a:dk1>
      <a:lt1>
        <a:srgbClr val="FFFFFF"/>
      </a:lt1>
      <a:dk2>
        <a:srgbClr val="262626"/>
      </a:dk2>
      <a:lt2>
        <a:srgbClr val="F8F8F8"/>
      </a:lt2>
      <a:accent1>
        <a:srgbClr val="692396"/>
      </a:accent1>
      <a:accent2>
        <a:srgbClr val="8E25AB"/>
      </a:accent2>
      <a:accent3>
        <a:srgbClr val="9C2BB2"/>
      </a:accent3>
      <a:accent4>
        <a:srgbClr val="A445B4"/>
      </a:accent4>
      <a:accent5>
        <a:srgbClr val="B868C6"/>
      </a:accent5>
      <a:accent6>
        <a:srgbClr val="D093D9"/>
      </a:accent6>
      <a:hlink>
        <a:srgbClr val="7030A0"/>
      </a:hlink>
      <a:folHlink>
        <a:srgbClr val="9C2BB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7945</Words>
  <Application>WPS 演示</Application>
  <PresentationFormat>自定义</PresentationFormat>
  <Paragraphs>246</Paragraphs>
  <Slides>21</Slides>
  <Notes>27</Notes>
  <HiddenSlides>0</HiddenSlides>
  <MMClips>2</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21</vt:i4>
      </vt:variant>
    </vt:vector>
  </HeadingPairs>
  <TitlesOfParts>
    <vt:vector size="42" baseType="lpstr">
      <vt:lpstr>Arial</vt:lpstr>
      <vt:lpstr>宋体</vt:lpstr>
      <vt:lpstr>Wingdings</vt:lpstr>
      <vt:lpstr>Times New Roman</vt:lpstr>
      <vt:lpstr>HelveticaNeue</vt:lpstr>
      <vt:lpstr>Corbel</vt:lpstr>
      <vt:lpstr>华文新魏</vt:lpstr>
      <vt:lpstr>华文隶书</vt:lpstr>
      <vt:lpstr>微软雅黑</vt:lpstr>
      <vt:lpstr>Berlin Sans FB Demi</vt:lpstr>
      <vt:lpstr>方正兰亭黑简体</vt:lpstr>
      <vt:lpstr>黑体</vt:lpstr>
      <vt:lpstr>LilyUPC</vt:lpstr>
      <vt:lpstr>Calibri</vt:lpstr>
      <vt:lpstr>Segoe UI Black</vt:lpstr>
      <vt:lpstr>新宋体</vt:lpstr>
      <vt:lpstr>Impact</vt:lpstr>
      <vt:lpstr>Arial Unicode MS</vt:lpstr>
      <vt:lpstr>Arial Black</vt:lpstr>
      <vt:lpstr>Microsoft Sans Serif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15653335022695</dc:title>
  <dc:creator>MICHAEL</dc:creator>
  <cp:lastModifiedBy>南山有谷堆</cp:lastModifiedBy>
  <cp:revision>177</cp:revision>
  <dcterms:created xsi:type="dcterms:W3CDTF">2015-05-05T08:02:00Z</dcterms:created>
  <dcterms:modified xsi:type="dcterms:W3CDTF">2020-07-01T15:00:57Z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