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82" r:id="rId2"/>
    <p:sldId id="283" r:id="rId3"/>
    <p:sldId id="350" r:id="rId4"/>
    <p:sldId id="311" r:id="rId5"/>
    <p:sldId id="284" r:id="rId6"/>
    <p:sldId id="353" r:id="rId7"/>
    <p:sldId id="367" r:id="rId8"/>
    <p:sldId id="319" r:id="rId9"/>
    <p:sldId id="313" r:id="rId10"/>
    <p:sldId id="316" r:id="rId11"/>
    <p:sldId id="317" r:id="rId12"/>
    <p:sldId id="354" r:id="rId13"/>
    <p:sldId id="359" r:id="rId14"/>
    <p:sldId id="355" r:id="rId15"/>
    <p:sldId id="360" r:id="rId16"/>
    <p:sldId id="357" r:id="rId17"/>
    <p:sldId id="361" r:id="rId18"/>
    <p:sldId id="362" r:id="rId19"/>
    <p:sldId id="358" r:id="rId20"/>
    <p:sldId id="363" r:id="rId21"/>
    <p:sldId id="365" r:id="rId22"/>
    <p:sldId id="318" r:id="rId23"/>
    <p:sldId id="280" r:id="rId2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56">
          <p15:clr>
            <a:srgbClr val="A4A3A4"/>
          </p15:clr>
        </p15:guide>
        <p15:guide id="2" pos="38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0ECF0"/>
    <a:srgbClr val="D1EBFF"/>
    <a:srgbClr val="D1F7FF"/>
    <a:srgbClr val="22ACEC"/>
    <a:srgbClr val="FCB302"/>
    <a:srgbClr val="FED100"/>
    <a:srgbClr val="FAB204"/>
    <a:srgbClr val="FAAC04"/>
    <a:srgbClr val="7ED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1" autoAdjust="0"/>
    <p:restoredTop sz="94660"/>
  </p:normalViewPr>
  <p:slideViewPr>
    <p:cSldViewPr snapToGrid="0">
      <p:cViewPr varScale="1">
        <p:scale>
          <a:sx n="80" d="100"/>
          <a:sy n="80" d="100"/>
        </p:scale>
        <p:origin x="216" y="424"/>
      </p:cViewPr>
      <p:guideLst>
        <p:guide orient="horz" pos="2056"/>
        <p:guide pos="38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zh-CN" altLang="en-US"/>
              <a:t>杭州亿启教育科技有限公司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2019/1/19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3660642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zh-CN" altLang="en-US"/>
              <a:t>杭州亿启教育科技有限公司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8DB6B-1F6A-45C1-B002-D22550F60E14}" type="datetimeFigureOut">
              <a:rPr lang="zh-CN" altLang="en-US" smtClean="0"/>
              <a:t>2019/1/19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B3C272-B367-41A5-8460-5A329737240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363516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8154602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2296728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8768246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5516316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3787958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20733670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20103195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0798535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7142636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95276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200307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463176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7779416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9856585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3113306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20568641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6716545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2117019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2019/1/19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2019/1/19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2019/1/19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2019/1/19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2019/1/19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2019/1/19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6085A-AAE6-478F-8DE7-627C252BB344}" type="datetimeFigureOut">
              <a:rPr lang="zh-CN" altLang="en-US" smtClean="0"/>
              <a:t>2019/1/19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/>
          <p:cNvPicPr>
            <a:picLocks/>
          </p:cNvPicPr>
          <p:nvPr userDrawn="1"/>
        </p:nvPicPr>
        <p:blipFill>
          <a:blip r:embed="rId1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400" y="316800"/>
            <a:ext cx="3726000" cy="1206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椭圆 13"/>
          <p:cNvSpPr/>
          <p:nvPr/>
        </p:nvSpPr>
        <p:spPr>
          <a:xfrm>
            <a:off x="2068546" y="3225439"/>
            <a:ext cx="2199969" cy="2199969"/>
          </a:xfrm>
          <a:prstGeom prst="ellipse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6" name="平行四边形 5"/>
          <p:cNvSpPr/>
          <p:nvPr/>
        </p:nvSpPr>
        <p:spPr>
          <a:xfrm>
            <a:off x="3333731" y="1051391"/>
            <a:ext cx="5429287" cy="925033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4" name="椭圆 3"/>
          <p:cNvSpPr/>
          <p:nvPr/>
        </p:nvSpPr>
        <p:spPr bwMode="auto">
          <a:xfrm>
            <a:off x="2242021" y="3398913"/>
            <a:ext cx="1853017" cy="1853016"/>
          </a:xfrm>
          <a:prstGeom prst="ellipse">
            <a:avLst/>
          </a:prstGeom>
          <a:blipFill rotWithShape="1">
            <a:blip r:embed="rId3" cstate="print"/>
            <a:stretch>
              <a:fillRect/>
            </a:stretch>
          </a:blipFill>
          <a:ln>
            <a:noFill/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121899" tIns="60949" rIns="121899" bIns="60949" numCol="1" rtlCol="0" anchor="t" anchorCtr="0" compatLnSpc="1"/>
          <a:lstStyle/>
          <a:p>
            <a:pPr defTabSz="913765"/>
            <a:endParaRPr lang="zh-CN" altLang="en-US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3428981" y="1045838"/>
            <a:ext cx="5143536" cy="861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B5U1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Great Scientists</a:t>
            </a:r>
          </a:p>
        </p:txBody>
      </p:sp>
      <p:cxnSp>
        <p:nvCxnSpPr>
          <p:cNvPr id="8" name="直接连接符 7"/>
          <p:cNvCxnSpPr/>
          <p:nvPr/>
        </p:nvCxnSpPr>
        <p:spPr>
          <a:xfrm>
            <a:off x="4552435" y="2778768"/>
            <a:ext cx="0" cy="3094074"/>
          </a:xfrm>
          <a:prstGeom prst="line">
            <a:avLst/>
          </a:prstGeom>
          <a:ln w="28575">
            <a:solidFill>
              <a:srgbClr val="22AC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4552435" y="3790880"/>
            <a:ext cx="7492123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4000" dirty="0">
                <a:latin typeface="Calibri" panose="020F0502020204030204" pitchFamily="34" charset="0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New Words  and Expressions</a:t>
            </a:r>
          </a:p>
          <a:p>
            <a:pPr>
              <a:lnSpc>
                <a:spcPct val="150000"/>
              </a:lnSpc>
            </a:pPr>
            <a:endParaRPr lang="en-US" altLang="zh-CN" sz="14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ea typeface="微软雅黑" panose="020B0503020204020204" charset="-122"/>
              <a:sym typeface="Arial" panose="020B0604020202020204"/>
            </a:endParaRPr>
          </a:p>
          <a:p>
            <a:pPr>
              <a:lnSpc>
                <a:spcPct val="150000"/>
              </a:lnSpc>
            </a:pPr>
            <a:endParaRPr lang="en-US" altLang="zh-CN" sz="14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ea typeface="微软雅黑" panose="020B0503020204020204" charset="-122"/>
              <a:sym typeface="Arial" panose="020B0604020202020204"/>
            </a:endParaRPr>
          </a:p>
          <a:p>
            <a:pPr>
              <a:lnSpc>
                <a:spcPct val="150000"/>
              </a:lnSpc>
            </a:pPr>
            <a:endParaRPr lang="zh-CN" altLang="en-US" sz="14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1" name="平行四边形 10"/>
          <p:cNvSpPr/>
          <p:nvPr/>
        </p:nvSpPr>
        <p:spPr>
          <a:xfrm>
            <a:off x="2285973" y="1214423"/>
            <a:ext cx="745739" cy="739515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2" name="平行四边形 11"/>
          <p:cNvSpPr/>
          <p:nvPr/>
        </p:nvSpPr>
        <p:spPr>
          <a:xfrm>
            <a:off x="8953520" y="1285861"/>
            <a:ext cx="745739" cy="739515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089660" y="746760"/>
            <a:ext cx="3612515" cy="699770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2538186" y="881153"/>
            <a:ext cx="715010" cy="43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造句</a:t>
            </a:r>
          </a:p>
        </p:txBody>
      </p:sp>
      <p:cxnSp>
        <p:nvCxnSpPr>
          <p:cNvPr id="6" name="直接连接符 5"/>
          <p:cNvCxnSpPr/>
          <p:nvPr/>
        </p:nvCxnSpPr>
        <p:spPr>
          <a:xfrm>
            <a:off x="1944432" y="2602522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cxnSp>
        <p:nvCxnSpPr>
          <p:cNvPr id="13" name="直接连接符 12"/>
          <p:cNvCxnSpPr/>
          <p:nvPr/>
        </p:nvCxnSpPr>
        <p:spPr>
          <a:xfrm>
            <a:off x="1933545" y="4175512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pic>
        <p:nvPicPr>
          <p:cNvPr id="2" name="图片 1" descr="6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660" y="642918"/>
            <a:ext cx="762000" cy="74676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00075" y="2057400"/>
            <a:ext cx="76295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1. characteristic  expert  investigation  conclusion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81050" y="2952750"/>
            <a:ext cx="7629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  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95630" y="2566670"/>
            <a:ext cx="10015220" cy="82994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n-US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One of characteristics of an expert scientist is that he will make an investigation before drawing a conclusion.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9600" y="3649345"/>
            <a:ext cx="76295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2.announce  blame  pollute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9283" y="5241608"/>
            <a:ext cx="76295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3. attend  cure  victim</a:t>
            </a:r>
          </a:p>
        </p:txBody>
      </p:sp>
      <p:sp>
        <p:nvSpPr>
          <p:cNvPr id="4" name="TextBox 13"/>
          <p:cNvSpPr txBox="1"/>
          <p:nvPr/>
        </p:nvSpPr>
        <p:spPr>
          <a:xfrm>
            <a:off x="609600" y="4175760"/>
            <a:ext cx="10015220" cy="82994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2. It is announced that </a:t>
            </a:r>
            <a:r>
              <a:rPr lang="en-US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whoever pollutes the enviornment is to be blame and punished. </a:t>
            </a:r>
          </a:p>
        </p:txBody>
      </p:sp>
      <p:sp>
        <p:nvSpPr>
          <p:cNvPr id="5" name="TextBox 13"/>
          <p:cNvSpPr txBox="1"/>
          <p:nvPr/>
        </p:nvSpPr>
        <p:spPr>
          <a:xfrm>
            <a:off x="609600" y="5702300"/>
            <a:ext cx="10015220" cy="4603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3. The disease will be cured very soon as long as the victim is attended well 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ldLvl="0" animBg="1"/>
      <p:bldP spid="4" grpId="0" bldLvl="0" animBg="1"/>
      <p:bldP spid="5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平行四边形 3"/>
          <p:cNvSpPr/>
          <p:nvPr/>
        </p:nvSpPr>
        <p:spPr>
          <a:xfrm>
            <a:off x="900077" y="360961"/>
            <a:ext cx="5486436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/>
              </a:rPr>
              <a:t>重点词汇讲解与测试</a:t>
            </a:r>
          </a:p>
        </p:txBody>
      </p:sp>
      <p:pic>
        <p:nvPicPr>
          <p:cNvPr id="10" name="图片 9" descr="6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660" y="314294"/>
            <a:ext cx="762000" cy="746760"/>
          </a:xfrm>
          <a:prstGeom prst="rect">
            <a:avLst/>
          </a:prstGeom>
        </p:spPr>
      </p:pic>
      <p:sp>
        <p:nvSpPr>
          <p:cNvPr id="21" name="平行四边形 20"/>
          <p:cNvSpPr/>
          <p:nvPr/>
        </p:nvSpPr>
        <p:spPr>
          <a:xfrm>
            <a:off x="6515100" y="2743200"/>
            <a:ext cx="3612515" cy="699770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b="1">
                <a:latin typeface="Calibri" panose="020F0502020204030204" pitchFamily="34" charset="0"/>
                <a:ea typeface="微软雅黑" panose="020B0503020204020204" charset="-122"/>
                <a:cs typeface="Calibri" panose="020F0502020204030204" pitchFamily="34" charset="0"/>
                <a:sym typeface="Arial" panose="020B0604020202020204"/>
              </a:rPr>
              <a:t>expose</a:t>
            </a:r>
          </a:p>
        </p:txBody>
      </p:sp>
      <p:sp>
        <p:nvSpPr>
          <p:cNvPr id="2" name="平行四边形 1"/>
          <p:cNvSpPr/>
          <p:nvPr/>
        </p:nvSpPr>
        <p:spPr>
          <a:xfrm>
            <a:off x="1261110" y="3647440"/>
            <a:ext cx="3612515" cy="699770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b="1">
                <a:latin typeface="Calibri" panose="020F0502020204030204" pitchFamily="34" charset="0"/>
                <a:ea typeface="微软雅黑" panose="020B0503020204020204" charset="-122"/>
                <a:cs typeface="Calibri" panose="020F0502020204030204" pitchFamily="34" charset="0"/>
                <a:sym typeface="Arial" panose="020B0604020202020204"/>
              </a:rPr>
              <a:t>suspect</a:t>
            </a:r>
          </a:p>
        </p:txBody>
      </p:sp>
      <p:sp>
        <p:nvSpPr>
          <p:cNvPr id="3" name="平行四边形 2"/>
          <p:cNvSpPr/>
          <p:nvPr/>
        </p:nvSpPr>
        <p:spPr>
          <a:xfrm>
            <a:off x="6515100" y="4446905"/>
            <a:ext cx="3612515" cy="699770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b="1">
                <a:latin typeface="Calibri" panose="020F0502020204030204" pitchFamily="34" charset="0"/>
                <a:ea typeface="微软雅黑" panose="020B0503020204020204" charset="-122"/>
                <a:cs typeface="Calibri" panose="020F0502020204030204" pitchFamily="34" charset="0"/>
                <a:sym typeface="Arial" panose="020B0604020202020204"/>
              </a:rPr>
              <a:t>blame</a:t>
            </a:r>
          </a:p>
        </p:txBody>
      </p:sp>
      <p:sp>
        <p:nvSpPr>
          <p:cNvPr id="5" name="平行四边形 4"/>
          <p:cNvSpPr/>
          <p:nvPr/>
        </p:nvSpPr>
        <p:spPr>
          <a:xfrm>
            <a:off x="995680" y="5252085"/>
            <a:ext cx="3612515" cy="699770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b="1">
                <a:latin typeface="Calibri" panose="020F0502020204030204" pitchFamily="34" charset="0"/>
                <a:ea typeface="微软雅黑" panose="020B0503020204020204" charset="-122"/>
                <a:cs typeface="Calibri" panose="020F0502020204030204" pitchFamily="34" charset="0"/>
                <a:sym typeface="Arial" panose="020B0604020202020204"/>
              </a:rPr>
              <a:t>attend</a:t>
            </a:r>
          </a:p>
        </p:txBody>
      </p:sp>
      <p:sp>
        <p:nvSpPr>
          <p:cNvPr id="6" name="平行四边形 5"/>
          <p:cNvSpPr/>
          <p:nvPr/>
        </p:nvSpPr>
        <p:spPr>
          <a:xfrm>
            <a:off x="1261110" y="2043430"/>
            <a:ext cx="3612515" cy="699770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b="1">
                <a:latin typeface="Calibri" panose="020F0502020204030204" pitchFamily="34" charset="0"/>
                <a:ea typeface="微软雅黑" panose="020B0503020204020204" charset="-122"/>
                <a:cs typeface="Calibri" panose="020F0502020204030204" pitchFamily="34" charset="0"/>
                <a:sym typeface="Arial" panose="020B0604020202020204"/>
              </a:rPr>
              <a:t>cure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55866" y="872035"/>
            <a:ext cx="2700671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latin typeface="Calibri" panose="020F0502020204030204" pitchFamily="34" charset="0"/>
              <a:ea typeface="微软雅黑" panose="020B0503020204020204" charset="-122"/>
              <a:cs typeface="Calibri" panose="020F0502020204030204" pitchFamily="34" charset="0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815358" y="1003255"/>
            <a:ext cx="996950" cy="43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latin typeface="Calibri" panose="020F0502020204030204" pitchFamily="34" charset="0"/>
                <a:cs typeface="Calibri" panose="020F0502020204030204" pitchFamily="34" charset="0"/>
              </a:rPr>
              <a:t>1. cure</a:t>
            </a:r>
            <a:endParaRPr lang="en-US" altLang="zh-CN" sz="2800" b="1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charset="-122"/>
              <a:cs typeface="Calibri" panose="020F0502020204030204" pitchFamily="34" charset="0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856355" y="871855"/>
            <a:ext cx="2247900" cy="699770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vt. &amp; n.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/>
            </a:endParaRPr>
          </a:p>
        </p:txBody>
      </p:sp>
      <p:sp>
        <p:nvSpPr>
          <p:cNvPr id="6" name="矩形 43"/>
          <p:cNvSpPr>
            <a:spLocks noChangeArrowheads="1"/>
          </p:cNvSpPr>
          <p:nvPr/>
        </p:nvSpPr>
        <p:spPr bwMode="auto">
          <a:xfrm>
            <a:off x="2184156" y="2032873"/>
            <a:ext cx="7572375" cy="929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70" tIns="34286" rIns="68570" bIns="34286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vt. to make sb well again after he has been ill </a:t>
            </a:r>
            <a:r>
              <a:rPr lang="zh-CN" altLang="en-US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治愈</a:t>
            </a: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Moving to the country </a:t>
            </a:r>
            <a:r>
              <a:rPr lang="en-US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cure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d her </a:t>
            </a:r>
            <a:r>
              <a:rPr lang="en-US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the disease.</a:t>
            </a:r>
            <a:r>
              <a:rPr lang="en-US" altLang="zh-CN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grpSp>
        <p:nvGrpSpPr>
          <p:cNvPr id="3" name="组合 54"/>
          <p:cNvGrpSpPr/>
          <p:nvPr/>
        </p:nvGrpSpPr>
        <p:grpSpPr bwMode="auto">
          <a:xfrm>
            <a:off x="1660584" y="2035251"/>
            <a:ext cx="400647" cy="400050"/>
            <a:chOff x="403" y="0"/>
            <a:chExt cx="533400" cy="533400"/>
          </a:xfrm>
          <a:solidFill>
            <a:srgbClr val="22ACEC"/>
          </a:solidFill>
        </p:grpSpPr>
        <p:sp>
          <p:nvSpPr>
            <p:cNvPr id="9" name="椭圆 55"/>
            <p:cNvSpPr>
              <a:spLocks noChangeArrowheads="1"/>
            </p:cNvSpPr>
            <p:nvPr/>
          </p:nvSpPr>
          <p:spPr bwMode="auto">
            <a:xfrm>
              <a:off x="403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10" name="矩形 56"/>
            <p:cNvSpPr>
              <a:spLocks noChangeArrowheads="1"/>
            </p:cNvSpPr>
            <p:nvPr/>
          </p:nvSpPr>
          <p:spPr bwMode="auto">
            <a:xfrm>
              <a:off x="31065" y="82033"/>
              <a:ext cx="4720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01</a:t>
              </a:r>
            </a:p>
          </p:txBody>
        </p:sp>
      </p:grpSp>
      <p:sp>
        <p:nvSpPr>
          <p:cNvPr id="11" name="矩形 57"/>
          <p:cNvSpPr>
            <a:spLocks noChangeArrowheads="1"/>
          </p:cNvSpPr>
          <p:nvPr/>
        </p:nvSpPr>
        <p:spPr bwMode="auto">
          <a:xfrm>
            <a:off x="2184400" y="3411855"/>
            <a:ext cx="8735060" cy="1359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vt. to make an illness go away</a:t>
            </a:r>
          </a:p>
          <a:p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TB (</a:t>
            </a:r>
            <a:r>
              <a:rPr lang="zh-CN" altLang="en-US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肺结核</a:t>
            </a:r>
            <a:r>
              <a:rPr lang="en-US" altLang="zh-CN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a severe illness, but it </a:t>
            </a:r>
            <a:r>
              <a:rPr lang="en-US" sz="28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 be cured</a:t>
            </a:r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(=curable).</a:t>
            </a:r>
          </a:p>
        </p:txBody>
      </p:sp>
      <p:grpSp>
        <p:nvGrpSpPr>
          <p:cNvPr id="4" name="组合 59"/>
          <p:cNvGrpSpPr/>
          <p:nvPr/>
        </p:nvGrpSpPr>
        <p:grpSpPr bwMode="auto">
          <a:xfrm>
            <a:off x="1683445" y="3579539"/>
            <a:ext cx="400646" cy="400050"/>
            <a:chOff x="3566" y="0"/>
            <a:chExt cx="533400" cy="533400"/>
          </a:xfrm>
          <a:solidFill>
            <a:srgbClr val="19C9F5"/>
          </a:solidFill>
        </p:grpSpPr>
        <p:sp>
          <p:nvSpPr>
            <p:cNvPr id="14" name="椭圆 60"/>
            <p:cNvSpPr>
              <a:spLocks noChangeArrowheads="1"/>
            </p:cNvSpPr>
            <p:nvPr/>
          </p:nvSpPr>
          <p:spPr bwMode="auto">
            <a:xfrm>
              <a:off x="3566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15" name="矩形 61"/>
            <p:cNvSpPr>
              <a:spLocks noChangeArrowheads="1"/>
            </p:cNvSpPr>
            <p:nvPr/>
          </p:nvSpPr>
          <p:spPr bwMode="auto">
            <a:xfrm>
              <a:off x="15218" y="82200"/>
              <a:ext cx="4720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02</a:t>
              </a:r>
              <a:endParaRPr lang="zh-CN" altLang="en-US" sz="12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Arial" panose="020B0604020202020204" pitchFamily="34" charset="0"/>
                <a:sym typeface="Arial" panose="020B0604020202020204"/>
              </a:endParaRPr>
            </a:p>
          </p:txBody>
        </p:sp>
      </p:grpSp>
      <p:sp>
        <p:nvSpPr>
          <p:cNvPr id="17" name="矩形 47"/>
          <p:cNvSpPr>
            <a:spLocks noChangeArrowheads="1"/>
          </p:cNvSpPr>
          <p:nvPr/>
        </p:nvSpPr>
        <p:spPr bwMode="auto">
          <a:xfrm>
            <a:off x="2293593" y="4993402"/>
            <a:ext cx="8960129" cy="1359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r>
              <a:rPr lang="en-US" altLang="zh-CN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n. </a:t>
            </a:r>
          </a:p>
          <a:p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Prevention is better than cure. </a:t>
            </a:r>
            <a:r>
              <a:rPr lang="zh-CN" altLang="en-US" sz="2800" b="1" dirty="0"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预防胜于治疗。</a:t>
            </a:r>
            <a:endParaRPr lang="en-US" altLang="zh-CN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800" b="1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altLang="zh-CN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cure for </a:t>
            </a:r>
            <a:r>
              <a:rPr lang="en-US" altLang="zh-CN" sz="2800" b="1" dirty="0">
                <a:latin typeface="Calibri" panose="020F0502020204030204" pitchFamily="34" charset="0"/>
                <a:cs typeface="Calibri" panose="020F0502020204030204" pitchFamily="34" charset="0"/>
              </a:rPr>
              <a:t>poverty</a:t>
            </a:r>
            <a:endParaRPr lang="en-US" altLang="zh-CN" sz="2800" b="1" dirty="0">
              <a:latin typeface="Calibri" panose="020F0502020204030204" pitchFamily="34" charset="0"/>
              <a:cs typeface="Calibri" panose="020F0502020204030204" pitchFamily="34" charset="0"/>
              <a:sym typeface="Arial" panose="020B0604020202020204"/>
            </a:endParaRPr>
          </a:p>
        </p:txBody>
      </p:sp>
      <p:grpSp>
        <p:nvGrpSpPr>
          <p:cNvPr id="5" name="组合 64"/>
          <p:cNvGrpSpPr/>
          <p:nvPr/>
        </p:nvGrpSpPr>
        <p:grpSpPr bwMode="auto">
          <a:xfrm>
            <a:off x="1660579" y="5124112"/>
            <a:ext cx="400646" cy="400050"/>
            <a:chOff x="3566" y="0"/>
            <a:chExt cx="533400" cy="533400"/>
          </a:xfrm>
          <a:solidFill>
            <a:srgbClr val="7ED9F9"/>
          </a:solidFill>
        </p:grpSpPr>
        <p:sp>
          <p:nvSpPr>
            <p:cNvPr id="19" name="椭圆 65"/>
            <p:cNvSpPr>
              <a:spLocks noChangeArrowheads="1"/>
            </p:cNvSpPr>
            <p:nvPr/>
          </p:nvSpPr>
          <p:spPr bwMode="auto">
            <a:xfrm>
              <a:off x="3566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20" name="矩形 66"/>
            <p:cNvSpPr>
              <a:spLocks noChangeArrowheads="1"/>
            </p:cNvSpPr>
            <p:nvPr/>
          </p:nvSpPr>
          <p:spPr bwMode="auto">
            <a:xfrm>
              <a:off x="15218" y="82033"/>
              <a:ext cx="4720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03</a:t>
              </a:r>
              <a:endParaRPr lang="zh-CN" altLang="en-US" sz="12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Arial" panose="020B0604020202020204" pitchFamily="34" charset="0"/>
                <a:sym typeface="Arial" panose="020B0604020202020204"/>
              </a:endParaRP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8291" y="635635"/>
            <a:ext cx="756285" cy="5943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46976" y="886005"/>
            <a:ext cx="2700671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846307" y="1003255"/>
            <a:ext cx="664210" cy="43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latin typeface="Calibri" panose="020F0502020204030204" pitchFamily="34" charset="0"/>
                <a:cs typeface="Calibri" panose="020F0502020204030204" pitchFamily="34" charset="0"/>
              </a:rPr>
              <a:t>Quiz</a:t>
            </a:r>
            <a:endParaRPr lang="en-US" altLang="zh-CN" sz="2800" b="1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charset="-122"/>
              <a:cs typeface="Calibri" panose="020F0502020204030204" pitchFamily="34" charset="0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950335" y="885825"/>
            <a:ext cx="3324225" cy="699770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/>
              </a:rPr>
              <a:t>一句多译</a:t>
            </a:r>
          </a:p>
        </p:txBody>
      </p:sp>
      <p:sp>
        <p:nvSpPr>
          <p:cNvPr id="6" name="矩形 43"/>
          <p:cNvSpPr>
            <a:spLocks noChangeArrowheads="1"/>
          </p:cNvSpPr>
          <p:nvPr/>
        </p:nvSpPr>
        <p:spPr bwMode="auto">
          <a:xfrm>
            <a:off x="2190507" y="2521188"/>
            <a:ext cx="6511925" cy="389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70" tIns="34286" rIns="68570" bIns="34286">
            <a:spAutoFit/>
          </a:bodyPr>
          <a:lstStyle/>
          <a:p>
            <a:pPr>
              <a:lnSpc>
                <a:spcPct val="75000"/>
              </a:lnSpc>
              <a:spcBef>
                <a:spcPct val="35000"/>
              </a:spcBef>
            </a:pPr>
            <a:r>
              <a:rPr lang="en-US" altLang="zh-CN" sz="2800" b="1" dirty="0">
                <a:latin typeface="Calibri" panose="020F0502020204030204" pitchFamily="34" charset="0"/>
                <a:ea typeface="华文新魏" pitchFamily="2" charset="-122"/>
                <a:cs typeface="Calibri" panose="020F0502020204030204" pitchFamily="34" charset="0"/>
              </a:rPr>
              <a:t>The doctor _______ him _____ the disease.</a:t>
            </a:r>
          </a:p>
        </p:txBody>
      </p:sp>
      <p:grpSp>
        <p:nvGrpSpPr>
          <p:cNvPr id="3" name="组合 54"/>
          <p:cNvGrpSpPr/>
          <p:nvPr/>
        </p:nvGrpSpPr>
        <p:grpSpPr bwMode="auto">
          <a:xfrm>
            <a:off x="1645979" y="2459431"/>
            <a:ext cx="400647" cy="400050"/>
            <a:chOff x="403" y="0"/>
            <a:chExt cx="533400" cy="533400"/>
          </a:xfrm>
          <a:solidFill>
            <a:srgbClr val="22ACEC"/>
          </a:solidFill>
        </p:grpSpPr>
        <p:sp>
          <p:nvSpPr>
            <p:cNvPr id="9" name="椭圆 55"/>
            <p:cNvSpPr>
              <a:spLocks noChangeArrowheads="1"/>
            </p:cNvSpPr>
            <p:nvPr/>
          </p:nvSpPr>
          <p:spPr bwMode="auto">
            <a:xfrm>
              <a:off x="403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10" name="矩形 56"/>
            <p:cNvSpPr>
              <a:spLocks noChangeArrowheads="1"/>
            </p:cNvSpPr>
            <p:nvPr/>
          </p:nvSpPr>
          <p:spPr bwMode="auto">
            <a:xfrm>
              <a:off x="31065" y="82033"/>
              <a:ext cx="4720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01</a:t>
              </a:r>
            </a:p>
          </p:txBody>
        </p:sp>
      </p:grpSp>
      <p:grpSp>
        <p:nvGrpSpPr>
          <p:cNvPr id="4" name="组合 59"/>
          <p:cNvGrpSpPr/>
          <p:nvPr/>
        </p:nvGrpSpPr>
        <p:grpSpPr bwMode="auto">
          <a:xfrm>
            <a:off x="1660585" y="3721779"/>
            <a:ext cx="400646" cy="400050"/>
            <a:chOff x="3566" y="0"/>
            <a:chExt cx="533400" cy="533400"/>
          </a:xfrm>
          <a:solidFill>
            <a:srgbClr val="19C9F5"/>
          </a:solidFill>
        </p:grpSpPr>
        <p:sp>
          <p:nvSpPr>
            <p:cNvPr id="14" name="椭圆 60"/>
            <p:cNvSpPr>
              <a:spLocks noChangeArrowheads="1"/>
            </p:cNvSpPr>
            <p:nvPr/>
          </p:nvSpPr>
          <p:spPr bwMode="auto">
            <a:xfrm>
              <a:off x="3566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15" name="矩形 61"/>
            <p:cNvSpPr>
              <a:spLocks noChangeArrowheads="1"/>
            </p:cNvSpPr>
            <p:nvPr/>
          </p:nvSpPr>
          <p:spPr bwMode="auto">
            <a:xfrm>
              <a:off x="15218" y="82200"/>
              <a:ext cx="4720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02</a:t>
              </a:r>
              <a:endParaRPr lang="zh-CN" altLang="en-US" sz="12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Arial" panose="020B0604020202020204" pitchFamily="34" charset="0"/>
                <a:sym typeface="Arial" panose="020B0604020202020204"/>
              </a:endParaRP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8291" y="635635"/>
            <a:ext cx="756285" cy="594360"/>
          </a:xfrm>
          <a:prstGeom prst="rect">
            <a:avLst/>
          </a:prstGeom>
        </p:spPr>
      </p:pic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4233744" y="2428861"/>
            <a:ext cx="1289249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FF0000"/>
                </a:solidFill>
                <a:latin typeface="Calibri" panose="020F0502020204030204" pitchFamily="34" charset="0"/>
                <a:ea typeface="华文新魏" pitchFamily="2" charset="-122"/>
                <a:cs typeface="Calibri" panose="020F0502020204030204" pitchFamily="34" charset="0"/>
              </a:rPr>
              <a:t>cured</a:t>
            </a: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3989705" y="3721735"/>
            <a:ext cx="1226185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FF0000"/>
                </a:solidFill>
                <a:latin typeface="Calibri" panose="020F0502020204030204" pitchFamily="34" charset="0"/>
                <a:ea typeface="华文新魏" pitchFamily="2" charset="-122"/>
                <a:cs typeface="Calibri" panose="020F0502020204030204" pitchFamily="34" charset="0"/>
              </a:rPr>
              <a:t>cured</a:t>
            </a:r>
          </a:p>
        </p:txBody>
      </p:sp>
      <p:sp>
        <p:nvSpPr>
          <p:cNvPr id="7" name="矩形 43"/>
          <p:cNvSpPr>
            <a:spLocks noChangeArrowheads="1"/>
          </p:cNvSpPr>
          <p:nvPr/>
        </p:nvSpPr>
        <p:spPr bwMode="auto">
          <a:xfrm>
            <a:off x="2190750" y="1801495"/>
            <a:ext cx="6528435" cy="411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医生治好了他的病。</a:t>
            </a:r>
          </a:p>
        </p:txBody>
      </p:sp>
      <p:sp>
        <p:nvSpPr>
          <p:cNvPr id="8" name="矩形 43"/>
          <p:cNvSpPr>
            <a:spLocks noChangeArrowheads="1"/>
          </p:cNvSpPr>
          <p:nvPr/>
        </p:nvSpPr>
        <p:spPr bwMode="auto">
          <a:xfrm>
            <a:off x="2190507" y="3854053"/>
            <a:ext cx="4823460" cy="389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70" tIns="34286" rIns="68570" bIns="34286">
            <a:spAutoFit/>
          </a:bodyPr>
          <a:lstStyle/>
          <a:p>
            <a:pPr>
              <a:lnSpc>
                <a:spcPct val="75000"/>
              </a:lnSpc>
              <a:spcBef>
                <a:spcPct val="35000"/>
              </a:spcBef>
            </a:pPr>
            <a:r>
              <a:rPr lang="en-US" altLang="zh-CN" sz="2800" b="1" dirty="0">
                <a:latin typeface="Calibri" panose="020F0502020204030204" pitchFamily="34" charset="0"/>
                <a:ea typeface="华文新魏" pitchFamily="2" charset="-122"/>
                <a:cs typeface="Calibri" panose="020F0502020204030204" pitchFamily="34" charset="0"/>
              </a:rPr>
              <a:t>The doctor _______ his disease.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5993130" y="2398395"/>
            <a:ext cx="862330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FF0000"/>
                </a:solidFill>
                <a:latin typeface="Calibri" panose="020F0502020204030204" pitchFamily="34" charset="0"/>
                <a:ea typeface="华文新魏" pitchFamily="2" charset="-122"/>
                <a:cs typeface="Calibri" panose="020F0502020204030204" pitchFamily="34" charset="0"/>
              </a:rPr>
              <a:t>of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55866" y="872035"/>
            <a:ext cx="2700671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425136" y="1003255"/>
            <a:ext cx="1472565" cy="43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latin typeface="Calibri" panose="020F0502020204030204" pitchFamily="34" charset="0"/>
                <a:cs typeface="Calibri" panose="020F0502020204030204" pitchFamily="34" charset="0"/>
              </a:rPr>
              <a:t>2. suspect</a:t>
            </a:r>
            <a:endParaRPr lang="en-US" altLang="zh-CN" sz="2800" b="1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charset="-122"/>
              <a:cs typeface="Calibri" panose="020F0502020204030204" pitchFamily="34" charset="0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745865" y="871855"/>
            <a:ext cx="3056890" cy="699770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vt.  /səˈspekt/ </a:t>
            </a:r>
          </a:p>
        </p:txBody>
      </p:sp>
      <p:sp>
        <p:nvSpPr>
          <p:cNvPr id="6" name="矩形 43"/>
          <p:cNvSpPr>
            <a:spLocks noChangeArrowheads="1"/>
          </p:cNvSpPr>
          <p:nvPr/>
        </p:nvSpPr>
        <p:spPr bwMode="auto">
          <a:xfrm>
            <a:off x="2184156" y="2021039"/>
            <a:ext cx="8303895" cy="154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70" tIns="34286" rIns="68570" bIns="34286">
            <a:spAutoFit/>
          </a:bodyPr>
          <a:lstStyle/>
          <a:p>
            <a:r>
              <a:rPr lang="en-US" altLang="zh-CN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vt. &amp; vi to believe that sth may happen or to be true </a:t>
            </a:r>
            <a:r>
              <a:rPr lang="zh-CN" alt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猜想；怀疑</a:t>
            </a:r>
            <a:endParaRPr lang="en-US" altLang="zh-CN" sz="24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She</a:t>
            </a:r>
            <a:r>
              <a:rPr lang="en-US" altLang="zh-CN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strongly suspect</a:t>
            </a:r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ed (that) he was lying to her.</a:t>
            </a:r>
          </a:p>
          <a:p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= She thought that he was lying to her.</a:t>
            </a:r>
          </a:p>
          <a:p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= She doubted whether he was telling her the truth. </a:t>
            </a:r>
          </a:p>
        </p:txBody>
      </p:sp>
      <p:grpSp>
        <p:nvGrpSpPr>
          <p:cNvPr id="3" name="组合 54"/>
          <p:cNvGrpSpPr/>
          <p:nvPr/>
        </p:nvGrpSpPr>
        <p:grpSpPr bwMode="auto">
          <a:xfrm>
            <a:off x="1660584" y="2035251"/>
            <a:ext cx="400647" cy="400050"/>
            <a:chOff x="403" y="0"/>
            <a:chExt cx="533400" cy="533400"/>
          </a:xfrm>
          <a:solidFill>
            <a:srgbClr val="22ACEC"/>
          </a:solidFill>
        </p:grpSpPr>
        <p:sp>
          <p:nvSpPr>
            <p:cNvPr id="9" name="椭圆 55"/>
            <p:cNvSpPr>
              <a:spLocks noChangeArrowheads="1"/>
            </p:cNvSpPr>
            <p:nvPr/>
          </p:nvSpPr>
          <p:spPr bwMode="auto">
            <a:xfrm>
              <a:off x="403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10" name="矩形 56"/>
            <p:cNvSpPr>
              <a:spLocks noChangeArrowheads="1"/>
            </p:cNvSpPr>
            <p:nvPr/>
          </p:nvSpPr>
          <p:spPr bwMode="auto">
            <a:xfrm>
              <a:off x="31065" y="82033"/>
              <a:ext cx="4720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01</a:t>
              </a:r>
            </a:p>
          </p:txBody>
        </p:sp>
      </p:grpSp>
      <p:grpSp>
        <p:nvGrpSpPr>
          <p:cNvPr id="4" name="组合 59"/>
          <p:cNvGrpSpPr/>
          <p:nvPr/>
        </p:nvGrpSpPr>
        <p:grpSpPr bwMode="auto">
          <a:xfrm>
            <a:off x="1637090" y="3497886"/>
            <a:ext cx="400646" cy="400050"/>
            <a:chOff x="3566" y="0"/>
            <a:chExt cx="533400" cy="533400"/>
          </a:xfrm>
          <a:solidFill>
            <a:srgbClr val="19C9F5"/>
          </a:solidFill>
        </p:grpSpPr>
        <p:sp>
          <p:nvSpPr>
            <p:cNvPr id="14" name="椭圆 60"/>
            <p:cNvSpPr>
              <a:spLocks noChangeArrowheads="1"/>
            </p:cNvSpPr>
            <p:nvPr/>
          </p:nvSpPr>
          <p:spPr bwMode="auto">
            <a:xfrm>
              <a:off x="3566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15" name="矩形 61"/>
            <p:cNvSpPr>
              <a:spLocks noChangeArrowheads="1"/>
            </p:cNvSpPr>
            <p:nvPr/>
          </p:nvSpPr>
          <p:spPr bwMode="auto">
            <a:xfrm>
              <a:off x="15218" y="82200"/>
              <a:ext cx="4720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02</a:t>
              </a:r>
              <a:endParaRPr lang="zh-CN" altLang="en-US" sz="12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Arial" panose="020B0604020202020204" pitchFamily="34" charset="0"/>
                <a:sym typeface="Arial" panose="020B0604020202020204"/>
              </a:endParaRPr>
            </a:p>
          </p:txBody>
        </p:sp>
      </p:grpSp>
      <p:grpSp>
        <p:nvGrpSpPr>
          <p:cNvPr id="5" name="组合 64"/>
          <p:cNvGrpSpPr/>
          <p:nvPr/>
        </p:nvGrpSpPr>
        <p:grpSpPr bwMode="auto">
          <a:xfrm>
            <a:off x="1683600" y="4898509"/>
            <a:ext cx="400646" cy="400050"/>
            <a:chOff x="3566" y="0"/>
            <a:chExt cx="533400" cy="533400"/>
          </a:xfrm>
          <a:solidFill>
            <a:srgbClr val="7ED9F9"/>
          </a:solidFill>
        </p:grpSpPr>
        <p:sp>
          <p:nvSpPr>
            <p:cNvPr id="19" name="椭圆 65"/>
            <p:cNvSpPr>
              <a:spLocks noChangeArrowheads="1"/>
            </p:cNvSpPr>
            <p:nvPr/>
          </p:nvSpPr>
          <p:spPr bwMode="auto">
            <a:xfrm>
              <a:off x="3566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20" name="矩形 66"/>
            <p:cNvSpPr>
              <a:spLocks noChangeArrowheads="1"/>
            </p:cNvSpPr>
            <p:nvPr/>
          </p:nvSpPr>
          <p:spPr bwMode="auto">
            <a:xfrm>
              <a:off x="15218" y="82033"/>
              <a:ext cx="4720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03</a:t>
              </a:r>
              <a:endParaRPr lang="zh-CN" altLang="en-US" sz="12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Arial" panose="020B0604020202020204" pitchFamily="34" charset="0"/>
                <a:sym typeface="Arial" panose="020B0604020202020204"/>
              </a:endParaRP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8291" y="635635"/>
            <a:ext cx="756285" cy="594360"/>
          </a:xfrm>
          <a:prstGeom prst="rect">
            <a:avLst/>
          </a:prstGeom>
        </p:spPr>
      </p:pic>
      <p:sp>
        <p:nvSpPr>
          <p:cNvPr id="7" name="矩形 43"/>
          <p:cNvSpPr>
            <a:spLocks noChangeArrowheads="1"/>
          </p:cNvSpPr>
          <p:nvPr/>
        </p:nvSpPr>
        <p:spPr bwMode="auto">
          <a:xfrm>
            <a:off x="2184156" y="3559644"/>
            <a:ext cx="8562340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70" tIns="34286" rIns="68570" bIns="34286">
            <a:spAutoFit/>
          </a:bodyPr>
          <a:lstStyle/>
          <a:p>
            <a:r>
              <a:rPr lang="en-US" altLang="zh-CN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vt. to think that sb is probably guilty of a crime </a:t>
            </a:r>
            <a:r>
              <a:rPr lang="zh-CN" alt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怀疑（某人有罪）</a:t>
            </a:r>
            <a:endParaRPr lang="en-US" altLang="zh-CN" sz="24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The policeman </a:t>
            </a:r>
            <a:r>
              <a:rPr lang="en-US" altLang="zh-CN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suspect</a:t>
            </a:r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ed him </a:t>
            </a:r>
            <a:r>
              <a:rPr lang="en-US" altLang="zh-CN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killing the girl. </a:t>
            </a:r>
          </a:p>
          <a:p>
            <a:endParaRPr lang="en-US" altLang="zh-CN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矩形 43"/>
          <p:cNvSpPr>
            <a:spLocks noChangeArrowheads="1"/>
          </p:cNvSpPr>
          <p:nvPr/>
        </p:nvSpPr>
        <p:spPr bwMode="auto">
          <a:xfrm>
            <a:off x="2272421" y="4898224"/>
            <a:ext cx="7284720" cy="154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70" tIns="34286" rIns="68570" bIns="34286">
            <a:spAutoFit/>
          </a:bodyPr>
          <a:lstStyle/>
          <a:p>
            <a:pPr algn="l"/>
            <a:r>
              <a:rPr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/ˈsʌspekt/ </a:t>
            </a: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n. </a:t>
            </a:r>
            <a:r>
              <a:rPr lang="zh-CN" alt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嫌疑犯 </a:t>
            </a:r>
          </a:p>
          <a:p>
            <a:pPr algn="l"/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murder suspect</a:t>
            </a:r>
            <a:r>
              <a:rPr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l"/>
            <a:r>
              <a:rPr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/ˈsʌspekt/ </a:t>
            </a: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adj.</a:t>
            </a:r>
            <a:r>
              <a:rPr lang="zh-CN" alt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可疑的 </a:t>
            </a:r>
          </a:p>
          <a:p>
            <a:pPr algn="l"/>
            <a:r>
              <a:rPr lang="zh-CN" alt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 of the evidence they produced was highly suspect.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55866" y="886005"/>
            <a:ext cx="2700671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846307" y="1003255"/>
            <a:ext cx="664210" cy="43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latin typeface="Calibri" panose="020F0502020204030204" pitchFamily="34" charset="0"/>
                <a:cs typeface="Calibri" panose="020F0502020204030204" pitchFamily="34" charset="0"/>
              </a:rPr>
              <a:t>Quiz</a:t>
            </a:r>
            <a:endParaRPr lang="en-US" altLang="zh-CN" sz="2800" b="1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charset="-122"/>
              <a:cs typeface="Calibri" panose="020F0502020204030204" pitchFamily="34" charset="0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979545" y="885825"/>
            <a:ext cx="3324225" cy="699770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/>
              </a:rPr>
              <a:t>改写句子</a:t>
            </a:r>
          </a:p>
        </p:txBody>
      </p:sp>
      <p:sp>
        <p:nvSpPr>
          <p:cNvPr id="6" name="矩形 43"/>
          <p:cNvSpPr>
            <a:spLocks noChangeArrowheads="1"/>
          </p:cNvSpPr>
          <p:nvPr/>
        </p:nvSpPr>
        <p:spPr bwMode="auto">
          <a:xfrm>
            <a:off x="2190507" y="2521188"/>
            <a:ext cx="8474710" cy="864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70" tIns="34286" rIns="68570" bIns="34286">
            <a:spAutoFit/>
          </a:bodyPr>
          <a:lstStyle/>
          <a:p>
            <a:pPr algn="l">
              <a:lnSpc>
                <a:spcPct val="75000"/>
              </a:lnSpc>
              <a:spcBef>
                <a:spcPct val="35000"/>
              </a:spcBef>
            </a:pPr>
            <a:r>
              <a:rPr lang="en-US" altLang="zh-CN" sz="2800" b="1" dirty="0">
                <a:latin typeface="Calibri" panose="020F0502020204030204" pitchFamily="34" charset="0"/>
                <a:ea typeface="华文新魏" pitchFamily="2" charset="-122"/>
                <a:cs typeface="Calibri" panose="020F0502020204030204" pitchFamily="34" charset="0"/>
              </a:rPr>
              <a:t>I suspect that they were trying to get rid of me.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</a:pPr>
            <a:r>
              <a:rPr lang="en-US" altLang="zh-CN" sz="2800" b="1" dirty="0">
                <a:latin typeface="Calibri" panose="020F0502020204030204" pitchFamily="34" charset="0"/>
                <a:ea typeface="华文新魏" pitchFamily="2" charset="-122"/>
                <a:cs typeface="Calibri" panose="020F0502020204030204" pitchFamily="34" charset="0"/>
              </a:rPr>
              <a:t>= I suspect them ________________________________. </a:t>
            </a:r>
          </a:p>
        </p:txBody>
      </p:sp>
      <p:grpSp>
        <p:nvGrpSpPr>
          <p:cNvPr id="3" name="组合 54"/>
          <p:cNvGrpSpPr/>
          <p:nvPr/>
        </p:nvGrpSpPr>
        <p:grpSpPr bwMode="auto">
          <a:xfrm>
            <a:off x="1645979" y="2459431"/>
            <a:ext cx="400647" cy="400050"/>
            <a:chOff x="403" y="0"/>
            <a:chExt cx="533400" cy="533400"/>
          </a:xfrm>
          <a:solidFill>
            <a:srgbClr val="22ACEC"/>
          </a:solidFill>
        </p:grpSpPr>
        <p:sp>
          <p:nvSpPr>
            <p:cNvPr id="9" name="椭圆 55"/>
            <p:cNvSpPr>
              <a:spLocks noChangeArrowheads="1"/>
            </p:cNvSpPr>
            <p:nvPr/>
          </p:nvSpPr>
          <p:spPr bwMode="auto">
            <a:xfrm>
              <a:off x="403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10" name="矩形 56"/>
            <p:cNvSpPr>
              <a:spLocks noChangeArrowheads="1"/>
            </p:cNvSpPr>
            <p:nvPr/>
          </p:nvSpPr>
          <p:spPr bwMode="auto">
            <a:xfrm>
              <a:off x="31065" y="82033"/>
              <a:ext cx="4720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01</a:t>
              </a: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8291" y="635635"/>
            <a:ext cx="756285" cy="594360"/>
          </a:xfrm>
          <a:prstGeom prst="rect">
            <a:avLst/>
          </a:prstGeom>
        </p:spPr>
      </p:pic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5281930" y="2863215"/>
            <a:ext cx="5766435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FF0000"/>
                </a:solidFill>
                <a:latin typeface="Calibri" panose="020F0502020204030204" pitchFamily="34" charset="0"/>
                <a:ea typeface="华文新魏" pitchFamily="2" charset="-122"/>
                <a:cs typeface="Calibri" panose="020F0502020204030204" pitchFamily="34" charset="0"/>
              </a:rPr>
              <a:t>of trying to get rid of me. 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55866" y="872035"/>
            <a:ext cx="2700671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502841" y="1003255"/>
            <a:ext cx="1326515" cy="43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latin typeface="Calibri" panose="020F0502020204030204" pitchFamily="34" charset="0"/>
                <a:cs typeface="Calibri" panose="020F0502020204030204" pitchFamily="34" charset="0"/>
              </a:rPr>
              <a:t>3. attend</a:t>
            </a:r>
            <a:endParaRPr lang="en-US" altLang="zh-CN" sz="2800" b="1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charset="-122"/>
              <a:cs typeface="Calibri" panose="020F0502020204030204" pitchFamily="34" charset="0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765550" y="871855"/>
            <a:ext cx="7853045" cy="699770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vt</a:t>
            </a:r>
            <a:r>
              <a:rPr lang="en-US" altLang="zh-CN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.&amp; vi. </a:t>
            </a:r>
            <a:r>
              <a:rPr lang="zh-CN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根据语境猜测</a:t>
            </a:r>
            <a:r>
              <a:rPr lang="en-US" altLang="zh-CN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attend</a:t>
            </a:r>
            <a:r>
              <a:rPr lang="zh-CN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可能的意思</a:t>
            </a:r>
            <a:r>
              <a:rPr lang="en-US" altLang="zh-CN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/>
            </a:endParaRPr>
          </a:p>
        </p:txBody>
      </p:sp>
      <p:sp>
        <p:nvSpPr>
          <p:cNvPr id="6" name="矩形 43"/>
          <p:cNvSpPr>
            <a:spLocks noChangeArrowheads="1"/>
          </p:cNvSpPr>
          <p:nvPr/>
        </p:nvSpPr>
        <p:spPr bwMode="auto">
          <a:xfrm>
            <a:off x="2184157" y="1785926"/>
            <a:ext cx="5989955" cy="749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70" tIns="34286" rIns="68570" bIns="34286">
            <a:spAutoFit/>
          </a:bodyPr>
          <a:lstStyle/>
          <a:p>
            <a:pPr>
              <a:lnSpc>
                <a:spcPct val="75000"/>
              </a:lnSpc>
              <a:spcBef>
                <a:spcPct val="35000"/>
              </a:spcBef>
            </a:pP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attend a lecture / party / meeting / interview</a:t>
            </a:r>
          </a:p>
          <a:p>
            <a:pPr>
              <a:lnSpc>
                <a:spcPct val="75000"/>
              </a:lnSpc>
              <a:spcBef>
                <a:spcPct val="35000"/>
              </a:spcBef>
            </a:pP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华文新魏" pitchFamily="2" charset="-122"/>
                <a:cs typeface="Calibri" panose="020F0502020204030204" pitchFamily="34" charset="0"/>
              </a:rPr>
              <a:t>Please let us know if you are unable to attend.</a:t>
            </a:r>
          </a:p>
        </p:txBody>
      </p:sp>
      <p:grpSp>
        <p:nvGrpSpPr>
          <p:cNvPr id="3" name="组合 54"/>
          <p:cNvGrpSpPr/>
          <p:nvPr/>
        </p:nvGrpSpPr>
        <p:grpSpPr bwMode="auto">
          <a:xfrm>
            <a:off x="1660584" y="1788305"/>
            <a:ext cx="400647" cy="400050"/>
            <a:chOff x="403" y="0"/>
            <a:chExt cx="533400" cy="533400"/>
          </a:xfrm>
          <a:solidFill>
            <a:srgbClr val="22ACEC"/>
          </a:solidFill>
        </p:grpSpPr>
        <p:sp>
          <p:nvSpPr>
            <p:cNvPr id="9" name="椭圆 55"/>
            <p:cNvSpPr>
              <a:spLocks noChangeArrowheads="1"/>
            </p:cNvSpPr>
            <p:nvPr/>
          </p:nvSpPr>
          <p:spPr bwMode="auto">
            <a:xfrm>
              <a:off x="403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10" name="矩形 56"/>
            <p:cNvSpPr>
              <a:spLocks noChangeArrowheads="1"/>
            </p:cNvSpPr>
            <p:nvPr/>
          </p:nvSpPr>
          <p:spPr bwMode="auto">
            <a:xfrm>
              <a:off x="31065" y="82033"/>
              <a:ext cx="4720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01</a:t>
              </a:r>
            </a:p>
          </p:txBody>
        </p:sp>
      </p:grpSp>
      <p:sp>
        <p:nvSpPr>
          <p:cNvPr id="11" name="矩形 57"/>
          <p:cNvSpPr>
            <a:spLocks noChangeArrowheads="1"/>
          </p:cNvSpPr>
          <p:nvPr/>
        </p:nvSpPr>
        <p:spPr bwMode="auto">
          <a:xfrm>
            <a:off x="2184373" y="3354911"/>
            <a:ext cx="9810819" cy="436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patient was attended by a nurse.</a:t>
            </a:r>
            <a:endParaRPr lang="en-US" sz="2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  <a:sym typeface="Arial" panose="020B0604020202020204"/>
            </a:endParaRPr>
          </a:p>
        </p:txBody>
      </p:sp>
      <p:grpSp>
        <p:nvGrpSpPr>
          <p:cNvPr id="4" name="组合 59"/>
          <p:cNvGrpSpPr/>
          <p:nvPr/>
        </p:nvGrpSpPr>
        <p:grpSpPr bwMode="auto">
          <a:xfrm>
            <a:off x="1660585" y="3293151"/>
            <a:ext cx="400646" cy="400050"/>
            <a:chOff x="3566" y="0"/>
            <a:chExt cx="533400" cy="533400"/>
          </a:xfrm>
          <a:solidFill>
            <a:srgbClr val="19C9F5"/>
          </a:solidFill>
        </p:grpSpPr>
        <p:sp>
          <p:nvSpPr>
            <p:cNvPr id="14" name="椭圆 60"/>
            <p:cNvSpPr>
              <a:spLocks noChangeArrowheads="1"/>
            </p:cNvSpPr>
            <p:nvPr/>
          </p:nvSpPr>
          <p:spPr bwMode="auto">
            <a:xfrm>
              <a:off x="3566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15" name="矩形 61"/>
            <p:cNvSpPr>
              <a:spLocks noChangeArrowheads="1"/>
            </p:cNvSpPr>
            <p:nvPr/>
          </p:nvSpPr>
          <p:spPr bwMode="auto">
            <a:xfrm>
              <a:off x="15218" y="82200"/>
              <a:ext cx="4720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02</a:t>
              </a:r>
              <a:endParaRPr lang="zh-CN" altLang="en-US" sz="12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Arial" panose="020B0604020202020204" pitchFamily="34" charset="0"/>
                <a:sym typeface="Arial" panose="020B0604020202020204"/>
              </a:endParaRPr>
            </a:p>
          </p:txBody>
        </p:sp>
      </p:grpSp>
      <p:sp>
        <p:nvSpPr>
          <p:cNvPr id="16" name="矩形 62"/>
          <p:cNvSpPr>
            <a:spLocks noChangeArrowheads="1"/>
          </p:cNvSpPr>
          <p:nvPr/>
        </p:nvSpPr>
        <p:spPr bwMode="auto">
          <a:xfrm>
            <a:off x="2228963" y="4468142"/>
            <a:ext cx="9722135" cy="436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I'm afraid not, for I have something important to attend to.</a:t>
            </a:r>
          </a:p>
        </p:txBody>
      </p:sp>
      <p:grpSp>
        <p:nvGrpSpPr>
          <p:cNvPr id="5" name="组合 64"/>
          <p:cNvGrpSpPr/>
          <p:nvPr/>
        </p:nvGrpSpPr>
        <p:grpSpPr bwMode="auto">
          <a:xfrm>
            <a:off x="1660579" y="4467601"/>
            <a:ext cx="400646" cy="400050"/>
            <a:chOff x="3566" y="0"/>
            <a:chExt cx="533400" cy="533400"/>
          </a:xfrm>
          <a:solidFill>
            <a:srgbClr val="7ED9F9"/>
          </a:solidFill>
        </p:grpSpPr>
        <p:sp>
          <p:nvSpPr>
            <p:cNvPr id="19" name="椭圆 65"/>
            <p:cNvSpPr>
              <a:spLocks noChangeArrowheads="1"/>
            </p:cNvSpPr>
            <p:nvPr/>
          </p:nvSpPr>
          <p:spPr bwMode="auto">
            <a:xfrm>
              <a:off x="3566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20" name="矩形 66"/>
            <p:cNvSpPr>
              <a:spLocks noChangeArrowheads="1"/>
            </p:cNvSpPr>
            <p:nvPr/>
          </p:nvSpPr>
          <p:spPr bwMode="auto">
            <a:xfrm>
              <a:off x="15218" y="82033"/>
              <a:ext cx="4720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03</a:t>
              </a:r>
              <a:endParaRPr lang="zh-CN" altLang="en-US" sz="12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Arial" panose="020B0604020202020204" pitchFamily="34" charset="0"/>
                <a:sym typeface="Arial" panose="020B0604020202020204"/>
              </a:endParaRP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8291" y="635635"/>
            <a:ext cx="756285" cy="59436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7444105" y="2628265"/>
            <a:ext cx="25209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solidFill>
                  <a:srgbClr val="0070C0"/>
                </a:solidFill>
              </a:rPr>
              <a:t>出席；参加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5845810" y="3945890"/>
            <a:ext cx="51009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看护；照料 </a:t>
            </a:r>
            <a:r>
              <a:rPr lang="en-US" altLang="zh-CN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take care of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6327140" y="5036820"/>
            <a:ext cx="54241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attend to = deal with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55866" y="886005"/>
            <a:ext cx="2700671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846307" y="1003255"/>
            <a:ext cx="664210" cy="43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latin typeface="Calibri" panose="020F0502020204030204" pitchFamily="34" charset="0"/>
                <a:cs typeface="Calibri" panose="020F0502020204030204" pitchFamily="34" charset="0"/>
              </a:rPr>
              <a:t>Quiz</a:t>
            </a:r>
            <a:endParaRPr lang="en-US" altLang="zh-CN" sz="2800" b="1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charset="-122"/>
              <a:cs typeface="Calibri" panose="020F0502020204030204" pitchFamily="34" charset="0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979545" y="885825"/>
            <a:ext cx="5902960" cy="699770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利用</a:t>
            </a:r>
            <a:r>
              <a:rPr lang="en-US" altLang="zh-CN" sz="2800" b="1" dirty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 panose="020B0604020202020204"/>
              </a:rPr>
              <a:t>attend</a:t>
            </a:r>
            <a:r>
              <a:rPr lang="zh-CN" altLang="en-US" sz="28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的不同意思造句</a:t>
            </a:r>
          </a:p>
        </p:txBody>
      </p:sp>
      <p:sp>
        <p:nvSpPr>
          <p:cNvPr id="6" name="矩形 43"/>
          <p:cNvSpPr>
            <a:spLocks noChangeArrowheads="1"/>
          </p:cNvSpPr>
          <p:nvPr/>
        </p:nvSpPr>
        <p:spPr bwMode="auto">
          <a:xfrm>
            <a:off x="2190750" y="3107690"/>
            <a:ext cx="8629650" cy="713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pPr algn="l">
              <a:lnSpc>
                <a:spcPct val="75000"/>
              </a:lnSpc>
              <a:spcBef>
                <a:spcPct val="35000"/>
              </a:spcBef>
            </a:pPr>
            <a:r>
              <a:rPr lang="en-US" altLang="zh-CN" sz="2800" b="1" dirty="0">
                <a:latin typeface="Calibri" panose="020F0502020204030204" pitchFamily="34" charset="0"/>
                <a:ea typeface="华文新魏" pitchFamily="2" charset="-122"/>
                <a:cs typeface="Calibri" panose="020F0502020204030204" pitchFamily="34" charset="0"/>
              </a:rPr>
              <a:t>I cannot attend the meeting, as I need to attend my mother and have something important to attend to. </a:t>
            </a:r>
          </a:p>
        </p:txBody>
      </p:sp>
      <p:grpSp>
        <p:nvGrpSpPr>
          <p:cNvPr id="3" name="组合 54"/>
          <p:cNvGrpSpPr/>
          <p:nvPr/>
        </p:nvGrpSpPr>
        <p:grpSpPr bwMode="auto">
          <a:xfrm>
            <a:off x="1645979" y="2769311"/>
            <a:ext cx="400647" cy="400050"/>
            <a:chOff x="403" y="0"/>
            <a:chExt cx="533400" cy="533400"/>
          </a:xfrm>
          <a:solidFill>
            <a:srgbClr val="22ACEC"/>
          </a:solidFill>
        </p:grpSpPr>
        <p:sp>
          <p:nvSpPr>
            <p:cNvPr id="9" name="椭圆 55"/>
            <p:cNvSpPr>
              <a:spLocks noChangeArrowheads="1"/>
            </p:cNvSpPr>
            <p:nvPr/>
          </p:nvSpPr>
          <p:spPr bwMode="auto">
            <a:xfrm>
              <a:off x="403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10" name="矩形 56"/>
            <p:cNvSpPr>
              <a:spLocks noChangeArrowheads="1"/>
            </p:cNvSpPr>
            <p:nvPr/>
          </p:nvSpPr>
          <p:spPr bwMode="auto">
            <a:xfrm>
              <a:off x="31065" y="82033"/>
              <a:ext cx="4720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01</a:t>
              </a: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8291" y="635635"/>
            <a:ext cx="756285" cy="594360"/>
          </a:xfrm>
          <a:prstGeom prst="rect">
            <a:avLst/>
          </a:prstGeom>
        </p:spPr>
      </p:pic>
      <p:sp>
        <p:nvSpPr>
          <p:cNvPr id="7" name="矩形 43"/>
          <p:cNvSpPr>
            <a:spLocks noChangeArrowheads="1"/>
          </p:cNvSpPr>
          <p:nvPr/>
        </p:nvSpPr>
        <p:spPr bwMode="auto">
          <a:xfrm>
            <a:off x="2190750" y="1801495"/>
            <a:ext cx="8208645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我参加不了会议，因为我要照顾我的妈妈，还要处理一些重要事情。</a:t>
            </a:r>
            <a:endParaRPr lang="zh-CN" altLang="en-US" sz="2800" b="1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55866" y="476243"/>
            <a:ext cx="2700671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360834" y="607463"/>
            <a:ext cx="1395730" cy="43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latin typeface="Calibri" panose="020F0502020204030204" pitchFamily="34" charset="0"/>
                <a:cs typeface="Calibri" panose="020F0502020204030204" pitchFamily="34" charset="0"/>
              </a:rPr>
              <a:t>4. expose</a:t>
            </a:r>
            <a:endParaRPr lang="en-US" altLang="zh-CN" sz="2800" b="1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charset="-122"/>
              <a:cs typeface="Calibri" panose="020F0502020204030204" pitchFamily="34" charset="0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810000" y="461645"/>
            <a:ext cx="1191260" cy="699770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vt</a:t>
            </a:r>
            <a:r>
              <a:rPr lang="en-US" altLang="zh-CN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zh-CN" sz="28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Arial" panose="020B0604020202020204"/>
            </a:endParaRPr>
          </a:p>
        </p:txBody>
      </p:sp>
      <p:sp>
        <p:nvSpPr>
          <p:cNvPr id="6" name="矩形 43"/>
          <p:cNvSpPr>
            <a:spLocks noChangeArrowheads="1"/>
          </p:cNvSpPr>
          <p:nvPr/>
        </p:nvSpPr>
        <p:spPr bwMode="auto">
          <a:xfrm>
            <a:off x="2184157" y="1390134"/>
            <a:ext cx="10007844" cy="929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pPr marL="457200" indent="-457200">
              <a:buNone/>
              <a:defRPr/>
            </a:pPr>
            <a:r>
              <a:rPr lang="en-US" altLang="zh-CN" sz="2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show something hidden </a:t>
            </a:r>
            <a:r>
              <a:rPr lang="zh-CN" altLang="en-US" sz="2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使显露</a:t>
            </a:r>
            <a:endParaRPr lang="en-US" altLang="zh-CN" sz="2800" b="1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None/>
              <a:defRPr/>
            </a:pPr>
            <a:r>
              <a:rPr lang="en-US" altLang="zh-CN" sz="28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He did not want to </a:t>
            </a:r>
            <a:r>
              <a:rPr lang="en-US" altLang="zh-CN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expose</a:t>
            </a:r>
            <a:r>
              <a:rPr lang="en-US" altLang="zh-CN" sz="28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his fears and insecurity</a:t>
            </a:r>
            <a:r>
              <a:rPr lang="en-US" altLang="zh-CN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to</a:t>
            </a:r>
            <a:r>
              <a:rPr lang="en-US" altLang="zh-CN" sz="28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anyone.</a:t>
            </a:r>
          </a:p>
        </p:txBody>
      </p:sp>
      <p:grpSp>
        <p:nvGrpSpPr>
          <p:cNvPr id="3" name="组合 54"/>
          <p:cNvGrpSpPr/>
          <p:nvPr/>
        </p:nvGrpSpPr>
        <p:grpSpPr bwMode="auto">
          <a:xfrm>
            <a:off x="1660584" y="1392513"/>
            <a:ext cx="400647" cy="400050"/>
            <a:chOff x="403" y="0"/>
            <a:chExt cx="533400" cy="533400"/>
          </a:xfrm>
          <a:solidFill>
            <a:srgbClr val="22ACEC"/>
          </a:solidFill>
        </p:grpSpPr>
        <p:sp>
          <p:nvSpPr>
            <p:cNvPr id="9" name="椭圆 55"/>
            <p:cNvSpPr>
              <a:spLocks noChangeArrowheads="1"/>
            </p:cNvSpPr>
            <p:nvPr/>
          </p:nvSpPr>
          <p:spPr bwMode="auto">
            <a:xfrm>
              <a:off x="403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10" name="矩形 56"/>
            <p:cNvSpPr>
              <a:spLocks noChangeArrowheads="1"/>
            </p:cNvSpPr>
            <p:nvPr/>
          </p:nvSpPr>
          <p:spPr bwMode="auto">
            <a:xfrm>
              <a:off x="31065" y="82033"/>
              <a:ext cx="4720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01</a:t>
              </a:r>
            </a:p>
          </p:txBody>
        </p:sp>
      </p:grpSp>
      <p:grpSp>
        <p:nvGrpSpPr>
          <p:cNvPr id="4" name="组合 59"/>
          <p:cNvGrpSpPr/>
          <p:nvPr/>
        </p:nvGrpSpPr>
        <p:grpSpPr bwMode="auto">
          <a:xfrm>
            <a:off x="1684080" y="2595276"/>
            <a:ext cx="400646" cy="400050"/>
            <a:chOff x="3566" y="0"/>
            <a:chExt cx="533400" cy="533400"/>
          </a:xfrm>
          <a:solidFill>
            <a:srgbClr val="19C9F5"/>
          </a:solidFill>
        </p:grpSpPr>
        <p:sp>
          <p:nvSpPr>
            <p:cNvPr id="14" name="椭圆 60"/>
            <p:cNvSpPr>
              <a:spLocks noChangeArrowheads="1"/>
            </p:cNvSpPr>
            <p:nvPr/>
          </p:nvSpPr>
          <p:spPr bwMode="auto">
            <a:xfrm>
              <a:off x="3566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15" name="矩形 61"/>
            <p:cNvSpPr>
              <a:spLocks noChangeArrowheads="1"/>
            </p:cNvSpPr>
            <p:nvPr/>
          </p:nvSpPr>
          <p:spPr bwMode="auto">
            <a:xfrm>
              <a:off x="15218" y="82200"/>
              <a:ext cx="4720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02</a:t>
              </a:r>
              <a:endParaRPr lang="zh-CN" altLang="en-US" sz="12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Arial" panose="020B0604020202020204" pitchFamily="34" charset="0"/>
                <a:sym typeface="Arial" panose="020B0604020202020204"/>
              </a:endParaRPr>
            </a:p>
          </p:txBody>
        </p:sp>
      </p:grpSp>
      <p:grpSp>
        <p:nvGrpSpPr>
          <p:cNvPr id="5" name="组合 64"/>
          <p:cNvGrpSpPr/>
          <p:nvPr/>
        </p:nvGrpSpPr>
        <p:grpSpPr bwMode="auto">
          <a:xfrm>
            <a:off x="1684074" y="3794408"/>
            <a:ext cx="400646" cy="400050"/>
            <a:chOff x="3566" y="0"/>
            <a:chExt cx="533400" cy="533400"/>
          </a:xfrm>
          <a:solidFill>
            <a:srgbClr val="7ED9F9"/>
          </a:solidFill>
        </p:grpSpPr>
        <p:sp>
          <p:nvSpPr>
            <p:cNvPr id="19" name="椭圆 65"/>
            <p:cNvSpPr>
              <a:spLocks noChangeArrowheads="1"/>
            </p:cNvSpPr>
            <p:nvPr/>
          </p:nvSpPr>
          <p:spPr bwMode="auto">
            <a:xfrm>
              <a:off x="3566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20" name="矩形 66"/>
            <p:cNvSpPr>
              <a:spLocks noChangeArrowheads="1"/>
            </p:cNvSpPr>
            <p:nvPr/>
          </p:nvSpPr>
          <p:spPr bwMode="auto">
            <a:xfrm>
              <a:off x="15218" y="82033"/>
              <a:ext cx="4720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03</a:t>
              </a:r>
              <a:endParaRPr lang="zh-CN" altLang="en-US" sz="12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Arial" panose="020B0604020202020204" pitchFamily="34" charset="0"/>
                <a:sym typeface="Arial" panose="020B0604020202020204"/>
              </a:endParaRP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8291" y="526451"/>
            <a:ext cx="756285" cy="594360"/>
          </a:xfrm>
          <a:prstGeom prst="rect">
            <a:avLst/>
          </a:prstGeom>
        </p:spPr>
      </p:pic>
      <p:sp>
        <p:nvSpPr>
          <p:cNvPr id="30" name="矩形 29"/>
          <p:cNvSpPr/>
          <p:nvPr/>
        </p:nvSpPr>
        <p:spPr>
          <a:xfrm>
            <a:off x="2272665" y="2595245"/>
            <a:ext cx="6628765" cy="953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None/>
              <a:defRPr/>
            </a:pPr>
            <a:r>
              <a:rPr lang="en-US" altLang="zh-CN" sz="2800" b="1" dirty="0">
                <a:solidFill>
                  <a:srgbClr val="0070C0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show truth </a:t>
            </a:r>
            <a:r>
              <a:rPr lang="zh-CN" altLang="en-US" sz="2800" b="1" dirty="0">
                <a:solidFill>
                  <a:srgbClr val="0070C0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揭露</a:t>
            </a:r>
            <a:endParaRPr lang="en-US" altLang="zh-CN" sz="2800" b="1" dirty="0">
              <a:solidFill>
                <a:srgbClr val="0070C0"/>
              </a:solidFill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</a:endParaRPr>
          </a:p>
          <a:p>
            <a:pPr marL="457200" indent="-457200">
              <a:buNone/>
              <a:defRPr/>
            </a:pPr>
            <a:r>
              <a:rPr lang="en-US" altLang="zh-CN" sz="2800" b="1" dirty="0"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She </a:t>
            </a:r>
            <a:r>
              <a:rPr lang="en-US" altLang="zh-CN" sz="2800" b="1" dirty="0">
                <a:solidFill>
                  <a:srgbClr val="FF0000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was exposed as</a:t>
            </a:r>
            <a:r>
              <a:rPr lang="en-US" altLang="zh-CN" sz="2800" b="1" dirty="0"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 a liar. </a:t>
            </a:r>
            <a:endParaRPr lang="en-US" altLang="zh-CN" sz="2800" b="1" dirty="0">
              <a:solidFill>
                <a:srgbClr val="0000FF"/>
              </a:solidFill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2184309" y="3698470"/>
            <a:ext cx="6434663" cy="953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zh-CN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something harmful </a:t>
            </a:r>
            <a:r>
              <a:rPr lang="zh-CN" altLang="en-US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使面临</a:t>
            </a:r>
            <a:endParaRPr lang="en-US" altLang="zh-CN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en-US" altLang="zh-CN" sz="2800" b="1" dirty="0">
                <a:latin typeface="Calibri" panose="020F0502020204030204" pitchFamily="34" charset="0"/>
                <a:cs typeface="Calibri" panose="020F0502020204030204" pitchFamily="34" charset="0"/>
              </a:rPr>
              <a:t>Do not </a:t>
            </a:r>
            <a:r>
              <a:rPr lang="en-US" altLang="zh-CN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expose</a:t>
            </a:r>
            <a:r>
              <a:rPr lang="en-US" altLang="zh-CN" sz="2800" b="1" dirty="0">
                <a:latin typeface="Calibri" panose="020F0502020204030204" pitchFamily="34" charset="0"/>
                <a:cs typeface="Calibri" panose="020F0502020204030204" pitchFamily="34" charset="0"/>
              </a:rPr>
              <a:t> babies </a:t>
            </a:r>
            <a:r>
              <a:rPr lang="en-US" altLang="zh-CN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US" altLang="zh-CN" sz="2800" b="1" dirty="0">
                <a:latin typeface="Calibri" panose="020F0502020204030204" pitchFamily="34" charset="0"/>
                <a:cs typeface="Calibri" panose="020F0502020204030204" pitchFamily="34" charset="0"/>
              </a:rPr>
              <a:t> strong sunlight.</a:t>
            </a:r>
          </a:p>
        </p:txBody>
      </p:sp>
      <p:grpSp>
        <p:nvGrpSpPr>
          <p:cNvPr id="7" name="组合 64"/>
          <p:cNvGrpSpPr/>
          <p:nvPr/>
        </p:nvGrpSpPr>
        <p:grpSpPr bwMode="auto">
          <a:xfrm>
            <a:off x="1636999" y="5007940"/>
            <a:ext cx="400647" cy="400050"/>
            <a:chOff x="3566" y="0"/>
            <a:chExt cx="533400" cy="533400"/>
          </a:xfrm>
          <a:solidFill>
            <a:srgbClr val="7ED9F9"/>
          </a:solidFill>
        </p:grpSpPr>
        <p:sp>
          <p:nvSpPr>
            <p:cNvPr id="8" name="椭圆 65"/>
            <p:cNvSpPr>
              <a:spLocks noChangeArrowheads="1"/>
            </p:cNvSpPr>
            <p:nvPr/>
          </p:nvSpPr>
          <p:spPr bwMode="auto">
            <a:xfrm>
              <a:off x="3566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34" name="矩形 66"/>
            <p:cNvSpPr>
              <a:spLocks noChangeArrowheads="1"/>
            </p:cNvSpPr>
            <p:nvPr/>
          </p:nvSpPr>
          <p:spPr bwMode="auto">
            <a:xfrm>
              <a:off x="15218" y="82033"/>
              <a:ext cx="47207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04</a:t>
              </a:r>
              <a:endParaRPr lang="zh-CN" altLang="en-US" sz="12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Arial" panose="020B0604020202020204" pitchFamily="34" charset="0"/>
                <a:sym typeface="Arial" panose="020B0604020202020204"/>
              </a:endParaRPr>
            </a:p>
          </p:txBody>
        </p:sp>
      </p:grpSp>
      <p:sp>
        <p:nvSpPr>
          <p:cNvPr id="11" name="矩形 10"/>
          <p:cNvSpPr/>
          <p:nvPr/>
        </p:nvSpPr>
        <p:spPr>
          <a:xfrm>
            <a:off x="2184400" y="4831715"/>
            <a:ext cx="8807450" cy="138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zh-CN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give experience </a:t>
            </a:r>
            <a:r>
              <a:rPr lang="zh-CN" altLang="en-US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使体验</a:t>
            </a:r>
            <a:endParaRPr lang="en-US" altLang="zh-CN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en-US" altLang="zh-CN" sz="2800" b="1" dirty="0">
                <a:latin typeface="Calibri" panose="020F0502020204030204" pitchFamily="34" charset="0"/>
                <a:cs typeface="Calibri" panose="020F0502020204030204" pitchFamily="34" charset="0"/>
              </a:rPr>
              <a:t>We want to </a:t>
            </a:r>
            <a:r>
              <a:rPr lang="en-US" altLang="zh-CN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expose</a:t>
            </a:r>
            <a:r>
              <a:rPr lang="en-US" altLang="zh-CN" sz="2800" b="1" dirty="0">
                <a:latin typeface="Calibri" panose="020F0502020204030204" pitchFamily="34" charset="0"/>
                <a:cs typeface="Calibri" panose="020F0502020204030204" pitchFamily="34" charset="0"/>
              </a:rPr>
              <a:t> the kids </a:t>
            </a:r>
            <a:r>
              <a:rPr lang="en-US" altLang="zh-CN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US" altLang="zh-CN" sz="2800" b="1" dirty="0">
                <a:latin typeface="Calibri" panose="020F0502020204030204" pitchFamily="34" charset="0"/>
                <a:cs typeface="Calibri" panose="020F0502020204030204" pitchFamily="34" charset="0"/>
              </a:rPr>
              <a:t> as much art and culture as possible.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55866" y="872035"/>
            <a:ext cx="2700671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846307" y="1003255"/>
            <a:ext cx="664210" cy="43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latin typeface="Calibri" panose="020F0502020204030204" pitchFamily="34" charset="0"/>
                <a:cs typeface="Calibri" panose="020F0502020204030204" pitchFamily="34" charset="0"/>
              </a:rPr>
              <a:t>Quiz</a:t>
            </a:r>
            <a:endParaRPr lang="en-US" altLang="zh-CN" sz="2800" b="1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charset="-122"/>
              <a:cs typeface="Calibri" panose="020F0502020204030204" pitchFamily="34" charset="0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855085" y="885825"/>
            <a:ext cx="3945890" cy="699770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8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/>
              </a:rPr>
              <a:t>尝试翻译以下句子</a:t>
            </a:r>
          </a:p>
        </p:txBody>
      </p:sp>
      <p:sp>
        <p:nvSpPr>
          <p:cNvPr id="6" name="矩形 43"/>
          <p:cNvSpPr>
            <a:spLocks noChangeArrowheads="1"/>
          </p:cNvSpPr>
          <p:nvPr/>
        </p:nvSpPr>
        <p:spPr bwMode="auto">
          <a:xfrm>
            <a:off x="2184155" y="2032872"/>
            <a:ext cx="9388720" cy="1729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Expose yourself to </a:t>
            </a:r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your deepest fear; after that, fear has no power.</a:t>
            </a:r>
          </a:p>
          <a:p>
            <a:pPr algn="r">
              <a:lnSpc>
                <a:spcPct val="150000"/>
              </a:lnSpc>
            </a:pPr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---Jim Morrison</a:t>
            </a: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将自己置于最深的恐惧中，在这之后，恐惧再也不算什么了。</a:t>
            </a:r>
            <a:endParaRPr lang="en-US" altLang="zh-CN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3" name="组合 54"/>
          <p:cNvGrpSpPr/>
          <p:nvPr/>
        </p:nvGrpSpPr>
        <p:grpSpPr bwMode="auto">
          <a:xfrm>
            <a:off x="1660584" y="2105589"/>
            <a:ext cx="400647" cy="400050"/>
            <a:chOff x="403" y="0"/>
            <a:chExt cx="533400" cy="533400"/>
          </a:xfrm>
          <a:solidFill>
            <a:srgbClr val="22ACEC"/>
          </a:solidFill>
        </p:grpSpPr>
        <p:sp>
          <p:nvSpPr>
            <p:cNvPr id="9" name="椭圆 55"/>
            <p:cNvSpPr>
              <a:spLocks noChangeArrowheads="1"/>
            </p:cNvSpPr>
            <p:nvPr/>
          </p:nvSpPr>
          <p:spPr bwMode="auto">
            <a:xfrm>
              <a:off x="403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10" name="矩形 56"/>
            <p:cNvSpPr>
              <a:spLocks noChangeArrowheads="1"/>
            </p:cNvSpPr>
            <p:nvPr/>
          </p:nvSpPr>
          <p:spPr bwMode="auto">
            <a:xfrm>
              <a:off x="31065" y="82033"/>
              <a:ext cx="4720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01</a:t>
              </a:r>
            </a:p>
          </p:txBody>
        </p:sp>
      </p:grpSp>
      <p:grpSp>
        <p:nvGrpSpPr>
          <p:cNvPr id="4" name="组合 59"/>
          <p:cNvGrpSpPr/>
          <p:nvPr/>
        </p:nvGrpSpPr>
        <p:grpSpPr bwMode="auto">
          <a:xfrm>
            <a:off x="1637090" y="4182337"/>
            <a:ext cx="400646" cy="400050"/>
            <a:chOff x="3566" y="0"/>
            <a:chExt cx="533400" cy="533400"/>
          </a:xfrm>
          <a:solidFill>
            <a:srgbClr val="19C9F5"/>
          </a:solidFill>
        </p:grpSpPr>
        <p:sp>
          <p:nvSpPr>
            <p:cNvPr id="14" name="椭圆 60"/>
            <p:cNvSpPr>
              <a:spLocks noChangeArrowheads="1"/>
            </p:cNvSpPr>
            <p:nvPr/>
          </p:nvSpPr>
          <p:spPr bwMode="auto">
            <a:xfrm>
              <a:off x="3566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15" name="矩形 61"/>
            <p:cNvSpPr>
              <a:spLocks noChangeArrowheads="1"/>
            </p:cNvSpPr>
            <p:nvPr/>
          </p:nvSpPr>
          <p:spPr bwMode="auto">
            <a:xfrm>
              <a:off x="15218" y="82200"/>
              <a:ext cx="4720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02</a:t>
              </a:r>
              <a:endParaRPr lang="zh-CN" altLang="en-US" sz="12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Arial" panose="020B0604020202020204" pitchFamily="34" charset="0"/>
                <a:sym typeface="Arial" panose="020B0604020202020204"/>
              </a:endParaRPr>
            </a:p>
          </p:txBody>
        </p:sp>
      </p:grpSp>
      <p:sp>
        <p:nvSpPr>
          <p:cNvPr id="16" name="矩形 62"/>
          <p:cNvSpPr>
            <a:spLocks noChangeArrowheads="1"/>
          </p:cNvSpPr>
          <p:nvPr/>
        </p:nvSpPr>
        <p:spPr bwMode="auto">
          <a:xfrm>
            <a:off x="2184112" y="4243586"/>
            <a:ext cx="9113846" cy="154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The most important thing people did for me was to</a:t>
            </a:r>
            <a:r>
              <a:rPr lang="en-US" altLang="zh-CN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expose me to</a:t>
            </a:r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 new things.                                                                          ---Temple Grandin</a:t>
            </a:r>
          </a:p>
          <a:p>
            <a:endParaRPr lang="zh-CN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zh-CN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人们为我做的最重要的事是让我接触新鲜事物。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8291" y="635635"/>
            <a:ext cx="756285" cy="5943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42965" y="746723"/>
            <a:ext cx="3524275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宋体" panose="02010600030101010101" pitchFamily="2" charset="-122"/>
              <a:ea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944457" y="881470"/>
            <a:ext cx="1430020" cy="43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重点单词</a:t>
            </a:r>
          </a:p>
        </p:txBody>
      </p:sp>
      <p:sp>
        <p:nvSpPr>
          <p:cNvPr id="23" name="平行四边形 22"/>
          <p:cNvSpPr/>
          <p:nvPr/>
        </p:nvSpPr>
        <p:spPr>
          <a:xfrm>
            <a:off x="4667241" y="746723"/>
            <a:ext cx="381004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1944432" y="2602522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7" name="椭圆 6"/>
          <p:cNvSpPr/>
          <p:nvPr/>
        </p:nvSpPr>
        <p:spPr>
          <a:xfrm>
            <a:off x="1820609" y="2293912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046482" y="1446299"/>
            <a:ext cx="9525024" cy="52590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1.________   </a:t>
            </a:r>
            <a:r>
              <a:rPr lang="en-US" altLang="zh-CN" sz="2000" b="1" dirty="0" err="1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vt.&amp; vi.</a:t>
            </a:r>
            <a:r>
              <a:rPr lang="zh-CN" altLang="en-US" sz="2000" b="1" dirty="0" err="1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结束；推断出</a:t>
            </a:r>
            <a:endParaRPr lang="en-US" altLang="zh-CN" sz="2000" b="1" dirty="0">
              <a:solidFill>
                <a:schemeClr val="tx1"/>
              </a:solidFill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2.________   vt.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打败；战胜；使受挫  </a:t>
            </a: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失败</a:t>
            </a:r>
            <a:endParaRPr lang="en-US" altLang="zh-CN" sz="2000" b="1" dirty="0">
              <a:solidFill>
                <a:schemeClr val="tx1"/>
              </a:solidFill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3.________   vt.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照顾；护理；出席；参加</a:t>
            </a:r>
            <a:endParaRPr lang="en-US" altLang="zh-CN" sz="2000" b="1" dirty="0">
              <a:solidFill>
                <a:schemeClr val="tx1"/>
              </a:solidFill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4.________   </a:t>
            </a:r>
            <a:r>
              <a:rPr 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vt.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暴露；揭露；使曝光</a:t>
            </a:r>
            <a:endParaRPr lang="en-US" altLang="zh-CN" sz="2000" b="1" dirty="0">
              <a:solidFill>
                <a:schemeClr val="tx1"/>
              </a:solidFill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5.________   n</a:t>
            </a:r>
            <a:r>
              <a:rPr 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治愈；痊愈  </a:t>
            </a: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vt.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治愈；治疗</a:t>
            </a:r>
            <a:endParaRPr lang="en-US" altLang="zh-CN" sz="2000" b="1" dirty="0">
              <a:solidFill>
                <a:schemeClr val="tx1"/>
              </a:solidFill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6.________   n.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挑战   </a:t>
            </a: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vt.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向</a:t>
            </a: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...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挑战</a:t>
            </a:r>
            <a:endParaRPr lang="en-US" altLang="zh-CN" sz="2000" b="1" dirty="0">
              <a:solidFill>
                <a:schemeClr val="tx1"/>
              </a:solidFill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7.________   </a:t>
            </a:r>
            <a:r>
              <a:rPr 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vt.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怀疑  n.被怀疑者；嫌疑犯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8.________   </a:t>
            </a:r>
            <a:r>
              <a:rPr 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vt.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责备；谴责  </a:t>
            </a: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过失；责备</a:t>
            </a: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9.________   </a:t>
            </a:r>
            <a:r>
              <a:rPr 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vt. 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污染；弄脏</a:t>
            </a:r>
            <a:endParaRPr lang="en-US" altLang="zh-CN" sz="2000" b="1" dirty="0">
              <a:solidFill>
                <a:schemeClr val="tx1"/>
              </a:solidFill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10.________  </a:t>
            </a:r>
            <a:r>
              <a:rPr 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 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柄；把手  </a:t>
            </a: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vt.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处理；操纵</a:t>
            </a:r>
            <a:endParaRPr lang="en-US" altLang="zh-CN" sz="2000" b="1" dirty="0">
              <a:solidFill>
                <a:schemeClr val="tx1"/>
              </a:solidFill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11. ________ vt.&amp; n.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连接；联系</a:t>
            </a:r>
            <a:endParaRPr lang="en-US" altLang="zh-CN" sz="2000" b="1" dirty="0">
              <a:solidFill>
                <a:schemeClr val="tx1"/>
              </a:solidFill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12. ________ </a:t>
            </a:r>
            <a:r>
              <a:rPr 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vt. 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宣布；通告</a:t>
            </a:r>
            <a:endParaRPr lang="en-US" altLang="zh-CN" sz="2000" b="1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           </a:t>
            </a:r>
          </a:p>
        </p:txBody>
      </p:sp>
      <p:sp>
        <p:nvSpPr>
          <p:cNvPr id="10" name="椭圆 9"/>
          <p:cNvSpPr/>
          <p:nvPr/>
        </p:nvSpPr>
        <p:spPr>
          <a:xfrm>
            <a:off x="1820609" y="3925904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1933545" y="4175512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14" name="椭圆 13"/>
          <p:cNvSpPr/>
          <p:nvPr/>
        </p:nvSpPr>
        <p:spPr>
          <a:xfrm>
            <a:off x="1809721" y="5498894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660" y="642918"/>
            <a:ext cx="762000" cy="74676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407225" y="1506116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conclude</a:t>
            </a:r>
            <a:endParaRPr lang="zh-CN" altLang="en-US" sz="2000" b="1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07224" y="1884766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defeat</a:t>
            </a:r>
            <a:endParaRPr lang="zh-CN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407223" y="2283165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attend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407222" y="2650793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expose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384362" y="3064623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cure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290382" y="3473054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challenge</a:t>
            </a:r>
            <a:endParaRPr lang="zh-CN" alt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384466" y="3871469"/>
            <a:ext cx="1905013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suspect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400228" y="4265905"/>
            <a:ext cx="1714512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blame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384466" y="4645485"/>
            <a:ext cx="1809763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pollute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407222" y="5023205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handle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574968" y="5423457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link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407328" y="5799999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announce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55866" y="476243"/>
            <a:ext cx="2700671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419254" y="607463"/>
            <a:ext cx="1278890" cy="43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latin typeface="Calibri" panose="020F0502020204030204" pitchFamily="34" charset="0"/>
                <a:cs typeface="Calibri" panose="020F0502020204030204" pitchFamily="34" charset="0"/>
              </a:rPr>
              <a:t>5. blame</a:t>
            </a:r>
            <a:endParaRPr lang="en-US" altLang="zh-CN" sz="2800" b="1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charset="-122"/>
              <a:cs typeface="Calibri" panose="020F0502020204030204" pitchFamily="34" charset="0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810000" y="461645"/>
            <a:ext cx="6188075" cy="699770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vt</a:t>
            </a:r>
            <a:r>
              <a:rPr lang="en-US" altLang="zh-CN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&amp; n.  </a:t>
            </a:r>
            <a:r>
              <a:rPr lang="zh-CN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根据例句找出</a:t>
            </a:r>
            <a:r>
              <a:rPr lang="en-US" altLang="zh-CN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blame</a:t>
            </a:r>
            <a:r>
              <a:rPr lang="zh-CN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的搭配和并猜测相应的意思</a:t>
            </a:r>
            <a:endParaRPr lang="zh-CN" altLang="en-US" sz="2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Arial" panose="020B0604020202020204"/>
            </a:endParaRPr>
          </a:p>
        </p:txBody>
      </p:sp>
      <p:sp>
        <p:nvSpPr>
          <p:cNvPr id="6" name="矩形 43"/>
          <p:cNvSpPr>
            <a:spLocks noChangeArrowheads="1"/>
          </p:cNvSpPr>
          <p:nvPr/>
        </p:nvSpPr>
        <p:spPr bwMode="auto">
          <a:xfrm>
            <a:off x="2184400" y="1390015"/>
            <a:ext cx="8488680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pPr indent="0" fontAlgn="auto">
              <a:buNone/>
              <a:defRPr/>
            </a:pPr>
            <a:r>
              <a:rPr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She doesn't blame anyone for her father's death.</a:t>
            </a:r>
          </a:p>
          <a:p>
            <a:pPr indent="0" fontAlgn="auto">
              <a:buNone/>
              <a:defRPr/>
            </a:pP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Once you form the habit of blaming somebody else for a bad situation, you are a loser.</a:t>
            </a:r>
          </a:p>
        </p:txBody>
      </p:sp>
      <p:grpSp>
        <p:nvGrpSpPr>
          <p:cNvPr id="3" name="组合 54"/>
          <p:cNvGrpSpPr/>
          <p:nvPr/>
        </p:nvGrpSpPr>
        <p:grpSpPr bwMode="auto">
          <a:xfrm>
            <a:off x="1660584" y="1392513"/>
            <a:ext cx="400647" cy="400050"/>
            <a:chOff x="403" y="0"/>
            <a:chExt cx="533400" cy="533400"/>
          </a:xfrm>
          <a:solidFill>
            <a:srgbClr val="22ACEC"/>
          </a:solidFill>
        </p:grpSpPr>
        <p:sp>
          <p:nvSpPr>
            <p:cNvPr id="9" name="椭圆 55"/>
            <p:cNvSpPr>
              <a:spLocks noChangeArrowheads="1"/>
            </p:cNvSpPr>
            <p:nvPr/>
          </p:nvSpPr>
          <p:spPr bwMode="auto">
            <a:xfrm>
              <a:off x="403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10" name="矩形 56"/>
            <p:cNvSpPr>
              <a:spLocks noChangeArrowheads="1"/>
            </p:cNvSpPr>
            <p:nvPr/>
          </p:nvSpPr>
          <p:spPr bwMode="auto">
            <a:xfrm>
              <a:off x="31065" y="82033"/>
              <a:ext cx="4720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01</a:t>
              </a:r>
            </a:p>
          </p:txBody>
        </p:sp>
      </p:grpSp>
      <p:grpSp>
        <p:nvGrpSpPr>
          <p:cNvPr id="4" name="组合 59"/>
          <p:cNvGrpSpPr/>
          <p:nvPr/>
        </p:nvGrpSpPr>
        <p:grpSpPr bwMode="auto">
          <a:xfrm>
            <a:off x="1692970" y="3026441"/>
            <a:ext cx="400646" cy="400050"/>
            <a:chOff x="3566" y="0"/>
            <a:chExt cx="533400" cy="533400"/>
          </a:xfrm>
          <a:solidFill>
            <a:srgbClr val="19C9F5"/>
          </a:solidFill>
        </p:grpSpPr>
        <p:sp>
          <p:nvSpPr>
            <p:cNvPr id="14" name="椭圆 60"/>
            <p:cNvSpPr>
              <a:spLocks noChangeArrowheads="1"/>
            </p:cNvSpPr>
            <p:nvPr/>
          </p:nvSpPr>
          <p:spPr bwMode="auto">
            <a:xfrm>
              <a:off x="3566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15" name="矩形 61"/>
            <p:cNvSpPr>
              <a:spLocks noChangeArrowheads="1"/>
            </p:cNvSpPr>
            <p:nvPr/>
          </p:nvSpPr>
          <p:spPr bwMode="auto">
            <a:xfrm>
              <a:off x="15218" y="82200"/>
              <a:ext cx="4720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02</a:t>
              </a:r>
              <a:endParaRPr lang="zh-CN" altLang="en-US" sz="12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Arial" panose="020B0604020202020204" pitchFamily="34" charset="0"/>
                <a:sym typeface="Arial" panose="020B0604020202020204"/>
              </a:endParaRPr>
            </a:p>
          </p:txBody>
        </p:sp>
      </p:grpSp>
      <p:grpSp>
        <p:nvGrpSpPr>
          <p:cNvPr id="5" name="组合 64"/>
          <p:cNvGrpSpPr/>
          <p:nvPr/>
        </p:nvGrpSpPr>
        <p:grpSpPr bwMode="auto">
          <a:xfrm>
            <a:off x="1684074" y="3794408"/>
            <a:ext cx="400646" cy="400050"/>
            <a:chOff x="3566" y="0"/>
            <a:chExt cx="533400" cy="533400"/>
          </a:xfrm>
          <a:solidFill>
            <a:srgbClr val="7ED9F9"/>
          </a:solidFill>
        </p:grpSpPr>
        <p:sp>
          <p:nvSpPr>
            <p:cNvPr id="19" name="椭圆 65"/>
            <p:cNvSpPr>
              <a:spLocks noChangeArrowheads="1"/>
            </p:cNvSpPr>
            <p:nvPr/>
          </p:nvSpPr>
          <p:spPr bwMode="auto">
            <a:xfrm>
              <a:off x="3566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20" name="矩形 66"/>
            <p:cNvSpPr>
              <a:spLocks noChangeArrowheads="1"/>
            </p:cNvSpPr>
            <p:nvPr/>
          </p:nvSpPr>
          <p:spPr bwMode="auto">
            <a:xfrm>
              <a:off x="15218" y="82033"/>
              <a:ext cx="4720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03</a:t>
              </a:r>
              <a:endParaRPr lang="zh-CN" altLang="en-US" sz="12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Arial" panose="020B0604020202020204" pitchFamily="34" charset="0"/>
                <a:sym typeface="Arial" panose="020B0604020202020204"/>
              </a:endParaRP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8291" y="526451"/>
            <a:ext cx="756285" cy="594360"/>
          </a:xfrm>
          <a:prstGeom prst="rect">
            <a:avLst/>
          </a:prstGeom>
        </p:spPr>
      </p:pic>
      <p:sp>
        <p:nvSpPr>
          <p:cNvPr id="30" name="矩形 29"/>
          <p:cNvSpPr/>
          <p:nvPr/>
        </p:nvSpPr>
        <p:spPr>
          <a:xfrm>
            <a:off x="2184400" y="2952750"/>
            <a:ext cx="8928735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None/>
              <a:defRPr/>
            </a:pPr>
            <a:r>
              <a:rPr sz="2400" b="1" dirty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Police are blaming the accident o</a:t>
            </a: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n </a:t>
            </a:r>
            <a:r>
              <a:rPr sz="2400" b="1" dirty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dangerous driving.</a:t>
            </a:r>
          </a:p>
          <a:p>
            <a:pPr marL="457200" indent="-457200">
              <a:buNone/>
              <a:defRPr/>
            </a:pPr>
            <a:endParaRPr sz="2400" b="1" dirty="0">
              <a:solidFill>
                <a:schemeClr val="tx1"/>
              </a:solidFill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2184309" y="3698470"/>
            <a:ext cx="6434663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It's all my fault. I'm to blame.</a:t>
            </a:r>
          </a:p>
          <a:p>
            <a:pPr>
              <a:buNone/>
            </a:pPr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Who is to blame for the fire.</a:t>
            </a:r>
          </a:p>
        </p:txBody>
      </p:sp>
      <p:grpSp>
        <p:nvGrpSpPr>
          <p:cNvPr id="7" name="组合 64"/>
          <p:cNvGrpSpPr/>
          <p:nvPr/>
        </p:nvGrpSpPr>
        <p:grpSpPr bwMode="auto">
          <a:xfrm>
            <a:off x="1701769" y="4831410"/>
            <a:ext cx="400647" cy="400050"/>
            <a:chOff x="3566" y="0"/>
            <a:chExt cx="533400" cy="533400"/>
          </a:xfrm>
          <a:solidFill>
            <a:srgbClr val="7ED9F9"/>
          </a:solidFill>
        </p:grpSpPr>
        <p:sp>
          <p:nvSpPr>
            <p:cNvPr id="8" name="椭圆 65"/>
            <p:cNvSpPr>
              <a:spLocks noChangeArrowheads="1"/>
            </p:cNvSpPr>
            <p:nvPr/>
          </p:nvSpPr>
          <p:spPr bwMode="auto">
            <a:xfrm>
              <a:off x="3566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34" name="矩形 66"/>
            <p:cNvSpPr>
              <a:spLocks noChangeArrowheads="1"/>
            </p:cNvSpPr>
            <p:nvPr/>
          </p:nvSpPr>
          <p:spPr bwMode="auto">
            <a:xfrm>
              <a:off x="15218" y="82033"/>
              <a:ext cx="47207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04</a:t>
              </a:r>
              <a:endParaRPr lang="zh-CN" altLang="en-US" sz="12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Arial" panose="020B0604020202020204" pitchFamily="34" charset="0"/>
                <a:sym typeface="Arial" panose="020B0604020202020204"/>
              </a:endParaRPr>
            </a:p>
          </p:txBody>
        </p:sp>
      </p:grpSp>
      <p:sp>
        <p:nvSpPr>
          <p:cNvPr id="11" name="矩形 10"/>
          <p:cNvSpPr/>
          <p:nvPr/>
        </p:nvSpPr>
        <p:spPr>
          <a:xfrm>
            <a:off x="2184400" y="4831715"/>
            <a:ext cx="8807450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government will have to take the blame for the riots </a:t>
            </a: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CN" alt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暴乱</a:t>
            </a:r>
            <a:r>
              <a:rPr lang="en-US" altLang="zh-CN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buNone/>
            </a:pPr>
            <a:r>
              <a:rPr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Why do I always get the blame for everything that goes wrong?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6397625" y="2345055"/>
            <a:ext cx="47148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blame sb for sth </a:t>
            </a:r>
            <a:r>
              <a:rPr lang="zh-CN" altLang="en-US" sz="24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因某事指责某人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5283200" y="5991860"/>
            <a:ext cx="61321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take/get the blame for sth </a:t>
            </a:r>
            <a:r>
              <a:rPr lang="zh-CN" altLang="en-US" sz="24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因某事被指责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6082030" y="4132580"/>
            <a:ext cx="533336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be blame for sth </a:t>
            </a:r>
            <a:r>
              <a:rPr lang="zh-CN" altLang="en-US" sz="24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对某事负有责任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6524625" y="3333750"/>
            <a:ext cx="47148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blame sth on sth </a:t>
            </a:r>
            <a:r>
              <a:rPr lang="zh-CN" altLang="en-US" sz="24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将某事归咎于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6" grpId="0"/>
      <p:bldP spid="1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55866" y="872035"/>
            <a:ext cx="2700671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831702" y="1005795"/>
            <a:ext cx="664210" cy="43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latin typeface="Calibri" panose="020F0502020204030204" pitchFamily="34" charset="0"/>
                <a:cs typeface="Calibri" panose="020F0502020204030204" pitchFamily="34" charset="0"/>
              </a:rPr>
              <a:t>Quiz</a:t>
            </a:r>
            <a:endParaRPr lang="en-US" altLang="zh-CN" sz="2800" b="1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charset="-122"/>
              <a:cs typeface="Calibri" panose="020F0502020204030204" pitchFamily="34" charset="0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855085" y="885825"/>
            <a:ext cx="3945890" cy="699770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8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/>
              </a:rPr>
              <a:t>歌词填空</a:t>
            </a:r>
          </a:p>
        </p:txBody>
      </p:sp>
      <p:sp>
        <p:nvSpPr>
          <p:cNvPr id="6" name="矩形 43"/>
          <p:cNvSpPr>
            <a:spLocks noChangeArrowheads="1"/>
          </p:cNvSpPr>
          <p:nvPr/>
        </p:nvSpPr>
        <p:spPr bwMode="auto">
          <a:xfrm>
            <a:off x="2222255" y="2167492"/>
            <a:ext cx="9388720" cy="339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Guilt is burning 内疚在心内燃烧 </a:t>
            </a:r>
          </a:p>
          <a:p>
            <a:pPr>
              <a:lnSpc>
                <a:spcPct val="150000"/>
              </a:lnSpc>
            </a:pPr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Inside I'm hurting 内心受伤</a:t>
            </a:r>
          </a:p>
          <a:p>
            <a:pPr>
              <a:lnSpc>
                <a:spcPct val="150000"/>
              </a:lnSpc>
            </a:pPr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This ain't a feeling I can keep 这感觉让人难以承受</a:t>
            </a:r>
          </a:p>
          <a:p>
            <a:pPr>
              <a:lnSpc>
                <a:spcPct val="150000"/>
              </a:lnSpc>
            </a:pPr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So _____________ the night 要怪就怪这夜晚</a:t>
            </a:r>
          </a:p>
          <a:p>
            <a:pPr>
              <a:lnSpc>
                <a:spcPct val="150000"/>
              </a:lnSpc>
            </a:pPr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Don't ______________ me 别怪我          </a:t>
            </a:r>
          </a:p>
          <a:p>
            <a:pPr algn="r">
              <a:lnSpc>
                <a:spcPct val="150000"/>
              </a:lnSpc>
            </a:pPr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from </a:t>
            </a:r>
            <a:r>
              <a:rPr lang="en-US" altLang="zh-CN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Blame</a:t>
            </a:r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 by John Newman</a:t>
            </a:r>
          </a:p>
        </p:txBody>
      </p:sp>
      <p:grpSp>
        <p:nvGrpSpPr>
          <p:cNvPr id="3" name="组合 54"/>
          <p:cNvGrpSpPr/>
          <p:nvPr/>
        </p:nvGrpSpPr>
        <p:grpSpPr bwMode="auto">
          <a:xfrm>
            <a:off x="1660584" y="2105589"/>
            <a:ext cx="400647" cy="400050"/>
            <a:chOff x="403" y="0"/>
            <a:chExt cx="533400" cy="533400"/>
          </a:xfrm>
          <a:solidFill>
            <a:srgbClr val="22ACEC"/>
          </a:solidFill>
        </p:grpSpPr>
        <p:sp>
          <p:nvSpPr>
            <p:cNvPr id="9" name="椭圆 55"/>
            <p:cNvSpPr>
              <a:spLocks noChangeArrowheads="1"/>
            </p:cNvSpPr>
            <p:nvPr/>
          </p:nvSpPr>
          <p:spPr bwMode="auto">
            <a:xfrm>
              <a:off x="403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10" name="矩形 56"/>
            <p:cNvSpPr>
              <a:spLocks noChangeArrowheads="1"/>
            </p:cNvSpPr>
            <p:nvPr/>
          </p:nvSpPr>
          <p:spPr bwMode="auto">
            <a:xfrm>
              <a:off x="31065" y="82033"/>
              <a:ext cx="4720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01</a:t>
              </a: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8291" y="635635"/>
            <a:ext cx="756285" cy="59436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679700" y="3877945"/>
            <a:ext cx="24917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blame it on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293110" y="4399915"/>
            <a:ext cx="24917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blame it 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79058" y="277501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559154" y="439711"/>
            <a:ext cx="2114550" cy="43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charset="-122"/>
                <a:cs typeface="Calibri" panose="020F0502020204030204" pitchFamily="34" charset="0"/>
                <a:sym typeface="Arial" panose="020B0604020202020204"/>
              </a:rPr>
              <a:t>Consolidation </a:t>
            </a:r>
          </a:p>
        </p:txBody>
      </p:sp>
      <p:sp>
        <p:nvSpPr>
          <p:cNvPr id="23" name="平行四边形 22"/>
          <p:cNvSpPr/>
          <p:nvPr/>
        </p:nvSpPr>
        <p:spPr>
          <a:xfrm>
            <a:off x="3879728" y="277277"/>
            <a:ext cx="6746481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 b="1" dirty="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charset="-122"/>
                <a:cs typeface="Calibri" panose="020F0502020204030204" pitchFamily="34" charset="0"/>
                <a:sym typeface="Arial" panose="020B0604020202020204"/>
              </a:rPr>
              <a:t>Complete the passage</a:t>
            </a:r>
            <a:r>
              <a:rPr lang="zh-CN" alt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charset="-122"/>
                <a:cs typeface="Calibri" panose="020F0502020204030204" pitchFamily="34" charset="0"/>
                <a:sym typeface="Arial" panose="020B0604020202020204"/>
              </a:rPr>
              <a:t> </a:t>
            </a:r>
            <a:r>
              <a:rPr lang="en-US" altLang="zh-CN" sz="2400" b="1" dirty="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charset="-122"/>
                <a:cs typeface="Calibri" panose="020F0502020204030204" pitchFamily="34" charset="0"/>
                <a:sym typeface="Arial" panose="020B0604020202020204"/>
              </a:rPr>
              <a:t>with proper words or expressions.</a:t>
            </a:r>
          </a:p>
        </p:txBody>
      </p:sp>
      <p:sp>
        <p:nvSpPr>
          <p:cNvPr id="6" name="矩形 5"/>
          <p:cNvSpPr/>
          <p:nvPr/>
        </p:nvSpPr>
        <p:spPr>
          <a:xfrm>
            <a:off x="762000" y="1316990"/>
            <a:ext cx="10668000" cy="5017135"/>
          </a:xfrm>
          <a:prstGeom prst="rect">
            <a:avLst/>
          </a:prstGeom>
          <a:solidFill>
            <a:srgbClr val="E0EC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altLang="zh-CN" sz="2400" dirty="0">
                <a:solidFill>
                  <a:schemeClr val="tx1"/>
                </a:solidFill>
                <a:uFillTx/>
                <a:latin typeface="Calibri" panose="020F0502020204030204" pitchFamily="34" charset="0"/>
                <a:ea typeface="微软雅黑" panose="020B0503020204020204" charset="-122"/>
                <a:cs typeface="Calibri" panose="020F0502020204030204" pitchFamily="34" charset="0"/>
                <a:sym typeface="Arial" panose="020B0604020202020204"/>
              </a:rPr>
              <a:t>        </a:t>
            </a:r>
            <a:r>
              <a:rPr lang="zh-CN" altLang="en-US" sz="2400" dirty="0">
                <a:solidFill>
                  <a:schemeClr val="tx1"/>
                </a:solidFill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 panose="020B0604020202020204"/>
              </a:rPr>
              <a:t>No one would </a:t>
            </a:r>
            <a:r>
              <a:rPr lang="en-US" altLang="zh-CN" sz="2400" dirty="0">
                <a:solidFill>
                  <a:schemeClr val="tx1"/>
                </a:solidFill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 panose="020B0604020202020204"/>
              </a:rPr>
              <a:t>doubt</a:t>
            </a:r>
            <a:r>
              <a:rPr lang="zh-CN" altLang="en-US" sz="2400" dirty="0">
                <a:solidFill>
                  <a:schemeClr val="tx1"/>
                </a:solidFill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 panose="020B0604020202020204"/>
              </a:rPr>
              <a:t> that Galileo is one of the greatest scientists who ever lived. </a:t>
            </a:r>
            <a:r>
              <a:rPr lang="en-US" altLang="zh-CN" sz="2400" dirty="0">
                <a:solidFill>
                  <a:schemeClr val="tx1"/>
                </a:solidFill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 panose="020B0604020202020204"/>
              </a:rPr>
              <a:t>_________</a:t>
            </a:r>
            <a:r>
              <a:rPr lang="zh-CN" altLang="en-US" sz="2400" dirty="0">
                <a:solidFill>
                  <a:schemeClr val="tx1"/>
                </a:solidFill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 panose="020B0604020202020204"/>
              </a:rPr>
              <a:t> being an astronomer, he was also a physicist and engineer. He </a:t>
            </a:r>
            <a:r>
              <a:rPr lang="en-US" altLang="zh-CN" sz="2400" dirty="0">
                <a:solidFill>
                  <a:schemeClr val="tx1"/>
                </a:solidFill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 panose="020B0604020202020204"/>
              </a:rPr>
              <a:t>_________</a:t>
            </a:r>
            <a:r>
              <a:rPr lang="zh-CN" altLang="en-US" sz="2400" dirty="0">
                <a:solidFill>
                  <a:schemeClr val="tx1"/>
                </a:solidFill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 panose="020B0604020202020204"/>
              </a:rPr>
              <a:t> a famous theory that all objects, regardless of their weight, fall with the same speed. To test his theory, Galileo did a range of experiments. In one experiment, two balls were dropped from Pisa but the surprise was that the lead ball hit the ground first. Why? It doesn</a:t>
            </a:r>
            <a:r>
              <a:rPr lang="en-US" altLang="zh-CN" sz="2400" dirty="0">
                <a:solidFill>
                  <a:schemeClr val="tx1"/>
                </a:solidFill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 panose="020B0604020202020204"/>
              </a:rPr>
              <a:t>'</a:t>
            </a:r>
            <a:r>
              <a:rPr lang="zh-CN" altLang="en-US" sz="2400" dirty="0">
                <a:solidFill>
                  <a:schemeClr val="tx1"/>
                </a:solidFill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 panose="020B0604020202020204"/>
              </a:rPr>
              <a:t>t </a:t>
            </a:r>
            <a:r>
              <a:rPr lang="en-US" altLang="zh-CN" sz="2400" dirty="0">
                <a:solidFill>
                  <a:schemeClr val="tx1"/>
                </a:solidFill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 panose="020B0604020202020204"/>
              </a:rPr>
              <a:t>_________</a:t>
            </a:r>
            <a:r>
              <a:rPr lang="zh-CN" altLang="en-US" sz="2400" dirty="0">
                <a:solidFill>
                  <a:schemeClr val="tx1"/>
                </a:solidFill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 panose="020B0604020202020204"/>
              </a:rPr>
              <a:t> if gravity were the only force at work. Galileo knew why. He </a:t>
            </a:r>
            <a:r>
              <a:rPr lang="en-US" altLang="zh-CN" sz="2400" dirty="0">
                <a:solidFill>
                  <a:schemeClr val="tx1"/>
                </a:solidFill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 panose="020B0604020202020204"/>
              </a:rPr>
              <a:t>________</a:t>
            </a:r>
            <a:r>
              <a:rPr lang="zh-CN" altLang="en-US" sz="2400" dirty="0">
                <a:solidFill>
                  <a:schemeClr val="tx1"/>
                </a:solidFill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 panose="020B0604020202020204"/>
              </a:rPr>
              <a:t> that it was air resistance that </a:t>
            </a:r>
            <a:r>
              <a:rPr lang="en-US" altLang="zh-CN" sz="2400" dirty="0">
                <a:solidFill>
                  <a:schemeClr val="tx1"/>
                </a:solidFill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 panose="020B0604020202020204"/>
              </a:rPr>
              <a:t>__________ </a:t>
            </a:r>
            <a:r>
              <a:rPr lang="zh-CN" altLang="en-US" sz="2400" dirty="0">
                <a:solidFill>
                  <a:schemeClr val="tx1"/>
                </a:solidFill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 panose="020B0604020202020204"/>
              </a:rPr>
              <a:t>and that it </a:t>
            </a:r>
            <a:r>
              <a:rPr lang="en-US" altLang="zh-CN" sz="2400" dirty="0">
                <a:solidFill>
                  <a:schemeClr val="tx1"/>
                </a:solidFill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 panose="020B0604020202020204"/>
              </a:rPr>
              <a:t>_________</a:t>
            </a:r>
            <a:r>
              <a:rPr lang="zh-CN" altLang="en-US" sz="2400" dirty="0">
                <a:solidFill>
                  <a:schemeClr val="tx1"/>
                </a:solidFill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 panose="020B0604020202020204"/>
              </a:rPr>
              <a:t> the two balls from falling at the same rate. A couple of hundred years later, a chance came for scientists to see this experiment with the balls not being </a:t>
            </a:r>
            <a:r>
              <a:rPr lang="en-US" altLang="zh-CN" sz="2400" dirty="0">
                <a:solidFill>
                  <a:schemeClr val="tx1"/>
                </a:solidFill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 panose="020B0604020202020204"/>
              </a:rPr>
              <a:t>________</a:t>
            </a:r>
            <a:r>
              <a:rPr lang="zh-CN" altLang="en-US" sz="2400" dirty="0">
                <a:solidFill>
                  <a:schemeClr val="tx1"/>
                </a:solidFill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 panose="020B0604020202020204"/>
              </a:rPr>
              <a:t> to air. Just as Galileo had </a:t>
            </a:r>
            <a:r>
              <a:rPr lang="en-US" altLang="zh-CN" sz="2400" dirty="0">
                <a:solidFill>
                  <a:schemeClr val="tx1"/>
                </a:solidFill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 panose="020B0604020202020204"/>
              </a:rPr>
              <a:t>__________________</a:t>
            </a:r>
            <a:r>
              <a:rPr lang="zh-CN" altLang="en-US" sz="2400" dirty="0">
                <a:solidFill>
                  <a:schemeClr val="tx1"/>
                </a:solidFill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 panose="020B0604020202020204"/>
              </a:rPr>
              <a:t> hundreds of years before, it really is the case that all objects released together fall at the same rate. </a:t>
            </a:r>
          </a:p>
          <a:p>
            <a:pPr algn="just"/>
            <a:r>
              <a:rPr lang="zh-CN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 panose="020B0604020202020204"/>
              </a:rPr>
              <a:t>        </a:t>
            </a:r>
            <a:r>
              <a:rPr lang="en-US" altLang="zh-CN" sz="2400" dirty="0">
                <a:solidFill>
                  <a:schemeClr val="tx1"/>
                </a:solidFill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 panose="020B0604020202020204"/>
              </a:rPr>
              <a:t>_________</a:t>
            </a:r>
            <a:r>
              <a:rPr lang="zh-CN" altLang="en-US" sz="2400" dirty="0">
                <a:solidFill>
                  <a:schemeClr val="tx1"/>
                </a:solidFill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 panose="020B0604020202020204"/>
              </a:rPr>
              <a:t> in scientific research, Galileo </a:t>
            </a:r>
            <a:r>
              <a:rPr lang="en-US" altLang="zh-CN" sz="2400" dirty="0">
                <a:solidFill>
                  <a:schemeClr val="tx1"/>
                </a:solidFill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 panose="020B0604020202020204"/>
              </a:rPr>
              <a:t>___________</a:t>
            </a:r>
            <a:r>
              <a:rPr lang="zh-CN" altLang="en-US" sz="2400" dirty="0">
                <a:solidFill>
                  <a:schemeClr val="tx1"/>
                </a:solidFill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 panose="020B0604020202020204"/>
              </a:rPr>
              <a:t> a lot to modern science and was called </a:t>
            </a:r>
            <a:r>
              <a:rPr lang="en-US" altLang="zh-CN" sz="2400" dirty="0">
                <a:solidFill>
                  <a:schemeClr val="tx1"/>
                </a:solidFill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 panose="020B0604020202020204"/>
              </a:rPr>
              <a:t>“</a:t>
            </a:r>
            <a:r>
              <a:rPr lang="zh-CN" altLang="en-US" sz="2400" dirty="0">
                <a:solidFill>
                  <a:schemeClr val="tx1"/>
                </a:solidFill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 panose="020B0604020202020204"/>
              </a:rPr>
              <a:t>the father of modern science</a:t>
            </a:r>
            <a:r>
              <a:rPr lang="en-US" altLang="zh-CN" sz="2400" dirty="0">
                <a:solidFill>
                  <a:schemeClr val="tx1"/>
                </a:solidFill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 panose="020B0604020202020204"/>
              </a:rPr>
              <a:t>”</a:t>
            </a:r>
            <a:r>
              <a:rPr lang="zh-CN" altLang="en-US" sz="2400" dirty="0">
                <a:solidFill>
                  <a:schemeClr val="tx1"/>
                </a:solidFill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 panose="020B0604020202020204"/>
              </a:rPr>
              <a:t>.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8795" y="309256"/>
            <a:ext cx="504825" cy="50546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771207" y="1770509"/>
            <a:ext cx="18948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Apart from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21589" y="2110422"/>
            <a:ext cx="18948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put forward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236210" y="3228340"/>
            <a:ext cx="18948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make sense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8508365" y="3595370"/>
            <a:ext cx="18948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was to blame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075326" y="3916680"/>
            <a:ext cx="16446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prevented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762000" y="4654550"/>
            <a:ext cx="14732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exposed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5252720" y="4654550"/>
            <a:ext cx="31337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drawn the conclusion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1404345" y="5440371"/>
            <a:ext cx="18948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Absorbed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6491605" y="5440370"/>
            <a:ext cx="18948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contributed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3571875" y="3595370"/>
            <a:ext cx="143256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ea typeface="微软雅黑" panose="020B0503020204020204" charset="-122"/>
                <a:cs typeface="Calibri" panose="020F0502020204030204" pitchFamily="34" charset="0"/>
                <a:sym typeface="Arial" panose="020B0604020202020204"/>
              </a:rPr>
              <a:t>suspected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  <p:bldP spid="10" grpId="0"/>
      <p:bldP spid="11" grpId="0"/>
      <p:bldP spid="12" grpId="0"/>
      <p:bldP spid="17" grpId="0"/>
      <p:bldP spid="33" grpId="0"/>
      <p:bldP spid="3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/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平行四边形 8"/>
          <p:cNvSpPr/>
          <p:nvPr/>
        </p:nvSpPr>
        <p:spPr>
          <a:xfrm>
            <a:off x="3604895" y="2694940"/>
            <a:ext cx="5397500" cy="1511300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" name="Rectangle 18"/>
          <p:cNvSpPr>
            <a:spLocks noChangeArrowheads="1"/>
          </p:cNvSpPr>
          <p:nvPr/>
        </p:nvSpPr>
        <p:spPr bwMode="auto">
          <a:xfrm>
            <a:off x="4008120" y="3173730"/>
            <a:ext cx="4631690" cy="553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600" dirty="0">
                <a:solidFill>
                  <a:srgbClr val="22ACEC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溯恩教育感谢一路有你</a:t>
            </a:r>
          </a:p>
        </p:txBody>
      </p:sp>
      <p:cxnSp>
        <p:nvCxnSpPr>
          <p:cNvPr id="16" name="直接连接符 15"/>
          <p:cNvCxnSpPr/>
          <p:nvPr/>
        </p:nvCxnSpPr>
        <p:spPr>
          <a:xfrm>
            <a:off x="4011930" y="3727450"/>
            <a:ext cx="4583430" cy="0"/>
          </a:xfrm>
          <a:prstGeom prst="line">
            <a:avLst/>
          </a:prstGeom>
          <a:ln>
            <a:solidFill>
              <a:srgbClr val="22AC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42965" y="746723"/>
            <a:ext cx="3524275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903817" y="806540"/>
            <a:ext cx="1430020" cy="43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重点单词</a:t>
            </a:r>
          </a:p>
        </p:txBody>
      </p:sp>
      <p:sp>
        <p:nvSpPr>
          <p:cNvPr id="23" name="平行四边形 22"/>
          <p:cNvSpPr/>
          <p:nvPr/>
        </p:nvSpPr>
        <p:spPr>
          <a:xfrm>
            <a:off x="4667241" y="746723"/>
            <a:ext cx="381004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1944432" y="2602522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7" name="椭圆 6"/>
          <p:cNvSpPr/>
          <p:nvPr/>
        </p:nvSpPr>
        <p:spPr>
          <a:xfrm>
            <a:off x="1820609" y="2293912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046482" y="1446299"/>
            <a:ext cx="9525024" cy="56572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13.________   </a:t>
            </a:r>
            <a:r>
              <a:rPr lang="en-US" altLang="zh-CN" sz="2000" b="1" dirty="0" err="1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vt.&amp; vi.</a:t>
            </a:r>
            <a:r>
              <a:rPr lang="zh-CN" altLang="en-US" sz="2000" b="1" dirty="0" err="1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捐献；贡献；捐助</a:t>
            </a:r>
            <a:endParaRPr lang="en-US" altLang="zh-CN" sz="2000" b="1" dirty="0">
              <a:solidFill>
                <a:schemeClr val="tx1"/>
              </a:solidFill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14.________   </a:t>
            </a:r>
            <a:r>
              <a:rPr 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vt.&amp; vi.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（使）旋转；纺（线</a:t>
            </a: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纱）（</a:t>
            </a: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_________; ________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 </a:t>
            </a:r>
            <a:endParaRPr lang="en-US" altLang="zh-CN" sz="2000" b="1" dirty="0">
              <a:solidFill>
                <a:schemeClr val="tx1"/>
              </a:solidFill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15.________   vt.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拒绝；不接受；抛弃</a:t>
            </a:r>
            <a:endParaRPr lang="en-US" altLang="zh-CN" sz="2000" b="1" dirty="0">
              <a:solidFill>
                <a:schemeClr val="tx1"/>
              </a:solidFill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16._____________   n. 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特征；特性</a:t>
            </a:r>
            <a:endParaRPr lang="en-US" altLang="zh-CN" sz="2000" b="1" dirty="0">
              <a:solidFill>
                <a:schemeClr val="tx1"/>
              </a:solidFill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17.________   </a:t>
            </a:r>
            <a:r>
              <a:rPr 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vt. 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分析</a:t>
            </a:r>
            <a:endParaRPr lang="en-US" altLang="zh-CN" sz="2000" b="1" dirty="0">
              <a:solidFill>
                <a:schemeClr val="tx1"/>
              </a:solidFill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18.________   </a:t>
            </a:r>
            <a:r>
              <a:rPr 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adj.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熟练的；经验或知识丰富的  </a:t>
            </a: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专家；行家</a:t>
            </a:r>
            <a:endParaRPr lang="en-US" altLang="zh-CN" sz="2000" b="1" dirty="0">
              <a:solidFill>
                <a:schemeClr val="tx1"/>
              </a:solidFill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19.________   </a:t>
            </a:r>
            <a:r>
              <a:rPr 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vt.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吸收；吸引；使专心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20.________   n.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询问</a:t>
            </a: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21.________   </a:t>
            </a:r>
            <a:r>
              <a:rPr 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adj.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严重的；剧烈的；严厉的</a:t>
            </a:r>
            <a:endParaRPr lang="en-US" altLang="zh-CN" sz="2000" b="1" dirty="0">
              <a:solidFill>
                <a:schemeClr val="tx1"/>
              </a:solidFill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22.________  </a:t>
            </a:r>
            <a:r>
              <a:rPr 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vt.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预见；预知  （</a:t>
            </a: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_____________; ____________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2000" b="1" dirty="0">
              <a:solidFill>
                <a:schemeClr val="tx1"/>
              </a:solidFill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23. ________ vt.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建设；修建</a:t>
            </a:r>
            <a:endParaRPr lang="en-US" altLang="zh-CN" sz="2000" b="1" dirty="0">
              <a:solidFill>
                <a:schemeClr val="tx1"/>
              </a:solidFill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24. ___________ </a:t>
            </a:r>
            <a:r>
              <a:rPr 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adj.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热情的；热心的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25. ___________  adj.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小心的；谨慎的</a:t>
            </a:r>
            <a:endParaRPr lang="en-US" altLang="zh-CN" sz="2000" b="1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           </a:t>
            </a:r>
          </a:p>
        </p:txBody>
      </p:sp>
      <p:sp>
        <p:nvSpPr>
          <p:cNvPr id="10" name="椭圆 9"/>
          <p:cNvSpPr/>
          <p:nvPr/>
        </p:nvSpPr>
        <p:spPr>
          <a:xfrm>
            <a:off x="1820609" y="3925904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1933545" y="4175512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14" name="椭圆 13"/>
          <p:cNvSpPr/>
          <p:nvPr/>
        </p:nvSpPr>
        <p:spPr>
          <a:xfrm>
            <a:off x="1809721" y="5498894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660" y="642918"/>
            <a:ext cx="762000" cy="74676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384365" y="1495956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contribute</a:t>
            </a:r>
            <a:endParaRPr lang="zh-CN" altLang="en-US" sz="2000" b="1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70114" y="1894926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spin</a:t>
            </a:r>
            <a:endParaRPr lang="zh-CN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479613" y="2293325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reject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479675" y="2692400"/>
            <a:ext cx="194754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 characteristic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384362" y="3064623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analyse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407222" y="3487659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expert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460666" y="3871469"/>
            <a:ext cx="1905013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absorb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400228" y="4265905"/>
            <a:ext cx="1714512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enquiry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384466" y="4645485"/>
            <a:ext cx="1809763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severe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407222" y="5023205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foresee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460668" y="5443142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construct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527343" y="5799999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enthusiastic</a:t>
            </a:r>
          </a:p>
        </p:txBody>
      </p:sp>
      <p:sp>
        <p:nvSpPr>
          <p:cNvPr id="3" name="TextBox 17"/>
          <p:cNvSpPr txBox="1"/>
          <p:nvPr/>
        </p:nvSpPr>
        <p:spPr>
          <a:xfrm>
            <a:off x="7861300" y="1894840"/>
            <a:ext cx="98234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sp</a:t>
            </a:r>
            <a:r>
              <a:rPr lang="en-US" dirty="0"/>
              <a:t>un</a:t>
            </a:r>
          </a:p>
        </p:txBody>
      </p:sp>
      <p:sp>
        <p:nvSpPr>
          <p:cNvPr id="4" name="TextBox 17"/>
          <p:cNvSpPr txBox="1"/>
          <p:nvPr/>
        </p:nvSpPr>
        <p:spPr>
          <a:xfrm>
            <a:off x="8843645" y="1894840"/>
            <a:ext cx="98234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sp</a:t>
            </a:r>
            <a:r>
              <a:rPr lang="en-US" dirty="0"/>
              <a:t>un</a:t>
            </a:r>
          </a:p>
        </p:txBody>
      </p:sp>
      <p:sp>
        <p:nvSpPr>
          <p:cNvPr id="9" name="TextBox 28"/>
          <p:cNvSpPr txBox="1"/>
          <p:nvPr/>
        </p:nvSpPr>
        <p:spPr>
          <a:xfrm>
            <a:off x="5719382" y="5044160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foresaw</a:t>
            </a:r>
          </a:p>
        </p:txBody>
      </p:sp>
      <p:sp>
        <p:nvSpPr>
          <p:cNvPr id="11" name="TextBox 28"/>
          <p:cNvSpPr txBox="1"/>
          <p:nvPr/>
        </p:nvSpPr>
        <p:spPr>
          <a:xfrm>
            <a:off x="7543102" y="5023205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foreseen</a:t>
            </a:r>
          </a:p>
        </p:txBody>
      </p:sp>
      <p:sp>
        <p:nvSpPr>
          <p:cNvPr id="12" name="TextBox 28"/>
          <p:cNvSpPr txBox="1"/>
          <p:nvPr/>
        </p:nvSpPr>
        <p:spPr>
          <a:xfrm>
            <a:off x="2670112" y="6198590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cautious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" grpId="0"/>
      <p:bldP spid="4" grpId="0"/>
      <p:bldP spid="9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42965" y="746723"/>
            <a:ext cx="3524275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936681" y="900430"/>
            <a:ext cx="1430020" cy="43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重点短语</a:t>
            </a:r>
          </a:p>
        </p:txBody>
      </p:sp>
      <p:sp>
        <p:nvSpPr>
          <p:cNvPr id="23" name="平行四边形 22"/>
          <p:cNvSpPr/>
          <p:nvPr/>
        </p:nvSpPr>
        <p:spPr>
          <a:xfrm>
            <a:off x="4667241" y="746723"/>
            <a:ext cx="381004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1944432" y="2602522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7" name="椭圆 6"/>
          <p:cNvSpPr/>
          <p:nvPr/>
        </p:nvSpPr>
        <p:spPr>
          <a:xfrm>
            <a:off x="1820609" y="2293912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180221" y="1584976"/>
            <a:ext cx="9525024" cy="52590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1.________________   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提出</a:t>
            </a:r>
            <a:endParaRPr lang="en-US" altLang="zh-CN" sz="2000" b="1" dirty="0">
              <a:solidFill>
                <a:schemeClr val="tx1"/>
              </a:solidFill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2. ________________   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得出结论</a:t>
            </a:r>
            <a:endParaRPr lang="en-US" altLang="zh-CN" sz="2000" b="1" dirty="0">
              <a:solidFill>
                <a:schemeClr val="tx1"/>
              </a:solidFill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3. ________________   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使暴露；显露</a:t>
            </a:r>
            <a:endParaRPr lang="en-US" altLang="zh-CN" sz="2000" b="1" dirty="0">
              <a:solidFill>
                <a:schemeClr val="tx1"/>
              </a:solidFill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4. ________________   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将</a:t>
            </a: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...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和</a:t>
            </a: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...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联系或连接起来</a:t>
            </a:r>
            <a:endParaRPr lang="en-US" altLang="zh-CN" sz="2000" b="1" dirty="0">
              <a:solidFill>
                <a:schemeClr val="tx1"/>
              </a:solidFill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5. ________________   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除</a:t>
            </a: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...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之外；此外</a:t>
            </a: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6. ________________   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对</a:t>
            </a: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...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严格的</a:t>
            </a:r>
            <a:endParaRPr lang="en-US" altLang="zh-CN" sz="2000" b="1" dirty="0">
              <a:solidFill>
                <a:schemeClr val="tx1"/>
              </a:solidFill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7. ________________   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讲得通；有意义</a:t>
            </a:r>
            <a:endParaRPr lang="en-US" altLang="zh-CN" sz="2000" b="1" dirty="0">
              <a:solidFill>
                <a:schemeClr val="tx1"/>
              </a:solidFill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8. ________________   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应受责备的</a:t>
            </a:r>
            <a:endParaRPr lang="en-US" altLang="zh-CN" sz="2000" b="1" dirty="0">
              <a:solidFill>
                <a:schemeClr val="tx1"/>
              </a:solidFill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9. ________________   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收集信息</a:t>
            </a:r>
            <a:endParaRPr lang="en-US" altLang="zh-CN" sz="2000" b="1" dirty="0">
              <a:solidFill>
                <a:schemeClr val="tx1"/>
              </a:solidFill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10. ________________  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将</a:t>
            </a: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...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吸收到</a:t>
            </a: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...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11. ________________ 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肯定地</a:t>
            </a:r>
            <a:endParaRPr lang="en-US" altLang="zh-CN" sz="2000" b="1" dirty="0">
              <a:solidFill>
                <a:schemeClr val="tx1"/>
              </a:solidFill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12. ________________ 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阻止</a:t>
            </a:r>
            <a:endParaRPr lang="en-US" altLang="zh-CN" sz="2000" b="1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         </a:t>
            </a:r>
          </a:p>
        </p:txBody>
      </p:sp>
      <p:sp>
        <p:nvSpPr>
          <p:cNvPr id="10" name="椭圆 9"/>
          <p:cNvSpPr/>
          <p:nvPr/>
        </p:nvSpPr>
        <p:spPr>
          <a:xfrm>
            <a:off x="1820609" y="3925904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1933545" y="4175512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14" name="椭圆 13"/>
          <p:cNvSpPr/>
          <p:nvPr/>
        </p:nvSpPr>
        <p:spPr>
          <a:xfrm>
            <a:off x="1809721" y="5498894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660" y="642918"/>
            <a:ext cx="762000" cy="74676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666976" y="1614013"/>
            <a:ext cx="295277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put forward </a:t>
            </a:r>
            <a:endParaRPr lang="zh-CN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666976" y="2042180"/>
            <a:ext cx="295277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draw a conclusion </a:t>
            </a:r>
            <a:endParaRPr lang="zh-CN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636450" y="2391221"/>
            <a:ext cx="3429024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expose ... to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651690" y="2827998"/>
            <a:ext cx="295277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link ... to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651689" y="3230309"/>
            <a:ext cx="295277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apart from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66976" y="3597576"/>
            <a:ext cx="295277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(be) strict with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66976" y="3995282"/>
            <a:ext cx="295277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make sense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66976" y="4386962"/>
            <a:ext cx="295277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be to blame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66976" y="4776238"/>
            <a:ext cx="295277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gather information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66976" y="5188693"/>
            <a:ext cx="447678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absorb ... into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666976" y="5539566"/>
            <a:ext cx="361952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with certainty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666975" y="5967245"/>
            <a:ext cx="295277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prevent ... from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42965" y="746723"/>
            <a:ext cx="3524275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933661" y="881470"/>
            <a:ext cx="1430020" cy="43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派生单词</a:t>
            </a:r>
          </a:p>
        </p:txBody>
      </p:sp>
      <p:sp>
        <p:nvSpPr>
          <p:cNvPr id="23" name="平行四边形 22"/>
          <p:cNvSpPr/>
          <p:nvPr/>
        </p:nvSpPr>
        <p:spPr>
          <a:xfrm>
            <a:off x="4667241" y="746723"/>
            <a:ext cx="381004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1944432" y="2602522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7" name="椭圆 6"/>
          <p:cNvSpPr/>
          <p:nvPr/>
        </p:nvSpPr>
        <p:spPr>
          <a:xfrm>
            <a:off x="1820609" y="2293912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978719" y="1522879"/>
            <a:ext cx="9313180" cy="52590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3100"/>
              </a:lnSpc>
            </a:pP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1.________   vt.&amp; vi </a:t>
            </a: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结束；推断出</a:t>
            </a: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        ________   n.</a:t>
            </a: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结论</a:t>
            </a:r>
            <a:endParaRPr lang="en-US" altLang="zh-CN" sz="2000" b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2.________   </a:t>
            </a:r>
            <a:r>
              <a:rPr 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vt.</a:t>
            </a: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分析                                                 </a:t>
            </a: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     n.</a:t>
            </a: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分析</a:t>
            </a:r>
            <a:endParaRPr lang="en-US" altLang="zh-CN" sz="2000" b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3.________   </a:t>
            </a:r>
            <a:r>
              <a:rPr 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vt.</a:t>
            </a: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暴露；揭露；使曝光                     </a:t>
            </a: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     n.</a:t>
            </a: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暴露</a:t>
            </a:r>
            <a:endParaRPr lang="en-US" altLang="zh-CN" sz="2000" b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4.________   n.</a:t>
            </a:r>
            <a:r>
              <a:rPr 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吸收；吸引；使专心</a:t>
            </a: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     </a:t>
            </a: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    adj.</a:t>
            </a: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专心致志的 </a:t>
            </a:r>
            <a:endParaRPr lang="en-US" altLang="zh-CN" sz="2000" b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5.________   </a:t>
            </a:r>
            <a:r>
              <a:rPr 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</a:t>
            </a: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询问                                                  </a:t>
            </a: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   </a:t>
            </a:r>
            <a:r>
              <a:rPr 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v.</a:t>
            </a: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询问</a:t>
            </a: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6.________   </a:t>
            </a:r>
            <a:r>
              <a:rPr 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vt.&amp; vi. </a:t>
            </a: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调查</a:t>
            </a:r>
            <a:r>
              <a:rPr 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                     </a:t>
            </a: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____________   n.</a:t>
            </a: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调查</a:t>
            </a: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7.________   </a:t>
            </a:r>
            <a:r>
              <a:rPr lang="en-US" altLang="zh-CN" sz="2000" b="1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vt.</a:t>
            </a:r>
            <a:r>
              <a:rPr 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污染；弄脏</a:t>
            </a: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                   </a:t>
            </a: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________     n.</a:t>
            </a:r>
            <a:r>
              <a:rPr 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污染</a:t>
            </a:r>
            <a:endParaRPr lang="en-US" altLang="zh-CN" sz="2000" b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8.________  </a:t>
            </a:r>
            <a:r>
              <a:rPr 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vt.</a:t>
            </a: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命令；指示；教导                        </a:t>
            </a: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________     n.</a:t>
            </a: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指导</a:t>
            </a:r>
            <a:endParaRPr lang="en-US" altLang="zh-CN" sz="2000" b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9.________   </a:t>
            </a:r>
            <a:r>
              <a:rPr lang="en-US" sz="2000" b="1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vt.</a:t>
            </a:r>
            <a:r>
              <a:rPr lang="zh-CN" altLang="en-US" sz="2000" b="1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建设；修建</a:t>
            </a: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                    </a:t>
            </a: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___________    </a:t>
            </a:r>
            <a:r>
              <a:rPr 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</a:t>
            </a: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建设；建筑物</a:t>
            </a:r>
            <a:endParaRPr lang="en-US" altLang="zh-CN" sz="2000" b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10.________  </a:t>
            </a:r>
            <a:r>
              <a:rPr 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vt.&amp; vi.</a:t>
            </a: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捐献；贡献；                      </a:t>
            </a: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__________    </a:t>
            </a:r>
            <a:r>
              <a:rPr 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</a:t>
            </a: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贡献</a:t>
            </a:r>
            <a:endParaRPr lang="en-US" altLang="zh-CN" sz="2000" b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11.__________   adj.</a:t>
            </a: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热情的；热心的                   </a:t>
            </a: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___________    n.</a:t>
            </a: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热情  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12.________  adj.</a:t>
            </a: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小心的；谨慎的</a:t>
            </a:r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       </a:t>
            </a: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___________    n.</a:t>
            </a: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谨慎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13.________  vt. </a:t>
            </a:r>
            <a:r>
              <a:rPr lang="zh-CN" alt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拒绝；不接受；抛弃                 </a:t>
            </a:r>
            <a:r>
              <a:rPr lang="en-US" altLang="zh-CN" sz="2000" b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____________    n.</a:t>
            </a:r>
            <a:r>
              <a:rPr lang="zh-CN" alt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拒绝</a:t>
            </a:r>
          </a:p>
        </p:txBody>
      </p:sp>
      <p:sp>
        <p:nvSpPr>
          <p:cNvPr id="10" name="椭圆 9"/>
          <p:cNvSpPr/>
          <p:nvPr/>
        </p:nvSpPr>
        <p:spPr>
          <a:xfrm>
            <a:off x="1820609" y="3925904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1933545" y="4175512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14" name="椭圆 13"/>
          <p:cNvSpPr/>
          <p:nvPr/>
        </p:nvSpPr>
        <p:spPr>
          <a:xfrm>
            <a:off x="1809721" y="5498894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660" y="642918"/>
            <a:ext cx="762000" cy="746760"/>
          </a:xfrm>
          <a:prstGeom prst="rect">
            <a:avLst/>
          </a:prstGeom>
        </p:spPr>
      </p:pic>
      <p:cxnSp>
        <p:nvCxnSpPr>
          <p:cNvPr id="16" name="直接箭头连接符 15"/>
          <p:cNvCxnSpPr/>
          <p:nvPr/>
        </p:nvCxnSpPr>
        <p:spPr>
          <a:xfrm>
            <a:off x="6444707" y="1768069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>
          <a:xfrm>
            <a:off x="6427175" y="2565743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>
            <a:off x="6444320" y="2954799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/>
          <p:nvPr/>
        </p:nvCxnSpPr>
        <p:spPr>
          <a:xfrm>
            <a:off x="6427563" y="3427895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/>
          <p:nvPr/>
        </p:nvCxnSpPr>
        <p:spPr>
          <a:xfrm>
            <a:off x="6444708" y="3753284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/>
          <p:nvPr/>
        </p:nvCxnSpPr>
        <p:spPr>
          <a:xfrm>
            <a:off x="6444463" y="4516351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箭头连接符 28"/>
          <p:cNvCxnSpPr/>
          <p:nvPr/>
        </p:nvCxnSpPr>
        <p:spPr>
          <a:xfrm>
            <a:off x="6444466" y="5314345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32"/>
          <p:cNvCxnSpPr/>
          <p:nvPr/>
        </p:nvCxnSpPr>
        <p:spPr>
          <a:xfrm>
            <a:off x="6427661" y="6110413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箭头连接符 35"/>
          <p:cNvCxnSpPr/>
          <p:nvPr/>
        </p:nvCxnSpPr>
        <p:spPr>
          <a:xfrm>
            <a:off x="6427240" y="5686034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320884" y="1569246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conclude</a:t>
            </a:r>
            <a:endParaRPr lang="zh-CN" alt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7206252" y="1569306"/>
            <a:ext cx="209551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2308841" y="1972888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analyse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301034" y="1894680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analysis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298641" y="2367364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expose</a:t>
            </a:r>
            <a:endParaRPr lang="zh-CN" alt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7301312" y="2338666"/>
            <a:ext cx="2000264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exposure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271788" y="2741357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absorb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7205721" y="2756065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absorbed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261215" y="3156078"/>
            <a:ext cx="1714512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enquiry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300973" y="3140297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enquire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147116" y="3555086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investigate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301034" y="3538616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investigation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298641" y="3935279"/>
            <a:ext cx="1314963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pollute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320884" y="4354909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instruct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308841" y="4723882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construct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320884" y="5115697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contribute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205830" y="5088624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contribution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320745" y="5512871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enthusiastic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205834" y="5487608"/>
            <a:ext cx="1502946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enthusiasm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414054" y="5910045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cautious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206087" y="5911950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caution</a:t>
            </a:r>
          </a:p>
        </p:txBody>
      </p:sp>
      <p:cxnSp>
        <p:nvCxnSpPr>
          <p:cNvPr id="63" name="直接箭头连接符 62"/>
          <p:cNvCxnSpPr/>
          <p:nvPr/>
        </p:nvCxnSpPr>
        <p:spPr>
          <a:xfrm>
            <a:off x="6444319" y="2171116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箭头连接符 2"/>
          <p:cNvCxnSpPr/>
          <p:nvPr/>
        </p:nvCxnSpPr>
        <p:spPr>
          <a:xfrm>
            <a:off x="6427563" y="4133014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53"/>
          <p:cNvSpPr txBox="1"/>
          <p:nvPr/>
        </p:nvSpPr>
        <p:spPr>
          <a:xfrm>
            <a:off x="7205722" y="3925643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pollution</a:t>
            </a:r>
          </a:p>
        </p:txBody>
      </p:sp>
      <p:sp>
        <p:nvSpPr>
          <p:cNvPr id="5" name="TextBox 53"/>
          <p:cNvSpPr txBox="1"/>
          <p:nvPr/>
        </p:nvSpPr>
        <p:spPr>
          <a:xfrm>
            <a:off x="7205722" y="4318073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instruction</a:t>
            </a:r>
          </a:p>
        </p:txBody>
      </p:sp>
      <p:cxnSp>
        <p:nvCxnSpPr>
          <p:cNvPr id="9" name="直接箭头连接符 8"/>
          <p:cNvCxnSpPr/>
          <p:nvPr/>
        </p:nvCxnSpPr>
        <p:spPr>
          <a:xfrm>
            <a:off x="6427318" y="4922116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53"/>
          <p:cNvSpPr txBox="1"/>
          <p:nvPr/>
        </p:nvSpPr>
        <p:spPr>
          <a:xfrm>
            <a:off x="7205722" y="4690183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construction</a:t>
            </a:r>
          </a:p>
        </p:txBody>
      </p:sp>
      <p:sp>
        <p:nvSpPr>
          <p:cNvPr id="12" name="TextBox 59"/>
          <p:cNvSpPr txBox="1"/>
          <p:nvPr/>
        </p:nvSpPr>
        <p:spPr>
          <a:xfrm>
            <a:off x="2356269" y="6308825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reject</a:t>
            </a:r>
          </a:p>
        </p:txBody>
      </p:sp>
      <p:sp>
        <p:nvSpPr>
          <p:cNvPr id="15" name="TextBox 59"/>
          <p:cNvSpPr txBox="1"/>
          <p:nvPr/>
        </p:nvSpPr>
        <p:spPr>
          <a:xfrm>
            <a:off x="7301014" y="6308825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rejection</a:t>
            </a:r>
          </a:p>
        </p:txBody>
      </p:sp>
      <p:cxnSp>
        <p:nvCxnSpPr>
          <p:cNvPr id="17" name="直接箭头连接符 16"/>
          <p:cNvCxnSpPr/>
          <p:nvPr/>
        </p:nvCxnSpPr>
        <p:spPr>
          <a:xfrm>
            <a:off x="6427661" y="6507288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4" grpId="0"/>
      <p:bldP spid="5" grpId="0"/>
      <p:bldP spid="11" grpId="0"/>
      <p:bldP spid="12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平行四边形 3"/>
          <p:cNvSpPr/>
          <p:nvPr/>
        </p:nvSpPr>
        <p:spPr>
          <a:xfrm>
            <a:off x="900077" y="360961"/>
            <a:ext cx="5486436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/>
              </a:rPr>
              <a:t>美句品赏</a:t>
            </a:r>
          </a:p>
        </p:txBody>
      </p:sp>
      <p:pic>
        <p:nvPicPr>
          <p:cNvPr id="10" name="图片 9" descr="6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660" y="314294"/>
            <a:ext cx="762000" cy="74676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089660" y="1343025"/>
            <a:ext cx="10348595" cy="4892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zh-CN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But man is not made for </a:t>
            </a:r>
            <a:r>
              <a:rPr lang="zh-CN" altLang="en-US" sz="24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defeat</a:t>
            </a:r>
            <a:r>
              <a:rPr lang="zh-CN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zh-CN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 he said. </a:t>
            </a:r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zh-CN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A man can be destroyed but not </a:t>
            </a:r>
            <a:r>
              <a:rPr lang="zh-CN" altLang="en-US" sz="24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defeated</a:t>
            </a:r>
            <a:r>
              <a:rPr lang="zh-CN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</a:rPr>
              <a:t>” </a:t>
            </a:r>
          </a:p>
          <a:p>
            <a:pPr algn="r"/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</a:rPr>
              <a:t> --- Ernest Miller Hemingway</a:t>
            </a:r>
          </a:p>
          <a:p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</a:rPr>
              <a:t>A man can fail many times, but he isn't a failure until he begins to </a:t>
            </a:r>
            <a:r>
              <a:rPr lang="en-US" altLang="zh-CN" sz="24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blame</a:t>
            </a:r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</a:rPr>
              <a:t> somebody else. </a:t>
            </a:r>
          </a:p>
          <a:p>
            <a:pPr algn="r"/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</a:rPr>
              <a:t> --- John Burroughs</a:t>
            </a:r>
          </a:p>
          <a:p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</a:rPr>
              <a:t>People need to be </a:t>
            </a:r>
            <a:r>
              <a:rPr lang="en-US" altLang="zh-CN" sz="24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cautious</a:t>
            </a:r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</a:rPr>
              <a:t> because anything built by man can be destroyed by Mother Nature. </a:t>
            </a:r>
          </a:p>
          <a:p>
            <a:pPr algn="r"/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</a:rPr>
              <a:t> --- Russel Honore</a:t>
            </a:r>
          </a:p>
          <a:p>
            <a:pPr algn="l"/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</a:rPr>
              <a:t>Success consists of going from failure to failure without loss of</a:t>
            </a:r>
            <a:r>
              <a:rPr lang="en-US" altLang="zh-CN" sz="24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enthusiasm</a:t>
            </a:r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r"/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</a:rPr>
              <a:t>---Winston Churchill</a:t>
            </a:r>
          </a:p>
          <a:p>
            <a:endParaRPr lang="en-US" altLang="zh-CN" sz="24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4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Challenge</a:t>
            </a:r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</a:rPr>
              <a:t> yourself, jump off the deep end and learn to swim.   ---Carson Kressley</a:t>
            </a:r>
            <a:endParaRPr lang="en-US" altLang="zh-CN" sz="20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466590" y="1431290"/>
            <a:ext cx="825500" cy="33909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1089660" y="1770380"/>
            <a:ext cx="1209675" cy="33909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9443085" y="2486660"/>
            <a:ext cx="840740" cy="33909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3507740" y="3619500"/>
            <a:ext cx="1165225" cy="33909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9045575" y="4727575"/>
            <a:ext cx="1562735" cy="33909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1089660" y="5774690"/>
            <a:ext cx="1369695" cy="33909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5" grpId="0" bldLvl="0" animBg="1"/>
      <p:bldP spid="6" grpId="0" bldLvl="0" animBg="1"/>
      <p:bldP spid="7" grpId="0" bldLvl="0" animBg="1"/>
      <p:bldP spid="8" grpId="0" bldLvl="0" animBg="1"/>
      <p:bldP spid="9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12495" y="1734185"/>
            <a:ext cx="10052685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fontAlgn="auto">
              <a:lnSpc>
                <a:spcPct val="150000"/>
              </a:lnSpc>
              <a:buNone/>
            </a:pPr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I can be written, I can be spoken, I can be </a:t>
            </a:r>
            <a:r>
              <a:rPr lang="en-US" altLang="zh-CN" sz="24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exposed</a:t>
            </a:r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, I can be broken. What am I?  </a:t>
            </a:r>
          </a:p>
          <a:p>
            <a:pPr indent="0" fontAlgn="auto">
              <a:lnSpc>
                <a:spcPct val="150000"/>
              </a:lnSpc>
              <a:buNone/>
            </a:pPr>
            <a:endParaRPr lang="en-US" altLang="zh-CN" sz="2400" b="1">
              <a:latin typeface="Calibri" panose="020F0502020204030204" pitchFamily="34" charset="0"/>
              <a:cs typeface="Calibri" panose="020F0502020204030204" pitchFamily="34" charset="0"/>
              <a:sym typeface="+mn-ea"/>
            </a:endParaRPr>
          </a:p>
          <a:p>
            <a:pPr indent="0" fontAlgn="auto">
              <a:lnSpc>
                <a:spcPct val="150000"/>
              </a:lnSpc>
              <a:buNone/>
            </a:pPr>
            <a:endParaRPr lang="en-US" altLang="zh-CN" sz="2400" b="1">
              <a:latin typeface="Calibri" panose="020F0502020204030204" pitchFamily="34" charset="0"/>
              <a:cs typeface="Calibri" panose="020F0502020204030204" pitchFamily="34" charset="0"/>
              <a:sym typeface="+mn-ea"/>
            </a:endParaRPr>
          </a:p>
          <a:p>
            <a:pPr indent="0" fontAlgn="auto">
              <a:lnSpc>
                <a:spcPct val="150000"/>
              </a:lnSpc>
              <a:buNone/>
            </a:pPr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What can climb mountains, cross streams, </a:t>
            </a:r>
            <a:r>
              <a:rPr lang="en-US" altLang="zh-CN" sz="24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handle</a:t>
            </a:r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 hundreds of feet each day, yet never moves? What is it?</a:t>
            </a:r>
          </a:p>
        </p:txBody>
      </p:sp>
      <p:sp>
        <p:nvSpPr>
          <p:cNvPr id="5" name="平行四边形 4"/>
          <p:cNvSpPr/>
          <p:nvPr/>
        </p:nvSpPr>
        <p:spPr>
          <a:xfrm>
            <a:off x="899795" y="360680"/>
            <a:ext cx="4954905" cy="699770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/>
              </a:rPr>
              <a:t>脑筋急转弯</a:t>
            </a:r>
          </a:p>
        </p:txBody>
      </p:sp>
      <p:pic>
        <p:nvPicPr>
          <p:cNvPr id="10" name="图片 9" descr="6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660" y="314294"/>
            <a:ext cx="762000" cy="74676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9586595" y="2374900"/>
            <a:ext cx="11493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News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586595" y="4135120"/>
            <a:ext cx="69024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trail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12495" y="1169670"/>
            <a:ext cx="10052685" cy="5631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fontAlgn="auto">
              <a:lnSpc>
                <a:spcPct val="150000"/>
              </a:lnSpc>
              <a:buAutoNum type="arabicPeriod"/>
            </a:pPr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to make a person or an animal healthy again after an illness  </a:t>
            </a:r>
          </a:p>
          <a:p>
            <a:pPr marL="457200" indent="-457200" fontAlgn="auto">
              <a:lnSpc>
                <a:spcPct val="150000"/>
              </a:lnSpc>
              <a:buAutoNum type="arabicPeriod"/>
            </a:pPr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</a:rPr>
              <a:t>a typical feature or quality that something/somebody has  </a:t>
            </a:r>
          </a:p>
          <a:p>
            <a:pPr marL="457200" indent="-457200" fontAlgn="auto">
              <a:lnSpc>
                <a:spcPct val="150000"/>
              </a:lnSpc>
              <a:buAutoNum type="arabicPeriod"/>
            </a:pPr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</a:rPr>
              <a:t>to think or say that somebody/something is responsible for something bad  </a:t>
            </a:r>
          </a:p>
          <a:p>
            <a:pPr marL="457200" indent="-457200" fontAlgn="auto">
              <a:lnSpc>
                <a:spcPct val="150000"/>
              </a:lnSpc>
              <a:buAutoNum type="arabicPeriod"/>
            </a:pPr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</a:rPr>
              <a:t>to give something, especially money or goods, to help somebody/something </a:t>
            </a:r>
          </a:p>
          <a:p>
            <a:pPr marL="457200" indent="-457200" fontAlgn="auto">
              <a:lnSpc>
                <a:spcPct val="150000"/>
              </a:lnSpc>
              <a:buAutoNum type="arabicPeriod"/>
            </a:pPr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</a:rPr>
              <a:t>a new or difficult task that tests somebody’s ability and skill </a:t>
            </a:r>
          </a:p>
          <a:p>
            <a:pPr marL="457200" indent="-457200" fontAlgn="auto">
              <a:lnSpc>
                <a:spcPct val="150000"/>
              </a:lnSpc>
              <a:buAutoNum type="arabicPeriod"/>
            </a:pPr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</a:rPr>
              <a:t>to turn round and round quickly  </a:t>
            </a:r>
          </a:p>
          <a:p>
            <a:pPr marL="457200" indent="-457200" fontAlgn="auto">
              <a:lnSpc>
                <a:spcPct val="150000"/>
              </a:lnSpc>
              <a:buAutoNum type="arabicPeriod"/>
            </a:pPr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an official process to find out the cause of something or to find out information about something  </a:t>
            </a:r>
          </a:p>
        </p:txBody>
      </p:sp>
      <p:sp>
        <p:nvSpPr>
          <p:cNvPr id="5" name="平行四边形 4"/>
          <p:cNvSpPr/>
          <p:nvPr/>
        </p:nvSpPr>
        <p:spPr>
          <a:xfrm>
            <a:off x="899795" y="360680"/>
            <a:ext cx="4954905" cy="699770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/>
              </a:rPr>
              <a:t>猜单词</a:t>
            </a:r>
          </a:p>
        </p:txBody>
      </p:sp>
      <p:pic>
        <p:nvPicPr>
          <p:cNvPr id="10" name="图片 9" descr="6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660" y="314294"/>
            <a:ext cx="762000" cy="74676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9206230" y="1327785"/>
            <a:ext cx="11493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cure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057005" y="1917700"/>
            <a:ext cx="186880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characteristic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258060" y="2979420"/>
            <a:ext cx="97345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blame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681855" y="4144010"/>
            <a:ext cx="150495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contribute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9206230" y="4483735"/>
            <a:ext cx="138684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indent="0" fontAlgn="auto">
              <a:lnSpc>
                <a:spcPct val="150000"/>
              </a:lnSpc>
              <a:buNone/>
            </a:pPr>
            <a:r>
              <a:rPr lang="en-US" altLang="zh-CN" sz="24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challenge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5648960" y="5010785"/>
            <a:ext cx="123825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0" fontAlgn="auto">
              <a:lnSpc>
                <a:spcPct val="150000"/>
              </a:lnSpc>
              <a:buNone/>
            </a:pPr>
            <a:r>
              <a:rPr lang="en-US" altLang="zh-CN" sz="24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spin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5360035" y="6155690"/>
            <a:ext cx="115697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indent="0" fontAlgn="auto">
              <a:lnSpc>
                <a:spcPct val="150000"/>
              </a:lnSpc>
              <a:buNone/>
            </a:pPr>
            <a:r>
              <a:rPr lang="en-US" altLang="zh-CN" sz="24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enquiry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/>
        </p:nvSpPr>
        <p:spPr>
          <a:xfrm>
            <a:off x="3147060" y="4845685"/>
            <a:ext cx="7607300" cy="1253490"/>
          </a:xfrm>
          <a:prstGeom prst="rect">
            <a:avLst/>
          </a:prstGeom>
          <a:solidFill>
            <a:schemeClr val="accent4">
              <a:lumMod val="40000"/>
              <a:lumOff val="60000"/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3168650" y="2818130"/>
            <a:ext cx="7607300" cy="1606550"/>
          </a:xfrm>
          <a:prstGeom prst="rect">
            <a:avLst/>
          </a:prstGeom>
          <a:solidFill>
            <a:schemeClr val="accent5">
              <a:lumMod val="75000"/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3168650" y="1401445"/>
            <a:ext cx="7607300" cy="1253490"/>
          </a:xfrm>
          <a:prstGeom prst="rect">
            <a:avLst/>
          </a:prstGeom>
          <a:solidFill>
            <a:schemeClr val="accent4">
              <a:lumMod val="40000"/>
              <a:lumOff val="60000"/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平行四边形 3"/>
          <p:cNvSpPr/>
          <p:nvPr/>
        </p:nvSpPr>
        <p:spPr>
          <a:xfrm>
            <a:off x="900077" y="360961"/>
            <a:ext cx="4114836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/>
              </a:rPr>
              <a:t>话题词汇分类</a:t>
            </a:r>
          </a:p>
        </p:txBody>
      </p:sp>
      <p:sp>
        <p:nvSpPr>
          <p:cNvPr id="5" name="矩形 4"/>
          <p:cNvSpPr/>
          <p:nvPr/>
        </p:nvSpPr>
        <p:spPr>
          <a:xfrm>
            <a:off x="1089660" y="1543050"/>
            <a:ext cx="1929130" cy="656590"/>
          </a:xfrm>
          <a:prstGeom prst="rect">
            <a:avLst/>
          </a:prstGeom>
          <a:solidFill>
            <a:schemeClr val="accent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Charateristic of People                    </a:t>
            </a:r>
          </a:p>
        </p:txBody>
      </p:sp>
      <p:pic>
        <p:nvPicPr>
          <p:cNvPr id="10" name="图片 9" descr="6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660" y="314294"/>
            <a:ext cx="762000" cy="74676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3242945" y="1454785"/>
            <a:ext cx="29343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</a:rPr>
              <a:t>e.g., responsible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242945" y="1853565"/>
            <a:ext cx="728281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</a:rPr>
              <a:t>positive, creative, co-operative, enthusiastic, cautious, expert</a:t>
            </a:r>
          </a:p>
        </p:txBody>
      </p:sp>
      <p:sp>
        <p:nvSpPr>
          <p:cNvPr id="7" name="矩形 6"/>
          <p:cNvSpPr/>
          <p:nvPr/>
        </p:nvSpPr>
        <p:spPr>
          <a:xfrm>
            <a:off x="1089660" y="3100705"/>
            <a:ext cx="1929130" cy="656590"/>
          </a:xfrm>
          <a:prstGeom prst="rect">
            <a:avLst/>
          </a:prstGeom>
          <a:solidFill>
            <a:schemeClr val="accent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Scientific Research                    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3242945" y="2818130"/>
            <a:ext cx="44519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</a:rPr>
              <a:t>e.g., put forward a theory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3242945" y="3216910"/>
            <a:ext cx="741553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</a:rPr>
              <a:t>find a problem, make a question, think of a method, collect results, analyse the results, find supporting evidence, draw a conslusion, make an investigation</a:t>
            </a:r>
          </a:p>
        </p:txBody>
      </p:sp>
      <p:sp>
        <p:nvSpPr>
          <p:cNvPr id="16" name="矩形 15"/>
          <p:cNvSpPr/>
          <p:nvPr/>
        </p:nvSpPr>
        <p:spPr>
          <a:xfrm>
            <a:off x="1089660" y="4920615"/>
            <a:ext cx="1929130" cy="1102995"/>
          </a:xfrm>
          <a:prstGeom prst="rect">
            <a:avLst/>
          </a:prstGeom>
          <a:solidFill>
            <a:schemeClr val="accent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Words Related to Diseases                    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3242945" y="4845685"/>
            <a:ext cx="29343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</a:rPr>
              <a:t>e.g., cure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3242945" y="5273040"/>
            <a:ext cx="715137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</a:rPr>
              <a:t>e.g., infectious, physician, deadly, victim, cholera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  <p:bldP spid="19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2088</Words>
  <Application>Microsoft Macintosh PowerPoint</Application>
  <PresentationFormat>宽屏</PresentationFormat>
  <Paragraphs>330</Paragraphs>
  <Slides>23</Slides>
  <Notes>18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2" baseType="lpstr">
      <vt:lpstr>Arial</vt:lpstr>
      <vt:lpstr>Calibri</vt:lpstr>
      <vt:lpstr>Times New Roman</vt:lpstr>
      <vt:lpstr>等线</vt:lpstr>
      <vt:lpstr>等线 Light</vt:lpstr>
      <vt:lpstr>华文新魏</vt:lpstr>
      <vt:lpstr>宋体</vt:lpstr>
      <vt:lpstr>微软雅黑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棕色阅读分享推荐学习通用PPT模板</dc:title>
  <dc:creator>Dell</dc:creator>
  <cp:lastModifiedBy>chenmy1</cp:lastModifiedBy>
  <cp:revision>129</cp:revision>
  <dcterms:created xsi:type="dcterms:W3CDTF">2017-08-09T01:43:00Z</dcterms:created>
  <dcterms:modified xsi:type="dcterms:W3CDTF">2019-01-19T14:18:21Z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2052-11.1.0.8214</vt:lpwstr>
  </property>
</Properties>
</file>