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89" r:id="rId3"/>
    <p:sldId id="333" r:id="rId4"/>
    <p:sldId id="359" r:id="rId5"/>
    <p:sldId id="339" r:id="rId6"/>
    <p:sldId id="343" r:id="rId7"/>
    <p:sldId id="371" r:id="rId8"/>
    <p:sldId id="345" r:id="rId10"/>
    <p:sldId id="355" r:id="rId11"/>
    <p:sldId id="346" r:id="rId12"/>
    <p:sldId id="372" r:id="rId13"/>
    <p:sldId id="352" r:id="rId14"/>
    <p:sldId id="373" r:id="rId15"/>
    <p:sldId id="375" r:id="rId16"/>
    <p:sldId id="374" r:id="rId17"/>
    <p:sldId id="377" r:id="rId18"/>
    <p:sldId id="378" r:id="rId19"/>
    <p:sldId id="376" r:id="rId20"/>
    <p:sldId id="379" r:id="rId21"/>
    <p:sldId id="353" r:id="rId22"/>
    <p:sldId id="380" r:id="rId23"/>
    <p:sldId id="381" r:id="rId24"/>
    <p:sldId id="356" r:id="rId25"/>
    <p:sldId id="35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60" y="-96"/>
      </p:cViewPr>
      <p:guideLst>
        <p:guide orient="horz" pos="2160"/>
        <p:guide pos="3840"/>
      </p:guideLst>
    </p:cSldViewPr>
  </p:slideViewPr>
  <p:notesTextViewPr>
    <p:cViewPr>
      <p:scale>
        <a:sx n="1" d="1"/>
        <a:sy n="1" d="1"/>
      </p:scale>
      <p:origin x="0" y="0"/>
    </p:cViewPr>
  </p:notesTextViewPr>
  <p:sorterViewPr>
    <p:cViewPr>
      <p:scale>
        <a:sx n="100" d="100"/>
        <a:sy n="100" d="100"/>
      </p:scale>
      <p:origin x="0" y="33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019C4-CF64-4343-895F-861D3C9FC6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22D76-A842-44D2-B1F7-722A674B67A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image" Target="../media/image8.jpeg"/><Relationship Id="rId3" Type="http://schemas.openxmlformats.org/officeDocument/2006/relationships/hyperlink" Target="http://pre-xsj.699pic.com/tupian/1n2r0m.html" TargetMode="Externa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1191490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10848110" cy="523220"/>
          </a:xfrm>
          <a:prstGeom prst="rect">
            <a:avLst/>
          </a:prstGeom>
          <a:noFill/>
        </p:spPr>
        <p:txBody>
          <a:bodyPr wrap="square" rtlCol="0" anchor="t">
            <a:spAutoFit/>
          </a:bodyPr>
          <a:lstStyle/>
          <a:p>
            <a:r>
              <a:rPr lang="en-US" altLang="zh-CN" sz="2800" b="1" dirty="0">
                <a:solidFill>
                  <a:schemeClr val="bg1"/>
                </a:solidFill>
                <a:latin typeface="+mn-ea"/>
                <a:sym typeface="+mn-ea"/>
              </a:rPr>
              <a:t>Design the plot: </a:t>
            </a:r>
            <a:r>
              <a:rPr lang="en-US" altLang="zh-CN" sz="2800" b="1" dirty="0" smtClean="0">
                <a:solidFill>
                  <a:schemeClr val="bg1"/>
                </a:solidFill>
                <a:latin typeface="+mn-ea"/>
                <a:sym typeface="+mn-ea"/>
              </a:rPr>
              <a:t>interactions between characters/ elements</a:t>
            </a:r>
            <a:endParaRPr lang="en-US" altLang="zh-CN" sz="2800" b="1" dirty="0">
              <a:solidFill>
                <a:schemeClr val="bg1"/>
              </a:solidFill>
              <a:latin typeface="+mn-ea"/>
              <a:sym typeface="+mn-ea"/>
            </a:endParaRPr>
          </a:p>
        </p:txBody>
      </p:sp>
      <p:sp>
        <p:nvSpPr>
          <p:cNvPr id="3" name="矩形 2"/>
          <p:cNvSpPr/>
          <p:nvPr/>
        </p:nvSpPr>
        <p:spPr>
          <a:xfrm>
            <a:off x="376518" y="743181"/>
            <a:ext cx="6493985" cy="523220"/>
          </a:xfrm>
          <a:prstGeom prst="rect">
            <a:avLst/>
          </a:prstGeom>
        </p:spPr>
        <p:txBody>
          <a:bodyPr wrap="square">
            <a:spAutoFit/>
          </a:bodyPr>
          <a:lstStyle/>
          <a:p>
            <a:r>
              <a:rPr lang="en-US" altLang="zh-CN" sz="2800" i="1" dirty="0">
                <a:latin typeface="Times New Roman" panose="02020603050405020304" pitchFamily="18" charset="0"/>
                <a:ea typeface="Arial Unicode MS" panose="020B0604020202020204" pitchFamily="34" charset="-122"/>
                <a:cs typeface="Times New Roman" panose="02020603050405020304" pitchFamily="18" charset="0"/>
              </a:rPr>
              <a:t>Para 1:  The Cadillac soon came to a stop.</a:t>
            </a:r>
            <a:endParaRPr lang="en-US" altLang="zh-CN" sz="2800" i="1" dirty="0">
              <a:latin typeface="Times New Roman" panose="02020603050405020304" pitchFamily="18" charset="0"/>
              <a:ea typeface="Arial Unicode MS" panose="020B0604020202020204" pitchFamily="34" charset="-122"/>
              <a:cs typeface="Times New Roman" panose="02020603050405020304" pitchFamily="18" charset="0"/>
            </a:endParaRPr>
          </a:p>
        </p:txBody>
      </p:sp>
      <p:cxnSp>
        <p:nvCxnSpPr>
          <p:cNvPr id="5" name="直接箭头连接符 4"/>
          <p:cNvCxnSpPr/>
          <p:nvPr/>
        </p:nvCxnSpPr>
        <p:spPr>
          <a:xfrm flipH="1">
            <a:off x="2891118" y="1896035"/>
            <a:ext cx="2057400" cy="28507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989265" y="1896035"/>
            <a:ext cx="2375647" cy="25639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025588" y="4459941"/>
            <a:ext cx="4339324" cy="2868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2796988" y="1734672"/>
            <a:ext cx="2151530" cy="286870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2891118" y="4603376"/>
            <a:ext cx="4473794" cy="23756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4989265" y="1734672"/>
            <a:ext cx="2375647" cy="26311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79346" y="1371600"/>
            <a:ext cx="2097742" cy="461665"/>
          </a:xfrm>
          <a:prstGeom prst="rect">
            <a:avLst/>
          </a:prstGeom>
          <a:noFill/>
        </p:spPr>
        <p:txBody>
          <a:bodyPr wrap="square" rtlCol="0">
            <a:spAutoFit/>
          </a:bodyPr>
          <a:lstStyle/>
          <a:p>
            <a:r>
              <a:rPr lang="en-US" altLang="zh-CN" sz="2400" b="1" dirty="0" smtClean="0">
                <a:solidFill>
                  <a:srgbClr val="FF0000"/>
                </a:solidFill>
              </a:rPr>
              <a:t>The kidnapper</a:t>
            </a:r>
            <a:endParaRPr lang="zh-CN" altLang="en-US" sz="2400" b="1" dirty="0">
              <a:solidFill>
                <a:srgbClr val="FF0000"/>
              </a:solidFill>
            </a:endParaRPr>
          </a:p>
        </p:txBody>
      </p:sp>
      <p:sp>
        <p:nvSpPr>
          <p:cNvPr id="25" name="TextBox 24"/>
          <p:cNvSpPr txBox="1"/>
          <p:nvPr/>
        </p:nvSpPr>
        <p:spPr>
          <a:xfrm rot="1515317">
            <a:off x="1727945" y="4775921"/>
            <a:ext cx="2595283" cy="461665"/>
          </a:xfrm>
          <a:prstGeom prst="rect">
            <a:avLst/>
          </a:prstGeom>
          <a:noFill/>
        </p:spPr>
        <p:txBody>
          <a:bodyPr wrap="square" rtlCol="0">
            <a:spAutoFit/>
          </a:bodyPr>
          <a:lstStyle/>
          <a:p>
            <a:r>
              <a:rPr lang="en-US" altLang="zh-CN" sz="2400" b="1" dirty="0" smtClean="0">
                <a:solidFill>
                  <a:srgbClr val="FF0000"/>
                </a:solidFill>
              </a:rPr>
              <a:t>Correa and </a:t>
            </a:r>
            <a:r>
              <a:rPr lang="en-US" altLang="zh-CN" sz="2400" b="1" dirty="0" err="1" smtClean="0">
                <a:solidFill>
                  <a:srgbClr val="FF0000"/>
                </a:solidFill>
              </a:rPr>
              <a:t>Disley</a:t>
            </a:r>
            <a:r>
              <a:rPr lang="en-US" altLang="zh-CN" sz="2400" b="1" dirty="0" smtClean="0">
                <a:solidFill>
                  <a:srgbClr val="FF0000"/>
                </a:solidFill>
              </a:rPr>
              <a:t> </a:t>
            </a:r>
            <a:endParaRPr lang="zh-CN" altLang="en-US" sz="2400" b="1" dirty="0">
              <a:solidFill>
                <a:srgbClr val="FF0000"/>
              </a:solidFill>
            </a:endParaRPr>
          </a:p>
        </p:txBody>
      </p:sp>
      <p:sp>
        <p:nvSpPr>
          <p:cNvPr id="26" name="TextBox 25"/>
          <p:cNvSpPr txBox="1"/>
          <p:nvPr/>
        </p:nvSpPr>
        <p:spPr>
          <a:xfrm rot="19573137">
            <a:off x="6524229" y="4343383"/>
            <a:ext cx="1837765" cy="461665"/>
          </a:xfrm>
          <a:prstGeom prst="rect">
            <a:avLst/>
          </a:prstGeom>
          <a:noFill/>
        </p:spPr>
        <p:txBody>
          <a:bodyPr wrap="square" rtlCol="0">
            <a:spAutoFit/>
          </a:bodyPr>
          <a:lstStyle/>
          <a:p>
            <a:r>
              <a:rPr lang="en-US" altLang="zh-CN" sz="2400" b="1" dirty="0" smtClean="0">
                <a:solidFill>
                  <a:srgbClr val="FF0000"/>
                </a:solidFill>
              </a:rPr>
              <a:t>The police</a:t>
            </a:r>
            <a:endParaRPr lang="zh-CN" altLang="en-US" sz="2400" b="1" dirty="0">
              <a:solidFill>
                <a:srgbClr val="FF0000"/>
              </a:solidFill>
            </a:endParaRPr>
          </a:p>
        </p:txBody>
      </p:sp>
      <p:sp>
        <p:nvSpPr>
          <p:cNvPr id="24" name="TextBox 23"/>
          <p:cNvSpPr txBox="1"/>
          <p:nvPr/>
        </p:nvSpPr>
        <p:spPr>
          <a:xfrm rot="18247207">
            <a:off x="2251909" y="2388219"/>
            <a:ext cx="2743200" cy="923330"/>
          </a:xfrm>
          <a:prstGeom prst="rect">
            <a:avLst/>
          </a:prstGeom>
          <a:noFill/>
        </p:spPr>
        <p:txBody>
          <a:bodyPr wrap="square" rtlCol="0">
            <a:spAutoFit/>
          </a:bodyPr>
          <a:lstStyle/>
          <a:p>
            <a:r>
              <a:rPr lang="en-US" altLang="zh-CN" dirty="0" smtClean="0">
                <a:solidFill>
                  <a:srgbClr val="06025E"/>
                </a:solidFill>
              </a:rPr>
              <a:t>annoyed, escaped, stamped;</a:t>
            </a:r>
            <a:endParaRPr lang="en-US" altLang="zh-CN" dirty="0" smtClean="0">
              <a:solidFill>
                <a:srgbClr val="06025E"/>
              </a:solidFill>
            </a:endParaRPr>
          </a:p>
          <a:p>
            <a:endParaRPr lang="zh-CN" altLang="en-US" dirty="0"/>
          </a:p>
        </p:txBody>
      </p:sp>
      <p:sp>
        <p:nvSpPr>
          <p:cNvPr id="28" name="TextBox 27"/>
          <p:cNvSpPr txBox="1"/>
          <p:nvPr/>
        </p:nvSpPr>
        <p:spPr>
          <a:xfrm rot="18247207">
            <a:off x="2926080" y="3067286"/>
            <a:ext cx="2743200" cy="646331"/>
          </a:xfrm>
          <a:prstGeom prst="rect">
            <a:avLst/>
          </a:prstGeom>
          <a:noFill/>
        </p:spPr>
        <p:txBody>
          <a:bodyPr wrap="square" rtlCol="0">
            <a:spAutoFit/>
          </a:bodyPr>
          <a:lstStyle/>
          <a:p>
            <a:r>
              <a:rPr lang="en-US" altLang="zh-CN" dirty="0" smtClean="0">
                <a:solidFill>
                  <a:srgbClr val="06025E"/>
                </a:solidFill>
              </a:rPr>
              <a:t>                          </a:t>
            </a:r>
            <a:r>
              <a:rPr lang="en-US" altLang="zh-CN" dirty="0" smtClean="0">
                <a:solidFill>
                  <a:srgbClr val="FF0000"/>
                </a:solidFill>
              </a:rPr>
              <a:t>x</a:t>
            </a:r>
            <a:endParaRPr lang="en-US" altLang="zh-CN" dirty="0" smtClean="0">
              <a:solidFill>
                <a:srgbClr val="FF0000"/>
              </a:solidFill>
            </a:endParaRPr>
          </a:p>
          <a:p>
            <a:endParaRPr lang="zh-CN" altLang="en-US" dirty="0"/>
          </a:p>
        </p:txBody>
      </p:sp>
      <p:sp>
        <p:nvSpPr>
          <p:cNvPr id="29" name="TextBox 28"/>
          <p:cNvSpPr txBox="1"/>
          <p:nvPr/>
        </p:nvSpPr>
        <p:spPr>
          <a:xfrm rot="2918486">
            <a:off x="5009247" y="2569585"/>
            <a:ext cx="2743200" cy="923330"/>
          </a:xfrm>
          <a:prstGeom prst="rect">
            <a:avLst/>
          </a:prstGeom>
          <a:noFill/>
        </p:spPr>
        <p:txBody>
          <a:bodyPr wrap="square" rtlCol="0">
            <a:spAutoFit/>
          </a:bodyPr>
          <a:lstStyle/>
          <a:p>
            <a:r>
              <a:rPr lang="en-US" altLang="zh-CN" dirty="0" smtClean="0">
                <a:solidFill>
                  <a:srgbClr val="06025E"/>
                </a:solidFill>
              </a:rPr>
              <a:t>follow </a:t>
            </a:r>
            <a:r>
              <a:rPr lang="en-US" altLang="zh-CN" dirty="0" err="1" smtClean="0">
                <a:solidFill>
                  <a:srgbClr val="06025E"/>
                </a:solidFill>
              </a:rPr>
              <a:t>Disley’s</a:t>
            </a:r>
            <a:r>
              <a:rPr lang="en-US" altLang="zh-CN" dirty="0" smtClean="0">
                <a:solidFill>
                  <a:srgbClr val="06025E"/>
                </a:solidFill>
              </a:rPr>
              <a:t> directions,  locate, catch</a:t>
            </a:r>
            <a:endParaRPr lang="en-US" altLang="zh-CN" dirty="0" smtClean="0">
              <a:solidFill>
                <a:srgbClr val="06025E"/>
              </a:solidFill>
            </a:endParaRPr>
          </a:p>
          <a:p>
            <a:endParaRPr lang="zh-CN" altLang="en-US" dirty="0"/>
          </a:p>
        </p:txBody>
      </p:sp>
      <p:sp>
        <p:nvSpPr>
          <p:cNvPr id="31" name="TextBox 30"/>
          <p:cNvSpPr txBox="1"/>
          <p:nvPr/>
        </p:nvSpPr>
        <p:spPr>
          <a:xfrm rot="2771263">
            <a:off x="4383479" y="2998257"/>
            <a:ext cx="2743200" cy="646331"/>
          </a:xfrm>
          <a:prstGeom prst="rect">
            <a:avLst/>
          </a:prstGeom>
          <a:noFill/>
        </p:spPr>
        <p:txBody>
          <a:bodyPr wrap="square" rtlCol="0">
            <a:spAutoFit/>
          </a:bodyPr>
          <a:lstStyle/>
          <a:p>
            <a:r>
              <a:rPr lang="en-US" altLang="zh-CN" dirty="0" smtClean="0">
                <a:solidFill>
                  <a:srgbClr val="FF0000"/>
                </a:solidFill>
              </a:rPr>
              <a:t>                        X</a:t>
            </a:r>
            <a:endParaRPr lang="en-US" altLang="zh-CN" dirty="0" smtClean="0">
              <a:solidFill>
                <a:srgbClr val="FF0000"/>
              </a:solidFill>
            </a:endParaRPr>
          </a:p>
          <a:p>
            <a:endParaRPr lang="zh-CN" altLang="en-US" dirty="0"/>
          </a:p>
        </p:txBody>
      </p:sp>
      <p:sp>
        <p:nvSpPr>
          <p:cNvPr id="32" name="TextBox 31"/>
          <p:cNvSpPr txBox="1"/>
          <p:nvPr/>
        </p:nvSpPr>
        <p:spPr>
          <a:xfrm>
            <a:off x="3623509" y="4746812"/>
            <a:ext cx="2985780" cy="1200329"/>
          </a:xfrm>
          <a:prstGeom prst="rect">
            <a:avLst/>
          </a:prstGeom>
          <a:noFill/>
        </p:spPr>
        <p:txBody>
          <a:bodyPr wrap="square" rtlCol="0">
            <a:spAutoFit/>
          </a:bodyPr>
          <a:lstStyle/>
          <a:p>
            <a:r>
              <a:rPr lang="en-US" altLang="zh-CN" dirty="0" smtClean="0">
                <a:solidFill>
                  <a:srgbClr val="06025E"/>
                </a:solidFill>
              </a:rPr>
              <a:t>Thanks to </a:t>
            </a:r>
            <a:r>
              <a:rPr lang="en-US" altLang="zh-CN" dirty="0" err="1" smtClean="0">
                <a:solidFill>
                  <a:srgbClr val="06025E"/>
                </a:solidFill>
              </a:rPr>
              <a:t>Disley’s</a:t>
            </a:r>
            <a:r>
              <a:rPr lang="en-US" altLang="zh-CN" dirty="0" smtClean="0">
                <a:solidFill>
                  <a:srgbClr val="06025E"/>
                </a:solidFill>
              </a:rPr>
              <a:t> directions, caught the kidnapper;</a:t>
            </a:r>
            <a:endParaRPr lang="en-US" altLang="zh-CN" dirty="0" smtClean="0">
              <a:solidFill>
                <a:srgbClr val="06025E"/>
              </a:solidFill>
            </a:endParaRPr>
          </a:p>
          <a:p>
            <a:r>
              <a:rPr lang="en-US" altLang="zh-CN" dirty="0" smtClean="0">
                <a:solidFill>
                  <a:srgbClr val="06025E"/>
                </a:solidFill>
              </a:rPr>
              <a:t>Thank the couple for…</a:t>
            </a:r>
            <a:endParaRPr lang="en-US" altLang="zh-CN" dirty="0" smtClean="0">
              <a:solidFill>
                <a:srgbClr val="06025E"/>
              </a:solidFill>
            </a:endParaRPr>
          </a:p>
          <a:p>
            <a:endParaRPr lang="zh-CN" altLang="en-US" dirty="0"/>
          </a:p>
        </p:txBody>
      </p:sp>
      <p:sp>
        <p:nvSpPr>
          <p:cNvPr id="33" name="TextBox 32"/>
          <p:cNvSpPr txBox="1"/>
          <p:nvPr/>
        </p:nvSpPr>
        <p:spPr>
          <a:xfrm rot="21386060">
            <a:off x="3623509" y="3806424"/>
            <a:ext cx="3314326" cy="923330"/>
          </a:xfrm>
          <a:prstGeom prst="rect">
            <a:avLst/>
          </a:prstGeom>
          <a:noFill/>
        </p:spPr>
        <p:txBody>
          <a:bodyPr wrap="square" rtlCol="0">
            <a:spAutoFit/>
          </a:bodyPr>
          <a:lstStyle/>
          <a:p>
            <a:r>
              <a:rPr lang="en-US" altLang="zh-CN" dirty="0" err="1" smtClean="0">
                <a:solidFill>
                  <a:srgbClr val="FF0000"/>
                </a:solidFill>
              </a:rPr>
              <a:t>Disley</a:t>
            </a:r>
            <a:r>
              <a:rPr lang="en-US" altLang="zh-CN" dirty="0" smtClean="0">
                <a:solidFill>
                  <a:srgbClr val="FF0000"/>
                </a:solidFill>
              </a:rPr>
              <a:t> constantly gave directions to the police, helping them find the culprit</a:t>
            </a:r>
            <a:endParaRPr lang="zh-CN" altLang="en-US" dirty="0">
              <a:solidFill>
                <a:srgbClr val="FF0000"/>
              </a:solidFill>
            </a:endParaRPr>
          </a:p>
        </p:txBody>
      </p:sp>
      <p:sp>
        <p:nvSpPr>
          <p:cNvPr id="34" name="TextBox 33"/>
          <p:cNvSpPr txBox="1"/>
          <p:nvPr/>
        </p:nvSpPr>
        <p:spPr>
          <a:xfrm>
            <a:off x="8485094" y="1455424"/>
            <a:ext cx="3160060" cy="3970318"/>
          </a:xfrm>
          <a:prstGeom prst="rect">
            <a:avLst/>
          </a:prstGeom>
          <a:noFill/>
        </p:spPr>
        <p:txBody>
          <a:bodyPr wrap="square" rtlCol="0">
            <a:spAutoFit/>
          </a:bodyPr>
          <a:lstStyle/>
          <a:p>
            <a:r>
              <a:rPr lang="en-US" altLang="zh-CN" sz="2800" b="1" dirty="0" smtClean="0">
                <a:solidFill>
                  <a:srgbClr val="FF0000"/>
                </a:solidFill>
              </a:rPr>
              <a:t>Tip:   </a:t>
            </a:r>
            <a:endParaRPr lang="en-US" altLang="zh-CN" sz="2800" b="1" dirty="0" smtClean="0">
              <a:solidFill>
                <a:srgbClr val="FF0000"/>
              </a:solidFill>
            </a:endParaRPr>
          </a:p>
          <a:p>
            <a:r>
              <a:rPr lang="zh-CN" altLang="en-US" sz="2800" b="1" dirty="0" smtClean="0">
                <a:solidFill>
                  <a:srgbClr val="7030A0"/>
                </a:solidFill>
              </a:rPr>
              <a:t>选取故事中的三个对象（人、物、事件），搭建三角模型，构思两两之间的可能互动（与主题无关的不搭建），也可以有效地展开故事情节。</a:t>
            </a:r>
            <a:endParaRPr lang="zh-CN" altLang="en-US" sz="2800" b="1" dirty="0">
              <a:solidFill>
                <a:srgbClr val="7030A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63326"/>
            <a:ext cx="12192001" cy="5201424"/>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Cadillac soon came to a stop.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Though the Honda was just a crossroads away, he failed to catch him. He was very annoyed. “If only I had a pair of wings!” </a:t>
            </a:r>
            <a:r>
              <a:rPr lang="en-US" altLang="zh-CN" sz="2800" dirty="0" err="1" smtClean="0">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called the police again and again and  told them their location and in what direction the Honda was going. They were waiting anxiously in the car and hoped that the policemen would catch the kidnapper and rescue the little girl. Finally, the police called back to say that the girl was saved and the kidnapped was caught. (83)</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The kidnapper was 24-year-old named Miguel.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He was out of work for quite a long time and had no money in his pocket. He saw the girl wandering alone on the street. He took her away and wanted to get some money from his parents. Soon the girl’s parents came. They thanked the </a:t>
            </a:r>
            <a:r>
              <a:rPr lang="en-US" altLang="zh-CN" sz="2800" dirty="0" err="1" smtClean="0">
                <a:latin typeface="Times New Roman" panose="02020603050405020304" pitchFamily="18" charset="0"/>
                <a:ea typeface="Arial Unicode MS" panose="020B0604020202020204" pitchFamily="34" charset="-122"/>
                <a:cs typeface="Times New Roman" panose="02020603050405020304" pitchFamily="18" charset="0"/>
              </a:rPr>
              <a:t>Correas</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and the police for saving their girl. And the son kissed his brave father, calling him a hero!(67)</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2931457"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7569"/>
            <a:ext cx="314416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First writing</a:t>
            </a:r>
            <a:r>
              <a:rPr lang="zh-CN" altLang="en-US" sz="2800" b="1" dirty="0" smtClean="0">
                <a:solidFill>
                  <a:schemeClr val="bg1"/>
                </a:solidFill>
                <a:latin typeface="+mn-ea"/>
                <a:sym typeface="+mn-ea"/>
              </a:rPr>
              <a:t>：</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63326"/>
            <a:ext cx="5284694" cy="6309420"/>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000" dirty="0">
                <a:latin typeface="Times New Roman" panose="02020603050405020304" pitchFamily="18" charset="0"/>
                <a:ea typeface="Arial Unicode MS" panose="020B0604020202020204" pitchFamily="34" charset="-122"/>
                <a:cs typeface="Times New Roman" panose="02020603050405020304" pitchFamily="18" charset="0"/>
              </a:rPr>
              <a:t>Cadillac soon came to a stop. </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 Though the Honda was just a crossroads away, he failed to catch him. He was very annoyed. “If only I had a pair of wings!” </a:t>
            </a:r>
            <a:r>
              <a:rPr lang="en-US" altLang="zh-CN" sz="2000" dirty="0" err="1" smtClean="0">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 called the police again and again and  told them their location and in what direction the Honda was going. They were waiting anxiously in the car and hoped that the policemen would catch the kidnapper and rescue the little girl. Finally, the police called back to say that the girl was saved and the kidnapped was caught. (83)</a:t>
            </a:r>
            <a:endParaRPr lang="en-US" altLang="zh-CN" sz="20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000" dirty="0">
                <a:latin typeface="Times New Roman" panose="02020603050405020304" pitchFamily="18" charset="0"/>
                <a:ea typeface="Arial Unicode MS" panose="020B0604020202020204" pitchFamily="34" charset="-122"/>
                <a:cs typeface="Times New Roman" panose="02020603050405020304" pitchFamily="18" charset="0"/>
              </a:rPr>
              <a:t>The kidnapper was 24-year-old named Miguel. </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 He was out of work for quite a long time and had no money in his pocket. He saw the girl wandering alone on the street. He took her away and wanted to get some money from his parents. Soon the girl’s parents came. They thanked the </a:t>
            </a:r>
            <a:r>
              <a:rPr lang="en-US" altLang="zh-CN" sz="2000" dirty="0" err="1" smtClean="0">
                <a:latin typeface="Times New Roman" panose="02020603050405020304" pitchFamily="18" charset="0"/>
                <a:ea typeface="Arial Unicode MS" panose="020B0604020202020204" pitchFamily="34" charset="-122"/>
                <a:cs typeface="Times New Roman" panose="02020603050405020304" pitchFamily="18" charset="0"/>
              </a:rPr>
              <a:t>Correas</a:t>
            </a:r>
            <a:r>
              <a:rPr lang="en-US" altLang="zh-CN" sz="2000" dirty="0" smtClean="0">
                <a:latin typeface="Times New Roman" panose="02020603050405020304" pitchFamily="18" charset="0"/>
                <a:ea typeface="Arial Unicode MS" panose="020B0604020202020204" pitchFamily="34" charset="-122"/>
                <a:cs typeface="Times New Roman" panose="02020603050405020304" pitchFamily="18" charset="0"/>
              </a:rPr>
              <a:t> and the police for saving their girl. And the son kissed his brave father, calling him a hero!(67)</a:t>
            </a:r>
            <a:endParaRPr lang="en-US" altLang="zh-CN" sz="20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740932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73401"/>
            <a:ext cx="767582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First writing</a:t>
            </a:r>
            <a:r>
              <a:rPr lang="zh-CN" altLang="en-US" sz="2800" b="1" dirty="0" smtClean="0">
                <a:solidFill>
                  <a:schemeClr val="bg1"/>
                </a:solidFill>
                <a:latin typeface="+mn-ea"/>
                <a:sym typeface="+mn-ea"/>
              </a:rPr>
              <a:t>：</a:t>
            </a:r>
            <a:r>
              <a:rPr lang="en-US" altLang="zh-CN" sz="2800" b="1" dirty="0" smtClean="0">
                <a:solidFill>
                  <a:schemeClr val="bg1"/>
                </a:solidFill>
                <a:latin typeface="+mn-ea"/>
                <a:sym typeface="+mn-ea"/>
              </a:rPr>
              <a:t>What do you think of it?</a:t>
            </a:r>
            <a:endParaRPr lang="en-US" altLang="zh-CN" sz="2800" b="1" dirty="0">
              <a:solidFill>
                <a:schemeClr val="bg1"/>
              </a:solidFill>
              <a:latin typeface="+mn-ea"/>
              <a:sym typeface="+mn-ea"/>
            </a:endParaRPr>
          </a:p>
        </p:txBody>
      </p:sp>
      <p:sp>
        <p:nvSpPr>
          <p:cNvPr id="3" name="TextBox 2"/>
          <p:cNvSpPr txBox="1"/>
          <p:nvPr/>
        </p:nvSpPr>
        <p:spPr>
          <a:xfrm>
            <a:off x="5943601" y="874059"/>
            <a:ext cx="5809128" cy="1323439"/>
          </a:xfrm>
          <a:prstGeom prst="rect">
            <a:avLst/>
          </a:prstGeom>
          <a:noFill/>
        </p:spPr>
        <p:txBody>
          <a:bodyPr wrap="square" rtlCol="0">
            <a:spAutoFit/>
          </a:bodyPr>
          <a:lstStyle/>
          <a:p>
            <a:r>
              <a:rPr lang="en-US" altLang="zh-CN" sz="2000" dirty="0" smtClean="0"/>
              <a:t>1.</a:t>
            </a:r>
            <a:r>
              <a:rPr lang="zh-CN" altLang="en-US" sz="2000" dirty="0" smtClean="0"/>
              <a:t>故事情节完整，符合文章情节的整体发展；</a:t>
            </a:r>
            <a:endParaRPr lang="en-US" altLang="zh-CN" sz="2000" dirty="0" smtClean="0"/>
          </a:p>
          <a:p>
            <a:r>
              <a:rPr lang="en-US" altLang="zh-CN" sz="2000" dirty="0" smtClean="0"/>
              <a:t>2.</a:t>
            </a:r>
            <a:r>
              <a:rPr lang="zh-CN" altLang="en-US" sz="2000" dirty="0" smtClean="0"/>
              <a:t>语言表达基本上没有什么错误；</a:t>
            </a:r>
            <a:endParaRPr lang="en-US" altLang="zh-CN" sz="2000" dirty="0" smtClean="0"/>
          </a:p>
          <a:p>
            <a:r>
              <a:rPr lang="en-US" altLang="zh-CN" sz="2000" dirty="0" smtClean="0"/>
              <a:t>3.</a:t>
            </a:r>
            <a:r>
              <a:rPr lang="zh-CN" altLang="en-US" sz="2000" dirty="0" smtClean="0"/>
              <a:t>段落之间的衔接比较自然；</a:t>
            </a:r>
            <a:endParaRPr lang="en-US" altLang="zh-CN" sz="2000" dirty="0" smtClean="0"/>
          </a:p>
          <a:p>
            <a:r>
              <a:rPr lang="en-US" altLang="zh-CN" sz="2000" dirty="0" smtClean="0"/>
              <a:t>4.</a:t>
            </a:r>
            <a:r>
              <a:rPr lang="zh-CN" altLang="en-US" sz="2000" dirty="0" smtClean="0"/>
              <a:t>可以达到基本分。</a:t>
            </a:r>
            <a:endParaRPr lang="zh-CN" altLang="en-US" sz="2000" dirty="0"/>
          </a:p>
        </p:txBody>
      </p:sp>
      <p:sp>
        <p:nvSpPr>
          <p:cNvPr id="7" name="TextBox 6"/>
          <p:cNvSpPr txBox="1"/>
          <p:nvPr/>
        </p:nvSpPr>
        <p:spPr>
          <a:xfrm>
            <a:off x="5963772" y="2348754"/>
            <a:ext cx="5526740" cy="2308324"/>
          </a:xfrm>
          <a:prstGeom prst="rect">
            <a:avLst/>
          </a:prstGeom>
          <a:noFill/>
        </p:spPr>
        <p:txBody>
          <a:bodyPr wrap="square" rtlCol="0">
            <a:spAutoFit/>
          </a:bodyPr>
          <a:lstStyle/>
          <a:p>
            <a:r>
              <a:rPr lang="en-US" altLang="zh-CN" sz="2400" dirty="0" smtClean="0">
                <a:solidFill>
                  <a:srgbClr val="FF0000"/>
                </a:solidFill>
              </a:rPr>
              <a:t>Room for improvement:</a:t>
            </a:r>
            <a:endParaRPr lang="en-US" altLang="zh-CN" sz="2400" dirty="0" smtClean="0">
              <a:solidFill>
                <a:srgbClr val="FF0000"/>
              </a:solidFill>
            </a:endParaRPr>
          </a:p>
          <a:p>
            <a:r>
              <a:rPr lang="en-US" altLang="zh-CN" sz="2400" dirty="0" smtClean="0">
                <a:solidFill>
                  <a:srgbClr val="FF0000"/>
                </a:solidFill>
              </a:rPr>
              <a:t>1.</a:t>
            </a:r>
            <a:r>
              <a:rPr lang="zh-CN" altLang="en-US" sz="2400" dirty="0" smtClean="0">
                <a:solidFill>
                  <a:srgbClr val="FF0000"/>
                </a:solidFill>
              </a:rPr>
              <a:t>用词比较简单；</a:t>
            </a:r>
            <a:endParaRPr lang="en-US" altLang="zh-CN" sz="2400" dirty="0" smtClean="0">
              <a:solidFill>
                <a:srgbClr val="FF0000"/>
              </a:solidFill>
            </a:endParaRPr>
          </a:p>
          <a:p>
            <a:r>
              <a:rPr lang="en-US" altLang="zh-CN" sz="2400" dirty="0" smtClean="0">
                <a:solidFill>
                  <a:srgbClr val="FF0000"/>
                </a:solidFill>
              </a:rPr>
              <a:t>2.</a:t>
            </a:r>
            <a:r>
              <a:rPr lang="zh-CN" altLang="en-US" sz="2400" dirty="0" smtClean="0">
                <a:solidFill>
                  <a:srgbClr val="FF0000"/>
                </a:solidFill>
              </a:rPr>
              <a:t>简单句式较多，缺少一些高级的词块、句式；</a:t>
            </a:r>
            <a:endParaRPr lang="en-US" altLang="zh-CN" sz="2400" dirty="0" smtClean="0">
              <a:solidFill>
                <a:srgbClr val="FF0000"/>
              </a:solidFill>
            </a:endParaRPr>
          </a:p>
          <a:p>
            <a:r>
              <a:rPr lang="en-US" altLang="zh-CN" sz="2400" dirty="0" smtClean="0">
                <a:solidFill>
                  <a:srgbClr val="FF0000"/>
                </a:solidFill>
              </a:rPr>
              <a:t>3.</a:t>
            </a:r>
            <a:r>
              <a:rPr lang="zh-CN" altLang="en-US" sz="2400" dirty="0" smtClean="0">
                <a:solidFill>
                  <a:srgbClr val="FF0000"/>
                </a:solidFill>
              </a:rPr>
              <a:t>句子之间连接不够，读起来不够顺畅；</a:t>
            </a:r>
            <a:endParaRPr lang="en-US" altLang="zh-CN" sz="2400" dirty="0" smtClean="0">
              <a:solidFill>
                <a:srgbClr val="FF0000"/>
              </a:solidFill>
            </a:endParaRPr>
          </a:p>
          <a:p>
            <a:r>
              <a:rPr lang="en-US" altLang="zh-CN" sz="2400" dirty="0" smtClean="0">
                <a:solidFill>
                  <a:srgbClr val="FF0000"/>
                </a:solidFill>
              </a:rPr>
              <a:t>4.</a:t>
            </a:r>
            <a:r>
              <a:rPr lang="zh-CN" altLang="en-US" sz="2400" dirty="0" smtClean="0">
                <a:solidFill>
                  <a:srgbClr val="FF0000"/>
                </a:solidFill>
              </a:rPr>
              <a:t>可以尝试长句子和一些高级句子结构。</a:t>
            </a:r>
            <a:endParaRPr lang="zh-CN" altLang="en-US" sz="2400" dirty="0">
              <a:solidFill>
                <a:srgbClr val="FF0000"/>
              </a:solidFill>
            </a:endParaRPr>
          </a:p>
        </p:txBody>
      </p:sp>
      <p:pic>
        <p:nvPicPr>
          <p:cNvPr id="2050"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5616" y="4804623"/>
            <a:ext cx="2016125" cy="1968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4339650"/>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He could not accept that the kidnapper should have escaped this way!</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Never </a:t>
            </a:r>
            <a:r>
              <a:rPr lang="en-US" altLang="zh-CN" sz="28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could he have imagined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that failed to follow and catch the kidnapper with such luck going against him</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When they opened the boy, they found the girl huddling at the back seat and trembling.</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When they opened the door,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huddling at the back seat was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the missing girl.</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The moment they opened the door, what greeted them was the missing girl cuddling in the back seat.</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769171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6109"/>
            <a:ext cx="767582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writing–--Inversion(</a:t>
            </a:r>
            <a:r>
              <a:rPr lang="zh-CN" altLang="en-US" sz="2800" b="1" dirty="0" smtClean="0">
                <a:solidFill>
                  <a:schemeClr val="bg1"/>
                </a:solidFill>
                <a:latin typeface="+mn-ea"/>
                <a:sym typeface="+mn-ea"/>
              </a:rPr>
              <a:t>倒装结构</a:t>
            </a:r>
            <a:r>
              <a:rPr lang="en-US" altLang="zh-CN" sz="2800" b="1" dirty="0" smtClean="0">
                <a:solidFill>
                  <a:schemeClr val="bg1"/>
                </a:solidFill>
                <a:latin typeface="+mn-ea"/>
                <a:sym typeface="+mn-ea"/>
              </a:rPr>
              <a:t>)</a:t>
            </a:r>
            <a:endParaRPr lang="en-US" altLang="zh-CN" sz="2800" b="1" dirty="0">
              <a:solidFill>
                <a:schemeClr val="bg1"/>
              </a:solidFill>
              <a:latin typeface="+mn-ea"/>
              <a:sym typeface="+mn-ea"/>
            </a:endParaRPr>
          </a:p>
        </p:txBody>
      </p:sp>
      <p:pic>
        <p:nvPicPr>
          <p:cNvPr id="7"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5616" y="4804623"/>
            <a:ext cx="2016125" cy="1968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6001643"/>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err="1" smtClean="0">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called the police again and again and  told them their location and in what direction the Honda was going</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400" dirty="0" err="1">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called the police again and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again</a:t>
            </a:r>
            <a:r>
              <a:rPr lang="en-US" altLang="zh-CN" sz="24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 telling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them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their location and in what direction the Honda was going</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They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were waiting anxiously in the car and hoped that the policemen would catch the kidnapper and rescue the little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girl.</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Waiting</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anxiously in the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car, they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hoped that the policemen would catch the kidnapper and rescue the little girl.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 They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were waiting anxiously in the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car, </a:t>
            </a:r>
            <a:r>
              <a:rPr lang="en-US" altLang="zh-CN" sz="24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hoping</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that the policemen would catch the kidnapper and rescue the little girl.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He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stamped his feet,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and was annoyed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that the Honda should disappear out of sight at such a disadvantage!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 He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stamped his feet, </a:t>
            </a:r>
            <a:r>
              <a:rPr lang="en-US" altLang="zh-CN" sz="24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annoyed</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that the Honda should disappear out of sight at such a disadvantage!</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769171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6109"/>
            <a:ext cx="767582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writing–--participles(</a:t>
            </a:r>
            <a:r>
              <a:rPr lang="zh-CN" altLang="en-US" sz="2800" b="1" dirty="0" smtClean="0">
                <a:solidFill>
                  <a:schemeClr val="bg1"/>
                </a:solidFill>
                <a:latin typeface="+mn-ea"/>
                <a:sym typeface="+mn-ea"/>
              </a:rPr>
              <a:t>分词</a:t>
            </a:r>
            <a:r>
              <a:rPr lang="en-US" altLang="zh-CN" sz="2800" b="1" dirty="0" smtClean="0">
                <a:solidFill>
                  <a:schemeClr val="bg1"/>
                </a:solidFill>
                <a:latin typeface="+mn-ea"/>
                <a:sym typeface="+mn-ea"/>
              </a:rPr>
              <a:t>)</a:t>
            </a:r>
            <a:endParaRPr lang="en-US" altLang="zh-CN" sz="2800" b="1" dirty="0">
              <a:solidFill>
                <a:schemeClr val="bg1"/>
              </a:solidFill>
              <a:latin typeface="+mn-ea"/>
              <a:sym typeface="+mn-ea"/>
            </a:endParaRPr>
          </a:p>
        </p:txBody>
      </p:sp>
      <p:pic>
        <p:nvPicPr>
          <p:cNvPr id="7" name="Picture 2"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62914" y="5788684"/>
            <a:ext cx="1008063" cy="984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4339650"/>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was out of work for quite a long time and had no money in his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pocket.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Having been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out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of work for quite a long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time, 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had no money in his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pocket.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When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he saw the girl wandering alone on the street, he took her away and wanted to get some money from his parents.</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Seeing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girl wandering alone on the street, he took her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away,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wanting</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to get some money from his parents.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769171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6109"/>
            <a:ext cx="767582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writing–--participles(</a:t>
            </a:r>
            <a:r>
              <a:rPr lang="zh-CN" altLang="en-US" sz="2800" b="1" dirty="0" smtClean="0">
                <a:solidFill>
                  <a:schemeClr val="bg1"/>
                </a:solidFill>
                <a:latin typeface="+mn-ea"/>
                <a:sym typeface="+mn-ea"/>
              </a:rPr>
              <a:t>分词</a:t>
            </a:r>
            <a:r>
              <a:rPr lang="en-US" altLang="zh-CN" sz="2800" b="1" dirty="0" smtClean="0">
                <a:solidFill>
                  <a:schemeClr val="bg1"/>
                </a:solidFill>
                <a:latin typeface="+mn-ea"/>
                <a:sym typeface="+mn-ea"/>
              </a:rPr>
              <a:t>)</a:t>
            </a:r>
            <a:endParaRPr lang="en-US" altLang="zh-CN" sz="2800" b="1" dirty="0">
              <a:solidFill>
                <a:schemeClr val="bg1"/>
              </a:solidFill>
              <a:latin typeface="+mn-ea"/>
              <a:sym typeface="+mn-ea"/>
            </a:endParaRPr>
          </a:p>
        </p:txBody>
      </p:sp>
      <p:pic>
        <p:nvPicPr>
          <p:cNvPr id="7"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5616" y="4804623"/>
            <a:ext cx="2016125" cy="1968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6124754"/>
          </a:xfrm>
          <a:prstGeom prst="rect">
            <a:avLst/>
          </a:prstGeom>
          <a:noFill/>
        </p:spPr>
        <p:txBody>
          <a:bodyPr wrap="square" rtlCol="0">
            <a:spAutoFit/>
          </a:bodyPr>
          <a:lstStyle/>
          <a:p>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       Though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the Honda was just a crossroads away, he failed to catch him. He was very annoyed.</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He </a:t>
            </a:r>
            <a:r>
              <a:rPr lang="en-US" altLang="zh-CN" sz="26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was </a:t>
            </a:r>
            <a:r>
              <a:rPr lang="en-US" altLang="zh-CN" sz="26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annoyed that </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though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the Honda was just a crossroads away, he failed to catch him. </a:t>
            </a:r>
            <a:endPar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      He saw the girl wandering alone on the street. He took her away and wanted to get some money from his parents. </a:t>
            </a:r>
            <a:endPar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26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When</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 he saw the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girl wandering alone on the </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street, he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took her away and wanted to get some money from his parents. </a:t>
            </a:r>
            <a:endPar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The missing girl was taken to the police station. Her eager parents were </a:t>
            </a:r>
            <a:r>
              <a:rPr lang="en-US" altLang="zh-CN" sz="2600" dirty="0" smtClean="0">
                <a:latin typeface="Times New Roman" panose="02020603050405020304" pitchFamily="18" charset="0"/>
                <a:ea typeface="Arial Unicode MS" panose="020B0604020202020204" pitchFamily="34" charset="-122"/>
                <a:cs typeface="Times New Roman" panose="02020603050405020304" pitchFamily="18" charset="0"/>
              </a:rPr>
              <a:t>waiting for her </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there.</a:t>
            </a:r>
            <a:endPar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    ---The missing girl was taken to the police station, </a:t>
            </a:r>
            <a:r>
              <a:rPr lang="en-US" altLang="zh-CN" sz="26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where</a:t>
            </a:r>
            <a:r>
              <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rPr>
              <a:t> her eager parents were expecting her.</a:t>
            </a:r>
            <a:endParaRPr lang="en-US" altLang="zh-CN" sz="2600"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2" y="0"/>
            <a:ext cx="789342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6109"/>
            <a:ext cx="767582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writing–--clauses(</a:t>
            </a:r>
            <a:r>
              <a:rPr lang="zh-CN" altLang="en-US" sz="2800" b="1" dirty="0" smtClean="0">
                <a:solidFill>
                  <a:schemeClr val="bg1"/>
                </a:solidFill>
                <a:latin typeface="+mn-ea"/>
                <a:sym typeface="+mn-ea"/>
              </a:rPr>
              <a:t>从句合并信息</a:t>
            </a:r>
            <a:r>
              <a:rPr lang="en-US" altLang="zh-CN" sz="2800" b="1" dirty="0" smtClean="0">
                <a:solidFill>
                  <a:schemeClr val="bg1"/>
                </a:solidFill>
                <a:latin typeface="+mn-ea"/>
                <a:sym typeface="+mn-ea"/>
              </a:rPr>
              <a:t>)</a:t>
            </a:r>
            <a:endParaRPr lang="en-US" altLang="zh-CN" sz="2800" b="1" dirty="0">
              <a:solidFill>
                <a:schemeClr val="bg1"/>
              </a:solidFill>
              <a:latin typeface="+mn-ea"/>
              <a:sym typeface="+mn-ea"/>
            </a:endParaRPr>
          </a:p>
        </p:txBody>
      </p:sp>
      <p:pic>
        <p:nvPicPr>
          <p:cNvPr id="7" name="Picture 2"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71559" y="5662662"/>
            <a:ext cx="1008063" cy="984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5816977"/>
          </a:xfrm>
          <a:prstGeom prst="rect">
            <a:avLst/>
          </a:prstGeom>
          <a:noFill/>
        </p:spPr>
        <p:txBody>
          <a:bodyPr wrap="square" rtlCol="0">
            <a:spAutoFit/>
          </a:bodyPr>
          <a:lstStyle/>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The poor girl ran into her mother’s arms and couldn’t help crying.</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The poor girl ran into her mother’s arms,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streaks of tears streaming down her cheeks.</a:t>
            </a:r>
            <a:endPar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Thankfully</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the girl was saved, safe and sound.</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更多句子副词：</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b="1" dirty="0" smtClean="0">
                <a:solidFill>
                  <a:srgbClr val="0070C0"/>
                </a:solidFill>
                <a:latin typeface="+mj-ea"/>
                <a:ea typeface="+mj-ea"/>
                <a:cs typeface="Times New Roman" panose="02020603050405020304" pitchFamily="18" charset="0"/>
              </a:rPr>
              <a:t>Fortunately, Sadly, Instinctively, </a:t>
            </a:r>
            <a:endParaRPr lang="en-US" altLang="zh-CN" sz="3200" b="1" dirty="0" smtClean="0">
              <a:solidFill>
                <a:srgbClr val="0070C0"/>
              </a:solidFill>
              <a:latin typeface="+mj-ea"/>
              <a:ea typeface="+mj-ea"/>
              <a:cs typeface="Times New Roman" panose="02020603050405020304" pitchFamily="18" charset="0"/>
            </a:endParaRPr>
          </a:p>
          <a:p>
            <a:r>
              <a:rPr lang="en-US" altLang="zh-CN" sz="3200" b="1" dirty="0">
                <a:solidFill>
                  <a:srgbClr val="0070C0"/>
                </a:solidFill>
                <a:latin typeface="+mj-ea"/>
                <a:ea typeface="+mj-ea"/>
                <a:cs typeface="Times New Roman" panose="02020603050405020304" pitchFamily="18" charset="0"/>
              </a:rPr>
              <a:t> </a:t>
            </a:r>
            <a:r>
              <a:rPr lang="en-US" altLang="zh-CN" sz="3200" b="1" dirty="0" smtClean="0">
                <a:solidFill>
                  <a:srgbClr val="0070C0"/>
                </a:solidFill>
                <a:latin typeface="+mj-ea"/>
                <a:ea typeface="+mj-ea"/>
                <a:cs typeface="Times New Roman" panose="02020603050405020304" pitchFamily="18" charset="0"/>
              </a:rPr>
              <a:t>    Consequently,  Coincidentally…</a:t>
            </a:r>
            <a:endParaRPr lang="en-US" altLang="zh-CN" sz="3200" b="1" dirty="0" smtClean="0">
              <a:solidFill>
                <a:srgbClr val="0070C0"/>
              </a:solidFill>
              <a:latin typeface="+mj-ea"/>
              <a:ea typeface="+mj-ea"/>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67501" y="0"/>
            <a:ext cx="6602504"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17598" y="26109"/>
            <a:ext cx="6586614"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 </a:t>
            </a:r>
            <a:r>
              <a:rPr lang="zh-CN" altLang="en-US" sz="2800" b="1" dirty="0" smtClean="0">
                <a:solidFill>
                  <a:schemeClr val="bg1"/>
                </a:solidFill>
                <a:latin typeface="+mn-ea"/>
                <a:sym typeface="+mn-ea"/>
              </a:rPr>
              <a:t>独立主格结构</a:t>
            </a:r>
            <a:endParaRPr lang="en-US" altLang="zh-CN" sz="2800" b="1" dirty="0">
              <a:solidFill>
                <a:schemeClr val="bg1"/>
              </a:solidFill>
              <a:latin typeface="+mn-ea"/>
              <a:sym typeface="+mn-ea"/>
            </a:endParaRPr>
          </a:p>
        </p:txBody>
      </p:sp>
      <p:cxnSp>
        <p:nvCxnSpPr>
          <p:cNvPr id="7" name="直接连接符 6"/>
          <p:cNvCxnSpPr/>
          <p:nvPr/>
        </p:nvCxnSpPr>
        <p:spPr>
          <a:xfrm>
            <a:off x="217598" y="360629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195044" y="3084324"/>
            <a:ext cx="7160497"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
          <p:cNvSpPr txBox="1"/>
          <p:nvPr/>
        </p:nvSpPr>
        <p:spPr>
          <a:xfrm>
            <a:off x="224525" y="3097044"/>
            <a:ext cx="8099204"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 </a:t>
            </a:r>
            <a:r>
              <a:rPr lang="zh-CN" altLang="en-US" sz="2800" b="1" dirty="0" smtClean="0">
                <a:solidFill>
                  <a:schemeClr val="bg1"/>
                </a:solidFill>
                <a:latin typeface="+mn-ea"/>
                <a:sym typeface="+mn-ea"/>
              </a:rPr>
              <a:t>句子副词置于句首</a:t>
            </a:r>
            <a:endParaRPr lang="en-US" altLang="zh-CN" sz="2800" b="1" dirty="0">
              <a:solidFill>
                <a:schemeClr val="bg1"/>
              </a:solidFill>
              <a:latin typeface="+mn-ea"/>
              <a:sym typeface="+mn-ea"/>
            </a:endParaRPr>
          </a:p>
        </p:txBody>
      </p:sp>
      <p:pic>
        <p:nvPicPr>
          <p:cNvPr id="11"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5616" y="4804623"/>
            <a:ext cx="2016125" cy="1968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21970"/>
            <a:ext cx="12192001" cy="6124754"/>
          </a:xfrm>
          <a:prstGeom prst="rect">
            <a:avLst/>
          </a:prstGeom>
          <a:noFill/>
        </p:spPr>
        <p:txBody>
          <a:bodyPr wrap="square" rtlCol="0">
            <a:spAutoFit/>
          </a:bodyPr>
          <a:lstStyle/>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Finally</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the police called back to say that the girl was saved and the kidnapped was caught.</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It was not long before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the police called back to say that the girl was saved and the kidnapped was caught.</a:t>
            </a:r>
            <a:endPar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If only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I had a pair of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wings!</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They thanked the </a:t>
            </a:r>
            <a:r>
              <a:rPr lang="en-US" altLang="zh-CN" sz="2800" dirty="0" err="1">
                <a:latin typeface="Times New Roman" panose="02020603050405020304" pitchFamily="18" charset="0"/>
                <a:ea typeface="Arial Unicode MS" panose="020B0604020202020204" pitchFamily="34" charset="-122"/>
                <a:cs typeface="Times New Roman" panose="02020603050405020304" pitchFamily="18" charset="0"/>
              </a:rPr>
              <a:t>Correas</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and the police for saving their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girl.</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 They constantly expressed their gratitude, saying that </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but for the </a:t>
            </a:r>
            <a:r>
              <a:rPr lang="en-US" altLang="zh-CN" sz="2800" dirty="0" err="1"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Correas</a:t>
            </a:r>
            <a:r>
              <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 the girl would have suffered badly.</a:t>
            </a:r>
            <a:endParaRPr lang="en-US" altLang="zh-CN" sz="28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67501" y="0"/>
            <a:ext cx="7382170"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195044" y="38771"/>
            <a:ext cx="8106131"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 </a:t>
            </a:r>
            <a:r>
              <a:rPr lang="zh-CN" altLang="en-US" sz="2800" b="1" dirty="0" smtClean="0">
                <a:solidFill>
                  <a:schemeClr val="bg1"/>
                </a:solidFill>
                <a:latin typeface="+mn-ea"/>
                <a:sym typeface="+mn-ea"/>
              </a:rPr>
              <a:t>用句式来代替短语</a:t>
            </a:r>
            <a:endParaRPr lang="en-US" altLang="zh-CN" sz="2800" b="1" dirty="0">
              <a:solidFill>
                <a:schemeClr val="bg1"/>
              </a:solidFill>
              <a:latin typeface="+mn-ea"/>
              <a:sym typeface="+mn-ea"/>
            </a:endParaRPr>
          </a:p>
        </p:txBody>
      </p:sp>
      <p:cxnSp>
        <p:nvCxnSpPr>
          <p:cNvPr id="7" name="直接连接符 6"/>
          <p:cNvCxnSpPr/>
          <p:nvPr/>
        </p:nvCxnSpPr>
        <p:spPr>
          <a:xfrm>
            <a:off x="217598" y="360629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195044" y="3084324"/>
            <a:ext cx="5900955"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
          <p:cNvSpPr txBox="1"/>
          <p:nvPr/>
        </p:nvSpPr>
        <p:spPr>
          <a:xfrm>
            <a:off x="224525" y="3080065"/>
            <a:ext cx="606203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Polish your writing–-- </a:t>
            </a:r>
            <a:r>
              <a:rPr lang="zh-CN" altLang="en-US" sz="2800" b="1" dirty="0" smtClean="0">
                <a:solidFill>
                  <a:schemeClr val="bg1"/>
                </a:solidFill>
                <a:latin typeface="+mn-ea"/>
                <a:sym typeface="+mn-ea"/>
              </a:rPr>
              <a:t>虚拟语气</a:t>
            </a:r>
            <a:endParaRPr lang="en-US" altLang="zh-CN" sz="2800" b="1" dirty="0">
              <a:solidFill>
                <a:schemeClr val="bg1"/>
              </a:solidFill>
              <a:latin typeface="+mn-ea"/>
              <a:sym typeface="+mn-ea"/>
            </a:endParaRPr>
          </a:p>
        </p:txBody>
      </p:sp>
      <p:pic>
        <p:nvPicPr>
          <p:cNvPr id="11"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53146" y="2361247"/>
            <a:ext cx="2016125" cy="1968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3539430"/>
          </a:xfrm>
          <a:prstGeom prst="rect">
            <a:avLst/>
          </a:prstGeom>
          <a:noFill/>
        </p:spPr>
        <p:txBody>
          <a:bodyPr wrap="square" rtlCol="0">
            <a:spAutoFit/>
          </a:bodyPr>
          <a:lstStyle/>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He was overwhelmed with gratitude.</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No words are strong enough to express how grateful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I was so overcome with a grateful, thankful heart. My eyes welled up with tears.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Without your timely assistance and generous tutoring, I would not have made it to my dream.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But for your kindness, my life would have ended up in the wolf’s stomach.</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	</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79606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834498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accumulation– express gratitude</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87" y="426637"/>
            <a:ext cx="12192000" cy="1384995"/>
          </a:xfrm>
          <a:prstGeom prst="rect">
            <a:avLst/>
          </a:prstGeom>
          <a:noFill/>
        </p:spPr>
        <p:txBody>
          <a:bodyPr wrap="square" rtlCol="0">
            <a:spAutoFit/>
          </a:bodyPr>
          <a:lstStyle/>
          <a:p>
            <a:pPr algn="ct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金丽衢</a:t>
            </a: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2020</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年</a:t>
            </a: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12</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月考试读后续写讲评</a:t>
            </a:r>
            <a:endParaRPr lang="en-US" altLang="zh-CN" sz="4000" dirty="0">
              <a:latin typeface="Times New Roman" panose="02020603050405020304" pitchFamily="18" charset="0"/>
              <a:ea typeface="Arial Unicode MS" panose="020B0604020202020204" pitchFamily="34" charset="-122"/>
              <a:cs typeface="Times New Roman" panose="02020603050405020304" pitchFamily="18" charset="0"/>
            </a:endParaRPr>
          </a:p>
          <a:p>
            <a:pPr algn="ct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The Chase is </a:t>
            </a:r>
            <a:r>
              <a:rPr lang="en-US" altLang="zh-CN" sz="4400"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On</a:t>
            </a:r>
            <a:endParaRPr lang="en-US" altLang="zh-CN" sz="4400"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4"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85710" y="4003414"/>
            <a:ext cx="5762640" cy="89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SUS\Desktop\截图20201216140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30" y="2059358"/>
            <a:ext cx="3506600" cy="4506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35417"/>
            <a:ext cx="5876365" cy="6986528"/>
          </a:xfrm>
          <a:prstGeom prst="rect">
            <a:avLst/>
          </a:prstGeom>
          <a:noFill/>
        </p:spPr>
        <p:txBody>
          <a:bodyPr wrap="square" rtlCol="0">
            <a:spAutoFit/>
          </a:bodyPr>
          <a:lstStyle/>
          <a:p>
            <a:pPr algn="just"/>
            <a:r>
              <a:rPr lang="en-US" altLang="zh-CN" sz="2800" dirty="0" smtClean="0">
                <a:latin typeface="Bahnschrift Light Condensed" panose="020B0502040204020203" pitchFamily="34" charset="0"/>
                <a:ea typeface="Cambria" panose="02040503050406030204" pitchFamily="18" charset="0"/>
              </a:rPr>
              <a:t>        </a:t>
            </a:r>
            <a:r>
              <a:rPr lang="en-US" altLang="zh-CN" sz="2800" i="1" dirty="0">
                <a:latin typeface="Cambria" panose="02040503050406030204" pitchFamily="18" charset="0"/>
                <a:ea typeface="Cambria" panose="02040503050406030204" pitchFamily="18" charset="0"/>
              </a:rPr>
              <a:t>The Cadillac soon came to a stop.</a:t>
            </a:r>
            <a:r>
              <a:rPr lang="en-US" altLang="zh-CN" sz="2800" dirty="0">
                <a:latin typeface="Cambria" panose="02040503050406030204" pitchFamily="18" charset="0"/>
                <a:ea typeface="Cambria" panose="020405030504060302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Before he could do something, the Honda was already nowhere  to be seen. Correa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stamped his feet, annoyed that the Honda should disappear out of sight at such a disadvantage</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Meanwhile, </a:t>
            </a:r>
            <a:r>
              <a:rPr lang="en-US" altLang="zh-CN" sz="2800" dirty="0" err="1" smtClean="0">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kept on informing the police where they were and in what direction the kidnapper was going. Based on the given information, the police soon located the Honda and lay in wait for him where the kidnapper was to pass. And it was not long before the man was in the police’s net. (83)</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i="1" dirty="0" smtClean="0">
                <a:latin typeface="Cambria" panose="02040503050406030204" pitchFamily="18" charset="0"/>
                <a:ea typeface="Cambria" panose="02040503050406030204" pitchFamily="18" charset="0"/>
              </a:rPr>
              <a:t>      </a:t>
            </a:r>
            <a:endParaRPr lang="en-US" altLang="zh-CN" sz="2800" dirty="0">
              <a:latin typeface="Bahnschrift Light Condensed" panose="020B0502040204020203" pitchFamily="34" charset="0"/>
              <a:ea typeface="Cambria" panose="02040503050406030204" pitchFamily="18" charset="0"/>
            </a:endParaRPr>
          </a:p>
          <a:p>
            <a:pPr lvl="0" algn="just"/>
            <a:r>
              <a:rPr lang="en-US" altLang="zh-CN" sz="2800" dirty="0">
                <a:latin typeface="Bahnschrift Light Condensed" panose="020B0502040204020203" pitchFamily="34" charset="0"/>
                <a:ea typeface="Cambria" panose="02040503050406030204" pitchFamily="18" charset="0"/>
              </a:rPr>
              <a:t>   </a:t>
            </a:r>
            <a:endParaRPr lang="en-US" altLang="zh-CN" sz="2800" dirty="0">
              <a:latin typeface="Bahnschrift Light Condensed" panose="020B0502040204020203" pitchFamily="34" charset="0"/>
              <a:ea typeface="Cambria" panose="02040503050406030204" pitchFamily="18" charset="0"/>
            </a:endParaRPr>
          </a:p>
        </p:txBody>
      </p:sp>
      <p:sp>
        <p:nvSpPr>
          <p:cNvPr id="4" name="任意多边形 3"/>
          <p:cNvSpPr/>
          <p:nvPr/>
        </p:nvSpPr>
        <p:spPr>
          <a:xfrm>
            <a:off x="0" y="0"/>
            <a:ext cx="186914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2011415" cy="954107"/>
          </a:xfrm>
          <a:prstGeom prst="rect">
            <a:avLst/>
          </a:prstGeom>
          <a:noFill/>
        </p:spPr>
        <p:txBody>
          <a:bodyPr wrap="square" rtlCol="0" anchor="t">
            <a:spAutoFit/>
          </a:bodyPr>
          <a:lstStyle/>
          <a:p>
            <a:r>
              <a:rPr lang="zh-CN" altLang="en-US" sz="2800" b="1" dirty="0">
                <a:solidFill>
                  <a:schemeClr val="bg1"/>
                </a:solidFill>
                <a:latin typeface="Bahnschrift Light Condensed" panose="020B0502040204020203" pitchFamily="34" charset="0"/>
                <a:ea typeface="Cambria" panose="02040503050406030204" pitchFamily="18" charset="0"/>
              </a:rPr>
              <a:t>下水</a:t>
            </a:r>
            <a:r>
              <a:rPr lang="zh-CN" altLang="en-US" sz="2800" b="1" dirty="0" smtClean="0">
                <a:solidFill>
                  <a:schemeClr val="bg1"/>
                </a:solidFill>
                <a:latin typeface="Bahnschrift Light Condensed" panose="020B0502040204020203" pitchFamily="34" charset="0"/>
                <a:ea typeface="Cambria" panose="02040503050406030204" pitchFamily="18" charset="0"/>
              </a:rPr>
              <a:t>作文</a:t>
            </a:r>
            <a:r>
              <a:rPr lang="en-US" altLang="zh-CN" sz="2800" b="1" dirty="0" smtClean="0">
                <a:solidFill>
                  <a:schemeClr val="bg1"/>
                </a:solidFill>
                <a:latin typeface="Bahnschrift Light Condensed" panose="020B0502040204020203" pitchFamily="34" charset="0"/>
                <a:ea typeface="Cambria" panose="02040503050406030204" pitchFamily="18" charset="0"/>
              </a:rPr>
              <a:t>:</a:t>
            </a:r>
            <a:endParaRPr lang="en-US" altLang="zh-CN" sz="2800" b="1" dirty="0">
              <a:solidFill>
                <a:schemeClr val="bg1"/>
              </a:solidFill>
              <a:latin typeface="+mn-ea"/>
              <a:sym typeface="+mn-ea"/>
            </a:endParaRPr>
          </a:p>
          <a:p>
            <a:r>
              <a:rPr lang="zh-CN" altLang="en-US" sz="2800" b="1" dirty="0" smtClean="0">
                <a:solidFill>
                  <a:schemeClr val="bg1"/>
                </a:solidFill>
                <a:latin typeface="+mn-ea"/>
                <a:sym typeface="+mn-ea"/>
              </a:rPr>
              <a:t>：</a:t>
            </a:r>
            <a:endParaRPr lang="en-US" altLang="zh-CN" sz="2800" b="1" dirty="0">
              <a:solidFill>
                <a:schemeClr val="bg1"/>
              </a:solidFill>
              <a:latin typeface="+mn-ea"/>
              <a:sym typeface="+mn-ea"/>
            </a:endParaRPr>
          </a:p>
        </p:txBody>
      </p:sp>
      <p:sp>
        <p:nvSpPr>
          <p:cNvPr id="3" name="TextBox 2"/>
          <p:cNvSpPr txBox="1"/>
          <p:nvPr/>
        </p:nvSpPr>
        <p:spPr>
          <a:xfrm>
            <a:off x="6441141" y="726141"/>
            <a:ext cx="4894730" cy="5539978"/>
          </a:xfrm>
          <a:prstGeom prst="rect">
            <a:avLst/>
          </a:prstGeom>
          <a:noFill/>
        </p:spPr>
        <p:txBody>
          <a:bodyPr wrap="square" rtlCol="0">
            <a:spAutoFit/>
          </a:bodyPr>
          <a:lstStyle/>
          <a:p>
            <a:r>
              <a:rPr lang="zh-CN" altLang="en-US" sz="2800" dirty="0" smtClean="0">
                <a:solidFill>
                  <a:srgbClr val="06025E"/>
                </a:solidFill>
              </a:rPr>
              <a:t>作品欣赏：</a:t>
            </a:r>
            <a:endParaRPr lang="en-US" altLang="zh-CN" sz="2800" dirty="0" smtClean="0">
              <a:solidFill>
                <a:srgbClr val="06025E"/>
              </a:solidFill>
            </a:endParaRPr>
          </a:p>
          <a:p>
            <a:r>
              <a:rPr lang="en-US" altLang="zh-CN" sz="2800" dirty="0">
                <a:solidFill>
                  <a:srgbClr val="06025E"/>
                </a:solidFill>
              </a:rPr>
              <a:t> </a:t>
            </a:r>
            <a:r>
              <a:rPr lang="en-US" altLang="zh-CN" sz="2800" dirty="0" smtClean="0">
                <a:solidFill>
                  <a:srgbClr val="06025E"/>
                </a:solidFill>
              </a:rPr>
              <a:t>   1.</a:t>
            </a:r>
            <a:r>
              <a:rPr lang="zh-CN" altLang="en-US" sz="2800" dirty="0" smtClean="0">
                <a:solidFill>
                  <a:srgbClr val="06025E"/>
                </a:solidFill>
              </a:rPr>
              <a:t>本段用了状语从句、定语从句、分词作伴随状语、宾语从句，还有</a:t>
            </a:r>
            <a:r>
              <a:rPr lang="en-US" altLang="zh-CN" sz="2800" dirty="0">
                <a:solidFill>
                  <a:srgbClr val="06025E"/>
                </a:solidFill>
              </a:rPr>
              <a:t>it was not long before </a:t>
            </a:r>
            <a:r>
              <a:rPr lang="zh-CN" altLang="en-US" sz="2800" dirty="0" smtClean="0">
                <a:solidFill>
                  <a:srgbClr val="06025E"/>
                </a:solidFill>
              </a:rPr>
              <a:t>等手段，使得文章能够进入高档类。</a:t>
            </a:r>
            <a:endParaRPr lang="en-US" altLang="zh-CN" sz="2800" dirty="0" smtClean="0">
              <a:solidFill>
                <a:srgbClr val="06025E"/>
              </a:solidFill>
            </a:endParaRPr>
          </a:p>
          <a:p>
            <a:r>
              <a:rPr lang="zh-CN" altLang="en-US" sz="2800" dirty="0" smtClean="0">
                <a:solidFill>
                  <a:srgbClr val="06025E"/>
                </a:solidFill>
              </a:rPr>
              <a:t>    </a:t>
            </a:r>
            <a:r>
              <a:rPr lang="en-US" altLang="zh-CN" sz="2800" dirty="0" smtClean="0">
                <a:solidFill>
                  <a:srgbClr val="06025E"/>
                </a:solidFill>
              </a:rPr>
              <a:t>2.</a:t>
            </a:r>
            <a:r>
              <a:rPr lang="zh-CN" altLang="en-US" sz="2800" dirty="0" smtClean="0">
                <a:solidFill>
                  <a:srgbClr val="06025E"/>
                </a:solidFill>
              </a:rPr>
              <a:t>高级词块</a:t>
            </a:r>
            <a:r>
              <a:rPr lang="en-US" altLang="zh-CN" sz="2800" dirty="0" smtClean="0">
                <a:solidFill>
                  <a:srgbClr val="06025E"/>
                </a:solidFill>
              </a:rPr>
              <a:t>nowhere to be seen, at a disadvantage, lie in wait</a:t>
            </a:r>
            <a:r>
              <a:rPr lang="zh-CN" altLang="en-US" sz="2800" dirty="0" smtClean="0">
                <a:solidFill>
                  <a:srgbClr val="06025E"/>
                </a:solidFill>
              </a:rPr>
              <a:t>等的运用也为文章添彩不少。</a:t>
            </a:r>
            <a:endParaRPr lang="en-US" altLang="zh-CN" sz="2800" dirty="0" smtClean="0">
              <a:solidFill>
                <a:srgbClr val="06025E"/>
              </a:solidFill>
            </a:endParaRPr>
          </a:p>
          <a:p>
            <a:r>
              <a:rPr lang="zh-CN" altLang="en-US" sz="2800" dirty="0" smtClean="0">
                <a:solidFill>
                  <a:srgbClr val="06025E"/>
                </a:solidFill>
              </a:rPr>
              <a:t>   </a:t>
            </a:r>
            <a:r>
              <a:rPr lang="en-US" altLang="zh-CN" sz="2800" dirty="0" smtClean="0">
                <a:solidFill>
                  <a:srgbClr val="06025E"/>
                </a:solidFill>
              </a:rPr>
              <a:t>3.</a:t>
            </a:r>
            <a:r>
              <a:rPr lang="zh-CN" altLang="en-US" sz="2800" dirty="0" smtClean="0">
                <a:solidFill>
                  <a:srgbClr val="06025E"/>
                </a:solidFill>
              </a:rPr>
              <a:t>采用主位推进的写作手法， 使得文本读起来很流畅。</a:t>
            </a:r>
            <a:endParaRPr lang="en-US" altLang="zh-CN" sz="2800" dirty="0" smtClean="0">
              <a:solidFill>
                <a:srgbClr val="06025E"/>
              </a:solidFill>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535417"/>
            <a:ext cx="6118413" cy="7848302"/>
          </a:xfrm>
          <a:prstGeom prst="rect">
            <a:avLst/>
          </a:prstGeom>
          <a:noFill/>
        </p:spPr>
        <p:txBody>
          <a:bodyPr wrap="square" rtlCol="0">
            <a:spAutoFit/>
          </a:bodyPr>
          <a:lstStyle/>
          <a:p>
            <a:pPr algn="just"/>
            <a:r>
              <a:rPr lang="en-US" altLang="zh-CN" sz="2800" i="1" dirty="0" smtClean="0">
                <a:latin typeface="Cambria" panose="02040503050406030204" pitchFamily="18" charset="0"/>
                <a:ea typeface="Cambria" panose="02040503050406030204" pitchFamily="18" charset="0"/>
              </a:rPr>
              <a:t>      The </a:t>
            </a:r>
            <a:r>
              <a:rPr lang="en-US" altLang="zh-CN" sz="2800" i="1" dirty="0">
                <a:latin typeface="Cambria" panose="02040503050406030204" pitchFamily="18" charset="0"/>
                <a:ea typeface="Cambria" panose="02040503050406030204" pitchFamily="18" charset="0"/>
              </a:rPr>
              <a:t>kidnapper was 24-year-old named Miguel.</a:t>
            </a:r>
            <a:r>
              <a:rPr lang="en-US" altLang="zh-CN" sz="2800" dirty="0">
                <a:latin typeface="Cambria" panose="02040503050406030204" pitchFamily="18" charset="0"/>
                <a:ea typeface="Cambria" panose="02040503050406030204" pitchFamily="18" charset="0"/>
              </a:rPr>
              <a:t> Having been out of work for quite a long time, he had no money in his pocket. </a:t>
            </a:r>
            <a:r>
              <a:rPr lang="en-US" altLang="zh-CN" sz="2800" dirty="0" smtClean="0">
                <a:latin typeface="Cambria" panose="02040503050406030204" pitchFamily="18" charset="0"/>
                <a:ea typeface="Cambria" panose="02040503050406030204" pitchFamily="18" charset="0"/>
              </a:rPr>
              <a:t>So seeing </a:t>
            </a:r>
            <a:r>
              <a:rPr lang="en-US" altLang="zh-CN" sz="2800" dirty="0">
                <a:latin typeface="Cambria" panose="02040503050406030204" pitchFamily="18" charset="0"/>
                <a:ea typeface="Cambria" panose="02040503050406030204" pitchFamily="18" charset="0"/>
              </a:rPr>
              <a:t>the girl wandering alone on the street, he took her away, wanting to get some money from his </a:t>
            </a:r>
            <a:r>
              <a:rPr lang="en-US" altLang="zh-CN" sz="2800" dirty="0" smtClean="0">
                <a:latin typeface="Cambria" panose="02040503050406030204" pitchFamily="18" charset="0"/>
                <a:ea typeface="Cambria" panose="02040503050406030204" pitchFamily="18" charset="0"/>
              </a:rPr>
              <a:t>parents. At the police station, having learned the whole story, the girl’s </a:t>
            </a:r>
            <a:r>
              <a:rPr lang="en-US" altLang="zh-CN" sz="2800" dirty="0">
                <a:latin typeface="Cambria" panose="02040503050406030204" pitchFamily="18" charset="0"/>
                <a:ea typeface="Cambria" panose="02040503050406030204" pitchFamily="18" charset="0"/>
              </a:rPr>
              <a:t>parents </a:t>
            </a:r>
            <a:r>
              <a:rPr lang="en-US" altLang="zh-CN" sz="2800" dirty="0" smtClean="0">
                <a:latin typeface="Cambria" panose="02040503050406030204" pitchFamily="18" charset="0"/>
                <a:ea typeface="Cambria" panose="02040503050406030204" pitchFamily="18" charset="0"/>
              </a:rPr>
              <a:t>constantly </a:t>
            </a:r>
            <a:r>
              <a:rPr lang="en-US" altLang="zh-CN" sz="2800" dirty="0">
                <a:latin typeface="Cambria" panose="02040503050406030204" pitchFamily="18" charset="0"/>
                <a:ea typeface="Cambria" panose="02040503050406030204" pitchFamily="18" charset="0"/>
              </a:rPr>
              <a:t>expressed their gratitude, saying that but for the </a:t>
            </a:r>
            <a:r>
              <a:rPr lang="en-US" altLang="zh-CN" sz="2800" dirty="0" err="1">
                <a:latin typeface="Cambria" panose="02040503050406030204" pitchFamily="18" charset="0"/>
                <a:ea typeface="Cambria" panose="02040503050406030204" pitchFamily="18" charset="0"/>
              </a:rPr>
              <a:t>Correas</a:t>
            </a:r>
            <a:r>
              <a:rPr lang="en-US" altLang="zh-CN" sz="2800" dirty="0">
                <a:latin typeface="Cambria" panose="02040503050406030204" pitchFamily="18" charset="0"/>
                <a:ea typeface="Cambria" panose="02040503050406030204" pitchFamily="18" charset="0"/>
              </a:rPr>
              <a:t>, the girl would have suffered badly</a:t>
            </a:r>
            <a:r>
              <a:rPr lang="en-US" altLang="zh-CN" sz="2800" dirty="0" smtClean="0">
                <a:latin typeface="Cambria" panose="02040503050406030204" pitchFamily="18" charset="0"/>
                <a:ea typeface="Cambria" panose="02040503050406030204" pitchFamily="18" charset="0"/>
              </a:rPr>
              <a:t>. But  to Correa, the sweetest moment was when his son pressed a kiss on his forehead, calling him a hero. (86)</a:t>
            </a:r>
            <a:endParaRPr lang="en-US" altLang="zh-CN" sz="2800" dirty="0">
              <a:latin typeface="Cambria" panose="02040503050406030204" pitchFamily="18" charset="0"/>
              <a:ea typeface="Cambria" panose="02040503050406030204" pitchFamily="18" charset="0"/>
            </a:endParaRPr>
          </a:p>
          <a:p>
            <a:r>
              <a:rPr lang="en-US" altLang="zh-CN" sz="2800" dirty="0">
                <a:latin typeface="Cambria" panose="02040503050406030204" pitchFamily="18" charset="0"/>
                <a:ea typeface="Cambria" panose="02040503050406030204" pitchFamily="18" charset="0"/>
              </a:rPr>
              <a:t> </a:t>
            </a:r>
            <a:endParaRPr lang="en-US" altLang="zh-CN" sz="2800" dirty="0">
              <a:latin typeface="Cambria" panose="02040503050406030204" pitchFamily="18" charset="0"/>
              <a:ea typeface="Cambria" panose="02040503050406030204" pitchFamily="18" charset="0"/>
            </a:endParaRPr>
          </a:p>
          <a:p>
            <a:pPr lvl="0" algn="just"/>
            <a:endParaRPr lang="en-US" altLang="zh-CN" sz="2800" dirty="0">
              <a:latin typeface="Bahnschrift Light Condensed" panose="020B0502040204020203" pitchFamily="34" charset="0"/>
              <a:ea typeface="Cambria" panose="02040503050406030204" pitchFamily="18" charset="0"/>
            </a:endParaRPr>
          </a:p>
          <a:p>
            <a:pPr lvl="0" algn="just"/>
            <a:r>
              <a:rPr lang="en-US" altLang="zh-CN" sz="2800" dirty="0">
                <a:latin typeface="Bahnschrift Light Condensed" panose="020B0502040204020203" pitchFamily="34" charset="0"/>
                <a:ea typeface="Cambria" panose="02040503050406030204" pitchFamily="18" charset="0"/>
              </a:rPr>
              <a:t>   </a:t>
            </a:r>
            <a:endParaRPr lang="en-US" altLang="zh-CN" sz="2800" dirty="0">
              <a:latin typeface="Bahnschrift Light Condensed" panose="020B0502040204020203" pitchFamily="34" charset="0"/>
              <a:ea typeface="Cambria" panose="02040503050406030204" pitchFamily="18" charset="0"/>
            </a:endParaRPr>
          </a:p>
        </p:txBody>
      </p:sp>
      <p:sp>
        <p:nvSpPr>
          <p:cNvPr id="4" name="任意多边形 3"/>
          <p:cNvSpPr/>
          <p:nvPr/>
        </p:nvSpPr>
        <p:spPr>
          <a:xfrm>
            <a:off x="0" y="0"/>
            <a:ext cx="186914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2011415" cy="954107"/>
          </a:xfrm>
          <a:prstGeom prst="rect">
            <a:avLst/>
          </a:prstGeom>
          <a:noFill/>
        </p:spPr>
        <p:txBody>
          <a:bodyPr wrap="square" rtlCol="0" anchor="t">
            <a:spAutoFit/>
          </a:bodyPr>
          <a:lstStyle/>
          <a:p>
            <a:r>
              <a:rPr lang="zh-CN" altLang="en-US" sz="2800" b="1" dirty="0">
                <a:solidFill>
                  <a:schemeClr val="bg1"/>
                </a:solidFill>
                <a:latin typeface="Bahnschrift Light Condensed" panose="020B0502040204020203" pitchFamily="34" charset="0"/>
                <a:ea typeface="Cambria" panose="02040503050406030204" pitchFamily="18" charset="0"/>
              </a:rPr>
              <a:t>下水</a:t>
            </a:r>
            <a:r>
              <a:rPr lang="zh-CN" altLang="en-US" sz="2800" b="1" dirty="0" smtClean="0">
                <a:solidFill>
                  <a:schemeClr val="bg1"/>
                </a:solidFill>
                <a:latin typeface="Bahnschrift Light Condensed" panose="020B0502040204020203" pitchFamily="34" charset="0"/>
                <a:ea typeface="Cambria" panose="02040503050406030204" pitchFamily="18" charset="0"/>
              </a:rPr>
              <a:t>作文</a:t>
            </a:r>
            <a:r>
              <a:rPr lang="en-US" altLang="zh-CN" sz="2800" b="1" dirty="0" smtClean="0">
                <a:solidFill>
                  <a:schemeClr val="bg1"/>
                </a:solidFill>
                <a:latin typeface="Bahnschrift Light Condensed" panose="020B0502040204020203" pitchFamily="34" charset="0"/>
                <a:ea typeface="Cambria" panose="02040503050406030204" pitchFamily="18" charset="0"/>
              </a:rPr>
              <a:t>:</a:t>
            </a:r>
            <a:endParaRPr lang="en-US" altLang="zh-CN" sz="2800" b="1" dirty="0">
              <a:solidFill>
                <a:schemeClr val="bg1"/>
              </a:solidFill>
              <a:latin typeface="+mn-ea"/>
              <a:sym typeface="+mn-ea"/>
            </a:endParaRPr>
          </a:p>
          <a:p>
            <a:r>
              <a:rPr lang="zh-CN" altLang="en-US" sz="2800" b="1" dirty="0" smtClean="0">
                <a:solidFill>
                  <a:schemeClr val="bg1"/>
                </a:solidFill>
                <a:latin typeface="+mn-ea"/>
                <a:sym typeface="+mn-ea"/>
              </a:rPr>
              <a:t>：</a:t>
            </a:r>
            <a:endParaRPr lang="en-US" altLang="zh-CN" sz="2800" b="1" dirty="0">
              <a:solidFill>
                <a:schemeClr val="bg1"/>
              </a:solidFill>
              <a:latin typeface="+mn-ea"/>
              <a:sym typeface="+mn-ea"/>
            </a:endParaRPr>
          </a:p>
        </p:txBody>
      </p:sp>
      <p:sp>
        <p:nvSpPr>
          <p:cNvPr id="7" name="TextBox 6"/>
          <p:cNvSpPr txBox="1"/>
          <p:nvPr/>
        </p:nvSpPr>
        <p:spPr>
          <a:xfrm>
            <a:off x="6441141" y="726141"/>
            <a:ext cx="4894730" cy="4678204"/>
          </a:xfrm>
          <a:prstGeom prst="rect">
            <a:avLst/>
          </a:prstGeom>
          <a:noFill/>
        </p:spPr>
        <p:txBody>
          <a:bodyPr wrap="square" rtlCol="0">
            <a:spAutoFit/>
          </a:bodyPr>
          <a:lstStyle/>
          <a:p>
            <a:r>
              <a:rPr lang="zh-CN" altLang="en-US" sz="2800" dirty="0" smtClean="0">
                <a:solidFill>
                  <a:srgbClr val="06025E"/>
                </a:solidFill>
              </a:rPr>
              <a:t>作品欣赏：</a:t>
            </a:r>
            <a:endParaRPr lang="en-US" altLang="zh-CN" sz="2800" dirty="0" smtClean="0">
              <a:solidFill>
                <a:srgbClr val="06025E"/>
              </a:solidFill>
            </a:endParaRPr>
          </a:p>
          <a:p>
            <a:r>
              <a:rPr lang="en-US" altLang="zh-CN" sz="2800" dirty="0">
                <a:solidFill>
                  <a:srgbClr val="06025E"/>
                </a:solidFill>
              </a:rPr>
              <a:t> </a:t>
            </a:r>
            <a:r>
              <a:rPr lang="en-US" altLang="zh-CN" sz="2800" dirty="0" smtClean="0">
                <a:solidFill>
                  <a:srgbClr val="06025E"/>
                </a:solidFill>
              </a:rPr>
              <a:t>   1.</a:t>
            </a:r>
            <a:r>
              <a:rPr lang="zh-CN" altLang="en-US" sz="2800" dirty="0" smtClean="0">
                <a:solidFill>
                  <a:srgbClr val="06025E"/>
                </a:solidFill>
              </a:rPr>
              <a:t>本段用了表语</a:t>
            </a:r>
            <a:r>
              <a:rPr lang="zh-CN" altLang="en-US" sz="2800" dirty="0">
                <a:solidFill>
                  <a:srgbClr val="06025E"/>
                </a:solidFill>
              </a:rPr>
              <a:t>从句</a:t>
            </a:r>
            <a:r>
              <a:rPr lang="zh-CN" altLang="en-US" sz="2800" dirty="0" smtClean="0">
                <a:solidFill>
                  <a:srgbClr val="06025E"/>
                </a:solidFill>
              </a:rPr>
              <a:t>、分词</a:t>
            </a:r>
            <a:r>
              <a:rPr lang="en-US" altLang="zh-CN" sz="2800" dirty="0" smtClean="0">
                <a:solidFill>
                  <a:srgbClr val="06025E"/>
                </a:solidFill>
              </a:rPr>
              <a:t>doing, having done</a:t>
            </a:r>
            <a:r>
              <a:rPr lang="zh-CN" altLang="en-US" sz="2800" dirty="0" smtClean="0">
                <a:solidFill>
                  <a:srgbClr val="06025E"/>
                </a:solidFill>
              </a:rPr>
              <a:t>作状语、虚拟语气等手段，使得文章能够进入高档类。</a:t>
            </a:r>
            <a:endParaRPr lang="en-US" altLang="zh-CN" sz="2800" dirty="0" smtClean="0">
              <a:solidFill>
                <a:srgbClr val="06025E"/>
              </a:solidFill>
            </a:endParaRPr>
          </a:p>
          <a:p>
            <a:r>
              <a:rPr lang="zh-CN" altLang="en-US" sz="2800" dirty="0" smtClean="0">
                <a:solidFill>
                  <a:srgbClr val="06025E"/>
                </a:solidFill>
              </a:rPr>
              <a:t>    </a:t>
            </a:r>
            <a:r>
              <a:rPr lang="en-US" altLang="zh-CN" sz="2800" dirty="0" smtClean="0">
                <a:solidFill>
                  <a:srgbClr val="06025E"/>
                </a:solidFill>
              </a:rPr>
              <a:t>2.</a:t>
            </a:r>
            <a:r>
              <a:rPr lang="zh-CN" altLang="en-US" sz="2800" dirty="0" smtClean="0">
                <a:solidFill>
                  <a:srgbClr val="06025E"/>
                </a:solidFill>
              </a:rPr>
              <a:t>高级词块</a:t>
            </a:r>
            <a:r>
              <a:rPr lang="en-US" altLang="zh-CN" sz="2800" dirty="0" smtClean="0">
                <a:solidFill>
                  <a:srgbClr val="06025E"/>
                </a:solidFill>
              </a:rPr>
              <a:t>constantly, press a kiss on, but for</a:t>
            </a:r>
            <a:r>
              <a:rPr lang="zh-CN" altLang="en-US" sz="2800" dirty="0" smtClean="0">
                <a:solidFill>
                  <a:srgbClr val="06025E"/>
                </a:solidFill>
              </a:rPr>
              <a:t>等的运用也为文章添彩不少。</a:t>
            </a:r>
            <a:endParaRPr lang="en-US" altLang="zh-CN" sz="2800" dirty="0" smtClean="0">
              <a:solidFill>
                <a:srgbClr val="06025E"/>
              </a:solidFill>
            </a:endParaRPr>
          </a:p>
          <a:p>
            <a:r>
              <a:rPr lang="zh-CN" altLang="en-US" sz="2800" dirty="0" smtClean="0">
                <a:solidFill>
                  <a:srgbClr val="06025E"/>
                </a:solidFill>
              </a:rPr>
              <a:t>   </a:t>
            </a:r>
            <a:r>
              <a:rPr lang="en-US" altLang="zh-CN" sz="2800" dirty="0" smtClean="0">
                <a:solidFill>
                  <a:srgbClr val="06025E"/>
                </a:solidFill>
              </a:rPr>
              <a:t>3.</a:t>
            </a:r>
            <a:r>
              <a:rPr lang="zh-CN" altLang="en-US" sz="2800" dirty="0" smtClean="0">
                <a:solidFill>
                  <a:srgbClr val="06025E"/>
                </a:solidFill>
              </a:rPr>
              <a:t>结尾句很好地把亲情凸显出来，有余味。</a:t>
            </a:r>
            <a:endParaRPr lang="en-US" altLang="zh-CN" sz="2800" dirty="0" smtClean="0">
              <a:solidFill>
                <a:srgbClr val="06025E"/>
              </a:solidFill>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6555641"/>
          </a:xfrm>
          <a:prstGeom prst="rect">
            <a:avLst/>
          </a:prstGeom>
          <a:noFill/>
        </p:spPr>
        <p:txBody>
          <a:bodyPr wrap="square" rtlCol="0">
            <a:spAutoFit/>
          </a:bodyPr>
          <a:lstStyle/>
          <a:p>
            <a:r>
              <a:rPr lang="en-US" altLang="zh-CN" sz="2800" dirty="0" smtClean="0">
                <a:latin typeface="Bahnschrift Light Condensed" panose="020B0502040204020203" pitchFamily="34" charset="0"/>
                <a:ea typeface="Cambria" panose="02040503050406030204" pitchFamily="18" charset="0"/>
              </a:rPr>
              <a:t>        </a:t>
            </a:r>
            <a:r>
              <a:rPr lang="en-US" altLang="zh-CN" sz="2800" i="1" dirty="0">
                <a:latin typeface="Cambria" panose="02040503050406030204" pitchFamily="18" charset="0"/>
                <a:ea typeface="Cambria" panose="02040503050406030204" pitchFamily="18" charset="0"/>
              </a:rPr>
              <a:t>The Cadillac soon came to a stop.</a:t>
            </a:r>
            <a:r>
              <a:rPr lang="en-US" altLang="zh-CN" sz="2800" dirty="0">
                <a:latin typeface="Cambria" panose="02040503050406030204" pitchFamily="18" charset="0"/>
                <a:ea typeface="Cambria" panose="02040503050406030204" pitchFamily="18" charset="0"/>
              </a:rPr>
              <a:t> </a:t>
            </a:r>
            <a:r>
              <a:rPr lang="en-US" altLang="zh-CN" sz="2800" dirty="0" smtClean="0">
                <a:latin typeface="Cambria" panose="02040503050406030204" pitchFamily="18" charset="0"/>
                <a:ea typeface="Cambria" panose="02040503050406030204" pitchFamily="18" charset="0"/>
              </a:rPr>
              <a:t> Meanwhile</a:t>
            </a:r>
            <a:r>
              <a:rPr lang="en-US" altLang="zh-CN" sz="2800" dirty="0">
                <a:latin typeface="Cambria" panose="02040503050406030204" pitchFamily="18" charset="0"/>
                <a:ea typeface="Cambria" panose="02040503050406030204" pitchFamily="18" charset="0"/>
              </a:rPr>
              <a:t>, the </a:t>
            </a:r>
            <a:r>
              <a:rPr lang="en-US" altLang="zh-CN" sz="2800" u="sng" dirty="0">
                <a:latin typeface="Cambria" panose="02040503050406030204" pitchFamily="18" charset="0"/>
                <a:ea typeface="Cambria" panose="02040503050406030204" pitchFamily="18" charset="0"/>
              </a:rPr>
              <a:t>Honda</a:t>
            </a:r>
            <a:r>
              <a:rPr lang="en-US" altLang="zh-CN" sz="2800" dirty="0">
                <a:latin typeface="Cambria" panose="02040503050406030204" pitchFamily="18" charset="0"/>
                <a:ea typeface="Cambria" panose="02040503050406030204" pitchFamily="18" charset="0"/>
              </a:rPr>
              <a:t> disappeared, nowhere to be found. Watching the kidnapper’s car vanished, the kids could do nothing but keep stamping their feet wildly. Failing to </a:t>
            </a:r>
            <a:r>
              <a:rPr lang="en-US" altLang="zh-CN" sz="2800" u="sng" dirty="0">
                <a:latin typeface="Cambria" panose="02040503050406030204" pitchFamily="18" charset="0"/>
                <a:ea typeface="Cambria" panose="02040503050406030204" pitchFamily="18" charset="0"/>
              </a:rPr>
              <a:t>follow</a:t>
            </a:r>
            <a:r>
              <a:rPr lang="en-US" altLang="zh-CN" sz="2800" dirty="0">
                <a:latin typeface="Cambria" panose="02040503050406030204" pitchFamily="18" charset="0"/>
                <a:ea typeface="Cambria" panose="02040503050406030204" pitchFamily="18" charset="0"/>
              </a:rPr>
              <a:t> the </a:t>
            </a:r>
            <a:r>
              <a:rPr lang="en-US" altLang="zh-CN" sz="2800" u="sng" dirty="0">
                <a:latin typeface="Cambria" panose="02040503050406030204" pitchFamily="18" charset="0"/>
                <a:ea typeface="Cambria" panose="02040503050406030204" pitchFamily="18" charset="0"/>
              </a:rPr>
              <a:t>car</a:t>
            </a:r>
            <a:r>
              <a:rPr lang="en-US" altLang="zh-CN" sz="2800" dirty="0">
                <a:latin typeface="Cambria" panose="02040503050406030204" pitchFamily="18" charset="0"/>
                <a:ea typeface="Cambria" panose="02040503050406030204" pitchFamily="18" charset="0"/>
              </a:rPr>
              <a:t>, </a:t>
            </a:r>
            <a:r>
              <a:rPr lang="en-US" altLang="zh-CN" sz="2800" u="sng" dirty="0">
                <a:latin typeface="Cambria" panose="02040503050406030204" pitchFamily="18" charset="0"/>
                <a:ea typeface="Cambria" panose="02040503050406030204" pitchFamily="18" charset="0"/>
              </a:rPr>
              <a:t>Correa</a:t>
            </a:r>
            <a:r>
              <a:rPr lang="en-US" altLang="zh-CN" sz="2800" dirty="0">
                <a:latin typeface="Cambria" panose="02040503050406030204" pitchFamily="18" charset="0"/>
                <a:ea typeface="Cambria" panose="02040503050406030204" pitchFamily="18" charset="0"/>
              </a:rPr>
              <a:t> and family were so anxious, yet helpless. Fortunately, thanks to </a:t>
            </a:r>
            <a:r>
              <a:rPr lang="en-US" altLang="zh-CN" sz="2800" dirty="0" err="1">
                <a:latin typeface="Cambria" panose="02040503050406030204" pitchFamily="18" charset="0"/>
                <a:ea typeface="Cambria" panose="02040503050406030204" pitchFamily="18" charset="0"/>
              </a:rPr>
              <a:t>Disley’s</a:t>
            </a:r>
            <a:r>
              <a:rPr lang="en-US" altLang="zh-CN" sz="2800" dirty="0">
                <a:latin typeface="Cambria" panose="02040503050406030204" pitchFamily="18" charset="0"/>
                <a:ea typeface="Cambria" panose="02040503050406030204" pitchFamily="18" charset="0"/>
              </a:rPr>
              <a:t> continuous directions, the police had blocked the path the kidnapper was taking and set up a roadblock on the way, trapping the car soon. And the kidnapper was arrested. </a:t>
            </a:r>
            <a:endParaRPr lang="zh-CN" altLang="zh-CN" sz="2800" dirty="0">
              <a:latin typeface="Cambria" panose="02040503050406030204" pitchFamily="18" charset="0"/>
            </a:endParaRPr>
          </a:p>
          <a:p>
            <a:r>
              <a:rPr lang="en-US" altLang="zh-CN" sz="2800" i="1" dirty="0">
                <a:latin typeface="Cambria" panose="02040503050406030204" pitchFamily="18" charset="0"/>
                <a:ea typeface="Cambria" panose="02040503050406030204" pitchFamily="18" charset="0"/>
              </a:rPr>
              <a:t>      The kidnapper was 24-year-old named Miguel.</a:t>
            </a:r>
            <a:r>
              <a:rPr lang="en-US" altLang="zh-CN" sz="2800" dirty="0">
                <a:latin typeface="Cambria" panose="02040503050406030204" pitchFamily="18" charset="0"/>
                <a:ea typeface="Cambria" panose="02040503050406030204" pitchFamily="18" charset="0"/>
              </a:rPr>
              <a:t> Before the police, he drooped his head, sighing helplessly. The </a:t>
            </a:r>
            <a:r>
              <a:rPr lang="en-US" altLang="zh-CN" sz="2800" u="sng" dirty="0">
                <a:latin typeface="Cambria" panose="02040503050406030204" pitchFamily="18" charset="0"/>
                <a:ea typeface="Cambria" panose="02040503050406030204" pitchFamily="18" charset="0"/>
              </a:rPr>
              <a:t>missing</a:t>
            </a:r>
            <a:r>
              <a:rPr lang="en-US" altLang="zh-CN" sz="2800" dirty="0">
                <a:latin typeface="Cambria" panose="02040503050406030204" pitchFamily="18" charset="0"/>
                <a:ea typeface="Cambria" panose="02040503050406030204" pitchFamily="18" charset="0"/>
              </a:rPr>
              <a:t> girl was found huddled in the back seat, terrified but unharmed. The girl’s parents arrived. They were so grateful to the family’s bravery and wisdom. Had it not been for Correa and </a:t>
            </a:r>
            <a:r>
              <a:rPr lang="en-US" altLang="zh-CN" sz="2800" dirty="0" err="1">
                <a:latin typeface="Cambria" panose="02040503050406030204" pitchFamily="18" charset="0"/>
                <a:ea typeface="Cambria" panose="02040503050406030204" pitchFamily="18" charset="0"/>
              </a:rPr>
              <a:t>Disley</a:t>
            </a:r>
            <a:r>
              <a:rPr lang="en-US" altLang="zh-CN" sz="2800" dirty="0">
                <a:latin typeface="Cambria" panose="02040503050406030204" pitchFamily="18" charset="0"/>
                <a:ea typeface="Cambria" panose="02040503050406030204" pitchFamily="18" charset="0"/>
              </a:rPr>
              <a:t>, it might not have been the case. “It felt like we won the lottery,’’ </a:t>
            </a:r>
            <a:r>
              <a:rPr lang="en-US" altLang="zh-CN" sz="2800" dirty="0" err="1">
                <a:latin typeface="Cambria" panose="02040503050406030204" pitchFamily="18" charset="0"/>
                <a:ea typeface="Cambria" panose="02040503050406030204" pitchFamily="18" charset="0"/>
              </a:rPr>
              <a:t>Disley</a:t>
            </a:r>
            <a:r>
              <a:rPr lang="en-US" altLang="zh-CN" sz="2800" dirty="0">
                <a:latin typeface="Cambria" panose="02040503050406030204" pitchFamily="18" charset="0"/>
                <a:ea typeface="Cambria" panose="02040503050406030204" pitchFamily="18" charset="0"/>
              </a:rPr>
              <a:t> says, “The feeling of knowing she’s safe and back with her family because of us is just unexplainable.”     </a:t>
            </a:r>
            <a:endParaRPr lang="zh-CN" altLang="zh-CN" sz="2800" dirty="0">
              <a:latin typeface="Cambria" panose="02040503050406030204" pitchFamily="18" charset="0"/>
            </a:endParaRPr>
          </a:p>
          <a:p>
            <a:pPr lvl="0" algn="just"/>
            <a:endParaRPr lang="en-US" altLang="zh-CN" sz="2800" dirty="0">
              <a:latin typeface="Bahnschrift Light Condensed" panose="020B0502040204020203" pitchFamily="34" charset="0"/>
              <a:ea typeface="Cambria" panose="02040503050406030204" pitchFamily="18" charset="0"/>
            </a:endParaRPr>
          </a:p>
          <a:p>
            <a:pPr lvl="0" algn="just"/>
            <a:r>
              <a:rPr lang="en-US" altLang="zh-CN" sz="2800" dirty="0">
                <a:latin typeface="Bahnschrift Light Condensed" panose="020B0502040204020203" pitchFamily="34" charset="0"/>
                <a:ea typeface="Cambria" panose="02040503050406030204" pitchFamily="18" charset="0"/>
              </a:rPr>
              <a:t>   </a:t>
            </a:r>
            <a:endParaRPr lang="en-US" altLang="zh-CN" sz="2800" dirty="0">
              <a:latin typeface="Bahnschrift Light Condensed" panose="020B0502040204020203" pitchFamily="34" charset="0"/>
              <a:ea typeface="Cambria" panose="02040503050406030204" pitchFamily="18" charset="0"/>
            </a:endParaRPr>
          </a:p>
        </p:txBody>
      </p:sp>
      <p:sp>
        <p:nvSpPr>
          <p:cNvPr id="4" name="任意多边形 3"/>
          <p:cNvSpPr/>
          <p:nvPr/>
        </p:nvSpPr>
        <p:spPr>
          <a:xfrm>
            <a:off x="0" y="0"/>
            <a:ext cx="186914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2011415" cy="523220"/>
          </a:xfrm>
          <a:prstGeom prst="rect">
            <a:avLst/>
          </a:prstGeom>
          <a:noFill/>
        </p:spPr>
        <p:txBody>
          <a:bodyPr wrap="square" rtlCol="0" anchor="t">
            <a:spAutoFit/>
          </a:bodyPr>
          <a:lstStyle/>
          <a:p>
            <a:r>
              <a:rPr lang="zh-CN" altLang="en-US" sz="2800" b="1" dirty="0" smtClean="0">
                <a:solidFill>
                  <a:schemeClr val="bg1"/>
                </a:solidFill>
                <a:latin typeface="+mn-ea"/>
                <a:sym typeface="+mn-ea"/>
              </a:rPr>
              <a:t>参考范文：</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006" t="23044" r="3006" b="24770"/>
          <a:stretch>
            <a:fillRect/>
          </a:stretch>
        </p:blipFill>
        <p:spPr bwMode="auto">
          <a:xfrm>
            <a:off x="717551" y="931334"/>
            <a:ext cx="88900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6001643"/>
          </a:xfrm>
          <a:prstGeom prst="rect">
            <a:avLst/>
          </a:prstGeom>
          <a:noFill/>
        </p:spPr>
        <p:txBody>
          <a:bodyPr wrap="square" rtlCol="0">
            <a:spAutoFit/>
          </a:bodyPr>
          <a:lstStyle/>
          <a:p>
            <a:pPr algn="ct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The Chase Is On</a:t>
            </a:r>
            <a:endParaRPr lang="zh-CN"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It was dark outside, just after the dinner hour, when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Correa</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and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Disley</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and their three kids climbed into their black Cadillac (a car). As they prepared to leave the parking lot of the restaurant where they’d just eaten, a dark blue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Honda</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with heavily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coloured</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windows crossed their path.</a:t>
            </a:r>
            <a:endParaRPr lang="zh-CN"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Yo</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babe,” Correa yelled, “that’s that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car</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That’s that car!”</a:t>
            </a:r>
            <a:endParaRPr lang="zh-CN"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Earlier in the day,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Disley</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had mentioned a report on Amber Alert issued for a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missing</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8-year-old girl in Brimfield, Massachusetts, less than 30 miles from the family’s home in Springfield. The car that passed them was </a:t>
            </a:r>
            <a:r>
              <a:rPr lang="en-US" altLang="zh-CN" sz="2400" dirty="0" smtClean="0">
                <a:latin typeface="Times New Roman" panose="02020603050405020304" pitchFamily="18" charset="0"/>
                <a:ea typeface="Cambria Math" panose="02040503050406030204" pitchFamily="18" charset="0"/>
                <a:cs typeface="Times New Roman" panose="02020603050405020304" pitchFamily="18" charset="0"/>
              </a:rPr>
              <a:t>of the </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same make and model as the one that had been referred to in the news.</a:t>
            </a:r>
            <a:endParaRPr lang="zh-CN"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Correa took a hard right out of the parking lot and closely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followed</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the Honda in an effort to see  the car number. The driver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immediately</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sped up and blew through a stop sign. Correa shocked his family by following suit (doing the same as the Honda). He wasn’t about to lose the Honda. “Being a father, I had to do what I had to do,” he later told ABC News.</a:t>
            </a:r>
            <a:endParaRPr lang="zh-CN"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The Honda </a:t>
            </a:r>
            <a:r>
              <a:rPr lang="en-US" altLang="zh-CN" sz="2400" u="sng" dirty="0">
                <a:latin typeface="Times New Roman" panose="02020603050405020304" pitchFamily="18" charset="0"/>
                <a:ea typeface="Cambria Math" panose="02040503050406030204" pitchFamily="18" charset="0"/>
                <a:cs typeface="Times New Roman" panose="02020603050405020304" pitchFamily="18" charset="0"/>
              </a:rPr>
              <a:t>pulled</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around the back of a store. “They’re trying to get rid of me,” Correa yelled. When the Honda came around to the front, Correa caught up and pulled ahead, trying to cut it off. The Honda hit the brakes and sped away. The Cadillac’s lights flashed on the driver— a young man with black hair, pulling a sweat-shirt up over his face. They could see him forcing a </a:t>
            </a:r>
            <a:r>
              <a:rPr lang="en-US" altLang="zh-CN" sz="2400" dirty="0" smtClean="0">
                <a:latin typeface="Times New Roman" panose="02020603050405020304" pitchFamily="18" charset="0"/>
                <a:ea typeface="Cambria Math" panose="02040503050406030204" pitchFamily="18" charset="0"/>
                <a:cs typeface="Times New Roman" panose="02020603050405020304" pitchFamily="18" charset="0"/>
              </a:rPr>
              <a:t>girl’s</a:t>
            </a:r>
            <a:endParaRPr lang="zh-CN" altLang="zh-CN" sz="2400" dirty="0">
              <a:latin typeface="Times New Roman" panose="02020603050405020304" pitchFamily="18" charset="0"/>
              <a:cs typeface="Times New Roman" panose="02020603050405020304" pitchFamily="18" charset="0"/>
            </a:endParaRPr>
          </a:p>
        </p:txBody>
      </p:sp>
      <p:sp>
        <p:nvSpPr>
          <p:cNvPr id="4" name="任意多边形 3"/>
          <p:cNvSpPr/>
          <p:nvPr/>
        </p:nvSpPr>
        <p:spPr>
          <a:xfrm>
            <a:off x="1" y="0"/>
            <a:ext cx="34827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7" y="-12147"/>
            <a:ext cx="373583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 the story</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62776"/>
            <a:ext cx="12192000" cy="6370975"/>
          </a:xfrm>
          <a:prstGeom prst="rect">
            <a:avLst/>
          </a:prstGeom>
          <a:noFill/>
        </p:spPr>
        <p:txBody>
          <a:bodyPr wrap="square" rtlCol="0">
            <a:spAutoFit/>
          </a:bodyPr>
          <a:lstStyle/>
          <a:p>
            <a:r>
              <a:rPr lang="en-US" altLang="zh-CN" sz="2400" dirty="0" smtClean="0">
                <a:latin typeface="Cambria Math" panose="02040503050406030204" pitchFamily="18" charset="0"/>
                <a:ea typeface="Cambria Math" panose="02040503050406030204" pitchFamily="18" charset="0"/>
              </a:rPr>
              <a:t>head </a:t>
            </a:r>
            <a:r>
              <a:rPr lang="en-US" altLang="zh-CN" sz="2400" dirty="0">
                <a:latin typeface="Cambria Math" panose="02040503050406030204" pitchFamily="18" charset="0"/>
                <a:ea typeface="Cambria Math" panose="02040503050406030204" pitchFamily="18" charset="0"/>
              </a:rPr>
              <a:t>down in the back, as if trying to </a:t>
            </a:r>
            <a:r>
              <a:rPr lang="en-US" altLang="zh-CN" sz="2400" u="sng" dirty="0">
                <a:latin typeface="Cambria Math" panose="02040503050406030204" pitchFamily="18" charset="0"/>
                <a:ea typeface="Cambria Math" panose="02040503050406030204" pitchFamily="18" charset="0"/>
              </a:rPr>
              <a:t>hide</a:t>
            </a:r>
            <a:r>
              <a:rPr lang="en-US" altLang="zh-CN" sz="2400" dirty="0">
                <a:latin typeface="Cambria Math" panose="02040503050406030204" pitchFamily="18" charset="0"/>
                <a:ea typeface="Cambria Math" panose="02040503050406030204" pitchFamily="18" charset="0"/>
              </a:rPr>
              <a:t> her.</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a:t>
            </a:r>
            <a:r>
              <a:rPr lang="en-US" altLang="zh-CN" sz="2400" dirty="0" err="1">
                <a:latin typeface="Cambria Math" panose="02040503050406030204" pitchFamily="18" charset="0"/>
                <a:ea typeface="Cambria Math" panose="02040503050406030204" pitchFamily="18" charset="0"/>
              </a:rPr>
              <a:t>Disley</a:t>
            </a:r>
            <a:r>
              <a:rPr lang="en-US" altLang="zh-CN" sz="2400" dirty="0">
                <a:latin typeface="Cambria Math" panose="02040503050406030204" pitchFamily="18" charset="0"/>
                <a:ea typeface="Cambria Math" panose="02040503050406030204" pitchFamily="18" charset="0"/>
              </a:rPr>
              <a:t>, who by then had called 911, was reporting their situation to the police. “It’s him!’’ she yelled into the phone. “The kidnapper (</a:t>
            </a:r>
            <a:r>
              <a:rPr lang="zh-CN" altLang="zh-CN" sz="2400" dirty="0">
                <a:latin typeface="Cambria Math" panose="02040503050406030204" pitchFamily="18" charset="0"/>
              </a:rPr>
              <a:t>绑匪</a:t>
            </a:r>
            <a:r>
              <a:rPr lang="en-US" altLang="zh-CN" sz="2400" dirty="0">
                <a:latin typeface="Cambria Math" panose="02040503050406030204" pitchFamily="18" charset="0"/>
                <a:ea typeface="Cambria Math" panose="02040503050406030204" pitchFamily="18" charset="0"/>
              </a:rPr>
              <a:t>)!”</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Confused, the police asked, “The blue Honda?”</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“Yes, it’s him!”</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Correa stayed </a:t>
            </a:r>
            <a:r>
              <a:rPr lang="en-US" altLang="zh-CN" sz="2400" u="sng" dirty="0">
                <a:latin typeface="Cambria Math" panose="02040503050406030204" pitchFamily="18" charset="0"/>
                <a:ea typeface="Cambria Math" panose="02040503050406030204" pitchFamily="18" charset="0"/>
              </a:rPr>
              <a:t>close</a:t>
            </a:r>
            <a:r>
              <a:rPr lang="en-US" altLang="zh-CN" sz="2400" dirty="0">
                <a:latin typeface="Cambria Math" panose="02040503050406030204" pitchFamily="18" charset="0"/>
                <a:ea typeface="Cambria Math" panose="02040503050406030204" pitchFamily="18" charset="0"/>
              </a:rPr>
              <a:t> behind the Honda, cutting off cars to do so. They were now racing down the road at 100 mph. “He’s going through red lights!” </a:t>
            </a:r>
            <a:r>
              <a:rPr lang="en-US" altLang="zh-CN" sz="2400" dirty="0" err="1">
                <a:latin typeface="Cambria Math" panose="02040503050406030204" pitchFamily="18" charset="0"/>
                <a:ea typeface="Cambria Math" panose="02040503050406030204" pitchFamily="18" charset="0"/>
              </a:rPr>
              <a:t>Disley</a:t>
            </a:r>
            <a:r>
              <a:rPr lang="en-US" altLang="zh-CN" sz="2400" dirty="0">
                <a:latin typeface="Cambria Math" panose="02040503050406030204" pitchFamily="18" charset="0"/>
                <a:ea typeface="Cambria Math" panose="02040503050406030204" pitchFamily="18" charset="0"/>
              </a:rPr>
              <a:t> yelled to the police.</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Correa slammed on the brakes to avoid the coming car and then hit the gas to catch up. “Get him, Dad!” his son </a:t>
            </a:r>
            <a:r>
              <a:rPr lang="en-US" altLang="zh-CN" sz="2400" u="sng" dirty="0">
                <a:latin typeface="Cambria Math" panose="02040503050406030204" pitchFamily="18" charset="0"/>
                <a:ea typeface="Cambria Math" panose="02040503050406030204" pitchFamily="18" charset="0"/>
              </a:rPr>
              <a:t>shouted</a:t>
            </a:r>
            <a:r>
              <a:rPr lang="en-US" altLang="zh-CN" sz="2400" dirty="0">
                <a:latin typeface="Cambria Math" panose="02040503050406030204" pitchFamily="18" charset="0"/>
                <a:ea typeface="Cambria Math" panose="02040503050406030204" pitchFamily="18" charset="0"/>
              </a:rPr>
              <a:t> excitedly from the back.</a:t>
            </a:r>
            <a:endParaRPr lang="zh-CN" altLang="zh-CN" sz="2400" dirty="0">
              <a:latin typeface="Cambria Math" panose="02040503050406030204" pitchFamily="18" charset="0"/>
            </a:endParaRPr>
          </a:p>
          <a:p>
            <a:r>
              <a:rPr lang="en-US" altLang="zh-CN" sz="2400" dirty="0">
                <a:latin typeface="Cambria Math" panose="02040503050406030204" pitchFamily="18" charset="0"/>
                <a:ea typeface="Cambria Math" panose="02040503050406030204" pitchFamily="18" charset="0"/>
              </a:rPr>
              <a:t>    Keeping on the Honda’s tail, Correa discovered another problem: The low-gas light was flashing on the Cadillac’s dashboard. In fact, it had been flashing for much of the 15-minute chase.  What’s worse, they’d find out later that the suspension (</a:t>
            </a:r>
            <a:r>
              <a:rPr lang="zh-CN" altLang="zh-CN" sz="2400" dirty="0">
                <a:latin typeface="Cambria Math" panose="02040503050406030204" pitchFamily="18" charset="0"/>
              </a:rPr>
              <a:t>减震悬架</a:t>
            </a:r>
            <a:r>
              <a:rPr lang="en-US" altLang="zh-CN" sz="2400" dirty="0">
                <a:latin typeface="Cambria Math" panose="02040503050406030204" pitchFamily="18" charset="0"/>
                <a:ea typeface="Cambria Math" panose="02040503050406030204" pitchFamily="18" charset="0"/>
              </a:rPr>
              <a:t>) had been damaged during the chase—it was broken.  </a:t>
            </a:r>
            <a:endParaRPr lang="zh-CN" altLang="zh-CN" sz="2400" dirty="0">
              <a:latin typeface="Cambria Math" panose="02040503050406030204" pitchFamily="18" charset="0"/>
            </a:endParaRPr>
          </a:p>
          <a:p>
            <a:r>
              <a:rPr lang="en-US" altLang="zh-CN" sz="2400" b="1" dirty="0">
                <a:latin typeface="Cambria Math" panose="02040503050406030204" pitchFamily="18" charset="0"/>
                <a:ea typeface="Cambria Math" panose="02040503050406030204" pitchFamily="18" charset="0"/>
              </a:rPr>
              <a:t>Paragraph 1: </a:t>
            </a:r>
            <a:endParaRPr lang="zh-CN" altLang="zh-CN" sz="2400" dirty="0">
              <a:latin typeface="Cambria Math" panose="02040503050406030204" pitchFamily="18" charset="0"/>
            </a:endParaRPr>
          </a:p>
          <a:p>
            <a:r>
              <a:rPr lang="en-US" altLang="zh-CN" sz="2400" i="1" dirty="0">
                <a:latin typeface="Cambria Math" panose="02040503050406030204" pitchFamily="18" charset="0"/>
                <a:ea typeface="Cambria Math" panose="02040503050406030204" pitchFamily="18" charset="0"/>
              </a:rPr>
              <a:t>   The Cadillac soon came to a stop.</a:t>
            </a:r>
            <a:r>
              <a:rPr lang="en-US" altLang="zh-CN" sz="2400" dirty="0">
                <a:latin typeface="Cambria Math" panose="02040503050406030204" pitchFamily="18" charset="0"/>
                <a:ea typeface="Cambria Math" panose="02040503050406030204" pitchFamily="18" charset="0"/>
              </a:rPr>
              <a:t> __________________________________________________</a:t>
            </a:r>
            <a:endParaRPr lang="zh-CN" altLang="zh-CN" sz="2400" dirty="0">
              <a:latin typeface="Cambria Math" panose="02040503050406030204" pitchFamily="18" charset="0"/>
            </a:endParaRPr>
          </a:p>
          <a:p>
            <a:r>
              <a:rPr lang="en-US" altLang="zh-CN" sz="2400" b="1" dirty="0">
                <a:latin typeface="Cambria Math" panose="02040503050406030204" pitchFamily="18" charset="0"/>
                <a:ea typeface="Cambria Math" panose="02040503050406030204" pitchFamily="18" charset="0"/>
              </a:rPr>
              <a:t>Paragraph 2:    </a:t>
            </a:r>
            <a:endParaRPr lang="zh-CN" altLang="zh-CN" sz="2400" dirty="0">
              <a:latin typeface="Cambria Math" panose="02040503050406030204" pitchFamily="18" charset="0"/>
            </a:endParaRPr>
          </a:p>
          <a:p>
            <a:r>
              <a:rPr lang="en-US" altLang="zh-CN" sz="2400" i="1" dirty="0">
                <a:latin typeface="Cambria Math" panose="02040503050406030204" pitchFamily="18" charset="0"/>
                <a:ea typeface="Cambria Math" panose="02040503050406030204" pitchFamily="18" charset="0"/>
              </a:rPr>
              <a:t>  The kidnapper was 24-year-old named Miguel. </a:t>
            </a:r>
            <a:r>
              <a:rPr lang="en-US" altLang="zh-CN" sz="2400" dirty="0">
                <a:latin typeface="Cambria Math" panose="02040503050406030204" pitchFamily="18" charset="0"/>
                <a:ea typeface="Cambria Math" panose="02040503050406030204" pitchFamily="18" charset="0"/>
              </a:rPr>
              <a:t>_______________________________________</a:t>
            </a:r>
            <a:endParaRPr lang="zh-CN" altLang="zh-CN" sz="2400" dirty="0">
              <a:latin typeface="Cambria Math" panose="02040503050406030204" pitchFamily="18" charset="0"/>
            </a:endParaRPr>
          </a:p>
        </p:txBody>
      </p:sp>
      <p:cxnSp>
        <p:nvCxnSpPr>
          <p:cNvPr id="4" name="直接连接符 3"/>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83128"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任意多边形 5"/>
          <p:cNvSpPr/>
          <p:nvPr/>
        </p:nvSpPr>
        <p:spPr>
          <a:xfrm>
            <a:off x="0" y="0"/>
            <a:ext cx="38458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
          <p:cNvSpPr txBox="1"/>
          <p:nvPr/>
        </p:nvSpPr>
        <p:spPr>
          <a:xfrm>
            <a:off x="83128" y="26109"/>
            <a:ext cx="3574821"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 the story</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509200"/>
          </a:xfrm>
          <a:prstGeom prst="rect">
            <a:avLst/>
          </a:prstGeom>
          <a:noFill/>
        </p:spPr>
        <p:txBody>
          <a:bodyPr wrap="square" rtlCol="0">
            <a:spAutoFit/>
          </a:bodyPr>
          <a:lstStyle/>
          <a:p>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    Correa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and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his family had dinner at a restaurant and were about to leave ______ they spotted a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Honda  with heavily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_______ (</a:t>
            </a:r>
            <a:r>
              <a:rPr lang="en-US" altLang="zh-CN" sz="3200" dirty="0" err="1" smtClean="0">
                <a:latin typeface="Times New Roman" panose="02020603050405020304" pitchFamily="18" charset="0"/>
                <a:ea typeface="Arial Unicode MS" panose="020B0604020202020204" pitchFamily="34" charset="-122"/>
                <a:cs typeface="Times New Roman" panose="02020603050405020304" pitchFamily="18" charset="0"/>
              </a:rPr>
              <a:t>colour</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 windows, which was ________(report) involved in a case, where an 8-year-old girl was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kidnapped.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Immediately, Correa _____ ____ (=accelerate)  ,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closely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following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the Honda in an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_____________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to see  the car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number. And his wife, </a:t>
            </a:r>
            <a:r>
              <a:rPr lang="en-US" altLang="zh-CN" sz="3200" dirty="0" err="1" smtClean="0">
                <a:latin typeface="Times New Roman" panose="02020603050405020304" pitchFamily="18" charset="0"/>
                <a:ea typeface="Arial Unicode MS" panose="020B0604020202020204" pitchFamily="34" charset="-122"/>
                <a:cs typeface="Times New Roman" panose="02020603050405020304" pitchFamily="18" charset="0"/>
              </a:rPr>
              <a:t>Disley</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 called the police station to report the situation. The kidnapper, well ________ of what was happening, he tried every means possible to ___ __ ___the car following him. Unfortunately for Correa, his gas was soon running ____ and what made the situation even worse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was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that the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suspension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had </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been damaged during the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chase. He had to _____ his car. </a:t>
            </a:r>
            <a:endPar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501575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155863" y="26109"/>
            <a:ext cx="525535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Understanding the  story</a:t>
            </a:r>
            <a:endParaRPr lang="en-US" altLang="zh-CN" sz="2800" b="1" dirty="0">
              <a:solidFill>
                <a:schemeClr val="bg1"/>
              </a:solidFill>
              <a:latin typeface="+mn-ea"/>
              <a:sym typeface="+mn-ea"/>
            </a:endParaRPr>
          </a:p>
        </p:txBody>
      </p:sp>
      <p:sp>
        <p:nvSpPr>
          <p:cNvPr id="3" name="TextBox 2"/>
          <p:cNvSpPr txBox="1"/>
          <p:nvPr/>
        </p:nvSpPr>
        <p:spPr>
          <a:xfrm>
            <a:off x="8054786" y="2474398"/>
            <a:ext cx="2922495" cy="584775"/>
          </a:xfrm>
          <a:prstGeom prst="rect">
            <a:avLst/>
          </a:prstGeom>
          <a:noFill/>
        </p:spPr>
        <p:txBody>
          <a:bodyPr wrap="square" rtlCol="0">
            <a:spAutoFit/>
          </a:bodyPr>
          <a:lstStyle/>
          <a:p>
            <a:r>
              <a:rPr lang="en-US" altLang="zh-CN" sz="3200" b="1" dirty="0" smtClean="0">
                <a:solidFill>
                  <a:srgbClr val="FF0000"/>
                </a:solidFill>
              </a:rPr>
              <a:t> attempt/ effort</a:t>
            </a:r>
            <a:endParaRPr lang="zh-CN" altLang="en-US" sz="3200" b="1" dirty="0">
              <a:solidFill>
                <a:srgbClr val="FF0000"/>
              </a:solidFill>
            </a:endParaRPr>
          </a:p>
        </p:txBody>
      </p:sp>
      <p:sp>
        <p:nvSpPr>
          <p:cNvPr id="7" name="TextBox 6"/>
          <p:cNvSpPr txBox="1"/>
          <p:nvPr/>
        </p:nvSpPr>
        <p:spPr>
          <a:xfrm>
            <a:off x="8260975" y="979376"/>
            <a:ext cx="1586753" cy="584775"/>
          </a:xfrm>
          <a:prstGeom prst="rect">
            <a:avLst/>
          </a:prstGeom>
          <a:noFill/>
        </p:spPr>
        <p:txBody>
          <a:bodyPr wrap="square" rtlCol="0">
            <a:spAutoFit/>
          </a:bodyPr>
          <a:lstStyle/>
          <a:p>
            <a:r>
              <a:rPr lang="en-US" altLang="zh-CN" sz="3200" b="1" dirty="0" smtClean="0">
                <a:solidFill>
                  <a:srgbClr val="FF0000"/>
                </a:solidFill>
              </a:rPr>
              <a:t>colored</a:t>
            </a:r>
            <a:endParaRPr lang="zh-CN" altLang="en-US" sz="3200" b="1" dirty="0">
              <a:solidFill>
                <a:srgbClr val="FF0000"/>
              </a:solidFill>
            </a:endParaRPr>
          </a:p>
        </p:txBody>
      </p:sp>
      <p:sp>
        <p:nvSpPr>
          <p:cNvPr id="8" name="TextBox 7"/>
          <p:cNvSpPr txBox="1"/>
          <p:nvPr/>
        </p:nvSpPr>
        <p:spPr>
          <a:xfrm>
            <a:off x="3429000" y="1432525"/>
            <a:ext cx="2138082" cy="584775"/>
          </a:xfrm>
          <a:prstGeom prst="rect">
            <a:avLst/>
          </a:prstGeom>
          <a:noFill/>
        </p:spPr>
        <p:txBody>
          <a:bodyPr wrap="square" rtlCol="0">
            <a:spAutoFit/>
          </a:bodyPr>
          <a:lstStyle/>
          <a:p>
            <a:r>
              <a:rPr lang="en-US" altLang="zh-CN" sz="3200" b="1" dirty="0" smtClean="0">
                <a:solidFill>
                  <a:srgbClr val="FF0000"/>
                </a:solidFill>
              </a:rPr>
              <a:t>reportedly</a:t>
            </a:r>
            <a:endParaRPr lang="zh-CN" altLang="en-US" sz="3200" b="1" dirty="0">
              <a:solidFill>
                <a:srgbClr val="FF0000"/>
              </a:solidFill>
            </a:endParaRPr>
          </a:p>
        </p:txBody>
      </p:sp>
      <p:sp>
        <p:nvSpPr>
          <p:cNvPr id="9" name="TextBox 8"/>
          <p:cNvSpPr txBox="1"/>
          <p:nvPr/>
        </p:nvSpPr>
        <p:spPr>
          <a:xfrm>
            <a:off x="8408894" y="2017300"/>
            <a:ext cx="2026024" cy="584775"/>
          </a:xfrm>
          <a:prstGeom prst="rect">
            <a:avLst/>
          </a:prstGeom>
          <a:noFill/>
        </p:spPr>
        <p:txBody>
          <a:bodyPr wrap="square" rtlCol="0">
            <a:spAutoFit/>
          </a:bodyPr>
          <a:lstStyle/>
          <a:p>
            <a:r>
              <a:rPr lang="en-US" altLang="zh-CN" sz="3200" b="1" dirty="0" smtClean="0">
                <a:solidFill>
                  <a:srgbClr val="FF0000"/>
                </a:solidFill>
              </a:rPr>
              <a:t>sped up</a:t>
            </a:r>
            <a:endParaRPr lang="zh-CN" altLang="en-US" sz="3200" b="1" dirty="0">
              <a:solidFill>
                <a:srgbClr val="FF0000"/>
              </a:solidFill>
            </a:endParaRPr>
          </a:p>
        </p:txBody>
      </p:sp>
      <p:sp>
        <p:nvSpPr>
          <p:cNvPr id="10" name="TextBox 9"/>
          <p:cNvSpPr txBox="1"/>
          <p:nvPr/>
        </p:nvSpPr>
        <p:spPr>
          <a:xfrm>
            <a:off x="5302623" y="3337510"/>
            <a:ext cx="1586753" cy="584775"/>
          </a:xfrm>
          <a:prstGeom prst="rect">
            <a:avLst/>
          </a:prstGeom>
          <a:noFill/>
        </p:spPr>
        <p:txBody>
          <a:bodyPr wrap="square" rtlCol="0">
            <a:spAutoFit/>
          </a:bodyPr>
          <a:lstStyle/>
          <a:p>
            <a:r>
              <a:rPr lang="en-US" altLang="zh-CN" sz="3200" b="1" dirty="0" smtClean="0">
                <a:solidFill>
                  <a:srgbClr val="FF0000"/>
                </a:solidFill>
              </a:rPr>
              <a:t>aware</a:t>
            </a:r>
            <a:endParaRPr lang="zh-CN" altLang="en-US" sz="3200" b="1" dirty="0">
              <a:solidFill>
                <a:srgbClr val="FF0000"/>
              </a:solidFill>
            </a:endParaRPr>
          </a:p>
        </p:txBody>
      </p:sp>
      <p:sp>
        <p:nvSpPr>
          <p:cNvPr id="11" name="TextBox 10"/>
          <p:cNvSpPr txBox="1"/>
          <p:nvPr/>
        </p:nvSpPr>
        <p:spPr>
          <a:xfrm>
            <a:off x="921123" y="1006287"/>
            <a:ext cx="1586753" cy="584775"/>
          </a:xfrm>
          <a:prstGeom prst="rect">
            <a:avLst/>
          </a:prstGeom>
          <a:noFill/>
        </p:spPr>
        <p:txBody>
          <a:bodyPr wrap="square" rtlCol="0">
            <a:spAutoFit/>
          </a:bodyPr>
          <a:lstStyle/>
          <a:p>
            <a:r>
              <a:rPr lang="en-US" altLang="zh-CN" sz="3200" b="1" dirty="0" smtClean="0">
                <a:solidFill>
                  <a:srgbClr val="FF0000"/>
                </a:solidFill>
              </a:rPr>
              <a:t>when</a:t>
            </a:r>
            <a:endParaRPr lang="zh-CN" altLang="en-US" sz="3200" b="1" dirty="0">
              <a:solidFill>
                <a:srgbClr val="FF0000"/>
              </a:solidFill>
            </a:endParaRPr>
          </a:p>
        </p:txBody>
      </p:sp>
      <p:sp>
        <p:nvSpPr>
          <p:cNvPr id="12" name="TextBox 11"/>
          <p:cNvSpPr txBox="1"/>
          <p:nvPr/>
        </p:nvSpPr>
        <p:spPr>
          <a:xfrm>
            <a:off x="4053064" y="3931476"/>
            <a:ext cx="2716307" cy="584775"/>
          </a:xfrm>
          <a:prstGeom prst="rect">
            <a:avLst/>
          </a:prstGeom>
          <a:noFill/>
        </p:spPr>
        <p:txBody>
          <a:bodyPr wrap="square" rtlCol="0">
            <a:spAutoFit/>
          </a:bodyPr>
          <a:lstStyle/>
          <a:p>
            <a:r>
              <a:rPr lang="en-US" altLang="zh-CN" sz="3200" b="1" dirty="0" smtClean="0">
                <a:solidFill>
                  <a:srgbClr val="FF0000"/>
                </a:solidFill>
              </a:rPr>
              <a:t> get rid of</a:t>
            </a:r>
            <a:endParaRPr lang="zh-CN" altLang="en-US" sz="3200" b="1" dirty="0">
              <a:solidFill>
                <a:srgbClr val="FF0000"/>
              </a:solidFill>
            </a:endParaRPr>
          </a:p>
        </p:txBody>
      </p:sp>
      <p:sp>
        <p:nvSpPr>
          <p:cNvPr id="13" name="TextBox 12"/>
          <p:cNvSpPr txBox="1"/>
          <p:nvPr/>
        </p:nvSpPr>
        <p:spPr>
          <a:xfrm>
            <a:off x="6096000" y="4506384"/>
            <a:ext cx="2671481" cy="584775"/>
          </a:xfrm>
          <a:prstGeom prst="rect">
            <a:avLst/>
          </a:prstGeom>
          <a:noFill/>
        </p:spPr>
        <p:txBody>
          <a:bodyPr wrap="square" rtlCol="0">
            <a:spAutoFit/>
          </a:bodyPr>
          <a:lstStyle/>
          <a:p>
            <a:r>
              <a:rPr lang="en-US" altLang="zh-CN" sz="3200" b="1" dirty="0" smtClean="0">
                <a:solidFill>
                  <a:srgbClr val="FF0000"/>
                </a:solidFill>
              </a:rPr>
              <a:t>out</a:t>
            </a:r>
            <a:endParaRPr lang="zh-CN" altLang="en-US" sz="3200" b="1" dirty="0">
              <a:solidFill>
                <a:srgbClr val="FF0000"/>
              </a:solidFill>
            </a:endParaRPr>
          </a:p>
        </p:txBody>
      </p:sp>
      <p:sp>
        <p:nvSpPr>
          <p:cNvPr id="14" name="TextBox 13"/>
          <p:cNvSpPr txBox="1"/>
          <p:nvPr/>
        </p:nvSpPr>
        <p:spPr>
          <a:xfrm>
            <a:off x="1745838" y="5459842"/>
            <a:ext cx="4614451" cy="584775"/>
          </a:xfrm>
          <a:prstGeom prst="rect">
            <a:avLst/>
          </a:prstGeom>
          <a:noFill/>
        </p:spPr>
        <p:txBody>
          <a:bodyPr wrap="square" rtlCol="0">
            <a:spAutoFit/>
          </a:bodyPr>
          <a:lstStyle/>
          <a:p>
            <a:r>
              <a:rPr lang="en-US" altLang="zh-CN" sz="3200" b="1" dirty="0" smtClean="0">
                <a:solidFill>
                  <a:srgbClr val="FF0000"/>
                </a:solidFill>
              </a:rPr>
              <a:t>stop</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433449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425136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learning</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6124754"/>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停车场</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偶遇某人</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涂了很重颜色的玻璃</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提到，谈到，查阅</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为了，试图（介短）</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加速</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学样，模仿</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甩掉，除掉</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截住那辆车</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把衬衫拉上来遮住脸</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朝电话里大喊</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猛踩刹车</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更糟糕的是</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14.</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停了下来</a:t>
            </a:r>
            <a:endParaRPr lang="zh-CN" altLang="zh-CN" sz="2800" dirty="0">
              <a:solidFill>
                <a:prstClr val="black"/>
              </a:solidFill>
              <a:latin typeface="Calibri" panose="020F0502020204030204"/>
              <a:ea typeface="宋体" panose="02010600030101010101" pitchFamily="2" charset="-122"/>
            </a:endParaRPr>
          </a:p>
        </p:txBody>
      </p:sp>
      <p:sp>
        <p:nvSpPr>
          <p:cNvPr id="7" name="文本框 5"/>
          <p:cNvSpPr txBox="1"/>
          <p:nvPr/>
        </p:nvSpPr>
        <p:spPr>
          <a:xfrm>
            <a:off x="4617521" y="863718"/>
            <a:ext cx="12005953" cy="6124754"/>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parking lot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cross </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sb’s</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path; come across,; bump into</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the heavily colored windows</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 refer to</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in an attempt/effort to do</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 speed up, accelerate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 follow suit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 get rid of</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 cut off the car</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 pull up the shirt over his face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 yell into the phone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 slam on the brakes</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13. what was worse; worse still</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14.come to a stop/ halt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2" end="12"/>
                                            </p:txEl>
                                          </p:spTgt>
                                        </p:tgtEl>
                                        <p:attrNameLst>
                                          <p:attrName>style.visibility</p:attrName>
                                        </p:attrNameLst>
                                      </p:cBhvr>
                                      <p:to>
                                        <p:strVal val="visible"/>
                                      </p:to>
                                    </p:set>
                                    <p:anim calcmode="lin" valueType="num">
                                      <p:cBhvr additive="base">
                                        <p:cTn id="7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13" end="13"/>
                                            </p:txEl>
                                          </p:spTgt>
                                        </p:tgtEl>
                                        <p:attrNameLst>
                                          <p:attrName>style.visibility</p:attrName>
                                        </p:attrNameLst>
                                      </p:cBhvr>
                                      <p:to>
                                        <p:strVal val="visible"/>
                                      </p:to>
                                    </p:set>
                                    <p:anim calcmode="lin" valueType="num">
                                      <p:cBhvr additive="base">
                                        <p:cTn id="85"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3416320"/>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Para 1:  The Cadillac soon came to a stop.</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Para 2: The kidnapper was 24-year-old named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Miguel.</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65532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7" y="-12147"/>
            <a:ext cx="630422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top sentence</a:t>
            </a:r>
            <a:endParaRPr lang="en-US" altLang="zh-CN" sz="2800" b="1" dirty="0">
              <a:solidFill>
                <a:schemeClr val="bg1"/>
              </a:solidFill>
              <a:latin typeface="+mn-ea"/>
              <a:sym typeface="+mn-ea"/>
            </a:endParaRPr>
          </a:p>
        </p:txBody>
      </p:sp>
      <p:sp>
        <p:nvSpPr>
          <p:cNvPr id="3" name="椭圆 2"/>
          <p:cNvSpPr/>
          <p:nvPr/>
        </p:nvSpPr>
        <p:spPr>
          <a:xfrm>
            <a:off x="1223682" y="3429000"/>
            <a:ext cx="1721224" cy="522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03850" y="2810435"/>
            <a:ext cx="10632021" cy="492443"/>
          </a:xfrm>
          <a:prstGeom prst="rect">
            <a:avLst/>
          </a:prstGeom>
          <a:noFill/>
        </p:spPr>
        <p:txBody>
          <a:bodyPr wrap="square" rtlCol="0">
            <a:spAutoFit/>
          </a:bodyPr>
          <a:lstStyle/>
          <a:p>
            <a:r>
              <a:rPr lang="en-US" altLang="zh-CN" sz="2600" dirty="0" smtClean="0">
                <a:solidFill>
                  <a:srgbClr val="002060"/>
                </a:solidFill>
              </a:rPr>
              <a:t>Was the kidnapper finally caught? If so, how? </a:t>
            </a:r>
            <a:endParaRPr lang="zh-CN" altLang="en-US" sz="2600" dirty="0">
              <a:solidFill>
                <a:srgbClr val="002060"/>
              </a:solidFill>
            </a:endParaRPr>
          </a:p>
        </p:txBody>
      </p:sp>
      <p:cxnSp>
        <p:nvCxnSpPr>
          <p:cNvPr id="10" name="直接箭头连接符 9"/>
          <p:cNvCxnSpPr>
            <a:stCxn id="3" idx="7"/>
          </p:cNvCxnSpPr>
          <p:nvPr/>
        </p:nvCxnSpPr>
        <p:spPr>
          <a:xfrm flipV="1">
            <a:off x="2692839" y="3146613"/>
            <a:ext cx="252067" cy="3589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338358" y="509823"/>
            <a:ext cx="1016186" cy="579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a:off x="1338358" y="930859"/>
            <a:ext cx="425824" cy="3735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1304365"/>
            <a:ext cx="10954871" cy="1292662"/>
          </a:xfrm>
          <a:prstGeom prst="rect">
            <a:avLst/>
          </a:prstGeom>
          <a:noFill/>
        </p:spPr>
        <p:txBody>
          <a:bodyPr wrap="square" rtlCol="0">
            <a:spAutoFit/>
          </a:bodyPr>
          <a:lstStyle/>
          <a:p>
            <a:r>
              <a:rPr lang="en-US" altLang="zh-CN" sz="2600" dirty="0" smtClean="0">
                <a:solidFill>
                  <a:srgbClr val="002060"/>
                </a:solidFill>
              </a:rPr>
              <a:t>1.What </a:t>
            </a:r>
            <a:r>
              <a:rPr lang="en-US" altLang="zh-CN" sz="2600" dirty="0">
                <a:solidFill>
                  <a:srgbClr val="002060"/>
                </a:solidFill>
              </a:rPr>
              <a:t>did  Correa and </a:t>
            </a:r>
            <a:r>
              <a:rPr lang="en-US" altLang="zh-CN" sz="2600" dirty="0" err="1">
                <a:solidFill>
                  <a:srgbClr val="002060"/>
                </a:solidFill>
              </a:rPr>
              <a:t>Disley</a:t>
            </a:r>
            <a:r>
              <a:rPr lang="en-US" altLang="zh-CN" sz="2600" dirty="0">
                <a:solidFill>
                  <a:srgbClr val="002060"/>
                </a:solidFill>
              </a:rPr>
              <a:t> </a:t>
            </a:r>
            <a:r>
              <a:rPr lang="en-US" altLang="zh-CN" sz="2600" dirty="0" smtClean="0">
                <a:solidFill>
                  <a:srgbClr val="002060"/>
                </a:solidFill>
              </a:rPr>
              <a:t>each do afterwards and what were their reactions?</a:t>
            </a:r>
            <a:endParaRPr lang="en-US" altLang="zh-CN" sz="2600" dirty="0" smtClean="0">
              <a:solidFill>
                <a:srgbClr val="002060"/>
              </a:solidFill>
            </a:endParaRPr>
          </a:p>
          <a:p>
            <a:r>
              <a:rPr lang="en-US" altLang="zh-CN" sz="2600" dirty="0" smtClean="0">
                <a:solidFill>
                  <a:srgbClr val="002060"/>
                </a:solidFill>
              </a:rPr>
              <a:t>2.Who finally caught the kidnapper and how?</a:t>
            </a:r>
            <a:endParaRPr lang="en-US" altLang="zh-CN" sz="2600" dirty="0" smtClean="0">
              <a:solidFill>
                <a:srgbClr val="002060"/>
              </a:solidFill>
            </a:endParaRPr>
          </a:p>
          <a:p>
            <a:r>
              <a:rPr lang="en-US" altLang="zh-CN" sz="2600" dirty="0" smtClean="0">
                <a:solidFill>
                  <a:srgbClr val="002060"/>
                </a:solidFill>
              </a:rPr>
              <a:t>3.Did they do something to the kidnapper?</a:t>
            </a:r>
            <a:endParaRPr lang="zh-CN" altLang="en-US" sz="2600" dirty="0">
              <a:solidFill>
                <a:srgbClr val="002060"/>
              </a:solidFill>
            </a:endParaRPr>
          </a:p>
        </p:txBody>
      </p:sp>
      <p:sp>
        <p:nvSpPr>
          <p:cNvPr id="17" name="TextBox 16"/>
          <p:cNvSpPr txBox="1"/>
          <p:nvPr/>
        </p:nvSpPr>
        <p:spPr>
          <a:xfrm>
            <a:off x="703850" y="4379242"/>
            <a:ext cx="11134043" cy="1692771"/>
          </a:xfrm>
          <a:prstGeom prst="rect">
            <a:avLst/>
          </a:prstGeom>
          <a:noFill/>
        </p:spPr>
        <p:txBody>
          <a:bodyPr wrap="square" rtlCol="0">
            <a:spAutoFit/>
          </a:bodyPr>
          <a:lstStyle/>
          <a:p>
            <a:r>
              <a:rPr lang="en-US" altLang="zh-CN" sz="2600" dirty="0" smtClean="0">
                <a:solidFill>
                  <a:srgbClr val="002060"/>
                </a:solidFill>
              </a:rPr>
              <a:t>1.Why did Miguel kidnap the girl? (what was the punishment?)</a:t>
            </a:r>
            <a:endParaRPr lang="en-US" altLang="zh-CN" sz="2600" dirty="0" smtClean="0">
              <a:solidFill>
                <a:srgbClr val="002060"/>
              </a:solidFill>
            </a:endParaRPr>
          </a:p>
          <a:p>
            <a:r>
              <a:rPr lang="en-US" altLang="zh-CN" sz="2600" dirty="0" smtClean="0">
                <a:solidFill>
                  <a:srgbClr val="002060"/>
                </a:solidFill>
              </a:rPr>
              <a:t>2.How did the girl feel and what did she do after she was rescued?</a:t>
            </a:r>
            <a:endParaRPr lang="en-US" altLang="zh-CN" sz="2600" dirty="0" smtClean="0">
              <a:solidFill>
                <a:srgbClr val="002060"/>
              </a:solidFill>
            </a:endParaRPr>
          </a:p>
          <a:p>
            <a:r>
              <a:rPr lang="en-US" altLang="zh-CN" sz="2600" dirty="0" smtClean="0">
                <a:solidFill>
                  <a:srgbClr val="002060"/>
                </a:solidFill>
              </a:rPr>
              <a:t>3. If possible, what did the girl’s parents do to the police and the Correa family?</a:t>
            </a:r>
            <a:endParaRPr lang="en-US" altLang="zh-CN" sz="2600" dirty="0" smtClean="0">
              <a:solidFill>
                <a:srgbClr val="002060"/>
              </a:solidFill>
            </a:endParaRPr>
          </a:p>
          <a:p>
            <a:r>
              <a:rPr lang="en-US" altLang="zh-CN" sz="2600" dirty="0" smtClean="0">
                <a:solidFill>
                  <a:srgbClr val="002060"/>
                </a:solidFill>
              </a:rPr>
              <a:t>(4. And his son’s feeling to Correa?)</a:t>
            </a:r>
            <a:endParaRPr lang="zh-CN" altLang="en-US" sz="2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5124476"/>
          </a:xfrm>
          <a:prstGeom prst="rect">
            <a:avLst/>
          </a:prstGeom>
          <a:noFill/>
        </p:spPr>
        <p:txBody>
          <a:bodyPr wrap="square" lIns="121917" tIns="60958" rIns="121917" bIns="60958">
            <a:spAutoFit/>
          </a:bodyPr>
          <a:lstStyle/>
          <a:p>
            <a:pPr>
              <a:lnSpc>
                <a:spcPts val="3860"/>
              </a:lnSpc>
            </a:pPr>
            <a:r>
              <a:rPr lang="zh-CN" altLang="en-US" sz="2800" dirty="0">
                <a:latin typeface="宋体" panose="02010600030101010101" pitchFamily="2" charset="-122"/>
                <a:ea typeface="宋体" panose="02010600030101010101" pitchFamily="2" charset="-122"/>
              </a:rPr>
              <a:t>续</a:t>
            </a:r>
            <a:r>
              <a:rPr lang="zh-CN" altLang="en-US" sz="2800" dirty="0" smtClean="0">
                <a:latin typeface="宋体" panose="02010600030101010101" pitchFamily="2" charset="-122"/>
                <a:ea typeface="宋体" panose="02010600030101010101" pitchFamily="2" charset="-122"/>
              </a:rPr>
              <a:t>写参考思路：</a:t>
            </a:r>
            <a:endParaRPr lang="zh-CN" altLang="en-US" sz="2800" dirty="0">
              <a:latin typeface="宋体" panose="02010600030101010101" pitchFamily="2" charset="-122"/>
              <a:ea typeface="宋体" panose="02010600030101010101" pitchFamily="2" charset="-122"/>
            </a:endParaRPr>
          </a:p>
          <a:p>
            <a:pPr>
              <a:lnSpc>
                <a:spcPts val="3860"/>
              </a:lnSpc>
            </a:pPr>
            <a:r>
              <a:rPr lang="en-US" altLang="zh-CN" sz="2800" dirty="0" smtClean="0">
                <a:latin typeface="宋体" panose="02010600030101010101" pitchFamily="2" charset="-122"/>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Cadillac soon came to a stop.</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Correa</a:t>
            </a:r>
            <a:r>
              <a:rPr lang="zh-CN" altLang="en-US" sz="2800" dirty="0" smtClean="0">
                <a:latin typeface="宋体" panose="02010600030101010101" pitchFamily="2" charset="-122"/>
                <a:ea typeface="宋体" panose="02010600030101010101" pitchFamily="2" charset="-122"/>
              </a:rPr>
              <a:t>无可奈何，气得直跺脚</a:t>
            </a:r>
            <a:r>
              <a:rPr lang="en-US" altLang="zh-CN" sz="2800" dirty="0" smtClean="0">
                <a:latin typeface="宋体" panose="02010600030101010101" pitchFamily="2" charset="-122"/>
                <a:ea typeface="宋体" panose="02010600030101010101" pitchFamily="2" charset="-122"/>
              </a:rPr>
              <a:t>---</a:t>
            </a:r>
            <a:r>
              <a:rPr lang="en-US" altLang="zh-CN" sz="2800" dirty="0" err="1" smtClean="0">
                <a:latin typeface="宋体" panose="02010600030101010101" pitchFamily="2" charset="-122"/>
                <a:ea typeface="宋体" panose="02010600030101010101" pitchFamily="2" charset="-122"/>
              </a:rPr>
              <a:t>Disley</a:t>
            </a:r>
            <a:r>
              <a:rPr lang="zh-CN" altLang="en-US" sz="2800" dirty="0" smtClean="0">
                <a:latin typeface="宋体" panose="02010600030101010101" pitchFamily="2" charset="-122"/>
                <a:ea typeface="宋体" panose="02010600030101010101" pitchFamily="2" charset="-122"/>
              </a:rPr>
              <a:t>安慰，继续打电话告诉警察罪犯的行踪</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罪犯被抓住；</a:t>
            </a:r>
            <a:endParaRPr lang="en-US" altLang="zh-CN" sz="2800" dirty="0" smtClean="0">
              <a:latin typeface="宋体" panose="02010600030101010101" pitchFamily="2" charset="-122"/>
              <a:ea typeface="宋体" panose="02010600030101010101" pitchFamily="2" charset="-122"/>
            </a:endParaRPr>
          </a:p>
          <a:p>
            <a:pPr>
              <a:lnSpc>
                <a:spcPts val="3860"/>
              </a:lnSpc>
            </a:pPr>
            <a:endParaRPr lang="en-US" altLang="zh-CN" sz="2800" dirty="0" smtClean="0">
              <a:latin typeface="宋体" panose="02010600030101010101" pitchFamily="2" charset="-122"/>
              <a:ea typeface="宋体" panose="02010600030101010101" pitchFamily="2" charset="-122"/>
            </a:endParaRPr>
          </a:p>
          <a:p>
            <a:pPr>
              <a:lnSpc>
                <a:spcPts val="3860"/>
              </a:lnSpc>
            </a:pPr>
            <a:r>
              <a:rPr lang="en-US" altLang="zh-CN" sz="2800" dirty="0" smtClean="0">
                <a:latin typeface="宋体" panose="02010600030101010101" pitchFamily="2" charset="-122"/>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Paragraph2</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kidnapper was 24-year-old named </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Miguel.</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Miguel</a:t>
            </a:r>
            <a:r>
              <a:rPr lang="zh-CN" altLang="en-US" sz="2800" dirty="0" smtClean="0">
                <a:latin typeface="宋体" panose="02010600030101010101" pitchFamily="2" charset="-122"/>
                <a:ea typeface="宋体" panose="02010600030101010101" pitchFamily="2" charset="-122"/>
              </a:rPr>
              <a:t>绑架小女孩的动机</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小女孩收到惊吓，奔向妈妈</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妈妈对</a:t>
            </a:r>
            <a:r>
              <a:rPr lang="en-US" altLang="zh-CN" sz="2800" dirty="0" smtClean="0">
                <a:latin typeface="宋体" panose="02010600030101010101" pitchFamily="2" charset="-122"/>
                <a:ea typeface="宋体" panose="02010600030101010101" pitchFamily="2" charset="-122"/>
              </a:rPr>
              <a:t>Correa</a:t>
            </a:r>
            <a:r>
              <a:rPr lang="zh-CN" altLang="en-US" sz="2800" dirty="0" smtClean="0">
                <a:latin typeface="宋体" panose="02010600030101010101" pitchFamily="2" charset="-122"/>
                <a:ea typeface="宋体" panose="02010600030101010101" pitchFamily="2" charset="-122"/>
              </a:rPr>
              <a:t>一家表示感谢；</a:t>
            </a:r>
            <a:endParaRPr lang="en-US" altLang="zh-CN" sz="2800" dirty="0" smtClean="0">
              <a:latin typeface="宋体" panose="02010600030101010101" pitchFamily="2" charset="-122"/>
              <a:ea typeface="宋体" panose="02010600030101010101" pitchFamily="2" charset="-122"/>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Miguel</a:t>
            </a:r>
            <a:r>
              <a:rPr lang="zh-CN" altLang="en-US" sz="2800" dirty="0">
                <a:latin typeface="宋体" panose="02010600030101010101" pitchFamily="2" charset="-122"/>
                <a:ea typeface="宋体" panose="02010600030101010101" pitchFamily="2" charset="-122"/>
              </a:rPr>
              <a:t>绑架小女孩的</a:t>
            </a:r>
            <a:r>
              <a:rPr lang="zh-CN" altLang="en-US" sz="2800" dirty="0" smtClean="0">
                <a:latin typeface="宋体" panose="02010600030101010101" pitchFamily="2" charset="-122"/>
                <a:ea typeface="宋体" panose="02010600030101010101" pitchFamily="2" charset="-122"/>
              </a:rPr>
              <a:t>动机</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小女孩</a:t>
            </a:r>
            <a:r>
              <a:rPr lang="zh-CN" altLang="en-US" sz="2800" dirty="0">
                <a:latin typeface="宋体" panose="02010600030101010101" pitchFamily="2" charset="-122"/>
                <a:ea typeface="宋体" panose="02010600030101010101" pitchFamily="2" charset="-122"/>
              </a:rPr>
              <a:t>一家对对</a:t>
            </a:r>
            <a:r>
              <a:rPr lang="en-US" altLang="zh-CN" sz="2800" dirty="0">
                <a:latin typeface="宋体" panose="02010600030101010101" pitchFamily="2" charset="-122"/>
                <a:ea typeface="宋体" panose="02010600030101010101" pitchFamily="2" charset="-122"/>
              </a:rPr>
              <a:t>Correa</a:t>
            </a:r>
            <a:r>
              <a:rPr lang="zh-CN" altLang="en-US" sz="2800" dirty="0">
                <a:latin typeface="宋体" panose="02010600030101010101" pitchFamily="2" charset="-122"/>
                <a:ea typeface="宋体" panose="02010600030101010101" pitchFamily="2" charset="-122"/>
              </a:rPr>
              <a:t>一家表示</a:t>
            </a:r>
            <a:r>
              <a:rPr lang="zh-CN" altLang="en-US" sz="2800" dirty="0" smtClean="0">
                <a:latin typeface="宋体" panose="02010600030101010101" pitchFamily="2" charset="-122"/>
                <a:ea typeface="宋体" panose="02010600030101010101" pitchFamily="2" charset="-122"/>
              </a:rPr>
              <a:t>感谢</a:t>
            </a:r>
            <a:r>
              <a:rPr lang="en-US" altLang="zh-CN" sz="2800" dirty="0" smtClean="0">
                <a:latin typeface="宋体" panose="02010600030101010101" pitchFamily="2" charset="-122"/>
                <a:ea typeface="宋体" panose="02010600030101010101" pitchFamily="2" charset="-122"/>
              </a:rPr>
              <a:t>– Correa </a:t>
            </a:r>
            <a:r>
              <a:rPr lang="zh-CN" altLang="en-US" sz="2800" dirty="0" smtClean="0">
                <a:latin typeface="宋体" panose="02010600030101010101" pitchFamily="2" charset="-122"/>
                <a:ea typeface="宋体" panose="02010600030101010101" pitchFamily="2" charset="-122"/>
              </a:rPr>
              <a:t>儿子对爸爸崇拜不已，称他为英雄。</a:t>
            </a:r>
            <a:endParaRPr lang="zh-CN" altLang="en-US" sz="28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9" y="521970"/>
            <a:ext cx="8763001" cy="1220847"/>
          </a:xfrm>
          <a:prstGeom prst="rect">
            <a:avLst/>
          </a:prstGeom>
          <a:noFill/>
        </p:spPr>
        <p:txBody>
          <a:bodyPr wrap="square" rtlCol="0">
            <a:spAutoFit/>
          </a:bodyPr>
          <a:lstStyle/>
          <a:p>
            <a:pPr algn="ctr">
              <a:lnSpc>
                <a:spcPts val="4440"/>
              </a:lnSpc>
            </a:pPr>
            <a:r>
              <a:rPr lang="en-US" altLang="zh-CN" sz="3200" b="1" dirty="0" smtClean="0"/>
              <a:t>Correa   Honda   car    missing    immediately   close   follow     pull    hide   shout</a:t>
            </a:r>
            <a:endParaRPr lang="en-US" altLang="zh-CN" sz="3200" b="1" dirty="0" smtClean="0"/>
          </a:p>
        </p:txBody>
      </p:sp>
      <p:sp>
        <p:nvSpPr>
          <p:cNvPr id="4" name="任意多边形 3"/>
          <p:cNvSpPr/>
          <p:nvPr/>
        </p:nvSpPr>
        <p:spPr>
          <a:xfrm>
            <a:off x="0" y="0"/>
            <a:ext cx="662939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04149" y="-24063"/>
            <a:ext cx="642525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underlined words</a:t>
            </a:r>
            <a:endParaRPr lang="en-US" altLang="zh-CN" sz="2800" b="1" dirty="0">
              <a:solidFill>
                <a:schemeClr val="bg1"/>
              </a:solidFill>
              <a:latin typeface="+mn-ea"/>
              <a:sym typeface="+mn-ea"/>
            </a:endParaRPr>
          </a:p>
        </p:txBody>
      </p:sp>
      <p:sp>
        <p:nvSpPr>
          <p:cNvPr id="3" name="TextBox 2"/>
          <p:cNvSpPr txBox="1"/>
          <p:nvPr/>
        </p:nvSpPr>
        <p:spPr>
          <a:xfrm>
            <a:off x="1" y="5768789"/>
            <a:ext cx="12191999" cy="954107"/>
          </a:xfrm>
          <a:prstGeom prst="rect">
            <a:avLst/>
          </a:prstGeom>
          <a:noFill/>
        </p:spPr>
        <p:txBody>
          <a:bodyPr wrap="square" rtlCol="0">
            <a:spAutoFit/>
          </a:bodyPr>
          <a:lstStyle/>
          <a:p>
            <a:r>
              <a:rPr lang="en-US" altLang="zh-CN" sz="2800" b="1" dirty="0" smtClean="0">
                <a:solidFill>
                  <a:srgbClr val="FF0000"/>
                </a:solidFill>
              </a:rPr>
              <a:t>Tip:   </a:t>
            </a:r>
            <a:r>
              <a:rPr lang="en-US" altLang="zh-CN" sz="2800" dirty="0" smtClean="0">
                <a:solidFill>
                  <a:srgbClr val="002060"/>
                </a:solidFill>
              </a:rPr>
              <a:t>Underlined words combined with the top sentences can help to develop the plot in an organized way. </a:t>
            </a:r>
            <a:endParaRPr lang="zh-CN" altLang="en-US" sz="2800" dirty="0">
              <a:solidFill>
                <a:srgbClr val="002060"/>
              </a:solidFill>
            </a:endParaRPr>
          </a:p>
        </p:txBody>
      </p:sp>
      <p:sp>
        <p:nvSpPr>
          <p:cNvPr id="7" name="TextBox 6"/>
          <p:cNvSpPr txBox="1"/>
          <p:nvPr/>
        </p:nvSpPr>
        <p:spPr>
          <a:xfrm>
            <a:off x="248973" y="1939230"/>
            <a:ext cx="11799592" cy="3970318"/>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smtClean="0">
                <a:solidFill>
                  <a:srgbClr val="7030A0"/>
                </a:solidFill>
              </a:rPr>
              <a:t>He stamped his feet, annoyed that the </a:t>
            </a:r>
            <a:r>
              <a:rPr lang="en-US" altLang="zh-CN" sz="2800" b="1" dirty="0" smtClean="0">
                <a:solidFill>
                  <a:srgbClr val="FF0000"/>
                </a:solidFill>
              </a:rPr>
              <a:t>Honda</a:t>
            </a:r>
            <a:r>
              <a:rPr lang="en-US" altLang="zh-CN" sz="2800" dirty="0" smtClean="0">
                <a:solidFill>
                  <a:srgbClr val="FF0000"/>
                </a:solidFill>
              </a:rPr>
              <a:t> </a:t>
            </a:r>
            <a:r>
              <a:rPr lang="en-US" altLang="zh-CN" sz="2800" dirty="0" smtClean="0">
                <a:solidFill>
                  <a:srgbClr val="7030A0"/>
                </a:solidFill>
              </a:rPr>
              <a:t>should disappear out of sight at such a disadvantage!</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smtClean="0">
                <a:solidFill>
                  <a:srgbClr val="7030A0"/>
                </a:solidFill>
              </a:rPr>
              <a:t>Though his damaged </a:t>
            </a:r>
            <a:r>
              <a:rPr lang="en-US" altLang="zh-CN" sz="2800" b="1" dirty="0" smtClean="0">
                <a:solidFill>
                  <a:srgbClr val="FF0000"/>
                </a:solidFill>
              </a:rPr>
              <a:t>car</a:t>
            </a:r>
            <a:r>
              <a:rPr lang="en-US" altLang="zh-CN" sz="2800" dirty="0" smtClean="0">
                <a:solidFill>
                  <a:srgbClr val="7030A0"/>
                </a:solidFill>
              </a:rPr>
              <a:t> would cost him a fortune to get repaired, </a:t>
            </a:r>
            <a:r>
              <a:rPr lang="en-US" altLang="zh-CN" sz="2800" b="1" dirty="0" smtClean="0">
                <a:solidFill>
                  <a:srgbClr val="FF0000"/>
                </a:solidFill>
              </a:rPr>
              <a:t>Correa</a:t>
            </a:r>
            <a:r>
              <a:rPr lang="en-US" altLang="zh-CN" sz="2800" dirty="0" smtClean="0">
                <a:solidFill>
                  <a:srgbClr val="7030A0"/>
                </a:solidFill>
              </a:rPr>
              <a:t> would never regret what he had done.</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smtClean="0">
                <a:solidFill>
                  <a:srgbClr val="7030A0"/>
                </a:solidFill>
              </a:rPr>
              <a:t> The </a:t>
            </a:r>
            <a:r>
              <a:rPr lang="en-US" altLang="zh-CN" sz="2800" b="1" dirty="0" smtClean="0">
                <a:solidFill>
                  <a:srgbClr val="FF0000"/>
                </a:solidFill>
              </a:rPr>
              <a:t>missing</a:t>
            </a:r>
            <a:r>
              <a:rPr lang="en-US" altLang="zh-CN" sz="2800" dirty="0" smtClean="0">
                <a:solidFill>
                  <a:srgbClr val="7030A0"/>
                </a:solidFill>
              </a:rPr>
              <a:t> girl was taken to the police station, where her eager parents were expecting her.</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a:solidFill>
                  <a:srgbClr val="7030A0"/>
                </a:solidFill>
              </a:rPr>
              <a:t> </a:t>
            </a:r>
            <a:r>
              <a:rPr lang="en-US" altLang="zh-CN" sz="2800" dirty="0" smtClean="0">
                <a:solidFill>
                  <a:srgbClr val="7030A0"/>
                </a:solidFill>
              </a:rPr>
              <a:t>Never could he have imagined that failed to </a:t>
            </a:r>
            <a:r>
              <a:rPr lang="en-US" altLang="zh-CN" sz="2800" b="1" dirty="0" smtClean="0">
                <a:solidFill>
                  <a:srgbClr val="FF0000"/>
                </a:solidFill>
              </a:rPr>
              <a:t>follow</a:t>
            </a:r>
            <a:r>
              <a:rPr lang="en-US" altLang="zh-CN" sz="2800" dirty="0" smtClean="0">
                <a:solidFill>
                  <a:srgbClr val="7030A0"/>
                </a:solidFill>
              </a:rPr>
              <a:t> and catch the kidnapper with such luck going against him!</a:t>
            </a:r>
            <a:endParaRPr lang="en-US" altLang="zh-CN" sz="2800" dirty="0" smtClean="0">
              <a:solidFill>
                <a:srgbClr val="7030A0"/>
              </a:solidFill>
            </a:endParaRPr>
          </a:p>
          <a:p>
            <a:r>
              <a:rPr lang="en-US" altLang="zh-CN" sz="2800" dirty="0" smtClean="0">
                <a:solidFill>
                  <a:srgbClr val="002060"/>
                </a:solidFill>
              </a:rPr>
              <a:t>  </a:t>
            </a:r>
            <a:endParaRPr lang="zh-CN" altLang="en-US" sz="2800" dirty="0">
              <a:solidFill>
                <a:srgbClr val="002060"/>
              </a:solidFill>
            </a:endParaRPr>
          </a:p>
        </p:txBody>
      </p:sp>
      <p:cxnSp>
        <p:nvCxnSpPr>
          <p:cNvPr id="14" name="直接连接符 13"/>
          <p:cNvCxnSpPr/>
          <p:nvPr/>
        </p:nvCxnSpPr>
        <p:spPr>
          <a:xfrm>
            <a:off x="1922930" y="1024817"/>
            <a:ext cx="11161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773706" y="1024817"/>
            <a:ext cx="3922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652246" y="1024817"/>
            <a:ext cx="11161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14699" y="1099375"/>
            <a:ext cx="11161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12826" y="1591991"/>
            <a:ext cx="9569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ISLIDE.ICON" val="#405328;#405344;#405344;#405344;"/>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14075</Words>
  <Application>WPS 演示</Application>
  <PresentationFormat>自定义</PresentationFormat>
  <Paragraphs>306</Paragraphs>
  <Slides>23</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Times New Roman</vt:lpstr>
      <vt:lpstr>Cambria</vt:lpstr>
      <vt:lpstr>Arial Unicode MS</vt:lpstr>
      <vt:lpstr>Cambria Math</vt:lpstr>
      <vt:lpstr>Calibri</vt:lpstr>
      <vt:lpstr>微软雅黑</vt:lpstr>
      <vt:lpstr>Arial Unicode MS</vt:lpstr>
      <vt:lpstr>Bahnschrift Light Condensed</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浙南名校联盟2020.10</dc:title>
  <dc:creator>Administrator</dc:creator>
  <cp:lastModifiedBy>南山有谷堆</cp:lastModifiedBy>
  <cp:revision>233</cp:revision>
  <dcterms:created xsi:type="dcterms:W3CDTF">2020-10-10T01:39:00Z</dcterms:created>
  <dcterms:modified xsi:type="dcterms:W3CDTF">2020-12-16T12:52:30Z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