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22"/>
  </p:handoutMasterIdLst>
  <p:sldIdLst>
    <p:sldId id="351" r:id="rId3"/>
    <p:sldId id="256" r:id="rId4"/>
    <p:sldId id="278" r:id="rId6"/>
    <p:sldId id="317" r:id="rId7"/>
    <p:sldId id="314" r:id="rId8"/>
    <p:sldId id="318" r:id="rId9"/>
    <p:sldId id="339" r:id="rId10"/>
    <p:sldId id="315" r:id="rId11"/>
    <p:sldId id="316" r:id="rId12"/>
    <p:sldId id="299" r:id="rId13"/>
    <p:sldId id="340" r:id="rId14"/>
    <p:sldId id="301" r:id="rId15"/>
    <p:sldId id="300" r:id="rId16"/>
    <p:sldId id="342" r:id="rId17"/>
    <p:sldId id="341" r:id="rId18"/>
    <p:sldId id="296" r:id="rId19"/>
    <p:sldId id="310" r:id="rId20"/>
    <p:sldId id="350" r:id="rId21"/>
  </p:sldIdLst>
  <p:sldSz cx="12192000" cy="6858000"/>
  <p:notesSz cx="6858000" cy="9144000"/>
  <p:embeddedFontLst>
    <p:embeddedFont>
      <p:font typeface="微软雅黑" panose="020B0503020204020204" charset="-122"/>
      <p:regular r:id="rId26"/>
    </p:embeddedFont>
    <p:embeddedFont>
      <p:font typeface="黑体" panose="02010609060101010101" charset="-122"/>
      <p:regular r:id="rId27"/>
    </p:embeddedFont>
    <p:embeddedFont>
      <p:font typeface="汉仪雅酷黑 95W" panose="020B0A04020202020204" charset="-122"/>
      <p:bold r:id="rId28"/>
    </p:embeddedFont>
    <p:embeddedFont>
      <p:font typeface="舒窈英文衡水体" panose="02000500000000000000" charset="0"/>
      <p:regular r:id="rId29"/>
    </p:embeddedFont>
    <p:embeddedFont>
      <p:font typeface="汉仪菱心体简" panose="02010400000101010101" charset="-122"/>
      <p:regular r:id="rId30"/>
    </p:embeddedFont>
    <p:embeddedFont>
      <p:font typeface="方正全福体" panose="02000500000000000000" charset="-122"/>
      <p:regular r:id="rId31"/>
    </p:embeddedFont>
    <p:embeddedFont>
      <p:font typeface="汉仪铸字烈焰体W" panose="00020600040101010101" charset="-122"/>
      <p:regular r:id="rId32"/>
    </p:embeddedFont>
    <p:embeddedFont>
      <p:font typeface="华文新魏" panose="02010800040101010101" pitchFamily="2" charset="-122"/>
      <p:regular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B8CB"/>
    <a:srgbClr val="334269"/>
    <a:srgbClr val="ED7234"/>
    <a:srgbClr val="5EB6B3"/>
    <a:srgbClr val="70BFD0"/>
    <a:srgbClr val="CEE9EF"/>
    <a:srgbClr val="6278B3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6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5"/>
          <p:cNvSpPr/>
          <p:nvPr userDrawn="1"/>
        </p:nvSpPr>
        <p:spPr>
          <a:xfrm rot="5400000">
            <a:off x="3372485" y="-1860550"/>
            <a:ext cx="5447030" cy="10708640"/>
          </a:xfrm>
          <a:prstGeom prst="roundRect">
            <a:avLst>
              <a:gd name="adj" fmla="val 96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tags" Target="../tags/tag4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1"/>
          <p:cNvSpPr/>
          <p:nvPr userDrawn="1"/>
        </p:nvSpPr>
        <p:spPr>
          <a:xfrm>
            <a:off x="-9525" y="1616710"/>
            <a:ext cx="12212320" cy="3973830"/>
          </a:xfrm>
          <a:prstGeom prst="rect">
            <a:avLst/>
          </a:prstGeom>
          <a:solidFill>
            <a:srgbClr val="61B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5"/>
          <p:cNvSpPr/>
          <p:nvPr userDrawn="1"/>
        </p:nvSpPr>
        <p:spPr>
          <a:xfrm rot="5400000">
            <a:off x="3198495" y="-2078355"/>
            <a:ext cx="5794375" cy="11144250"/>
          </a:xfrm>
          <a:prstGeom prst="roundRect">
            <a:avLst>
              <a:gd name="adj" fmla="val 9602"/>
            </a:avLst>
          </a:prstGeom>
          <a:solidFill>
            <a:srgbClr val="CE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5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54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9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58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1.xml"/><Relationship Id="rId3" Type="http://schemas.openxmlformats.org/officeDocument/2006/relationships/image" Target="../media/image6.png"/><Relationship Id="rId2" Type="http://schemas.openxmlformats.org/officeDocument/2006/relationships/tags" Target="../tags/tag60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3.xml"/><Relationship Id="rId3" Type="http://schemas.openxmlformats.org/officeDocument/2006/relationships/image" Target="../media/image6.png"/><Relationship Id="rId2" Type="http://schemas.openxmlformats.org/officeDocument/2006/relationships/tags" Target="../tags/tag62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4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image" Target="../media/image4.png"/><Relationship Id="rId1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6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45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8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47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50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915035" y="728980"/>
            <a:ext cx="10361930" cy="1198880"/>
          </a:xfrm>
          <a:prstGeom prst="rect">
            <a:avLst/>
          </a:prstGeom>
          <a:noFill/>
          <a:ln>
            <a:solidFill>
              <a:schemeClr val="bg2"/>
            </a:solidFill>
            <a:prstDash val="dash"/>
          </a:ln>
        </p:spPr>
        <p:txBody>
          <a:bodyPr wrap="square" rtlCol="0" anchor="t">
            <a:spAutoFit/>
          </a:bodyPr>
          <a:p>
            <a:pPr fontAlgn="auto">
              <a:lnSpc>
                <a:spcPct val="10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假如你是李华，你的英国朋友 Kim 将于下周访问你校，并参与学校组织的“劳动实践 周”（Labour Week）活动。请你给他写封邮件，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内容包括： 1．表示欢迎；2．介绍活动目的和内容； 3．表达祝愿。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97560" y="2085975"/>
            <a:ext cx="3500755" cy="604520"/>
            <a:chOff x="14078" y="286"/>
            <a:chExt cx="4249" cy="1061"/>
          </a:xfrm>
        </p:grpSpPr>
        <p:grpSp>
          <p:nvGrpSpPr>
            <p:cNvPr id="54" name="组合 53"/>
            <p:cNvGrpSpPr/>
            <p:nvPr/>
          </p:nvGrpSpPr>
          <p:grpSpPr>
            <a:xfrm>
              <a:off x="14078" y="286"/>
              <a:ext cx="4249" cy="1061"/>
              <a:chOff x="542849" y="2598662"/>
              <a:chExt cx="11106302" cy="1843864"/>
            </a:xfrm>
          </p:grpSpPr>
          <p:sp>
            <p:nvSpPr>
              <p:cNvPr id="147" name="矩形: 圆角 146"/>
              <p:cNvSpPr/>
              <p:nvPr/>
            </p:nvSpPr>
            <p:spPr>
              <a:xfrm>
                <a:off x="542849" y="2598662"/>
                <a:ext cx="11106302" cy="1843864"/>
              </a:xfrm>
              <a:prstGeom prst="roundRect">
                <a:avLst>
                  <a:gd name="adj" fmla="val 22878"/>
                </a:avLst>
              </a:prstGeom>
              <a:solidFill>
                <a:srgbClr val="83839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148" name="矩形: 圆角 147"/>
              <p:cNvSpPr/>
              <p:nvPr/>
            </p:nvSpPr>
            <p:spPr>
              <a:xfrm>
                <a:off x="682905" y="2690699"/>
                <a:ext cx="10826190" cy="1642314"/>
              </a:xfrm>
              <a:prstGeom prst="roundRect">
                <a:avLst>
                  <a:gd name="adj" fmla="val 22878"/>
                </a:avLst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4307" y="339"/>
              <a:ext cx="3891" cy="9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para.3 </a:t>
              </a:r>
              <a:r>
                <a:rPr kumimoji="0" lang="zh-CN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表达祝愿</a:t>
              </a:r>
              <a:endParaRPr kumimoji="0" lang="zh-CN" sz="28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33861" t="4781" r="32653" b="4325"/>
          <a:stretch>
            <a:fillRect/>
          </a:stretch>
        </p:blipFill>
        <p:spPr>
          <a:xfrm rot="16200000">
            <a:off x="5124450" y="-673100"/>
            <a:ext cx="1530985" cy="9234805"/>
          </a:xfrm>
          <a:prstGeom prst="rect">
            <a:avLst/>
          </a:prstGeom>
        </p:spPr>
      </p:pic>
      <p:pic>
        <p:nvPicPr>
          <p:cNvPr id="9" name="图片 8" descr="51miz-E1009853-C2FDAC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" y="4942840"/>
            <a:ext cx="1893570" cy="191516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823460" y="3413125"/>
            <a:ext cx="8157210" cy="4636135"/>
            <a:chOff x="7812" y="6698"/>
            <a:chExt cx="12846" cy="7301"/>
          </a:xfrm>
        </p:grpSpPr>
        <p:grpSp>
          <p:nvGrpSpPr>
            <p:cNvPr id="17" name="组合 16"/>
            <p:cNvGrpSpPr/>
            <p:nvPr/>
          </p:nvGrpSpPr>
          <p:grpSpPr>
            <a:xfrm>
              <a:off x="7812" y="6698"/>
              <a:ext cx="12846" cy="7301"/>
              <a:chOff x="6789" y="6625"/>
              <a:chExt cx="12846" cy="7301"/>
            </a:xfrm>
          </p:grpSpPr>
          <p:pic>
            <p:nvPicPr>
              <p:cNvPr id="18" name="图片 17" descr="51miz-E1247391-51C03BA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4069" y="7877"/>
                <a:ext cx="5566" cy="6049"/>
              </a:xfrm>
              <a:prstGeom prst="rect">
                <a:avLst/>
              </a:prstGeom>
            </p:spPr>
          </p:pic>
          <p:grpSp>
            <p:nvGrpSpPr>
              <p:cNvPr id="19" name="组合 18"/>
              <p:cNvGrpSpPr/>
              <p:nvPr/>
            </p:nvGrpSpPr>
            <p:grpSpPr>
              <a:xfrm>
                <a:off x="6789" y="6625"/>
                <a:ext cx="9694" cy="5425"/>
                <a:chOff x="6789" y="6625"/>
                <a:chExt cx="9694" cy="5425"/>
              </a:xfrm>
            </p:grpSpPr>
            <p:pic>
              <p:nvPicPr>
                <p:cNvPr id="20" name="图片 19" descr="51miz-E1245802-4E1EC08E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789" y="6625"/>
                  <a:ext cx="9694" cy="5425"/>
                </a:xfrm>
                <a:prstGeom prst="rect">
                  <a:avLst/>
                </a:prstGeom>
              </p:spPr>
            </p:pic>
            <p:sp>
              <p:nvSpPr>
                <p:cNvPr id="21" name="文本框 20"/>
                <p:cNvSpPr txBox="1"/>
                <p:nvPr/>
              </p:nvSpPr>
              <p:spPr>
                <a:xfrm rot="21060000">
                  <a:off x="11101" y="7069"/>
                  <a:ext cx="3319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endParaRPr lang="en-US" altLang="zh-CN" sz="3600">
                    <a:latin typeface="汉仪雅酷黑 95W" panose="020B0A04020202020204" charset="-122"/>
                    <a:ea typeface="汉仪雅酷黑 95W" panose="020B0A04020202020204" charset="-122"/>
                  </a:endParaRPr>
                </a:p>
              </p:txBody>
            </p:sp>
          </p:grpSp>
        </p:grpSp>
        <p:sp>
          <p:nvSpPr>
            <p:cNvPr id="22" name="文本框 21"/>
            <p:cNvSpPr txBox="1"/>
            <p:nvPr/>
          </p:nvSpPr>
          <p:spPr>
            <a:xfrm rot="21060000">
              <a:off x="9759" y="8323"/>
              <a:ext cx="4968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汉仪雅酷黑 95W" panose="020B0A04020202020204" charset="-122"/>
                  <a:ea typeface="汉仪雅酷黑 95W" panose="020B0A04020202020204" charset="-122"/>
                </a:rPr>
                <a:t>1. </a:t>
              </a:r>
              <a:r>
                <a:rPr lang="zh-CN" altLang="en-US" sz="3200">
                  <a:latin typeface="汉仪雅酷黑 95W" panose="020B0A04020202020204" charset="-122"/>
                  <a:ea typeface="汉仪雅酷黑 95W" panose="020B0A04020202020204" charset="-122"/>
                </a:rPr>
                <a:t>祝愿不是问候。</a:t>
              </a:r>
              <a:endParaRPr lang="zh-CN" altLang="en-US" sz="3200">
                <a:latin typeface="汉仪雅酷黑 95W" panose="020B0A04020202020204" charset="-122"/>
                <a:ea typeface="汉仪雅酷黑 95W" panose="020B0A04020202020204" charset="-122"/>
              </a:endParaRPr>
            </a:p>
            <a:p>
              <a:r>
                <a:rPr lang="en-US" altLang="zh-CN" sz="3200">
                  <a:latin typeface="汉仪雅酷黑 95W" panose="020B0A04020202020204" charset="-122"/>
                  <a:ea typeface="汉仪雅酷黑 95W" panose="020B0A04020202020204" charset="-122"/>
                </a:rPr>
                <a:t>2. </a:t>
              </a:r>
              <a:r>
                <a:rPr lang="zh-CN" altLang="en-US" sz="3200">
                  <a:latin typeface="汉仪雅酷黑 95W" panose="020B0A04020202020204" charset="-122"/>
                  <a:ea typeface="汉仪雅酷黑 95W" panose="020B0A04020202020204" charset="-122"/>
                </a:rPr>
                <a:t>需要</a:t>
              </a:r>
              <a:r>
                <a:rPr lang="en-US" altLang="zh-CN" sz="3200">
                  <a:latin typeface="汉仪雅酷黑 95W" panose="020B0A04020202020204" charset="-122"/>
                  <a:ea typeface="汉仪雅酷黑 95W" panose="020B0A04020202020204" charset="-122"/>
                </a:rPr>
                <a:t>Kim</a:t>
              </a:r>
              <a:r>
                <a:rPr lang="zh-CN" altLang="en-US" sz="3200">
                  <a:latin typeface="汉仪雅酷黑 95W" panose="020B0A04020202020204" charset="-122"/>
                  <a:ea typeface="汉仪雅酷黑 95W" panose="020B0A04020202020204" charset="-122"/>
                </a:rPr>
                <a:t>回信</a:t>
              </a:r>
              <a:endParaRPr lang="zh-CN" altLang="en-US" sz="3200">
                <a:latin typeface="汉仪雅酷黑 95W" panose="020B0A04020202020204" charset="-122"/>
                <a:ea typeface="汉仪雅酷黑 95W" panose="020B0A04020202020204" charset="-122"/>
              </a:endParaRPr>
            </a:p>
            <a:p>
              <a:r>
                <a:rPr lang="zh-CN" altLang="en-US" sz="3200">
                  <a:latin typeface="汉仪雅酷黑 95W" panose="020B0A04020202020204" charset="-122"/>
                  <a:ea typeface="汉仪雅酷黑 95W" panose="020B0A04020202020204" charset="-122"/>
                </a:rPr>
                <a:t> </a:t>
              </a:r>
              <a:r>
                <a:rPr lang="en-US" altLang="zh-CN" sz="3200">
                  <a:latin typeface="汉仪雅酷黑 95W" panose="020B0A04020202020204" charset="-122"/>
                  <a:ea typeface="汉仪雅酷黑 95W" panose="020B0A04020202020204" charset="-122"/>
                </a:rPr>
                <a:t>    </a:t>
              </a:r>
              <a:r>
                <a:rPr lang="zh-CN" altLang="en-US" sz="3200">
                  <a:latin typeface="汉仪雅酷黑 95W" panose="020B0A04020202020204" charset="-122"/>
                  <a:ea typeface="汉仪雅酷黑 95W" panose="020B0A04020202020204" charset="-122"/>
                </a:rPr>
                <a:t>吗？</a:t>
              </a:r>
              <a:endParaRPr lang="zh-CN" altLang="en-US" sz="3200">
                <a:latin typeface="汉仪雅酷黑 95W" panose="020B0A04020202020204" charset="-122"/>
                <a:ea typeface="汉仪雅酷黑 95W" panose="020B0A0402020202020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788035" y="858520"/>
            <a:ext cx="3500755" cy="604520"/>
            <a:chOff x="14078" y="286"/>
            <a:chExt cx="4249" cy="1061"/>
          </a:xfrm>
        </p:grpSpPr>
        <p:grpSp>
          <p:nvGrpSpPr>
            <p:cNvPr id="54" name="组合 53"/>
            <p:cNvGrpSpPr/>
            <p:nvPr/>
          </p:nvGrpSpPr>
          <p:grpSpPr>
            <a:xfrm>
              <a:off x="14078" y="286"/>
              <a:ext cx="4249" cy="1061"/>
              <a:chOff x="542849" y="2598662"/>
              <a:chExt cx="11106302" cy="1843864"/>
            </a:xfrm>
          </p:grpSpPr>
          <p:sp>
            <p:nvSpPr>
              <p:cNvPr id="147" name="矩形: 圆角 146"/>
              <p:cNvSpPr/>
              <p:nvPr/>
            </p:nvSpPr>
            <p:spPr>
              <a:xfrm>
                <a:off x="542849" y="2598662"/>
                <a:ext cx="11106302" cy="1843864"/>
              </a:xfrm>
              <a:prstGeom prst="roundRect">
                <a:avLst>
                  <a:gd name="adj" fmla="val 22878"/>
                </a:avLst>
              </a:prstGeom>
              <a:solidFill>
                <a:srgbClr val="83839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148" name="矩形: 圆角 147"/>
              <p:cNvSpPr/>
              <p:nvPr/>
            </p:nvSpPr>
            <p:spPr>
              <a:xfrm>
                <a:off x="682905" y="2690699"/>
                <a:ext cx="10826190" cy="1642314"/>
              </a:xfrm>
              <a:prstGeom prst="roundRect">
                <a:avLst>
                  <a:gd name="adj" fmla="val 22878"/>
                </a:avLst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4307" y="339"/>
              <a:ext cx="3891" cy="9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para.3 </a:t>
              </a:r>
              <a:r>
                <a:rPr kumimoji="0" lang="zh-CN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表达祝愿</a:t>
              </a:r>
              <a:endParaRPr kumimoji="0" lang="zh-CN" sz="28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32485" y="1644650"/>
            <a:ext cx="10417810" cy="4523105"/>
          </a:xfrm>
          <a:prstGeom prst="rect">
            <a:avLst/>
          </a:prstGeom>
          <a:noFill/>
          <a:ln>
            <a:solidFill>
              <a:schemeClr val="bg2"/>
            </a:solidFill>
            <a:prstDash val="dash"/>
          </a:ln>
        </p:spPr>
        <p:txBody>
          <a:bodyPr wrap="square" rtlCol="0" anchor="t">
            <a:spAutoFit/>
          </a:bodyPr>
          <a:p>
            <a:pPr marL="457200" indent="-457200" fontAlgn="auto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L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ooking forward </a:t>
            </a:r>
            <a:r>
              <a:rPr lang="zh-CN" altLang="en-US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</a:rPr>
              <a:t>to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 your </a:t>
            </a:r>
            <a:r>
              <a:rPr lang="zh-CN" altLang="en-US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</a:rPr>
              <a:t>arrival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/</a:t>
            </a:r>
            <a:r>
              <a:rPr lang="zh-CN" altLang="en-US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</a:rPr>
              <a:t>coming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!</a:t>
            </a:r>
            <a:endParaRPr lang="zh-CN" altLang="en-US" sz="3200">
              <a:latin typeface="舒窈英文衡水体" panose="02000500000000000000" charset="0"/>
              <a:cs typeface="舒窈英文衡水体" panose="02000500000000000000" charset="0"/>
            </a:endParaRPr>
          </a:p>
          <a:p>
            <a:pPr marL="457200" indent="-457200" fontAlgn="auto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L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ooking forward </a:t>
            </a:r>
            <a:r>
              <a:rPr lang="zh-CN" altLang="en-US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to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 your </a:t>
            </a:r>
            <a:r>
              <a:rPr lang="zh-CN" altLang="en-US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joining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 us!</a:t>
            </a:r>
            <a:endParaRPr lang="zh-CN" altLang="en-US" sz="3200">
              <a:latin typeface="舒窈英文衡水体" panose="02000500000000000000" charset="0"/>
              <a:cs typeface="舒窈英文衡水体" panose="02000500000000000000" charset="0"/>
              <a:sym typeface="+mn-ea"/>
            </a:endParaRPr>
          </a:p>
          <a:p>
            <a:pPr marL="457200" indent="-457200" fontAlgn="auto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L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ooking forward</a:t>
            </a:r>
            <a:r>
              <a:rPr lang="zh-CN" altLang="en-US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 to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 </a:t>
            </a:r>
            <a:r>
              <a:rPr lang="en-US" altLang="zh-CN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seeing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 you soon!</a:t>
            </a:r>
            <a:endParaRPr lang="zh-CN" altLang="en-US" sz="3200">
              <a:latin typeface="舒窈英文衡水体" panose="02000500000000000000" charset="0"/>
              <a:cs typeface="舒窈英文衡水体" panose="02000500000000000000" charset="0"/>
            </a:endParaRPr>
          </a:p>
          <a:p>
            <a:pPr marL="457200" indent="-457200" fontAlgn="auto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Expecting your arrival and best wishes!</a:t>
            </a:r>
            <a:endParaRPr lang="en-US" altLang="zh-CN" sz="3200">
              <a:latin typeface="舒窈英文衡水体" panose="02000500000000000000" charset="0"/>
              <a:cs typeface="舒窈英文衡水体" panose="02000500000000000000" charset="0"/>
            </a:endParaRPr>
          </a:p>
          <a:p>
            <a:pPr marL="457200" indent="-457200" fontAlgn="auto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Wish you a pleasant journey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 and a wonderful stay here!</a:t>
            </a:r>
            <a:endParaRPr lang="zh-CN" altLang="en-US" sz="3200">
              <a:latin typeface="舒窈英文衡水体" panose="02000500000000000000" charset="0"/>
              <a:cs typeface="舒窈英文衡水体" panose="02000500000000000000" charset="0"/>
              <a:sym typeface="+mn-ea"/>
            </a:endParaRPr>
          </a:p>
          <a:p>
            <a:pPr marL="457200" indent="-457200" fontAlgn="auto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I wish you all the best!</a:t>
            </a:r>
            <a:endParaRPr lang="zh-CN" altLang="en-US" sz="3200">
              <a:latin typeface="舒窈英文衡水体" panose="02000500000000000000" charset="0"/>
              <a:cs typeface="舒窈英文衡水体" panose="02000500000000000000" charset="0"/>
            </a:endParaRPr>
          </a:p>
          <a:p>
            <a:pPr marL="457200" indent="-457200" fontAlgn="auto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Wish you an enjoyable and unforgettable week!</a:t>
            </a:r>
            <a:endParaRPr lang="zh-CN" altLang="en-US" sz="3200">
              <a:latin typeface="舒窈英文衡水体" panose="02000500000000000000" charset="0"/>
              <a:cs typeface="舒窈英文衡水体" panose="02000500000000000000" charset="0"/>
            </a:endParaRPr>
          </a:p>
          <a:p>
            <a:pPr marL="457200" indent="-457200" fontAlgn="auto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Hope you have fun and more than fun during your stay here!</a:t>
            </a:r>
            <a:endParaRPr lang="en-US" altLang="zh-CN" sz="3200">
              <a:latin typeface="舒窈英文衡水体" panose="02000500000000000000" charset="0"/>
              <a:cs typeface="舒窈英文衡水体" panose="02000500000000000000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695325" y="626110"/>
            <a:ext cx="10911205" cy="6492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Dear Kim, </a:t>
            </a:r>
            <a:endParaRPr lang="zh-CN" altLang="en-US" sz="3200">
              <a:latin typeface="舒窈英文衡水体" panose="02000500000000000000" charset="0"/>
              <a:cs typeface="舒窈英文衡水体" panose="02000500000000000000" charset="0"/>
            </a:endParaRPr>
          </a:p>
          <a:p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 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       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It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’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s great to know you will visit our school next week and welcome to join in our Labour Week.</a:t>
            </a:r>
            <a:endParaRPr lang="zh-CN" altLang="en-US" sz="3200">
              <a:latin typeface="舒窈英文衡水体" panose="02000500000000000000" charset="0"/>
              <a:cs typeface="舒窈英文衡水体" panose="02000500000000000000" charset="0"/>
            </a:endParaRPr>
          </a:p>
          <a:p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 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     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The event is intended to </a:t>
            </a:r>
            <a:r>
              <a:rPr lang="zh-CN" altLang="en-US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</a:rPr>
              <a:t>raise our awareness of 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labour and remind us of how valuable and </a:t>
            </a:r>
            <a:r>
              <a:rPr lang="zh-CN" altLang="en-US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</a:rPr>
              <a:t>respectable</a:t>
            </a:r>
            <a:r>
              <a:rPr lang="en-US" altLang="zh-CN" sz="24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</a:rPr>
              <a:t>(</a:t>
            </a:r>
            <a:r>
              <a:rPr lang="zh-CN" altLang="en-US" sz="24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</a:rPr>
              <a:t>值得尊敬的</a:t>
            </a:r>
            <a:r>
              <a:rPr lang="en-US" altLang="zh-CN" sz="24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</a:rPr>
              <a:t>)</a:t>
            </a:r>
            <a:r>
              <a:rPr lang="zh-CN" altLang="en-US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</a:rPr>
              <a:t> 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hard work is. </a:t>
            </a:r>
            <a:r>
              <a:rPr lang="zh-CN" altLang="en-US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</a:rPr>
              <a:t>Scheduled to 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start on March 10th, it will last </a:t>
            </a:r>
            <a:r>
              <a:rPr lang="zh-CN" altLang="en-US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</a:rPr>
              <a:t>approximately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 a week. </a:t>
            </a:r>
            <a:r>
              <a:rPr lang="zh-CN" altLang="en-US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</a:rPr>
              <a:t>Various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 activities will be organized, </a:t>
            </a:r>
            <a:r>
              <a:rPr lang="zh-CN" altLang="en-US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</a:rPr>
              <a:t>ranging from 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planting vegetables on school farm</a:t>
            </a:r>
            <a:r>
              <a:rPr lang="zh-CN" altLang="en-US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</a:rPr>
              <a:t> to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 sorting garbage in an</a:t>
            </a:r>
            <a:r>
              <a:rPr lang="zh-CN" altLang="en-US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</a:rPr>
              <a:t> eco-friendly 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way. Especially there will be a class meeting aimed for </a:t>
            </a:r>
            <a:r>
              <a:rPr lang="zh-CN" altLang="en-US" sz="3200">
                <a:solidFill>
                  <a:srgbClr val="FF0000"/>
                </a:solidFill>
                <a:latin typeface="舒窈英文衡水体" panose="02000500000000000000" charset="0"/>
                <a:cs typeface="舒窈英文衡水体" panose="02000500000000000000" charset="0"/>
              </a:rPr>
              <a:t>a deeper reflection on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 labor experience. </a:t>
            </a:r>
            <a:endParaRPr lang="zh-CN" altLang="en-US" sz="3200">
              <a:latin typeface="舒窈英文衡水体" panose="02000500000000000000" charset="0"/>
              <a:cs typeface="舒窈英文衡水体" panose="02000500000000000000" charset="0"/>
            </a:endParaRPr>
          </a:p>
          <a:p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 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      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Wish you a good journey and see you soon. </a:t>
            </a:r>
            <a:endParaRPr lang="zh-CN" altLang="en-US" sz="3200">
              <a:latin typeface="舒窈英文衡水体" panose="02000500000000000000" charset="0"/>
              <a:cs typeface="舒窈英文衡水体" panose="02000500000000000000" charset="0"/>
            </a:endParaRPr>
          </a:p>
          <a:p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 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                                                                                           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Yours, </a:t>
            </a:r>
            <a:endParaRPr lang="zh-CN" altLang="en-US" sz="3200">
              <a:latin typeface="舒窈英文衡水体" panose="02000500000000000000" charset="0"/>
              <a:cs typeface="舒窈英文衡水体" panose="02000500000000000000" charset="0"/>
            </a:endParaRPr>
          </a:p>
          <a:p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 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                                                                                           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Li Hua</a:t>
            </a:r>
            <a:endParaRPr lang="zh-CN" altLang="en-US" sz="3200">
              <a:latin typeface="舒窈英文衡水体" panose="02000500000000000000" charset="0"/>
              <a:cs typeface="舒窈英文衡水体" panose="02000500000000000000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9855" y="92075"/>
            <a:ext cx="5005705" cy="586105"/>
            <a:chOff x="14078" y="286"/>
            <a:chExt cx="4964" cy="1061"/>
          </a:xfrm>
        </p:grpSpPr>
        <p:grpSp>
          <p:nvGrpSpPr>
            <p:cNvPr id="54" name="组合 53"/>
            <p:cNvGrpSpPr/>
            <p:nvPr/>
          </p:nvGrpSpPr>
          <p:grpSpPr>
            <a:xfrm>
              <a:off x="14078" y="286"/>
              <a:ext cx="4249" cy="1061"/>
              <a:chOff x="542849" y="2598662"/>
              <a:chExt cx="11106302" cy="1843864"/>
            </a:xfrm>
          </p:grpSpPr>
          <p:sp>
            <p:nvSpPr>
              <p:cNvPr id="147" name="矩形: 圆角 146"/>
              <p:cNvSpPr/>
              <p:nvPr/>
            </p:nvSpPr>
            <p:spPr>
              <a:xfrm>
                <a:off x="542849" y="2598662"/>
                <a:ext cx="11106302" cy="1843864"/>
              </a:xfrm>
              <a:prstGeom prst="roundRect">
                <a:avLst>
                  <a:gd name="adj" fmla="val 22878"/>
                </a:avLst>
              </a:prstGeom>
              <a:solidFill>
                <a:srgbClr val="83839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148" name="矩形: 圆角 147"/>
              <p:cNvSpPr/>
              <p:nvPr/>
            </p:nvSpPr>
            <p:spPr>
              <a:xfrm>
                <a:off x="682905" y="2690699"/>
                <a:ext cx="10826190" cy="1642314"/>
              </a:xfrm>
              <a:prstGeom prst="roundRect">
                <a:avLst>
                  <a:gd name="adj" fmla="val 22878"/>
                </a:avLst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4307" y="339"/>
              <a:ext cx="4735" cy="94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one possible version</a:t>
              </a:r>
              <a:endPara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179070"/>
            <a:ext cx="6337935" cy="650049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673090" y="179070"/>
            <a:ext cx="6959600" cy="6275705"/>
            <a:chOff x="8920" y="282"/>
            <a:chExt cx="10960" cy="9883"/>
          </a:xfrm>
        </p:grpSpPr>
        <p:pic>
          <p:nvPicPr>
            <p:cNvPr id="11" name="图片 10" descr="51miz-E1247391-51C03BA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flipH="1">
              <a:off x="13327" y="3043"/>
              <a:ext cx="6553" cy="7122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8920" y="282"/>
              <a:ext cx="8428" cy="6321"/>
              <a:chOff x="8920" y="282"/>
              <a:chExt cx="8428" cy="6321"/>
            </a:xfrm>
          </p:grpSpPr>
          <p:pic>
            <p:nvPicPr>
              <p:cNvPr id="13" name="图片 12" descr="51miz-E1245802-4E1EC08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20" y="282"/>
                <a:ext cx="8428" cy="6321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/>
            </p:nvSpPr>
            <p:spPr>
              <a:xfrm rot="20760000">
                <a:off x="10791" y="2354"/>
                <a:ext cx="4513" cy="2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>
                    <a:latin typeface="汉仪雅酷黑 95W" panose="020B0A04020202020204" charset="-122"/>
                    <a:ea typeface="汉仪雅酷黑 95W" panose="020B0A04020202020204" charset="-122"/>
                  </a:rPr>
                  <a:t>要点齐全，层次清晰，语言流畅，</a:t>
                </a:r>
                <a:r>
                  <a:rPr lang="en-US" altLang="zh-CN" sz="2800">
                    <a:latin typeface="汉仪雅酷黑 95W" panose="020B0A04020202020204" charset="-122"/>
                    <a:ea typeface="汉仪雅酷黑 95W" panose="020B0A04020202020204" charset="-122"/>
                  </a:rPr>
                  <a:t> </a:t>
                </a:r>
                <a:r>
                  <a:rPr lang="zh-CN" altLang="en-US" sz="2800">
                    <a:latin typeface="汉仪雅酷黑 95W" panose="020B0A04020202020204" charset="-122"/>
                    <a:ea typeface="汉仪雅酷黑 95W" panose="020B0A04020202020204" charset="-122"/>
                  </a:rPr>
                  <a:t>书写优美。</a:t>
                </a:r>
                <a:r>
                  <a:rPr lang="en-US" altLang="zh-CN" sz="2800">
                    <a:latin typeface="汉仪雅酷黑 95W" panose="020B0A04020202020204" charset="-122"/>
                    <a:ea typeface="汉仪雅酷黑 95W" panose="020B0A04020202020204" charset="-122"/>
                  </a:rPr>
                  <a:t> </a:t>
                </a:r>
                <a:endParaRPr lang="en-US" altLang="zh-CN" sz="2800">
                  <a:latin typeface="汉仪雅酷黑 95W" panose="020B0A04020202020204" charset="-122"/>
                  <a:ea typeface="汉仪雅酷黑 95W" panose="020B0A04020202020204" charset="-122"/>
                </a:endParaRPr>
              </a:p>
            </p:txBody>
          </p:sp>
        </p:grpSp>
      </p:grpSp>
      <p:sp>
        <p:nvSpPr>
          <p:cNvPr id="9" name="文本框 8"/>
          <p:cNvSpPr txBox="1"/>
          <p:nvPr/>
        </p:nvSpPr>
        <p:spPr>
          <a:xfrm>
            <a:off x="3526155" y="4097655"/>
            <a:ext cx="1529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diligent</a:t>
            </a:r>
            <a:endParaRPr lang="en-US" altLang="zh-CN" sz="2800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403" t="30556" r="431" b="29525"/>
          <a:stretch>
            <a:fillRect/>
          </a:stretch>
        </p:blipFill>
        <p:spPr>
          <a:xfrm>
            <a:off x="0" y="0"/>
            <a:ext cx="7614920" cy="68814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775575" y="78105"/>
            <a:ext cx="3041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高三</a:t>
            </a:r>
            <a:r>
              <a:rPr lang="en-US" altLang="zh-CN" sz="3200"/>
              <a:t>7 </a:t>
            </a:r>
            <a:r>
              <a:rPr lang="zh-CN" altLang="en-US" sz="3200"/>
              <a:t>汤雨诺</a:t>
            </a:r>
            <a:r>
              <a:rPr lang="en-US" altLang="zh-CN" sz="3200"/>
              <a:t> </a:t>
            </a:r>
            <a:endParaRPr lang="en-US" altLang="zh-CN" sz="3200"/>
          </a:p>
        </p:txBody>
      </p:sp>
      <p:grpSp>
        <p:nvGrpSpPr>
          <p:cNvPr id="5" name="组合 4"/>
          <p:cNvGrpSpPr/>
          <p:nvPr/>
        </p:nvGrpSpPr>
        <p:grpSpPr>
          <a:xfrm>
            <a:off x="7987030" y="992505"/>
            <a:ext cx="5643880" cy="5654675"/>
            <a:chOff x="12578" y="1563"/>
            <a:chExt cx="8888" cy="8905"/>
          </a:xfrm>
        </p:grpSpPr>
        <p:sp>
          <p:nvSpPr>
            <p:cNvPr id="4" name="文本框 3" descr="7b0a20202020227461726765744d6f64756c65223a202270726f636573734f6e6c696e65466f6e7473220a7d0a"/>
            <p:cNvSpPr txBox="1"/>
            <p:nvPr/>
          </p:nvSpPr>
          <p:spPr>
            <a:xfrm>
              <a:off x="12578" y="1563"/>
              <a:ext cx="4587" cy="8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方正全福体" panose="02000500000000000000" charset="-122"/>
                  <a:ea typeface="方正全福体" panose="02000500000000000000" charset="-122"/>
                  <a:cs typeface="方正全福体" panose="02000500000000000000" charset="-122"/>
                  <a:sym typeface="方正全福体" panose="02000500000000000000" charset="-122"/>
                </a:rPr>
                <a:t>1. </a:t>
              </a:r>
              <a:r>
                <a:rPr lang="zh-CN" sz="3200">
                  <a:latin typeface="方正全福体" panose="02000500000000000000" charset="-122"/>
                  <a:ea typeface="方正全福体" panose="02000500000000000000" charset="-122"/>
                  <a:cs typeface="方正全福体" panose="02000500000000000000" charset="-122"/>
                  <a:sym typeface="方正全福体" panose="02000500000000000000" charset="-122"/>
                </a:rPr>
                <a:t>结构清晰</a:t>
              </a:r>
              <a:endParaRPr lang="zh-CN" sz="3200"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  <a:sym typeface="方正全福体" panose="02000500000000000000" charset="-122"/>
              </a:endParaRPr>
            </a:p>
            <a:p>
              <a:r>
                <a:rPr lang="en-US" altLang="zh-CN" sz="3200">
                  <a:latin typeface="方正全福体" panose="02000500000000000000" charset="-122"/>
                  <a:ea typeface="方正全福体" panose="02000500000000000000" charset="-122"/>
                  <a:cs typeface="方正全福体" panose="02000500000000000000" charset="-122"/>
                  <a:sym typeface="方正全福体" panose="02000500000000000000" charset="-122"/>
                </a:rPr>
                <a:t>2. </a:t>
              </a:r>
              <a:r>
                <a:rPr lang="zh-CN" sz="3200">
                  <a:latin typeface="方正全福体" panose="02000500000000000000" charset="-122"/>
                  <a:ea typeface="方正全福体" panose="02000500000000000000" charset="-122"/>
                  <a:cs typeface="方正全福体" panose="02000500000000000000" charset="-122"/>
                  <a:sym typeface="方正全福体" panose="02000500000000000000" charset="-122"/>
                </a:rPr>
                <a:t>语言表达丰富、多样：使用非谓语引出背景；用介词短语表达活动目的；用</a:t>
              </a:r>
              <a:r>
                <a:rPr lang="en-US" altLang="zh-CN" sz="3200">
                  <a:latin typeface="方正全福体" panose="02000500000000000000" charset="-122"/>
                  <a:ea typeface="方正全福体" panose="02000500000000000000" charset="-122"/>
                  <a:cs typeface="方正全福体" panose="02000500000000000000" charset="-122"/>
                  <a:sym typeface="方正全福体" panose="02000500000000000000" charset="-122"/>
                </a:rPr>
                <a:t>not only...but also...</a:t>
              </a:r>
              <a:r>
                <a:rPr lang="zh-CN" altLang="en-US" sz="3200">
                  <a:latin typeface="方正全福体" panose="02000500000000000000" charset="-122"/>
                  <a:ea typeface="方正全福体" panose="02000500000000000000" charset="-122"/>
                  <a:cs typeface="方正全福体" panose="02000500000000000000" charset="-122"/>
                  <a:sym typeface="方正全福体" panose="02000500000000000000" charset="-122"/>
                </a:rPr>
                <a:t>阐述活动内容及拓展活动意义。</a:t>
              </a:r>
              <a:endParaRPr lang="zh-CN" altLang="en-US" sz="3200"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  <a:sym typeface="方正全福体" panose="02000500000000000000" charset="-122"/>
              </a:endParaRPr>
            </a:p>
          </p:txBody>
        </p:sp>
        <p:pic>
          <p:nvPicPr>
            <p:cNvPr id="11" name="图片 10" descr="51miz-E1247391-51C03BA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flipH="1">
              <a:off x="14913" y="3346"/>
              <a:ext cx="6553" cy="7122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25875" b="22848"/>
          <a:stretch>
            <a:fillRect/>
          </a:stretch>
        </p:blipFill>
        <p:spPr>
          <a:xfrm rot="16200000">
            <a:off x="461645" y="-285115"/>
            <a:ext cx="6616065" cy="75399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775575" y="78105"/>
            <a:ext cx="3041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高三</a:t>
            </a:r>
            <a:r>
              <a:rPr lang="en-US" altLang="zh-CN" sz="3200"/>
              <a:t>6 </a:t>
            </a:r>
            <a:r>
              <a:rPr lang="zh-CN" altLang="en-US" sz="3200"/>
              <a:t>许诺</a:t>
            </a:r>
            <a:r>
              <a:rPr lang="en-US" altLang="zh-CN" sz="3200"/>
              <a:t> </a:t>
            </a:r>
            <a:endParaRPr lang="en-US" altLang="zh-CN" sz="3200"/>
          </a:p>
        </p:txBody>
      </p:sp>
      <p:grpSp>
        <p:nvGrpSpPr>
          <p:cNvPr id="5" name="组合 4"/>
          <p:cNvGrpSpPr/>
          <p:nvPr/>
        </p:nvGrpSpPr>
        <p:grpSpPr>
          <a:xfrm>
            <a:off x="7638415" y="1056005"/>
            <a:ext cx="5991860" cy="5591175"/>
            <a:chOff x="12029" y="1663"/>
            <a:chExt cx="9436" cy="8805"/>
          </a:xfrm>
        </p:grpSpPr>
        <p:sp>
          <p:nvSpPr>
            <p:cNvPr id="4" name="文本框 3"/>
            <p:cNvSpPr txBox="1"/>
            <p:nvPr/>
          </p:nvSpPr>
          <p:spPr>
            <a:xfrm>
              <a:off x="12029" y="1663"/>
              <a:ext cx="5222" cy="7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方正全福体" panose="02000500000000000000" charset="-122"/>
                  <a:ea typeface="方正全福体" panose="02000500000000000000" charset="-122"/>
                  <a:cs typeface="方正全福体" panose="02000500000000000000" charset="-122"/>
                </a:rPr>
                <a:t>1. </a:t>
              </a:r>
              <a:r>
                <a:rPr lang="zh-CN" sz="3200">
                  <a:latin typeface="方正全福体" panose="02000500000000000000" charset="-122"/>
                  <a:ea typeface="方正全福体" panose="02000500000000000000" charset="-122"/>
                  <a:cs typeface="方正全福体" panose="02000500000000000000" charset="-122"/>
                </a:rPr>
                <a:t>书写优美</a:t>
              </a:r>
              <a:endParaRPr lang="zh-CN" sz="3200"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endParaRPr>
            </a:p>
            <a:p>
              <a:r>
                <a:rPr lang="en-US" altLang="zh-CN" sz="3200">
                  <a:latin typeface="方正全福体" panose="02000500000000000000" charset="-122"/>
                  <a:ea typeface="方正全福体" panose="02000500000000000000" charset="-122"/>
                  <a:cs typeface="方正全福体" panose="02000500000000000000" charset="-122"/>
                </a:rPr>
                <a:t>2. </a:t>
              </a:r>
              <a:r>
                <a:rPr lang="zh-CN" sz="3200">
                  <a:latin typeface="方正全福体" panose="02000500000000000000" charset="-122"/>
                  <a:ea typeface="方正全福体" panose="02000500000000000000" charset="-122"/>
                  <a:cs typeface="方正全福体" panose="02000500000000000000" charset="-122"/>
                </a:rPr>
                <a:t>语意连贯</a:t>
              </a:r>
              <a:endParaRPr lang="zh-CN" sz="3200"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endParaRPr>
            </a:p>
            <a:p>
              <a:r>
                <a:rPr lang="en-US" altLang="zh-CN" sz="3200">
                  <a:latin typeface="方正全福体" panose="02000500000000000000" charset="-122"/>
                  <a:ea typeface="方正全福体" panose="02000500000000000000" charset="-122"/>
                  <a:cs typeface="方正全福体" panose="02000500000000000000" charset="-122"/>
                </a:rPr>
                <a:t>3. </a:t>
              </a:r>
              <a:r>
                <a:rPr lang="zh-CN" sz="3200">
                  <a:latin typeface="方正全福体" panose="02000500000000000000" charset="-122"/>
                  <a:ea typeface="方正全福体" panose="02000500000000000000" charset="-122"/>
                  <a:cs typeface="方正全福体" panose="02000500000000000000" charset="-122"/>
                </a:rPr>
                <a:t>表达丰富、得体</a:t>
              </a:r>
              <a:r>
                <a:rPr lang="en-US" altLang="zh-CN" sz="3200">
                  <a:latin typeface="方正全福体" panose="02000500000000000000" charset="-122"/>
                  <a:ea typeface="方正全福体" panose="02000500000000000000" charset="-122"/>
                  <a:cs typeface="方正全福体" panose="02000500000000000000" charset="-122"/>
                </a:rPr>
                <a:t>.</a:t>
              </a:r>
              <a:r>
                <a:rPr lang="zh-CN" sz="3200">
                  <a:latin typeface="方正全福体" panose="02000500000000000000" charset="-122"/>
                  <a:ea typeface="方正全福体" panose="02000500000000000000" charset="-122"/>
                  <a:cs typeface="方正全福体" panose="02000500000000000000" charset="-122"/>
                </a:rPr>
                <a:t>如：第一段用非谓语传递背景信息，使语言表达简洁明了； 第二段用衔接词additionally使文章上下文连贯通顺</a:t>
              </a:r>
              <a:r>
                <a:rPr lang="zh-CN" altLang="en-US"/>
                <a:t>。</a:t>
              </a:r>
              <a:endParaRPr lang="zh-CN" altLang="en-US"/>
            </a:p>
          </p:txBody>
        </p:sp>
        <p:pic>
          <p:nvPicPr>
            <p:cNvPr id="11" name="图片 10" descr="51miz-E1247391-51C03BA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flipH="1">
              <a:off x="14913" y="3346"/>
              <a:ext cx="6553" cy="7122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63245" y="567055"/>
            <a:ext cx="11348720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Dear Kim, </a:t>
            </a:r>
            <a:endParaRPr lang="en-US" altLang="zh-CN" sz="3200">
              <a:latin typeface="舒窈英文衡水体" panose="02000500000000000000" charset="0"/>
              <a:cs typeface="舒窈英文衡水体" panose="02000500000000000000" charset="0"/>
            </a:endParaRPr>
          </a:p>
          <a:p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      Hope this e-mail finds you well! Having learnt your coming to our school and joining us in </a:t>
            </a:r>
            <a:r>
              <a:rPr lang="en-US" altLang="zh-CN" sz="3200" i="1">
                <a:latin typeface="舒窈英文衡水体" panose="02000500000000000000" charset="0"/>
                <a:cs typeface="舒窈英文衡水体" panose="02000500000000000000" charset="0"/>
              </a:rPr>
              <a:t>Labor Week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, I’m overjoyed! Welcome!</a:t>
            </a:r>
            <a:endParaRPr lang="en-US" altLang="zh-CN" sz="3200">
              <a:latin typeface="舒窈英文衡水体" panose="02000500000000000000" charset="0"/>
              <a:cs typeface="舒窈英文衡水体" panose="02000500000000000000" charset="0"/>
            </a:endParaRPr>
          </a:p>
          <a:p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      Aiming to 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enlighten our awareness of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 the value of labor and 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foster our hands-on ability, the event will last a whole week. 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 As scheduled, a variety of p</a:t>
            </a:r>
            <a:r>
              <a:rPr lang="zh-CN" altLang="en-US" sz="3200">
                <a:latin typeface="舒窈英文衡水体" panose="02000500000000000000" charset="0"/>
                <a:cs typeface="舒窈英文衡水体" panose="02000500000000000000" charset="0"/>
              </a:rPr>
              <a:t>ractice-oriented 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activities will be mounted, ranging from picking up tea leaves 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in person 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at our school’s tea garden and learning to process them under guidance to 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decorating our campus by planting flowering trees(</a:t>
            </a:r>
            <a:r>
              <a:rPr lang="zh-CN" altLang="en-US" sz="24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观花乔木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). </a:t>
            </a:r>
            <a:endParaRPr lang="en-US" altLang="zh-CN" sz="3200">
              <a:latin typeface="舒窈英文衡水体" panose="02000500000000000000" charset="0"/>
              <a:cs typeface="舒窈英文衡水体" panose="02000500000000000000" charset="0"/>
              <a:sym typeface="+mn-ea"/>
            </a:endParaRPr>
          </a:p>
          <a:p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</a:rPr>
              <a:t>     </a:t>
            </a:r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Look forward to your arrival and wish you a happy journey.</a:t>
            </a:r>
            <a:endParaRPr lang="en-US" altLang="zh-CN" sz="3200">
              <a:latin typeface="舒窈英文衡水体" panose="02000500000000000000" charset="0"/>
              <a:cs typeface="舒窈英文衡水体" panose="02000500000000000000" charset="0"/>
              <a:sym typeface="+mn-ea"/>
            </a:endParaRPr>
          </a:p>
          <a:p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    (97words)                                                                        Yours, </a:t>
            </a:r>
            <a:endParaRPr lang="en-US" altLang="zh-CN" sz="3200">
              <a:latin typeface="舒窈英文衡水体" panose="02000500000000000000" charset="0"/>
              <a:cs typeface="舒窈英文衡水体" panose="02000500000000000000" charset="0"/>
              <a:sym typeface="+mn-ea"/>
            </a:endParaRPr>
          </a:p>
          <a:p>
            <a:r>
              <a:rPr lang="en-US" altLang="zh-CN" sz="32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                                                                                             Li Hua</a:t>
            </a:r>
            <a:endParaRPr lang="en-US" altLang="zh-CN" sz="3200">
              <a:latin typeface="舒窈英文衡水体" panose="02000500000000000000" charset="0"/>
              <a:cs typeface="舒窈英文衡水体" panose="02000500000000000000" charset="0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9855" y="109855"/>
            <a:ext cx="2642235" cy="568325"/>
            <a:chOff x="14078" y="286"/>
            <a:chExt cx="4964" cy="1061"/>
          </a:xfrm>
        </p:grpSpPr>
        <p:grpSp>
          <p:nvGrpSpPr>
            <p:cNvPr id="54" name="组合 53"/>
            <p:cNvGrpSpPr/>
            <p:nvPr/>
          </p:nvGrpSpPr>
          <p:grpSpPr>
            <a:xfrm>
              <a:off x="14078" y="286"/>
              <a:ext cx="4249" cy="1061"/>
              <a:chOff x="542849" y="2598662"/>
              <a:chExt cx="11106302" cy="1843864"/>
            </a:xfrm>
          </p:grpSpPr>
          <p:sp>
            <p:nvSpPr>
              <p:cNvPr id="147" name="矩形: 圆角 146"/>
              <p:cNvSpPr/>
              <p:nvPr/>
            </p:nvSpPr>
            <p:spPr>
              <a:xfrm>
                <a:off x="542849" y="2598662"/>
                <a:ext cx="11106302" cy="1843864"/>
              </a:xfrm>
              <a:prstGeom prst="roundRect">
                <a:avLst>
                  <a:gd name="adj" fmla="val 22878"/>
                </a:avLst>
              </a:prstGeom>
              <a:solidFill>
                <a:srgbClr val="83839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148" name="矩形: 圆角 147"/>
              <p:cNvSpPr/>
              <p:nvPr/>
            </p:nvSpPr>
            <p:spPr>
              <a:xfrm>
                <a:off x="682905" y="2690699"/>
                <a:ext cx="10826190" cy="1642314"/>
              </a:xfrm>
              <a:prstGeom prst="roundRect">
                <a:avLst>
                  <a:gd name="adj" fmla="val 22878"/>
                </a:avLst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4307" y="339"/>
              <a:ext cx="4735" cy="97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下水作文</a:t>
              </a:r>
              <a:endPara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88035" y="1167765"/>
            <a:ext cx="10616565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                  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arouse our _____________(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意识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) of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an _______________(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难忘的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) week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have_____________(variety) activities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become ____________(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独立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have a _____________(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愉快的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)journey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develop _________________________(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一种社会责任感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appeal __________________________(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学生养成劳动习惯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Looking forward to your __________(arrive)!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/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36975" y="790575"/>
            <a:ext cx="1910080" cy="5835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p>
            <a:pPr algn="l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易错词块</a:t>
            </a:r>
            <a:endParaRPr lang="zh-CN" altLang="en-US" sz="32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95625" y="1633855"/>
            <a:ext cx="2802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aw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are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ness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49120" y="2217420"/>
            <a:ext cx="2802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unforge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tt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able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32965" y="2731135"/>
            <a:ext cx="82156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various                                            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=have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 variety of 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activities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99690" y="3644265"/>
            <a:ext cx="2802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independen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89505" y="5071110"/>
            <a:ext cx="5401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to 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students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to 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foster labor habits 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89860" y="4568190"/>
            <a:ext cx="5375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sense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of social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responsibility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02580" y="5565775"/>
            <a:ext cx="2802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arri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val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44165" y="4116705"/>
            <a:ext cx="2802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pl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ea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sant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9" grpId="0"/>
      <p:bldP spid="9" grpId="1"/>
      <p:bldP spid="8" grpId="0"/>
      <p:bldP spid="8" grpId="1"/>
      <p:bldP spid="10" grpId="0"/>
      <p:bldP spid="10" grpId="1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-45720" y="-5715"/>
            <a:ext cx="12282805" cy="6851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51miz-E1012002-81834F0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8705" y="999490"/>
            <a:ext cx="8457565" cy="6343650"/>
          </a:xfrm>
          <a:prstGeom prst="rect">
            <a:avLst/>
          </a:prstGeom>
        </p:spPr>
      </p:pic>
      <p:sp>
        <p:nvSpPr>
          <p:cNvPr id="4" name="矩形 3" descr="7b0a2020202022776f7264617274223a20227b5c2269645c223a32353030333839332c5c227469645c223a31333439337d220a7d0a"/>
          <p:cNvSpPr/>
          <p:nvPr/>
        </p:nvSpPr>
        <p:spPr>
          <a:xfrm>
            <a:off x="3497263" y="172085"/>
            <a:ext cx="5196840" cy="144780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obliqueBottomRight"/>
              <a:lightRig rig="flat" dir="t"/>
            </a:scene3d>
            <a:sp3d extrusionH="546100" contourW="12700" prstMaterial="matte">
              <a:extrusionClr>
                <a:srgbClr val="1B46D3"/>
              </a:extrusionClr>
              <a:contourClr>
                <a:srgbClr val="F9F9F9"/>
              </a:contourClr>
            </a:sp3d>
          </a:bodyPr>
          <a:p>
            <a:pPr algn="ctr"/>
            <a:r>
              <a:rPr lang="en-US" altLang="zh-CN" sz="8800" b="1">
                <a:ln w="38100">
                  <a:solidFill>
                    <a:srgbClr val="3D85FE"/>
                  </a:solidFill>
                </a:ln>
                <a:gradFill>
                  <a:gsLst>
                    <a:gs pos="0">
                      <a:srgbClr val="C1C9FF"/>
                    </a:gs>
                    <a:gs pos="39000">
                      <a:srgbClr val="F8F8F8"/>
                    </a:gs>
                  </a:gsLst>
                  <a:lin ang="16200000" scaled="1"/>
                </a:gradFill>
                <a:effectLst>
                  <a:glow rad="50800">
                    <a:srgbClr val="FFC923"/>
                  </a:glow>
                  <a:outerShdw dist="76200" dir="2700000" algn="tl" rotWithShape="0">
                    <a:srgbClr val="1C46DE"/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</a:rPr>
              <a:t>the end</a:t>
            </a:r>
            <a:endParaRPr lang="en-US" altLang="zh-CN" sz="8800" b="1">
              <a:ln w="38100">
                <a:solidFill>
                  <a:srgbClr val="3D85FE"/>
                </a:solidFill>
              </a:ln>
              <a:gradFill>
                <a:gsLst>
                  <a:gs pos="0">
                    <a:srgbClr val="C1C9FF"/>
                  </a:gs>
                  <a:gs pos="39000">
                    <a:srgbClr val="F8F8F8"/>
                  </a:gs>
                </a:gsLst>
                <a:lin ang="16200000" scaled="1"/>
              </a:gradFill>
              <a:effectLst>
                <a:glow rad="50800">
                  <a:srgbClr val="FFC923"/>
                </a:glow>
                <a:outerShdw dist="76200" dir="2700000" algn="tl" rotWithShape="0">
                  <a:srgbClr val="1C46DE"/>
                </a:outerShdw>
              </a:effectLst>
              <a:latin typeface="汉仪铸字烈焰体W" panose="00020600040101010101" charset="-122"/>
              <a:ea typeface="汉仪铸字烈焰体W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565910" y="1585595"/>
            <a:ext cx="92100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5400" b="1">
                <a:ln w="19050">
                  <a:noFill/>
                </a:ln>
                <a:solidFill>
                  <a:srgbClr val="334269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2022.4</a:t>
            </a:r>
            <a:r>
              <a:rPr lang="zh-CN" altLang="zh-CN" sz="5400" b="1">
                <a:ln w="19050">
                  <a:noFill/>
                </a:ln>
                <a:solidFill>
                  <a:srgbClr val="334269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绍兴市高三适应性考试</a:t>
            </a:r>
            <a:endParaRPr lang="zh-CN" altLang="zh-CN" sz="5400" b="1">
              <a:ln w="19050">
                <a:noFill/>
              </a:ln>
              <a:solidFill>
                <a:srgbClr val="334269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 descr="51miz-E1012002-81834F0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8160" y="2843530"/>
            <a:ext cx="6075680" cy="4556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37810" y="2663825"/>
            <a:ext cx="1516380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500">
                <a:latin typeface="汉仪雅酷黑 95W" panose="020B0A04020202020204" charset="-122"/>
                <a:ea typeface="汉仪雅酷黑 95W" panose="020B0A04020202020204" charset="-122"/>
              </a:rPr>
              <a:t>应用文</a:t>
            </a:r>
            <a:endParaRPr lang="zh-CN" altLang="en-US" sz="3500">
              <a:latin typeface="汉仪雅酷黑 95W" panose="020B0A04020202020204" charset="-122"/>
              <a:ea typeface="汉仪雅酷黑 95W" panose="020B0A04020202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41375" y="1036955"/>
            <a:ext cx="6706235" cy="3846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660"/>
              </a:lnSpc>
            </a:pP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第一节：应用文写作（满分 15 分）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3660"/>
              </a:lnSpc>
            </a:pP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假如你是李华，你的英国朋友 Kim 将于下周访问你校，并参与学校组织的“劳动实践 周”（Labour Week）活动。请你给他写封邮件，内容包括： 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3660"/>
              </a:lnSpc>
            </a:pP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1．表示欢迎；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3660"/>
              </a:lnSpc>
            </a:pP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2．介绍活动目的和内容； 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3660"/>
              </a:lnSpc>
            </a:pP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3．表达祝愿。 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7725410" y="902335"/>
            <a:ext cx="1154430" cy="52197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p>
            <a:pPr algn="ctr"/>
            <a:r>
              <a:rPr lang="zh-CN" altLang="en-US" sz="2800" b="1" dirty="0" smtClean="0">
                <a:solidFill>
                  <a:schemeClr val="bg1">
                    <a:lumMod val="95000"/>
                  </a:schemeClr>
                </a:solidFill>
                <a:ea typeface="造字工房悦圆演示版常规体" pitchFamily="2" charset="-122"/>
              </a:rPr>
              <a:t>体裁？</a:t>
            </a:r>
            <a:endParaRPr lang="en-US" altLang="zh-CN" sz="2800" b="1" dirty="0" smtClean="0">
              <a:solidFill>
                <a:schemeClr val="bg1">
                  <a:lumMod val="95000"/>
                </a:schemeClr>
              </a:solidFill>
              <a:ea typeface="造字工房悦圆演示版常规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58580" y="902335"/>
            <a:ext cx="2517140" cy="4603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邮件</a:t>
            </a:r>
            <a:r>
              <a:rPr lang="en-US" altLang="zh-CN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(</a:t>
            </a:r>
            <a:r>
              <a:rPr lang="zh-CN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欢迎</a:t>
            </a:r>
            <a:r>
              <a:rPr lang="en-US" altLang="zh-CN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+</a:t>
            </a:r>
            <a:r>
              <a:rPr lang="zh-CN" altLang="en-US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介绍</a:t>
            </a:r>
            <a:r>
              <a:rPr lang="en-US" altLang="zh-CN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)</a:t>
            </a:r>
            <a:endParaRPr lang="zh-CN" altLang="en-US" sz="2400" b="1" dirty="0" smtClean="0">
              <a:latin typeface="造字工房悦圆演示版常规体" pitchFamily="2" charset="-122"/>
              <a:ea typeface="造字工房悦圆演示版常规体" pitchFamily="2" charset="-122"/>
            </a:endParaRPr>
          </a:p>
        </p:txBody>
      </p:sp>
      <p:sp>
        <p:nvSpPr>
          <p:cNvPr id="5" name="TextBox 7">
            <a:hlinkClick r:id="rId1" action="ppaction://hlinksldjump"/>
          </p:cNvPr>
          <p:cNvSpPr txBox="1"/>
          <p:nvPr/>
        </p:nvSpPr>
        <p:spPr>
          <a:xfrm>
            <a:off x="7726045" y="1603375"/>
            <a:ext cx="1154430" cy="52197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p>
            <a:pPr algn="ctr"/>
            <a:r>
              <a:rPr lang="zh-CN" altLang="en-US" sz="2800" b="1" dirty="0" smtClean="0">
                <a:solidFill>
                  <a:schemeClr val="bg1">
                    <a:lumMod val="95000"/>
                  </a:schemeClr>
                </a:solidFill>
                <a:ea typeface="造字工房悦圆演示版常规体" pitchFamily="2" charset="-122"/>
              </a:rPr>
              <a:t>人称？</a:t>
            </a:r>
            <a:endParaRPr lang="zh-CN" altLang="en-US" sz="2800" b="1" dirty="0" smtClean="0">
              <a:solidFill>
                <a:schemeClr val="bg1">
                  <a:lumMod val="95000"/>
                </a:schemeClr>
              </a:solidFill>
              <a:ea typeface="造字工房悦圆演示版常规体" pitchFamily="2" charset="-122"/>
            </a:endParaRPr>
          </a:p>
        </p:txBody>
      </p:sp>
      <p:sp>
        <p:nvSpPr>
          <p:cNvPr id="6" name="TextBox 15"/>
          <p:cNvSpPr txBox="1"/>
          <p:nvPr/>
        </p:nvSpPr>
        <p:spPr>
          <a:xfrm>
            <a:off x="8958580" y="1424305"/>
            <a:ext cx="2094230" cy="82994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pPr algn="ctr"/>
            <a:r>
              <a:rPr lang="zh-CN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第一人称</a:t>
            </a:r>
            <a:endParaRPr lang="zh-CN" sz="2400" b="1" dirty="0" smtClean="0">
              <a:latin typeface="造字工房悦圆演示版常规体" pitchFamily="2" charset="-122"/>
              <a:ea typeface="造字工房悦圆演示版常规体" pitchFamily="2" charset="-122"/>
            </a:endParaRPr>
          </a:p>
          <a:p>
            <a:pPr algn="ctr"/>
            <a:r>
              <a:rPr lang="zh-CN" altLang="en-US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第二人称</a:t>
            </a:r>
            <a:endParaRPr lang="zh-CN" altLang="en-US" sz="2400" b="1" dirty="0" smtClean="0">
              <a:latin typeface="造字工房悦圆演示版常规体" pitchFamily="2" charset="-122"/>
              <a:ea typeface="造字工房悦圆演示版常规体" pitchFamily="2" charset="-122"/>
            </a:endParaRPr>
          </a:p>
        </p:txBody>
      </p:sp>
      <p:sp>
        <p:nvSpPr>
          <p:cNvPr id="7" name="TextBox 7">
            <a:hlinkClick r:id="rId1" action="ppaction://hlinksldjump"/>
          </p:cNvPr>
          <p:cNvSpPr txBox="1"/>
          <p:nvPr/>
        </p:nvSpPr>
        <p:spPr>
          <a:xfrm>
            <a:off x="7726045" y="3082290"/>
            <a:ext cx="1153795" cy="52197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p>
            <a:pPr algn="ctr"/>
            <a:r>
              <a:rPr lang="zh-CN" altLang="en-US" sz="2800" b="1" dirty="0" smtClean="0">
                <a:solidFill>
                  <a:schemeClr val="bg1">
                    <a:lumMod val="95000"/>
                  </a:schemeClr>
                </a:solidFill>
                <a:ea typeface="造字工房悦圆演示版常规体" pitchFamily="2" charset="-122"/>
              </a:rPr>
              <a:t>要点</a:t>
            </a:r>
            <a:r>
              <a:rPr lang="zh-CN" sz="2800" b="1" dirty="0" smtClean="0">
                <a:solidFill>
                  <a:schemeClr val="bg1">
                    <a:lumMod val="95000"/>
                  </a:schemeClr>
                </a:solidFill>
                <a:ea typeface="造字工房悦圆演示版常规体" pitchFamily="2" charset="-122"/>
              </a:rPr>
              <a:t>？</a:t>
            </a:r>
            <a:endParaRPr lang="zh-CN" sz="2800" b="1" dirty="0" smtClean="0">
              <a:solidFill>
                <a:schemeClr val="bg1">
                  <a:lumMod val="95000"/>
                </a:schemeClr>
              </a:solidFill>
              <a:ea typeface="造字工房悦圆演示版常规体" pitchFamily="2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37895" y="1616075"/>
            <a:ext cx="6910705" cy="1243965"/>
            <a:chOff x="-1033" y="5415"/>
            <a:chExt cx="10883" cy="1959"/>
          </a:xfrm>
        </p:grpSpPr>
        <p:sp>
          <p:nvSpPr>
            <p:cNvPr id="40" name="矩形 39"/>
            <p:cNvSpPr/>
            <p:nvPr/>
          </p:nvSpPr>
          <p:spPr>
            <a:xfrm>
              <a:off x="-1033" y="6090"/>
              <a:ext cx="4040" cy="544"/>
            </a:xfrm>
            <a:prstGeom prst="rect">
              <a:avLst/>
            </a:prstGeom>
            <a:solidFill>
              <a:srgbClr val="F034FC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6527" y="5415"/>
              <a:ext cx="2378" cy="544"/>
            </a:xfrm>
            <a:prstGeom prst="rect">
              <a:avLst/>
            </a:prstGeom>
            <a:solidFill>
              <a:srgbClr val="F034FC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3007" y="6090"/>
              <a:ext cx="6042" cy="544"/>
            </a:xfrm>
            <a:prstGeom prst="rect">
              <a:avLst/>
            </a:prstGeom>
            <a:solidFill>
              <a:srgbClr val="F034FC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-1033" y="6830"/>
              <a:ext cx="8064" cy="544"/>
            </a:xfrm>
            <a:prstGeom prst="rect">
              <a:avLst/>
            </a:prstGeom>
            <a:solidFill>
              <a:srgbClr val="F034FC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4" name="图片 33" descr="ed8b729d909cef477011719ac57e3c5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  <a:alpha val="0"/>
                  </a:srgbClr>
                </a:clrTo>
              </a:clrChange>
            </a:blip>
            <a:srcRect l="77126" t="66557" r="11053"/>
            <a:stretch>
              <a:fillRect/>
            </a:stretch>
          </p:blipFill>
          <p:spPr>
            <a:xfrm>
              <a:off x="8933" y="5459"/>
              <a:ext cx="917" cy="1736"/>
            </a:xfrm>
            <a:prstGeom prst="rect">
              <a:avLst/>
            </a:prstGeom>
          </p:spPr>
        </p:pic>
      </p:grpSp>
      <p:sp>
        <p:nvSpPr>
          <p:cNvPr id="9" name="TextBox 15"/>
          <p:cNvSpPr txBox="1"/>
          <p:nvPr/>
        </p:nvSpPr>
        <p:spPr>
          <a:xfrm>
            <a:off x="3383915" y="3340100"/>
            <a:ext cx="2509520" cy="4603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pPr algn="ctr"/>
            <a:r>
              <a:rPr lang="zh-CN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背景</a:t>
            </a:r>
            <a:r>
              <a:rPr lang="en-US" altLang="zh-CN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+</a:t>
            </a:r>
            <a:r>
              <a:rPr lang="zh-CN" altLang="en-US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写信目的</a:t>
            </a:r>
            <a:endParaRPr lang="zh-CN" altLang="en-US" sz="2400" b="1" dirty="0" smtClean="0">
              <a:latin typeface="造字工房悦圆演示版常规体" pitchFamily="2" charset="-122"/>
              <a:ea typeface="造字工房悦圆演示版常规体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13180" y="2878455"/>
            <a:ext cx="3362960" cy="1901190"/>
            <a:chOff x="-442" y="4592"/>
            <a:chExt cx="5296" cy="2994"/>
          </a:xfrm>
        </p:grpSpPr>
        <p:sp>
          <p:nvSpPr>
            <p:cNvPr id="12" name="矩形 11"/>
            <p:cNvSpPr/>
            <p:nvPr/>
          </p:nvSpPr>
          <p:spPr>
            <a:xfrm>
              <a:off x="-340" y="6271"/>
              <a:ext cx="5194" cy="544"/>
            </a:xfrm>
            <a:prstGeom prst="rect">
              <a:avLst/>
            </a:prstGeom>
            <a:solidFill>
              <a:srgbClr val="F034FC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-202" y="5646"/>
              <a:ext cx="2378" cy="544"/>
            </a:xfrm>
            <a:prstGeom prst="rect">
              <a:avLst/>
            </a:prstGeom>
            <a:solidFill>
              <a:srgbClr val="F034FC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-442" y="7042"/>
              <a:ext cx="2857" cy="544"/>
            </a:xfrm>
            <a:prstGeom prst="rect">
              <a:avLst/>
            </a:prstGeom>
            <a:solidFill>
              <a:srgbClr val="F034FC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ed8b729d909cef477011719ac57e3c5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  <a:alpha val="0"/>
                  </a:srgbClr>
                </a:clrTo>
              </a:clrChange>
            </a:blip>
            <a:srcRect l="77126" t="66557" r="11053"/>
            <a:stretch>
              <a:fillRect/>
            </a:stretch>
          </p:blipFill>
          <p:spPr>
            <a:xfrm>
              <a:off x="2090" y="4592"/>
              <a:ext cx="917" cy="1736"/>
            </a:xfrm>
            <a:prstGeom prst="rect">
              <a:avLst/>
            </a:prstGeom>
          </p:spPr>
        </p:pic>
      </p:grpSp>
      <p:sp>
        <p:nvSpPr>
          <p:cNvPr id="19" name="TextBox 7">
            <a:hlinkClick r:id="rId1" action="ppaction://hlinksldjump"/>
          </p:cNvPr>
          <p:cNvSpPr txBox="1"/>
          <p:nvPr/>
        </p:nvSpPr>
        <p:spPr>
          <a:xfrm>
            <a:off x="7726680" y="3785870"/>
            <a:ext cx="1153795" cy="52197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p>
            <a:pPr algn="ctr"/>
            <a:r>
              <a:rPr lang="zh-CN" sz="2800" b="1" dirty="0" smtClean="0">
                <a:solidFill>
                  <a:schemeClr val="bg1">
                    <a:lumMod val="95000"/>
                  </a:schemeClr>
                </a:solidFill>
                <a:ea typeface="造字工房悦圆演示版常规体" pitchFamily="2" charset="-122"/>
              </a:rPr>
              <a:t>结构？</a:t>
            </a:r>
            <a:endParaRPr lang="zh-CN" sz="2800" b="1" dirty="0" smtClean="0">
              <a:solidFill>
                <a:schemeClr val="bg1">
                  <a:lumMod val="95000"/>
                </a:schemeClr>
              </a:solidFill>
              <a:ea typeface="造字工房悦圆演示版常规体" pitchFamily="2" charset="-122"/>
            </a:endParaRPr>
          </a:p>
        </p:txBody>
      </p:sp>
      <p:graphicFrame>
        <p:nvGraphicFramePr>
          <p:cNvPr id="20" name="表格 19"/>
          <p:cNvGraphicFramePr/>
          <p:nvPr>
            <p:custDataLst>
              <p:tags r:id="rId3"/>
            </p:custDataLst>
          </p:nvPr>
        </p:nvGraphicFramePr>
        <p:xfrm>
          <a:off x="6817360" y="4520565"/>
          <a:ext cx="4658360" cy="1639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645"/>
                <a:gridCol w="3307715"/>
              </a:tblGrid>
              <a:tr h="6032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</a:rPr>
                        <a:t>para.1</a:t>
                      </a:r>
                      <a:endParaRPr lang="en-US" altLang="zh-CN" sz="28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  <a:sym typeface="+mn-ea"/>
                        </a:rPr>
                        <a:t>para.2</a:t>
                      </a:r>
                      <a:endParaRPr lang="en-US" altLang="zh-CN" sz="28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  <a:sym typeface="+mn-ea"/>
                        </a:rPr>
                        <a:t>para.3</a:t>
                      </a:r>
                      <a:endParaRPr lang="en-US" altLang="zh-CN" sz="28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8306435" y="5184140"/>
            <a:ext cx="2940050" cy="4603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活动介绍</a:t>
            </a:r>
            <a:r>
              <a:rPr lang="en-US" altLang="zh-CN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(</a:t>
            </a:r>
            <a:r>
              <a:rPr lang="zh-CN" altLang="en-US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目的</a:t>
            </a:r>
            <a:r>
              <a:rPr lang="en-US" altLang="zh-CN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+</a:t>
            </a:r>
            <a:r>
              <a:rPr lang="zh-CN" altLang="en-US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内容</a:t>
            </a:r>
            <a:r>
              <a:rPr lang="en-US" altLang="zh-CN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)</a:t>
            </a:r>
            <a:endParaRPr lang="en-US" altLang="zh-CN" sz="2400" b="1" dirty="0" smtClean="0">
              <a:latin typeface="造字工房悦圆演示版常规体" pitchFamily="2" charset="-122"/>
              <a:ea typeface="造字工房悦圆演示版常规体" pitchFamily="2" charset="-122"/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8306435" y="5699760"/>
            <a:ext cx="1573530" cy="4603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pPr algn="l"/>
            <a:r>
              <a:rPr lang="zh-CN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表达祝愿</a:t>
            </a:r>
            <a:endParaRPr lang="zh-CN" sz="2400" b="1" dirty="0" smtClean="0">
              <a:latin typeface="造字工房悦圆演示版常规体" pitchFamily="2" charset="-122"/>
              <a:ea typeface="造字工房悦圆演示版常规体" pitchFamily="2" charset="-122"/>
            </a:endParaRPr>
          </a:p>
        </p:txBody>
      </p:sp>
      <p:sp>
        <p:nvSpPr>
          <p:cNvPr id="2" name="TextBox 7">
            <a:hlinkClick r:id="rId1" action="ppaction://hlinksldjump"/>
          </p:cNvPr>
          <p:cNvSpPr txBox="1"/>
          <p:nvPr/>
        </p:nvSpPr>
        <p:spPr>
          <a:xfrm>
            <a:off x="7726045" y="2387600"/>
            <a:ext cx="1154430" cy="52197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p>
            <a:pPr algn="ctr"/>
            <a:r>
              <a:rPr lang="zh-CN" altLang="en-US" sz="2800" b="1" dirty="0" smtClean="0">
                <a:solidFill>
                  <a:schemeClr val="bg1">
                    <a:lumMod val="95000"/>
                  </a:schemeClr>
                </a:solidFill>
                <a:ea typeface="造字工房悦圆演示版常规体" pitchFamily="2" charset="-122"/>
              </a:rPr>
              <a:t>时态？</a:t>
            </a:r>
            <a:endParaRPr lang="zh-CN" altLang="en-US" sz="2800" b="1" dirty="0" smtClean="0">
              <a:solidFill>
                <a:schemeClr val="bg1">
                  <a:lumMod val="95000"/>
                </a:schemeClr>
              </a:solidFill>
              <a:ea typeface="造字工房悦圆演示版常规体" pitchFamily="2" charset="-122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8958580" y="2418080"/>
            <a:ext cx="2893060" cy="4603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pPr algn="ctr"/>
            <a:r>
              <a:rPr lang="zh-CN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一般将来</a:t>
            </a:r>
            <a:r>
              <a:rPr lang="en-US" altLang="zh-CN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&amp;</a:t>
            </a:r>
            <a:r>
              <a:rPr lang="zh-CN" altLang="en-US" sz="2400" b="1" dirty="0" smtClean="0">
                <a:latin typeface="造字工房悦圆演示版常规体" pitchFamily="2" charset="-122"/>
                <a:ea typeface="造字工房悦圆演示版常规体" pitchFamily="2" charset="-122"/>
              </a:rPr>
              <a:t>一般现在</a:t>
            </a:r>
            <a:endParaRPr lang="zh-CN" altLang="en-US" sz="2400" b="1" dirty="0" smtClean="0">
              <a:latin typeface="造字工房悦圆演示版常规体" pitchFamily="2" charset="-122"/>
              <a:ea typeface="造字工房悦圆演示版常规体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3594 0.183241 " pathEditMode="relative" rAng="0" ptsTypes="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" y="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6" grpId="0" bldLvl="0" animBg="1"/>
      <p:bldP spid="5" grpId="0" bldLvl="0" animBg="1"/>
      <p:bldP spid="6" grpId="0" bldLvl="0" animBg="1"/>
      <p:bldP spid="7" grpId="0" bldLvl="0" animBg="1"/>
      <p:bldP spid="19" grpId="0" bldLvl="0" animBg="1"/>
      <p:bldP spid="21" grpId="0" bldLvl="0" animBg="1"/>
      <p:bldP spid="22" grpId="0" bldLvl="0" animBg="1"/>
      <p:bldP spid="9" grpId="0" bldLvl="0" animBg="1"/>
      <p:bldP spid="9" grpId="1" animBg="1"/>
      <p:bldP spid="9" grpId="2" bldLvl="0" animBg="1"/>
      <p:bldP spid="2" grpId="0" bldLvl="0" animBg="1"/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15035" y="728980"/>
            <a:ext cx="10361930" cy="1198880"/>
          </a:xfrm>
          <a:prstGeom prst="rect">
            <a:avLst/>
          </a:prstGeom>
          <a:noFill/>
          <a:ln>
            <a:solidFill>
              <a:schemeClr val="bg2"/>
            </a:solidFill>
            <a:prstDash val="dash"/>
          </a:ln>
        </p:spPr>
        <p:txBody>
          <a:bodyPr wrap="square" rtlCol="0" anchor="t">
            <a:spAutoFit/>
          </a:bodyPr>
          <a:p>
            <a:pPr fontAlgn="auto">
              <a:lnSpc>
                <a:spcPct val="10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假如你是李华，你的英国朋友 Kim 将于下周访问你校，并参与学校组织的“劳动实践 周”（Labour Week）活动。请你给他写封邮件，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内容包括： 1．表示欢迎；2．介绍活动目的和内容； 3．表达祝愿。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47084" y="1967230"/>
            <a:ext cx="3968115" cy="604363"/>
            <a:chOff x="13995" y="286"/>
            <a:chExt cx="5961" cy="1061"/>
          </a:xfrm>
        </p:grpSpPr>
        <p:grpSp>
          <p:nvGrpSpPr>
            <p:cNvPr id="54" name="组合 53"/>
            <p:cNvGrpSpPr/>
            <p:nvPr/>
          </p:nvGrpSpPr>
          <p:grpSpPr>
            <a:xfrm>
              <a:off x="14078" y="286"/>
              <a:ext cx="4249" cy="1061"/>
              <a:chOff x="542849" y="2598662"/>
              <a:chExt cx="11106302" cy="1843864"/>
            </a:xfrm>
          </p:grpSpPr>
          <p:sp>
            <p:nvSpPr>
              <p:cNvPr id="147" name="矩形: 圆角 146"/>
              <p:cNvSpPr/>
              <p:nvPr/>
            </p:nvSpPr>
            <p:spPr>
              <a:xfrm>
                <a:off x="542849" y="2598662"/>
                <a:ext cx="11106302" cy="1843864"/>
              </a:xfrm>
              <a:prstGeom prst="roundRect">
                <a:avLst>
                  <a:gd name="adj" fmla="val 22878"/>
                </a:avLst>
              </a:prstGeom>
              <a:solidFill>
                <a:srgbClr val="83839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148" name="矩形: 圆角 147"/>
              <p:cNvSpPr/>
              <p:nvPr/>
            </p:nvSpPr>
            <p:spPr>
              <a:xfrm>
                <a:off x="682905" y="2690699"/>
                <a:ext cx="10826190" cy="1642314"/>
              </a:xfrm>
              <a:prstGeom prst="roundRect">
                <a:avLst>
                  <a:gd name="adj" fmla="val 22878"/>
                </a:avLst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3995" y="340"/>
              <a:ext cx="5961" cy="9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para.1</a:t>
              </a:r>
              <a:r>
                <a:rPr kumimoji="0" lang="zh-CN" alt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目的</a:t>
              </a:r>
              <a:r>
                <a:rPr kumimoji="0" lang="en-US" altLang="zh-CN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+</a:t>
              </a:r>
              <a:r>
                <a:rPr kumimoji="0" lang="zh-CN" alt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背景</a:t>
              </a:r>
              <a:endPara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8861" t="3694" r="42278" b="3963"/>
          <a:stretch>
            <a:fillRect/>
          </a:stretch>
        </p:blipFill>
        <p:spPr>
          <a:xfrm rot="16200000">
            <a:off x="4968875" y="-1489075"/>
            <a:ext cx="1319530" cy="938212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7604760" y="1424305"/>
            <a:ext cx="5668645" cy="5135880"/>
            <a:chOff x="10953" y="2170"/>
            <a:chExt cx="8927" cy="8088"/>
          </a:xfrm>
        </p:grpSpPr>
        <p:pic>
          <p:nvPicPr>
            <p:cNvPr id="11" name="图片 10" descr="51miz-E1247391-51C03BA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flipH="1">
              <a:off x="14220" y="4107"/>
              <a:ext cx="5660" cy="6151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10953" y="2170"/>
              <a:ext cx="6668" cy="4418"/>
              <a:chOff x="10953" y="2170"/>
              <a:chExt cx="6668" cy="4418"/>
            </a:xfrm>
          </p:grpSpPr>
          <p:pic>
            <p:nvPicPr>
              <p:cNvPr id="13" name="图片 12" descr="51miz-E1245802-4E1EC08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53" y="2170"/>
                <a:ext cx="6668" cy="4418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/>
            </p:nvSpPr>
            <p:spPr>
              <a:xfrm rot="21060000">
                <a:off x="12628" y="3436"/>
                <a:ext cx="4184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3600">
                    <a:latin typeface="汉仪雅酷黑 95W" panose="020B0A04020202020204" charset="-122"/>
                    <a:ea typeface="汉仪雅酷黑 95W" panose="020B0A04020202020204" charset="-122"/>
                  </a:rPr>
                  <a:t>切忌生搬</a:t>
                </a:r>
                <a:endParaRPr lang="zh-CN" altLang="en-US" sz="3600">
                  <a:latin typeface="汉仪雅酷黑 95W" panose="020B0A04020202020204" charset="-122"/>
                  <a:ea typeface="汉仪雅酷黑 95W" panose="020B0A04020202020204" charset="-122"/>
                </a:endParaRPr>
              </a:p>
              <a:p>
                <a:r>
                  <a:rPr lang="zh-CN" altLang="en-US" sz="3600">
                    <a:latin typeface="汉仪雅酷黑 95W" panose="020B0A04020202020204" charset="-122"/>
                    <a:ea typeface="汉仪雅酷黑 95W" panose="020B0A04020202020204" charset="-122"/>
                  </a:rPr>
                  <a:t>硬套</a:t>
                </a:r>
                <a:endParaRPr lang="zh-CN" altLang="en-US" sz="3600">
                  <a:latin typeface="汉仪雅酷黑 95W" panose="020B0A04020202020204" charset="-122"/>
                  <a:ea typeface="汉仪雅酷黑 95W" panose="020B0A04020202020204" charset="-122"/>
                </a:endParaRPr>
              </a:p>
            </p:txBody>
          </p:sp>
        </p:grpSp>
      </p:grpSp>
      <p:sp>
        <p:nvSpPr>
          <p:cNvPr id="5" name="文本框 4"/>
          <p:cNvSpPr txBox="1"/>
          <p:nvPr/>
        </p:nvSpPr>
        <p:spPr>
          <a:xfrm>
            <a:off x="847090" y="5399405"/>
            <a:ext cx="10429875" cy="1383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zh-CN" altLang="en-US" sz="2800">
                <a:latin typeface="舒窈英文衡水体" panose="02000500000000000000" charset="0"/>
                <a:cs typeface="舒窈英文衡水体" panose="02000500000000000000" charset="0"/>
              </a:rPr>
              <a:t>(</a:t>
            </a:r>
            <a:r>
              <a:rPr lang="zh-CN" altLang="en-US" sz="28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Hope this email finds you well.</a:t>
            </a:r>
            <a:r>
              <a:rPr lang="zh-CN" altLang="en-US" sz="2800">
                <a:latin typeface="舒窈英文衡水体" panose="02000500000000000000" charset="0"/>
                <a:cs typeface="舒窈英文衡水体" panose="02000500000000000000" charset="0"/>
              </a:rPr>
              <a:t>) </a:t>
            </a:r>
            <a:r>
              <a:rPr lang="en-US" altLang="zh-CN" sz="2800">
                <a:latin typeface="舒窈英文衡水体" panose="02000500000000000000" charset="0"/>
                <a:cs typeface="舒窈英文衡水体" panose="02000500000000000000" charset="0"/>
              </a:rPr>
              <a:t>I’m overjoyed to </a:t>
            </a:r>
            <a:r>
              <a:rPr lang="zh-CN" altLang="en-US" sz="2800">
                <a:latin typeface="舒窈英文衡水体" panose="02000500000000000000" charset="0"/>
                <a:cs typeface="舒窈英文衡水体" panose="02000500000000000000" charset="0"/>
              </a:rPr>
              <a:t>know you</a:t>
            </a:r>
            <a:r>
              <a:rPr lang="en-US" altLang="zh-CN" sz="2800">
                <a:latin typeface="舒窈英文衡水体" panose="02000500000000000000" charset="0"/>
                <a:cs typeface="舒窈英文衡水体" panose="02000500000000000000" charset="0"/>
              </a:rPr>
              <a:t>r</a:t>
            </a:r>
            <a:r>
              <a:rPr lang="zh-CN" altLang="en-US" sz="2800">
                <a:latin typeface="舒窈英文衡水体" panose="02000500000000000000" charset="0"/>
                <a:cs typeface="舒窈英文衡水体" panose="02000500000000000000" charset="0"/>
              </a:rPr>
              <a:t> </a:t>
            </a:r>
            <a:r>
              <a:rPr lang="en-US" altLang="zh-CN" sz="2800">
                <a:latin typeface="舒窈英文衡水体" panose="02000500000000000000" charset="0"/>
                <a:cs typeface="舒窈英文衡水体" panose="02000500000000000000" charset="0"/>
              </a:rPr>
              <a:t>coming to our school and</a:t>
            </a:r>
            <a:r>
              <a:rPr lang="zh-CN" altLang="en-US" sz="2800">
                <a:latin typeface="舒窈英文衡水体" panose="02000500000000000000" charset="0"/>
                <a:cs typeface="舒窈英文衡水体" panose="02000500000000000000" charset="0"/>
              </a:rPr>
              <a:t> </a:t>
            </a:r>
            <a:r>
              <a:rPr lang="zh-CN" altLang="en-US" sz="28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join</a:t>
            </a:r>
            <a:r>
              <a:rPr lang="en-US" altLang="zh-CN" sz="28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ing</a:t>
            </a:r>
            <a:r>
              <a:rPr lang="zh-CN" altLang="en-US" sz="28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 in our Labour Week</a:t>
            </a:r>
            <a:r>
              <a:rPr lang="en-US" altLang="zh-CN" sz="28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 </a:t>
            </a:r>
            <a:r>
              <a:rPr lang="zh-CN" altLang="en-US" sz="2800">
                <a:latin typeface="舒窈英文衡水体" panose="02000500000000000000" charset="0"/>
                <a:cs typeface="舒窈英文衡水体" panose="02000500000000000000" charset="0"/>
              </a:rPr>
              <a:t>next week</a:t>
            </a:r>
            <a:r>
              <a:rPr lang="en-US" altLang="zh-CN" sz="2800">
                <a:latin typeface="舒窈英文衡水体" panose="02000500000000000000" charset="0"/>
                <a:cs typeface="舒窈英文衡水体" panose="02000500000000000000" charset="0"/>
              </a:rPr>
              <a:t>.</a:t>
            </a:r>
            <a:r>
              <a:rPr lang="zh-CN" altLang="en-US" sz="2800">
                <a:latin typeface="舒窈英文衡水体" panose="02000500000000000000" charset="0"/>
                <a:cs typeface="舒窈英文衡水体" panose="02000500000000000000" charset="0"/>
              </a:rPr>
              <a:t> </a:t>
            </a:r>
            <a:r>
              <a:rPr lang="en-US" altLang="zh-CN" sz="2800">
                <a:latin typeface="舒窈英文衡水体" panose="02000500000000000000" charset="0"/>
                <a:cs typeface="舒窈英文衡水体" panose="02000500000000000000" charset="0"/>
              </a:rPr>
              <a:t>W</a:t>
            </a:r>
            <a:r>
              <a:rPr lang="zh-CN" altLang="en-US" sz="2800">
                <a:latin typeface="舒窈英文衡水体" panose="02000500000000000000" charset="0"/>
                <a:cs typeface="舒窈英文衡水体" panose="02000500000000000000" charset="0"/>
              </a:rPr>
              <a:t>elcome</a:t>
            </a:r>
            <a:r>
              <a:rPr lang="en-US" altLang="zh-CN" sz="2800">
                <a:latin typeface="舒窈英文衡水体" panose="02000500000000000000" charset="0"/>
                <a:cs typeface="舒窈英文衡水体" panose="02000500000000000000" charset="0"/>
              </a:rPr>
              <a:t>!</a:t>
            </a:r>
            <a:endParaRPr lang="en-US" altLang="zh-CN" sz="2800">
              <a:latin typeface="舒窈英文衡水体" panose="02000500000000000000" charset="0"/>
              <a:cs typeface="舒窈英文衡水体" panose="02000500000000000000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7090" y="3938905"/>
            <a:ext cx="989457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sz="2800">
                <a:latin typeface="舒窈英文衡水体" panose="02000500000000000000" charset="0"/>
                <a:cs typeface="舒窈英文衡水体" panose="02000500000000000000" charset="0"/>
              </a:rPr>
              <a:t>(How is it going?) Having learnt that</a:t>
            </a:r>
            <a:r>
              <a:rPr lang="zh-CN" altLang="en-US" sz="2800">
                <a:latin typeface="舒窈英文衡水体" panose="02000500000000000000" charset="0"/>
                <a:cs typeface="舒窈英文衡水体" panose="02000500000000000000" charset="0"/>
              </a:rPr>
              <a:t> you</a:t>
            </a:r>
            <a:r>
              <a:rPr lang="en-US" altLang="zh-CN" sz="2800">
                <a:latin typeface="舒窈英文衡水体" panose="02000500000000000000" charset="0"/>
                <a:cs typeface="舒窈英文衡水体" panose="02000500000000000000" charset="0"/>
              </a:rPr>
              <a:t> will visit our school and</a:t>
            </a:r>
            <a:r>
              <a:rPr lang="zh-CN" altLang="en-US" sz="2800">
                <a:latin typeface="舒窈英文衡水体" panose="02000500000000000000" charset="0"/>
                <a:cs typeface="舒窈英文衡水体" panose="02000500000000000000" charset="0"/>
              </a:rPr>
              <a:t> </a:t>
            </a:r>
            <a:r>
              <a:rPr lang="zh-CN" altLang="en-US" sz="28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join in our Labour Week</a:t>
            </a:r>
            <a:r>
              <a:rPr lang="en-US" altLang="zh-CN" sz="2800">
                <a:latin typeface="舒窈英文衡水体" panose="02000500000000000000" charset="0"/>
                <a:cs typeface="舒窈英文衡水体" panose="02000500000000000000" charset="0"/>
                <a:sym typeface="+mn-ea"/>
              </a:rPr>
              <a:t> </a:t>
            </a:r>
            <a:r>
              <a:rPr lang="zh-CN" altLang="en-US" sz="2800">
                <a:latin typeface="舒窈英文衡水体" panose="02000500000000000000" charset="0"/>
                <a:cs typeface="舒窈英文衡水体" panose="02000500000000000000" charset="0"/>
              </a:rPr>
              <a:t>next week</a:t>
            </a:r>
            <a:r>
              <a:rPr lang="en-US" sz="2800">
                <a:latin typeface="舒窈英文衡水体" panose="02000500000000000000" charset="0"/>
                <a:cs typeface="舒窈英文衡水体" panose="02000500000000000000" charset="0"/>
              </a:rPr>
              <a:t>, I’d like to give my warm welcome to you.</a:t>
            </a:r>
            <a:endParaRPr lang="en-US" sz="2800">
              <a:latin typeface="舒窈英文衡水体" panose="02000500000000000000" charset="0"/>
              <a:cs typeface="舒窈英文衡水体" panose="02000500000000000000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" grpId="0" bldLvl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15035" y="728980"/>
            <a:ext cx="10361930" cy="1198880"/>
          </a:xfrm>
          <a:prstGeom prst="rect">
            <a:avLst/>
          </a:prstGeom>
          <a:noFill/>
          <a:ln>
            <a:solidFill>
              <a:schemeClr val="bg2"/>
            </a:solidFill>
            <a:prstDash val="dash"/>
          </a:ln>
        </p:spPr>
        <p:txBody>
          <a:bodyPr wrap="square" rtlCol="0" anchor="t">
            <a:spAutoFit/>
          </a:bodyPr>
          <a:p>
            <a:pPr fontAlgn="auto">
              <a:lnSpc>
                <a:spcPct val="10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假如你是李华，你的英国朋友 Kim 将于下周访问你校，并参与学校组织的“劳动实践 周”（Labour Week）活动。请你给他写封邮件，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内容包括： 1．表示欢迎；2．介绍活动目的和内容； 3．表达祝愿。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97442" y="1967230"/>
            <a:ext cx="10305572" cy="604520"/>
            <a:chOff x="14078" y="286"/>
            <a:chExt cx="8075" cy="1061"/>
          </a:xfrm>
        </p:grpSpPr>
        <p:grpSp>
          <p:nvGrpSpPr>
            <p:cNvPr id="54" name="组合 53"/>
            <p:cNvGrpSpPr/>
            <p:nvPr/>
          </p:nvGrpSpPr>
          <p:grpSpPr>
            <a:xfrm>
              <a:off x="14078" y="286"/>
              <a:ext cx="4249" cy="1061"/>
              <a:chOff x="542849" y="2598662"/>
              <a:chExt cx="11106302" cy="1843864"/>
            </a:xfrm>
          </p:grpSpPr>
          <p:sp>
            <p:nvSpPr>
              <p:cNvPr id="147" name="矩形: 圆角 146"/>
              <p:cNvSpPr/>
              <p:nvPr/>
            </p:nvSpPr>
            <p:spPr>
              <a:xfrm>
                <a:off x="542849" y="2598662"/>
                <a:ext cx="11106302" cy="1843864"/>
              </a:xfrm>
              <a:prstGeom prst="roundRect">
                <a:avLst>
                  <a:gd name="adj" fmla="val 22878"/>
                </a:avLst>
              </a:prstGeom>
              <a:solidFill>
                <a:srgbClr val="83839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148" name="矩形: 圆角 147"/>
              <p:cNvSpPr/>
              <p:nvPr/>
            </p:nvSpPr>
            <p:spPr>
              <a:xfrm>
                <a:off x="682905" y="2690699"/>
                <a:ext cx="10826190" cy="1642314"/>
              </a:xfrm>
              <a:prstGeom prst="roundRect">
                <a:avLst>
                  <a:gd name="adj" fmla="val 22878"/>
                </a:avLst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4307" y="340"/>
              <a:ext cx="7846" cy="9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para.2 </a:t>
              </a:r>
              <a:r>
                <a:rPr kumimoji="0" lang="zh-CN" alt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活动介绍（目的</a:t>
              </a:r>
              <a:r>
                <a:rPr kumimoji="0" lang="en-US" altLang="zh-CN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+</a:t>
              </a:r>
              <a:r>
                <a:rPr kumimoji="0" lang="zh-CN" alt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内容）</a:t>
              </a:r>
              <a:endPara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35847" t="3969" r="35694" b="-525"/>
          <a:stretch>
            <a:fillRect/>
          </a:stretch>
        </p:blipFill>
        <p:spPr>
          <a:xfrm rot="16200000">
            <a:off x="5618480" y="-1844675"/>
            <a:ext cx="1474470" cy="111169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553200" y="3829685"/>
            <a:ext cx="6591935" cy="4051935"/>
            <a:chOff x="9297" y="5958"/>
            <a:chExt cx="10381" cy="6381"/>
          </a:xfrm>
        </p:grpSpPr>
        <p:pic>
          <p:nvPicPr>
            <p:cNvPr id="11" name="图片 10" descr="51miz-E1247391-51C03BA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flipH="1">
              <a:off x="14112" y="6290"/>
              <a:ext cx="5566" cy="6049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9297" y="5958"/>
              <a:ext cx="6926" cy="3876"/>
              <a:chOff x="9297" y="5958"/>
              <a:chExt cx="6926" cy="3876"/>
            </a:xfrm>
          </p:grpSpPr>
          <p:pic>
            <p:nvPicPr>
              <p:cNvPr id="13" name="图片 12" descr="51miz-E1245802-4E1EC08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97" y="5958"/>
                <a:ext cx="6926" cy="3876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/>
            </p:nvSpPr>
            <p:spPr>
              <a:xfrm rot="21060000">
                <a:off x="11101" y="7069"/>
                <a:ext cx="3319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3600">
                    <a:latin typeface="汉仪雅酷黑 95W" panose="020B0A04020202020204" charset="-122"/>
                    <a:ea typeface="汉仪雅酷黑 95W" panose="020B0A04020202020204" charset="-122"/>
                  </a:rPr>
                  <a:t>目的不是收获！</a:t>
                </a:r>
                <a:endParaRPr lang="zh-CN" altLang="en-US" sz="3600">
                  <a:latin typeface="汉仪雅酷黑 95W" panose="020B0A04020202020204" charset="-122"/>
                  <a:ea typeface="汉仪雅酷黑 95W" panose="020B0A04020202020204" charset="-122"/>
                </a:endParaRPr>
              </a:p>
            </p:txBody>
          </p:sp>
        </p:grp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74395" y="2885440"/>
            <a:ext cx="10565765" cy="390779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marL="457200" indent="-457200" eaLnBrk="1" hangingPunct="1">
              <a:buFont typeface="Wingdings" panose="05000000000000000000" charset="0"/>
              <a:buChar char="Ø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fuel our passion for manual work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激发体力劳动的热情</a:t>
            </a:r>
            <a:endParaRPr lang="zh-CN" altLang="en-US" sz="2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 eaLnBrk="1" hangingPunct="1">
              <a:buFont typeface="Wingdings" panose="05000000000000000000" charset="0"/>
              <a:buChar char="Ø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understand the value of labor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明白劳动的重要性</a:t>
            </a:r>
            <a:endParaRPr lang="zh-CN" altLang="en-US" sz="2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 eaLnBrk="1" hangingPunct="1">
              <a:buFont typeface="Wingdings" panose="05000000000000000000" charset="0"/>
              <a:buChar char="Ø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foster our hands-on ability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培养动手能力</a:t>
            </a:r>
            <a:endParaRPr lang="zh-CN" altLang="en-US" sz="2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 eaLnBrk="1" hangingPunct="1">
              <a:buFont typeface="Wingdings" panose="05000000000000000000" charset="0"/>
              <a:buChar char="Ø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train the basic skills of laboring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训练劳动基本技能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zh-CN" altLang="en-US" sz="2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 eaLnBrk="1" hangingPunct="1">
              <a:buFont typeface="Wingdings" panose="05000000000000000000" charset="0"/>
              <a:buChar char="Ø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cultivate basic labor habits 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培养基本的劳动习惯</a:t>
            </a:r>
            <a:endParaRPr lang="zh-CN" altLang="en-US" sz="2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 eaLnBrk="1" hangingPunct="1">
              <a:buFont typeface="Wingdings" panose="05000000000000000000" charset="0"/>
              <a:buChar char="Ø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enlighten our awareness of respecting all kinds of labor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 eaLnBrk="1" hangingPunct="1">
              <a:buFont typeface="Wingdings" panose="05000000000000000000" charset="0"/>
              <a:buNone/>
            </a:pP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启发劳动平等意识</a:t>
            </a:r>
            <a:endParaRPr lang="zh-CN" altLang="en-US" sz="2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 eaLnBrk="1" hangingPunct="1">
              <a:buFont typeface="Wingdings" panose="05000000000000000000" charset="0"/>
              <a:buChar char="Ø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develop a sense of social responsibility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培养社会责任感</a:t>
            </a:r>
            <a:endParaRPr lang="zh-CN" altLang="en-US" sz="2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0372" y="144145"/>
            <a:ext cx="10305572" cy="604520"/>
            <a:chOff x="14078" y="286"/>
            <a:chExt cx="8075" cy="1061"/>
          </a:xfrm>
        </p:grpSpPr>
        <p:grpSp>
          <p:nvGrpSpPr>
            <p:cNvPr id="54" name="组合 53"/>
            <p:cNvGrpSpPr/>
            <p:nvPr/>
          </p:nvGrpSpPr>
          <p:grpSpPr>
            <a:xfrm>
              <a:off x="14078" y="286"/>
              <a:ext cx="4249" cy="1061"/>
              <a:chOff x="542849" y="2598662"/>
              <a:chExt cx="11106302" cy="1843864"/>
            </a:xfrm>
          </p:grpSpPr>
          <p:sp>
            <p:nvSpPr>
              <p:cNvPr id="147" name="矩形: 圆角 146"/>
              <p:cNvSpPr/>
              <p:nvPr/>
            </p:nvSpPr>
            <p:spPr>
              <a:xfrm>
                <a:off x="542849" y="2598662"/>
                <a:ext cx="11106302" cy="1843864"/>
              </a:xfrm>
              <a:prstGeom prst="roundRect">
                <a:avLst>
                  <a:gd name="adj" fmla="val 22878"/>
                </a:avLst>
              </a:prstGeom>
              <a:solidFill>
                <a:srgbClr val="83839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148" name="矩形: 圆角 147"/>
              <p:cNvSpPr/>
              <p:nvPr/>
            </p:nvSpPr>
            <p:spPr>
              <a:xfrm>
                <a:off x="682905" y="2690699"/>
                <a:ext cx="10826190" cy="1642314"/>
              </a:xfrm>
              <a:prstGeom prst="roundRect">
                <a:avLst>
                  <a:gd name="adj" fmla="val 22878"/>
                </a:avLst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4307" y="340"/>
              <a:ext cx="7846" cy="9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para.2 </a:t>
              </a:r>
              <a:r>
                <a:rPr kumimoji="0" lang="zh-CN" alt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活动介绍（目的</a:t>
              </a:r>
              <a:r>
                <a:rPr kumimoji="0" lang="en-US" altLang="zh-CN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+</a:t>
              </a:r>
              <a:r>
                <a:rPr kumimoji="0" lang="zh-CN" alt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内容）</a:t>
              </a:r>
              <a:endPara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sp>
        <p:nvSpPr>
          <p:cNvPr id="101" name="MainIdea"/>
          <p:cNvSpPr/>
          <p:nvPr/>
        </p:nvSpPr>
        <p:spPr>
          <a:xfrm>
            <a:off x="518795" y="975995"/>
            <a:ext cx="1367790" cy="600710"/>
          </a:xfrm>
          <a:custGeom>
            <a:avLst/>
            <a:gdLst>
              <a:gd name="rtl" fmla="*/ 146680 w 904400"/>
              <a:gd name="rtt" fmla="*/ 120840 h 395200"/>
              <a:gd name="rtr" fmla="*/ 754680 w 904400"/>
              <a:gd name="rtb" fmla="*/ 288040 h 395200"/>
            </a:gdLst>
            <a:ahLst/>
            <a:cxnLst/>
            <a:rect l="rtl" t="rtt" r="rtr" b="rtb"/>
            <a:pathLst>
              <a:path w="904400" h="395200">
                <a:moveTo>
                  <a:pt x="30400" y="0"/>
                </a:moveTo>
                <a:lnTo>
                  <a:pt x="874000" y="0"/>
                </a:lnTo>
                <a:cubicBezTo>
                  <a:pt x="890781" y="0"/>
                  <a:pt x="904400" y="13619"/>
                  <a:pt x="904400" y="30400"/>
                </a:cubicBezTo>
                <a:lnTo>
                  <a:pt x="904400" y="364800"/>
                </a:lnTo>
                <a:cubicBezTo>
                  <a:pt x="904400" y="381581"/>
                  <a:pt x="890781" y="395200"/>
                  <a:pt x="874000" y="395200"/>
                </a:cubicBezTo>
                <a:lnTo>
                  <a:pt x="30400" y="395200"/>
                </a:lnTo>
                <a:cubicBezTo>
                  <a:pt x="13619" y="395200"/>
                  <a:pt x="0" y="381581"/>
                  <a:pt x="0" y="364800"/>
                </a:cubicBezTo>
                <a:lnTo>
                  <a:pt x="0" y="30400"/>
                </a:lnTo>
                <a:cubicBezTo>
                  <a:pt x="0" y="13619"/>
                  <a:pt x="13619" y="0"/>
                  <a:pt x="30400" y="0"/>
                </a:cubicBezTo>
                <a:close/>
              </a:path>
            </a:pathLst>
          </a:custGeom>
          <a:solidFill>
            <a:srgbClr val="F26157"/>
          </a:solidFill>
          <a:ln w="7600" cap="flat">
            <a:solidFill>
              <a:srgbClr val="F26157"/>
            </a:solidFill>
            <a:round/>
          </a:ln>
        </p:spPr>
        <p:txBody>
          <a:bodyPr wrap="none" lIns="0" tIns="0" rIns="0" bIns="22500" rtlCol="0" anchor="ctr"/>
          <a:p>
            <a:pPr algn="ctr"/>
            <a:r>
              <a:rPr lang="zh-CN" altLang="en-US" sz="3200">
                <a:solidFill>
                  <a:srgbClr val="FFFFFF"/>
                </a:solidFill>
                <a:latin typeface="汉仪菱心体简" panose="02010400000101010101" charset="-122"/>
                <a:ea typeface="汉仪菱心体简" panose="02010400000101010101" charset="-122"/>
                <a:cs typeface="Times New Roman" panose="02020603050405020304" charset="0"/>
                <a:sym typeface="汉仪菱心体简" panose="02010400000101010101" charset="-122"/>
              </a:rPr>
              <a:t>目的</a:t>
            </a:r>
            <a:endParaRPr lang="zh-CN" altLang="en-US" sz="3200">
              <a:solidFill>
                <a:srgbClr val="FFFFFF"/>
              </a:solidFill>
              <a:latin typeface="汉仪菱心体简" panose="02010400000101010101" charset="-122"/>
              <a:ea typeface="汉仪菱心体简" panose="02010400000101010101" charset="-122"/>
              <a:cs typeface="Times New Roman" panose="02020603050405020304" charset="0"/>
              <a:sym typeface="汉仪菱心体简" panose="02010400000101010101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982470" y="748665"/>
            <a:ext cx="8704580" cy="2246322"/>
            <a:chOff x="2291" y="7213"/>
            <a:chExt cx="2706" cy="998"/>
          </a:xfrm>
        </p:grpSpPr>
        <p:sp>
          <p:nvSpPr>
            <p:cNvPr id="33" name="圆角矩形 32"/>
            <p:cNvSpPr/>
            <p:nvPr/>
          </p:nvSpPr>
          <p:spPr>
            <a:xfrm>
              <a:off x="2291" y="7213"/>
              <a:ext cx="2647" cy="975"/>
            </a:xfrm>
            <a:prstGeom prst="roundRect">
              <a:avLst/>
            </a:prstGeom>
            <a:noFill/>
            <a:ln w="57150">
              <a:solidFill>
                <a:srgbClr val="92D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2333" y="7213"/>
              <a:ext cx="2664" cy="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with the purpose/aim/intention of</a:t>
              </a:r>
              <a:endParaRPr lang="en-US" altLang="zh-CN" sz="280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aim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ed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 at+</a:t>
              </a:r>
              <a:r>
                <a:rPr lang="zh-CN" altLang="en-US" sz="2800">
                  <a:latin typeface="Times New Roman" panose="02020603050405020304" charset="0"/>
                  <a:cs typeface="Times New Roman" panose="02020603050405020304" charset="0"/>
                </a:rPr>
                <a:t>活动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/aim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ing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 to</a:t>
              </a:r>
              <a:endParaRPr lang="en-US" altLang="zh-CN" sz="280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be intended to do/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be targeted at</a:t>
              </a:r>
              <a:endParaRPr lang="en-US" altLang="zh-CN" sz="280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for the sake of</a:t>
              </a:r>
              <a:endParaRPr lang="en-US" altLang="zh-CN" sz="280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...</a:t>
              </a:r>
              <a:endParaRPr lang="en-US" altLang="zh-CN" sz="2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ldLvl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15035" y="728980"/>
            <a:ext cx="10361930" cy="1198880"/>
          </a:xfrm>
          <a:prstGeom prst="rect">
            <a:avLst/>
          </a:prstGeom>
          <a:noFill/>
          <a:ln>
            <a:solidFill>
              <a:schemeClr val="bg2"/>
            </a:solidFill>
            <a:prstDash val="dash"/>
          </a:ln>
        </p:spPr>
        <p:txBody>
          <a:bodyPr wrap="square" rtlCol="0" anchor="t">
            <a:spAutoFit/>
          </a:bodyPr>
          <a:p>
            <a:pPr fontAlgn="auto">
              <a:lnSpc>
                <a:spcPct val="10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假如你是李华，你的英国朋友 Kim 将于下周访问你校，并参与学校组织的“劳动实践 周”（Labour Week）活动。请你给他写封邮件，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内容包括： 1．表示欢迎；2．介绍活动目的和内容； 3．表达祝愿。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97442" y="1967230"/>
            <a:ext cx="10305572" cy="604520"/>
            <a:chOff x="14078" y="286"/>
            <a:chExt cx="8075" cy="1061"/>
          </a:xfrm>
        </p:grpSpPr>
        <p:grpSp>
          <p:nvGrpSpPr>
            <p:cNvPr id="54" name="组合 53"/>
            <p:cNvGrpSpPr/>
            <p:nvPr/>
          </p:nvGrpSpPr>
          <p:grpSpPr>
            <a:xfrm>
              <a:off x="14078" y="286"/>
              <a:ext cx="4249" cy="1061"/>
              <a:chOff x="542849" y="2598662"/>
              <a:chExt cx="11106302" cy="1843864"/>
            </a:xfrm>
          </p:grpSpPr>
          <p:sp>
            <p:nvSpPr>
              <p:cNvPr id="147" name="矩形: 圆角 146"/>
              <p:cNvSpPr/>
              <p:nvPr/>
            </p:nvSpPr>
            <p:spPr>
              <a:xfrm>
                <a:off x="542849" y="2598662"/>
                <a:ext cx="11106302" cy="1843864"/>
              </a:xfrm>
              <a:prstGeom prst="roundRect">
                <a:avLst>
                  <a:gd name="adj" fmla="val 22878"/>
                </a:avLst>
              </a:prstGeom>
              <a:solidFill>
                <a:srgbClr val="83839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148" name="矩形: 圆角 147"/>
              <p:cNvSpPr/>
              <p:nvPr/>
            </p:nvSpPr>
            <p:spPr>
              <a:xfrm>
                <a:off x="682905" y="2690699"/>
                <a:ext cx="10826190" cy="1642314"/>
              </a:xfrm>
              <a:prstGeom prst="roundRect">
                <a:avLst>
                  <a:gd name="adj" fmla="val 22878"/>
                </a:avLst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4307" y="340"/>
              <a:ext cx="7846" cy="9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para.2 </a:t>
              </a:r>
              <a:r>
                <a:rPr kumimoji="0" lang="zh-CN" alt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活动介绍（目的</a:t>
              </a:r>
              <a:r>
                <a:rPr kumimoji="0" lang="en-US" altLang="zh-CN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+</a:t>
              </a:r>
              <a:r>
                <a:rPr kumimoji="0" lang="zh-CN" alt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内容）</a:t>
              </a:r>
              <a:endPara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8806" t="3963" r="10625"/>
          <a:stretch>
            <a:fillRect/>
          </a:stretch>
        </p:blipFill>
        <p:spPr>
          <a:xfrm rot="16200000">
            <a:off x="3767455" y="-325120"/>
            <a:ext cx="3683635" cy="975741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658360" y="2005965"/>
            <a:ext cx="8348980" cy="5035550"/>
            <a:chOff x="7552" y="4482"/>
            <a:chExt cx="13148" cy="7930"/>
          </a:xfrm>
        </p:grpSpPr>
        <p:grpSp>
          <p:nvGrpSpPr>
            <p:cNvPr id="3" name="组合 2"/>
            <p:cNvGrpSpPr/>
            <p:nvPr/>
          </p:nvGrpSpPr>
          <p:grpSpPr>
            <a:xfrm>
              <a:off x="7552" y="4482"/>
              <a:ext cx="13149" cy="7930"/>
              <a:chOff x="6529" y="4409"/>
              <a:chExt cx="13149" cy="7930"/>
            </a:xfrm>
          </p:grpSpPr>
          <p:pic>
            <p:nvPicPr>
              <p:cNvPr id="11" name="图片 10" descr="51miz-E1247391-51C03BA4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112" y="6290"/>
                <a:ext cx="5566" cy="6049"/>
              </a:xfrm>
              <a:prstGeom prst="rect">
                <a:avLst/>
              </a:prstGeom>
            </p:spPr>
          </p:pic>
          <p:grpSp>
            <p:nvGrpSpPr>
              <p:cNvPr id="12" name="组合 11"/>
              <p:cNvGrpSpPr/>
              <p:nvPr/>
            </p:nvGrpSpPr>
            <p:grpSpPr>
              <a:xfrm>
                <a:off x="6529" y="4409"/>
                <a:ext cx="9694" cy="5425"/>
                <a:chOff x="6529" y="4409"/>
                <a:chExt cx="9694" cy="5425"/>
              </a:xfrm>
            </p:grpSpPr>
            <p:pic>
              <p:nvPicPr>
                <p:cNvPr id="13" name="图片 12" descr="51miz-E1245802-4E1EC08E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529" y="4409"/>
                  <a:ext cx="9694" cy="5425"/>
                </a:xfrm>
                <a:prstGeom prst="rect">
                  <a:avLst/>
                </a:prstGeom>
              </p:spPr>
            </p:pic>
            <p:sp>
              <p:nvSpPr>
                <p:cNvPr id="14" name="文本框 13"/>
                <p:cNvSpPr txBox="1"/>
                <p:nvPr/>
              </p:nvSpPr>
              <p:spPr>
                <a:xfrm rot="21060000">
                  <a:off x="11101" y="7069"/>
                  <a:ext cx="3319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endParaRPr lang="en-US" altLang="zh-CN" sz="3600">
                    <a:latin typeface="汉仪雅酷黑 95W" panose="020B0A04020202020204" charset="-122"/>
                    <a:ea typeface="汉仪雅酷黑 95W" panose="020B0A04020202020204" charset="-122"/>
                  </a:endParaRPr>
                </a:p>
              </p:txBody>
            </p:sp>
          </p:grpSp>
        </p:grpSp>
        <p:sp>
          <p:nvSpPr>
            <p:cNvPr id="6" name="文本框 5"/>
            <p:cNvSpPr txBox="1"/>
            <p:nvPr/>
          </p:nvSpPr>
          <p:spPr>
            <a:xfrm rot="21060000">
              <a:off x="9853" y="5959"/>
              <a:ext cx="4598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latin typeface="汉仪雅酷黑 95W" panose="020B0A04020202020204" charset="-122"/>
                  <a:ea typeface="汉仪雅酷黑 95W" panose="020B0A04020202020204" charset="-122"/>
                </a:rPr>
                <a:t>活动太泛泛而谈，不够具体及典型</a:t>
              </a:r>
              <a:endParaRPr lang="zh-CN" altLang="en-US" sz="3200">
                <a:latin typeface="汉仪雅酷黑 95W" panose="020B0A04020202020204" charset="-122"/>
                <a:ea typeface="汉仪雅酷黑 95W" panose="020B0A04020202020204" charset="-122"/>
              </a:endParaRPr>
            </a:p>
          </p:txBody>
        </p: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4161148" y="3069998"/>
            <a:ext cx="3109098" cy="1103630"/>
            <a:chOff x="12100" y="4241"/>
            <a:chExt cx="3526" cy="2343"/>
          </a:xfrm>
        </p:grpSpPr>
        <p:sp>
          <p:nvSpPr>
            <p:cNvPr id="19" name="Oval 20"/>
            <p:cNvSpPr>
              <a:spLocks noChangeArrowheads="1"/>
            </p:cNvSpPr>
            <p:nvPr/>
          </p:nvSpPr>
          <p:spPr bwMode="gray">
            <a:xfrm>
              <a:off x="12100" y="4241"/>
              <a:ext cx="3526" cy="234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ysClr val="windowText" lastClr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6E7FC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2397" y="4728"/>
              <a:ext cx="2817" cy="1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/>
                <a:t> </a:t>
              </a:r>
              <a:r>
                <a:rPr lang="zh-CN" altLang="en-US" sz="3200" b="1"/>
                <a:t>劳动周活动</a:t>
              </a:r>
              <a:endParaRPr lang="zh-CN" altLang="en-US" sz="3200" b="1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453765" y="1856740"/>
            <a:ext cx="4518660" cy="3077845"/>
            <a:chOff x="6100" y="2845"/>
            <a:chExt cx="7116" cy="4847"/>
          </a:xfrm>
        </p:grpSpPr>
        <p:cxnSp>
          <p:nvCxnSpPr>
            <p:cNvPr id="6" name="直接箭头连接符 5"/>
            <p:cNvCxnSpPr/>
            <p:nvPr/>
          </p:nvCxnSpPr>
          <p:spPr>
            <a:xfrm>
              <a:off x="11950" y="5754"/>
              <a:ext cx="1266" cy="2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箭头连接符 3"/>
            <p:cNvCxnSpPr/>
            <p:nvPr/>
          </p:nvCxnSpPr>
          <p:spPr>
            <a:xfrm flipH="1" flipV="1">
              <a:off x="6100" y="4693"/>
              <a:ext cx="1337" cy="3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箭头连接符 4"/>
            <p:cNvCxnSpPr/>
            <p:nvPr/>
          </p:nvCxnSpPr>
          <p:spPr>
            <a:xfrm flipV="1">
              <a:off x="9531" y="2845"/>
              <a:ext cx="262" cy="12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>
              <a:off x="9914" y="6573"/>
              <a:ext cx="357" cy="11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 flipH="1">
              <a:off x="6886" y="6345"/>
              <a:ext cx="940" cy="9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55" y="715645"/>
            <a:ext cx="3020060" cy="234823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10" y="3836670"/>
            <a:ext cx="3114675" cy="236664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535" y="4343400"/>
            <a:ext cx="2872740" cy="238633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425" y="764540"/>
            <a:ext cx="3249930" cy="248856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655" y="216535"/>
            <a:ext cx="3055620" cy="24066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0035" y="3808730"/>
            <a:ext cx="3619500" cy="22225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545830" y="6146165"/>
            <a:ext cx="304419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3200">
                <a:sym typeface="+mn-ea"/>
              </a:rPr>
              <a:t>pick </a:t>
            </a:r>
            <a:r>
              <a:rPr lang="en-US" altLang="zh-CN" sz="3200"/>
              <a:t>tea leaves</a:t>
            </a:r>
            <a:endParaRPr lang="en-US" altLang="zh-CN" sz="3200"/>
          </a:p>
        </p:txBody>
      </p:sp>
      <p:sp>
        <p:nvSpPr>
          <p:cNvPr id="11" name="文本框 10"/>
          <p:cNvSpPr txBox="1"/>
          <p:nvPr/>
        </p:nvSpPr>
        <p:spPr>
          <a:xfrm>
            <a:off x="7785735" y="3253105"/>
            <a:ext cx="355917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3200">
                <a:sym typeface="+mn-ea"/>
              </a:rPr>
              <a:t>plant </a:t>
            </a:r>
            <a:r>
              <a:rPr lang="en-US" altLang="zh-CN" sz="3200"/>
              <a:t>vegetable </a:t>
            </a:r>
            <a:endParaRPr lang="en-US" altLang="zh-CN" sz="3200"/>
          </a:p>
        </p:txBody>
      </p:sp>
      <p:sp>
        <p:nvSpPr>
          <p:cNvPr id="12" name="文本框 11"/>
          <p:cNvSpPr txBox="1"/>
          <p:nvPr/>
        </p:nvSpPr>
        <p:spPr>
          <a:xfrm>
            <a:off x="4788535" y="6274435"/>
            <a:ext cx="302831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3200">
                <a:sym typeface="+mn-ea"/>
              </a:rPr>
              <a:t> sort </a:t>
            </a:r>
            <a:r>
              <a:rPr lang="en-US" altLang="zh-CN" sz="3200"/>
              <a:t>garbage</a:t>
            </a:r>
            <a:endParaRPr lang="en-US" altLang="zh-CN" sz="3200"/>
          </a:p>
        </p:txBody>
      </p:sp>
      <p:sp>
        <p:nvSpPr>
          <p:cNvPr id="13" name="文本框 12"/>
          <p:cNvSpPr txBox="1"/>
          <p:nvPr/>
        </p:nvSpPr>
        <p:spPr>
          <a:xfrm>
            <a:off x="3815715" y="2300605"/>
            <a:ext cx="432117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3200"/>
              <a:t>do community services</a:t>
            </a:r>
            <a:endParaRPr lang="en-US" altLang="zh-CN" sz="3200"/>
          </a:p>
        </p:txBody>
      </p:sp>
      <p:sp>
        <p:nvSpPr>
          <p:cNvPr id="14" name="文本框 13"/>
          <p:cNvSpPr txBox="1"/>
          <p:nvPr/>
        </p:nvSpPr>
        <p:spPr>
          <a:xfrm>
            <a:off x="1012190" y="2954655"/>
            <a:ext cx="280352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3200"/>
              <a:t>learn cooking </a:t>
            </a:r>
            <a:endParaRPr lang="en-US" altLang="zh-CN" sz="3200"/>
          </a:p>
        </p:txBody>
      </p:sp>
      <p:sp>
        <p:nvSpPr>
          <p:cNvPr id="15" name="文本框 14"/>
          <p:cNvSpPr txBox="1"/>
          <p:nvPr/>
        </p:nvSpPr>
        <p:spPr>
          <a:xfrm>
            <a:off x="908685" y="6031230"/>
            <a:ext cx="280352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3200"/>
              <a:t>pave a road</a:t>
            </a:r>
            <a:endParaRPr lang="en-US" altLang="zh-CN" sz="3200"/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3" grpId="1" animBg="1"/>
      <p:bldP spid="11" grpId="0" animBg="1"/>
      <p:bldP spid="11" grpId="1" animBg="1"/>
      <p:bldP spid="10" grpId="0" animBg="1"/>
      <p:bldP spid="10" grpId="1" animBg="1"/>
      <p:bldP spid="12" grpId="0" animBg="1"/>
      <p:bldP spid="12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49985" y="2076450"/>
            <a:ext cx="989203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___________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(如计划安排)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, a variety of ______________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定制的活动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will __________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(安排)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by our school next week, ____________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(从...到...)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planting vegetables personally in our school garden _______  picking, sorting and recycling rubbish.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85327" y="208280"/>
            <a:ext cx="10305572" cy="604520"/>
            <a:chOff x="14078" y="286"/>
            <a:chExt cx="8075" cy="1061"/>
          </a:xfrm>
        </p:grpSpPr>
        <p:grpSp>
          <p:nvGrpSpPr>
            <p:cNvPr id="54" name="组合 53"/>
            <p:cNvGrpSpPr/>
            <p:nvPr/>
          </p:nvGrpSpPr>
          <p:grpSpPr>
            <a:xfrm>
              <a:off x="14078" y="286"/>
              <a:ext cx="4249" cy="1061"/>
              <a:chOff x="542849" y="2598662"/>
              <a:chExt cx="11106302" cy="1843864"/>
            </a:xfrm>
          </p:grpSpPr>
          <p:sp>
            <p:nvSpPr>
              <p:cNvPr id="147" name="矩形: 圆角 146"/>
              <p:cNvSpPr/>
              <p:nvPr/>
            </p:nvSpPr>
            <p:spPr>
              <a:xfrm>
                <a:off x="542849" y="2598662"/>
                <a:ext cx="11106302" cy="1843864"/>
              </a:xfrm>
              <a:prstGeom prst="roundRect">
                <a:avLst>
                  <a:gd name="adj" fmla="val 22878"/>
                </a:avLst>
              </a:prstGeom>
              <a:solidFill>
                <a:srgbClr val="83839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148" name="矩形: 圆角 147"/>
              <p:cNvSpPr/>
              <p:nvPr/>
            </p:nvSpPr>
            <p:spPr>
              <a:xfrm>
                <a:off x="682905" y="2690699"/>
                <a:ext cx="10826190" cy="1642314"/>
              </a:xfrm>
              <a:prstGeom prst="roundRect">
                <a:avLst>
                  <a:gd name="adj" fmla="val 22878"/>
                </a:avLst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4307" y="340"/>
              <a:ext cx="7846" cy="9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para.2 </a:t>
              </a:r>
              <a:r>
                <a:rPr kumimoji="0" lang="zh-CN" alt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活动介绍（目的</a:t>
              </a:r>
              <a:r>
                <a:rPr kumimoji="0" lang="en-US" altLang="zh-CN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+</a:t>
              </a:r>
              <a:r>
                <a:rPr kumimoji="0" lang="zh-CN" alt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内容）</a:t>
              </a:r>
              <a:endPara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sp>
        <p:nvSpPr>
          <p:cNvPr id="101" name="MainIdea"/>
          <p:cNvSpPr/>
          <p:nvPr/>
        </p:nvSpPr>
        <p:spPr>
          <a:xfrm>
            <a:off x="518795" y="975995"/>
            <a:ext cx="1367790" cy="600710"/>
          </a:xfrm>
          <a:custGeom>
            <a:avLst/>
            <a:gdLst>
              <a:gd name="rtl" fmla="*/ 146680 w 904400"/>
              <a:gd name="rtt" fmla="*/ 120840 h 395200"/>
              <a:gd name="rtr" fmla="*/ 754680 w 904400"/>
              <a:gd name="rtb" fmla="*/ 288040 h 395200"/>
            </a:gdLst>
            <a:ahLst/>
            <a:cxnLst/>
            <a:rect l="rtl" t="rtt" r="rtr" b="rtb"/>
            <a:pathLst>
              <a:path w="904400" h="395200">
                <a:moveTo>
                  <a:pt x="30400" y="0"/>
                </a:moveTo>
                <a:lnTo>
                  <a:pt x="874000" y="0"/>
                </a:lnTo>
                <a:cubicBezTo>
                  <a:pt x="890781" y="0"/>
                  <a:pt x="904400" y="13619"/>
                  <a:pt x="904400" y="30400"/>
                </a:cubicBezTo>
                <a:lnTo>
                  <a:pt x="904400" y="364800"/>
                </a:lnTo>
                <a:cubicBezTo>
                  <a:pt x="904400" y="381581"/>
                  <a:pt x="890781" y="395200"/>
                  <a:pt x="874000" y="395200"/>
                </a:cubicBezTo>
                <a:lnTo>
                  <a:pt x="30400" y="395200"/>
                </a:lnTo>
                <a:cubicBezTo>
                  <a:pt x="13619" y="395200"/>
                  <a:pt x="0" y="381581"/>
                  <a:pt x="0" y="364800"/>
                </a:cubicBezTo>
                <a:lnTo>
                  <a:pt x="0" y="30400"/>
                </a:lnTo>
                <a:cubicBezTo>
                  <a:pt x="0" y="13619"/>
                  <a:pt x="13619" y="0"/>
                  <a:pt x="30400" y="0"/>
                </a:cubicBezTo>
                <a:close/>
              </a:path>
            </a:pathLst>
          </a:custGeom>
          <a:solidFill>
            <a:srgbClr val="F26157"/>
          </a:solidFill>
          <a:ln w="7600" cap="flat">
            <a:solidFill>
              <a:srgbClr val="F26157"/>
            </a:solidFill>
            <a:round/>
          </a:ln>
        </p:spPr>
        <p:txBody>
          <a:bodyPr wrap="none" lIns="0" tIns="0" rIns="0" bIns="22500" rtlCol="0" anchor="ctr"/>
          <a:p>
            <a:pPr algn="ctr"/>
            <a:r>
              <a:rPr lang="zh-CN" altLang="en-US" sz="3200">
                <a:solidFill>
                  <a:srgbClr val="FFFFFF"/>
                </a:solidFill>
                <a:latin typeface="汉仪菱心体简" panose="02010400000101010101" charset="-122"/>
                <a:ea typeface="汉仪菱心体简" panose="02010400000101010101" charset="-122"/>
                <a:cs typeface="Times New Roman" panose="02020603050405020304" charset="0"/>
                <a:sym typeface="汉仪菱心体简" panose="02010400000101010101" charset="-122"/>
              </a:rPr>
              <a:t>内容</a:t>
            </a:r>
            <a:endParaRPr lang="zh-CN" altLang="en-US" sz="3200">
              <a:solidFill>
                <a:srgbClr val="FFFFFF"/>
              </a:solidFill>
              <a:latin typeface="汉仪菱心体简" panose="02010400000101010101" charset="-122"/>
              <a:ea typeface="汉仪菱心体简" panose="02010400000101010101" charset="-122"/>
              <a:cs typeface="Times New Roman" panose="02020603050405020304" charset="0"/>
              <a:sym typeface="汉仪菱心体简" panose="02010400000101010101" charset="-122"/>
            </a:endParaRPr>
          </a:p>
        </p:txBody>
      </p:sp>
      <p:pic>
        <p:nvPicPr>
          <p:cNvPr id="3" name="图片 2" descr="51miz-E1023589-EADFD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7305" y="3695700"/>
            <a:ext cx="3162300" cy="31623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49375" y="2076450"/>
            <a:ext cx="23609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As scheduled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24495" y="2076450"/>
            <a:ext cx="36169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tailor-made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activities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18080" y="2998470"/>
            <a:ext cx="23158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ranging from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67505" y="2545715"/>
            <a:ext cx="20891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 arranged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05930" y="3582035"/>
            <a:ext cx="4991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ldLvl="0" animBg="1"/>
      <p:bldP spid="2" grpId="0"/>
      <p:bldP spid="2" grpId="1"/>
      <p:bldP spid="4" grpId="0"/>
      <p:bldP spid="4" grpId="1"/>
      <p:bldP spid="5" grpId="0"/>
      <p:bldP spid="5" grpId="1"/>
      <p:bldP spid="8" grpId="0"/>
      <p:bldP spid="8" grpId="1"/>
      <p:bldP spid="6" grpId="0"/>
      <p:bldP spid="6" grpId="1"/>
      <p:bldP spid="9" grpId="0"/>
      <p:bldP spid="9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4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43.xml><?xml version="1.0" encoding="utf-8"?>
<p:tagLst xmlns:p="http://schemas.openxmlformats.org/presentationml/2006/main">
  <p:tag name="KSO_WM_UNIT_TABLE_BEAUTIFY" val="smartTable{8b1280b1-a78f-403d-bf42-db8e0b5e4213}"/>
  <p:tag name="TABLE_ENDDRAG_ORIGIN_RECT" val="366*108"/>
  <p:tag name="TABLE_ENDDRAG_RECT" val="387*403*366*108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45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47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54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58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2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4573</Words>
  <Application>WPS 演示</Application>
  <PresentationFormat>宽屏</PresentationFormat>
  <Paragraphs>207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黑体</vt:lpstr>
      <vt:lpstr>汉仪雅酷黑 95W</vt:lpstr>
      <vt:lpstr>Times New Roman</vt:lpstr>
      <vt:lpstr>造字工房悦圆演示版常规体</vt:lpstr>
      <vt:lpstr>思源黑体</vt:lpstr>
      <vt:lpstr>Wingdings</vt:lpstr>
      <vt:lpstr>舒窈英文衡水体</vt:lpstr>
      <vt:lpstr>汉仪菱心体简</vt:lpstr>
      <vt:lpstr>方正全福体</vt:lpstr>
      <vt:lpstr>汉仪铸字烈焰体W</vt:lpstr>
      <vt:lpstr>Arial Unicode MS</vt:lpstr>
      <vt:lpstr>HelveticaNeue</vt:lpstr>
      <vt:lpstr>Corbel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24147</cp:lastModifiedBy>
  <cp:revision>27</cp:revision>
  <dcterms:created xsi:type="dcterms:W3CDTF">2019-04-22T14:24:00Z</dcterms:created>
  <dcterms:modified xsi:type="dcterms:W3CDTF">2022-04-14T09:12:34Z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CF41473B082949A6928E74D5D0FA8AFA</vt:lpwstr>
  </property>
</Properties>
</file>