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8" r:id="rId3"/>
    <p:sldId id="286" r:id="rId4"/>
    <p:sldId id="347" r:id="rId5"/>
    <p:sldId id="349" r:id="rId6"/>
    <p:sldId id="384" r:id="rId7"/>
    <p:sldId id="343" r:id="rId8"/>
    <p:sldId id="334" r:id="rId9"/>
    <p:sldId id="335" r:id="rId10"/>
    <p:sldId id="346" r:id="rId11"/>
    <p:sldId id="345" r:id="rId12"/>
    <p:sldId id="344" r:id="rId13"/>
    <p:sldId id="350" r:id="rId14"/>
    <p:sldId id="336" r:id="rId15"/>
    <p:sldId id="332" r:id="rId16"/>
    <p:sldId id="351" r:id="rId17"/>
    <p:sldId id="355" r:id="rId18"/>
    <p:sldId id="352" r:id="rId19"/>
    <p:sldId id="333" r:id="rId20"/>
    <p:sldId id="353" r:id="rId21"/>
    <p:sldId id="338" r:id="rId22"/>
    <p:sldId id="339" r:id="rId23"/>
    <p:sldId id="414" r:id="rId24"/>
    <p:sldId id="340" r:id="rId25"/>
    <p:sldId id="341" r:id="rId26"/>
    <p:sldId id="291" r:id="rId27"/>
    <p:sldId id="271" r:id="rId28"/>
    <p:sldId id="272" r:id="rId29"/>
    <p:sldId id="273" r:id="rId30"/>
    <p:sldId id="274" r:id="rId31"/>
    <p:sldId id="323" r:id="rId32"/>
    <p:sldId id="379" r:id="rId33"/>
    <p:sldId id="380" r:id="rId34"/>
    <p:sldId id="381" r:id="rId35"/>
    <p:sldId id="382" r:id="rId36"/>
    <p:sldId id="383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082020" y="63500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832622" y="2484835"/>
            <a:ext cx="2571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69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038475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6473428" y="2484836"/>
            <a:ext cx="219432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530" b="1">
                <a:latin typeface="华文新魏" panose="02010800040101010101" charset="-122"/>
              </a:rPr>
              <a:t>知识产权声明</a:t>
            </a:r>
            <a:endParaRPr lang="zh-CN" altLang="en-US" sz="253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397510" y="189865"/>
            <a:ext cx="3568065" cy="706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latin typeface="Georgia" panose="02040502050405020303" charset="0"/>
                <a:cs typeface="Georgia" panose="02040502050405020303" charset="0"/>
              </a:rPr>
              <a:t>Choose key words</a:t>
            </a:r>
            <a:endParaRPr lang="en-US" altLang="zh-CN" sz="3200">
              <a:latin typeface="Georgia" panose="02040502050405020303" charset="0"/>
              <a:cs typeface="Georgia" panose="02040502050405020303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916305" y="1450340"/>
          <a:ext cx="818705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05"/>
                <a:gridCol w="6407150"/>
              </a:tblGrid>
              <a:tr h="51816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                          The underlined words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Character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Place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Time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Event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365500" y="2052320"/>
            <a:ext cx="4749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Dad, Uncle Paul, sheep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65500" y="2541270"/>
            <a:ext cx="3271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farm house, river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65500" y="2972435"/>
            <a:ext cx="3271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late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65500" y="3429635"/>
            <a:ext cx="4608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feed, sight, track, get lost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65500" y="2004060"/>
            <a:ext cx="803275" cy="537210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389120" y="2004060"/>
            <a:ext cx="1841500" cy="537210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365500" y="2564765"/>
            <a:ext cx="1982470" cy="559435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427345" y="2586990"/>
            <a:ext cx="803275" cy="537210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339840" y="3503930"/>
            <a:ext cx="1275080" cy="537210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246370" y="4648200"/>
            <a:ext cx="5868035" cy="1383030"/>
            <a:chOff x="8262" y="7295"/>
            <a:chExt cx="9241" cy="2178"/>
          </a:xfrm>
        </p:grpSpPr>
        <p:grpSp>
          <p:nvGrpSpPr>
            <p:cNvPr id="13" name="组合 12"/>
            <p:cNvGrpSpPr/>
            <p:nvPr/>
          </p:nvGrpSpPr>
          <p:grpSpPr>
            <a:xfrm>
              <a:off x="10693" y="7295"/>
              <a:ext cx="6810" cy="2179"/>
              <a:chOff x="12130" y="2369"/>
              <a:chExt cx="6810" cy="1780"/>
            </a:xfrm>
          </p:grpSpPr>
          <p:sp>
            <p:nvSpPr>
              <p:cNvPr id="14" name=" 228"/>
              <p:cNvSpPr/>
              <p:nvPr/>
            </p:nvSpPr>
            <p:spPr>
              <a:xfrm>
                <a:off x="12130" y="2440"/>
                <a:ext cx="6762" cy="1709"/>
              </a:xfrm>
              <a:prstGeom prst="wedgeRectCallout">
                <a:avLst>
                  <a:gd name="adj1" fmla="val -33303"/>
                  <a:gd name="adj2" fmla="val -51066"/>
                </a:avLst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2130" y="2369"/>
                <a:ext cx="6810" cy="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>
                    <a:solidFill>
                      <a:schemeClr val="bg1"/>
                    </a:solidFill>
                    <a:latin typeface="Georgia" panose="02040502050405020303" charset="0"/>
                    <a:cs typeface="Georgia" panose="02040502050405020303" charset="0"/>
                  </a:rPr>
                  <a:t>Choose the words closely related to your pedication of the story</a:t>
                </a:r>
                <a:endParaRPr lang="en-US" altLang="zh-CN" sz="28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62" y="7517"/>
              <a:ext cx="2677" cy="18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397510" y="189865"/>
            <a:ext cx="3568065" cy="706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latin typeface="Georgia" panose="02040502050405020303" charset="0"/>
                <a:cs typeface="Georgia" panose="02040502050405020303" charset="0"/>
              </a:rPr>
              <a:t>Explore the plot</a:t>
            </a:r>
            <a:endParaRPr lang="en-US" altLang="zh-CN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3520" y="1173480"/>
            <a:ext cx="4101465" cy="53848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Paragraph1: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Suddenly a little rabbit jumped out in front of my horse.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dirty="0">
              <a:solidFill>
                <a:srgbClr val="0052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dirty="0">
              <a:solidFill>
                <a:srgbClr val="0052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52FF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Paragraph2: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We had no idea where we were and it got dark.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</a:rPr>
              <a:t> 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rgbClr val="0052FF"/>
              </a:solidFill>
              <a:effectLst/>
              <a:latin typeface="Arial" panose="020B0604020202020204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24985" y="194945"/>
            <a:ext cx="7755255" cy="6554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① I was attracted by the rabbit.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I caught the rabbit and killed it. Then we had a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barbecue.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③ I chased the rabbit and Dad followed me to keep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my safety.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 The rabbit disappeared in the forest and we rode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off the track.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⑤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 got lost and scared as night came.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⑥ We were hungry and killed my horse for food.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⑥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The horses guided us home.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⑦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Dad noted a river and suggested riding along it.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⑧ Uncle Paul came and found us.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⑨ Uncle Paul's sheep appeared and led us home.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⑩ The rabbit directed us home.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...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7510" y="3035300"/>
            <a:ext cx="2984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Calibri" panose="020F0502020204030204" charset="0"/>
              </a:rPr>
              <a:t>① 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 ④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397510" y="5600700"/>
            <a:ext cx="2984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800" b="1">
                <a:solidFill>
                  <a:srgbClr val="C00000"/>
                </a:solidFill>
                <a:latin typeface="Calibri" panose="020F0502020204030204" charset="0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⑦ 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95525" y="2512695"/>
            <a:ext cx="5870575" cy="1918970"/>
            <a:chOff x="3615" y="3957"/>
            <a:chExt cx="9245" cy="30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988" y="4557"/>
              <a:ext cx="2873" cy="1822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615" y="3957"/>
              <a:ext cx="6615" cy="3022"/>
              <a:chOff x="13537" y="2120"/>
              <a:chExt cx="7507" cy="270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" name="圆角矩形 5"/>
              <p:cNvSpPr/>
              <p:nvPr/>
            </p:nvSpPr>
            <p:spPr>
              <a:xfrm>
                <a:off x="13537" y="2120"/>
                <a:ext cx="7507" cy="270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810" y="2163"/>
                <a:ext cx="6959" cy="2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p>
                <a:r>
                  <a:rPr lang="en-US" altLang="zh-CN" sz="2800">
                    <a:latin typeface="Times New Roman" panose="02020603050405020304" charset="0"/>
                    <a:cs typeface="Times New Roman" panose="02020603050405020304" charset="0"/>
                  </a:rPr>
                  <a:t>Explore the plot that is:</a:t>
                </a:r>
                <a:endParaRPr lang="en-US" altLang="zh-CN" sz="28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altLang="zh-CN" sz="2800">
                    <a:latin typeface="Times New Roman" panose="02020603050405020304" charset="0"/>
                    <a:cs typeface="Times New Roman" panose="02020603050405020304" charset="0"/>
                  </a:rPr>
                  <a:t>positive</a:t>
                </a:r>
                <a:endParaRPr lang="en-US" altLang="zh-CN" sz="28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altLang="zh-CN" sz="2800">
                    <a:latin typeface="Times New Roman" panose="02020603050405020304" charset="0"/>
                    <a:cs typeface="Times New Roman" panose="02020603050405020304" charset="0"/>
                  </a:rPr>
                  <a:t>theme-related</a:t>
                </a:r>
                <a:endParaRPr lang="en-US" altLang="zh-CN" sz="28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 altLang="zh-CN" sz="2800">
                    <a:latin typeface="Times New Roman" panose="02020603050405020304" charset="0"/>
                    <a:cs typeface="Times New Roman" panose="02020603050405020304" charset="0"/>
                  </a:rPr>
                  <a:t>logical</a:t>
                </a:r>
                <a:endParaRPr lang="en-US" altLang="zh-CN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397510" y="189865"/>
            <a:ext cx="3568065" cy="706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latin typeface="Georgia" panose="02040502050405020303" charset="0"/>
                <a:cs typeface="Georgia" panose="02040502050405020303" charset="0"/>
              </a:rPr>
              <a:t>Enrich the details</a:t>
            </a:r>
            <a:endParaRPr lang="en-US" altLang="zh-CN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9940" y="1038543"/>
            <a:ext cx="9622790" cy="452310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Paragraph1: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Suddenly a little rabbit jumped out in front of my horse.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dirty="0">
              <a:solidFill>
                <a:srgbClr val="0052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dirty="0">
              <a:solidFill>
                <a:srgbClr val="0052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dirty="0">
              <a:solidFill>
                <a:srgbClr val="0052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52FF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Paragraph2: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We had no idea where we were and it got dark.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52FF"/>
                </a:solidFill>
                <a:effectLst/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</a:rPr>
              <a:t> 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rgbClr val="0052FF"/>
              </a:solidFill>
              <a:effectLst/>
              <a:latin typeface="Arial" panose="020B0604020202020204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940" y="2049145"/>
            <a:ext cx="92348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attracted by the rabbit.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chased the rabbit and Dad followed me to keep my safety.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rabbit disappeared in the forest and we rode off the track.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9940" y="4520565"/>
            <a:ext cx="92348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 got lost and scared as night came.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Dad noted a river and suggested riding along it.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311597" y="895985"/>
            <a:ext cx="2559093" cy="1399540"/>
            <a:chOff x="14583" y="1232"/>
            <a:chExt cx="3700" cy="2204"/>
          </a:xfrm>
        </p:grpSpPr>
        <p:sp>
          <p:nvSpPr>
            <p:cNvPr id="7" name="椭圆 6"/>
            <p:cNvSpPr/>
            <p:nvPr/>
          </p:nvSpPr>
          <p:spPr>
            <a:xfrm>
              <a:off x="14583" y="1232"/>
              <a:ext cx="3419" cy="220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889" y="1839"/>
              <a:ext cx="33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solidFill>
                    <a:srgbClr val="C00000"/>
                  </a:solidFill>
                  <a:latin typeface="Georgia" panose="02040502050405020303" charset="0"/>
                  <a:cs typeface="Georgia" panose="02040502050405020303" charset="0"/>
                </a:rPr>
                <a:t>Feelings?</a:t>
              </a:r>
              <a:endParaRPr lang="en-US" altLang="zh-CN" sz="3600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311640" y="2663190"/>
            <a:ext cx="2559050" cy="1542068"/>
            <a:chOff x="14864" y="1257"/>
            <a:chExt cx="3419" cy="2667"/>
          </a:xfrm>
        </p:grpSpPr>
        <p:sp>
          <p:nvSpPr>
            <p:cNvPr id="10" name="椭圆 9"/>
            <p:cNvSpPr/>
            <p:nvPr/>
          </p:nvSpPr>
          <p:spPr>
            <a:xfrm>
              <a:off x="14864" y="1257"/>
              <a:ext cx="3419" cy="220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889" y="1851"/>
              <a:ext cx="3394" cy="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solidFill>
                    <a:srgbClr val="C00000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Reactions?</a:t>
              </a:r>
              <a:endParaRPr lang="en-US" altLang="zh-CN" sz="3600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endParaRPr lang="en-US" altLang="zh-CN" sz="3600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30055" y="4359910"/>
            <a:ext cx="2559050" cy="1542068"/>
            <a:chOff x="14864" y="1257"/>
            <a:chExt cx="3419" cy="2667"/>
          </a:xfrm>
        </p:grpSpPr>
        <p:sp>
          <p:nvSpPr>
            <p:cNvPr id="12" name="椭圆 11"/>
            <p:cNvSpPr/>
            <p:nvPr/>
          </p:nvSpPr>
          <p:spPr>
            <a:xfrm>
              <a:off x="14864" y="1257"/>
              <a:ext cx="3419" cy="220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889" y="1851"/>
              <a:ext cx="3394" cy="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solidFill>
                    <a:srgbClr val="C00000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    Lesson?</a:t>
              </a:r>
              <a:endParaRPr lang="en-US" altLang="zh-CN" sz="3600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endParaRPr lang="en-US" altLang="zh-CN" sz="3600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178560" y="5561965"/>
            <a:ext cx="8344535" cy="1383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Taking risks can be dreadful.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We can walk out of any plight as long as we stay calm.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8321040" y="5036820"/>
            <a:ext cx="990600" cy="448945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78560" y="5036820"/>
            <a:ext cx="8343900" cy="1908175"/>
            <a:chOff x="1856" y="7932"/>
            <a:chExt cx="13140" cy="3005"/>
          </a:xfrm>
        </p:grpSpPr>
        <p:sp>
          <p:nvSpPr>
            <p:cNvPr id="16" name="文本框 15"/>
            <p:cNvSpPr txBox="1"/>
            <p:nvPr/>
          </p:nvSpPr>
          <p:spPr>
            <a:xfrm>
              <a:off x="1856" y="8759"/>
              <a:ext cx="13141" cy="21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Taking risks can be dreadful.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We can walk out of any plight as long as we stay calm.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...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H="1">
              <a:off x="13104" y="7932"/>
              <a:ext cx="1560" cy="707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360045" y="189865"/>
            <a:ext cx="3404870" cy="706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>
                <a:latin typeface="Georgia" panose="02040502050405020303" charset="0"/>
                <a:cs typeface="Georgia" panose="02040502050405020303" charset="0"/>
              </a:rPr>
              <a:t>language</a:t>
            </a:r>
            <a:r>
              <a:rPr lang="en-US" altLang="zh-CN" sz="3200" b="1">
                <a:latin typeface="Georgia" panose="02040502050405020303" charset="0"/>
                <a:cs typeface="Georgia" panose="02040502050405020303" charset="0"/>
              </a:rPr>
              <a:t>(</a:t>
            </a:r>
            <a:r>
              <a:rPr lang="zh-CN" altLang="en-US" sz="3200" b="1">
                <a:latin typeface="Georgia" panose="02040502050405020303" charset="0"/>
                <a:cs typeface="Georgia" panose="02040502050405020303" charset="0"/>
              </a:rPr>
              <a:t>语言</a:t>
            </a:r>
            <a:r>
              <a:rPr lang="en-US" altLang="zh-CN" sz="3200" b="1">
                <a:latin typeface="Georgia" panose="02040502050405020303" charset="0"/>
                <a:cs typeface="Georgia" panose="02040502050405020303" charset="0"/>
              </a:rPr>
              <a:t>)</a:t>
            </a:r>
            <a:endParaRPr lang="en-US" altLang="zh-CN" sz="3200" b="1">
              <a:latin typeface="Georgia" panose="02040502050405020303" charset="0"/>
              <a:cs typeface="Georgia" panose="02040502050405020303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5220" y="1017270"/>
            <a:ext cx="9567545" cy="5690870"/>
            <a:chOff x="1772" y="1602"/>
            <a:chExt cx="15067" cy="8962"/>
          </a:xfrm>
        </p:grpSpPr>
        <p:grpSp>
          <p:nvGrpSpPr>
            <p:cNvPr id="3" name="组合 2"/>
            <p:cNvGrpSpPr/>
            <p:nvPr/>
          </p:nvGrpSpPr>
          <p:grpSpPr>
            <a:xfrm>
              <a:off x="6708" y="1602"/>
              <a:ext cx="10131" cy="7716"/>
              <a:chOff x="5843" y="1404"/>
              <a:chExt cx="10131" cy="7716"/>
            </a:xfrm>
          </p:grpSpPr>
          <p:pic>
            <p:nvPicPr>
              <p:cNvPr id="4" name="图片 3" descr="sa1 (18)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843" y="1404"/>
                <a:ext cx="10131" cy="7716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7104" y="2273"/>
                <a:ext cx="8277" cy="6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ts val="4340"/>
                  </a:lnSpc>
                </a:pP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运用</a:t>
                </a:r>
                <a:endParaRPr lang="en-US" altLang="zh-CN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1.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具体的</a:t>
                </a:r>
                <a:r>
                  <a:rPr lang="zh-CN" altLang="en-US" sz="3200">
                    <a:solidFill>
                      <a:srgbClr val="FF0000"/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动词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2.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形象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的</a:t>
                </a:r>
                <a:r>
                  <a:rPr lang="zh-CN" altLang="en-US" sz="3200">
                    <a:solidFill>
                      <a:srgbClr val="FF0000"/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形容词、副词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3.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有效的</a:t>
                </a:r>
                <a:r>
                  <a:rPr lang="zh-CN" altLang="en-US" sz="3200">
                    <a:solidFill>
                      <a:srgbClr val="FF0000"/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非谓语</a:t>
                </a:r>
                <a:endParaRPr lang="zh-CN" altLang="en-US" sz="3200">
                  <a:solidFill>
                    <a:srgbClr val="FF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zh-CN" altLang="en-US" sz="3200">
                    <a:solidFill>
                      <a:srgbClr val="FF0000"/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进行动作描写、语言描写、心理描写、外貌描写以及环境描写</a:t>
                </a:r>
                <a:endParaRPr lang="zh-CN" altLang="en-US" sz="3200">
                  <a:solidFill>
                    <a:srgbClr val="FF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72" y="3063"/>
              <a:ext cx="6197" cy="750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6465570" y="441325"/>
            <a:ext cx="3060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新魏" panose="02010800040101010101" charset="-122"/>
                <a:ea typeface="华文新魏" panose="02010800040101010101" charset="-122"/>
              </a:rPr>
              <a:t>      How? </a:t>
            </a:r>
            <a:endParaRPr lang="en-US" altLang="zh-CN" sz="4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139700" y="231775"/>
            <a:ext cx="3597910" cy="5835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latin typeface="Georgia" panose="02040502050405020303" charset="0"/>
                <a:cs typeface="Georgia" panose="02040502050405020303" charset="0"/>
              </a:rPr>
              <a:t>Use specific verbs </a:t>
            </a:r>
            <a:endParaRPr 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830" y="2409190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   It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sped up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in a great fright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(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惊恐万分地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0830" y="1037590"/>
            <a:ext cx="5953760" cy="5410835"/>
            <a:chOff x="458" y="1634"/>
            <a:chExt cx="9376" cy="8521"/>
          </a:xfrm>
        </p:grpSpPr>
        <p:sp>
          <p:nvSpPr>
            <p:cNvPr id="2" name="文本框 1"/>
            <p:cNvSpPr txBox="1"/>
            <p:nvPr/>
          </p:nvSpPr>
          <p:spPr>
            <a:xfrm>
              <a:off x="1163" y="1634"/>
              <a:ext cx="86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/>
                <a:t>马儿受惊狂奔起来。</a:t>
              </a:r>
              <a:endParaRPr lang="zh-CN" altLang="en-US" sz="2800" b="1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" y="5850"/>
              <a:ext cx="6180" cy="430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290830" y="3148330"/>
            <a:ext cx="11749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   It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galloped 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away in a great fright.</a:t>
            </a:r>
            <a:endParaRPr lang="en-US" altLang="zh-CN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(</a:t>
            </a:r>
            <a:r>
              <a:rPr lang="en-US" altLang="zh-CN" sz="3200">
                <a:solidFill>
                  <a:srgbClr val="C00000"/>
                </a:solidFill>
                <a:latin typeface="Georgia" panose="02040502050405020303" charset="0"/>
                <a:ea typeface="华文新魏" panose="02010800040101010101" charset="-122"/>
                <a:cs typeface="Georgia" panose="02040502050405020303" charset="0"/>
                <a:sym typeface="+mn-ea"/>
              </a:rPr>
              <a:t>gallop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/ˈɡæləp/ :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vt.飞驰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zh-CN" sz="32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830" y="1764030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   It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ran wild 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a great fright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(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惊恐万分地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139700" y="231775"/>
            <a:ext cx="3597910" cy="5835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latin typeface="Georgia" panose="02040502050405020303" charset="0"/>
                <a:cs typeface="Georgia" panose="02040502050405020303" charset="0"/>
              </a:rPr>
              <a:t>Use specific verbs </a:t>
            </a:r>
            <a:endParaRPr 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1865" y="1723390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   I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shouted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i="1">
                <a:latin typeface="Times New Roman" panose="02020603050405020304" charset="0"/>
                <a:cs typeface="Times New Roman" panose="02020603050405020304" charset="0"/>
              </a:rPr>
              <a:t>at the top of my voice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86690" y="1008380"/>
            <a:ext cx="8702675" cy="6096635"/>
            <a:chOff x="-56" y="1149"/>
            <a:chExt cx="13705" cy="9601"/>
          </a:xfrm>
        </p:grpSpPr>
        <p:sp>
          <p:nvSpPr>
            <p:cNvPr id="2" name="文本框 1"/>
            <p:cNvSpPr txBox="1"/>
            <p:nvPr/>
          </p:nvSpPr>
          <p:spPr>
            <a:xfrm>
              <a:off x="4978" y="1149"/>
              <a:ext cx="86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/>
                <a:t>我大声呼救。</a:t>
              </a:r>
              <a:endParaRPr lang="zh-CN" altLang="en-US" sz="2800" b="1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56" y="6445"/>
              <a:ext cx="6180" cy="430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951865" y="2212340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   I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screamed 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help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1865" y="2857500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   I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cried 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help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1865" y="3408045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   I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bawled 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help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. (bawl /bɔːl/ 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to shout loudly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大喊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7885" y="4053205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   “Help!” I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yelled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. (yell  /jɛl/ 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to shout loudly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大喊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139700" y="216535"/>
            <a:ext cx="3597910" cy="5835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latin typeface="Georgia" panose="02040502050405020303" charset="0"/>
                <a:cs typeface="Georgia" panose="02040502050405020303" charset="0"/>
              </a:rPr>
              <a:t>Use specific verbs </a:t>
            </a:r>
            <a:endParaRPr 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53565" y="1905635"/>
            <a:ext cx="973264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Dad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saw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beneath the deep green pine trees, beside the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brown rocks, </a:t>
            </a:r>
            <a:r>
              <a:rPr lang="en-US" altLang="zh-CN" sz="32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lies a river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flowing silently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th (1)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4150" y="4227830"/>
            <a:ext cx="2555240" cy="255524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20675" y="1153160"/>
            <a:ext cx="11909425" cy="5723890"/>
            <a:chOff x="505" y="1816"/>
            <a:chExt cx="18755" cy="90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2" y="7838"/>
              <a:ext cx="4828" cy="299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05" y="1816"/>
              <a:ext cx="185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/>
                <a:t>我爸爸</a:t>
              </a:r>
              <a:r>
                <a:rPr lang="zh-CN" altLang="en-US" sz="2800" b="1">
                  <a:sym typeface="+mn-ea"/>
                </a:rPr>
                <a:t>注意到在深绿的松树下，褐色的石头堆边上有一条小河,静静流淌着。</a:t>
              </a:r>
              <a:endParaRPr lang="zh-CN" altLang="en-US" sz="2800" b="1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33855" y="2981960"/>
            <a:ext cx="9028430" cy="25533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spotted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zh-CN" sz="3200" i="1">
                <a:latin typeface="Times New Roman" panose="02020603050405020304" charset="0"/>
                <a:cs typeface="Times New Roman" panose="02020603050405020304" charset="0"/>
              </a:rPr>
              <a:t> to see or notice sth suddenly</a:t>
            </a:r>
            <a:endParaRPr lang="en-US" altLang="zh-CN" sz="3200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en-US" altLang="zh-CN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noted</a:t>
            </a:r>
            <a:r>
              <a:rPr lang="en-US" altLang="zh-CN" sz="3200" i="1">
                <a:latin typeface="Times New Roman" panose="02020603050405020304" charset="0"/>
                <a:cs typeface="Times New Roman" panose="02020603050405020304" charset="0"/>
              </a:rPr>
              <a:t>：to notice or pay attention to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noticed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en-US" altLang="zh-CN" sz="3200" i="1">
                <a:latin typeface="Times New Roman" panose="02020603050405020304" charset="0"/>
                <a:cs typeface="Times New Roman" panose="02020603050405020304" charset="0"/>
              </a:rPr>
              <a:t>to see or hear sth or become aware of </a:t>
            </a:r>
            <a:r>
              <a:rPr lang="en-US" altLang="zh-CN" sz="32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sth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</a:t>
            </a:r>
            <a:r>
              <a:rPr lang="en-US" altLang="zh-CN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sighted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zh-CN" sz="32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suddenly see sth</a:t>
            </a:r>
            <a:endParaRPr lang="en-US" altLang="zh-CN" sz="3200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en-US" altLang="zh-CN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observed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zh-CN" sz="32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see or notice sth</a:t>
            </a:r>
            <a:endParaRPr lang="en-US" altLang="zh-CN" sz="32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400000">
            <a:off x="1243965" y="2045970"/>
            <a:ext cx="1645285" cy="1351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139700" y="231775"/>
            <a:ext cx="3597910" cy="5835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latin typeface="Georgia" panose="02040502050405020303" charset="0"/>
                <a:cs typeface="Georgia" panose="02040502050405020303" charset="0"/>
              </a:rPr>
              <a:t>Use specific verbs </a:t>
            </a:r>
            <a:endParaRPr 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830" y="1622425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verjoyed to see us safe and sound,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Uncle Paul </a:t>
            </a:r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ran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 to meet us.  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5985" y="990600"/>
            <a:ext cx="8526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看到我们安全归来，</a:t>
            </a:r>
            <a:r>
              <a:rPr lang="zh-CN" altLang="en-US" sz="2800" b="1">
                <a:sym typeface="+mn-ea"/>
              </a:rPr>
              <a:t>叔叔跑出来迎接我们</a:t>
            </a:r>
            <a:r>
              <a:rPr lang="zh-CN" altLang="en-US" sz="2800" b="1"/>
              <a:t>。</a:t>
            </a:r>
            <a:endParaRPr lang="zh-CN" altLang="en-US" sz="28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79730" y="4533265"/>
            <a:ext cx="2558415" cy="23310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0830" y="2267585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verjoyed to...,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Uncle Paul </a:t>
            </a:r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rushed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 at us.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0830" y="2912745"/>
            <a:ext cx="1174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verjoyed to...,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Uncle Paul </a:t>
            </a:r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dashed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out the door.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090" y="3557905"/>
            <a:ext cx="11385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verjoyed to...,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Uncle Paul </a:t>
            </a:r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scuttled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to meet us with happy cries.(scuttle /ˈskʌtl/ : 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to run with quick short steps疾跑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14525" y="4822190"/>
            <a:ext cx="10442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verjoyed to...,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Uncle Paul </a:t>
            </a:r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trotted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to meet us.(trot  /trɑːt/  :</a:t>
            </a:r>
            <a:r>
              <a:rPr sz="3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to move forward at a speed  faster than a walk 小跑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236855" y="230505"/>
            <a:ext cx="4667250" cy="5835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latin typeface="Georgia" panose="02040502050405020303" charset="0"/>
                <a:cs typeface="Georgia" panose="02040502050405020303" charset="0"/>
              </a:rPr>
              <a:t>Use vivid adj.s /adv.s</a:t>
            </a:r>
            <a:endParaRPr 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5365" y="1304290"/>
            <a:ext cx="11363325" cy="5351780"/>
            <a:chOff x="1599" y="2054"/>
            <a:chExt cx="17895" cy="84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71" y="5241"/>
              <a:ext cx="5823" cy="52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99" y="2054"/>
              <a:ext cx="163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Georgia" panose="02040502050405020303" charset="0"/>
                  <a:cs typeface="Georgia" panose="02040502050405020303" charset="0"/>
                  <a:sym typeface="+mn-ea"/>
                </a:rPr>
                <a:t>Give a detailed descriptions of the rabbit's appearance:</a:t>
              </a:r>
              <a:endParaRPr lang="en-US" altLang="zh-CN" sz="32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9780" y="2279695"/>
            <a:ext cx="8535035" cy="4646460"/>
            <a:chOff x="1660" y="3689"/>
            <a:chExt cx="13441" cy="6372"/>
          </a:xfrm>
        </p:grpSpPr>
        <p:sp>
          <p:nvSpPr>
            <p:cNvPr id="6" name="圆角矩形 5"/>
            <p:cNvSpPr/>
            <p:nvPr/>
          </p:nvSpPr>
          <p:spPr>
            <a:xfrm>
              <a:off x="1660" y="3689"/>
              <a:ext cx="13441" cy="56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81" y="3689"/>
              <a:ext cx="13320" cy="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ts val="4440"/>
                </a:lnSpc>
              </a:pPr>
              <a:r>
                <a:rPr lang="en-US" altLang="zh-CN" sz="3200">
                  <a:latin typeface="Georgia" panose="02040502050405020303" charset="0"/>
                  <a:cs typeface="Georgia" panose="02040502050405020303" charset="0"/>
                </a:rPr>
                <a:t>     It was my</a:t>
              </a:r>
              <a:r>
                <a:rPr lang="en-US" altLang="zh-CN" sz="320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 first</a:t>
              </a:r>
              <a:r>
                <a:rPr lang="en-US" altLang="zh-CN" sz="3200">
                  <a:latin typeface="Georgia" panose="02040502050405020303" charset="0"/>
                  <a:cs typeface="Georgia" panose="02040502050405020303" charset="0"/>
                </a:rPr>
                <a:t> sight of such </a:t>
              </a:r>
              <a:r>
                <a:rPr lang="en-US" altLang="zh-CN" sz="320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cute</a:t>
              </a:r>
              <a:r>
                <a:rPr lang="en-US" altLang="zh-CN" sz="3200">
                  <a:latin typeface="Georgia" panose="02040502050405020303" charset="0"/>
                  <a:cs typeface="Georgia" panose="02040502050405020303" charset="0"/>
                </a:rPr>
                <a:t> creature, which was large for an </a:t>
              </a:r>
              <a:r>
                <a:rPr lang="en-US" altLang="zh-CN" sz="320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ordinary</a:t>
              </a:r>
              <a:r>
                <a:rPr lang="en-US" altLang="zh-CN" sz="3200">
                  <a:latin typeface="Georgia" panose="02040502050405020303" charset="0"/>
                  <a:cs typeface="Georgia" panose="02040502050405020303" charset="0"/>
                </a:rPr>
                <a:t> rabbit</a:t>
              </a:r>
              <a:r>
                <a:rPr lang="en-US" altLang="zh-CN" sz="3200" b="1">
                  <a:latin typeface="Georgia" panose="02040502050405020303" charset="0"/>
                  <a:cs typeface="Georgia" panose="02040502050405020303" charset="0"/>
                </a:rPr>
                <a:t>(</a:t>
              </a:r>
              <a:r>
                <a:rPr lang="zh-CN" altLang="en-US" sz="3200" b="1">
                  <a:latin typeface="Georgia" panose="02040502050405020303" charset="0"/>
                  <a:cs typeface="Georgia" panose="02040502050405020303" charset="0"/>
                </a:rPr>
                <a:t>个头比一般兔子大</a:t>
              </a:r>
              <a:r>
                <a:rPr lang="en-US" altLang="zh-CN" sz="3200" b="1">
                  <a:latin typeface="Georgia" panose="02040502050405020303" charset="0"/>
                  <a:cs typeface="Georgia" panose="02040502050405020303" charset="0"/>
                </a:rPr>
                <a:t>)</a:t>
              </a:r>
              <a:r>
                <a:rPr lang="en-US" altLang="zh-CN" sz="3200">
                  <a:latin typeface="Georgia" panose="02040502050405020303" charset="0"/>
                  <a:cs typeface="Georgia" panose="02040502050405020303" charset="0"/>
                </a:rPr>
                <a:t>, and had </a:t>
              </a:r>
              <a:r>
                <a:rPr lang="en-US" altLang="zh-CN" sz="320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reddish-grey</a:t>
              </a:r>
              <a:r>
                <a:rPr lang="en-US" altLang="zh-CN" sz="3200">
                  <a:latin typeface="Georgia" panose="02040502050405020303" charset="0"/>
                  <a:cs typeface="Georgia" panose="02040502050405020303" charset="0"/>
                </a:rPr>
                <a:t> colour with </a:t>
              </a:r>
              <a:r>
                <a:rPr lang="en-US" altLang="zh-CN" sz="320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beautiful dark glittering</a:t>
              </a:r>
              <a:r>
                <a:rPr lang="en-US" altLang="zh-CN" sz="3200">
                  <a:latin typeface="Georgia" panose="02040502050405020303" charset="0"/>
                  <a:cs typeface="Georgia" panose="02040502050405020303" charset="0"/>
                  <a:sym typeface="+mn-ea"/>
                </a:rPr>
                <a:t> eyes. However, it ran into the forest </a:t>
              </a:r>
              <a:r>
                <a:rPr lang="en-US" altLang="zh-CN" sz="320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swiftly</a:t>
              </a:r>
              <a:r>
                <a:rPr lang="en-US" altLang="zh-CN" sz="3200">
                  <a:latin typeface="Georgia" panose="02040502050405020303" charset="0"/>
                  <a:cs typeface="Georgia" panose="02040502050405020303" charset="0"/>
                  <a:sym typeface="+mn-ea"/>
                </a:rPr>
                <a:t> before I could stop it.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457200" indent="-457200" fontAlgn="auto">
                <a:lnSpc>
                  <a:spcPts val="4440"/>
                </a:lnSpc>
                <a:buFont typeface="Arial" panose="020B0604020202020204" pitchFamily="34" charset="0"/>
                <a:buChar char="•"/>
              </a:pPr>
              <a:r>
                <a:rPr lang="en-US" sz="3200">
                  <a:latin typeface="Georgia" panose="02040502050405020303" charset="0"/>
                  <a:cs typeface="Georgia" panose="02040502050405020303" charset="0"/>
                  <a:sym typeface="+mn-ea"/>
                </a:rPr>
                <a:t>reddish-grey </a:t>
              </a:r>
              <a:r>
                <a:rPr lang="zh-CN" altLang="en-US" sz="2800" b="1">
                  <a:solidFill>
                    <a:schemeClr val="accent1">
                      <a:lumMod val="50000"/>
                    </a:schemeClr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红灰色的</a:t>
              </a:r>
              <a:endPara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algn="l" fontAlgn="auto">
                <a:lnSpc>
                  <a:spcPts val="4440"/>
                </a:lnSpc>
              </a:pPr>
              <a:endParaRPr lang="zh-CN" altLang="en-US" sz="32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254000" y="247015"/>
            <a:ext cx="3802380" cy="5835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latin typeface="Georgia" panose="02040502050405020303" charset="0"/>
                <a:cs typeface="Georgia" panose="02040502050405020303" charset="0"/>
              </a:rPr>
              <a:t>Use effective vt-ing</a:t>
            </a:r>
            <a:endParaRPr lang="en-US" sz="3200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4364990"/>
            <a:ext cx="4114165" cy="228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84645" y="3240405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15950" y="1733550"/>
            <a:ext cx="101523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My horse let out a frightened whinny galloping off the track. 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085" y="496570"/>
            <a:ext cx="12056110" cy="2028825"/>
            <a:chOff x="71" y="782"/>
            <a:chExt cx="18986" cy="3195"/>
          </a:xfrm>
        </p:grpSpPr>
        <p:sp>
          <p:nvSpPr>
            <p:cNvPr id="3" name="文本框 2"/>
            <p:cNvSpPr txBox="1"/>
            <p:nvPr/>
          </p:nvSpPr>
          <p:spPr>
            <a:xfrm>
              <a:off x="71" y="1701"/>
              <a:ext cx="18986" cy="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Calibri" panose="020F0502020204030204" charset="0"/>
                  <a:cs typeface="Times New Roman" panose="02020603050405020304" charset="0"/>
                </a:rPr>
                <a:t>①.  </a:t>
              </a:r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</a:rPr>
                <a:t>My horse </a:t>
              </a:r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let out a frightened </a:t>
              </a:r>
              <a:r>
                <a:rPr lang="zh-CN" altLang="en-US" sz="3200" i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whinny</a:t>
              </a:r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, and galloped off the track. </a:t>
              </a:r>
              <a:endPara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endParaRPr lang="en-US" altLang="zh-CN" sz="2800">
                <a:sym typeface="+mn-ea"/>
              </a:endParaRPr>
            </a:p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—————————————————————————————————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763" y="782"/>
              <a:ext cx="5170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3200" b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/ˈwɪnɪ/ </a:t>
              </a:r>
              <a:r>
                <a:rPr lang="en-US" altLang="zh-CN" sz="2800" b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vt. (马)嘶鸣</a:t>
              </a:r>
              <a:endParaRPr lang="en-US" altLang="zh-CN" sz="3200">
                <a:sym typeface="+mn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54000" y="2317115"/>
            <a:ext cx="116922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②.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felt </a:t>
            </a:r>
            <a:r>
              <a:rPr lang="en-US" altLang="zh-CN" sz="3200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wild </a:t>
            </a:r>
            <a:r>
              <a:rPr lang="en-US" altLang="zh-CN" sz="3200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rush of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(一阵)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terror.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I yelled out loud.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______________________________________________________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8285" y="5216525"/>
            <a:ext cx="65106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 smtClean="0">
                <a:sym typeface="+mn-ea"/>
              </a:rPr>
              <a:t> 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Sensing my fear and concerns, my dad tried to calm me down.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0890" y="3240405"/>
            <a:ext cx="9997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Feeling a wild rush of terror, I yelled out loud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4522470" y="4231640"/>
            <a:ext cx="757872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爸爸感觉到了我的恐惧和担忧，尽力让我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       平静下来。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_______________________________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_______________________________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13690"/>
            <a:ext cx="5332095" cy="58159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76775" y="3308985"/>
            <a:ext cx="73787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6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Continuation writing</a:t>
            </a:r>
            <a:endParaRPr lang="en-US" altLang="zh-CN" sz="6600" b="1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73445" y="2336800"/>
            <a:ext cx="399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i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2018</a:t>
            </a:r>
            <a:r>
              <a:rPr lang="zh-CN" altLang="en-US" sz="3200" i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年</a:t>
            </a:r>
            <a:r>
              <a:rPr lang="en-US" altLang="zh-CN" sz="3200" i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6</a:t>
            </a:r>
            <a:r>
              <a:rPr lang="zh-CN" altLang="en-US" sz="3200" i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月浙江高考</a:t>
            </a:r>
            <a:endParaRPr lang="zh-CN" altLang="en-US" sz="3200" i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6125" y="5281295"/>
            <a:ext cx="3794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龚金萍   浙江省春晖中学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125220" y="985520"/>
            <a:ext cx="9567545" cy="5706745"/>
            <a:chOff x="1772" y="1577"/>
            <a:chExt cx="15067" cy="8987"/>
          </a:xfrm>
        </p:grpSpPr>
        <p:grpSp>
          <p:nvGrpSpPr>
            <p:cNvPr id="6" name="组合 5"/>
            <p:cNvGrpSpPr/>
            <p:nvPr/>
          </p:nvGrpSpPr>
          <p:grpSpPr>
            <a:xfrm>
              <a:off x="6708" y="1577"/>
              <a:ext cx="10131" cy="7148"/>
              <a:chOff x="5843" y="1379"/>
              <a:chExt cx="10131" cy="7148"/>
            </a:xfrm>
          </p:grpSpPr>
          <p:pic>
            <p:nvPicPr>
              <p:cNvPr id="4" name="图片 3" descr="sa1 (18)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843" y="1379"/>
                <a:ext cx="10131" cy="7148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7104" y="2865"/>
                <a:ext cx="8696" cy="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1.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夯实课本知识点，做好积累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2.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关注练习，注重积累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3.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阅读课外小说，丰富积累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4.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学习他人作品，补充积累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72" y="3063"/>
              <a:ext cx="6197" cy="7501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6087745" y="360680"/>
            <a:ext cx="3201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</a:rPr>
              <a:t>How?</a:t>
            </a:r>
            <a:endParaRPr lang="en-US" altLang="zh-CN" sz="44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1412875" y="403860"/>
            <a:ext cx="629285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Useful expressions in NOVELs </a:t>
            </a:r>
            <a:endParaRPr lang="zh-CN" altLang="en-US" sz="320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82015" y="1941195"/>
            <a:ext cx="9241155" cy="4538980"/>
            <a:chOff x="1389" y="3057"/>
            <a:chExt cx="14553" cy="7148"/>
          </a:xfrm>
        </p:grpSpPr>
        <p:pic>
          <p:nvPicPr>
            <p:cNvPr id="4" name="图片 3" descr="sa1 (18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9" y="3057"/>
              <a:ext cx="14553" cy="714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810" y="3732"/>
              <a:ext cx="12256" cy="5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rPr>
                <a:t>nodded, “...”</a:t>
              </a:r>
              <a:r>
                <a:rPr lang="zh-CN" altLang="en-US" sz="3200"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rPr>
                <a:t>点头说</a:t>
              </a:r>
              <a:endParaRPr lang="en-US" altLang="zh-CN" sz="3200"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endParaRPr>
            </a:p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XX blinked, “It's for you.” </a:t>
              </a:r>
              <a:r>
                <a: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眨着眼睛说</a:t>
              </a:r>
              <a:endPara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nervously</a:t>
              </a:r>
              <a:r>
                <a:rPr lang="en-US" altLang="zh-CN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/cautiously</a:t>
              </a:r>
              <a:endPara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chewed his lip. </a:t>
              </a:r>
              <a:r>
                <a:rPr lang="zh-CN" altLang="en-US" sz="3200" strike="noStrike" noProof="1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咬着嘴唇</a:t>
              </a:r>
              <a:endParaRPr lang="zh-CN" altLang="en-US" sz="3200" strike="noStrike" noProof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With an upset look on his face </a:t>
              </a:r>
              <a:r>
                <a:rPr lang="zh-CN" altLang="en-US" sz="3200" strike="noStrike" noProof="1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不安的神情</a:t>
              </a:r>
              <a:endParaRPr lang="zh-CN" altLang="en-US" sz="3200" strike="noStrike" noProof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strike="noStrike" noProof="1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wit</a:t>
              </a: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h his heart thudding</a:t>
              </a:r>
              <a:r>
                <a: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心砰砰地跳</a:t>
              </a:r>
              <a:endParaRPr lang="zh-CN" altLang="en-US" sz="3200" strike="noStrike" noProof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1412875" y="1309370"/>
            <a:ext cx="7107555" cy="63182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Georgia" panose="02040502050405020303" charset="0"/>
                <a:sym typeface="+mn-ea"/>
              </a:rPr>
              <a:t>描述人物紧张</a:t>
            </a:r>
            <a:r>
              <a:rPr lang="en-US" altLang="zh-CN" sz="3600" b="1">
                <a:latin typeface="华文新魏" panose="02010800040101010101" charset="-122"/>
                <a:ea typeface="华文新魏" panose="02010800040101010101" charset="-122"/>
                <a:cs typeface="Georgia" panose="02040502050405020303" charset="0"/>
                <a:sym typeface="+mn-ea"/>
              </a:rPr>
              <a:t>\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Georgia" panose="02040502050405020303" charset="0"/>
                <a:sym typeface="+mn-ea"/>
              </a:rPr>
              <a:t>害怕的单词，词块</a:t>
            </a:r>
            <a:endParaRPr lang="zh-CN" altLang="en-US" sz="3200" strike="noStrike" noProof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25235" y="5800725"/>
            <a:ext cx="35871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32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---</a:t>
            </a:r>
            <a:r>
              <a:rPr lang="en-US" sz="2800" i="1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The Secret Garden</a:t>
            </a:r>
            <a:endParaRPr lang="en-US" altLang="en-US" sz="2800" i="1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1412875" y="403860"/>
            <a:ext cx="629285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Useful expressions in NOVELs </a:t>
            </a:r>
            <a:endParaRPr lang="zh-CN" altLang="en-US" sz="320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912" y="1941195"/>
            <a:ext cx="11425848" cy="4538980"/>
            <a:chOff x="272" y="3057"/>
            <a:chExt cx="15933" cy="7148"/>
          </a:xfrm>
        </p:grpSpPr>
        <p:pic>
          <p:nvPicPr>
            <p:cNvPr id="4" name="图片 3" descr="sa1 (18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2" y="3057"/>
              <a:ext cx="15670" cy="714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60" y="3682"/>
              <a:ext cx="14645" cy="6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rPr>
                <a:t>Henry stopped suddenly and </a:t>
              </a:r>
              <a:r>
                <a:rPr lang="en-US" altLang="zh-CN" sz="3200" b="1" i="1"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rPr>
                <a:t>gasped</a:t>
              </a:r>
              <a:r>
                <a:rPr lang="en-US" altLang="zh-CN" sz="3200" i="1"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rPr>
                <a:t> </a:t>
              </a:r>
              <a:r>
                <a:rPr lang="zh-CN" altLang="en-US" sz="3200"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rPr>
                <a:t>吸了口气</a:t>
              </a:r>
              <a:endPara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He </a:t>
              </a:r>
              <a:r>
                <a:rPr lang="en-US" altLang="zh-CN" sz="3200" b="1" i="1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shivered with fear</a:t>
              </a: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. </a:t>
              </a:r>
              <a:r>
                <a:rPr lang="zh-CN" altLang="en-US" sz="3200" strike="noStrike" noProof="1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害怕地发抖</a:t>
              </a:r>
              <a:endParaRPr lang="zh-CN" altLang="en-US" sz="3200" strike="noStrike" noProof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The cub felt his mother </a:t>
              </a:r>
              <a:r>
                <a:rPr lang="en-US" altLang="zh-CN" sz="3200" b="1" i="1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quiver at the sound</a:t>
              </a: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. </a:t>
              </a:r>
              <a:r>
                <a:rPr lang="zh-CN" altLang="en-US" sz="3200" strike="noStrike" noProof="1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听到声音发抖</a:t>
              </a:r>
              <a:endParaRPr lang="zh-CN" altLang="en-US" sz="3200" strike="noStrike" noProof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algn="l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...the cub felt </a:t>
              </a:r>
              <a:r>
                <a:rPr lang="en-US" altLang="zh-CN" sz="3200" i="1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all</a:t>
              </a:r>
              <a:r>
                <a:rPr lang="en-US" altLang="zh-CN" sz="3200" b="1" i="1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his fear melt away </a:t>
              </a:r>
              <a:r>
                <a:rPr lang="zh-CN" altLang="en-US" sz="3200" strike="noStrike" noProof="1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害怕消失</a:t>
              </a:r>
              <a:endParaRPr lang="zh-CN" altLang="en-US" sz="3200" strike="noStrike" noProof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algn="l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b="1" i="1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Wild with panic</a:t>
              </a: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, the cub jumped in the water. </a:t>
              </a:r>
              <a:r>
                <a:rPr lang="zh-CN" altLang="en-US" sz="3200" strike="noStrike" noProof="1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非常害怕</a:t>
              </a:r>
              <a:endParaRPr lang="zh-CN" altLang="en-US" sz="3200" strike="noStrike" noProof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pPr marL="457200" indent="-457200" algn="l" fontAlgn="auto">
                <a:lnSpc>
                  <a:spcPts val="434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He leaped at the boys, snarling, and they </a:t>
              </a:r>
              <a:r>
                <a:rPr lang="en-US" altLang="zh-CN" sz="3200" b="1" i="1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fled in terror</a:t>
              </a:r>
              <a:r>
                <a:rPr lang="en-US" altLang="zh-CN" sz="3200" strike="noStrike" noProof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.</a:t>
              </a:r>
              <a:endParaRPr lang="en-US" altLang="zh-CN" sz="3200" strike="noStrike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  <a:p>
              <a:pPr indent="0" algn="l" fontAlgn="auto">
                <a:lnSpc>
                  <a:spcPts val="4340"/>
                </a:lnSpc>
                <a:buFont typeface="Arial" panose="020B0604020202020204" pitchFamily="34" charset="0"/>
                <a:buNone/>
              </a:pPr>
              <a:r>
                <a:rPr lang="zh-CN" altLang="en-US" sz="3200" strike="noStrike" noProof="1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害怕地逃走了</a:t>
              </a:r>
              <a:endParaRPr lang="zh-CN" altLang="en-US" sz="3200" strike="noStrike" noProof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1412875" y="1309370"/>
            <a:ext cx="7107555" cy="63182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Georgia" panose="02040502050405020303" charset="0"/>
                <a:sym typeface="+mn-ea"/>
              </a:rPr>
              <a:t>描述人物恐惧</a:t>
            </a:r>
            <a:r>
              <a:rPr lang="en-US" altLang="zh-CN" sz="3600" b="1">
                <a:latin typeface="华文新魏" panose="02010800040101010101" charset="-122"/>
                <a:ea typeface="华文新魏" panose="02010800040101010101" charset="-122"/>
                <a:cs typeface="Georgia" panose="02040502050405020303" charset="0"/>
                <a:sym typeface="+mn-ea"/>
              </a:rPr>
              <a:t>\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Georgia" panose="02040502050405020303" charset="0"/>
                <a:sym typeface="+mn-ea"/>
              </a:rPr>
              <a:t>害怕的单词，词块</a:t>
            </a:r>
            <a:endParaRPr lang="zh-CN" altLang="en-US" sz="3200" strike="noStrike" noProof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20430" y="5741670"/>
            <a:ext cx="24980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32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---</a:t>
            </a:r>
            <a:r>
              <a:rPr lang="en-US" sz="2800" i="1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White Fang</a:t>
            </a:r>
            <a:endParaRPr lang="en-US" sz="2800" i="1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8590" y="799465"/>
            <a:ext cx="11789410" cy="590804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He turned to me, with his eyes </a:t>
            </a: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full of horror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.</a:t>
            </a:r>
            <a:endParaRPr sz="3200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Fear slowly creeps upon her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. </a:t>
            </a:r>
            <a:r>
              <a:rPr 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恐惧笼罩了她</a:t>
            </a:r>
            <a:endParaRPr lang="zh-CN" sz="2800" b="1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She </a:t>
            </a: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was struck with horror 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when...</a:t>
            </a:r>
            <a:r>
              <a:rPr 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一阵恐慌</a:t>
            </a:r>
            <a:endParaRPr lang="zh-CN" sz="2800" b="1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She </a:t>
            </a: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was choked by fear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. </a:t>
            </a:r>
            <a:r>
              <a:rPr 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害怕得呼吸困难</a:t>
            </a:r>
            <a:endParaRPr lang="zh-CN" sz="2800" b="1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Her face turned pale and stood there </a:t>
            </a: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tongue-tied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.</a:t>
            </a:r>
            <a:r>
              <a:rPr 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说不出话的</a:t>
            </a:r>
            <a:endParaRPr lang="zh-CN" sz="2800" b="1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A flood of fear welled up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 in him. </a:t>
            </a:r>
            <a:r>
              <a:rPr 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他心中涌起一阵恐惧。</a:t>
            </a:r>
            <a:endParaRPr sz="3200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Fear </a:t>
            </a: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flooded over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 him.</a:t>
            </a:r>
            <a:r>
              <a:rPr 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恐惧淹没了他。</a:t>
            </a:r>
            <a:endParaRPr sz="3200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Her heart beat so violently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 that she felt nearly suffocated /'sʌfəkeitid/ </a:t>
            </a:r>
            <a:r>
              <a:rPr lang="en-US"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(</a:t>
            </a:r>
            <a:r>
              <a:rPr 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窒息的</a:t>
            </a:r>
            <a:r>
              <a:rPr lang="en-US" alt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)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.</a:t>
            </a:r>
            <a:endParaRPr sz="3200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She shook all over, </a:t>
            </a: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feeling like sitting on pins and needles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.</a:t>
            </a:r>
            <a:r>
              <a:rPr lang="zh-CN" sz="24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如坐针毡</a:t>
            </a:r>
            <a:endParaRPr lang="zh-CN" sz="2400" b="1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Mac came out from the car, </a:t>
            </a: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with his two legs shaking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.</a:t>
            </a:r>
            <a:endParaRPr sz="3200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Jane felt </a:t>
            </a:r>
            <a:r>
              <a:rPr sz="32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overwhelmingly scared</a:t>
            </a:r>
            <a:r>
              <a:rPr sz="32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. </a:t>
            </a:r>
            <a:r>
              <a:rPr lang="zh-CN" sz="2800" b="1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  <a:sym typeface="+mn-ea"/>
              </a:rPr>
              <a:t>极度害怕</a:t>
            </a:r>
            <a:endParaRPr lang="zh-CN" sz="2800" b="1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9080" y="984250"/>
            <a:ext cx="26212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描写害怕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156210" y="215900"/>
            <a:ext cx="11782425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Useful expressions in the continuation writings</a:t>
            </a:r>
            <a:endParaRPr lang="en-US" sz="320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8590" y="232410"/>
            <a:ext cx="11894820" cy="63931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Though he was safe, he still felt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dread(</a:t>
            </a:r>
            <a:r>
              <a:rPr lang="zh-CN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恐惧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 stopping the passage of air to his lung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with his legs trembling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At the sight of the fierce wolf, I felt so scared that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my throat tightened and my knees felt weak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喉咙紧绷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At the sight of the fierce wolf, I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froze with terror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too scared to move an inch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At the sight of the fierce wolf,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was seized by a strong sense of horror and my palms were sweating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  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was really a moment of life and death. Sitting in the car,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still felt his heart beating wildly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狂跳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sat there,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too frightened to utter a word(</a:t>
            </a:r>
            <a:r>
              <a:rPr lang="zh-CN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说话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sat there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with his hands trembling for quite a while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sat there,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all wet through because of the extreme fright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惊吓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). 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ts val="378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sat there, 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his face totally pale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endParaRPr lang="en-US" altLang="en-US" sz="2800" noProof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25483" y="554355"/>
            <a:ext cx="50679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Appreciation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660" y="1548765"/>
            <a:ext cx="8307705" cy="500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91108185005"/>
          <p:cNvPicPr>
            <a:picLocks noChangeAspect="1"/>
          </p:cNvPicPr>
          <p:nvPr/>
        </p:nvPicPr>
        <p:blipFill>
          <a:blip r:embed="rId1"/>
          <a:srcRect t="15328" r="126" b="56054"/>
          <a:stretch>
            <a:fillRect/>
          </a:stretch>
        </p:blipFill>
        <p:spPr>
          <a:xfrm>
            <a:off x="530225" y="408305"/>
            <a:ext cx="10543540" cy="604202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42925" y="2957830"/>
            <a:ext cx="1361440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04365" y="1746250"/>
            <a:ext cx="1506855" cy="51371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211705" y="2411730"/>
            <a:ext cx="2652395" cy="5461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575040" y="3723640"/>
            <a:ext cx="178498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11220" y="2985770"/>
            <a:ext cx="1588770" cy="5461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47595" y="4297680"/>
            <a:ext cx="1960880" cy="5461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203825" y="4269740"/>
            <a:ext cx="253682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437755" y="5029200"/>
            <a:ext cx="221043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05180" y="5603240"/>
            <a:ext cx="1960880" cy="5461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332980" y="520065"/>
            <a:ext cx="1962785" cy="79692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74290" y="1008380"/>
            <a:ext cx="1734185" cy="51371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805180" y="520065"/>
            <a:ext cx="10144760" cy="5629275"/>
            <a:chOff x="1268" y="819"/>
            <a:chExt cx="15976" cy="8865"/>
          </a:xfrm>
        </p:grpSpPr>
        <p:sp>
          <p:nvSpPr>
            <p:cNvPr id="14" name="矩形 13"/>
            <p:cNvSpPr/>
            <p:nvPr/>
          </p:nvSpPr>
          <p:spPr>
            <a:xfrm>
              <a:off x="9327" y="4970"/>
              <a:ext cx="2863" cy="860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194" y="2903"/>
              <a:ext cx="2051" cy="895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999" y="2750"/>
              <a:ext cx="2373" cy="809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483" y="3798"/>
              <a:ext cx="4177" cy="860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372" y="4702"/>
              <a:ext cx="2502" cy="860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697" y="6768"/>
              <a:ext cx="3088" cy="860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68" y="8824"/>
              <a:ext cx="3088" cy="860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1548" y="819"/>
              <a:ext cx="3091" cy="1255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054" y="1588"/>
              <a:ext cx="2731" cy="809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22290" y="5184042"/>
            <a:ext cx="5868035" cy="1383665"/>
            <a:chOff x="8262" y="7338"/>
            <a:chExt cx="9241" cy="2179"/>
          </a:xfrm>
        </p:grpSpPr>
        <p:grpSp>
          <p:nvGrpSpPr>
            <p:cNvPr id="6" name="组合 5"/>
            <p:cNvGrpSpPr/>
            <p:nvPr/>
          </p:nvGrpSpPr>
          <p:grpSpPr>
            <a:xfrm>
              <a:off x="10693" y="7338"/>
              <a:ext cx="6810" cy="2179"/>
              <a:chOff x="12130" y="2404"/>
              <a:chExt cx="6810" cy="1780"/>
            </a:xfrm>
          </p:grpSpPr>
          <p:sp>
            <p:nvSpPr>
              <p:cNvPr id="7" name=" 228"/>
              <p:cNvSpPr/>
              <p:nvPr/>
            </p:nvSpPr>
            <p:spPr>
              <a:xfrm>
                <a:off x="12130" y="2440"/>
                <a:ext cx="6762" cy="1709"/>
              </a:xfrm>
              <a:prstGeom prst="wedgeRectCallout">
                <a:avLst>
                  <a:gd name="adj1" fmla="val -33303"/>
                  <a:gd name="adj2" fmla="val -51066"/>
                </a:avLst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2130" y="2404"/>
                <a:ext cx="6810" cy="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chemeClr val="bg1"/>
                    </a:solidFill>
                    <a:latin typeface="华文新魏" panose="02010800040101010101" charset="-122"/>
                    <a:ea typeface="华文新魏" panose="02010800040101010101" charset="-122"/>
                    <a:cs typeface="Georgia" panose="02040502050405020303" charset="0"/>
                  </a:rPr>
                  <a:t>使用了恰当的动词描写动作细节；使用了形象的形容词和副词补充内容细节</a:t>
                </a:r>
                <a:endParaRPr lang="zh-CN" altLang="en-US" sz="2800" b="1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Georgia" panose="02040502050405020303" charset="0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62" y="7517"/>
              <a:ext cx="2677" cy="18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" grpId="0" bldLvl="0" animBg="1"/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91108185005"/>
          <p:cNvPicPr>
            <a:picLocks noChangeAspect="1"/>
          </p:cNvPicPr>
          <p:nvPr/>
        </p:nvPicPr>
        <p:blipFill>
          <a:blip r:embed="rId1"/>
          <a:srcRect l="619" t="49261" r="745" b="18409"/>
          <a:stretch>
            <a:fillRect/>
          </a:stretch>
        </p:blipFill>
        <p:spPr>
          <a:xfrm>
            <a:off x="1442085" y="407670"/>
            <a:ext cx="9396730" cy="616013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2225040" y="2747645"/>
            <a:ext cx="189928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541510" y="2501900"/>
            <a:ext cx="129730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760720" y="3075940"/>
            <a:ext cx="119443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08755" y="3649980"/>
            <a:ext cx="119570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98895" y="4760595"/>
            <a:ext cx="124396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921750" y="4662805"/>
            <a:ext cx="1663065" cy="574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288655" y="923290"/>
            <a:ext cx="1588770" cy="5461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44035" y="1594485"/>
            <a:ext cx="2325370" cy="5461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26175" y="2529840"/>
            <a:ext cx="1784350" cy="5461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705735" y="6009640"/>
            <a:ext cx="1638300" cy="546100"/>
            <a:chOff x="4339" y="9370"/>
            <a:chExt cx="2580" cy="860"/>
          </a:xfrm>
        </p:grpSpPr>
        <p:sp>
          <p:nvSpPr>
            <p:cNvPr id="12" name="矩形 11"/>
            <p:cNvSpPr/>
            <p:nvPr/>
          </p:nvSpPr>
          <p:spPr>
            <a:xfrm>
              <a:off x="4339" y="9370"/>
              <a:ext cx="2502" cy="860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39" y="9437"/>
              <a:ext cx="2580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impressive</a:t>
              </a:r>
              <a:endParaRPr lang="en-US" altLang="zh-CN" sz="240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22290" y="5184042"/>
            <a:ext cx="5868035" cy="1383665"/>
            <a:chOff x="8262" y="7338"/>
            <a:chExt cx="9241" cy="2179"/>
          </a:xfrm>
        </p:grpSpPr>
        <p:grpSp>
          <p:nvGrpSpPr>
            <p:cNvPr id="11" name="组合 10"/>
            <p:cNvGrpSpPr/>
            <p:nvPr/>
          </p:nvGrpSpPr>
          <p:grpSpPr>
            <a:xfrm>
              <a:off x="10693" y="7338"/>
              <a:ext cx="6810" cy="2179"/>
              <a:chOff x="12130" y="2404"/>
              <a:chExt cx="6810" cy="1780"/>
            </a:xfrm>
          </p:grpSpPr>
          <p:sp>
            <p:nvSpPr>
              <p:cNvPr id="17" name=" 228"/>
              <p:cNvSpPr/>
              <p:nvPr/>
            </p:nvSpPr>
            <p:spPr>
              <a:xfrm>
                <a:off x="12130" y="2440"/>
                <a:ext cx="6762" cy="1709"/>
              </a:xfrm>
              <a:prstGeom prst="wedgeRectCallout">
                <a:avLst>
                  <a:gd name="adj1" fmla="val -33303"/>
                  <a:gd name="adj2" fmla="val -51066"/>
                </a:avLst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2130" y="2404"/>
                <a:ext cx="6810" cy="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chemeClr val="bg1"/>
                    </a:solidFill>
                    <a:latin typeface="华文新魏" panose="02010800040101010101" charset="-122"/>
                    <a:ea typeface="华文新魏" panose="02010800040101010101" charset="-122"/>
                    <a:cs typeface="Georgia" panose="02040502050405020303" charset="0"/>
                  </a:rPr>
                  <a:t>增加了具体的动词和形容词，丰富故事情节，凸显主题。</a:t>
                </a:r>
                <a:endParaRPr lang="zh-CN" altLang="en-US" sz="2800" b="1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Georgia" panose="02040502050405020303" charset="0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62" y="7517"/>
              <a:ext cx="2677" cy="18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3" grpId="0" bldLvl="0" animBg="1"/>
      <p:bldP spid="8" grpId="0" bldLvl="0" animBg="1"/>
      <p:bldP spid="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77825" y="890270"/>
            <a:ext cx="11246485" cy="50774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p>
            <a:pPr indent="292100"/>
            <a:r>
              <a:rPr lang="en-US" sz="3600" b="0" i="1">
                <a:solidFill>
                  <a:srgbClr val="000000"/>
                </a:solidFill>
                <a:latin typeface="Times New Roman" panose="02020603050405020304" charset="0"/>
              </a:rPr>
              <a:t>Suddenly a little rabbit jumped out in front of my horse.</a:t>
            </a:r>
            <a:r>
              <a:rPr lang="en-US" sz="3600" b="0" i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Afraid that I might hurt the lovely small creature, I 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automatically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</a:rPr>
              <a:t>无意识的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 let out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 a cry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 to stop my horse. However, it became </a:t>
            </a:r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</a:rPr>
              <a:t>scared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 and started to run like crazy. All this coming, without warning, 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I was seized by fear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. "Don't let go the rope! Keep calm!" yelled </a:t>
            </a:r>
            <a:r>
              <a:rPr lang="en-US" sz="3600" b="0" u="sng">
                <a:solidFill>
                  <a:srgbClr val="000000"/>
                </a:solidFill>
                <a:latin typeface="Times New Roman" panose="02020603050405020304" charset="0"/>
              </a:rPr>
              <a:t>Dad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. I followed what he told me to. 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To my relief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, it stopped slowly. But before we jumped off the horses, we found that we had been off the beaten </a:t>
            </a:r>
            <a:r>
              <a:rPr lang="en-US" sz="3600" b="0" u="sng">
                <a:solidFill>
                  <a:srgbClr val="000000"/>
                </a:solidFill>
                <a:latin typeface="Times New Roman" panose="02020603050405020304" charset="0"/>
              </a:rPr>
              <a:t>track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 and </a:t>
            </a:r>
            <a:r>
              <a:rPr lang="en-US" sz="3600" b="0" u="sng">
                <a:solidFill>
                  <a:srgbClr val="000000"/>
                </a:solidFill>
                <a:latin typeface="Times New Roman" panose="02020603050405020304" charset="0"/>
              </a:rPr>
              <a:t>got lost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. (81</a:t>
            </a:r>
            <a:r>
              <a:rPr lang="zh-CN" sz="3600" b="0">
                <a:solidFill>
                  <a:srgbClr val="000000"/>
                </a:solidFill>
                <a:ea typeface="宋体" panose="02010600030101010101" pitchFamily="2" charset="-122"/>
              </a:rPr>
              <a:t>字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</a:rPr>
              <a:t>)</a:t>
            </a:r>
            <a:endParaRPr lang="en-US" altLang="en-US" sz="3600" b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7195" y="1086485"/>
            <a:ext cx="11356975" cy="46850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p>
            <a:pPr indent="292100"/>
            <a:r>
              <a:rPr lang="en-US" sz="3200" b="0" i="1">
                <a:solidFill>
                  <a:srgbClr val="000000"/>
                </a:solidFill>
                <a:latin typeface="Times New Roman" panose="02020603050405020304" charset="0"/>
              </a:rPr>
              <a:t>   We had no idea where we were and it got dark.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Exhausted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and hungry, I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wondered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if we could find our way back. I kept shouting for help, hoping my shouts could be heard by someone, but there was no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reply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. Dad sounded a little worried as he reminded me to calm down. It was then that my mind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raced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. "Listen, Dad, the rushing river water," I shouted excitedly, "we can return to the </a:t>
            </a:r>
            <a:r>
              <a:rPr lang="en-US" sz="3200" b="0" u="sng">
                <a:solidFill>
                  <a:srgbClr val="000000"/>
                </a:solidFill>
                <a:latin typeface="Times New Roman" panose="02020603050405020304" charset="0"/>
              </a:rPr>
              <a:t>farm house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down the </a:t>
            </a:r>
            <a:r>
              <a:rPr lang="en-US" sz="3200" b="0" u="sng">
                <a:solidFill>
                  <a:srgbClr val="000000"/>
                </a:solidFill>
                <a:latin typeface="Times New Roman" panose="02020603050405020304" charset="0"/>
              </a:rPr>
              <a:t>river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." Before long, we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caught </a:t>
            </a:r>
            <a:r>
              <a:rPr lang="en-US" sz="3200" b="0" u="sng">
                <a:solidFill>
                  <a:srgbClr val="FF0000"/>
                </a:solidFill>
                <a:latin typeface="Times New Roman" panose="02020603050405020304" charset="0"/>
              </a:rPr>
              <a:t>sight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 of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the lights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in the distance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. We knew we were safe. What a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thrilling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vacation, like never before, we had! (93</a:t>
            </a:r>
            <a:r>
              <a:rPr lang="zh-CN" sz="3200" b="0">
                <a:solidFill>
                  <a:srgbClr val="000000"/>
                </a:solidFill>
                <a:ea typeface="宋体" panose="02010600030101010101" pitchFamily="2" charset="-122"/>
              </a:rPr>
              <a:t>字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)</a:t>
            </a:r>
            <a:endParaRPr lang="en-US" sz="105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92100"/>
            <a:r>
              <a:rPr lang="en-US" sz="1050" b="0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1450" y="367030"/>
            <a:ext cx="11849735" cy="612394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083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第二节 读后续写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满分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25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阅读下面短文，根据所给情节进行续写，使之构成一个完整的故事。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It was summer, and my </a:t>
            </a:r>
            <a:r>
              <a:rPr kumimoji="0" lang="en-US" altLang="zh-CN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dad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wanted to treat me to a vacation like never before. He decided to take me on a trip to the Wild West.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 took a plane to Albuquerque, a big city in the state of New Mexico. We reached Albuquerque in the late afternoon. </a:t>
            </a:r>
            <a:r>
              <a:rPr kumimoji="0" lang="en-US" altLang="zh-CN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Uncle Paul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my dad’s friend, picked us up from the airport and drove us up to his farm in Pecos.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His wife Tina cooked us a delicious dinner and we got to know his sons Ryan and Kyle. My dad and I spent the night in the guestroom of the </a:t>
            </a:r>
            <a:r>
              <a:rPr lang="en-US" altLang="zh-CN" sz="2800" u="sng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farm house</a:t>
            </a:r>
            <a:r>
              <a:rPr lang="en-US" altLang="zh-CN" sz="2800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listening to the frogs and water rolling down the </a:t>
            </a:r>
            <a:r>
              <a:rPr lang="en-US" altLang="zh-CN" sz="2800" u="sng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river</a:t>
            </a:r>
            <a:r>
              <a:rPr lang="en-US" altLang="zh-CN" sz="2800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nearby. Very early in the morning. Uncle Paul woke us up to have breakfast. “The day starts at dawn on my farm,” he said. After breakfast, I went to help Aunt Tina </a:t>
            </a:r>
            <a:r>
              <a:rPr lang="en-US" altLang="zh-CN" sz="2800" u="sng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feed</a:t>
            </a:r>
            <a:r>
              <a:rPr lang="en-US" altLang="zh-CN" sz="2800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the chickens, while my dad went with Uncle Paul to take the </a:t>
            </a:r>
            <a:r>
              <a:rPr lang="en-US" altLang="zh-CN" sz="2800" u="sng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sheep</a:t>
            </a:r>
            <a:r>
              <a:rPr lang="en-US" altLang="zh-CN" sz="2800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out to graze (吃草). I was impressed to see my dad and Uncle Paul riding horses. They looked really cool.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8945" y="111760"/>
            <a:ext cx="298069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</a:t>
            </a:r>
            <a:endParaRPr lang="en-US" altLang="zh-CN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34110" y="1506220"/>
            <a:ext cx="8435340" cy="452310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话题词汇喊道           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vt.________________    </a:t>
            </a:r>
            <a:endParaRPr 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发现           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vt. ________________(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马等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)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飞奔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vt.________________   </a:t>
            </a:r>
            <a:endParaRPr 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马鸣叫       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vt. _______________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闪闪发光的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adj.______________     </a:t>
            </a:r>
            <a:endParaRPr 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红灰色的    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adj.______________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拥抱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vt._______________     </a:t>
            </a:r>
            <a:endParaRPr 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害怕的       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adj. ______________</a:t>
            </a:r>
            <a:endParaRPr lang="en-US" alt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8540" y="1946910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shout/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cry/scream/yell/bawl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8540" y="2530475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see/spot/note/notice/observe/sight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8540" y="3006725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gallop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5860" y="3475990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whinny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1755" y="3944620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glittering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1755" y="4404995"/>
            <a:ext cx="3228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reddish-grey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81755" y="4988560"/>
            <a:ext cx="4112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hug hugged hugged 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92880" y="5445760"/>
            <a:ext cx="8227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frightened/scared/afraid/fearful/terrified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38150" y="823595"/>
            <a:ext cx="10972165" cy="55079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p>
            <a:pPr indent="0"/>
            <a:r>
              <a:rPr lang="en-US" alt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话题词块骑马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                     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从马背上跳下来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加速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                          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迷路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朝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...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前进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________________    </a:t>
            </a:r>
            <a:r>
              <a:rPr lang="zh-CN" alt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鼓起勇气</a:t>
            </a:r>
            <a:r>
              <a:rPr lang="en-US" alt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</a:t>
            </a:r>
            <a:endParaRPr 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跑来迎接某人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毫不犹豫地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________________            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在远处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进入视线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___________________          </a:t>
            </a:r>
            <a:r>
              <a:rPr lang="zh-CN" alt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安然无恙的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令某人非常高兴的是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 </a:t>
            </a:r>
            <a:endParaRPr 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令某人庆幸的是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                   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追猎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_________________                 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如释重负地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                     </a:t>
            </a:r>
            <a:r>
              <a:rPr 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保持冷静</a:t>
            </a:r>
            <a:r>
              <a:rPr 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____________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影响深刻的经历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________________   </a:t>
            </a:r>
            <a:r>
              <a:rPr lang="zh-CN" alt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握紧缰绳</a:t>
            </a:r>
            <a:r>
              <a:rPr lang="en-US" alt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____________</a:t>
            </a:r>
            <a:endParaRPr lang="en-US" altLang="zh-CN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4895" y="823595"/>
            <a:ext cx="58635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ride a horse/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take a horse ride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07630" y="1316355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jump off the horse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8565" y="1797685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speed up (sped sped)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47025" y="1797685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get lost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86940" y="2226945"/>
            <a:ext cx="361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head towards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5300" y="2810510"/>
            <a:ext cx="61207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run/ dash/rush/scuttle/trot to meet us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63165" y="3285490"/>
            <a:ext cx="31070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without hesitation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89925" y="3285490"/>
            <a:ext cx="253047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distance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53945" y="3762375"/>
            <a:ext cx="35921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come into view/sight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92870" y="3762375"/>
            <a:ext cx="25977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safe and sound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50690" y="4232910"/>
            <a:ext cx="61036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much to one's delight/joy/happiness 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96920" y="4669155"/>
            <a:ext cx="23774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one's relief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89925" y="4669155"/>
            <a:ext cx="14808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hunt for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20365" y="5148580"/>
            <a:ext cx="14579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relief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33090" y="5732145"/>
            <a:ext cx="54724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impressive/unforgettable/ memorable experience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05520" y="5148580"/>
            <a:ext cx="26092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stay/keep calm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88835" y="2226945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gather/muster up the courage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26450" y="5732145"/>
            <a:ext cx="373062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hold/grab the rein tightly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(grabbed)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6360" y="797560"/>
            <a:ext cx="11916410" cy="483108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moment we saw the faint (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微弱的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 light _____ _____ ____________, we 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felt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 rush of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一阵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 excitement. 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②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On the way, we</a:t>
            </a:r>
            <a:r>
              <a:rPr lang="en-US" sz="2800" b="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spotted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 man hiding a piece of paper that said, “Lost my job.       Family to feed.”(15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全国完型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 ____________(vt.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同义替换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We </a:t>
            </a:r>
            <a:r>
              <a:rPr lang="en-US" sz="2800" b="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rode a horse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across the field towards the mountains.____________ (vt.)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④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Uncle Paul h_________ us tightly __________ _________(stop concerning).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⑤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It turns out there’s always a way out of any plight(</a:t>
            </a:r>
            <a:r>
              <a:rPr lang="zh-CN" alt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困境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 as long as we ______ 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______. 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⑥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We returned to the farm, ________ ________ ________ (out of danger)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⑦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 As a quick response , I __________ in a loud voice."Dad, I’m here!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⑧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As night fell, we </a:t>
            </a:r>
            <a:r>
              <a:rPr lang="en-US" sz="2800" b="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hastened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quickly along the river.______  ______</a:t>
            </a:r>
            <a:endParaRPr lang="en-US" alt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10425" y="797560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    the   distance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3660" y="2105660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noted/...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19820" y="2465070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galloped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8405" y="2921635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ugged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8795" y="2921000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              relief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8815" y="3298825"/>
            <a:ext cx="113239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                          stay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calm                                                                                          /keep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3895" y="4117340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safe      and         sound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1310" y="4700905"/>
            <a:ext cx="586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screamed/...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20990" y="5045075"/>
            <a:ext cx="58635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sped    up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speeded up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711960" y="222250"/>
            <a:ext cx="10522585" cy="19380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latin typeface="Calibri" panose="020F0502020204030204" charset="0"/>
                <a:ea typeface="宋体" panose="02010600030101010101" pitchFamily="2" charset="-122"/>
              </a:rPr>
              <a:t>3. </a:t>
            </a:r>
            <a:r>
              <a:rPr lang="zh-CN" sz="3200" b="1">
                <a:latin typeface="Calibri" panose="020F0502020204030204" charset="0"/>
                <a:ea typeface="宋体" panose="02010600030101010101" pitchFamily="2" charset="-122"/>
              </a:rPr>
              <a:t>用生动的形容词</a:t>
            </a: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/</a:t>
            </a:r>
            <a:r>
              <a:rPr lang="zh-CN" sz="3200" b="1">
                <a:latin typeface="Calibri" panose="020F0502020204030204" charset="0"/>
                <a:ea typeface="宋体" panose="02010600030101010101" pitchFamily="2" charset="-122"/>
              </a:rPr>
              <a:t>副词描述我当时的紧张、害怕的心情</a:t>
            </a:r>
            <a:endParaRPr lang="en-US" sz="3200" b="1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The night came.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_________________________________________  _________________________________________________________</a:t>
            </a:r>
            <a:endParaRPr lang="en-US" altLang="en-US" sz="28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28825" y="1155065"/>
            <a:ext cx="93141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I felt 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wild 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强大的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rush of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一阵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terror, and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desperately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非常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wanted to go home.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8490" y="2160270"/>
            <a:ext cx="8765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Full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horror, I couldn't help trembling.     </a:t>
            </a:r>
            <a:endParaRPr 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8490" y="2743835"/>
            <a:ext cx="8765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cried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hard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a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great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fright.    </a:t>
            </a:r>
            <a:endParaRPr 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335" y="4709795"/>
            <a:ext cx="1080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realized to my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deep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horror that we had galloped off the track     </a:t>
            </a:r>
            <a:endParaRPr 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2830" y="5293360"/>
            <a:ext cx="10431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chill (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寒冷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made my flesh go cold with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enormous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horror.  </a:t>
            </a:r>
            <a:endParaRPr 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4065" y="5876925"/>
            <a:ext cx="11460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 wandered around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aimlessly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For a moment I was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close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despair.</a:t>
            </a:r>
            <a:endParaRPr 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28490" y="3327400"/>
            <a:ext cx="72275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Shocked to see the track was out of sight, I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nearly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fainted. </a:t>
            </a:r>
            <a:endParaRPr 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65" y="1976755"/>
            <a:ext cx="2637790" cy="2904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491740" y="1366520"/>
            <a:ext cx="923671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Calibri" panose="020F0502020204030204" charset="0"/>
                <a:ea typeface="宋体" panose="02010600030101010101" pitchFamily="2" charset="-122"/>
              </a:rPr>
              <a:t>4.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 用具体的动词描述爸爸安抚我情绪：___________________________________________________ ___________________________________________________</a:t>
            </a:r>
            <a:endParaRPr lang="zh-CN" sz="2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3005" y="1807845"/>
            <a:ext cx="93141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Sensing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my deep depression and horror, Dad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kept telling 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jokes to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lift my spirits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which helped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remove </a:t>
            </a:r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my anxiety. </a:t>
            </a:r>
            <a:endParaRPr 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40" y="3514725"/>
            <a:ext cx="3078480" cy="327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698750" y="372110"/>
            <a:ext cx="8827770" cy="40925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5. </a:t>
            </a:r>
            <a:r>
              <a:rPr lang="zh-CN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用</a:t>
            </a:r>
            <a:r>
              <a:rPr 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vt-ing </a:t>
            </a:r>
            <a:r>
              <a:rPr lang="zh-CN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改写下列语段：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We took out the cell phone but soon found something was wrong: no signal. And no compass. I was frightened, and I stared at Dad. I tried to seek a solution for the trouble from him. “Maybe what you have learned in geography class works," he said. He pointed to the stars in the sky. I knew he meant the North Star. Soon we found the right direction.</a:t>
            </a:r>
            <a:endParaRPr lang="en-US" altLang="en-US" sz="32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9" name="图片 18" descr="timg"/>
          <p:cNvPicPr>
            <a:picLocks noChangeAspect="1"/>
          </p:cNvPicPr>
          <p:nvPr/>
        </p:nvPicPr>
        <p:blipFill>
          <a:blip r:embed="rId1"/>
          <a:srcRect l="24284" t="2519" r="-1718" b="-2519"/>
          <a:stretch>
            <a:fillRect/>
          </a:stretch>
        </p:blipFill>
        <p:spPr>
          <a:xfrm>
            <a:off x="184785" y="4464685"/>
            <a:ext cx="2797175" cy="2463165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69820" y="926465"/>
            <a:ext cx="9485630" cy="3538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3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Taking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out the cell phone, we soon found something was wrong, no signal. 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 no compass. </a:t>
            </a:r>
            <a:r>
              <a:rPr lang="en-US" sz="3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Frightened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I stared at Dad, </a:t>
            </a:r>
            <a:r>
              <a:rPr lang="en-US" sz="3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trying 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seek a solution for the trouble from him. “Maybe what you have learned in geography class works,"he said,  </a:t>
            </a:r>
            <a:r>
              <a:rPr lang="en-US" sz="3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pointing 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the stars in the sky. I knew he meant the North Star. Soon we found the right direction.</a:t>
            </a:r>
            <a:endParaRPr lang="en-US" altLang="zh-CN" sz="3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8930" y="675005"/>
            <a:ext cx="11534775" cy="550799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083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the afternoon, I asked Uncle Paul if I could take a horse ride, and he said yes, as long as my dad went with me. I wasn’t going to take a horse ride by myself anyway. So, my dad and I put on our new cowboy hats, got on our horses, and headed slowly towards the mountains. “Don’t be </a:t>
            </a:r>
            <a:r>
              <a:rPr kumimoji="0" lang="en-US" altLang="zh-CN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late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for supper,” Uncle Paul cried, “and keep to the </a:t>
            </a:r>
            <a:r>
              <a:rPr kumimoji="0" lang="en-US" altLang="zh-CN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track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so that you don’t </a:t>
            </a:r>
            <a:r>
              <a:rPr kumimoji="0" lang="en-US" altLang="zh-CN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get lost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!” “OK!” my dad cried back. After a while Uncle Paul and his farm house were out of </a:t>
            </a:r>
            <a:r>
              <a:rPr kumimoji="0" lang="en-US" altLang="zh-CN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sight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It was so peaceful and quiet and the colors of the brown rocks, the deep green pine trees, and the late afternoon sun mixed to create a magic scene. It looked like a beautiful woven (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编织的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 blanket spread out upon the ground just for us.</a:t>
            </a:r>
            <a:endParaRPr kumimoji="0" lang="en-US" altLang="zh-C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389890" y="915035"/>
          <a:ext cx="961834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235"/>
                <a:gridCol w="6214110"/>
              </a:tblGrid>
              <a:tr h="50292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                                  Elements of a story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charset="0"/>
                          <a:cs typeface="Georgia" panose="02040502050405020303" charset="0"/>
                        </a:rPr>
                        <a:t>Who</a:t>
                      </a: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     (characters)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800" b="1">
                        <a:latin typeface="Georgia" panose="02040502050405020303" charset="0"/>
                        <a:cs typeface="Georgia" panose="02040502050405020303" charset="0"/>
                      </a:endParaRPr>
                    </a:p>
                    <a:p>
                      <a:pPr>
                        <a:buNone/>
                      </a:pPr>
                      <a:endParaRPr lang="en-US" altLang="zh-CN" sz="2800" b="1">
                        <a:latin typeface="Georgia" panose="02040502050405020303" charset="0"/>
                        <a:cs typeface="Georgia" panose="02040502050405020303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charset="0"/>
                          <a:cs typeface="Georgia" panose="02040502050405020303" charset="0"/>
                        </a:rPr>
                        <a:t>When </a:t>
                      </a: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  (time)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charset="0"/>
                          <a:cs typeface="Georgia" panose="02040502050405020303" charset="0"/>
                        </a:rPr>
                        <a:t>Where</a:t>
                      </a: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  (place)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charset="0"/>
                          <a:cs typeface="Georgia" panose="02040502050405020303" charset="0"/>
                        </a:rPr>
                        <a:t>What    </a:t>
                      </a: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(event)</a:t>
                      </a:r>
                      <a:endParaRPr lang="en-US" altLang="zh-CN" sz="2800" b="1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charset="0"/>
                          <a:cs typeface="Georgia" panose="02040502050405020303" charset="0"/>
                        </a:rPr>
                        <a:t>Why     </a:t>
                      </a: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(purpose)</a:t>
                      </a:r>
                      <a:endParaRPr lang="en-US" altLang="zh-CN" sz="2800" b="1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charset="0"/>
                          <a:cs typeface="Georgia" panose="02040502050405020303" charset="0"/>
                        </a:rPr>
                        <a:t>How</a:t>
                      </a:r>
                      <a:r>
                        <a:rPr lang="en-US" altLang="zh-CN" sz="2800">
                          <a:latin typeface="Georgia" panose="02040502050405020303" charset="0"/>
                          <a:cs typeface="Georgia" panose="02040502050405020303" charset="0"/>
                        </a:rPr>
                        <a:t>     (solution)</a:t>
                      </a:r>
                      <a:endParaRPr lang="en-US" altLang="zh-CN" sz="2800">
                        <a:latin typeface="Georgia" panose="02040502050405020303" charset="0"/>
                        <a:cs typeface="Georgia" panose="02040502050405020303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圆角矩形 8"/>
          <p:cNvSpPr/>
          <p:nvPr/>
        </p:nvSpPr>
        <p:spPr>
          <a:xfrm>
            <a:off x="125095" y="137160"/>
            <a:ext cx="5757545" cy="706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Georgia" panose="02040502050405020303" charset="0"/>
                <a:cs typeface="Georgia" panose="02040502050405020303" charset="0"/>
              </a:rPr>
              <a:t>Read for basic information</a:t>
            </a:r>
            <a:endParaRPr lang="en-US" sz="36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3985" y="1451610"/>
            <a:ext cx="6193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Dad, I, Uncle Paul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(major characters)</a:t>
            </a:r>
            <a:endParaRPr lang="en-US" altLang="zh-CN" sz="2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67455" y="3168015"/>
            <a:ext cx="13290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summer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3985" y="1944370"/>
            <a:ext cx="5532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Tina, Ryan, Kyle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(minor characters)</a:t>
            </a:r>
            <a:endParaRPr lang="en-US" altLang="zh-CN" sz="2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044430" y="643255"/>
            <a:ext cx="1933575" cy="1198880"/>
            <a:chOff x="15896" y="2350"/>
            <a:chExt cx="3045" cy="1888"/>
          </a:xfrm>
        </p:grpSpPr>
        <p:sp>
          <p:nvSpPr>
            <p:cNvPr id="7" name=" 228"/>
            <p:cNvSpPr/>
            <p:nvPr/>
          </p:nvSpPr>
          <p:spPr>
            <a:xfrm>
              <a:off x="15896" y="2440"/>
              <a:ext cx="2996" cy="1709"/>
            </a:xfrm>
            <a:prstGeom prst="wedgeRectCallout">
              <a:avLst>
                <a:gd name="adj1" fmla="val -64152"/>
                <a:gd name="adj2" fmla="val 40052"/>
              </a:avLst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42" y="2350"/>
              <a:ext cx="289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  Focus on the major characters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2050" name=" 2050"/>
          <p:cNvSpPr/>
          <p:nvPr/>
        </p:nvSpPr>
        <p:spPr bwMode="auto">
          <a:xfrm flipH="1">
            <a:off x="5143500" y="2490470"/>
            <a:ext cx="110490" cy="184086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267325" y="2425065"/>
            <a:ext cx="3178175" cy="1973580"/>
            <a:chOff x="8517" y="4119"/>
            <a:chExt cx="5005" cy="3108"/>
          </a:xfrm>
        </p:grpSpPr>
        <p:sp>
          <p:nvSpPr>
            <p:cNvPr id="11" name="文本框 10"/>
            <p:cNvSpPr txBox="1"/>
            <p:nvPr/>
          </p:nvSpPr>
          <p:spPr>
            <a:xfrm>
              <a:off x="8517" y="4119"/>
              <a:ext cx="50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Georgia" panose="02040502050405020303" charset="0"/>
                  <a:cs typeface="Georgia" panose="02040502050405020303" charset="0"/>
                </a:rPr>
                <a:t>in the late afternoon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17" y="4715"/>
              <a:ext cx="50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Georgia" panose="02040502050405020303" charset="0"/>
                  <a:cs typeface="Georgia" panose="02040502050405020303" charset="0"/>
                </a:rPr>
                <a:t>early in the morning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17" y="5385"/>
              <a:ext cx="50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Georgia" panose="02040502050405020303" charset="0"/>
                  <a:cs typeface="Georgia" panose="02040502050405020303" charset="0"/>
                </a:rPr>
                <a:t>after breakfast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517" y="6013"/>
              <a:ext cx="50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Georgia" panose="02040502050405020303" charset="0"/>
                  <a:cs typeface="Georgia" panose="02040502050405020303" charset="0"/>
                </a:rPr>
                <a:t>in the afternoon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17" y="6502"/>
              <a:ext cx="50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Georgia" panose="02040502050405020303" charset="0"/>
                  <a:cs typeface="Georgia" panose="02040502050405020303" charset="0"/>
                </a:rPr>
                <a:t>...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045065" y="2026285"/>
            <a:ext cx="1902460" cy="859155"/>
            <a:chOff x="15916" y="2376"/>
            <a:chExt cx="2996" cy="1353"/>
          </a:xfrm>
        </p:grpSpPr>
        <p:sp>
          <p:nvSpPr>
            <p:cNvPr id="18" name=" 228"/>
            <p:cNvSpPr/>
            <p:nvPr/>
          </p:nvSpPr>
          <p:spPr>
            <a:xfrm>
              <a:off x="15916" y="2376"/>
              <a:ext cx="2996" cy="1353"/>
            </a:xfrm>
            <a:prstGeom prst="wedgeRectCallout">
              <a:avLst>
                <a:gd name="adj1" fmla="val -68257"/>
                <a:gd name="adj2" fmla="val 32796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964" y="2422"/>
              <a:ext cx="2899" cy="1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  Focus on time order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775075" y="4439285"/>
            <a:ext cx="989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farm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955540" y="4486275"/>
            <a:ext cx="2296160" cy="521970"/>
            <a:chOff x="7803" y="7227"/>
            <a:chExt cx="3616" cy="822"/>
          </a:xfrm>
        </p:grpSpPr>
        <p:sp>
          <p:nvSpPr>
            <p:cNvPr id="21" name="文本框 20"/>
            <p:cNvSpPr txBox="1"/>
            <p:nvPr/>
          </p:nvSpPr>
          <p:spPr>
            <a:xfrm>
              <a:off x="8796" y="7227"/>
              <a:ext cx="262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mountains</a:t>
              </a:r>
              <a:endPara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7803" y="7728"/>
              <a:ext cx="76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7359015" y="4481830"/>
            <a:ext cx="975360" cy="582930"/>
            <a:chOff x="11986" y="7257"/>
            <a:chExt cx="1536" cy="918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11986" y="7675"/>
              <a:ext cx="76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2754" y="7257"/>
              <a:ext cx="7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...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008235" y="2865509"/>
            <a:ext cx="1902460" cy="1490093"/>
            <a:chOff x="15896" y="2456"/>
            <a:chExt cx="2996" cy="2260"/>
          </a:xfrm>
        </p:grpSpPr>
        <p:sp>
          <p:nvSpPr>
            <p:cNvPr id="30" name=" 228"/>
            <p:cNvSpPr/>
            <p:nvPr/>
          </p:nvSpPr>
          <p:spPr>
            <a:xfrm>
              <a:off x="15896" y="3007"/>
              <a:ext cx="2996" cy="1709"/>
            </a:xfrm>
            <a:prstGeom prst="wedgeRectCallout">
              <a:avLst>
                <a:gd name="adj1" fmla="val -79773"/>
                <a:gd name="adj2" fmla="val 64984"/>
              </a:avLst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896" y="2456"/>
              <a:ext cx="2899" cy="18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  Focus on the changes of locations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769360" y="5008245"/>
            <a:ext cx="394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horse ride to the wild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955530" y="4398645"/>
            <a:ext cx="2016760" cy="874276"/>
            <a:chOff x="15716" y="2440"/>
            <a:chExt cx="3176" cy="1326"/>
          </a:xfrm>
        </p:grpSpPr>
        <p:sp>
          <p:nvSpPr>
            <p:cNvPr id="34" name=" 228"/>
            <p:cNvSpPr/>
            <p:nvPr/>
          </p:nvSpPr>
          <p:spPr>
            <a:xfrm>
              <a:off x="15896" y="2440"/>
              <a:ext cx="2996" cy="1326"/>
            </a:xfrm>
            <a:prstGeom prst="wedgeRectCallout">
              <a:avLst>
                <a:gd name="adj1" fmla="val -72396"/>
                <a:gd name="adj2" fmla="val 37811"/>
              </a:avLst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716" y="2474"/>
              <a:ext cx="3161" cy="1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  Focus on the main plot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04455" y="5008245"/>
            <a:ext cx="1728470" cy="521970"/>
            <a:chOff x="11986" y="7257"/>
            <a:chExt cx="2722" cy="822"/>
          </a:xfrm>
        </p:grpSpPr>
        <p:cxnSp>
          <p:nvCxnSpPr>
            <p:cNvPr id="37" name="直接箭头连接符 36"/>
            <p:cNvCxnSpPr/>
            <p:nvPr/>
          </p:nvCxnSpPr>
          <p:spPr>
            <a:xfrm>
              <a:off x="11986" y="7675"/>
              <a:ext cx="76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12754" y="7257"/>
              <a:ext cx="195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got lost</a:t>
              </a:r>
              <a:endPara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857625" y="5424170"/>
            <a:ext cx="6279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treat me to a vacation like never before 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8925" y="5946140"/>
            <a:ext cx="66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23780" y="5587365"/>
            <a:ext cx="2145030" cy="942340"/>
            <a:chOff x="15896" y="2440"/>
            <a:chExt cx="3102" cy="1709"/>
          </a:xfrm>
        </p:grpSpPr>
        <p:sp>
          <p:nvSpPr>
            <p:cNvPr id="40" name=" 228"/>
            <p:cNvSpPr/>
            <p:nvPr/>
          </p:nvSpPr>
          <p:spPr>
            <a:xfrm>
              <a:off x="15896" y="2440"/>
              <a:ext cx="2996" cy="1709"/>
            </a:xfrm>
            <a:prstGeom prst="wedgeRectCallout">
              <a:avLst>
                <a:gd name="adj1" fmla="val -67456"/>
                <a:gd name="adj2" fmla="val -4256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939" y="2511"/>
              <a:ext cx="3059" cy="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</a:rPr>
                <a:t>  Focus on the beginning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050" grpId="0" bldLvl="0" animBg="1"/>
      <p:bldP spid="20" grpId="0"/>
      <p:bldP spid="32" grpId="0"/>
      <p:bldP spid="3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91110135901"/>
          <p:cNvPicPr>
            <a:picLocks noChangeAspect="1"/>
          </p:cNvPicPr>
          <p:nvPr/>
        </p:nvPicPr>
        <p:blipFill>
          <a:blip r:embed="rId1"/>
          <a:srcRect t="32683" r="745" b="35928"/>
          <a:stretch>
            <a:fillRect/>
          </a:stretch>
        </p:blipFill>
        <p:spPr>
          <a:xfrm>
            <a:off x="608965" y="680085"/>
            <a:ext cx="7974965" cy="5044440"/>
          </a:xfrm>
          <a:prstGeom prst="rect">
            <a:avLst/>
          </a:prstGeom>
        </p:spPr>
      </p:pic>
      <p:pic>
        <p:nvPicPr>
          <p:cNvPr id="7" name="图片 6" descr="51miz-E321900-438ACF5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2621280"/>
            <a:ext cx="1365885" cy="135572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463165" y="1500505"/>
            <a:ext cx="6062345" cy="100901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526145" y="1388745"/>
            <a:ext cx="3310890" cy="1231900"/>
            <a:chOff x="13427" y="2187"/>
            <a:chExt cx="5214" cy="1940"/>
          </a:xfrm>
        </p:grpSpPr>
        <p:pic>
          <p:nvPicPr>
            <p:cNvPr id="11" name="图片 10" descr="f768c57093a044a548be54ddf5ad0d91"/>
            <p:cNvPicPr>
              <a:picLocks noChangeAspect="1"/>
            </p:cNvPicPr>
            <p:nvPr/>
          </p:nvPicPr>
          <p:blipFill>
            <a:blip r:embed="rId3"/>
            <a:srcRect l="40865" b="54556"/>
            <a:stretch>
              <a:fillRect/>
            </a:stretch>
          </p:blipFill>
          <p:spPr>
            <a:xfrm>
              <a:off x="13427" y="2187"/>
              <a:ext cx="5214" cy="194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6149" y="2649"/>
              <a:ext cx="1542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3600">
                  <a:latin typeface="Georgia" panose="02040502050405020303" charset="0"/>
                  <a:cs typeface="Georgia" panose="02040502050405020303" charset="0"/>
                  <a:sym typeface="+mn-ea"/>
                </a:rPr>
                <a:t>plot</a:t>
              </a:r>
              <a:endParaRPr lang="en-US" altLang="zh-CN" sz="3600"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2521585" y="2697480"/>
            <a:ext cx="6062345" cy="291147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8540750" y="4215130"/>
            <a:ext cx="3444240" cy="1074420"/>
            <a:chOff x="13450" y="6263"/>
            <a:chExt cx="5424" cy="1692"/>
          </a:xfrm>
        </p:grpSpPr>
        <p:pic>
          <p:nvPicPr>
            <p:cNvPr id="17" name="图片 16" descr="f768c57093a044a548be54ddf5ad0d91"/>
            <p:cNvPicPr>
              <a:picLocks noChangeAspect="1"/>
            </p:cNvPicPr>
            <p:nvPr/>
          </p:nvPicPr>
          <p:blipFill>
            <a:blip r:embed="rId3"/>
            <a:srcRect l="40518" t="56221" b="3903"/>
            <a:stretch>
              <a:fillRect/>
            </a:stretch>
          </p:blipFill>
          <p:spPr>
            <a:xfrm>
              <a:off x="13450" y="6263"/>
              <a:ext cx="5425" cy="169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5374" y="6602"/>
              <a:ext cx="314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3600">
                  <a:latin typeface="Georgia" panose="02040502050405020303" charset="0"/>
                  <a:cs typeface="Georgia" panose="02040502050405020303" charset="0"/>
                  <a:sym typeface="+mn-ea"/>
                </a:rPr>
                <a:t>language</a:t>
              </a:r>
              <a:endParaRPr lang="en-US" altLang="zh-CN" sz="3600"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圆角矩形 8"/>
          <p:cNvSpPr/>
          <p:nvPr/>
        </p:nvSpPr>
        <p:spPr>
          <a:xfrm>
            <a:off x="109220" y="10795"/>
            <a:ext cx="5757545" cy="706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>
                <a:latin typeface="Georgia" panose="02040502050405020303" charset="0"/>
                <a:cs typeface="Georgia" panose="02040502050405020303" charset="0"/>
              </a:rPr>
              <a:t>Parts of a plot  </a:t>
            </a:r>
            <a:r>
              <a:rPr lang="en-US" altLang="zh-CN" sz="3200" b="1">
                <a:latin typeface="Georgia" panose="02040502050405020303" charset="0"/>
                <a:cs typeface="Georgia" panose="02040502050405020303" charset="0"/>
              </a:rPr>
              <a:t>(</a:t>
            </a:r>
            <a:r>
              <a:rPr lang="zh-CN" altLang="en-US" sz="3200" b="1">
                <a:latin typeface="Georgia" panose="02040502050405020303" charset="0"/>
                <a:cs typeface="Georgia" panose="02040502050405020303" charset="0"/>
              </a:rPr>
              <a:t>情节的构成</a:t>
            </a:r>
            <a:r>
              <a:rPr lang="en-US" altLang="zh-CN" sz="3200" b="1">
                <a:latin typeface="Georgia" panose="02040502050405020303" charset="0"/>
                <a:cs typeface="Georgia" panose="02040502050405020303" charset="0"/>
              </a:rPr>
              <a:t>)</a:t>
            </a:r>
            <a:endParaRPr lang="en-US" altLang="zh-CN" sz="3200" b="1">
              <a:latin typeface="Georgia" panose="02040502050405020303" charset="0"/>
              <a:cs typeface="Georgia" panose="02040502050405020303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7670" y="975995"/>
            <a:ext cx="10433050" cy="5484678"/>
            <a:chOff x="642" y="1129"/>
            <a:chExt cx="16430" cy="9197"/>
          </a:xfrm>
        </p:grpSpPr>
        <p:pic>
          <p:nvPicPr>
            <p:cNvPr id="3" name="图片 2" descr="图片1_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29" y="1129"/>
              <a:ext cx="12542" cy="913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716" y="9347"/>
              <a:ext cx="3064" cy="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Georgia" panose="02040502050405020303" charset="0"/>
                  <a:ea typeface="华文新魏" panose="02010800040101010101" charset="-122"/>
                  <a:cs typeface="Georgia" panose="02040502050405020303" charset="0"/>
                </a:rPr>
                <a:t>setting</a:t>
              </a:r>
              <a:endParaRPr lang="en-US" altLang="zh-CN" sz="3200">
                <a:latin typeface="Georgia" panose="02040502050405020303" charset="0"/>
                <a:ea typeface="华文新魏" panose="02010800040101010101" charset="-122"/>
                <a:cs typeface="Georgia" panose="02040502050405020303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2" y="6508"/>
              <a:ext cx="6127" cy="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Georgia" panose="02040502050405020303" charset="0"/>
                  <a:ea typeface="华文新魏" panose="02010800040101010101" charset="-122"/>
                  <a:cs typeface="Georgia" panose="02040502050405020303" charset="0"/>
                </a:rPr>
                <a:t>inciting incident</a:t>
              </a:r>
              <a:endParaRPr lang="en-US" altLang="zh-CN" sz="3200">
                <a:latin typeface="Georgia" panose="02040502050405020303" charset="0"/>
                <a:ea typeface="华文新魏" panose="02010800040101010101" charset="-122"/>
                <a:cs typeface="Georgia" panose="02040502050405020303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63" y="3891"/>
              <a:ext cx="3234" cy="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Georgia" panose="02040502050405020303" charset="0"/>
                  <a:ea typeface="华文新魏" panose="02010800040101010101" charset="-122"/>
                  <a:cs typeface="Georgia" panose="02040502050405020303" charset="0"/>
                </a:rPr>
                <a:t>Rising action</a:t>
              </a:r>
              <a:endParaRPr lang="en-US" altLang="zh-CN" sz="3200">
                <a:latin typeface="Georgia" panose="02040502050405020303" charset="0"/>
                <a:ea typeface="华文新魏" panose="02010800040101010101" charset="-122"/>
                <a:cs typeface="Georgia" panose="02040502050405020303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178" y="1767"/>
              <a:ext cx="2644" cy="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Georgia" panose="02040502050405020303" charset="0"/>
                  <a:ea typeface="华文新魏" panose="02010800040101010101" charset="-122"/>
                  <a:cs typeface="Georgia" panose="02040502050405020303" charset="0"/>
                </a:rPr>
                <a:t>Climax</a:t>
              </a:r>
              <a:endParaRPr lang="en-US" altLang="zh-CN" sz="3200">
                <a:latin typeface="Georgia" panose="02040502050405020303" charset="0"/>
                <a:ea typeface="华文新魏" panose="02010800040101010101" charset="-122"/>
                <a:cs typeface="Georgia" panose="02040502050405020303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461" y="2686"/>
              <a:ext cx="2420" cy="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Georgia" panose="02040502050405020303" charset="0"/>
                  <a:ea typeface="华文新魏" panose="02010800040101010101" charset="-122"/>
                  <a:cs typeface="Georgia" panose="02040502050405020303" charset="0"/>
                </a:rPr>
                <a:t>Falling action</a:t>
              </a:r>
              <a:endParaRPr lang="en-US" altLang="zh-CN" sz="3200">
                <a:latin typeface="Georgia" panose="02040502050405020303" charset="0"/>
                <a:ea typeface="华文新魏" panose="02010800040101010101" charset="-122"/>
                <a:cs typeface="Georgia" panose="02040502050405020303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651" y="3279"/>
              <a:ext cx="4421" cy="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Georgia" panose="02040502050405020303" charset="0"/>
                  <a:ea typeface="华文新魏" panose="02010800040101010101" charset="-122"/>
                  <a:cs typeface="Georgia" panose="02040502050405020303" charset="0"/>
                </a:rPr>
                <a:t>Resolution</a:t>
              </a:r>
              <a:endParaRPr lang="en-US" altLang="zh-CN" sz="3200">
                <a:latin typeface="Georgia" panose="02040502050405020303" charset="0"/>
                <a:ea typeface="华文新魏" panose="02010800040101010101" charset="-122"/>
                <a:cs typeface="Georgia" panose="02040502050405020303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800" y="6508"/>
              <a:ext cx="4421" cy="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Georgia" panose="02040502050405020303" charset="0"/>
                  <a:ea typeface="华文新魏" panose="02010800040101010101" charset="-122"/>
                  <a:cs typeface="Georgia" panose="02040502050405020303" charset="0"/>
                </a:rPr>
                <a:t>Denouement</a:t>
              </a:r>
              <a:endParaRPr lang="en-US" altLang="zh-CN" sz="3200">
                <a:latin typeface="Georgia" panose="02040502050405020303" charset="0"/>
                <a:ea typeface="华文新魏" panose="02010800040101010101" charset="-122"/>
                <a:cs typeface="Georgia" panose="02040502050405020303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1350" y="2349500"/>
            <a:ext cx="176784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731941" y="1286510"/>
            <a:ext cx="10658725" cy="5343525"/>
            <a:chOff x="1099" y="1752"/>
            <a:chExt cx="15726" cy="8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4" y="1752"/>
              <a:ext cx="11221" cy="7544"/>
              <a:chOff x="4739" y="1554"/>
              <a:chExt cx="11221" cy="7544"/>
            </a:xfrm>
          </p:grpSpPr>
          <p:pic>
            <p:nvPicPr>
              <p:cNvPr id="4" name="图片 3" descr="sa1 (18)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739" y="1554"/>
                <a:ext cx="10687" cy="7544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5688" y="1649"/>
                <a:ext cx="10272" cy="7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1. Dig out the clues</a:t>
                </a:r>
                <a:endParaRPr lang="en-US" altLang="zh-CN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   (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解读文本，</a:t>
                </a:r>
                <a:r>
                  <a:rPr lang="zh-CN" altLang="en-US" sz="3200">
                    <a:solidFill>
                      <a:srgbClr val="FF0000"/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理清</a:t>
                </a:r>
                <a:r>
                  <a:rPr lang="zh-CN" altLang="en-US" sz="3200">
                    <a:solidFill>
                      <a:schemeClr val="accent1">
                        <a:lumMod val="50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情节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)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2. 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Choose key words</a:t>
                </a:r>
                <a:endParaRPr lang="en-US" altLang="zh-CN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    (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选择关键词，</a:t>
                </a:r>
                <a:r>
                  <a:rPr lang="zh-CN" altLang="en-US" sz="3200">
                    <a:solidFill>
                      <a:srgbClr val="FF0000"/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预判</a:t>
                </a:r>
                <a:r>
                  <a:rPr lang="zh-CN" altLang="en-US" sz="3200">
                    <a:solidFill>
                      <a:schemeClr val="accent1">
                        <a:lumMod val="50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情节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)</a:t>
                </a:r>
                <a:endParaRPr lang="en-US" altLang="zh-CN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3. 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Explore the plot</a:t>
                </a:r>
                <a:endParaRPr lang="en-US" altLang="zh-CN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   (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精读段首句，</a:t>
                </a:r>
                <a:r>
                  <a:rPr lang="zh-CN" altLang="en-US" sz="3200">
                    <a:solidFill>
                      <a:srgbClr val="FF0000"/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推测</a:t>
                </a:r>
                <a:r>
                  <a:rPr lang="zh-CN" altLang="en-US" sz="3200">
                    <a:solidFill>
                      <a:schemeClr val="accent1">
                        <a:lumMod val="50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情节</a:t>
                </a:r>
                <a:r>
                  <a:rPr lang="en-US" altLang="zh-CN" sz="3200">
                    <a:solidFill>
                      <a:schemeClr val="accent1">
                        <a:lumMod val="50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  <a:sym typeface="+mn-ea"/>
                  </a:rPr>
                  <a:t>)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4. Enrich the details</a:t>
                </a:r>
                <a:endParaRPr lang="en-US" altLang="zh-CN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endParaRPr>
              </a:p>
              <a:p>
                <a:pPr fontAlgn="auto">
                  <a:lnSpc>
                    <a:spcPts val="4340"/>
                  </a:lnSpc>
                </a:pP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(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推敲故事发展，</a:t>
                </a:r>
                <a:r>
                  <a:rPr lang="zh-CN" altLang="en-US" sz="3200">
                    <a:solidFill>
                      <a:srgbClr val="FF0000"/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细化</a:t>
                </a:r>
                <a:r>
                  <a:rPr lang="zh-CN" altLang="en-US" sz="3200">
                    <a:solidFill>
                      <a:schemeClr val="accent1">
                        <a:lumMod val="50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情节</a:t>
                </a:r>
                <a:r>
                  <a:rPr lang="en-US" sz="3200">
                    <a:latin typeface="华文新魏" panose="02010800040101010101" charset="-122"/>
                    <a:ea typeface="华文新魏" panose="02010800040101010101" charset="-122"/>
                    <a:cs typeface="华文新魏" panose="02010800040101010101" charset="-122"/>
                  </a:rPr>
                  <a:t>)</a:t>
                </a:r>
                <a:endParaRPr lang="en-US" sz="320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9" y="2666"/>
              <a:ext cx="6197" cy="7501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6465570" y="441325"/>
            <a:ext cx="3060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新魏" panose="02010800040101010101" charset="-122"/>
                <a:ea typeface="华文新魏" panose="02010800040101010101" charset="-122"/>
              </a:rPr>
              <a:t>      How? </a:t>
            </a:r>
            <a:endParaRPr lang="en-US" altLang="zh-CN" sz="40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60045" y="189865"/>
            <a:ext cx="3404870" cy="706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>
                <a:latin typeface="Georgia" panose="02040502050405020303" charset="0"/>
                <a:cs typeface="Georgia" panose="02040502050405020303" charset="0"/>
              </a:rPr>
              <a:t>plot </a:t>
            </a:r>
            <a:r>
              <a:rPr lang="en-US" altLang="zh-CN" sz="3200" b="1">
                <a:latin typeface="Georgia" panose="02040502050405020303" charset="0"/>
                <a:cs typeface="Georgia" panose="02040502050405020303" charset="0"/>
              </a:rPr>
              <a:t>(</a:t>
            </a:r>
            <a:r>
              <a:rPr lang="zh-CN" altLang="en-US" sz="3200" b="1">
                <a:latin typeface="Georgia" panose="02040502050405020303" charset="0"/>
                <a:cs typeface="Georgia" panose="02040502050405020303" charset="0"/>
              </a:rPr>
              <a:t>情节</a:t>
            </a:r>
            <a:r>
              <a:rPr lang="en-US" altLang="zh-CN" sz="3200" b="1">
                <a:latin typeface="Georgia" panose="02040502050405020303" charset="0"/>
                <a:cs typeface="Georgia" panose="02040502050405020303" charset="0"/>
              </a:rPr>
              <a:t>)</a:t>
            </a:r>
            <a:endParaRPr lang="en-US" altLang="zh-CN" sz="3200" b="1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397510" y="189865"/>
            <a:ext cx="3568065" cy="706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latin typeface="Georgia" panose="02040502050405020303" charset="0"/>
                <a:cs typeface="Georgia" panose="02040502050405020303" charset="0"/>
              </a:rPr>
              <a:t>Dig out the clues</a:t>
            </a:r>
            <a:endParaRPr lang="en-US" altLang="zh-CN" sz="320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300" y="988695"/>
            <a:ext cx="71494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Para.1</a:t>
            </a:r>
            <a:endParaRPr lang="en-US" altLang="zh-CN" sz="320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was summer, and my </a:t>
            </a:r>
            <a:r>
              <a:rPr lang="en-US" altLang="zh-CN" sz="3200" u="sng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dad</a:t>
            </a: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wanted to treat me to a vacation like never before</a:t>
            </a:r>
            <a:r>
              <a:rPr lang="en-US" altLang="zh-CN" sz="320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320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775" y="1400175"/>
            <a:ext cx="1699895" cy="115697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573135" y="1082675"/>
            <a:ext cx="3340735" cy="1814830"/>
            <a:chOff x="13501" y="2042"/>
            <a:chExt cx="5261" cy="2858"/>
          </a:xfrm>
        </p:grpSpPr>
        <p:sp>
          <p:nvSpPr>
            <p:cNvPr id="6" name="圆角矩形 5"/>
            <p:cNvSpPr/>
            <p:nvPr/>
          </p:nvSpPr>
          <p:spPr>
            <a:xfrm>
              <a:off x="13501" y="2042"/>
              <a:ext cx="5227" cy="27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560" y="2042"/>
              <a:ext cx="5202" cy="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Clue 1: We had a(n) _____________ vacation I have never had before.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343265" y="1511935"/>
            <a:ext cx="3774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rPr>
              <a:t>exciting/unforgettable</a:t>
            </a:r>
            <a:endParaRPr lang="en-US" altLang="zh-CN" sz="2800">
              <a:solidFill>
                <a:srgbClr val="FF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320" y="2557145"/>
            <a:ext cx="714946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Para.3</a:t>
            </a:r>
            <a:endParaRPr lang="en-US" altLang="zh-CN" sz="320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His wife ... </a:t>
            </a: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My dad and I spent the night </a:t>
            </a:r>
            <a:r>
              <a:rPr lang="en-US" altLang="zh-CN" sz="320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... of the farm house listening to the frogs and</a:t>
            </a: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water rolling down the river nearby</a:t>
            </a:r>
            <a:r>
              <a:rPr lang="en-US" altLang="zh-CN" sz="320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....</a:t>
            </a:r>
            <a:endParaRPr lang="en-US" altLang="zh-CN" sz="320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775" y="3086735"/>
            <a:ext cx="1699895" cy="115697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535670" y="3086735"/>
            <a:ext cx="3340735" cy="1715135"/>
            <a:chOff x="13501" y="2042"/>
            <a:chExt cx="5261" cy="2701"/>
          </a:xfrm>
        </p:grpSpPr>
        <p:sp>
          <p:nvSpPr>
            <p:cNvPr id="13" name="圆角矩形 12"/>
            <p:cNvSpPr/>
            <p:nvPr/>
          </p:nvSpPr>
          <p:spPr>
            <a:xfrm>
              <a:off x="13501" y="2042"/>
              <a:ext cx="5227" cy="27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560" y="2042"/>
              <a:ext cx="5202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Clue 2:A suggestive method: to return home ____________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491980" y="3856355"/>
            <a:ext cx="26257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rPr>
              <a:t>by riding along the river</a:t>
            </a:r>
            <a:endParaRPr lang="en-US" altLang="zh-CN" sz="2800">
              <a:solidFill>
                <a:srgbClr val="FF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7320" y="4618355"/>
            <a:ext cx="714946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Para.4</a:t>
            </a:r>
            <a:endParaRPr lang="en-US" altLang="zh-CN" sz="320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...</a:t>
            </a:r>
            <a:r>
              <a:rPr lang="en-US" altLang="zh-CN" sz="3200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“Don’t be late for supper,” Uncle Paul cried, “and keep to the track so that you don’t get lost!”</a:t>
            </a:r>
            <a:r>
              <a:rPr lang="en-US" altLang="zh-CN" sz="320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“OK!” my Dad and I...</a:t>
            </a:r>
            <a:endParaRPr lang="en-US" altLang="zh-CN" sz="320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775" y="5148580"/>
            <a:ext cx="1699895" cy="115697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551545" y="5034915"/>
            <a:ext cx="3340735" cy="1715135"/>
            <a:chOff x="13501" y="2042"/>
            <a:chExt cx="5261" cy="2701"/>
          </a:xfrm>
        </p:grpSpPr>
        <p:sp>
          <p:nvSpPr>
            <p:cNvPr id="19" name="圆角矩形 18"/>
            <p:cNvSpPr/>
            <p:nvPr/>
          </p:nvSpPr>
          <p:spPr>
            <a:xfrm>
              <a:off x="13501" y="2042"/>
              <a:ext cx="5227" cy="27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560" y="2042"/>
              <a:ext cx="5202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Clue 3: We got lost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</a:rPr>
                <a:t>because____________________________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610600" y="5465445"/>
            <a:ext cx="2971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rPr>
              <a:t>               they rode off the track</a:t>
            </a:r>
            <a:endParaRPr lang="en-US" altLang="zh-CN" sz="2800">
              <a:solidFill>
                <a:srgbClr val="FF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  <p:bldP spid="16" grpId="0"/>
      <p:bldP spid="21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13827</Words>
  <Application>WPS 演示</Application>
  <PresentationFormat>宽屏</PresentationFormat>
  <Paragraphs>549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Arial</vt:lpstr>
      <vt:lpstr>宋体</vt:lpstr>
      <vt:lpstr>Wingdings</vt:lpstr>
      <vt:lpstr>华文新魏</vt:lpstr>
      <vt:lpstr>微软雅黑</vt:lpstr>
      <vt:lpstr>Times New Roman</vt:lpstr>
      <vt:lpstr>Georgia</vt:lpstr>
      <vt:lpstr>Calibri</vt:lpstr>
      <vt:lpstr>Arial</vt:lpstr>
      <vt:lpstr>Arial Unicode MS</vt:lpstr>
      <vt:lpstr>Calibri Light</vt:lpstr>
      <vt:lpstr>华文仿宋</vt:lpstr>
      <vt:lpstr>HelveticaNeue</vt:lpstr>
      <vt:lpstr>NumberOnly</vt:lpstr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曹小等</cp:lastModifiedBy>
  <cp:revision>41</cp:revision>
  <dcterms:created xsi:type="dcterms:W3CDTF">2019-11-08T05:55:00Z</dcterms:created>
  <dcterms:modified xsi:type="dcterms:W3CDTF">2019-11-19T01:36:14Z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