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Lst>
  <p:notesMasterIdLst>
    <p:notesMasterId r:id="rId5"/>
  </p:notesMasterIdLst>
  <p:handoutMasterIdLst>
    <p:handoutMasterId r:id="rId31"/>
  </p:handoutMasterIdLst>
  <p:sldIdLst>
    <p:sldId id="478" r:id="rId3"/>
    <p:sldId id="256" r:id="rId4"/>
    <p:sldId id="319" r:id="rId6"/>
    <p:sldId id="358" r:id="rId7"/>
    <p:sldId id="395" r:id="rId8"/>
    <p:sldId id="427" r:id="rId9"/>
    <p:sldId id="324" r:id="rId10"/>
    <p:sldId id="441" r:id="rId11"/>
    <p:sldId id="325" r:id="rId12"/>
    <p:sldId id="454" r:id="rId13"/>
    <p:sldId id="457" r:id="rId14"/>
    <p:sldId id="461" r:id="rId15"/>
    <p:sldId id="455" r:id="rId16"/>
    <p:sldId id="463" r:id="rId17"/>
    <p:sldId id="464" r:id="rId18"/>
    <p:sldId id="456" r:id="rId19"/>
    <p:sldId id="458" r:id="rId20"/>
    <p:sldId id="459" r:id="rId21"/>
    <p:sldId id="460" r:id="rId22"/>
    <p:sldId id="462" r:id="rId23"/>
    <p:sldId id="471" r:id="rId24"/>
    <p:sldId id="472" r:id="rId25"/>
    <p:sldId id="473" r:id="rId26"/>
    <p:sldId id="474" r:id="rId27"/>
    <p:sldId id="475" r:id="rId28"/>
    <p:sldId id="476" r:id="rId29"/>
    <p:sldId id="349" r:id="rId30"/>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09" autoAdjust="0"/>
    <p:restoredTop sz="94605" autoAdjust="0"/>
  </p:normalViewPr>
  <p:slideViewPr>
    <p:cSldViewPr snapToGrid="0">
      <p:cViewPr varScale="1">
        <p:scale>
          <a:sx n="86" d="100"/>
          <a:sy n="86" d="100"/>
        </p:scale>
        <p:origin x="144" y="48"/>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792"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5" Type="http://schemas.openxmlformats.org/officeDocument/2006/relationships/commentAuthors" Target="commentAuthors.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8D2096-651A-44EB-B335-0CD3A7FF11CE}" type="datetime1">
              <a:rPr lang="zh-CN" altLang="en-US" smtClean="0">
                <a:latin typeface="Microsoft YaHei UI" panose="020B0503020204020204" pitchFamily="34" charset="-122"/>
                <a:ea typeface="Microsoft YaHei UI" panose="020B0503020204020204" pitchFamily="34" charset="-122"/>
              </a:rPr>
            </a:fld>
            <a:endParaRPr lang="zh-CN" altLang="en-US" dirty="0">
              <a:latin typeface="Microsoft YaHei UI" panose="020B0503020204020204" pitchFamily="34" charset="-122"/>
              <a:ea typeface="Microsoft YaHei UI"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Microsoft YaHei UI" panose="020B0503020204020204" pitchFamily="34" charset="-122"/>
              <a:ea typeface="Microsoft YaHei UI"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D24AC9-7495-4E3F-ADDF-5256D7C54D8E}" type="slidenum">
              <a:rPr lang="en-US" altLang="zh-CN" smtClean="0">
                <a:latin typeface="Microsoft YaHei UI" panose="020B0503020204020204" pitchFamily="34" charset="-122"/>
                <a:ea typeface="Microsoft YaHei UI" panose="020B0503020204020204" pitchFamily="34" charset="-122"/>
              </a:rPr>
            </a:fld>
            <a:endParaRPr lang="zh-CN" altLang="en-US">
              <a:latin typeface="Microsoft YaHei UI" panose="020B0503020204020204" pitchFamily="34" charset="-122"/>
              <a:ea typeface="Microsoft YaHei UI"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22A8867F-CAF7-4926-B47A-8DDC82ADFD2F}" type="datetime1">
              <a:rPr lang="zh-CN" altLang="en-US" smtClean="0"/>
            </a:fld>
            <a:endParaRPr lang="zh-CN" alt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编辑母版文本样式</a:t>
            </a:r>
            <a:endParaRPr lang="zh-CN" altLang="en-US" noProof="0" dirty="0"/>
          </a:p>
          <a:p>
            <a:pPr lvl="1"/>
            <a:r>
              <a:rPr lang="zh-CN" altLang="en-US" noProof="0" dirty="0"/>
              <a:t>第二级</a:t>
            </a:r>
            <a:endParaRPr lang="zh-CN" altLang="en-US" noProof="0" dirty="0"/>
          </a:p>
          <a:p>
            <a:pPr lvl="2"/>
            <a:r>
              <a:rPr lang="zh-CN" altLang="en-US" noProof="0" dirty="0"/>
              <a:t>第三级</a:t>
            </a:r>
            <a:endParaRPr lang="zh-CN" altLang="en-US" noProof="0" dirty="0"/>
          </a:p>
          <a:p>
            <a:pPr lvl="3"/>
            <a:r>
              <a:rPr lang="zh-CN" altLang="en-US" noProof="0" dirty="0"/>
              <a:t>第四级</a:t>
            </a:r>
            <a:endParaRPr lang="zh-CN" altLang="en-US" noProof="0" dirty="0"/>
          </a:p>
          <a:p>
            <a:pPr lvl="4"/>
            <a:r>
              <a:rPr lang="zh-CN" altLang="en-US" noProof="0" dirty="0"/>
              <a:t>第五级</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68DE52DB-2063-4BF0-9899-4431302C06D1}" type="slidenum">
              <a:rPr lang="en-US" altLang="zh-CN" noProof="0" smtClean="0"/>
            </a:fld>
            <a:endParaRPr lang="zh-CN" altLang="en-US" noProof="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68DE52DB-2063-4BF0-9899-4431302C06D1}" type="slidenum">
              <a:rPr lang="en-US" altLang="zh-CN"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矩形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矩形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矩形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矩形​​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组 3"/>
          <p:cNvGrpSpPr/>
          <p:nvPr/>
        </p:nvGrpSpPr>
        <p:grpSpPr>
          <a:xfrm>
            <a:off x="5250180" y="1267730"/>
            <a:ext cx="1691640" cy="645295"/>
            <a:chOff x="5318306" y="1386268"/>
            <a:chExt cx="1567331" cy="645295"/>
          </a:xfrm>
        </p:grpSpPr>
        <p:cxnSp>
          <p:nvCxnSpPr>
            <p:cNvPr id="17" name="直接连接符​​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副标题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latin typeface="Microsoft YaHei UI" panose="020B0503020204020204" pitchFamily="34" charset="-122"/>
                <a:ea typeface="Microsoft YaHei UI" panose="020B0503020204020204" pitchFamily="34" charset="-122"/>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zh-CN" altLang="en-US" noProof="0"/>
              <a:t>单击以编辑母版副标题样式</a:t>
            </a:r>
            <a:endParaRPr lang="zh-CN" altLang="en-US" noProof="0"/>
          </a:p>
        </p:txBody>
      </p:sp>
      <p:sp>
        <p:nvSpPr>
          <p:cNvPr id="20" name="日期占位符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icrosoft YaHei UI" panose="020B0503020204020204" pitchFamily="34" charset="-122"/>
                <a:ea typeface="Microsoft YaHei UI" panose="020B0503020204020204" pitchFamily="34" charset="-122"/>
              </a:defRPr>
            </a:lvl1pPr>
          </a:lstStyle>
          <a:p>
            <a:fld id="{1075EC1E-C64D-4101-8267-0B6FD8847CC8}" type="datetime1">
              <a:rPr lang="zh-CN" altLang="en-US" noProof="0" smtClean="0"/>
            </a:fld>
            <a:endParaRPr lang="zh-CN" altLang="en-US" noProof="0"/>
          </a:p>
        </p:txBody>
      </p:sp>
      <p:sp>
        <p:nvSpPr>
          <p:cNvPr id="21" name="页脚占位符 20"/>
          <p:cNvSpPr>
            <a:spLocks noGrp="1"/>
          </p:cNvSpPr>
          <p:nvPr>
            <p:ph type="ftr" sz="quarter" idx="11"/>
          </p:nvPr>
        </p:nvSpPr>
        <p:spPr>
          <a:xfrm>
            <a:off x="1453896" y="5212080"/>
            <a:ext cx="5905500"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22" name="幻灯片编号占位符 21"/>
          <p:cNvSpPr>
            <a:spLocks noGrp="1"/>
          </p:cNvSpPr>
          <p:nvPr>
            <p:ph type="sldNum" sz="quarter" idx="12"/>
          </p:nvPr>
        </p:nvSpPr>
        <p:spPr>
          <a:xfrm>
            <a:off x="8606919" y="5212080"/>
            <a:ext cx="2111881"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p:txBody>
          <a:bodyPr vert="eaVert" rtlCol="0"/>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defRPr>
            </a:lvl1pPr>
          </a:lstStyle>
          <a:p>
            <a:pPr rtl="0"/>
            <a:fld id="{BCCEF045-27B8-4DAF-B6BC-E52B05B9C207}"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991600" y="762000"/>
            <a:ext cx="2362200" cy="5257800"/>
          </a:xfrm>
        </p:spPr>
        <p:txBody>
          <a:bodyPr vert="eaVert"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垂直文本占位符 2"/>
          <p:cNvSpPr>
            <a:spLocks noGrp="1"/>
          </p:cNvSpPr>
          <p:nvPr>
            <p:ph type="body" orient="vert" idx="1" hasCustomPrompt="1"/>
          </p:nvPr>
        </p:nvSpPr>
        <p:spPr>
          <a:xfrm>
            <a:off x="838200" y="762000"/>
            <a:ext cx="8077200" cy="5257800"/>
          </a:xfrm>
        </p:spPr>
        <p:txBody>
          <a:bodyPr vert="eaVert" rtlCol="0"/>
          <a:lstStyle>
            <a:lvl1pPr>
              <a:defRPr>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6332E303-0D2A-4D78-B246-00723A3F99C8}"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p:txBody>
          <a:bodyPr rtlCol="0"/>
          <a:lstStyle>
            <a:lvl1pPr>
              <a:defRPr sz="1800">
                <a:latin typeface="Microsoft YaHei UI" panose="020B0503020204020204" pitchFamily="34" charset="-122"/>
                <a:ea typeface="Microsoft YaHei UI" panose="020B0503020204020204" pitchFamily="34" charset="-122"/>
              </a:defRPr>
            </a:lvl1pPr>
            <a:lvl2pPr>
              <a:defRPr>
                <a:latin typeface="Microsoft YaHei UI" panose="020B0503020204020204" pitchFamily="34" charset="-122"/>
                <a:ea typeface="Microsoft YaHei UI" panose="020B0503020204020204" pitchFamily="34" charset="-122"/>
              </a:defRPr>
            </a:lvl2pPr>
            <a:lvl3pPr>
              <a:defRPr>
                <a:latin typeface="Microsoft YaHei UI" panose="020B0503020204020204" pitchFamily="34" charset="-122"/>
                <a:ea typeface="Microsoft YaHei UI" panose="020B0503020204020204" pitchFamily="34" charset="-122"/>
              </a:defRPr>
            </a:lvl3pPr>
            <a:lvl4pPr>
              <a:defRPr>
                <a:latin typeface="Microsoft YaHei UI" panose="020B0503020204020204" pitchFamily="34" charset="-122"/>
                <a:ea typeface="Microsoft YaHei UI" panose="020B0503020204020204" pitchFamily="34" charset="-122"/>
              </a:defRPr>
            </a:lvl4pPr>
            <a:lvl5pPr>
              <a:defRPr>
                <a:latin typeface="Microsoft YaHei UI" panose="020B0503020204020204" pitchFamily="34" charset="-122"/>
                <a:ea typeface="Microsoft YaHei UI" panose="020B0503020204020204" pitchFamily="34" charset="-122"/>
              </a:defRPr>
            </a:lvl5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7F75CE96-05BA-4606-81C6-087C587193E9}" type="datetime1">
              <a:rPr lang="zh-CN" altLang="en-US" noProof="0" smtClean="0"/>
            </a:fld>
            <a:endParaRPr lang="zh-CN" altLang="en-US" noProof="0"/>
          </a:p>
        </p:txBody>
      </p:sp>
      <p:sp>
        <p:nvSpPr>
          <p:cNvPr id="5" name="页脚占位符 4"/>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9" name="矩形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矩形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矩形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矩形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组 30"/>
          <p:cNvGrpSpPr/>
          <p:nvPr/>
        </p:nvGrpSpPr>
        <p:grpSpPr>
          <a:xfrm>
            <a:off x="5250180" y="1267730"/>
            <a:ext cx="1691640" cy="645295"/>
            <a:chOff x="5318306" y="1386268"/>
            <a:chExt cx="1567331" cy="645295"/>
          </a:xfrm>
        </p:grpSpPr>
        <p:cxnSp>
          <p:nvCxnSpPr>
            <p:cNvPr id="32" name="直接连接符​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直接连接符​​(S)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标题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345" algn="l"/>
              </a:tabLst>
              <a:defRPr sz="1600">
                <a:solidFill>
                  <a:schemeClr val="tx2"/>
                </a:solidFill>
                <a:effectLst/>
                <a:latin typeface="Microsoft YaHei UI" panose="020B0503020204020204" pitchFamily="34" charset="-122"/>
                <a:ea typeface="Microsoft YaHei UI" panose="020B0503020204020204" pitchFamily="34" charset="-122"/>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CN" altLang="en-US" noProof="0"/>
              <a:t>编辑母版文本样式</a:t>
            </a:r>
            <a:endParaRPr lang="zh-CN" altLang="en-US" noProof="0"/>
          </a:p>
        </p:txBody>
      </p:sp>
      <p:sp>
        <p:nvSpPr>
          <p:cNvPr id="4" name="日期占位符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icrosoft YaHei UI" panose="020B0503020204020204" pitchFamily="34" charset="-122"/>
                <a:ea typeface="Microsoft YaHei UI" panose="020B0503020204020204" pitchFamily="34" charset="-122"/>
                <a:cs typeface="+mn-cs"/>
              </a:defRPr>
            </a:lvl1pPr>
          </a:lstStyle>
          <a:p>
            <a:fld id="{D31950EB-3303-4FE6-8AD1-5227D9F3C618}" type="datetime1">
              <a:rPr lang="zh-CN" altLang="en-US" noProof="0" smtClean="0"/>
            </a:fld>
            <a:endParaRPr lang="zh-CN" altLang="en-US" noProof="0"/>
          </a:p>
        </p:txBody>
      </p:sp>
      <p:sp>
        <p:nvSpPr>
          <p:cNvPr id="5" name="页脚占位符 4"/>
          <p:cNvSpPr>
            <a:spLocks noGrp="1"/>
          </p:cNvSpPr>
          <p:nvPr>
            <p:ph type="ftr" sz="quarter" idx="11"/>
          </p:nvPr>
        </p:nvSpPr>
        <p:spPr>
          <a:xfrm>
            <a:off x="1453896" y="5212080"/>
            <a:ext cx="5907024" cy="228600"/>
          </a:xfrm>
        </p:spPr>
        <p:txBody>
          <a:bodyPr rtlCol="0"/>
          <a:lstStyle>
            <a:lvl1pPr algn="l">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12"/>
          </p:nvPr>
        </p:nvSpPr>
        <p:spPr>
          <a:xfrm>
            <a:off x="8604504" y="5212080"/>
            <a:ext cx="2112264" cy="228600"/>
          </a:xfrm>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标题 7"/>
          <p:cNvSpPr>
            <a:spLocks noGrp="1"/>
          </p:cNvSpPr>
          <p:nvPr>
            <p:ph type="title"/>
          </p:nvPr>
        </p:nvSpPr>
        <p:spPr/>
        <p:txBody>
          <a:bodyPr rtlCol="0"/>
          <a:lstStyle/>
          <a:p>
            <a:pPr rtl="0"/>
            <a:r>
              <a:rPr lang="zh-CN" altLang="en-US" noProof="0"/>
              <a:t>单击此处编辑母版标题样式</a:t>
            </a:r>
            <a:endParaRPr lang="zh-CN" altLang="en-US" noProof="0" dirty="0"/>
          </a:p>
        </p:txBody>
      </p:sp>
      <p:sp>
        <p:nvSpPr>
          <p:cNvPr id="3" name="内容占位符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内容占位符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defRPr>
            </a:lvl1pPr>
          </a:lstStyle>
          <a:p>
            <a:pPr rtl="0"/>
            <a:fld id="{E7327386-70E9-46DE-AADA-F771DCDAE73F}"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lvl1pPr>
              <a:defRPr>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文本占位符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4" name="内容占位符 3"/>
          <p:cNvSpPr>
            <a:spLocks noGrp="1"/>
          </p:cNvSpPr>
          <p:nvPr>
            <p:ph sz="half" idx="2" hasCustomPrompt="1"/>
          </p:nvPr>
        </p:nvSpPr>
        <p:spPr>
          <a:xfrm>
            <a:off x="1069848" y="2755898"/>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5" name="文本占位符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latin typeface="Microsoft YaHei UI" panose="020B0503020204020204" pitchFamily="34" charset="-122"/>
                <a:ea typeface="Microsoft YaHei UI" panose="020B0503020204020204" pitchFamily="34" charset="-122"/>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CN" altLang="en-US" noProof="0" dirty="0"/>
              <a:t>编辑母版文本样式</a:t>
            </a:r>
            <a:endParaRPr lang="zh-CN" altLang="en-US" noProof="0" dirty="0"/>
          </a:p>
        </p:txBody>
      </p:sp>
      <p:sp>
        <p:nvSpPr>
          <p:cNvPr id="6" name="内容占位符 5"/>
          <p:cNvSpPr>
            <a:spLocks noGrp="1"/>
          </p:cNvSpPr>
          <p:nvPr>
            <p:ph sz="quarter" idx="4" hasCustomPrompt="1"/>
          </p:nvPr>
        </p:nvSpPr>
        <p:spPr>
          <a:xfrm>
            <a:off x="6373368" y="2756581"/>
            <a:ext cx="4754880" cy="3200400"/>
          </a:xfrm>
        </p:spPr>
        <p:txBody>
          <a:bodyPr rtlCol="0"/>
          <a:lstStyle>
            <a:lvl1pPr>
              <a:defRPr sz="18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7" name="日期占位符 6"/>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3C45F11-B51D-4F16-9E44-20F027185215}" type="datetime1">
              <a:rPr lang="zh-CN" altLang="en-US" smtClean="0"/>
            </a:fld>
            <a:endParaRPr lang="zh-CN" altLang="en-US"/>
          </a:p>
        </p:txBody>
      </p:sp>
      <p:sp>
        <p:nvSpPr>
          <p:cNvPr id="8" name="页脚占位符 7"/>
          <p:cNvSpPr>
            <a:spLocks noGrp="1"/>
          </p:cNvSpPr>
          <p:nvPr>
            <p:ph type="ftr" sz="quarter" idx="11"/>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noProof="0"/>
              <a:t>单击此处编辑母版标题样式</a:t>
            </a:r>
            <a:endParaRPr lang="zh-CN" altLang="en-US" noProof="0"/>
          </a:p>
        </p:txBody>
      </p:sp>
      <p:sp>
        <p:nvSpPr>
          <p:cNvPr id="3" name="日期占位符 2"/>
          <p:cNvSpPr>
            <a:spLocks noGrp="1"/>
          </p:cNvSpPr>
          <p:nvPr>
            <p:ph type="dt" sz="half" idx="10"/>
          </p:nvPr>
        </p:nvSpPr>
        <p:spPr/>
        <p:txBody>
          <a:bodyPr rtlCol="0"/>
          <a:lstStyle>
            <a:lvl1pPr>
              <a:defRPr>
                <a:solidFill>
                  <a:schemeClr val="tx2"/>
                </a:solidFill>
              </a:defRPr>
            </a:lvl1pPr>
          </a:lstStyle>
          <a:p>
            <a:pPr rtl="0"/>
            <a:fld id="{0F8DC16A-F715-4C36-9292-DEF1F990B7BE}" type="datetime1">
              <a:rPr lang="zh-CN" altLang="en-US" noProof="0" smtClean="0"/>
            </a:fld>
            <a:endParaRPr lang="zh-CN" altLang="en-US" noProof="0"/>
          </a:p>
        </p:txBody>
      </p:sp>
      <p:sp>
        <p:nvSpPr>
          <p:cNvPr id="4" name="页脚占位符 3"/>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5" name="灯片编号占位符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lvl1pPr>
              <a:defRPr>
                <a:solidFill>
                  <a:schemeClr val="tx2"/>
                </a:solidFill>
              </a:defRPr>
            </a:lvl1pPr>
          </a:lstStyle>
          <a:p>
            <a:pPr rtl="0"/>
            <a:fld id="{643AF9B7-E53B-423C-89F6-59EAF6D004F3}" type="datetime1">
              <a:rPr lang="zh-CN" altLang="en-US" noProof="0" smtClean="0"/>
            </a:fld>
            <a:endParaRPr lang="zh-CN" altLang="en-US" noProof="0"/>
          </a:p>
        </p:txBody>
      </p:sp>
      <p:sp>
        <p:nvSpPr>
          <p:cNvPr id="3" name="页脚占位符 2"/>
          <p:cNvSpPr>
            <a:spLocks noGrp="1"/>
          </p:cNvSpPr>
          <p:nvPr>
            <p:ph type="ftr" sz="quarter" idx="11"/>
          </p:nvPr>
        </p:nvSpPr>
        <p:spPr/>
        <p:txBody>
          <a:bodyPr rtlCol="0"/>
          <a:lstStyle>
            <a:lvl1pPr>
              <a:defRPr>
                <a:solidFill>
                  <a:schemeClr val="tx2"/>
                </a:solidFill>
              </a:defRPr>
            </a:lvl1pPr>
          </a:lstStyle>
          <a:p>
            <a:pPr rtl="0"/>
            <a:endParaRPr lang="zh-CN" altLang="en-US" noProof="0"/>
          </a:p>
        </p:txBody>
      </p:sp>
      <p:sp>
        <p:nvSpPr>
          <p:cNvPr id="4" name="灯片编号占位符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n-US" altLang="zh-CN" noProof="0" smtClean="0"/>
            </a:fld>
            <a:endParaRPr lang="zh-CN" altLang="en-U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带题注的内容">
    <p:spTree>
      <p:nvGrpSpPr>
        <p:cNvPr id="1" name=""/>
        <p:cNvGrpSpPr/>
        <p:nvPr/>
      </p:nvGrpSpPr>
      <p:grpSpPr>
        <a:xfrm>
          <a:off x="0" y="0"/>
          <a:ext cx="0" cy="0"/>
          <a:chOff x="0" y="0"/>
          <a:chExt cx="0" cy="0"/>
        </a:xfrm>
      </p:grpSpPr>
      <p:sp>
        <p:nvSpPr>
          <p:cNvPr id="14" name="矩形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矩形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矩形​​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icrosoft YaHei UI" panose="020B0503020204020204" pitchFamily="34" charset="-122"/>
                <a:ea typeface="Microsoft YaHei UI" panose="020B0503020204020204" pitchFamily="34" charset="-122"/>
                <a:cs typeface="+mn-cs"/>
              </a:defRPr>
            </a:lvl1pPr>
          </a:lstStyle>
          <a:p>
            <a:pPr rtl="0"/>
            <a:r>
              <a:rPr lang="zh-CN" altLang="en-US" noProof="0"/>
              <a:t>单击此处编辑母版标题样式</a:t>
            </a:r>
            <a:endParaRPr lang="zh-CN" altLang="en-US" noProof="0"/>
          </a:p>
        </p:txBody>
      </p:sp>
      <p:sp>
        <p:nvSpPr>
          <p:cNvPr id="3" name="内容占位符 2"/>
          <p:cNvSpPr>
            <a:spLocks noGrp="1"/>
          </p:cNvSpPr>
          <p:nvPr>
            <p:ph idx="1" hasCustomPrompt="1"/>
          </p:nvPr>
        </p:nvSpPr>
        <p:spPr>
          <a:xfrm>
            <a:off x="790575" y="704850"/>
            <a:ext cx="7562850" cy="5143500"/>
          </a:xfrm>
        </p:spPr>
        <p:txBody>
          <a:bodyPr rtlCol="0"/>
          <a:lstStyle>
            <a:lvl1pPr>
              <a:defRPr sz="1900">
                <a:latin typeface="Microsoft YaHei UI" panose="020B0503020204020204" pitchFamily="34" charset="-122"/>
                <a:ea typeface="Microsoft YaHei UI" panose="020B0503020204020204" pitchFamily="34" charset="-122"/>
              </a:defRPr>
            </a:lvl1pPr>
            <a:lvl2pPr>
              <a:defRPr sz="1600">
                <a:latin typeface="Microsoft YaHei UI" panose="020B0503020204020204" pitchFamily="34" charset="-122"/>
                <a:ea typeface="Microsoft YaHei UI" panose="020B0503020204020204" pitchFamily="34" charset="-122"/>
              </a:defRPr>
            </a:lvl2pPr>
            <a:lvl3pPr>
              <a:defRPr sz="1400">
                <a:latin typeface="Microsoft YaHei UI" panose="020B0503020204020204" pitchFamily="34" charset="-122"/>
                <a:ea typeface="Microsoft YaHei UI" panose="020B0503020204020204" pitchFamily="34" charset="-122"/>
              </a:defRPr>
            </a:lvl3pPr>
            <a:lvl4pPr>
              <a:defRPr sz="1400">
                <a:latin typeface="Microsoft YaHei UI" panose="020B0503020204020204" pitchFamily="34" charset="-122"/>
                <a:ea typeface="Microsoft YaHei UI" panose="020B0503020204020204" pitchFamily="34" charset="-122"/>
              </a:defRPr>
            </a:lvl4pPr>
            <a:lvl5pPr>
              <a:defRPr sz="1400">
                <a:latin typeface="Microsoft YaHei UI" panose="020B0503020204020204" pitchFamily="34" charset="-122"/>
                <a:ea typeface="Microsoft YaHei UI" panose="020B0503020204020204" pitchFamily="34" charset="-122"/>
              </a:defRPr>
            </a:lvl5pPr>
            <a:lvl6pPr>
              <a:defRPr sz="1400"/>
            </a:lvl6pPr>
            <a:lvl7pPr>
              <a:defRPr sz="1400"/>
            </a:lvl7pPr>
            <a:lvl8pPr>
              <a:defRPr sz="1400"/>
            </a:lvl8pPr>
            <a:lvl9pPr>
              <a:defRPr sz="1400"/>
            </a:lvl9p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文本占位符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A872393E-9C8B-42B8-91E5-4A1FF04109F8}" type="datetime1">
              <a:rPr lang="zh-CN" altLang="en-US" noProof="0" smtClean="0"/>
            </a:fld>
            <a:endParaRPr lang="zh-CN" altLang="en-US" noProof="0"/>
          </a:p>
        </p:txBody>
      </p:sp>
      <p:sp>
        <p:nvSpPr>
          <p:cNvPr id="6" name="页脚占位符 5"/>
          <p:cNvSpPr>
            <a:spLocks noGrp="1"/>
          </p:cNvSpPr>
          <p:nvPr>
            <p:ph type="ftr" sz="quarter" idx="11"/>
          </p:nvPr>
        </p:nvSpPr>
        <p:spPr>
          <a:xfrm>
            <a:off x="3439158" y="6214535"/>
            <a:ext cx="5184648" cy="256032"/>
          </a:xfrm>
        </p:spPr>
        <p:txBody>
          <a:bodyPr rtlCol="0"/>
          <a:lstStyle>
            <a:lvl1pPr algn="r">
              <a:defRPr>
                <a:solidFill>
                  <a:schemeClr val="tx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7" name="幻灯片编号占位符 6"/>
          <p:cNvSpPr>
            <a:spLocks noGrp="1"/>
          </p:cNvSpPr>
          <p:nvPr>
            <p:ph type="sldNum" sz="quarter" idx="12"/>
          </p:nvPr>
        </p:nvSpPr>
        <p:spPr/>
        <p:txBody>
          <a:bodyPr rtlCol="0"/>
          <a:lstStyle>
            <a:lvl1pPr>
              <a:defRPr>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
        <p:nvSpPr>
          <p:cNvPr id="11" name="矩形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14" name="矩形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矩形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标题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icrosoft YaHei UI" panose="020B0503020204020204" pitchFamily="34" charset="-122"/>
                <a:ea typeface="Microsoft YaHei UI" panose="020B0503020204020204" pitchFamily="34" charset="-122"/>
              </a:defRPr>
            </a:lvl1pPr>
          </a:lstStyle>
          <a:p>
            <a:pPr rtl="0"/>
            <a:r>
              <a:rPr lang="zh-CN" altLang="en-US" noProof="0"/>
              <a:t>单击此处编辑母版标题样式</a:t>
            </a:r>
            <a:endParaRPr lang="zh-CN" altLang="en-US" noProof="0"/>
          </a:p>
        </p:txBody>
      </p:sp>
      <p:sp>
        <p:nvSpPr>
          <p:cNvPr id="3" name="图片占位符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atin typeface="Microsoft YaHei UI" panose="020B0503020204020204" pitchFamily="34" charset="-122"/>
                <a:ea typeface="Microsoft YaHei UI" panose="020B0503020204020204" pitchFamily="34"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CN" altLang="en-US" noProof="0"/>
              <a:t>单击图标以添加图片</a:t>
            </a:r>
            <a:endParaRPr lang="zh-CN" altLang="en-US" noProof="0"/>
          </a:p>
        </p:txBody>
      </p:sp>
      <p:sp>
        <p:nvSpPr>
          <p:cNvPr id="4" name="文本占位符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latin typeface="Microsoft YaHei UI" panose="020B0503020204020204" pitchFamily="34" charset="-122"/>
                <a:ea typeface="Microsoft YaHei UI" panose="020B0503020204020204" pitchFamily="34"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CN" altLang="en-US" noProof="0"/>
              <a:t>编辑母版文本样式</a:t>
            </a:r>
            <a:endParaRPr lang="zh-CN" altLang="en-US" noProof="0"/>
          </a:p>
        </p:txBody>
      </p:sp>
      <p:sp>
        <p:nvSpPr>
          <p:cNvPr id="5" name="日期占位符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defRPr>
            </a:lvl1pPr>
          </a:lstStyle>
          <a:p>
            <a:fld id="{8727DDDF-338F-40F2-BD88-7C5A919ED619}" type="datetime1">
              <a:rPr lang="zh-CN" altLang="en-US" noProof="0" smtClean="0"/>
            </a:fld>
            <a:endParaRPr lang="zh-CN" altLang="en-US" noProof="0"/>
          </a:p>
        </p:txBody>
      </p:sp>
      <p:sp>
        <p:nvSpPr>
          <p:cNvPr id="6" name="页脚占位符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icrosoft YaHei UI" panose="020B0503020204020204" pitchFamily="34" charset="-122"/>
                <a:ea typeface="Microsoft YaHei UI" panose="020B0503020204020204" pitchFamily="34" charset="-122"/>
                <a:cs typeface="+mn-cs"/>
              </a:defRPr>
            </a:lvl1pPr>
          </a:lstStyle>
          <a:p>
            <a:endParaRPr lang="zh-CN" altLang="en-US" noProof="0"/>
          </a:p>
        </p:txBody>
      </p:sp>
      <p:sp>
        <p:nvSpPr>
          <p:cNvPr id="7" name="灯片编号占位符 6"/>
          <p:cNvSpPr>
            <a:spLocks noGrp="1"/>
          </p:cNvSpPr>
          <p:nvPr>
            <p:ph type="sldNum" sz="quarter" idx="12"/>
          </p:nvPr>
        </p:nvSpPr>
        <p:spPr/>
        <p:txBody>
          <a:bodyPr rtlCol="0"/>
          <a:lstStyle>
            <a:lvl1pPr>
              <a:defRPr>
                <a:solidFill>
                  <a:schemeClr val="tx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矩形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矩形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标题占位符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zh-CN" altLang="en-US" noProof="0"/>
              <a:t>单击此处编辑母版标题样式</a:t>
            </a:r>
            <a:endParaRPr lang="zh-CN" altLang="en-US" noProof="0"/>
          </a:p>
        </p:txBody>
      </p:sp>
      <p:sp>
        <p:nvSpPr>
          <p:cNvPr id="3" name="文本占位符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zh-CN" altLang="en-US" noProof="0"/>
              <a:t>编辑母版文本样式</a:t>
            </a:r>
            <a:endParaRPr lang="zh-CN" altLang="en-US" noProof="0"/>
          </a:p>
          <a:p>
            <a:pPr lvl="1" rtl="0"/>
            <a:r>
              <a:rPr lang="zh-CN" altLang="en-US" noProof="0"/>
              <a:t>第二级</a:t>
            </a:r>
            <a:endParaRPr lang="zh-CN" altLang="en-US" noProof="0"/>
          </a:p>
          <a:p>
            <a:pPr lvl="2" rtl="0"/>
            <a:r>
              <a:rPr lang="zh-CN" altLang="en-US" noProof="0"/>
              <a:t>第三级</a:t>
            </a:r>
            <a:endParaRPr lang="zh-CN" altLang="en-US" noProof="0"/>
          </a:p>
          <a:p>
            <a:pPr lvl="3" rtl="0"/>
            <a:r>
              <a:rPr lang="zh-CN" altLang="en-US" noProof="0"/>
              <a:t>第四级</a:t>
            </a:r>
            <a:endParaRPr lang="zh-CN" altLang="en-US" noProof="0"/>
          </a:p>
          <a:p>
            <a:pPr lvl="4" rtl="0"/>
            <a:r>
              <a:rPr lang="zh-CN" altLang="en-US" noProof="0"/>
              <a:t>第五级</a:t>
            </a:r>
            <a:endParaRPr lang="zh-CN" altLang="en-US" noProof="0"/>
          </a:p>
        </p:txBody>
      </p:sp>
      <p:sp>
        <p:nvSpPr>
          <p:cNvPr id="4" name="日期占位符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latin typeface="Microsoft YaHei UI" panose="020B0503020204020204" pitchFamily="34" charset="-122"/>
                <a:ea typeface="Microsoft YaHei UI" panose="020B0503020204020204" pitchFamily="34" charset="-122"/>
              </a:defRPr>
            </a:lvl1pPr>
          </a:lstStyle>
          <a:p>
            <a:fld id="{EACB2E32-1F1E-45DE-9625-F2BA3EBC1D30}" type="datetime1">
              <a:rPr lang="zh-CN" altLang="en-US" noProof="0" smtClean="0"/>
            </a:fld>
            <a:endParaRPr lang="zh-CN" altLang="en-US" noProof="0"/>
          </a:p>
        </p:txBody>
      </p:sp>
      <p:sp>
        <p:nvSpPr>
          <p:cNvPr id="5" name="页脚占位符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latin typeface="Microsoft YaHei UI" panose="020B0503020204020204" pitchFamily="34" charset="-122"/>
                <a:ea typeface="Microsoft YaHei UI" panose="020B0503020204020204" pitchFamily="34" charset="-122"/>
              </a:defRPr>
            </a:lvl1pPr>
          </a:lstStyle>
          <a:p>
            <a:endParaRPr lang="zh-CN" altLang="en-US" noProof="0"/>
          </a:p>
        </p:txBody>
      </p:sp>
      <p:sp>
        <p:nvSpPr>
          <p:cNvPr id="6" name="灯片编号占位符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latin typeface="Microsoft YaHei UI" panose="020B0503020204020204" pitchFamily="34" charset="-122"/>
                <a:ea typeface="Microsoft YaHei UI" panose="020B0503020204020204" pitchFamily="34" charset="-122"/>
              </a:defRPr>
            </a:lvl1pPr>
          </a:lstStyle>
          <a:p>
            <a:fld id="{4FAB73BC-B049-4115-A692-8D63A059BFB8}" type="slidenum">
              <a:rPr lang="en-US" altLang="zh-CN" noProof="0" smtClean="0"/>
            </a:fld>
            <a:endParaRPr lang="zh-CN" altLang="en-US"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icrosoft YaHei UI" panose="020B0503020204020204" pitchFamily="34" charset="-122"/>
          <a:ea typeface="Microsoft YaHei UI" panose="020B0503020204020204" pitchFamily="34" charset="-122"/>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600" kern="1200">
          <a:solidFill>
            <a:schemeClr val="tx1"/>
          </a:solidFill>
          <a:latin typeface="Microsoft YaHei UI" panose="020B0503020204020204" pitchFamily="34" charset="-122"/>
          <a:ea typeface="Microsoft YaHei UI" panose="020B0503020204020204" pitchFamily="34" charset="-122"/>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tx1"/>
          </a:solidFill>
          <a:latin typeface="Microsoft YaHei UI" panose="020B0503020204020204" pitchFamily="34" charset="-122"/>
          <a:ea typeface="Microsoft YaHei UI" panose="020B0503020204020204" pitchFamily="34" charset="-122"/>
          <a:cs typeface="+mn-cs"/>
        </a:defRPr>
      </a:lvl5pPr>
      <a:lvl6pPr marL="16002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6pPr>
      <a:lvl7pPr marL="189992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7pPr>
      <a:lvl8pPr marL="220027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8pPr>
      <a:lvl9pPr marL="2499995"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image" Target="../media/image5.png"/></Relationships>
</file>

<file path=ppt/slides/_rels/slide25.xml.rels><?xml version="1.0" encoding="UTF-8" standalone="yes"?>
<Relationships xmlns="http://schemas.openxmlformats.org/package/2006/relationships"><Relationship Id="rId9" Type="http://schemas.openxmlformats.org/officeDocument/2006/relationships/image" Target="../media/image15.png"/><Relationship Id="rId8" Type="http://schemas.openxmlformats.org/officeDocument/2006/relationships/image" Target="../media/image14.png"/><Relationship Id="rId7" Type="http://schemas.openxmlformats.org/officeDocument/2006/relationships/image" Target="../media/image13.png"/><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3" Type="http://schemas.openxmlformats.org/officeDocument/2006/relationships/slideLayout" Target="../slideLayouts/slideLayout2.xml"/><Relationship Id="rId12" Type="http://schemas.openxmlformats.org/officeDocument/2006/relationships/tags" Target="../tags/tag22.xml"/><Relationship Id="rId11" Type="http://schemas.openxmlformats.org/officeDocument/2006/relationships/image" Target="../media/image17.png"/><Relationship Id="rId10" Type="http://schemas.openxmlformats.org/officeDocument/2006/relationships/image" Target="../media/image16.png"/><Relationship Id="rId1" Type="http://schemas.openxmlformats.org/officeDocument/2006/relationships/image" Target="../media/image5.pn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3.xml"/><Relationship Id="rId2" Type="http://schemas.openxmlformats.org/officeDocument/2006/relationships/image" Target="../media/image7.png"/><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4.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xml"/><Relationship Id="rId2" Type="http://schemas.openxmlformats.org/officeDocument/2006/relationships/image" Target="../media/image7.png"/><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313817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t>
            </a:r>
            <a:r>
              <a:rPr lang="en-US" sz="2800">
                <a:solidFill>
                  <a:schemeClr val="bg1"/>
                </a:solidFill>
                <a:uFillTx/>
                <a:latin typeface="Times New Roman" panose="02020603050405020304" pitchFamily="18" charset="0"/>
                <a:cs typeface="Times New Roman" panose="02020603050405020304" pitchFamily="18" charset="0"/>
              </a:rPr>
              <a:t>Currently the trees in the Amazon take in around 500 million tonnes of CO</a:t>
            </a:r>
            <a:r>
              <a:rPr lang="en-US" sz="2800" baseline="-25000">
                <a:solidFill>
                  <a:schemeClr val="bg1"/>
                </a:solidFill>
                <a:uFillTx/>
                <a:latin typeface="Times New Roman" panose="02020603050405020304" pitchFamily="18" charset="0"/>
                <a:cs typeface="Times New Roman" panose="02020603050405020304" pitchFamily="18" charset="0"/>
              </a:rPr>
              <a:t>2</a:t>
            </a:r>
            <a:r>
              <a:rPr lang="en-US" sz="2800">
                <a:solidFill>
                  <a:schemeClr val="bg1"/>
                </a:solidFill>
                <a:uFillTx/>
                <a:latin typeface="Times New Roman" panose="02020603050405020304" pitchFamily="18" charset="0"/>
                <a:cs typeface="Times New Roman" panose="02020603050405020304" pitchFamily="18" charset="0"/>
              </a:rPr>
              <a:t> each year: equal to the total amount of CO</a:t>
            </a:r>
            <a:r>
              <a:rPr lang="en-US" sz="2800" baseline="-25000">
                <a:solidFill>
                  <a:schemeClr val="bg1"/>
                </a:solidFill>
                <a:uFillTx/>
                <a:latin typeface="Times New Roman" panose="02020603050405020304" pitchFamily="18" charset="0"/>
                <a:cs typeface="Times New Roman" panose="02020603050405020304" pitchFamily="18" charset="0"/>
              </a:rPr>
              <a:t>2</a:t>
            </a:r>
            <a:r>
              <a:rPr lang="en-US" sz="2800">
                <a:solidFill>
                  <a:schemeClr val="bg1"/>
                </a:solidFill>
                <a:uFillTx/>
                <a:latin typeface="Times New Roman" panose="02020603050405020304" pitchFamily="18" charset="0"/>
                <a:cs typeface="Times New Roman" panose="02020603050405020304" pitchFamily="18" charset="0"/>
              </a:rPr>
              <a:t> given off in the UK each year. But how will the Amazon react to future climate change? If it gets drier, will it still survive and continue to draw down CO</a:t>
            </a:r>
            <a:r>
              <a:rPr lang="en-US" sz="2800" baseline="-25000">
                <a:solidFill>
                  <a:schemeClr val="bg1"/>
                </a:solidFill>
                <a:uFillTx/>
                <a:latin typeface="Times New Roman" panose="02020603050405020304" pitchFamily="18" charset="0"/>
                <a:cs typeface="Times New Roman" panose="02020603050405020304" pitchFamily="18" charset="0"/>
              </a:rPr>
              <a:t>2</a:t>
            </a:r>
            <a:r>
              <a:rPr lang="en-US" sz="2800">
                <a:solidFill>
                  <a:schemeClr val="bg1"/>
                </a:solidFill>
                <a:uFillTx/>
                <a:latin typeface="Times New Roman" panose="02020603050405020304" pitchFamily="18" charset="0"/>
                <a:cs typeface="Times New Roman" panose="02020603050405020304" pitchFamily="18" charset="0"/>
              </a:rPr>
              <a:t>? Scientists hope that they will be able to learn in advance how the rainforest will manage in the future by understanding how rainforests reacted to climate change in the past. </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232275"/>
            <a:ext cx="10714990" cy="21704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uFillTx/>
                <a:latin typeface="Times New Roman" panose="02020603050405020304" pitchFamily="18" charset="0"/>
                <a:cs typeface="Times New Roman" panose="02020603050405020304" pitchFamily="18" charset="0"/>
                <a:sym typeface="+mn-ea"/>
              </a:rPr>
              <a:t>4</a:t>
            </a:r>
            <a:r>
              <a:rPr sz="2600">
                <a:solidFill>
                  <a:schemeClr val="bg1"/>
                </a:solidFill>
                <a:uFillTx/>
                <a:latin typeface="Times New Roman" panose="02020603050405020304" pitchFamily="18" charset="0"/>
                <a:cs typeface="Times New Roman" panose="02020603050405020304" pitchFamily="18" charset="0"/>
                <a:sym typeface="+mn-ea"/>
              </a:rPr>
              <a:t>. </a:t>
            </a:r>
            <a:r>
              <a:rPr lang="en-US" sz="2600">
                <a:solidFill>
                  <a:schemeClr val="bg1"/>
                </a:solidFill>
                <a:uFillTx/>
                <a:latin typeface="Times New Roman" panose="02020603050405020304" pitchFamily="18" charset="0"/>
                <a:cs typeface="Times New Roman" panose="02020603050405020304" pitchFamily="18" charset="0"/>
                <a:sym typeface="+mn-ea"/>
              </a:rPr>
              <a:t>How will the Amazon rainforest react to future climate cghange?</a:t>
            </a:r>
            <a:endParaRPr lang="en-US" sz="260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latin typeface="Times New Roman" panose="02020603050405020304" pitchFamily="18" charset="0"/>
                <a:cs typeface="Times New Roman" panose="02020603050405020304" pitchFamily="18" charset="0"/>
              </a:rPr>
              <a:t>    A. It'll get drier and continue to remove </a:t>
            </a:r>
            <a:r>
              <a:rPr lang="en-US" sz="2600">
                <a:solidFill>
                  <a:schemeClr val="bg1"/>
                </a:solidFill>
                <a:uFillTx/>
                <a:latin typeface="Times New Roman" panose="02020603050405020304" pitchFamily="18" charset="0"/>
                <a:cs typeface="Times New Roman" panose="02020603050405020304" pitchFamily="18" charset="0"/>
                <a:sym typeface="+mn-ea"/>
              </a:rPr>
              <a:t>CO</a:t>
            </a:r>
            <a:r>
              <a:rPr lang="en-US" sz="2600" baseline="-25000">
                <a:solidFill>
                  <a:schemeClr val="bg1"/>
                </a:solidFill>
                <a:uFillTx/>
                <a:latin typeface="Times New Roman" panose="02020603050405020304" pitchFamily="18" charset="0"/>
                <a:cs typeface="Times New Roman" panose="02020603050405020304" pitchFamily="18" charset="0"/>
                <a:sym typeface="+mn-ea"/>
              </a:rPr>
              <a:t>2</a:t>
            </a:r>
            <a:r>
              <a:rPr lang="en-US" sz="2600">
                <a:solidFill>
                  <a:schemeClr val="bg1"/>
                </a:solidFill>
                <a:uFillTx/>
                <a:latin typeface="Times New Roman" panose="02020603050405020304" pitchFamily="18" charset="0"/>
                <a:cs typeface="Times New Roman" panose="02020603050405020304" pitchFamily="18" charset="0"/>
                <a:sym typeface="+mn-ea"/>
              </a:rPr>
              <a:t>.</a:t>
            </a:r>
            <a:endParaRPr lang="en-US" sz="260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B. It'll remain steamy, warm, damp and thick.</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C. It'll get warmer and then colder and drier.</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D. There is no exact answer up to present.</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39894" y="587911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75873" y="381010"/>
            <a:ext cx="140589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2.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转折</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368290" y="4349115"/>
            <a:ext cx="438785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1351280" y="1914525"/>
            <a:ext cx="66865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endCxn id="2" idx="2"/>
          </p:cNvCxnSpPr>
          <p:nvPr/>
        </p:nvCxnSpPr>
        <p:spPr>
          <a:xfrm flipH="1" flipV="1">
            <a:off x="7364730" y="2355215"/>
            <a:ext cx="396875" cy="195897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2574290" y="2772410"/>
            <a:ext cx="391096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6"/>
          <p:cNvSpPr/>
          <p:nvPr/>
        </p:nvSpPr>
        <p:spPr>
          <a:xfrm>
            <a:off x="5150485" y="1953260"/>
            <a:ext cx="44278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9578340" y="1915160"/>
            <a:ext cx="42608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642350" y="2331720"/>
            <a:ext cx="42608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 calcmode="lin" valueType="num">
                                      <p:cBhvr additive="base">
                                        <p:cTn id="39" dur="500" fill="hold"/>
                                        <p:tgtEl>
                                          <p:spTgt spid="24"/>
                                        </p:tgtEl>
                                        <p:attrNameLst>
                                          <p:attrName>ppt_x</p:attrName>
                                        </p:attrNameLst>
                                      </p:cBhvr>
                                      <p:tavLst>
                                        <p:tav tm="0">
                                          <p:val>
                                            <p:strVal val="#ppt_x"/>
                                          </p:val>
                                        </p:tav>
                                        <p:tav tm="100000">
                                          <p:val>
                                            <p:strVal val="#ppt_x"/>
                                          </p:val>
                                        </p:tav>
                                      </p:tavLst>
                                    </p:anim>
                                    <p:anim calcmode="lin" valueType="num">
                                      <p:cBhvr additive="base">
                                        <p:cTn id="4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ppt_x"/>
                                          </p:val>
                                        </p:tav>
                                        <p:tav tm="100000">
                                          <p:val>
                                            <p:strVal val="#ppt_x"/>
                                          </p:val>
                                        </p:tav>
                                      </p:tavLst>
                                    </p:anim>
                                    <p:anim calcmode="lin" valueType="num">
                                      <p:cBhvr additive="base">
                                        <p:cTn id="4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19" grpId="0" animBg="1"/>
      <p:bldP spid="3" grpId="0" animBg="1"/>
      <p:bldP spid="4" grpId="0" animBg="1"/>
      <p:bldP spid="24"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286131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We love the sea. We swim into it, live near it, build beside it, and even imagine about living under the sea. But we’re terrified of it, too. For much of our history, we have turned to “hard engineering” to control the marine environment and manage its influence on us. We build dams, sea walls and channels. But all these efforts seem to fail. The sea has a habit of taking back its own. And we suffer.</a:t>
            </a:r>
            <a:endParaRPr lang="en-US"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074795"/>
            <a:ext cx="10714990" cy="21704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dirty="0">
                <a:solidFill>
                  <a:schemeClr val="bg1"/>
                </a:solidFill>
                <a:uFillTx/>
                <a:latin typeface="Times New Roman" panose="02020603050405020304" pitchFamily="18" charset="0"/>
                <a:cs typeface="Times New Roman" panose="02020603050405020304" pitchFamily="18" charset="0"/>
                <a:sym typeface="+mn-ea"/>
              </a:rPr>
              <a:t>5. What do we know about “hard engineering”?</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A. It has improved sea environment.</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B. It can control the influence of sea.</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C. It makes living under sea impossible.</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D. It has failed to achieve its purpose.</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20209" y="57686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4540885" y="4103370"/>
            <a:ext cx="30384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6060440" y="2444115"/>
            <a:ext cx="2693035" cy="16592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7247890" y="2851150"/>
            <a:ext cx="395224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6"/>
          <p:cNvSpPr/>
          <p:nvPr/>
        </p:nvSpPr>
        <p:spPr>
          <a:xfrm>
            <a:off x="7247890" y="1953895"/>
            <a:ext cx="3010535" cy="49022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140450" y="2851150"/>
            <a:ext cx="65722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4" grpId="0" animBg="1"/>
      <p:bldP spid="24"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54155"/>
            <a:ext cx="10836440" cy="3353435"/>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t>
            </a:r>
            <a:r>
              <a:rPr lang="en-US" sz="2600">
                <a:solidFill>
                  <a:schemeClr val="bg1"/>
                </a:solidFill>
                <a:uFillTx/>
                <a:latin typeface="Times New Roman" panose="02020603050405020304" pitchFamily="18" charset="0"/>
                <a:cs typeface="Times New Roman" panose="02020603050405020304" pitchFamily="18" charset="0"/>
              </a:rPr>
              <a:t> It is hardly surprising that clothing manufacturers (生产商) follow certain uniform standards for various features (特征) of clothes. What seems strange, however, is that the standard adopted for women is the opposite of the one for men. Take a look at the way your clothes button. Men’s clothes tend to button from the right, and women’s form the left. Considering most of the word’s population—men and women—are right-handed, the men’s standard would appear to make more sense for women. So why do women’s clothes button from the left?</a:t>
            </a:r>
            <a:endParaRPr lang="en-US" sz="26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4284345"/>
            <a:ext cx="10714990" cy="21704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dirty="0">
                <a:solidFill>
                  <a:schemeClr val="bg1"/>
                </a:solidFill>
                <a:uFillTx/>
                <a:latin typeface="Times New Roman" panose="02020603050405020304" pitchFamily="18" charset="0"/>
                <a:cs typeface="Times New Roman" panose="02020603050405020304" pitchFamily="18" charset="0"/>
                <a:sym typeface="+mn-ea"/>
              </a:rPr>
              <a:t>6. What is surprising about the standard of the clothing industry?</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A. It has been followed by the industry for over 400 years.</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B. It is different for men’s clothing and women’s.</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C. It woks better with men than with women.</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D. It fails to consider right-handed people.</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93514" y="511775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2019935" y="4418965"/>
            <a:ext cx="15195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2780030" y="1484630"/>
            <a:ext cx="631825" cy="293433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2780030" y="1826895"/>
            <a:ext cx="825563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6"/>
          <p:cNvSpPr/>
          <p:nvPr/>
        </p:nvSpPr>
        <p:spPr>
          <a:xfrm>
            <a:off x="2658745" y="1062990"/>
            <a:ext cx="1506220" cy="42164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29285" y="1826895"/>
            <a:ext cx="119888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3" name="矩形 2"/>
          <p:cNvSpPr/>
          <p:nvPr/>
        </p:nvSpPr>
        <p:spPr>
          <a:xfrm>
            <a:off x="577215" y="2267585"/>
            <a:ext cx="77533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3335324" y="4738666"/>
            <a:ext cx="748411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阅读题干，寻找关键词（范围限定），对应原文；</a:t>
            </a:r>
            <a:endParaRPr lang="en-US" altLang="zh-CN" sz="2400" b="1" dirty="0"/>
          </a:p>
          <a:p>
            <a:pPr marL="457200" indent="-457200">
              <a:buAutoNum type="arabicPeriod"/>
            </a:pPr>
            <a:r>
              <a:rPr lang="zh-CN" altLang="en-US" sz="2400" b="1" dirty="0"/>
              <a:t>找到原文中表示转折的词：</a:t>
            </a:r>
            <a:r>
              <a:rPr lang="en-US" altLang="zh-CN" sz="2400" b="1" dirty="0"/>
              <a:t>however, but, yet</a:t>
            </a:r>
            <a:r>
              <a:rPr lang="zh-CN" altLang="en-US" sz="2400" b="1" dirty="0"/>
              <a:t>等；</a:t>
            </a:r>
            <a:endParaRPr lang="zh-CN" altLang="en-US" sz="2400" b="1" dirty="0"/>
          </a:p>
          <a:p>
            <a:pPr marL="457200" indent="-457200">
              <a:buAutoNum type="arabicPeriod"/>
            </a:pPr>
            <a:r>
              <a:rPr lang="zh-CN" altLang="en-US" sz="2400" b="1" dirty="0"/>
              <a:t>理解转折句的含义；</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4" grpId="0" animBg="1"/>
      <p:bldP spid="24" grpId="0" animBg="1"/>
      <p:bldP spid="3" grpId="0" animBg="1"/>
      <p:bldP spid="20" grpId="0" animBg="1"/>
      <p:bldP spid="8"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286131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“In the 1960s we were all a little wild and couldn't get away from home far enough or fast enough to prove we could do it on our own,” says Christine Crosby, publisher of </a:t>
            </a:r>
            <a:r>
              <a:rPr lang="en-US" sz="3000" i="1">
                <a:solidFill>
                  <a:schemeClr val="bg1"/>
                </a:solidFill>
                <a:uFillTx/>
                <a:latin typeface="Times New Roman" panose="02020603050405020304" pitchFamily="18" charset="0"/>
                <a:cs typeface="Times New Roman" panose="02020603050405020304" pitchFamily="18" charset="0"/>
              </a:rPr>
              <a:t>Grand</a:t>
            </a:r>
            <a:r>
              <a:rPr lang="en-US" sz="3000">
                <a:solidFill>
                  <a:schemeClr val="bg1"/>
                </a:solidFill>
                <a:uFillTx/>
                <a:latin typeface="Times New Roman" panose="02020603050405020304" pitchFamily="18" charset="0"/>
                <a:cs typeface="Times New Roman" panose="02020603050405020304" pitchFamily="18" charset="0"/>
              </a:rPr>
              <a:t>, a magazine for grandparents. “We now realize how important family is and how important it is to be near them, especially when you're raising children”</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084955"/>
            <a:ext cx="10714990" cy="22980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a:solidFill>
                  <a:schemeClr val="bg1"/>
                </a:solidFill>
                <a:uFillTx/>
                <a:latin typeface="Times New Roman" panose="02020603050405020304" pitchFamily="18" charset="0"/>
                <a:cs typeface="Times New Roman" panose="02020603050405020304" pitchFamily="18" charset="0"/>
                <a:sym typeface="+mn-ea"/>
              </a:rPr>
              <a:t>7</a:t>
            </a:r>
            <a:r>
              <a:rPr sz="2800">
                <a:solidFill>
                  <a:schemeClr val="bg1"/>
                </a:solidFill>
                <a:uFillTx/>
                <a:latin typeface="Times New Roman" panose="02020603050405020304" pitchFamily="18" charset="0"/>
                <a:cs typeface="Times New Roman" panose="02020603050405020304" pitchFamily="18" charset="0"/>
                <a:sym typeface="+mn-ea"/>
              </a:rPr>
              <a:t>. </a:t>
            </a:r>
            <a:r>
              <a:rPr lang="en-US" sz="2800">
                <a:solidFill>
                  <a:schemeClr val="bg1"/>
                </a:solidFill>
                <a:uFillTx/>
                <a:latin typeface="Times New Roman" panose="02020603050405020304" pitchFamily="18" charset="0"/>
                <a:cs typeface="Times New Roman" panose="02020603050405020304" pitchFamily="18" charset="0"/>
                <a:sym typeface="+mn-ea"/>
              </a:rPr>
              <a:t>What did Crosby say about people in the 1960s?</a:t>
            </a:r>
            <a:endParaRPr lang="en-US" sz="280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A. They were unsure of themselves.</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B. They were eager to raise more children.</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C. They wanted to live away from their parents.</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uFillTx/>
                <a:latin typeface="Times New Roman" panose="02020603050405020304" pitchFamily="18" charset="0"/>
                <a:cs typeface="Times New Roman" panose="02020603050405020304" pitchFamily="18" charset="0"/>
                <a:sym typeface="+mn-ea"/>
              </a:rPr>
              <a:t>    D. They had little respect for their grandparents.</a:t>
            </a:r>
            <a:endParaRPr lang="en-US" sz="28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40529" y="539651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75873" y="381010"/>
            <a:ext cx="140589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3.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引用</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6028055" y="4201795"/>
            <a:ext cx="21031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6245860" y="1053465"/>
            <a:ext cx="83375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H="1" flipV="1">
            <a:off x="2348865" y="1475105"/>
            <a:ext cx="4730750" cy="272669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7636510" y="1082040"/>
            <a:ext cx="363474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6"/>
          <p:cNvSpPr/>
          <p:nvPr/>
        </p:nvSpPr>
        <p:spPr>
          <a:xfrm>
            <a:off x="1351280" y="1073150"/>
            <a:ext cx="199517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638175" y="1494155"/>
            <a:ext cx="270827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3512820" y="2419985"/>
            <a:ext cx="77025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additive="base">
                                        <p:cTn id="45" dur="500" fill="hold"/>
                                        <p:tgtEl>
                                          <p:spTgt spid="20"/>
                                        </p:tgtEl>
                                        <p:attrNameLst>
                                          <p:attrName>ppt_x</p:attrName>
                                        </p:attrNameLst>
                                      </p:cBhvr>
                                      <p:tavLst>
                                        <p:tav tm="0">
                                          <p:val>
                                            <p:strVal val="#ppt_x"/>
                                          </p:val>
                                        </p:tav>
                                        <p:tav tm="100000">
                                          <p:val>
                                            <p:strVal val="#ppt_x"/>
                                          </p:val>
                                        </p:tav>
                                      </p:tavLst>
                                    </p:anim>
                                    <p:anim calcmode="lin" valueType="num">
                                      <p:cBhvr additive="base">
                                        <p:cTn id="4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19" grpId="0" animBg="1"/>
      <p:bldP spid="24" grpId="0" animBg="1"/>
      <p:bldP spid="3" grpId="0" animBg="1"/>
      <p:bldP spid="4" grpId="0" bldLvl="0" animBg="1"/>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180850"/>
            <a:ext cx="10836440" cy="193802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Armantrout was astonished to learn she had won the Pulitzer but many of her colleagues were not. “Rae Armantrout is a unique voice in American poetry,” said Seth Lerer, head of Arts and Humanities at UCSD. </a:t>
            </a:r>
            <a:endParaRPr lang="en-US"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577215" y="3525520"/>
            <a:ext cx="10714990" cy="14814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dirty="0">
                <a:solidFill>
                  <a:schemeClr val="bg1"/>
                </a:solidFill>
                <a:uFillTx/>
                <a:latin typeface="Times New Roman" panose="02020603050405020304" pitchFamily="18" charset="0"/>
                <a:cs typeface="Times New Roman" panose="02020603050405020304" pitchFamily="18" charset="0"/>
                <a:sym typeface="+mn-ea"/>
              </a:rPr>
              <a:t>8. Rae Armantrout’s colleagues think that she ____________.</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A. should write more						B. has a sweet voice</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C. deserves the prize						D. is a strange professor</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06849" y="443195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3349625" y="3689985"/>
            <a:ext cx="151955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H="1" flipV="1">
            <a:off x="3439795" y="2134235"/>
            <a:ext cx="669925" cy="155575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2603500" y="1712595"/>
            <a:ext cx="1672590" cy="42164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803640" y="1703070"/>
            <a:ext cx="248856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3" name="矩形 2"/>
          <p:cNvSpPr/>
          <p:nvPr/>
        </p:nvSpPr>
        <p:spPr>
          <a:xfrm>
            <a:off x="4349115" y="1703070"/>
            <a:ext cx="140589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bldLvl="0" animBg="1"/>
      <p:bldP spid="3" grpId="0" bldLvl="0" animBg="1"/>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104015"/>
            <a:ext cx="10836440" cy="313817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t>
            </a:r>
            <a:r>
              <a:rPr lang="en-US" sz="2800">
                <a:solidFill>
                  <a:schemeClr val="bg1"/>
                </a:solidFill>
                <a:uFillTx/>
                <a:latin typeface="Times New Roman" panose="02020603050405020304" pitchFamily="18" charset="0"/>
                <a:cs typeface="Times New Roman" panose="02020603050405020304" pitchFamily="18" charset="0"/>
              </a:rPr>
              <a:t> His new idea is not only in the battery’s size, but also in its semiconductor (半导体). Kwon’s battery uses a liquid semiconductor rather than a solid semiconductor.</a:t>
            </a:r>
            <a:endParaRPr lang="en-US" sz="2800">
              <a:solidFill>
                <a:schemeClr val="bg1"/>
              </a:solidFill>
              <a:uFillTx/>
              <a:latin typeface="Times New Roman" panose="02020603050405020304" pitchFamily="18" charset="0"/>
              <a:cs typeface="Times New Roman" panose="02020603050405020304" pitchFamily="18" charset="0"/>
            </a:endParaRPr>
          </a:p>
          <a:p>
            <a:r>
              <a:rPr lang="en-US" sz="2800">
                <a:solidFill>
                  <a:schemeClr val="bg1"/>
                </a:solidFill>
                <a:uFillTx/>
                <a:latin typeface="Times New Roman" panose="02020603050405020304" pitchFamily="18" charset="0"/>
                <a:cs typeface="Times New Roman" panose="02020603050405020304" pitchFamily="18" charset="0"/>
              </a:rPr>
              <a:t>    “The key part of using a radioactive battery is that when you harvest the energy, part of the radiation energy can damage the lattice structure (晶体结构) of the solid semiconductor,” Kwon said, “By using a liquid semiconductor, we believe we can minimize that problem.”</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69925" y="4412615"/>
            <a:ext cx="10714990" cy="19538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dirty="0">
                <a:solidFill>
                  <a:schemeClr val="bg1"/>
                </a:solidFill>
                <a:uFillTx/>
                <a:latin typeface="Times New Roman" panose="02020603050405020304" pitchFamily="18" charset="0"/>
                <a:cs typeface="Times New Roman" panose="02020603050405020304" pitchFamily="18" charset="0"/>
                <a:sym typeface="+mn-ea"/>
              </a:rPr>
              <a:t>9. Liquid semiconductor is used to _________.</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A. get rid of the radioactive waste   				</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B. test the power of nuclear batteries.</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C. decrease the size of nuclear batteries 			</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600" dirty="0">
                <a:solidFill>
                  <a:schemeClr val="bg1"/>
                </a:solidFill>
                <a:uFillTx/>
                <a:latin typeface="Times New Roman" panose="02020603050405020304" pitchFamily="18" charset="0"/>
                <a:cs typeface="Times New Roman" panose="02020603050405020304" pitchFamily="18" charset="0"/>
                <a:sym typeface="+mn-ea"/>
              </a:rPr>
              <a:t>  D. reduce the damage to lattice structure.</a:t>
            </a:r>
            <a:endParaRPr lang="en-US" sz="26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09719" y="59280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1116965" y="4412615"/>
            <a:ext cx="405066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3142615" y="3778885"/>
            <a:ext cx="5704205" cy="63373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7537450" y="3357245"/>
            <a:ext cx="2618105" cy="42164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1712595" y="2916555"/>
            <a:ext cx="858456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3" name="矩形 2"/>
          <p:cNvSpPr/>
          <p:nvPr/>
        </p:nvSpPr>
        <p:spPr>
          <a:xfrm>
            <a:off x="5570855" y="3782695"/>
            <a:ext cx="3434080" cy="45910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7100874" y="4605951"/>
            <a:ext cx="431292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阅读题干，寻找关键词（人</a:t>
            </a:r>
            <a:endParaRPr lang="zh-CN" altLang="zh-CN" sz="2400" b="1" dirty="0"/>
          </a:p>
          <a:p>
            <a:pPr indent="0">
              <a:buNone/>
            </a:pPr>
            <a:r>
              <a:rPr lang="zh-CN" altLang="zh-CN" sz="2400" b="1" dirty="0"/>
              <a:t>     名），对应原文；</a:t>
            </a:r>
            <a:endParaRPr lang="en-US" altLang="zh-CN" sz="2400" b="1" dirty="0"/>
          </a:p>
          <a:p>
            <a:pPr marL="457200" indent="-457200">
              <a:buAutoNum type="arabicPeriod"/>
            </a:pPr>
            <a:r>
              <a:rPr lang="zh-CN" altLang="en-US" sz="2400" b="1" dirty="0"/>
              <a:t>找到所引用的话，并理解；</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fill="hold"/>
                                        <p:tgtEl>
                                          <p:spTgt spid="20"/>
                                        </p:tgtEl>
                                        <p:attrNameLst>
                                          <p:attrName>ppt_x</p:attrName>
                                        </p:attrNameLst>
                                      </p:cBhvr>
                                      <p:tavLst>
                                        <p:tav tm="0">
                                          <p:val>
                                            <p:strVal val="#ppt_x"/>
                                          </p:val>
                                        </p:tav>
                                        <p:tav tm="100000">
                                          <p:val>
                                            <p:strVal val="#ppt_x"/>
                                          </p:val>
                                        </p:tav>
                                      </p:tavLst>
                                    </p:anim>
                                    <p:anim calcmode="lin" valueType="num">
                                      <p:cBhvr additive="base">
                                        <p:cTn id="3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3" grpId="0" animBg="1"/>
      <p:bldP spid="4" grpId="0" animBg="1"/>
      <p:bldP spid="20" grpId="0" animBg="1"/>
      <p:bldP spid="8"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414653"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215" y="982980"/>
            <a:ext cx="6128385" cy="550799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Stepinac has become one of the first high schools in the country to drop all textbooks and replace them with a “digital library”. When students started classes on Monday, they were zipping to an app on their tablets or laptops and had instant access to all 40 texts in the Stepinac curriculum.</a:t>
            </a:r>
            <a:endParaRPr lang="en-US" sz="3000">
              <a:solidFill>
                <a:schemeClr val="bg1"/>
              </a:solidFill>
              <a:uFillTx/>
              <a:latin typeface="Times New Roman" panose="02020603050405020304" pitchFamily="18" charset="0"/>
              <a:cs typeface="Times New Roman" panose="02020603050405020304" pitchFamily="18" charset="0"/>
            </a:endParaRPr>
          </a:p>
          <a:p>
            <a:r>
              <a:rPr lang="en-US" sz="2800">
                <a:solidFill>
                  <a:schemeClr val="bg1"/>
                </a:solidFill>
                <a:uFillTx/>
                <a:latin typeface="Times New Roman" panose="02020603050405020304" pitchFamily="18" charset="0"/>
                <a:cs typeface="Times New Roman" panose="02020603050405020304" pitchFamily="18" charset="0"/>
              </a:rPr>
              <a:t>      The first few weeks may bring some challenges. Stepinac officials expect some parental discomfort over dropping concrete books.</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769100" y="1082040"/>
            <a:ext cx="4984115" cy="2317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chemeClr val="bg1"/>
                </a:solidFill>
                <a:uFillTx/>
                <a:latin typeface="Times New Roman" panose="02020603050405020304" pitchFamily="18" charset="0"/>
                <a:cs typeface="Times New Roman" panose="02020603050405020304" pitchFamily="18" charset="0"/>
                <a:sym typeface="+mn-ea"/>
              </a:rPr>
              <a:t>10. What's going on in Stepinac?</a:t>
            </a:r>
            <a:endParaRPr lang="en-US" sz="240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A. It's building a new library.</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B. It's reforming its textbooks.</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C. It's changing its management </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pattern.</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D. It's updating its digital resources.</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869524" y="182146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14595" y="389900"/>
            <a:ext cx="1814195"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4.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复杂句</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9435465" y="1120775"/>
            <a:ext cx="138366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4091305" y="1979295"/>
            <a:ext cx="209867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1"/>
            <a:endCxn id="2" idx="3"/>
          </p:cNvCxnSpPr>
          <p:nvPr/>
        </p:nvCxnSpPr>
        <p:spPr>
          <a:xfrm flipH="1" flipV="1">
            <a:off x="2638425" y="1274445"/>
            <a:ext cx="6797040" cy="4762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1193800" y="1073150"/>
            <a:ext cx="144462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577215" y="1979295"/>
            <a:ext cx="293497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18490" y="2419985"/>
            <a:ext cx="362648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769100" y="4117975"/>
            <a:ext cx="4984115" cy="15595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2400" dirty="0">
                <a:solidFill>
                  <a:schemeClr val="bg1"/>
                </a:solidFill>
                <a:uFillTx/>
                <a:latin typeface="Times New Roman" panose="02020603050405020304" pitchFamily="18" charset="0"/>
                <a:cs typeface="Times New Roman" panose="02020603050405020304" pitchFamily="18" charset="0"/>
                <a:sym typeface="+mn-ea"/>
              </a:rPr>
              <a:t>11. Who may worry about the move in </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Stepinac?</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A. Officials.			B. Technicians.</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a:p>
            <a:pPr algn="l"/>
            <a:r>
              <a:rPr lang="en-US" sz="2400" dirty="0">
                <a:solidFill>
                  <a:schemeClr val="bg1"/>
                </a:solidFill>
                <a:uFillTx/>
                <a:latin typeface="Times New Roman" panose="02020603050405020304" pitchFamily="18" charset="0"/>
                <a:cs typeface="Times New Roman" panose="02020603050405020304" pitchFamily="18" charset="0"/>
                <a:sym typeface="+mn-ea"/>
              </a:rPr>
              <a:t>  C. Parents.			D. Teachers.</a:t>
            </a:r>
            <a:endParaRPr lang="en-US" sz="2400" dirty="0">
              <a:solidFill>
                <a:schemeClr val="bg1"/>
              </a:solidFill>
              <a:uFillTx/>
              <a:latin typeface="Times New Roman" panose="02020603050405020304" pitchFamily="18" charset="0"/>
              <a:cs typeface="Times New Roman" panose="02020603050405020304" pitchFamily="18" charset="0"/>
              <a:sym typeface="+mn-ea"/>
            </a:endParaRPr>
          </a:p>
        </p:txBody>
      </p:sp>
      <p:sp>
        <p:nvSpPr>
          <p:cNvPr id="8" name="圆角矩形 16"/>
          <p:cNvSpPr/>
          <p:nvPr/>
        </p:nvSpPr>
        <p:spPr>
          <a:xfrm>
            <a:off x="8447405" y="4192270"/>
            <a:ext cx="160020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16"/>
          <p:cNvSpPr/>
          <p:nvPr/>
        </p:nvSpPr>
        <p:spPr>
          <a:xfrm>
            <a:off x="2725420" y="5572760"/>
            <a:ext cx="164084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2" name="直接箭头连接符 11"/>
          <p:cNvCxnSpPr>
            <a:endCxn id="9" idx="3"/>
          </p:cNvCxnSpPr>
          <p:nvPr/>
        </p:nvCxnSpPr>
        <p:spPr>
          <a:xfrm flipH="1">
            <a:off x="4366260" y="4417060"/>
            <a:ext cx="4014470" cy="135699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432560" y="5572760"/>
            <a:ext cx="122491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星形: 五角 27"/>
          <p:cNvSpPr/>
          <p:nvPr/>
        </p:nvSpPr>
        <p:spPr>
          <a:xfrm>
            <a:off x="6869524" y="523903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ppt_x"/>
                                          </p:val>
                                        </p:tav>
                                        <p:tav tm="100000">
                                          <p:val>
                                            <p:strVal val="#ppt_x"/>
                                          </p:val>
                                        </p:tav>
                                      </p:tavLst>
                                    </p:anim>
                                    <p:anim calcmode="lin" valueType="num">
                                      <p:cBhvr additive="base">
                                        <p:cTn id="4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3" grpId="0" animBg="1"/>
      <p:bldP spid="19" grpId="0" animBg="1"/>
      <p:bldP spid="4" grpId="0" animBg="1"/>
      <p:bldP spid="8" grpId="0" bldLvl="0" animBg="1"/>
      <p:bldP spid="9" grpId="0" bldLvl="0" animBg="1"/>
      <p:bldP spid="13" grpId="0" bldLvl="0" animBg="1"/>
      <p:bldP spid="20"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3107690"/>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ECP has created national standards for healthy, environmentally clever and affordable homes which are called, the Green Communities Standards. These standards include water keeping, energy saving and the use of environmentally friendly building materials. Meeting the standards increases housing construction costs by 2%, which is rapidly paid back by lower running costs. Even the positioning of a window to get most daylight can help save energy.</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132580"/>
            <a:ext cx="10714990" cy="24060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600">
                <a:solidFill>
                  <a:schemeClr val="bg1"/>
                </a:solidFill>
                <a:uFillTx/>
                <a:latin typeface="Times New Roman" panose="02020603050405020304" pitchFamily="18" charset="0"/>
                <a:cs typeface="Times New Roman" panose="02020603050405020304" pitchFamily="18" charset="0"/>
                <a:sym typeface="+mn-ea"/>
              </a:rPr>
              <a:t>1</a:t>
            </a:r>
            <a:r>
              <a:rPr sz="2600">
                <a:solidFill>
                  <a:schemeClr val="bg1"/>
                </a:solidFill>
                <a:uFillTx/>
                <a:latin typeface="Times New Roman" panose="02020603050405020304" pitchFamily="18" charset="0"/>
                <a:cs typeface="Times New Roman" panose="02020603050405020304" pitchFamily="18" charset="0"/>
                <a:sym typeface="+mn-ea"/>
              </a:rPr>
              <a:t>2. What is an advantage of the buildings meeting the Green Communities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Standards?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A. Lower running costs.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B. Costing less in construction.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C. Less air to be lost in hot days.				</a:t>
            </a:r>
            <a:endParaRPr sz="2600">
              <a:solidFill>
                <a:schemeClr val="bg1"/>
              </a:solidFill>
              <a:uFillTx/>
              <a:latin typeface="Times New Roman" panose="02020603050405020304" pitchFamily="18" charset="0"/>
              <a:cs typeface="Times New Roman" panose="02020603050405020304" pitchFamily="18" charset="0"/>
              <a:sym typeface="+mn-ea"/>
            </a:endParaRPr>
          </a:p>
          <a:p>
            <a:pPr algn="l"/>
            <a:r>
              <a:rPr sz="2600">
                <a:solidFill>
                  <a:schemeClr val="bg1"/>
                </a:solidFill>
                <a:uFillTx/>
                <a:latin typeface="Times New Roman" panose="02020603050405020304" pitchFamily="18" charset="0"/>
                <a:cs typeface="Times New Roman" panose="02020603050405020304" pitchFamily="18" charset="0"/>
                <a:sym typeface="+mn-ea"/>
              </a:rPr>
              <a:t>   D. Better prices for homeless people.</a:t>
            </a:r>
            <a:endParaRPr sz="26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38294" y="493360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6066155" y="4182745"/>
            <a:ext cx="458533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8359140" y="2737485"/>
            <a:ext cx="267335" cy="14452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6984365" y="2335530"/>
            <a:ext cx="32842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9330055" y="2737485"/>
            <a:ext cx="202247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2668270" y="4144010"/>
            <a:ext cx="149923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8" name="矩形 7"/>
          <p:cNvSpPr/>
          <p:nvPr/>
        </p:nvSpPr>
        <p:spPr>
          <a:xfrm>
            <a:off x="638175" y="3199130"/>
            <a:ext cx="293814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bldLvl="0" animBg="1"/>
      <p:bldP spid="3" grpId="0" animBg="1"/>
      <p:bldP spid="8" grpId="0" animBg="1"/>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3322955"/>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It may not be coincidental that Betty, who expected relatively longer pauses between turns, is British, and Sara, who expected relatively shorter pauses, is American. Betty often felt interrupted by Sara. But Betty herself became an interrupter and found herself doing most of the talking when she met a visitor from Finland. And Sara had a hard time cutting in on some speakers from Latin America or Israel.</a:t>
            </a:r>
            <a:endParaRPr lang="en-US"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584700"/>
            <a:ext cx="10714990" cy="18040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3000">
                <a:solidFill>
                  <a:schemeClr val="bg1"/>
                </a:solidFill>
                <a:uFillTx/>
                <a:latin typeface="Times New Roman" panose="02020603050405020304" pitchFamily="18" charset="0"/>
                <a:cs typeface="Times New Roman" panose="02020603050405020304" pitchFamily="18" charset="0"/>
                <a:sym typeface="+mn-ea"/>
              </a:rPr>
              <a:t>13. According to the paragraph, who are likely to expect the shortest </a:t>
            </a:r>
            <a:endParaRPr lang="en-US" sz="3000">
              <a:solidFill>
                <a:schemeClr val="bg1"/>
              </a:solidFill>
              <a:uFillTx/>
              <a:latin typeface="Times New Roman" panose="02020603050405020304" pitchFamily="18" charset="0"/>
              <a:cs typeface="Times New Roman" panose="02020603050405020304" pitchFamily="18" charset="0"/>
              <a:sym typeface="+mn-ea"/>
            </a:endParaRPr>
          </a:p>
          <a:p>
            <a:pPr algn="l"/>
            <a:r>
              <a:rPr lang="en-US" sz="3000">
                <a:solidFill>
                  <a:schemeClr val="bg1"/>
                </a:solidFill>
                <a:uFillTx/>
                <a:latin typeface="Times New Roman" panose="02020603050405020304" pitchFamily="18" charset="0"/>
                <a:cs typeface="Times New Roman" panose="02020603050405020304" pitchFamily="18" charset="0"/>
                <a:sym typeface="+mn-ea"/>
              </a:rPr>
              <a:t>    pauses between turns?</a:t>
            </a:r>
            <a:endParaRPr lang="en-US" sz="3000">
              <a:solidFill>
                <a:schemeClr val="bg1"/>
              </a:solidFill>
              <a:uFillTx/>
              <a:latin typeface="Times New Roman" panose="02020603050405020304" pitchFamily="18" charset="0"/>
              <a:cs typeface="Times New Roman" panose="02020603050405020304" pitchFamily="18" charset="0"/>
              <a:sym typeface="+mn-ea"/>
            </a:endParaRPr>
          </a:p>
          <a:p>
            <a:pPr algn="l"/>
            <a:r>
              <a:rPr lang="en-US" sz="3000">
                <a:solidFill>
                  <a:schemeClr val="bg1"/>
                </a:solidFill>
                <a:uFillTx/>
                <a:latin typeface="Times New Roman" panose="02020603050405020304" pitchFamily="18" charset="0"/>
                <a:cs typeface="Times New Roman" panose="02020603050405020304" pitchFamily="18" charset="0"/>
                <a:sym typeface="+mn-ea"/>
              </a:rPr>
              <a:t>    A. Americans.									B. Israelis.			</a:t>
            </a:r>
            <a:endParaRPr lang="en-US" sz="3000">
              <a:solidFill>
                <a:schemeClr val="bg1"/>
              </a:solidFill>
              <a:uFillTx/>
              <a:latin typeface="Times New Roman" panose="02020603050405020304" pitchFamily="18" charset="0"/>
              <a:cs typeface="Times New Roman" panose="02020603050405020304" pitchFamily="18" charset="0"/>
              <a:sym typeface="+mn-ea"/>
            </a:endParaRPr>
          </a:p>
          <a:p>
            <a:pPr algn="l"/>
            <a:r>
              <a:rPr lang="en-US" sz="3000">
                <a:solidFill>
                  <a:schemeClr val="bg1"/>
                </a:solidFill>
                <a:uFillTx/>
                <a:latin typeface="Times New Roman" panose="02020603050405020304" pitchFamily="18" charset="0"/>
                <a:cs typeface="Times New Roman" panose="02020603050405020304" pitchFamily="18" charset="0"/>
                <a:sym typeface="+mn-ea"/>
              </a:rPr>
              <a:t>    C. The British.									D.The Finns.</a:t>
            </a:r>
            <a:endParaRPr lang="en-US" sz="30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042244" y="551462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9741535" y="4556125"/>
            <a:ext cx="1316355" cy="50990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5449570" y="1494155"/>
            <a:ext cx="117602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7944485" y="2833370"/>
            <a:ext cx="130238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8" name="矩形 7"/>
          <p:cNvSpPr/>
          <p:nvPr/>
        </p:nvSpPr>
        <p:spPr>
          <a:xfrm>
            <a:off x="4862830" y="1934845"/>
            <a:ext cx="161798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19125" y="3776345"/>
            <a:ext cx="105727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矩形 1"/>
          <p:cNvSpPr/>
          <p:nvPr/>
        </p:nvSpPr>
        <p:spPr>
          <a:xfrm>
            <a:off x="1116965" y="5287645"/>
            <a:ext cx="8171815" cy="1198880"/>
          </a:xfrm>
          <a:prstGeom prst="rect">
            <a:avLst/>
          </a:prstGeom>
          <a:solidFill>
            <a:srgbClr val="4AA44A"/>
          </a:solidFill>
          <a:ln>
            <a:solidFill>
              <a:srgbClr val="4AA44A"/>
            </a:solidFill>
          </a:ln>
        </p:spPr>
        <p:txBody>
          <a:bodyPr wrap="squar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阅读题干，寻找关键词（范围限定），对应原文；</a:t>
            </a:r>
            <a:endParaRPr lang="en-US" altLang="zh-CN" sz="2400" b="1" dirty="0"/>
          </a:p>
          <a:p>
            <a:pPr marL="457200" indent="-457200">
              <a:buAutoNum type="arabicPeriod"/>
            </a:pPr>
            <a:r>
              <a:rPr lang="zh-CN" altLang="en-US" sz="2400" b="1" dirty="0"/>
              <a:t>分析句子成分，分几个部分去理解整个句子的含义；</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8" grpId="0" animBg="1"/>
      <p:bldP spid="4" grpId="0" animBg="1"/>
      <p:bldP spid="9" grpId="0" animBg="1"/>
      <p:bldP spid="2" grpId="0" bldLvl="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3107690"/>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Full government funding (资助) is not very good for universities. Adam Smith worked in a Scottish university whose teachers lived off student fees. He knew and looked down upon 18th-century Oxford, where the academics lived comfortably off the income received from the government. Guaranteed salaries, Smith argued, were the enemy of hard work; and when the academics were lazy and incompetent, the students were similarly lazy.</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084955"/>
            <a:ext cx="10714990" cy="22980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a:solidFill>
                  <a:schemeClr val="bg1"/>
                </a:solidFill>
                <a:uFillTx/>
                <a:latin typeface="Times New Roman" panose="02020603050405020304" pitchFamily="18" charset="0"/>
                <a:cs typeface="Times New Roman" panose="02020603050405020304" pitchFamily="18" charset="0"/>
                <a:sym typeface="+mn-ea"/>
              </a:rPr>
              <a:t>1</a:t>
            </a:r>
            <a:r>
              <a:rPr sz="2800">
                <a:solidFill>
                  <a:schemeClr val="bg1"/>
                </a:solidFill>
                <a:uFillTx/>
                <a:latin typeface="Times New Roman" panose="02020603050405020304" pitchFamily="18" charset="0"/>
                <a:cs typeface="Times New Roman" panose="02020603050405020304" pitchFamily="18" charset="0"/>
                <a:sym typeface="+mn-ea"/>
              </a:rPr>
              <a:t>4. The author thinks that with full government funding </a:t>
            </a:r>
            <a:r>
              <a:rPr sz="2800" u="sng">
                <a:solidFill>
                  <a:schemeClr val="bg1"/>
                </a:solidFill>
                <a:uFillTx/>
                <a:latin typeface="Times New Roman" panose="02020603050405020304" pitchFamily="18" charset="0"/>
                <a:cs typeface="Times New Roman" panose="02020603050405020304" pitchFamily="18" charset="0"/>
                <a:sym typeface="+mn-ea"/>
              </a:rPr>
              <a:t>              </a:t>
            </a:r>
            <a:r>
              <a:rPr sz="2800">
                <a:solidFill>
                  <a:schemeClr val="bg1"/>
                </a:solidFill>
                <a:uFillTx/>
                <a:latin typeface="Times New Roman" panose="02020603050405020304" pitchFamily="18" charset="0"/>
                <a:cs typeface="Times New Roman" panose="02020603050405020304" pitchFamily="18" charset="0"/>
                <a:sym typeface="+mn-ea"/>
              </a:rPr>
              <a:t>.</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teachers are less satisfied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B. students are more demanding</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students will become more competent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D. teachers will spend less time on teaching</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74489" y="5830858"/>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75873" y="381010"/>
            <a:ext cx="140589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5.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举例</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189220" y="4201795"/>
            <a:ext cx="342201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H="1" flipV="1">
            <a:off x="3471545" y="1494155"/>
            <a:ext cx="3429000" cy="27076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1105535" y="1053465"/>
            <a:ext cx="4732020"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2518410" y="2735580"/>
            <a:ext cx="287655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7569200" y="2735580"/>
            <a:ext cx="344741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577215" y="3176270"/>
            <a:ext cx="88709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animBg="1"/>
      <p:bldP spid="7" grpId="0" animBg="1"/>
      <p:bldP spid="8"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长方形 23"/>
          <p:cNvSpPr>
            <a:spLocks noGrp="1" noRot="1" noChangeAspect="1" noMove="1" noResize="1" noEditPoints="1" noAdjustHandles="1" noChangeArrowheads="1" noChangeShapeType="1" noTextEdit="1"/>
          </p:cNvSpPr>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6" name="矩形 25"/>
          <p:cNvSpPr>
            <a:spLocks noGrp="1" noRot="1" noChangeAspect="1" noMove="1" noResize="1" noEditPoints="1" noAdjustHandles="1" noChangeArrowheads="1" noChangeShapeType="1" noTextEdit="1"/>
          </p:cNvSpPr>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altLang="en-US">
              <a:latin typeface="Microsoft YaHei UI" panose="020B0503020204020204" pitchFamily="34" charset="-122"/>
              <a:ea typeface="Microsoft YaHei UI" panose="020B0503020204020204" pitchFamily="34" charset="-122"/>
            </a:endParaRPr>
          </a:p>
        </p:txBody>
      </p:sp>
      <p:sp>
        <p:nvSpPr>
          <p:cNvPr id="28" name="矩形 27"/>
          <p:cNvSpPr>
            <a:spLocks noGrp="1" noRot="1" noChangeAspect="1" noMove="1" noResize="1" noEditPoints="1" noAdjustHandles="1" noChangeArrowheads="1" noChangeShapeType="1" noTextEdit="1"/>
          </p:cNvSpPr>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矩形 29"/>
          <p:cNvSpPr>
            <a:spLocks noGrp="1" noRot="1" noChangeAspect="1" noMove="1" noResize="1" noEditPoints="1" noAdjustHandles="1" noChangeArrowheads="1" noChangeShapeType="1" noTextEdit="1"/>
          </p:cNvSpPr>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矩形 31"/>
          <p:cNvSpPr>
            <a:spLocks noGrp="1" noRot="1" noChangeAspect="1" noMove="1" noResize="1" noEditPoints="1" noAdjustHandles="1" noChangeArrowheads="1" noChangeShapeType="1" noTextEdit="1"/>
          </p:cNvSpPr>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直接连接符​​ 33"/>
          <p:cNvCxnSpPr>
            <a:cxnSpLocks noGrp="1" noRot="1" noChangeAspect="1" noMove="1" noResize="1" noEditPoints="1" noAdjustHandles="1" noChangeArrowheads="1" noChangeShapeType="1"/>
          </p:cNvCxnSpPr>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直接连接符​​ 35"/>
          <p:cNvCxnSpPr>
            <a:cxnSpLocks noGrp="1" noRot="1" noChangeAspect="1" noMove="1" noResize="1" noEditPoints="1" noAdjustHandles="1" noChangeArrowheads="1" noChangeShapeType="1"/>
          </p:cNvCxnSpPr>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直接连接符​​ 37"/>
          <p:cNvCxnSpPr>
            <a:cxnSpLocks noGrp="1" noRot="1" noChangeAspect="1" noMove="1" noResize="1" noEditPoints="1" noAdjustHandles="1" noChangeArrowheads="1" noChangeShapeType="1"/>
          </p:cNvCxnSpPr>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1037102" y="1689770"/>
            <a:ext cx="6345936" cy="3252231"/>
          </a:xfrm>
        </p:spPr>
        <p:txBody>
          <a:bodyPr rtlCol="0">
            <a:noAutofit/>
          </a:bodyPr>
          <a:lstStyle/>
          <a:p>
            <a:pPr>
              <a:lnSpc>
                <a:spcPct val="150000"/>
              </a:lnSpc>
            </a:pPr>
            <a:r>
              <a:rPr lang="zh-CN" altLang="en-US" sz="5800" b="1" dirty="0">
                <a:solidFill>
                  <a:schemeClr val="bg1"/>
                </a:solidFill>
                <a:effectLst/>
                <a:latin typeface="华文新魏" panose="02010800040101010101" pitchFamily="2" charset="-122"/>
                <a:ea typeface="华文新魏" panose="02010800040101010101" pitchFamily="2" charset="-122"/>
              </a:rPr>
              <a:t>高考英语阅读理解</a:t>
            </a:r>
            <a:br>
              <a:rPr lang="en-US" altLang="zh-CN" sz="5800" b="1" dirty="0">
                <a:solidFill>
                  <a:schemeClr val="bg1"/>
                </a:solidFill>
                <a:effectLst/>
                <a:latin typeface="华文新魏" panose="02010800040101010101" pitchFamily="2" charset="-122"/>
                <a:ea typeface="华文新魏" panose="02010800040101010101" pitchFamily="2" charset="-122"/>
              </a:rPr>
            </a:br>
            <a:r>
              <a:rPr lang="zh-CN" altLang="en-US" sz="5800" b="1" dirty="0">
                <a:solidFill>
                  <a:schemeClr val="bg1"/>
                </a:solidFill>
                <a:effectLst/>
                <a:latin typeface="华文新魏" panose="02010800040101010101" pitchFamily="2" charset="-122"/>
                <a:ea typeface="华文新魏" panose="02010800040101010101" pitchFamily="2" charset="-122"/>
              </a:rPr>
              <a:t>专项突破</a:t>
            </a:r>
            <a:r>
              <a:rPr lang="en-US" altLang="zh-CN" sz="5400" dirty="0">
                <a:effectLst/>
              </a:rPr>
              <a:t>1</a:t>
            </a:r>
            <a:endParaRPr lang="zh-CN" altLang="en-US" sz="5400" b="1" dirty="0">
              <a:solidFill>
                <a:schemeClr val="bg1"/>
              </a:solidFill>
              <a:effectLst/>
              <a:latin typeface="宋体" panose="02010600030101010101" pitchFamily="2" charset="-122"/>
              <a:ea typeface="宋体" panose="02010600030101010101" pitchFamily="2" charset="-122"/>
            </a:endParaRPr>
          </a:p>
        </p:txBody>
      </p:sp>
      <p:sp>
        <p:nvSpPr>
          <p:cNvPr id="15" name="文本框 14"/>
          <p:cNvSpPr txBox="1"/>
          <p:nvPr/>
        </p:nvSpPr>
        <p:spPr>
          <a:xfrm>
            <a:off x="7684264" y="1264842"/>
            <a:ext cx="3538767" cy="5578450"/>
          </a:xfrm>
          <a:prstGeom prst="rect">
            <a:avLst/>
          </a:prstGeom>
          <a:noFill/>
        </p:spPr>
        <p:txBody>
          <a:bodyPr wrap="square" rtlCol="0">
            <a:spAutoFit/>
          </a:bodyPr>
          <a:lstStyle/>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主旨大意</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推理判断        </a:t>
            </a: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词义猜测</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细节理解</a:t>
            </a:r>
            <a:endParaRPr lang="en-US" altLang="zh-CN" sz="3500" b="1" dirty="0">
              <a:solidFill>
                <a:schemeClr val="tx1">
                  <a:lumMod val="85000"/>
                </a:schemeClr>
              </a:solidFill>
              <a:latin typeface="华文新魏" panose="02010800040101010101" pitchFamily="2" charset="-122"/>
              <a:ea typeface="华文新魏" panose="02010800040101010101" pitchFamily="2" charset="-122"/>
            </a:endParaRPr>
          </a:p>
          <a:p>
            <a:pPr algn="ctr">
              <a:lnSpc>
                <a:spcPct val="130000"/>
              </a:lnSpc>
            </a:pPr>
            <a:r>
              <a:rPr lang="en-US" altLang="zh-CN" sz="3500" b="1" dirty="0">
                <a:solidFill>
                  <a:schemeClr val="tx1">
                    <a:lumMod val="85000"/>
                  </a:schemeClr>
                </a:solidFill>
                <a:latin typeface="华文新魏" panose="02010800040101010101" pitchFamily="2" charset="-122"/>
                <a:ea typeface="华文新魏" panose="02010800040101010101" pitchFamily="2" charset="-122"/>
              </a:rPr>
              <a:t>·  </a:t>
            </a:r>
            <a:r>
              <a:rPr lang="zh-CN" altLang="en-US" sz="3500" b="1" dirty="0">
                <a:solidFill>
                  <a:schemeClr val="tx1">
                    <a:lumMod val="85000"/>
                  </a:schemeClr>
                </a:solidFill>
                <a:latin typeface="华文新魏" panose="02010800040101010101" pitchFamily="2" charset="-122"/>
                <a:ea typeface="华文新魏" panose="02010800040101010101" pitchFamily="2" charset="-122"/>
              </a:rPr>
              <a:t>语篇连贯</a:t>
            </a:r>
            <a:endParaRPr lang="en-US" altLang="zh-CN" sz="4500" b="1" dirty="0">
              <a:solidFill>
                <a:schemeClr val="bg1"/>
              </a:solidFill>
            </a:endParaRPr>
          </a:p>
          <a:p>
            <a:pPr algn="ctr"/>
            <a:endParaRPr lang="en-US" altLang="zh-CN" sz="4500" b="1" dirty="0">
              <a:solidFill>
                <a:schemeClr val="bg1"/>
              </a:solidFill>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13" name="图片 12"/>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7316"/>
    </mc:Choice>
    <mc:Fallback>
      <p:transition spd="slow" advTm="1731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82730"/>
            <a:ext cx="10836440" cy="3415030"/>
          </a:xfrm>
          <a:prstGeom prst="rect">
            <a:avLst/>
          </a:prstGeom>
          <a:solidFill>
            <a:schemeClr val="accent3">
              <a:lumMod val="20000"/>
              <a:lumOff val="80000"/>
            </a:schemeClr>
          </a:solidFill>
        </p:spPr>
        <p:txBody>
          <a:bodyPr wrap="square" rtlCol="0" anchor="t">
            <a:spAutoFit/>
          </a:bodyPr>
          <a:lstStyle/>
          <a:p>
            <a:r>
              <a:rPr lang="en-US" sz="2400">
                <a:solidFill>
                  <a:schemeClr val="bg1"/>
                </a:solidFill>
                <a:uFillTx/>
                <a:latin typeface="Times New Roman" panose="02020603050405020304" pitchFamily="18" charset="0"/>
                <a:cs typeface="Times New Roman" panose="02020603050405020304" pitchFamily="18" charset="0"/>
              </a:rPr>
              <a:t>      Humans are naturally drawn to other life forms and the worlds outside of our own. We take delight in the existence of creatures and even whole societies beyond our everyday lives.</a:t>
            </a:r>
            <a:endParaRPr lang="en-US" sz="2400">
              <a:solidFill>
                <a:schemeClr val="bg1"/>
              </a:solidFill>
              <a:uFillTx/>
              <a:latin typeface="Times New Roman" panose="02020603050405020304" pitchFamily="18" charset="0"/>
              <a:cs typeface="Times New Roman" panose="02020603050405020304" pitchFamily="18" charset="0"/>
            </a:endParaRPr>
          </a:p>
          <a:p>
            <a:r>
              <a:rPr lang="en-US" sz="2400">
                <a:solidFill>
                  <a:schemeClr val="bg1"/>
                </a:solidFill>
                <a:uFillTx/>
                <a:latin typeface="Times New Roman" panose="02020603050405020304" pitchFamily="18" charset="0"/>
                <a:cs typeface="Times New Roman" panose="02020603050405020304" pitchFamily="18" charset="0"/>
              </a:rPr>
              <a:t>      This sense of wonder is universal. Look at the efforts that scientists have made to find out whether life of some kind exists on Mars, and the popularity of fantasy (幻想) literature or movies like </a:t>
            </a:r>
            <a:r>
              <a:rPr lang="en-US" sz="2400" i="1">
                <a:solidFill>
                  <a:schemeClr val="bg1"/>
                </a:solidFill>
                <a:uFillTx/>
                <a:latin typeface="Times New Roman" panose="02020603050405020304" pitchFamily="18" charset="0"/>
                <a:cs typeface="Times New Roman" panose="02020603050405020304" pitchFamily="18" charset="0"/>
              </a:rPr>
              <a:t>The Lord of the Rings</a:t>
            </a:r>
            <a:r>
              <a:rPr lang="en-US" sz="2400">
                <a:solidFill>
                  <a:schemeClr val="bg1"/>
                </a:solidFill>
                <a:uFillTx/>
                <a:latin typeface="Times New Roman" panose="02020603050405020304" pitchFamily="18" charset="0"/>
                <a:cs typeface="Times New Roman" panose="02020603050405020304" pitchFamily="18" charset="0"/>
              </a:rPr>
              <a:t>. This sense of wonder draws us to each other, to the world around us, and to the world of make-believe. But have we gone so far in creating worlds of fantasy that we are missing the pleasure of other worlds that already exist all around us?</a:t>
            </a:r>
            <a:endParaRPr lang="en-US" sz="24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446905"/>
            <a:ext cx="10714990" cy="20034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400">
                <a:solidFill>
                  <a:schemeClr val="bg1"/>
                </a:solidFill>
                <a:uFillTx/>
                <a:latin typeface="Times New Roman" panose="02020603050405020304" pitchFamily="18" charset="0"/>
                <a:cs typeface="Times New Roman" panose="02020603050405020304" pitchFamily="18" charset="0"/>
                <a:sym typeface="+mn-ea"/>
              </a:rPr>
              <a:t>15</a:t>
            </a:r>
            <a:r>
              <a:rPr sz="2400">
                <a:solidFill>
                  <a:schemeClr val="bg1"/>
                </a:solidFill>
                <a:uFillTx/>
                <a:latin typeface="Times New Roman" panose="02020603050405020304" pitchFamily="18" charset="0"/>
                <a:cs typeface="Times New Roman" panose="02020603050405020304" pitchFamily="18" charset="0"/>
                <a:sym typeface="+mn-ea"/>
              </a:rPr>
              <a:t>. The popularity of </a:t>
            </a:r>
            <a:r>
              <a:rPr sz="2400" i="1">
                <a:solidFill>
                  <a:schemeClr val="bg1"/>
                </a:solidFill>
                <a:uFillTx/>
                <a:latin typeface="Times New Roman" panose="02020603050405020304" pitchFamily="18" charset="0"/>
                <a:cs typeface="Times New Roman" panose="02020603050405020304" pitchFamily="18" charset="0"/>
                <a:sym typeface="+mn-ea"/>
              </a:rPr>
              <a:t>The Lord of the Rings</a:t>
            </a:r>
            <a:r>
              <a:rPr sz="2400">
                <a:solidFill>
                  <a:schemeClr val="bg1"/>
                </a:solidFill>
                <a:uFillTx/>
                <a:latin typeface="Times New Roman" panose="02020603050405020304" pitchFamily="18" charset="0"/>
                <a:cs typeface="Times New Roman" panose="02020603050405020304" pitchFamily="18" charset="0"/>
                <a:sym typeface="+mn-ea"/>
              </a:rPr>
              <a:t> proves </a:t>
            </a:r>
            <a:r>
              <a:rPr sz="2400" u="sng">
                <a:solidFill>
                  <a:schemeClr val="bg1"/>
                </a:solidFill>
                <a:uFillTx/>
                <a:latin typeface="Times New Roman" panose="02020603050405020304" pitchFamily="18" charset="0"/>
                <a:cs typeface="Times New Roman" panose="02020603050405020304" pitchFamily="18" charset="0"/>
                <a:sym typeface="+mn-ea"/>
              </a:rPr>
              <a:t>           </a:t>
            </a:r>
            <a:r>
              <a:rPr sz="2400">
                <a:solidFill>
                  <a:schemeClr val="bg1"/>
                </a:solidFill>
                <a:uFillTx/>
                <a:latin typeface="Times New Roman" panose="02020603050405020304" pitchFamily="18" charset="0"/>
                <a:cs typeface="Times New Roman" panose="02020603050405020304" pitchFamily="18" charset="0"/>
                <a:sym typeface="+mn-ea"/>
              </a:rPr>
              <a:t>.</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A. the close connection between man and the fantasy world</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B. the wonderful achievements of fantasy literature</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C. the fine taste of moviegoers around the world</a:t>
            </a:r>
            <a:endParaRPr sz="2400">
              <a:solidFill>
                <a:schemeClr val="bg1"/>
              </a:solidFill>
              <a:uFillTx/>
              <a:latin typeface="Times New Roman" panose="02020603050405020304" pitchFamily="18" charset="0"/>
              <a:cs typeface="Times New Roman" panose="02020603050405020304" pitchFamily="18" charset="0"/>
              <a:sym typeface="+mn-ea"/>
            </a:endParaRPr>
          </a:p>
          <a:p>
            <a:pPr algn="l"/>
            <a:r>
              <a:rPr sz="2400">
                <a:solidFill>
                  <a:schemeClr val="bg1"/>
                </a:solidFill>
                <a:uFillTx/>
                <a:latin typeface="Times New Roman" panose="02020603050405020304" pitchFamily="18" charset="0"/>
                <a:cs typeface="Times New Roman" panose="02020603050405020304" pitchFamily="18" charset="0"/>
                <a:sym typeface="+mn-ea"/>
              </a:rPr>
              <a:t>   D. the general existence of the sense of curiosity</a:t>
            </a:r>
            <a:endParaRPr sz="24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19244" y="591912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6"/>
          <p:cNvSpPr/>
          <p:nvPr/>
        </p:nvSpPr>
        <p:spPr>
          <a:xfrm>
            <a:off x="1525270" y="4546600"/>
            <a:ext cx="441198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3731260" y="2910840"/>
            <a:ext cx="5340350" cy="163576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6789420" y="2470150"/>
            <a:ext cx="4563745"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1010285" y="2105660"/>
            <a:ext cx="429387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341596" y="381481"/>
            <a:ext cx="1922322" cy="523220"/>
          </a:xfrm>
          <a:prstGeom prst="rect">
            <a:avLst/>
          </a:prstGeom>
          <a:noFill/>
        </p:spPr>
        <p:txBody>
          <a:bodyPr wrap="none" lIns="91440" tIns="45720" rIns="91440" bIns="45720">
            <a:spAutoFit/>
          </a:bodyPr>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9" name="圆角矩形 16"/>
          <p:cNvSpPr/>
          <p:nvPr/>
        </p:nvSpPr>
        <p:spPr>
          <a:xfrm>
            <a:off x="577215" y="2833370"/>
            <a:ext cx="5784850"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1914194" y="4665006"/>
            <a:ext cx="7373620" cy="156845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阅读题干，寻找关键词（范围限定），对应原文；</a:t>
            </a:r>
            <a:endParaRPr lang="en-US" altLang="zh-CN" sz="2400" b="1" dirty="0"/>
          </a:p>
          <a:p>
            <a:pPr marL="457200" indent="-457200">
              <a:buAutoNum type="arabicPeriod"/>
            </a:pPr>
            <a:r>
              <a:rPr lang="zh-CN" altLang="en-US" sz="2400" b="1" dirty="0"/>
              <a:t>理解例子所表示的含义；</a:t>
            </a:r>
            <a:endParaRPr lang="zh-CN" altLang="en-US" sz="2400" b="1" dirty="0"/>
          </a:p>
          <a:p>
            <a:pPr marL="457200" indent="-457200">
              <a:buAutoNum type="arabicPeriod"/>
            </a:pPr>
            <a:r>
              <a:rPr lang="zh-CN" altLang="en-US" sz="2400" b="1" dirty="0"/>
              <a:t>找到例子所支撑的主题句，并选择答案。</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ppt_x"/>
                                          </p:val>
                                        </p:tav>
                                        <p:tav tm="100000">
                                          <p:val>
                                            <p:strVal val="#ppt_x"/>
                                          </p:val>
                                        </p:tav>
                                      </p:tavLst>
                                    </p:anim>
                                    <p:anim calcmode="lin" valueType="num">
                                      <p:cBhvr additive="base">
                                        <p:cTn id="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9" grpId="0" animBg="1"/>
      <p:bldP spid="7" grpId="0" animBg="1"/>
      <p:bldP spid="20" grpId="0" animBg="1"/>
      <p:bldP spid="4"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58930"/>
            <a:ext cx="10836440" cy="2676525"/>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The opossum protested with a few attempts to bite my hand, but I imagined it was relieved to get off that divider. I placed it on the road to check for any injury, but as soon as I lifted the net, the opossum was off like a shot toward the roadside, heading for the safety of the trees.</a:t>
            </a:r>
            <a:endParaRPr lang="en-US" sz="2800">
              <a:solidFill>
                <a:schemeClr val="bg1"/>
              </a:solidFill>
              <a:uFillTx/>
              <a:latin typeface="Times New Roman" panose="02020603050405020304" pitchFamily="18" charset="0"/>
              <a:cs typeface="Times New Roman" panose="02020603050405020304" pitchFamily="18" charset="0"/>
            </a:endParaRPr>
          </a:p>
          <a:p>
            <a:r>
              <a:rPr lang="en-US" sz="2800">
                <a:solidFill>
                  <a:schemeClr val="bg1"/>
                </a:solidFill>
                <a:uFillTx/>
                <a:latin typeface="Times New Roman" panose="02020603050405020304" pitchFamily="18" charset="0"/>
                <a:cs typeface="Times New Roman" panose="02020603050405020304" pitchFamily="18" charset="0"/>
              </a:rPr>
              <a:t>      It was a shared moment of joy. I followed the opossum as it eventually disappeared into the woods and smiled.</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084955"/>
            <a:ext cx="10714990" cy="14617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a:solidFill>
                  <a:schemeClr val="bg1"/>
                </a:solidFill>
                <a:uFillTx/>
                <a:latin typeface="Times New Roman" panose="02020603050405020304" pitchFamily="18" charset="0"/>
                <a:cs typeface="Times New Roman" panose="02020603050405020304" pitchFamily="18" charset="0"/>
                <a:sym typeface="+mn-ea"/>
              </a:rPr>
              <a:t>16</a:t>
            </a:r>
            <a:r>
              <a:rPr sz="2800">
                <a:solidFill>
                  <a:schemeClr val="bg1"/>
                </a:solidFill>
                <a:uFillTx/>
                <a:latin typeface="Times New Roman" panose="02020603050405020304" pitchFamily="18" charset="0"/>
                <a:cs typeface="Times New Roman" panose="02020603050405020304" pitchFamily="18" charset="0"/>
                <a:sym typeface="+mn-ea"/>
              </a:rPr>
              <a:t>. Where did the opossum run finally?</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Onto the divider.	</a:t>
            </a:r>
            <a:r>
              <a:rPr lang="en-US" sz="2800">
                <a:solidFill>
                  <a:schemeClr val="bg1"/>
                </a:solidFill>
                <a:uFillTx/>
                <a:latin typeface="Times New Roman" panose="02020603050405020304" pitchFamily="18" charset="0"/>
                <a:cs typeface="Times New Roman" panose="02020603050405020304" pitchFamily="18" charset="0"/>
                <a:sym typeface="+mn-ea"/>
              </a:rPr>
              <a:t>					</a:t>
            </a:r>
            <a:r>
              <a:rPr sz="2800">
                <a:solidFill>
                  <a:schemeClr val="bg1"/>
                </a:solidFill>
                <a:uFillTx/>
                <a:latin typeface="Times New Roman" panose="02020603050405020304" pitchFamily="18" charset="0"/>
                <a:cs typeface="Times New Roman" panose="02020603050405020304" pitchFamily="18" charset="0"/>
                <a:sym typeface="+mn-ea"/>
              </a:rPr>
              <a:t>B. Toward the roadside.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Into the woods.		</a:t>
            </a:r>
            <a:r>
              <a:rPr lang="en-US" sz="2800">
                <a:solidFill>
                  <a:schemeClr val="bg1"/>
                </a:solidFill>
                <a:uFillTx/>
                <a:latin typeface="Times New Roman" panose="02020603050405020304" pitchFamily="18" charset="0"/>
                <a:cs typeface="Times New Roman" panose="02020603050405020304" pitchFamily="18" charset="0"/>
                <a:sym typeface="+mn-ea"/>
              </a:rPr>
              <a:t>				</a:t>
            </a:r>
            <a:r>
              <a:rPr sz="2800">
                <a:solidFill>
                  <a:schemeClr val="bg1"/>
                </a:solidFill>
                <a:uFillTx/>
                <a:latin typeface="Times New Roman" panose="02020603050405020304" pitchFamily="18" charset="0"/>
                <a:cs typeface="Times New Roman" panose="02020603050405020304" pitchFamily="18" charset="0"/>
                <a:sym typeface="+mn-ea"/>
              </a:rPr>
              <a:t>D. On the grass.</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802734" y="50136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32375" y="399425"/>
            <a:ext cx="2630805"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6.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特殊信号词</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5234305" y="4201795"/>
            <a:ext cx="11969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5833110" y="3286125"/>
            <a:ext cx="4705350" cy="91567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9723120" y="2845435"/>
            <a:ext cx="1630045"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2357755" y="3238500"/>
            <a:ext cx="223710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bldLvl="0" animBg="1"/>
      <p:bldP spid="2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58930"/>
            <a:ext cx="10836440" cy="3107690"/>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But in the end tomatoes carried the day. The hero of the tomato was an American named Robert Johnson, and when he was publicly going to eat the tomato in 1820, people journeyed for hundreds of miles to watch him drop dead.” What are you afraid of?” he shouted. “I’ll show you fools that these things are good to eat!” Then he bit into the tomato. Some people fainted. But he survived and, according to a local story, set up a tomato-canning factory.</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7540" y="4299585"/>
            <a:ext cx="10714990" cy="2112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800">
                <a:solidFill>
                  <a:schemeClr val="bg1"/>
                </a:solidFill>
                <a:uFillTx/>
                <a:latin typeface="Times New Roman" panose="02020603050405020304" pitchFamily="18" charset="0"/>
                <a:cs typeface="Times New Roman" panose="02020603050405020304" pitchFamily="18" charset="0"/>
                <a:sym typeface="+mn-ea"/>
              </a:rPr>
              <a:t>17. What is the main reason for Robert Johnson to eat the tomato publicly?</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To make himself a hero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B. To remove people's fear of the tomato</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To speed up the popularity of the tomato</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D. To persuade people to buy products from his factory</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90669" y="511775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32375" y="399425"/>
            <a:ext cx="2630805"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6.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特殊信号词</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2910205" y="4299585"/>
            <a:ext cx="185674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3838575" y="2833370"/>
            <a:ext cx="5288915" cy="146621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8312150" y="2392680"/>
            <a:ext cx="1630045"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29285" y="2833370"/>
            <a:ext cx="413766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bldLvl="0" animBg="1"/>
      <p:bldP spid="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58930"/>
            <a:ext cx="10836440" cy="1814830"/>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Many people from different age groups and professional backgrounds were seen to queue up for hours to read their favorite literature, with some of them stopping by even before it opened. Seniors and the disabled were given priority.</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7540" y="3286125"/>
            <a:ext cx="10714990" cy="21659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a:solidFill>
                  <a:schemeClr val="bg1"/>
                </a:solidFill>
                <a:uFillTx/>
                <a:latin typeface="Times New Roman" panose="02020603050405020304" pitchFamily="18" charset="0"/>
                <a:cs typeface="Times New Roman" panose="02020603050405020304" pitchFamily="18" charset="0"/>
                <a:sym typeface="+mn-ea"/>
              </a:rPr>
              <a:t>18</a:t>
            </a:r>
            <a:r>
              <a:rPr sz="2800">
                <a:solidFill>
                  <a:schemeClr val="bg1"/>
                </a:solidFill>
                <a:uFillTx/>
                <a:latin typeface="Times New Roman" panose="02020603050405020304" pitchFamily="18" charset="0"/>
                <a:cs typeface="Times New Roman" panose="02020603050405020304" pitchFamily="18" charset="0"/>
                <a:sym typeface="+mn-ea"/>
              </a:rPr>
              <a:t>. Who can read first in the reading pavilion?</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A 42-year-old bank clerk.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B. An 18-year-old school boy.</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A famous experienced reader.	</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D. A retired teacher with poor sight.</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968469" y="497551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32375" y="399425"/>
            <a:ext cx="2630805"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6.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特殊信号词</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3250565" y="3345180"/>
            <a:ext cx="74422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H="1" flipV="1">
            <a:off x="2122805" y="2854960"/>
            <a:ext cx="1499870" cy="49022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1454785" y="2414270"/>
            <a:ext cx="1336040"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818630" y="1973580"/>
            <a:ext cx="354774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additive="base">
                                        <p:cTn id="29" dur="500" fill="hold"/>
                                        <p:tgtEl>
                                          <p:spTgt spid="20"/>
                                        </p:tgtEl>
                                        <p:attrNameLst>
                                          <p:attrName>ppt_x</p:attrName>
                                        </p:attrNameLst>
                                      </p:cBhvr>
                                      <p:tavLst>
                                        <p:tav tm="0">
                                          <p:val>
                                            <p:strVal val="#ppt_x"/>
                                          </p:val>
                                        </p:tav>
                                        <p:tav tm="100000">
                                          <p:val>
                                            <p:strVal val="#ppt_x"/>
                                          </p:val>
                                        </p:tav>
                                      </p:tavLst>
                                    </p:anim>
                                    <p:anim calcmode="lin" valueType="num">
                                      <p:cBhvr additive="base">
                                        <p:cTn id="3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bldLvl="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3369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58930"/>
            <a:ext cx="10836440" cy="3107690"/>
          </a:xfrm>
          <a:prstGeom prst="rect">
            <a:avLst/>
          </a:prstGeom>
          <a:solidFill>
            <a:schemeClr val="accent3">
              <a:lumMod val="20000"/>
              <a:lumOff val="80000"/>
            </a:schemeClr>
          </a:solidFill>
        </p:spPr>
        <p:txBody>
          <a:bodyPr wrap="square" rtlCol="0" anchor="t">
            <a:spAutoFit/>
          </a:bodyPr>
          <a:lstStyle/>
          <a:p>
            <a:r>
              <a:rPr lang="en-US" sz="2800">
                <a:solidFill>
                  <a:schemeClr val="bg1"/>
                </a:solidFill>
                <a:uFillTx/>
                <a:latin typeface="Times New Roman" panose="02020603050405020304" pitchFamily="18" charset="0"/>
                <a:cs typeface="Times New Roman" panose="02020603050405020304" pitchFamily="18" charset="0"/>
              </a:rPr>
              <a:t>      Ms. Mark says the main problems with e-mail is that there isn’t an off switch. “E-mail is an asynchronous technology, so you don’t need to be on it to receive a message,” she said. “Synchronous technologies, like instant messenger, depend on people being present.” Although some people allow their instant messenger services to save offline messages, most cannot receive massages if they are not logged on. With e-mail, it is different. If you go away, e-mails piles up waiting for your return.</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7540" y="4299585"/>
            <a:ext cx="10714990" cy="21120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800">
                <a:solidFill>
                  <a:schemeClr val="bg1"/>
                </a:solidFill>
                <a:uFillTx/>
                <a:latin typeface="Times New Roman" panose="02020603050405020304" pitchFamily="18" charset="0"/>
                <a:cs typeface="Times New Roman" panose="02020603050405020304" pitchFamily="18" charset="0"/>
                <a:sym typeface="+mn-ea"/>
              </a:rPr>
              <a:t>1</a:t>
            </a:r>
            <a:r>
              <a:rPr lang="en-US" sz="2800">
                <a:solidFill>
                  <a:schemeClr val="bg1"/>
                </a:solidFill>
                <a:uFillTx/>
                <a:latin typeface="Times New Roman" panose="02020603050405020304" pitchFamily="18" charset="0"/>
                <a:cs typeface="Times New Roman" panose="02020603050405020304" pitchFamily="18" charset="0"/>
                <a:sym typeface="+mn-ea"/>
              </a:rPr>
              <a:t>9</a:t>
            </a:r>
            <a:r>
              <a:rPr sz="2800">
                <a:solidFill>
                  <a:schemeClr val="bg1"/>
                </a:solidFill>
                <a:uFillTx/>
                <a:latin typeface="Times New Roman" panose="02020603050405020304" pitchFamily="18" charset="0"/>
                <a:cs typeface="Times New Roman" panose="02020603050405020304" pitchFamily="18" charset="0"/>
                <a:sym typeface="+mn-ea"/>
              </a:rPr>
              <a:t>. What is the biggest problem of e-mails at present?</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All people in the world love to send e-mails at present.</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B. Even companies prefer employees to send e-mails.</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Not all netizens understand the importance of e-mails.</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D. We can’t completely control whether to receive them.</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790669" y="511775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32375" y="399425"/>
            <a:ext cx="2630805"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6.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特殊信号词</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2910205" y="4299585"/>
            <a:ext cx="238823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V="1">
            <a:off x="4104640" y="1522730"/>
            <a:ext cx="561340" cy="27768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圆角矩形 16"/>
          <p:cNvSpPr/>
          <p:nvPr/>
        </p:nvSpPr>
        <p:spPr>
          <a:xfrm>
            <a:off x="3289300" y="1082040"/>
            <a:ext cx="2752725" cy="440690"/>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8743315" y="1082040"/>
            <a:ext cx="251333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577215" y="1522730"/>
            <a:ext cx="116459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6270" y="4701540"/>
            <a:ext cx="10716260" cy="1568450"/>
          </a:xfrm>
          <a:prstGeom prst="rect">
            <a:avLst/>
          </a:prstGeom>
          <a:solidFill>
            <a:srgbClr val="4AA44A"/>
          </a:solidFill>
          <a:ln>
            <a:solidFill>
              <a:srgbClr val="4AA44A"/>
            </a:solidFill>
          </a:ln>
        </p:spPr>
        <p:txBody>
          <a:bodyPr wrap="squar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阅读题干，寻找关键词（特殊限定词），对应原文；</a:t>
            </a:r>
            <a:endParaRPr lang="en-US" altLang="zh-CN" sz="2400" b="1" dirty="0"/>
          </a:p>
          <a:p>
            <a:pPr marL="457200" indent="-457200">
              <a:buAutoNum type="arabicPeriod"/>
            </a:pPr>
            <a:r>
              <a:rPr lang="zh-CN" altLang="en-US" sz="2400" b="1" dirty="0"/>
              <a:t>特殊限定词：时间副词</a:t>
            </a:r>
            <a:r>
              <a:rPr lang="en-US" altLang="zh-CN" sz="2400" b="1" dirty="0"/>
              <a:t>(finally)</a:t>
            </a:r>
            <a:r>
              <a:rPr lang="zh-CN" altLang="en-US" sz="2400" b="1" dirty="0"/>
              <a:t>；限定副词</a:t>
            </a:r>
            <a:r>
              <a:rPr lang="en-US" altLang="zh-CN" sz="2400" b="1" dirty="0"/>
              <a:t>(main)</a:t>
            </a:r>
            <a:r>
              <a:rPr lang="zh-CN" altLang="en-US" sz="2400" b="1" dirty="0"/>
              <a:t>；序数词</a:t>
            </a:r>
            <a:r>
              <a:rPr lang="en-US" altLang="zh-CN" sz="2400" b="1" dirty="0"/>
              <a:t>(second)</a:t>
            </a:r>
            <a:r>
              <a:rPr lang="zh-CN" altLang="en-US" sz="2400" b="1" dirty="0"/>
              <a:t>；比较等级</a:t>
            </a:r>
            <a:r>
              <a:rPr lang="en-US" altLang="zh-CN" sz="2400" b="1" dirty="0"/>
              <a:t>(better/best)</a:t>
            </a:r>
            <a:r>
              <a:rPr lang="zh-CN" altLang="en-US" sz="2400" b="1" dirty="0"/>
              <a:t>；</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4" grpId="0" animBg="1"/>
      <p:bldP spid="3" grpId="0" animBg="1"/>
      <p:bldP spid="20" grpId="0" animBg="1"/>
      <p:bldP spid="7"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11830" y="433615"/>
            <a:ext cx="201930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rPr>
              <a:t>四、感悟</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9" name="图片 18"/>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pic>
        <p:nvPicPr>
          <p:cNvPr id="2" name="图片 1"/>
          <p:cNvPicPr>
            <a:picLocks noChangeAspect="1"/>
          </p:cNvPicPr>
          <p:nvPr/>
        </p:nvPicPr>
        <p:blipFill>
          <a:blip r:embed="rId2"/>
          <a:stretch>
            <a:fillRect/>
          </a:stretch>
        </p:blipFill>
        <p:spPr>
          <a:xfrm>
            <a:off x="725170" y="1393825"/>
            <a:ext cx="5009515" cy="485775"/>
          </a:xfrm>
          <a:prstGeom prst="rect">
            <a:avLst/>
          </a:prstGeom>
        </p:spPr>
      </p:pic>
      <p:pic>
        <p:nvPicPr>
          <p:cNvPr id="4" name="图片 3"/>
          <p:cNvPicPr>
            <a:picLocks noChangeAspect="1"/>
          </p:cNvPicPr>
          <p:nvPr/>
        </p:nvPicPr>
        <p:blipFill>
          <a:blip r:embed="rId3"/>
          <a:stretch>
            <a:fillRect/>
          </a:stretch>
        </p:blipFill>
        <p:spPr>
          <a:xfrm>
            <a:off x="6033135" y="1393825"/>
            <a:ext cx="5400040" cy="457200"/>
          </a:xfrm>
          <a:prstGeom prst="rect">
            <a:avLst/>
          </a:prstGeom>
        </p:spPr>
      </p:pic>
      <p:pic>
        <p:nvPicPr>
          <p:cNvPr id="8" name="图片 7"/>
          <p:cNvPicPr>
            <a:picLocks noChangeAspect="1"/>
          </p:cNvPicPr>
          <p:nvPr/>
        </p:nvPicPr>
        <p:blipFill>
          <a:blip r:embed="rId4"/>
          <a:stretch>
            <a:fillRect/>
          </a:stretch>
        </p:blipFill>
        <p:spPr>
          <a:xfrm>
            <a:off x="638810" y="2132965"/>
            <a:ext cx="10304780" cy="542925"/>
          </a:xfrm>
          <a:prstGeom prst="rect">
            <a:avLst/>
          </a:prstGeom>
        </p:spPr>
      </p:pic>
      <p:pic>
        <p:nvPicPr>
          <p:cNvPr id="9" name="图片 8"/>
          <p:cNvPicPr>
            <a:picLocks noChangeAspect="1"/>
          </p:cNvPicPr>
          <p:nvPr/>
        </p:nvPicPr>
        <p:blipFill>
          <a:blip r:embed="rId5"/>
          <a:stretch>
            <a:fillRect/>
          </a:stretch>
        </p:blipFill>
        <p:spPr>
          <a:xfrm>
            <a:off x="638810" y="2820035"/>
            <a:ext cx="7143750" cy="383540"/>
          </a:xfrm>
          <a:prstGeom prst="rect">
            <a:avLst/>
          </a:prstGeom>
        </p:spPr>
      </p:pic>
      <p:pic>
        <p:nvPicPr>
          <p:cNvPr id="12" name="图片 11"/>
          <p:cNvPicPr>
            <a:picLocks noChangeAspect="1"/>
          </p:cNvPicPr>
          <p:nvPr/>
        </p:nvPicPr>
        <p:blipFill>
          <a:blip r:embed="rId6"/>
          <a:stretch>
            <a:fillRect/>
          </a:stretch>
        </p:blipFill>
        <p:spPr>
          <a:xfrm>
            <a:off x="725170" y="3399155"/>
            <a:ext cx="10342880" cy="866775"/>
          </a:xfrm>
          <a:prstGeom prst="rect">
            <a:avLst/>
          </a:prstGeom>
        </p:spPr>
      </p:pic>
      <p:pic>
        <p:nvPicPr>
          <p:cNvPr id="13" name="图片 12"/>
          <p:cNvPicPr>
            <a:picLocks noChangeAspect="1"/>
          </p:cNvPicPr>
          <p:nvPr/>
        </p:nvPicPr>
        <p:blipFill>
          <a:blip r:embed="rId7"/>
          <a:stretch>
            <a:fillRect/>
          </a:stretch>
        </p:blipFill>
        <p:spPr>
          <a:xfrm>
            <a:off x="638810" y="4354195"/>
            <a:ext cx="6819265" cy="476250"/>
          </a:xfrm>
          <a:prstGeom prst="rect">
            <a:avLst/>
          </a:prstGeom>
        </p:spPr>
      </p:pic>
      <p:pic>
        <p:nvPicPr>
          <p:cNvPr id="14" name="图片 13"/>
          <p:cNvPicPr>
            <a:picLocks noChangeAspect="1"/>
          </p:cNvPicPr>
          <p:nvPr/>
        </p:nvPicPr>
        <p:blipFill>
          <a:blip r:embed="rId8"/>
          <a:stretch>
            <a:fillRect/>
          </a:stretch>
        </p:blipFill>
        <p:spPr>
          <a:xfrm>
            <a:off x="638810" y="5009515"/>
            <a:ext cx="4257040" cy="485775"/>
          </a:xfrm>
          <a:prstGeom prst="rect">
            <a:avLst/>
          </a:prstGeom>
        </p:spPr>
      </p:pic>
      <p:pic>
        <p:nvPicPr>
          <p:cNvPr id="15" name="图片 14"/>
          <p:cNvPicPr>
            <a:picLocks noChangeAspect="1"/>
          </p:cNvPicPr>
          <p:nvPr/>
        </p:nvPicPr>
        <p:blipFill>
          <a:blip r:embed="rId9"/>
          <a:stretch>
            <a:fillRect/>
          </a:stretch>
        </p:blipFill>
        <p:spPr>
          <a:xfrm>
            <a:off x="5339080" y="5009515"/>
            <a:ext cx="5904865" cy="409575"/>
          </a:xfrm>
          <a:prstGeom prst="rect">
            <a:avLst/>
          </a:prstGeom>
        </p:spPr>
      </p:pic>
      <p:pic>
        <p:nvPicPr>
          <p:cNvPr id="17" name="图片 16"/>
          <p:cNvPicPr>
            <a:picLocks noChangeAspect="1"/>
          </p:cNvPicPr>
          <p:nvPr/>
        </p:nvPicPr>
        <p:blipFill>
          <a:blip r:embed="rId10"/>
          <a:stretch>
            <a:fillRect/>
          </a:stretch>
        </p:blipFill>
        <p:spPr>
          <a:xfrm>
            <a:off x="638810" y="5624830"/>
            <a:ext cx="3561715" cy="552450"/>
          </a:xfrm>
          <a:prstGeom prst="rect">
            <a:avLst/>
          </a:prstGeom>
        </p:spPr>
      </p:pic>
      <p:pic>
        <p:nvPicPr>
          <p:cNvPr id="18" name="图片 17"/>
          <p:cNvPicPr>
            <a:picLocks noChangeAspect="1"/>
          </p:cNvPicPr>
          <p:nvPr/>
        </p:nvPicPr>
        <p:blipFill>
          <a:blip r:embed="rId11"/>
          <a:stretch>
            <a:fillRect/>
          </a:stretch>
        </p:blipFill>
        <p:spPr>
          <a:xfrm>
            <a:off x="4475480" y="5667375"/>
            <a:ext cx="5504815" cy="466725"/>
          </a:xfrm>
          <a:prstGeom prst="rect">
            <a:avLst/>
          </a:prstGeom>
        </p:spPr>
      </p:pic>
      <p:sp>
        <p:nvSpPr>
          <p:cNvPr id="21" name="矩形 20"/>
          <p:cNvSpPr/>
          <p:nvPr/>
        </p:nvSpPr>
        <p:spPr>
          <a:xfrm>
            <a:off x="2834005" y="433705"/>
            <a:ext cx="7146290" cy="829945"/>
          </a:xfrm>
          <a:prstGeom prst="rect">
            <a:avLst/>
          </a:prstGeom>
          <a:solidFill>
            <a:srgbClr val="4AA44A"/>
          </a:solidFill>
          <a:ln>
            <a:solidFill>
              <a:srgbClr val="4AA44A"/>
            </a:solidFill>
          </a:ln>
        </p:spPr>
        <p:txBody>
          <a:bodyPr wrap="squar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en-US" altLang="zh-CN" sz="2400" b="1" dirty="0"/>
              <a:t>“</a:t>
            </a:r>
            <a:r>
              <a:rPr lang="zh-CN" altLang="en-US" sz="2400" b="1" dirty="0"/>
              <a:t>同义改写</a:t>
            </a:r>
            <a:r>
              <a:rPr lang="en-US" altLang="zh-CN" sz="2400" b="1" dirty="0"/>
              <a:t>”</a:t>
            </a:r>
            <a:r>
              <a:rPr lang="zh-CN" altLang="en-US" sz="2400" b="1" dirty="0"/>
              <a:t>：部分原词；部分同义词（似曾相识）</a:t>
            </a:r>
            <a:endParaRPr lang="zh-CN" altLang="en-US" sz="2400" b="1" dirty="0"/>
          </a:p>
        </p:txBody>
      </p:sp>
    </p:spTree>
    <p:custDataLst>
      <p:tags r:id="rId12"/>
    </p:custDataLst>
  </p:cSld>
  <p:clrMapOvr>
    <a:masterClrMapping/>
  </p:clrMapOvr>
  <mc:AlternateContent xmlns:mc="http://schemas.openxmlformats.org/markup-compatibility/2006">
    <mc:Choice xmlns:p14="http://schemas.microsoft.com/office/powerpoint/2010/main" Requires="p14">
      <p:transition spd="slow" p14:dur="2000" advTm="116837"/>
    </mc:Choice>
    <mc:Fallback>
      <p:transition spd="slow" advTm="1168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9188" y="36196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三、常见考点</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39" name="矩形 38"/>
          <p:cNvSpPr/>
          <p:nvPr/>
        </p:nvSpPr>
        <p:spPr>
          <a:xfrm>
            <a:off x="1286814" y="136745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1. </a:t>
            </a:r>
            <a:r>
              <a:rPr lang="zh-CN" altLang="en-US" sz="3200" b="1" dirty="0"/>
              <a:t>数字</a:t>
            </a:r>
            <a:endParaRPr lang="zh-CN" altLang="en-US" sz="3200" b="1" dirty="0"/>
          </a:p>
        </p:txBody>
      </p:sp>
      <p:sp>
        <p:nvSpPr>
          <p:cNvPr id="17" name="矩形 16"/>
          <p:cNvSpPr/>
          <p:nvPr/>
        </p:nvSpPr>
        <p:spPr>
          <a:xfrm>
            <a:off x="7295184" y="352264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5. </a:t>
            </a:r>
            <a:r>
              <a:rPr lang="zh-CN" altLang="en-US" sz="3200" b="1" dirty="0"/>
              <a:t>举例</a:t>
            </a:r>
            <a:endParaRPr lang="zh-CN" altLang="en-US" sz="3200" b="1" dirty="0"/>
          </a:p>
        </p:txBody>
      </p:sp>
      <p:sp>
        <p:nvSpPr>
          <p:cNvPr id="18" name="矩形 17"/>
          <p:cNvSpPr/>
          <p:nvPr/>
        </p:nvSpPr>
        <p:spPr>
          <a:xfrm>
            <a:off x="3719499" y="328007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3. </a:t>
            </a:r>
            <a:r>
              <a:rPr lang="zh-CN" altLang="en-US" sz="3200" b="1" dirty="0"/>
              <a:t>引用</a:t>
            </a:r>
            <a:endParaRPr lang="zh-CN" altLang="en-US" sz="3200" b="1" dirty="0"/>
          </a:p>
        </p:txBody>
      </p:sp>
      <p:sp>
        <p:nvSpPr>
          <p:cNvPr id="19" name="矩形 18"/>
          <p:cNvSpPr/>
          <p:nvPr/>
        </p:nvSpPr>
        <p:spPr>
          <a:xfrm>
            <a:off x="2427274" y="2359956"/>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2. </a:t>
            </a:r>
            <a:r>
              <a:rPr lang="zh-CN" altLang="en-US" sz="3200" b="1" dirty="0"/>
              <a:t>转折</a:t>
            </a:r>
            <a:endParaRPr lang="zh-CN" altLang="en-US" sz="3200" b="1" dirty="0"/>
          </a:p>
        </p:txBody>
      </p:sp>
      <p:sp>
        <p:nvSpPr>
          <p:cNvPr id="4" name="矩形 3"/>
          <p:cNvSpPr/>
          <p:nvPr/>
        </p:nvSpPr>
        <p:spPr>
          <a:xfrm>
            <a:off x="5048554" y="4431961"/>
            <a:ext cx="1834515"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800" b="1" dirty="0"/>
              <a:t>4</a:t>
            </a:r>
            <a:r>
              <a:rPr lang="en-US" altLang="zh-CN" sz="3200" b="1" dirty="0"/>
              <a:t>. </a:t>
            </a:r>
            <a:r>
              <a:rPr lang="zh-CN" altLang="en-US" sz="3200" b="1" dirty="0"/>
              <a:t>复杂句</a:t>
            </a:r>
            <a:endParaRPr lang="zh-CN" altLang="en-US" sz="3200" b="1" dirty="0"/>
          </a:p>
        </p:txBody>
      </p:sp>
      <p:sp>
        <p:nvSpPr>
          <p:cNvPr id="9" name="矩形 8"/>
          <p:cNvSpPr/>
          <p:nvPr/>
        </p:nvSpPr>
        <p:spPr>
          <a:xfrm>
            <a:off x="7873669" y="2119926"/>
            <a:ext cx="2679065"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6. </a:t>
            </a:r>
            <a:r>
              <a:rPr lang="zh-CN" altLang="en-US" sz="3200" b="1" dirty="0"/>
              <a:t>特殊信号词</a:t>
            </a:r>
            <a:endParaRPr lang="zh-CN" altLang="en-US" sz="3200" b="1" dirty="0"/>
          </a:p>
        </p:txBody>
      </p:sp>
      <p:pic>
        <p:nvPicPr>
          <p:cNvPr id="3" name="图片 2"/>
          <p:cNvPicPr>
            <a:picLocks noChangeAspect="1"/>
          </p:cNvPicPr>
          <p:nvPr/>
        </p:nvPicPr>
        <p:blipFill>
          <a:blip r:embed="rId2"/>
          <a:stretch>
            <a:fillRect/>
          </a:stretch>
        </p:blipFill>
        <p:spPr>
          <a:xfrm>
            <a:off x="967105" y="3965575"/>
            <a:ext cx="2223135" cy="2251075"/>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72566"/>
    </mc:Choice>
    <mc:Fallback>
      <p:transition spd="slow" advTm="172566"/>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560725" y="502195"/>
            <a:ext cx="201930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rPr>
              <a:t>五、小结</a:t>
            </a:r>
            <a:endParaRPr lang="zh-CN" altLang="en-US" sz="3600" b="1" cap="none" spc="0" dirty="0">
              <a:ln w="0"/>
              <a:solidFill>
                <a:schemeClr val="bg1"/>
              </a:solidFill>
              <a:latin typeface="Times New Roman" panose="02020603050405020304" pitchFamily="18" charset="0"/>
              <a:ea typeface="+mj-ea"/>
              <a:cs typeface="Times New Roman" panose="02020603050405020304" pitchFamily="18" charset="0"/>
            </a:endParaRPr>
          </a:p>
        </p:txBody>
      </p:sp>
      <p:pic>
        <p:nvPicPr>
          <p:cNvPr id="19" name="图片 18"/>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文本框 19"/>
          <p:cNvSpPr txBox="1"/>
          <p:nvPr/>
        </p:nvSpPr>
        <p:spPr>
          <a:xfrm>
            <a:off x="1057178" y="3017896"/>
            <a:ext cx="2421518" cy="1143000"/>
          </a:xfrm>
          <a:prstGeom prst="rect">
            <a:avLst/>
          </a:prstGeom>
          <a:noFill/>
        </p:spPr>
        <p:txBody>
          <a:bodyPr wrap="square" rtlCol="0">
            <a:spAutoFit/>
          </a:bodyPr>
          <a:lstStyle/>
          <a:p>
            <a:pPr>
              <a:lnSpc>
                <a:spcPct val="114000"/>
              </a:lnSpc>
            </a:pPr>
            <a:r>
              <a:rPr lang="zh-CN" altLang="en-US" sz="3000" b="1" dirty="0">
                <a:solidFill>
                  <a:schemeClr val="bg1"/>
                </a:solidFill>
                <a:latin typeface="Times New Roman" panose="02020603050405020304" pitchFamily="18" charset="0"/>
                <a:cs typeface="Times New Roman" panose="02020603050405020304" pitchFamily="18" charset="0"/>
              </a:rPr>
              <a:t>细节理解题</a:t>
            </a: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p:txBody>
      </p:sp>
      <p:sp>
        <p:nvSpPr>
          <p:cNvPr id="7" name="左大括号 6"/>
          <p:cNvSpPr/>
          <p:nvPr/>
        </p:nvSpPr>
        <p:spPr>
          <a:xfrm>
            <a:off x="3212465" y="1245870"/>
            <a:ext cx="673735" cy="4295140"/>
          </a:xfrm>
          <a:prstGeom prst="leftBrace">
            <a:avLst/>
          </a:prstGeom>
          <a:ln w="158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矩形 38"/>
          <p:cNvSpPr/>
          <p:nvPr/>
        </p:nvSpPr>
        <p:spPr>
          <a:xfrm>
            <a:off x="4004614" y="997881"/>
            <a:ext cx="1454150"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3200" b="1" dirty="0"/>
              <a:t>1. </a:t>
            </a:r>
            <a:r>
              <a:rPr lang="zh-CN" altLang="en-US" sz="3200" b="1" dirty="0"/>
              <a:t>数字</a:t>
            </a:r>
            <a:endParaRPr lang="zh-CN" altLang="en-US" sz="3200" b="1" dirty="0"/>
          </a:p>
        </p:txBody>
      </p:sp>
      <p:sp>
        <p:nvSpPr>
          <p:cNvPr id="2" name="矩形 1"/>
          <p:cNvSpPr/>
          <p:nvPr/>
        </p:nvSpPr>
        <p:spPr>
          <a:xfrm>
            <a:off x="4004614" y="1879896"/>
            <a:ext cx="1454150"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3200" b="1" dirty="0"/>
              <a:t>2. </a:t>
            </a:r>
            <a:r>
              <a:rPr lang="zh-CN" altLang="en-US" sz="3200" b="1" dirty="0"/>
              <a:t>转折</a:t>
            </a:r>
            <a:endParaRPr lang="zh-CN" altLang="en-US" sz="3200" b="1" dirty="0"/>
          </a:p>
        </p:txBody>
      </p:sp>
      <p:sp>
        <p:nvSpPr>
          <p:cNvPr id="18" name="矩形 17"/>
          <p:cNvSpPr/>
          <p:nvPr/>
        </p:nvSpPr>
        <p:spPr>
          <a:xfrm>
            <a:off x="4004614" y="2787946"/>
            <a:ext cx="1454150"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3200" b="1" dirty="0"/>
              <a:t>3. </a:t>
            </a:r>
            <a:r>
              <a:rPr lang="zh-CN" altLang="en-US" sz="3200" b="1" dirty="0"/>
              <a:t>引用</a:t>
            </a:r>
            <a:endParaRPr lang="zh-CN" altLang="en-US" sz="3200" b="1" dirty="0"/>
          </a:p>
        </p:txBody>
      </p:sp>
      <p:sp>
        <p:nvSpPr>
          <p:cNvPr id="4" name="矩形 3"/>
          <p:cNvSpPr/>
          <p:nvPr/>
        </p:nvSpPr>
        <p:spPr>
          <a:xfrm>
            <a:off x="4004614" y="3701076"/>
            <a:ext cx="1834515"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800" b="1" dirty="0"/>
              <a:t>4</a:t>
            </a:r>
            <a:r>
              <a:rPr lang="en-US" altLang="zh-CN" sz="3200" b="1" dirty="0"/>
              <a:t>. </a:t>
            </a:r>
            <a:r>
              <a:rPr lang="zh-CN" altLang="en-US" sz="3200" b="1" dirty="0"/>
              <a:t>复杂句</a:t>
            </a:r>
            <a:endParaRPr lang="zh-CN" altLang="en-US" sz="3200" b="1" dirty="0"/>
          </a:p>
        </p:txBody>
      </p:sp>
      <p:sp>
        <p:nvSpPr>
          <p:cNvPr id="17" name="矩形 16"/>
          <p:cNvSpPr/>
          <p:nvPr/>
        </p:nvSpPr>
        <p:spPr>
          <a:xfrm>
            <a:off x="4004614" y="4546896"/>
            <a:ext cx="1454150"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3200" b="1" dirty="0"/>
              <a:t>5. </a:t>
            </a:r>
            <a:r>
              <a:rPr lang="zh-CN" altLang="en-US" sz="3200" b="1" dirty="0"/>
              <a:t>举例</a:t>
            </a:r>
            <a:endParaRPr lang="zh-CN" altLang="en-US" sz="3200" b="1" dirty="0"/>
          </a:p>
        </p:txBody>
      </p:sp>
      <p:sp>
        <p:nvSpPr>
          <p:cNvPr id="9" name="矩形 8"/>
          <p:cNvSpPr/>
          <p:nvPr/>
        </p:nvSpPr>
        <p:spPr>
          <a:xfrm>
            <a:off x="3920794" y="5428911"/>
            <a:ext cx="2679065"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3200" b="1" dirty="0"/>
              <a:t>6. </a:t>
            </a:r>
            <a:r>
              <a:rPr lang="zh-CN" altLang="en-US" sz="3200" b="1" dirty="0"/>
              <a:t>特殊信号词</a:t>
            </a:r>
            <a:endParaRPr lang="zh-CN" altLang="en-US" sz="3200" b="1" dirty="0"/>
          </a:p>
        </p:txBody>
      </p:sp>
      <p:pic>
        <p:nvPicPr>
          <p:cNvPr id="8" name="图片 7"/>
          <p:cNvPicPr>
            <a:picLocks noChangeAspect="1"/>
          </p:cNvPicPr>
          <p:nvPr/>
        </p:nvPicPr>
        <p:blipFill>
          <a:blip r:embed="rId2"/>
          <a:stretch>
            <a:fillRect/>
          </a:stretch>
        </p:blipFill>
        <p:spPr>
          <a:xfrm>
            <a:off x="6220460" y="1581150"/>
            <a:ext cx="5009515" cy="485775"/>
          </a:xfrm>
          <a:prstGeom prst="rect">
            <a:avLst/>
          </a:prstGeom>
        </p:spPr>
      </p:pic>
      <p:pic>
        <p:nvPicPr>
          <p:cNvPr id="12" name="图片 11"/>
          <p:cNvPicPr>
            <a:picLocks noChangeAspect="1"/>
          </p:cNvPicPr>
          <p:nvPr/>
        </p:nvPicPr>
        <p:blipFill>
          <a:blip r:embed="rId3"/>
          <a:stretch>
            <a:fillRect/>
          </a:stretch>
        </p:blipFill>
        <p:spPr>
          <a:xfrm>
            <a:off x="6025515" y="2330450"/>
            <a:ext cx="5400040" cy="457200"/>
          </a:xfrm>
          <a:prstGeom prst="rect">
            <a:avLst/>
          </a:prstGeom>
        </p:spPr>
      </p:pic>
      <p:sp>
        <p:nvSpPr>
          <p:cNvPr id="21" name="矩形 20"/>
          <p:cNvSpPr/>
          <p:nvPr/>
        </p:nvSpPr>
        <p:spPr>
          <a:xfrm>
            <a:off x="6599555" y="3392805"/>
            <a:ext cx="4280535" cy="1198880"/>
          </a:xfrm>
          <a:prstGeom prst="rect">
            <a:avLst/>
          </a:prstGeom>
          <a:solidFill>
            <a:srgbClr val="4AA44A"/>
          </a:solidFill>
          <a:ln>
            <a:solidFill>
              <a:srgbClr val="4AA44A"/>
            </a:solidFill>
          </a:ln>
        </p:spPr>
        <p:txBody>
          <a:bodyPr wrap="squar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en-US" altLang="zh-CN" sz="2400" b="1" dirty="0"/>
              <a:t>“</a:t>
            </a:r>
            <a:r>
              <a:rPr lang="zh-CN" altLang="en-US" sz="2400" b="1" dirty="0"/>
              <a:t>同义改写</a:t>
            </a:r>
            <a:r>
              <a:rPr lang="en-US" altLang="zh-CN" sz="2400" b="1" dirty="0"/>
              <a:t>”</a:t>
            </a:r>
            <a:r>
              <a:rPr lang="zh-CN" altLang="en-US" sz="2400" b="1" dirty="0"/>
              <a:t>：部分原词；部分同义词（似曾相识）</a:t>
            </a:r>
            <a:endParaRPr lang="zh-CN" altLang="en-US" sz="2400" b="1" dirty="0"/>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slow" p14:dur="2000" advTm="116837"/>
    </mc:Choice>
    <mc:Fallback>
      <p:transition spd="slow" advTm="1168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51" y="333375"/>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47675" y="556152"/>
            <a:ext cx="10487025" cy="2246769"/>
          </a:xfrm>
          <a:prstGeom prst="rect">
            <a:avLst/>
          </a:prstGeom>
          <a:noFill/>
        </p:spPr>
        <p:txBody>
          <a:bodyPr wrap="square" rtlCol="0">
            <a:spAutoFit/>
          </a:bodyPr>
          <a:lstStyle/>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10123" y="798803"/>
            <a:ext cx="10487025" cy="5498465"/>
          </a:xfrm>
          <a:prstGeom prst="rect">
            <a:avLst/>
          </a:prstGeom>
          <a:noFill/>
        </p:spPr>
        <p:txBody>
          <a:bodyPr wrap="square" rtlCol="0">
            <a:spAutoFit/>
          </a:bodyPr>
          <a:lstStyle/>
          <a:p>
            <a:pPr algn="ctr"/>
            <a:endParaRPr lang="en-US" altLang="zh-CN" sz="4500" b="1" dirty="0">
              <a:solidFill>
                <a:schemeClr val="bg1"/>
              </a:solidFill>
            </a:endParaRPr>
          </a:p>
          <a:p>
            <a:pPr algn="ctr">
              <a:lnSpc>
                <a:spcPts val="6000"/>
              </a:lnSpc>
            </a:pPr>
            <a:r>
              <a:rPr lang="zh-CN" altLang="en-US" sz="5000" b="1" dirty="0">
                <a:solidFill>
                  <a:schemeClr val="bg1"/>
                </a:solidFill>
                <a:latin typeface="楷体" panose="02010609060101010101" pitchFamily="49" charset="-122"/>
                <a:ea typeface="楷体" panose="02010609060101010101" pitchFamily="49" charset="-122"/>
              </a:rPr>
              <a:t>第七课</a:t>
            </a:r>
            <a:endParaRPr lang="en-US" altLang="zh-CN" sz="5000" b="1" dirty="0">
              <a:solidFill>
                <a:schemeClr val="bg1"/>
              </a:solidFill>
              <a:latin typeface="楷体" panose="02010609060101010101" pitchFamily="49" charset="-122"/>
              <a:ea typeface="楷体" panose="02010609060101010101" pitchFamily="49" charset="-122"/>
            </a:endParaRPr>
          </a:p>
          <a:p>
            <a:pPr algn="ctr">
              <a:lnSpc>
                <a:spcPct val="120000"/>
              </a:lnSpc>
            </a:pPr>
            <a:endParaRPr lang="en-US" altLang="zh-CN" sz="2800" dirty="0">
              <a:solidFill>
                <a:schemeClr val="bg1"/>
              </a:solidFill>
              <a:latin typeface="Times New Roman" panose="02020603050405020304" pitchFamily="18" charset="0"/>
              <a:cs typeface="Times New Roman" panose="02020603050405020304" pitchFamily="18" charset="0"/>
            </a:endParaRPr>
          </a:p>
          <a:p>
            <a:pPr algn="ctr"/>
            <a:r>
              <a:rPr lang="zh-CN" altLang="en-US"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rPr>
              <a:t>细节理解</a:t>
            </a:r>
            <a:endParaRPr lang="en-US" altLang="zh-CN" sz="8000" b="1" dirty="0">
              <a:solidFill>
                <a:schemeClr val="bg1"/>
              </a:solidFill>
              <a:latin typeface="华文新魏" panose="02010800040101010101" pitchFamily="2" charset="-122"/>
              <a:ea typeface="华文新魏" panose="02010800040101010101" pitchFamily="2" charset="-122"/>
              <a:cs typeface="Times New Roman" panose="02020603050405020304" pitchFamily="18" charset="0"/>
            </a:endParaRPr>
          </a:p>
          <a:p>
            <a:pPr algn="ctr">
              <a:lnSpc>
                <a:spcPct val="140000"/>
              </a:lnSpc>
            </a:pPr>
            <a:endParaRPr lang="en-US" altLang="zh-CN" sz="4200" dirty="0">
              <a:solidFill>
                <a:schemeClr val="bg1"/>
              </a:solidFill>
              <a:latin typeface="楷体" panose="02010609060101010101" pitchFamily="49" charset="-122"/>
              <a:ea typeface="楷体" panose="02010609060101010101" pitchFamily="49" charset="-122"/>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endParaRPr lang="en-US" altLang="zh-CN" sz="2800" dirty="0">
              <a:solidFill>
                <a:schemeClr val="bg1"/>
              </a:solidFill>
              <a:latin typeface="Times New Roman" panose="02020603050405020304" pitchFamily="18" charset="0"/>
              <a:cs typeface="Times New Roman" panose="02020603050405020304" pitchFamily="18" charset="0"/>
            </a:endParaRPr>
          </a:p>
          <a:p>
            <a:r>
              <a:rPr lang="en-US" altLang="zh-CN" sz="2800" b="1" dirty="0">
                <a:solidFill>
                  <a:schemeClr val="bg1"/>
                </a:solidFill>
                <a:latin typeface="Times New Roman" panose="02020603050405020304" pitchFamily="18" charset="0"/>
                <a:cs typeface="Times New Roman" panose="02020603050405020304" pitchFamily="18" charset="0"/>
              </a:rPr>
              <a:t>                                          </a:t>
            </a:r>
            <a:endParaRPr lang="en-US" altLang="zh-CN" dirty="0">
              <a:solidFill>
                <a:schemeClr val="bg1"/>
              </a:solidFill>
            </a:endParaRPr>
          </a:p>
        </p:txBody>
      </p:sp>
      <p:pic>
        <p:nvPicPr>
          <p:cNvPr id="6" name="图片 5"/>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14416"/>
    </mc:Choice>
    <mc:Fallback>
      <p:transition spd="slow" advTm="1441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449838" y="410220"/>
            <a:ext cx="385572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一、细节理解要求</a:t>
            </a:r>
            <a:endParaRPr lang="zh-CN" altLang="en-US" sz="3600" b="1" cap="none" spc="0" dirty="0">
              <a:ln w="0"/>
              <a:solidFill>
                <a:schemeClr val="bg1"/>
              </a:solidFill>
              <a:latin typeface="+mj-ea"/>
              <a:ea typeface="+mj-ea"/>
            </a:endParaRPr>
          </a:p>
        </p:txBody>
      </p:sp>
      <p:pic>
        <p:nvPicPr>
          <p:cNvPr id="17" name="图片 16"/>
          <p:cNvPicPr>
            <a:picLocks noChangeAspect="1"/>
          </p:cNvPicPr>
          <p:nvPr/>
        </p:nvPicPr>
        <p:blipFill>
          <a:blip r:embed="rId1"/>
          <a:srcRect t="29601" b="29420"/>
          <a:stretch>
            <a:fillRect/>
          </a:stretch>
        </p:blipFill>
        <p:spPr>
          <a:xfrm>
            <a:off x="643255" y="2060575"/>
            <a:ext cx="1351280" cy="2080260"/>
          </a:xfrm>
          <a:prstGeom prst="rect">
            <a:avLst/>
          </a:prstGeom>
        </p:spPr>
      </p:pic>
      <p:sp>
        <p:nvSpPr>
          <p:cNvPr id="18" name="文本框 17"/>
          <p:cNvSpPr txBox="1"/>
          <p:nvPr/>
        </p:nvSpPr>
        <p:spPr>
          <a:xfrm>
            <a:off x="2117255" y="2911751"/>
            <a:ext cx="11296650" cy="5547995"/>
          </a:xfrm>
          <a:prstGeom prst="rect">
            <a:avLst/>
          </a:prstGeom>
          <a:noFill/>
        </p:spPr>
        <p:txBody>
          <a:bodyPr wrap="square" rtlCol="0">
            <a:spAutoFit/>
          </a:bodyPr>
          <a:lstStyle/>
          <a:p>
            <a:pPr>
              <a:lnSpc>
                <a:spcPct val="114000"/>
              </a:lnSpc>
            </a:pPr>
            <a:r>
              <a:rPr lang="en-US" altLang="zh-CN" sz="3000" b="1" dirty="0">
                <a:solidFill>
                  <a:schemeClr val="bg1"/>
                </a:solidFill>
                <a:latin typeface="Times New Roman" panose="02020603050405020304" pitchFamily="18" charset="0"/>
                <a:cs typeface="Times New Roman" panose="02020603050405020304" pitchFamily="18" charset="0"/>
              </a:rPr>
              <a:t>1. </a:t>
            </a:r>
            <a:r>
              <a:rPr lang="zh-CN" altLang="en-US" sz="3000" b="1" dirty="0">
                <a:solidFill>
                  <a:schemeClr val="bg1"/>
                </a:solidFill>
                <a:latin typeface="Times New Roman" panose="02020603050405020304" pitchFamily="18" charset="0"/>
                <a:cs typeface="Times New Roman" panose="02020603050405020304" pitchFamily="18" charset="0"/>
              </a:rPr>
              <a:t>细节理解</a:t>
            </a: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marL="514350" indent="-514350">
              <a:lnSpc>
                <a:spcPct val="114000"/>
              </a:lnSpc>
              <a:buAutoNum type="arabicPeriod"/>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30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ct val="114000"/>
              </a:lnSpc>
            </a:pPr>
            <a:endParaRPr lang="en-US" altLang="zh-CN" sz="2800" b="1" dirty="0">
              <a:solidFill>
                <a:schemeClr val="bg1"/>
              </a:solidFill>
              <a:latin typeface="Times New Roman" panose="02020603050405020304" pitchFamily="18" charset="0"/>
              <a:cs typeface="Times New Roman" panose="02020603050405020304" pitchFamily="18" charset="0"/>
            </a:endParaRPr>
          </a:p>
          <a:p>
            <a:pPr>
              <a:lnSpc>
                <a:spcPts val="2360"/>
              </a:lnSpc>
            </a:pPr>
            <a:r>
              <a:rPr lang="en-US" altLang="zh-CN" sz="2800" b="1" dirty="0">
                <a:latin typeface="Times New Roman" panose="02020603050405020304" pitchFamily="18" charset="0"/>
                <a:cs typeface="Times New Roman" panose="02020603050405020304" pitchFamily="18" charset="0"/>
              </a:rPr>
              <a:t>1</a:t>
            </a:r>
            <a:endParaRPr lang="en-US" altLang="zh-CN" sz="2600" dirty="0">
              <a:solidFill>
                <a:schemeClr val="bg1"/>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4679172" y="1936881"/>
            <a:ext cx="6412480" cy="2891790"/>
          </a:xfrm>
          <a:prstGeom prst="rect">
            <a:avLst/>
          </a:prstGeom>
          <a:noFill/>
          <a:ln w="19050">
            <a:solidFill>
              <a:schemeClr val="accent5">
                <a:lumMod val="40000"/>
                <a:lumOff val="60000"/>
              </a:schemeClr>
            </a:solidFill>
          </a:ln>
        </p:spPr>
        <p:txBody>
          <a:bodyPr wrap="square" rtlCol="0">
            <a:spAutoFit/>
          </a:bodyPr>
          <a:lstStyle/>
          <a:p>
            <a:r>
              <a:rPr lang="en-US" altLang="zh-CN"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    </a:t>
            </a:r>
            <a:r>
              <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rPr>
              <a:t>文章主题和中心思想的阐述往往需要大量细节信息的支持，这些细节理解对于理解全文内容至关重要，同时也是归纳和概括文章中心思想的基础。命题人员往往会要求考生根据不同的要求，阅读文章以获得某些特定的信息或准确地寻求所需的细节。</a:t>
            </a:r>
            <a:endParaRPr lang="zh-CN" altLang="en-US" sz="2600" dirty="0">
              <a:solidFill>
                <a:schemeClr val="bg1"/>
              </a:solidFill>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1" name="图片 10"/>
          <p:cNvPicPr/>
          <p:nvPr/>
        </p:nvPicPr>
        <p:blipFill>
          <a:blip r:embed="rId2"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9188" y="36196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二、常见设问</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 name="文本框 1"/>
          <p:cNvSpPr txBox="1"/>
          <p:nvPr/>
        </p:nvSpPr>
        <p:spPr>
          <a:xfrm>
            <a:off x="687705" y="1969770"/>
            <a:ext cx="7261860" cy="152971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1.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What</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does the author seem to like about cherries?</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2.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Why</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do many parents limit electronic reading?</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3.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How</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was the author's first marathon?</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42" name="对话气泡: 矩形 24"/>
          <p:cNvSpPr/>
          <p:nvPr/>
        </p:nvSpPr>
        <p:spPr>
          <a:xfrm>
            <a:off x="3266440" y="829310"/>
            <a:ext cx="7804150" cy="905510"/>
          </a:xfrm>
          <a:prstGeom prst="wedgeRectCallout">
            <a:avLst>
              <a:gd name="adj1" fmla="val -41139"/>
              <a:gd name="adj2" fmla="val 69915"/>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600" b="1" dirty="0">
                <a:solidFill>
                  <a:schemeClr val="bg1"/>
                </a:solidFill>
                <a:latin typeface="Times New Roman" panose="02020603050405020304" pitchFamily="18" charset="0"/>
                <a:cs typeface="Times New Roman" panose="02020603050405020304" pitchFamily="18" charset="0"/>
              </a:rPr>
              <a:t>以</a:t>
            </a:r>
            <a:r>
              <a:rPr lang="en-US" altLang="zh-CN" sz="2600" b="1" u="sng" dirty="0">
                <a:solidFill>
                  <a:srgbClr val="C00000"/>
                </a:solidFill>
                <a:latin typeface="Times New Roman" panose="02020603050405020304" pitchFamily="18" charset="0"/>
                <a:cs typeface="Times New Roman" panose="02020603050405020304" pitchFamily="18" charset="0"/>
              </a:rPr>
              <a:t>what, when, where, who, which</a:t>
            </a:r>
            <a:r>
              <a:rPr lang="zh-CN" altLang="en-US" sz="2600" b="1" dirty="0">
                <a:solidFill>
                  <a:schemeClr val="bg1"/>
                </a:solidFill>
                <a:latin typeface="Times New Roman" panose="02020603050405020304" pitchFamily="18" charset="0"/>
                <a:cs typeface="Times New Roman" panose="02020603050405020304" pitchFamily="18" charset="0"/>
              </a:rPr>
              <a:t>等疑问词开头的特殊疑问句，考查</a:t>
            </a:r>
            <a:r>
              <a:rPr lang="zh-CN" altLang="en-US" sz="2600" b="1" u="sng" dirty="0">
                <a:solidFill>
                  <a:srgbClr val="C00000"/>
                </a:solidFill>
                <a:latin typeface="Times New Roman" panose="02020603050405020304" pitchFamily="18" charset="0"/>
                <a:cs typeface="Times New Roman" panose="02020603050405020304" pitchFamily="18" charset="0"/>
              </a:rPr>
              <a:t>事件、时间、地点、人物</a:t>
            </a:r>
            <a:r>
              <a:rPr lang="zh-CN" altLang="en-US" sz="2600" b="1" dirty="0">
                <a:solidFill>
                  <a:schemeClr val="bg1"/>
                </a:solidFill>
                <a:latin typeface="Times New Roman" panose="02020603050405020304" pitchFamily="18" charset="0"/>
                <a:cs typeface="Times New Roman" panose="02020603050405020304" pitchFamily="18" charset="0"/>
              </a:rPr>
              <a:t>等细节</a:t>
            </a:r>
            <a:endParaRPr lang="zh-CN" altLang="en-US" sz="2600" b="1" dirty="0">
              <a:solidFill>
                <a:schemeClr val="bg1"/>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687705" y="3642995"/>
            <a:ext cx="10570210" cy="57086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4. Wang's winning of the prize means that Chinese architects are </a:t>
            </a:r>
            <a:r>
              <a:rPr lang="en-US" altLang="zh-CN" sz="2600" b="1"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t>
            </a:r>
            <a:endPar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13" name="对话气泡: 矩形 24"/>
          <p:cNvSpPr/>
          <p:nvPr/>
        </p:nvSpPr>
        <p:spPr>
          <a:xfrm>
            <a:off x="8072120" y="2621915"/>
            <a:ext cx="3451225" cy="847090"/>
          </a:xfrm>
          <a:prstGeom prst="wedgeRectCallout">
            <a:avLst>
              <a:gd name="adj1" fmla="val -41139"/>
              <a:gd name="adj2" fmla="val 69915"/>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600" b="1" dirty="0">
                <a:solidFill>
                  <a:schemeClr val="bg1"/>
                </a:solidFill>
                <a:latin typeface="Times New Roman" panose="02020603050405020304" pitchFamily="18" charset="0"/>
                <a:cs typeface="Times New Roman" panose="02020603050405020304" pitchFamily="18" charset="0"/>
              </a:rPr>
              <a:t>以</a:t>
            </a:r>
            <a:r>
              <a:rPr lang="zh-CN" altLang="en-US" sz="2600" b="1" u="sng" dirty="0">
                <a:solidFill>
                  <a:srgbClr val="C00000"/>
                </a:solidFill>
                <a:latin typeface="Times New Roman" panose="02020603050405020304" pitchFamily="18" charset="0"/>
                <a:cs typeface="Times New Roman" panose="02020603050405020304" pitchFamily="18" charset="0"/>
              </a:rPr>
              <a:t>填空形式</a:t>
            </a:r>
            <a:r>
              <a:rPr lang="zh-CN" altLang="en-US" sz="2600" b="1" dirty="0">
                <a:solidFill>
                  <a:schemeClr val="bg1"/>
                </a:solidFill>
                <a:latin typeface="Times New Roman" panose="02020603050405020304" pitchFamily="18" charset="0"/>
                <a:cs typeface="Times New Roman" panose="02020603050405020304" pitchFamily="18" charset="0"/>
              </a:rPr>
              <a:t>考查特定细节</a:t>
            </a:r>
            <a:endParaRPr lang="zh-CN" altLang="en-US" sz="2600" b="1" dirty="0">
              <a:solidFill>
                <a:schemeClr val="bg1"/>
              </a:solidFill>
              <a:latin typeface="Times New Roman" panose="02020603050405020304" pitchFamily="18" charset="0"/>
              <a:cs typeface="Times New Roman" panose="02020603050405020304" pitchFamily="18" charset="0"/>
            </a:endParaRPr>
          </a:p>
        </p:txBody>
      </p:sp>
      <p:sp>
        <p:nvSpPr>
          <p:cNvPr id="14" name="文本框 13"/>
          <p:cNvSpPr txBox="1"/>
          <p:nvPr/>
        </p:nvSpPr>
        <p:spPr>
          <a:xfrm>
            <a:off x="687705" y="4356735"/>
            <a:ext cx="7261860" cy="2009775"/>
          </a:xfrm>
          <a:prstGeom prst="rect">
            <a:avLst/>
          </a:prstGeom>
          <a:noFill/>
          <a:ln w="19050">
            <a:solidFill>
              <a:schemeClr val="accent5">
                <a:lumMod val="40000"/>
                <a:lumOff val="60000"/>
              </a:schemeClr>
            </a:solidFill>
          </a:ln>
        </p:spPr>
        <p:txBody>
          <a:bodyPr wrap="square" rtlCol="0">
            <a:spAutoFit/>
          </a:bodyPr>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5.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According to</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Dr. Wang, the next step of the study </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is to </a:t>
            </a:r>
            <a:r>
              <a:rPr lang="en-US" altLang="zh-CN" sz="2600" u="sng"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              </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rPr>
              <a:t>.</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sym typeface="+mn-ea"/>
            </a:endParaRPr>
          </a:p>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6. </a:t>
            </a:r>
            <a:r>
              <a:rPr lang="en-US" altLang="zh-CN" sz="2600" b="1"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According to</a:t>
            </a: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Jennifer DeBruyn, why was the </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a:p>
            <a:pPr fontAlgn="auto">
              <a:lnSpc>
                <a:spcPct val="120000"/>
              </a:lnSpc>
            </a:pPr>
            <a:r>
              <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rPr>
              <a:t>    patient so anxious?</a:t>
            </a:r>
            <a:endParaRPr lang="en-US" altLang="zh-CN" sz="2600" dirty="0">
              <a:solidFill>
                <a:schemeClr val="bg1"/>
              </a:solidFill>
              <a:latin typeface="Times New Roman" panose="02020603050405020304" pitchFamily="18" charset="0"/>
              <a:ea typeface="Cambria Math" panose="02040503050406030204" pitchFamily="18" charset="0"/>
              <a:cs typeface="Times New Roman" panose="02020603050405020304" pitchFamily="18" charset="0"/>
            </a:endParaRPr>
          </a:p>
        </p:txBody>
      </p:sp>
      <p:sp>
        <p:nvSpPr>
          <p:cNvPr id="17" name="对话气泡: 矩形 24"/>
          <p:cNvSpPr/>
          <p:nvPr/>
        </p:nvSpPr>
        <p:spPr>
          <a:xfrm>
            <a:off x="8312150" y="4759960"/>
            <a:ext cx="3451225" cy="1260475"/>
          </a:xfrm>
          <a:prstGeom prst="wedgeRectCallout">
            <a:avLst>
              <a:gd name="adj1" fmla="val -59107"/>
              <a:gd name="adj2" fmla="val 37103"/>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600" b="1" dirty="0">
                <a:solidFill>
                  <a:schemeClr val="bg1"/>
                </a:solidFill>
                <a:latin typeface="Times New Roman" panose="02020603050405020304" pitchFamily="18" charset="0"/>
                <a:cs typeface="Times New Roman" panose="02020603050405020304" pitchFamily="18" charset="0"/>
              </a:rPr>
              <a:t>以</a:t>
            </a:r>
            <a:r>
              <a:rPr lang="en-US" altLang="zh-CN" sz="2600" b="1" u="sng" dirty="0">
                <a:solidFill>
                  <a:srgbClr val="C00000"/>
                </a:solidFill>
                <a:latin typeface="Times New Roman" panose="02020603050405020304" pitchFamily="18" charset="0"/>
                <a:cs typeface="Times New Roman" panose="02020603050405020304" pitchFamily="18" charset="0"/>
              </a:rPr>
              <a:t>according to</a:t>
            </a:r>
            <a:r>
              <a:rPr lang="zh-CN" altLang="en-US" sz="2600" b="1" dirty="0">
                <a:solidFill>
                  <a:schemeClr val="bg1"/>
                </a:solidFill>
                <a:latin typeface="Times New Roman" panose="02020603050405020304" pitchFamily="18" charset="0"/>
                <a:cs typeface="Times New Roman" panose="02020603050405020304" pitchFamily="18" charset="0"/>
              </a:rPr>
              <a:t>开头的提问或填空考查特定细节</a:t>
            </a:r>
            <a:endParaRPr lang="zh-CN" altLang="en-US" sz="2600" b="1" dirty="0">
              <a:solidFill>
                <a:schemeClr val="bg1"/>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68802"/>
    </mc:Choice>
    <mc:Fallback>
      <p:transition spd="slow" advTm="68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bldLvl="0" animBg="1"/>
      <p:bldP spid="13" grpId="0" bldLvl="0" animBg="1"/>
      <p:bldP spid="17"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7182"/>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29188" y="361960"/>
            <a:ext cx="2937510" cy="645160"/>
          </a:xfrm>
          <a:prstGeom prst="rect">
            <a:avLst/>
          </a:prstGeom>
          <a:noFill/>
        </p:spPr>
        <p:txBody>
          <a:bodyPr wrap="none" lIns="91440" tIns="45720" rIns="91440" bIns="45720">
            <a:spAutoFit/>
          </a:bodyPr>
          <a:lstStyle/>
          <a:p>
            <a:pPr algn="ctr"/>
            <a:r>
              <a:rPr lang="zh-CN" altLang="en-US" sz="3600" b="1" cap="none" spc="0" dirty="0">
                <a:ln w="0"/>
                <a:solidFill>
                  <a:schemeClr val="bg1"/>
                </a:solidFill>
                <a:latin typeface="+mj-ea"/>
                <a:ea typeface="+mj-ea"/>
              </a:rPr>
              <a:t>三、常见考点</a:t>
            </a:r>
            <a:endParaRPr lang="zh-CN" altLang="en-US" sz="3600" b="1" cap="none" spc="0" dirty="0">
              <a:ln w="0"/>
              <a:solidFill>
                <a:schemeClr val="bg1"/>
              </a:solidFill>
              <a:latin typeface="+mj-ea"/>
              <a:ea typeface="+mj-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39" name="矩形 38"/>
          <p:cNvSpPr/>
          <p:nvPr/>
        </p:nvSpPr>
        <p:spPr>
          <a:xfrm>
            <a:off x="1286814" y="136745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1. </a:t>
            </a:r>
            <a:r>
              <a:rPr lang="zh-CN" altLang="en-US" sz="3200" b="1" dirty="0"/>
              <a:t>数字</a:t>
            </a:r>
            <a:endParaRPr lang="zh-CN" altLang="en-US" sz="3200" b="1" dirty="0"/>
          </a:p>
        </p:txBody>
      </p:sp>
      <p:sp>
        <p:nvSpPr>
          <p:cNvPr id="17" name="矩形 16"/>
          <p:cNvSpPr/>
          <p:nvPr/>
        </p:nvSpPr>
        <p:spPr>
          <a:xfrm>
            <a:off x="7295184" y="352264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5. </a:t>
            </a:r>
            <a:r>
              <a:rPr lang="zh-CN" altLang="en-US" sz="3200" b="1" dirty="0"/>
              <a:t>举例</a:t>
            </a:r>
            <a:endParaRPr lang="zh-CN" altLang="en-US" sz="3200" b="1" dirty="0"/>
          </a:p>
        </p:txBody>
      </p:sp>
      <p:sp>
        <p:nvSpPr>
          <p:cNvPr id="18" name="矩形 17"/>
          <p:cNvSpPr/>
          <p:nvPr/>
        </p:nvSpPr>
        <p:spPr>
          <a:xfrm>
            <a:off x="3719499" y="3280071"/>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3. </a:t>
            </a:r>
            <a:r>
              <a:rPr lang="zh-CN" altLang="en-US" sz="3200" b="1" dirty="0"/>
              <a:t>引用</a:t>
            </a:r>
            <a:endParaRPr lang="zh-CN" altLang="en-US" sz="3200" b="1" dirty="0"/>
          </a:p>
        </p:txBody>
      </p:sp>
      <p:sp>
        <p:nvSpPr>
          <p:cNvPr id="19" name="矩形 18"/>
          <p:cNvSpPr/>
          <p:nvPr/>
        </p:nvSpPr>
        <p:spPr>
          <a:xfrm>
            <a:off x="2427274" y="2359956"/>
            <a:ext cx="1454150"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2. </a:t>
            </a:r>
            <a:r>
              <a:rPr lang="zh-CN" altLang="en-US" sz="3200" b="1" dirty="0"/>
              <a:t>转折</a:t>
            </a:r>
            <a:endParaRPr lang="zh-CN" altLang="en-US" sz="3200" b="1" dirty="0"/>
          </a:p>
        </p:txBody>
      </p:sp>
      <p:sp>
        <p:nvSpPr>
          <p:cNvPr id="4" name="矩形 3"/>
          <p:cNvSpPr/>
          <p:nvPr/>
        </p:nvSpPr>
        <p:spPr>
          <a:xfrm>
            <a:off x="5048554" y="4431961"/>
            <a:ext cx="1834515" cy="58356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en-US" altLang="zh-CN" sz="2800" b="1" dirty="0"/>
              <a:t>4</a:t>
            </a:r>
            <a:r>
              <a:rPr lang="en-US" altLang="zh-CN" sz="3200" b="1" dirty="0"/>
              <a:t>. </a:t>
            </a:r>
            <a:r>
              <a:rPr lang="zh-CN" altLang="en-US" sz="3200" b="1" dirty="0"/>
              <a:t>复杂句</a:t>
            </a:r>
            <a:endParaRPr lang="zh-CN" altLang="en-US" sz="3200" b="1" dirty="0"/>
          </a:p>
        </p:txBody>
      </p:sp>
      <p:sp>
        <p:nvSpPr>
          <p:cNvPr id="9" name="矩形 8"/>
          <p:cNvSpPr/>
          <p:nvPr/>
        </p:nvSpPr>
        <p:spPr>
          <a:xfrm>
            <a:off x="7873669" y="2129451"/>
            <a:ext cx="2679065" cy="583565"/>
          </a:xfrm>
          <a:prstGeom prst="rect">
            <a:avLst/>
          </a:prstGeom>
          <a:solidFill>
            <a:srgbClr val="4AA44A"/>
          </a:solidFill>
          <a:ln>
            <a:solidFill>
              <a:srgbClr val="4AA44A"/>
            </a:solidFill>
          </a:ln>
        </p:spPr>
        <p:txBody>
          <a:bodyPr wrap="none">
            <a:spAutoFit/>
          </a:bodyPr>
          <a:lstStyle/>
          <a:p>
            <a:pPr indent="0">
              <a:buFont typeface="Wingdings" panose="05000000000000000000" pitchFamily="2" charset="2"/>
              <a:buNone/>
            </a:pPr>
            <a:r>
              <a:rPr lang="en-US" altLang="zh-CN" sz="3200" b="1" dirty="0"/>
              <a:t>6. </a:t>
            </a:r>
            <a:r>
              <a:rPr lang="zh-CN" altLang="en-US" sz="3200" b="1" dirty="0"/>
              <a:t>特殊信号词</a:t>
            </a:r>
            <a:endParaRPr lang="zh-CN" altLang="en-US" sz="3200" b="1" dirty="0"/>
          </a:p>
        </p:txBody>
      </p:sp>
      <p:pic>
        <p:nvPicPr>
          <p:cNvPr id="3" name="图片 2"/>
          <p:cNvPicPr>
            <a:picLocks noChangeAspect="1"/>
          </p:cNvPicPr>
          <p:nvPr/>
        </p:nvPicPr>
        <p:blipFill>
          <a:blip r:embed="rId2"/>
          <a:stretch>
            <a:fillRect/>
          </a:stretch>
        </p:blipFill>
        <p:spPr>
          <a:xfrm>
            <a:off x="967105" y="3965575"/>
            <a:ext cx="2223135" cy="2251075"/>
          </a:xfrm>
          <a:prstGeom prst="rect">
            <a:avLst/>
          </a:prstGeom>
        </p:spPr>
      </p:pic>
    </p:spTree>
    <p:custDataLst>
      <p:tags r:id="rId3"/>
    </p:custDataLst>
  </p:cSld>
  <p:clrMapOvr>
    <a:masterClrMapping/>
  </p:clrMapOvr>
  <mc:AlternateContent xmlns:mc="http://schemas.openxmlformats.org/markup-compatibility/2006">
    <mc:Choice xmlns:p14="http://schemas.microsoft.com/office/powerpoint/2010/main" Requires="p14">
      <p:transition spd="slow" p14:dur="2000" advTm="172566"/>
    </mc:Choice>
    <mc:Fallback>
      <p:transition spd="slow" advTm="17256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1058930"/>
            <a:ext cx="10836440" cy="2861310"/>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In a recycling economy, we would make one set of 100 cans to start with, the replace them over and over again with recycled cans. Since 3% of the metal is lost during reprocessing, we'd have to make an extra 10 cans each year. But in all, only 150 cans will be used up over the cat's lifetime—and we'll still have 100 left over for the next cat.</a:t>
            </a:r>
            <a:endParaRPr lang="en-US" sz="30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8175" y="4232275"/>
            <a:ext cx="10714990" cy="13728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800">
                <a:solidFill>
                  <a:schemeClr val="bg1"/>
                </a:solidFill>
                <a:uFillTx/>
                <a:latin typeface="Times New Roman" panose="02020603050405020304" pitchFamily="18" charset="0"/>
                <a:cs typeface="Times New Roman" panose="02020603050405020304" pitchFamily="18" charset="0"/>
                <a:sym typeface="+mn-ea"/>
              </a:rPr>
              <a:t>1. </a:t>
            </a:r>
            <a:r>
              <a:rPr lang="en-US" sz="2800">
                <a:solidFill>
                  <a:schemeClr val="bg1"/>
                </a:solidFill>
                <a:uFillTx/>
                <a:latin typeface="Times New Roman" panose="02020603050405020304" pitchFamily="18" charset="0"/>
                <a:cs typeface="Times New Roman" panose="02020603050405020304" pitchFamily="18" charset="0"/>
                <a:sym typeface="+mn-ea"/>
              </a:rPr>
              <a:t>How many cans will be used up in a cat's 15-year lifetime in a </a:t>
            </a:r>
            <a:endParaRPr lang="en-US" sz="280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a:solidFill>
                  <a:schemeClr val="bg1"/>
                </a:solidFill>
                <a:uFillTx/>
                <a:latin typeface="Times New Roman" panose="02020603050405020304" pitchFamily="18" charset="0"/>
                <a:cs typeface="Times New Roman" panose="02020603050405020304" pitchFamily="18" charset="0"/>
                <a:sym typeface="+mn-ea"/>
              </a:rPr>
              <a:t>    recycling economy?</a:t>
            </a:r>
            <a:endParaRPr lang="en-US" sz="2800">
              <a:solidFill>
                <a:schemeClr val="bg1"/>
              </a:solidFill>
              <a:uFillTx/>
              <a:latin typeface="Times New Roman" panose="02020603050405020304" pitchFamily="18" charset="0"/>
              <a:cs typeface="Times New Roman" panose="02020603050405020304" pitchFamily="18" charset="0"/>
              <a:sym typeface="+mn-ea"/>
            </a:endParaRPr>
          </a:p>
          <a:p>
            <a:pPr algn="l"/>
            <a:r>
              <a:rPr lang="en-US" sz="2800" dirty="0">
                <a:solidFill>
                  <a:schemeClr val="bg1"/>
                </a:solidFill>
                <a:latin typeface="Times New Roman" panose="02020603050405020304" pitchFamily="18" charset="0"/>
                <a:cs typeface="Times New Roman" panose="02020603050405020304" pitchFamily="18" charset="0"/>
              </a:rPr>
              <a:t>    A. 50.				B. 100.				C. 150.				D. 250.</a:t>
            </a:r>
            <a:endParaRPr lang="en-US" sz="2800" dirty="0">
              <a:solidFill>
                <a:schemeClr val="bg1"/>
              </a:solidFill>
              <a:latin typeface="Times New Roman" panose="02020603050405020304" pitchFamily="18" charset="0"/>
              <a:cs typeface="Times New Roman" panose="02020603050405020304" pitchFamily="18" charset="0"/>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6108159" y="509108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75873" y="381010"/>
            <a:ext cx="140589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数字</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1015365" y="4798695"/>
            <a:ext cx="303911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4768850" y="2465705"/>
            <a:ext cx="1558290"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p:nvPr/>
        </p:nvCxnSpPr>
        <p:spPr>
          <a:xfrm flipV="1">
            <a:off x="6864985" y="2906395"/>
            <a:ext cx="1037590" cy="235331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endCxn id="2" idx="2"/>
          </p:cNvCxnSpPr>
          <p:nvPr/>
        </p:nvCxnSpPr>
        <p:spPr>
          <a:xfrm flipV="1">
            <a:off x="2457450" y="1541780"/>
            <a:ext cx="579120" cy="325691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7167245" y="2465705"/>
            <a:ext cx="152844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矩形 29"/>
          <p:cNvSpPr/>
          <p:nvPr/>
        </p:nvSpPr>
        <p:spPr>
          <a:xfrm>
            <a:off x="843584" y="5801021"/>
            <a:ext cx="4638675"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zh-CN" altLang="en-US" sz="2400" b="1" dirty="0"/>
              <a:t>情况</a:t>
            </a:r>
            <a:r>
              <a:rPr lang="en-US" altLang="zh-CN" sz="2400" b="1" dirty="0"/>
              <a:t>1</a:t>
            </a:r>
            <a:r>
              <a:rPr lang="zh-CN" altLang="en-US" sz="2400" b="1" dirty="0"/>
              <a:t>：文中数字直接为计算结果</a:t>
            </a:r>
            <a:endParaRPr lang="zh-CN" altLang="en-US" sz="2400" b="1" dirty="0"/>
          </a:p>
        </p:txBody>
      </p:sp>
      <p:sp>
        <p:nvSpPr>
          <p:cNvPr id="2" name="圆角矩形 16"/>
          <p:cNvSpPr/>
          <p:nvPr/>
        </p:nvSpPr>
        <p:spPr>
          <a:xfrm>
            <a:off x="1122680" y="1139825"/>
            <a:ext cx="382714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 calcmode="lin" valueType="num">
                                      <p:cBhvr additive="base">
                                        <p:cTn id="29" dur="500" fill="hold"/>
                                        <p:tgtEl>
                                          <p:spTgt spid="24"/>
                                        </p:tgtEl>
                                        <p:attrNameLst>
                                          <p:attrName>ppt_x</p:attrName>
                                        </p:attrNameLst>
                                      </p:cBhvr>
                                      <p:tavLst>
                                        <p:tav tm="0">
                                          <p:val>
                                            <p:strVal val="#ppt_x"/>
                                          </p:val>
                                        </p:tav>
                                        <p:tav tm="100000">
                                          <p:val>
                                            <p:strVal val="#ppt_x"/>
                                          </p:val>
                                        </p:tav>
                                      </p:tavLst>
                                    </p:anim>
                                    <p:anim calcmode="lin" valueType="num">
                                      <p:cBhvr additive="base">
                                        <p:cTn id="3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anim calcmode="lin" valueType="num">
                                      <p:cBhvr additive="base">
                                        <p:cTn id="35" dur="500" fill="hold"/>
                                        <p:tgtEl>
                                          <p:spTgt spid="22"/>
                                        </p:tgtEl>
                                        <p:attrNameLst>
                                          <p:attrName>ppt_x</p:attrName>
                                        </p:attrNameLst>
                                      </p:cBhvr>
                                      <p:tavLst>
                                        <p:tav tm="0">
                                          <p:val>
                                            <p:strVal val="#ppt_x"/>
                                          </p:val>
                                        </p:tav>
                                        <p:tav tm="100000">
                                          <p:val>
                                            <p:strVal val="#ppt_x"/>
                                          </p:val>
                                        </p:tav>
                                      </p:tavLst>
                                    </p:anim>
                                    <p:anim calcmode="lin" valueType="num">
                                      <p:cBhvr additive="base">
                                        <p:cTn id="3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ppt_x"/>
                                          </p:val>
                                        </p:tav>
                                        <p:tav tm="100000">
                                          <p:val>
                                            <p:strVal val="#ppt_x"/>
                                          </p:val>
                                        </p:tav>
                                      </p:tavLst>
                                    </p:anim>
                                    <p:anim calcmode="lin" valueType="num">
                                      <p:cBhvr additive="base">
                                        <p:cTn id="4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additive="base">
                                        <p:cTn id="47" dur="500" fill="hold"/>
                                        <p:tgtEl>
                                          <p:spTgt spid="30"/>
                                        </p:tgtEl>
                                        <p:attrNameLst>
                                          <p:attrName>ppt_x</p:attrName>
                                        </p:attrNameLst>
                                      </p:cBhvr>
                                      <p:tavLst>
                                        <p:tav tm="0">
                                          <p:val>
                                            <p:strVal val="#ppt_x"/>
                                          </p:val>
                                        </p:tav>
                                        <p:tav tm="100000">
                                          <p:val>
                                            <p:strVal val="#ppt_x"/>
                                          </p:val>
                                        </p:tav>
                                      </p:tavLst>
                                    </p:anim>
                                    <p:anim calcmode="lin" valueType="num">
                                      <p:cBhvr additive="base">
                                        <p:cTn id="4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animBg="1"/>
      <p:bldP spid="19" grpId="0" animBg="1"/>
      <p:bldP spid="24" grpId="0" animBg="1"/>
      <p:bldP spid="20" grpId="0" bldLvl="0" animBg="1"/>
      <p:bldP spid="30"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95603" y="36226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577160" y="963680"/>
            <a:ext cx="10836440" cy="3999865"/>
          </a:xfrm>
          <a:prstGeom prst="rect">
            <a:avLst/>
          </a:prstGeom>
          <a:solidFill>
            <a:schemeClr val="accent3">
              <a:lumMod val="20000"/>
              <a:lumOff val="80000"/>
            </a:schemeClr>
          </a:solidFill>
        </p:spPr>
        <p:txBody>
          <a:bodyPr wrap="square" rtlCol="0" anchor="t">
            <a:spAutoFit/>
          </a:bodyPr>
          <a:lstStyle/>
          <a:p>
            <a:r>
              <a:rPr lang="en-US" sz="3000">
                <a:solidFill>
                  <a:schemeClr val="bg1"/>
                </a:solidFill>
                <a:uFillTx/>
                <a:latin typeface="Times New Roman" panose="02020603050405020304" pitchFamily="18" charset="0"/>
                <a:cs typeface="Times New Roman" panose="02020603050405020304" pitchFamily="18" charset="0"/>
              </a:rPr>
              <a:t>      </a:t>
            </a:r>
            <a:r>
              <a:rPr lang="en-US" sz="2800">
                <a:solidFill>
                  <a:schemeClr val="bg1"/>
                </a:solidFill>
                <a:uFillTx/>
                <a:latin typeface="Times New Roman" panose="02020603050405020304" pitchFamily="18" charset="0"/>
                <a:cs typeface="Times New Roman" panose="02020603050405020304" pitchFamily="18" charset="0"/>
              </a:rPr>
              <a:t>At present, the world has about 6, 800 languages. The distribution of these languages is hugely uneven. The general rule is that mild zones have relatively few languages, often spoken by many people, while hot wet zones have lots, often spoken by small numbers. Europe has only around 200 languages; the Americas about 1, 000; Africa 2, 400; and Asia and the Pacific perhaps 3,200, of which Papua New Guinea alone accounts for well over 800.The median number(中位数) of speakers is mere 6,000, which means that half the world's languages are spoken by fewer people than that.</a:t>
            </a:r>
            <a:endParaRPr lang="en-US" sz="2800">
              <a:solidFill>
                <a:schemeClr val="bg1"/>
              </a:solidFill>
              <a:uFillTx/>
              <a:latin typeface="Times New Roman" panose="02020603050405020304" pitchFamily="18" charset="0"/>
              <a:cs typeface="Times New Roman" panose="02020603050405020304" pitchFamily="18" charset="0"/>
            </a:endParaRPr>
          </a:p>
        </p:txBody>
      </p:sp>
      <p:sp>
        <p:nvSpPr>
          <p:cNvPr id="17" name="矩形 16"/>
          <p:cNvSpPr/>
          <p:nvPr/>
        </p:nvSpPr>
        <p:spPr>
          <a:xfrm>
            <a:off x="637540" y="5055870"/>
            <a:ext cx="10714990" cy="13912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800">
                <a:solidFill>
                  <a:schemeClr val="bg1"/>
                </a:solidFill>
                <a:uFillTx/>
                <a:latin typeface="Times New Roman" panose="02020603050405020304" pitchFamily="18" charset="0"/>
                <a:cs typeface="Times New Roman" panose="02020603050405020304" pitchFamily="18" charset="0"/>
                <a:sym typeface="+mn-ea"/>
              </a:rPr>
              <a:t>2</a:t>
            </a:r>
            <a:r>
              <a:rPr sz="2800">
                <a:solidFill>
                  <a:schemeClr val="bg1"/>
                </a:solidFill>
                <a:uFillTx/>
                <a:latin typeface="Times New Roman" panose="02020603050405020304" pitchFamily="18" charset="0"/>
                <a:cs typeface="Times New Roman" panose="02020603050405020304" pitchFamily="18" charset="0"/>
                <a:sym typeface="+mn-ea"/>
              </a:rPr>
              <a:t>. How many languages are spoken by less than 6,000 people at present？</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A. About 6,800</a:t>
            </a:r>
            <a:r>
              <a:rPr lang="en-US" sz="2800">
                <a:solidFill>
                  <a:schemeClr val="bg1"/>
                </a:solidFill>
                <a:uFillTx/>
                <a:latin typeface="Times New Roman" panose="02020603050405020304" pitchFamily="18" charset="0"/>
                <a:cs typeface="Times New Roman" panose="02020603050405020304" pitchFamily="18" charset="0"/>
                <a:sym typeface="+mn-ea"/>
              </a:rPr>
              <a:t>						</a:t>
            </a:r>
            <a:r>
              <a:rPr sz="2800">
                <a:solidFill>
                  <a:schemeClr val="bg1"/>
                </a:solidFill>
                <a:uFillTx/>
                <a:latin typeface="Times New Roman" panose="02020603050405020304" pitchFamily="18" charset="0"/>
                <a:cs typeface="Times New Roman" panose="02020603050405020304" pitchFamily="18" charset="0"/>
                <a:sym typeface="+mn-ea"/>
              </a:rPr>
              <a:t>B. About 3,400</a:t>
            </a:r>
            <a:endParaRPr sz="2800">
              <a:solidFill>
                <a:schemeClr val="bg1"/>
              </a:solidFill>
              <a:uFillTx/>
              <a:latin typeface="Times New Roman" panose="02020603050405020304" pitchFamily="18" charset="0"/>
              <a:cs typeface="Times New Roman" panose="02020603050405020304" pitchFamily="18" charset="0"/>
              <a:sym typeface="+mn-ea"/>
            </a:endParaRPr>
          </a:p>
          <a:p>
            <a:pPr algn="l"/>
            <a:r>
              <a:rPr sz="2800">
                <a:solidFill>
                  <a:schemeClr val="bg1"/>
                </a:solidFill>
                <a:uFillTx/>
                <a:latin typeface="Times New Roman" panose="02020603050405020304" pitchFamily="18" charset="0"/>
                <a:cs typeface="Times New Roman" panose="02020603050405020304" pitchFamily="18" charset="0"/>
                <a:sym typeface="+mn-ea"/>
              </a:rPr>
              <a:t>  C. About 2,400</a:t>
            </a:r>
            <a:r>
              <a:rPr lang="en-US" sz="2800">
                <a:solidFill>
                  <a:schemeClr val="bg1"/>
                </a:solidFill>
                <a:uFillTx/>
                <a:latin typeface="Times New Roman" panose="02020603050405020304" pitchFamily="18" charset="0"/>
                <a:cs typeface="Times New Roman" panose="02020603050405020304" pitchFamily="18" charset="0"/>
                <a:sym typeface="+mn-ea"/>
              </a:rPr>
              <a:t>						</a:t>
            </a:r>
            <a:r>
              <a:rPr sz="2800">
                <a:solidFill>
                  <a:schemeClr val="bg1"/>
                </a:solidFill>
                <a:uFillTx/>
                <a:latin typeface="Times New Roman" panose="02020603050405020304" pitchFamily="18" charset="0"/>
                <a:cs typeface="Times New Roman" panose="02020603050405020304" pitchFamily="18" charset="0"/>
                <a:sym typeface="+mn-ea"/>
              </a:rPr>
              <a:t>D. About 1,200</a:t>
            </a:r>
            <a:endParaRPr sz="2800">
              <a:solidFill>
                <a:schemeClr val="bg1"/>
              </a:solidFill>
              <a:uFillTx/>
              <a:latin typeface="Times New Roman" panose="02020603050405020304" pitchFamily="18" charset="0"/>
              <a:cs typeface="Times New Roman" panose="02020603050405020304" pitchFamily="18" charset="0"/>
              <a:sym typeface="+mn-ea"/>
            </a:endParaRPr>
          </a:p>
        </p:txBody>
      </p:sp>
      <p:pic>
        <p:nvPicPr>
          <p:cNvPr id="18" name="图片 17"/>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0" name="星形: 五角 27"/>
          <p:cNvSpPr/>
          <p:nvPr/>
        </p:nvSpPr>
        <p:spPr>
          <a:xfrm>
            <a:off x="5643974" y="548224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75873" y="381010"/>
            <a:ext cx="1405890" cy="583565"/>
          </a:xfrm>
          <a:prstGeom prst="rect">
            <a:avLst/>
          </a:prstGeom>
          <a:noFill/>
        </p:spPr>
        <p:txBody>
          <a:bodyPr wrap="none" lIns="91440" tIns="45720" rIns="91440" bIns="45720">
            <a:spAutoFit/>
          </a:bodyPr>
          <a:p>
            <a:pPr algn="ctr"/>
            <a:r>
              <a:rPr lang="en-US" altLang="zh-CN" sz="3200" b="1" cap="none" spc="0" dirty="0">
                <a:ln w="0"/>
                <a:solidFill>
                  <a:schemeClr val="bg1"/>
                </a:solidFill>
                <a:latin typeface="Times New Roman" panose="02020603050405020304" pitchFamily="18" charset="0"/>
                <a:ea typeface="+mj-ea"/>
                <a:cs typeface="Times New Roman" panose="02020603050405020304" pitchFamily="18" charset="0"/>
              </a:rPr>
              <a:t>1. </a:t>
            </a:r>
            <a:r>
              <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rPr>
              <a:t>数字</a:t>
            </a:r>
            <a:endParaRPr lang="zh-CN" altLang="en-US" sz="3200" b="1"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1" name="圆角矩形 16"/>
          <p:cNvSpPr/>
          <p:nvPr/>
        </p:nvSpPr>
        <p:spPr>
          <a:xfrm>
            <a:off x="9525000" y="5137785"/>
            <a:ext cx="1719580"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8914130" y="3618230"/>
            <a:ext cx="186245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3" name="直接箭头连接符 22"/>
          <p:cNvCxnSpPr>
            <a:stCxn id="11" idx="0"/>
            <a:endCxn id="2" idx="2"/>
          </p:cNvCxnSpPr>
          <p:nvPr/>
        </p:nvCxnSpPr>
        <p:spPr>
          <a:xfrm flipH="1" flipV="1">
            <a:off x="1988185" y="1484630"/>
            <a:ext cx="8396605" cy="3653155"/>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3188335" y="4058920"/>
            <a:ext cx="787971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圆角矩形 16"/>
          <p:cNvSpPr/>
          <p:nvPr/>
        </p:nvSpPr>
        <p:spPr>
          <a:xfrm>
            <a:off x="1122680" y="1082675"/>
            <a:ext cx="173037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5643880" y="1043940"/>
            <a:ext cx="2668905" cy="44069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2853359" y="4658656"/>
            <a:ext cx="6475095" cy="460375"/>
          </a:xfrm>
          <a:prstGeom prst="rect">
            <a:avLst/>
          </a:prstGeom>
          <a:solidFill>
            <a:srgbClr val="4AA44A"/>
          </a:solidFill>
          <a:ln>
            <a:solidFill>
              <a:srgbClr val="4AA44A"/>
            </a:solidFill>
          </a:ln>
        </p:spPr>
        <p:txBody>
          <a:bodyPr wrap="none">
            <a:spAutoFit/>
          </a:bodyPr>
          <a:p>
            <a:pPr indent="0">
              <a:buFont typeface="Wingdings" panose="05000000000000000000" pitchFamily="2" charset="2"/>
              <a:buNone/>
            </a:pPr>
            <a:r>
              <a:rPr lang="zh-CN" altLang="en-US" sz="2400" b="1" dirty="0"/>
              <a:t>情况</a:t>
            </a:r>
            <a:r>
              <a:rPr lang="en-US" altLang="zh-CN" sz="2400" b="1" dirty="0"/>
              <a:t>2</a:t>
            </a:r>
            <a:r>
              <a:rPr lang="zh-CN" altLang="en-US" sz="2400" b="1" dirty="0"/>
              <a:t>：文中数字需加减乘除才能计算得到答案</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99974"/>
    </mc:Choice>
    <mc:Fallback>
      <p:transition spd="slow" advTm="999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500" fill="hold"/>
                                        <p:tgtEl>
                                          <p:spTgt spid="4"/>
                                        </p:tgtEl>
                                        <p:attrNameLst>
                                          <p:attrName>ppt_x</p:attrName>
                                        </p:attrNameLst>
                                      </p:cBhvr>
                                      <p:tavLst>
                                        <p:tav tm="0">
                                          <p:val>
                                            <p:strVal val="#ppt_x"/>
                                          </p:val>
                                        </p:tav>
                                        <p:tav tm="100000">
                                          <p:val>
                                            <p:strVal val="#ppt_x"/>
                                          </p:val>
                                        </p:tav>
                                      </p:tavLst>
                                    </p:anim>
                                    <p:anim calcmode="lin" valueType="num">
                                      <p:cBhvr additive="base">
                                        <p:cTn id="4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ldLvl="0" animBg="1"/>
      <p:bldP spid="2" grpId="0" bldLvl="0" animBg="1"/>
      <p:bldP spid="19" grpId="0" animBg="1"/>
      <p:bldP spid="24" grpId="0" animBg="1"/>
      <p:bldP spid="3" grpId="0" bldLvl="0" animBg="1"/>
      <p:bldP spid="4" grpId="0" bldLvl="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361948" y="319087"/>
            <a:ext cx="11534774" cy="6219825"/>
          </a:xfrm>
          <a:prstGeom prst="rect">
            <a:avLst/>
          </a:prstGeom>
          <a:solidFill>
            <a:schemeClr val="tx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w="0"/>
              <a:solidFill>
                <a:schemeClr val="accent1"/>
              </a:solidFill>
              <a:effectLst>
                <a:outerShdw blurRad="38100" dist="25400" dir="5400000" algn="ctr" rotWithShape="0">
                  <a:srgbClr val="6E747A">
                    <a:alpha val="43000"/>
                  </a:srgbClr>
                </a:outerShdw>
              </a:effectLst>
            </a:endParaRPr>
          </a:p>
        </p:txBody>
      </p:sp>
      <p:sp>
        <p:nvSpPr>
          <p:cNvPr id="6" name="直角三角形 5"/>
          <p:cNvSpPr/>
          <p:nvPr/>
        </p:nvSpPr>
        <p:spPr>
          <a:xfrm rot="5400000">
            <a:off x="332133" y="363192"/>
            <a:ext cx="983974" cy="924339"/>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341596" y="381481"/>
            <a:ext cx="1922322" cy="523220"/>
          </a:xfrm>
          <a:prstGeom prst="rect">
            <a:avLst/>
          </a:prstGeom>
          <a:noFill/>
        </p:spPr>
        <p:txBody>
          <a:bodyPr wrap="none" lIns="91440" tIns="45720" rIns="91440" bIns="45720">
            <a:spAutoFit/>
          </a:bodyPr>
          <a:lstStyle/>
          <a:p>
            <a:pPr algn="ctr"/>
            <a:r>
              <a:rPr lang="zh-CN" altLang="en-US" sz="2800" b="1" dirty="0">
                <a:ln w="0"/>
                <a:solidFill>
                  <a:schemeClr val="bg1"/>
                </a:solidFill>
                <a:latin typeface="Times New Roman" panose="02020603050405020304" pitchFamily="18" charset="0"/>
                <a:ea typeface="+mj-ea"/>
                <a:cs typeface="Times New Roman" panose="02020603050405020304" pitchFamily="18" charset="0"/>
              </a:rPr>
              <a:t>▶</a:t>
            </a:r>
            <a:r>
              <a:rPr lang="en-US" altLang="zh-CN" sz="2800" b="1" dirty="0">
                <a:ln w="0"/>
                <a:solidFill>
                  <a:schemeClr val="bg1"/>
                </a:solidFill>
                <a:latin typeface="Times New Roman" panose="02020603050405020304" pitchFamily="18" charset="0"/>
                <a:ea typeface="+mj-ea"/>
                <a:cs typeface="Times New Roman" panose="02020603050405020304" pitchFamily="18" charset="0"/>
              </a:rPr>
              <a:t>Practice</a:t>
            </a:r>
            <a:endParaRPr lang="zh-CN" altLang="en-US" sz="2800" b="1" u="sng" cap="none" spc="0" dirty="0">
              <a:ln w="0"/>
              <a:solidFill>
                <a:schemeClr val="bg1"/>
              </a:solidFill>
              <a:latin typeface="Times New Roman" panose="02020603050405020304" pitchFamily="18" charset="0"/>
              <a:ea typeface="+mj-ea"/>
              <a:cs typeface="Times New Roman" panose="02020603050405020304" pitchFamily="18" charset="0"/>
            </a:endParaRPr>
          </a:p>
        </p:txBody>
      </p:sp>
      <p:sp>
        <p:nvSpPr>
          <p:cNvPr id="16" name="文本框 15"/>
          <p:cNvSpPr txBox="1"/>
          <p:nvPr/>
        </p:nvSpPr>
        <p:spPr>
          <a:xfrm>
            <a:off x="711761" y="968248"/>
            <a:ext cx="10836440" cy="2030095"/>
          </a:xfrm>
          <a:prstGeom prst="rect">
            <a:avLst/>
          </a:prstGeom>
          <a:solidFill>
            <a:schemeClr val="accent3">
              <a:lumMod val="20000"/>
              <a:lumOff val="80000"/>
            </a:schemeClr>
          </a:solidFill>
        </p:spPr>
        <p:txBody>
          <a:bodyPr wrap="square" rtlCol="0" anchor="t">
            <a:spAutoFit/>
          </a:bodyPr>
          <a:lstStyle/>
          <a:p>
            <a:r>
              <a:rPr lang="en-US" altLang="zh-CN" sz="26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a:t>
            </a:r>
            <a:r>
              <a:rPr lang="en-US" altLang="zh-CN" sz="2500" dirty="0">
                <a:solidFill>
                  <a:schemeClr val="bg1"/>
                </a:solidFill>
                <a:uFillTx/>
                <a:latin typeface="Times New Roman" panose="02020603050405020304" pitchFamily="18" charset="0"/>
                <a:ea typeface="Lingoes Unicode" panose="020B0604020202020204" charset="-122"/>
                <a:cs typeface="Times New Roman" panose="02020603050405020304" pitchFamily="18" charset="0"/>
              </a:rPr>
              <a:t> Somali pirates (海盗) robbed three Thai fishing ships with 77 sailors on board nearly l,200 miles off the Somali coast, the farthest-off-shore attack to date, an officer said Tuesday...The three ships—the MV Prantalay 11, 12，and l 4—had 77 members on board in total. All of them are Thai, the spokesman said. Before the Sunday robbing, pirates held 11 ships and 228 sailors．</a:t>
            </a:r>
            <a:endParaRPr sz="2500">
              <a:solidFill>
                <a:schemeClr val="bg1"/>
              </a:solidFill>
              <a:latin typeface="Times New Roman" panose="02020603050405020304" pitchFamily="18" charset="0"/>
              <a:cs typeface="Times New Roman" panose="02020603050405020304" pitchFamily="18" charset="0"/>
            </a:endParaRPr>
          </a:p>
        </p:txBody>
      </p:sp>
      <p:sp>
        <p:nvSpPr>
          <p:cNvPr id="17" name="矩形 16"/>
          <p:cNvSpPr/>
          <p:nvPr/>
        </p:nvSpPr>
        <p:spPr>
          <a:xfrm>
            <a:off x="711835" y="3155950"/>
            <a:ext cx="10714990" cy="9036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2600">
                <a:solidFill>
                  <a:schemeClr val="bg1"/>
                </a:solidFill>
                <a:latin typeface="Times New Roman" panose="02020603050405020304" pitchFamily="18" charset="0"/>
                <a:cs typeface="Times New Roman" panose="02020603050405020304" pitchFamily="18" charset="0"/>
                <a:sym typeface="+mn-ea"/>
              </a:rPr>
              <a:t>3. How many sailors were held by the pirates up to the time of the report?</a:t>
            </a:r>
            <a:endParaRPr sz="2600">
              <a:solidFill>
                <a:schemeClr val="bg1"/>
              </a:solidFill>
              <a:latin typeface="Times New Roman" panose="02020603050405020304" pitchFamily="18" charset="0"/>
              <a:cs typeface="Times New Roman" panose="02020603050405020304" pitchFamily="18" charset="0"/>
              <a:sym typeface="+mn-ea"/>
            </a:endParaRPr>
          </a:p>
          <a:p>
            <a:pPr algn="l"/>
            <a:r>
              <a:rPr sz="2600">
                <a:solidFill>
                  <a:schemeClr val="bg1"/>
                </a:solidFill>
                <a:latin typeface="Times New Roman" panose="02020603050405020304" pitchFamily="18" charset="0"/>
                <a:cs typeface="Times New Roman" panose="02020603050405020304" pitchFamily="18" charset="0"/>
                <a:sym typeface="+mn-ea"/>
              </a:rPr>
              <a:t>   A. 228.             </a:t>
            </a:r>
            <a:r>
              <a:rPr lang="en-US" sz="2600">
                <a:solidFill>
                  <a:schemeClr val="bg1"/>
                </a:solidFill>
                <a:latin typeface="Times New Roman" panose="02020603050405020304" pitchFamily="18" charset="0"/>
                <a:cs typeface="Times New Roman" panose="02020603050405020304" pitchFamily="18" charset="0"/>
                <a:sym typeface="+mn-ea"/>
              </a:rPr>
              <a:t>		</a:t>
            </a:r>
            <a:r>
              <a:rPr sz="2600">
                <a:solidFill>
                  <a:schemeClr val="bg1"/>
                </a:solidFill>
                <a:latin typeface="Times New Roman" panose="02020603050405020304" pitchFamily="18" charset="0"/>
                <a:cs typeface="Times New Roman" panose="02020603050405020304" pitchFamily="18" charset="0"/>
                <a:sym typeface="+mn-ea"/>
              </a:rPr>
              <a:t>B. 77.              	</a:t>
            </a:r>
            <a:r>
              <a:rPr lang="en-US" sz="2600">
                <a:solidFill>
                  <a:schemeClr val="bg1"/>
                </a:solidFill>
                <a:latin typeface="Times New Roman" panose="02020603050405020304" pitchFamily="18" charset="0"/>
                <a:cs typeface="Times New Roman" panose="02020603050405020304" pitchFamily="18" charset="0"/>
                <a:sym typeface="+mn-ea"/>
              </a:rPr>
              <a:t>	</a:t>
            </a:r>
            <a:r>
              <a:rPr sz="2600">
                <a:solidFill>
                  <a:schemeClr val="bg1"/>
                </a:solidFill>
                <a:latin typeface="Times New Roman" panose="02020603050405020304" pitchFamily="18" charset="0"/>
                <a:cs typeface="Times New Roman" panose="02020603050405020304" pitchFamily="18" charset="0"/>
                <a:sym typeface="+mn-ea"/>
              </a:rPr>
              <a:t>C. 383.             </a:t>
            </a:r>
            <a:r>
              <a:rPr lang="en-US" sz="2600">
                <a:solidFill>
                  <a:schemeClr val="bg1"/>
                </a:solidFill>
                <a:latin typeface="Times New Roman" panose="02020603050405020304" pitchFamily="18" charset="0"/>
                <a:cs typeface="Times New Roman" panose="02020603050405020304" pitchFamily="18" charset="0"/>
                <a:sym typeface="+mn-ea"/>
              </a:rPr>
              <a:t>	</a:t>
            </a:r>
            <a:r>
              <a:rPr sz="2600">
                <a:solidFill>
                  <a:schemeClr val="bg1"/>
                </a:solidFill>
                <a:latin typeface="Times New Roman" panose="02020603050405020304" pitchFamily="18" charset="0"/>
                <a:cs typeface="Times New Roman" panose="02020603050405020304" pitchFamily="18" charset="0"/>
                <a:sym typeface="+mn-ea"/>
              </a:rPr>
              <a:t>D. 305.</a:t>
            </a:r>
            <a:endParaRPr sz="2600">
              <a:solidFill>
                <a:schemeClr val="bg1"/>
              </a:solidFill>
              <a:latin typeface="Times New Roman" panose="02020603050405020304" pitchFamily="18" charset="0"/>
              <a:cs typeface="Times New Roman" panose="02020603050405020304" pitchFamily="18" charset="0"/>
              <a:sym typeface="+mn-ea"/>
            </a:endParaRPr>
          </a:p>
        </p:txBody>
      </p:sp>
      <p:pic>
        <p:nvPicPr>
          <p:cNvPr id="11" name="图片 10"/>
          <p:cNvPicPr/>
          <p:nvPr/>
        </p:nvPicPr>
        <p:blipFill>
          <a:blip r:embed="rId1" cstate="print">
            <a:alphaModFix amt="55000"/>
            <a:extLst>
              <a:ext uri="{28A0092B-C50C-407E-A947-70E740481C1C}">
                <a14:useLocalDpi xmlns:a14="http://schemas.microsoft.com/office/drawing/2010/main" val="0"/>
              </a:ext>
            </a:extLst>
          </a:blip>
          <a:stretch>
            <a:fillRect/>
          </a:stretch>
        </p:blipFill>
        <p:spPr>
          <a:xfrm>
            <a:off x="8312400" y="316800"/>
            <a:ext cx="3726000" cy="1206000"/>
          </a:xfrm>
          <a:prstGeom prst="rect">
            <a:avLst/>
          </a:prstGeom>
        </p:spPr>
      </p:pic>
      <p:sp>
        <p:nvSpPr>
          <p:cNvPr id="21" name="圆角矩形 16"/>
          <p:cNvSpPr/>
          <p:nvPr/>
        </p:nvSpPr>
        <p:spPr>
          <a:xfrm>
            <a:off x="6769735" y="3228340"/>
            <a:ext cx="387921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星形: 五角 27"/>
          <p:cNvSpPr/>
          <p:nvPr/>
        </p:nvSpPr>
        <p:spPr>
          <a:xfrm>
            <a:off x="8451944" y="3535333"/>
            <a:ext cx="477078" cy="43895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6"/>
          <p:cNvSpPr/>
          <p:nvPr/>
        </p:nvSpPr>
        <p:spPr>
          <a:xfrm>
            <a:off x="9611360" y="2188845"/>
            <a:ext cx="1442085" cy="401955"/>
          </a:xfrm>
          <a:prstGeom prst="roundRect">
            <a:avLst/>
          </a:prstGeom>
          <a:noFill/>
          <a:ln w="28575" cmpd="sng">
            <a:solidFill>
              <a:srgbClr val="0000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22" name="直接箭头连接符 21"/>
          <p:cNvCxnSpPr>
            <a:stCxn id="21" idx="0"/>
            <a:endCxn id="12" idx="2"/>
          </p:cNvCxnSpPr>
          <p:nvPr/>
        </p:nvCxnSpPr>
        <p:spPr>
          <a:xfrm flipV="1">
            <a:off x="8709660" y="2590800"/>
            <a:ext cx="1623060" cy="637540"/>
          </a:xfrm>
          <a:prstGeom prst="straightConnector1">
            <a:avLst/>
          </a:prstGeom>
          <a:ln w="254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0966450" y="1737360"/>
            <a:ext cx="459740"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6147435" y="2546985"/>
            <a:ext cx="1481455" cy="45148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矩形 1"/>
          <p:cNvSpPr/>
          <p:nvPr/>
        </p:nvSpPr>
        <p:spPr>
          <a:xfrm>
            <a:off x="1612569" y="4302421"/>
            <a:ext cx="7373620" cy="1938020"/>
          </a:xfrm>
          <a:prstGeom prst="rect">
            <a:avLst/>
          </a:prstGeom>
          <a:solidFill>
            <a:srgbClr val="4AA44A"/>
          </a:solidFill>
          <a:ln>
            <a:solidFill>
              <a:srgbClr val="4AA44A"/>
            </a:solidFill>
          </a:ln>
        </p:spPr>
        <p:txBody>
          <a:bodyPr wrap="none">
            <a:spAutoFit/>
          </a:bodyPr>
          <a:p>
            <a:pPr marL="342900" indent="-342900">
              <a:buFont typeface="Wingdings" panose="05000000000000000000" pitchFamily="2" charset="2"/>
              <a:buChar char="Ø"/>
            </a:pPr>
            <a:r>
              <a:rPr lang="en-US" altLang="zh-CN" sz="2400" b="1" dirty="0"/>
              <a:t>Tips</a:t>
            </a:r>
            <a:r>
              <a:rPr lang="zh-CN" altLang="en-US" sz="2400" b="1" dirty="0"/>
              <a:t>：</a:t>
            </a:r>
            <a:endParaRPr lang="en-US" altLang="zh-CN" sz="2400" b="1" dirty="0"/>
          </a:p>
          <a:p>
            <a:pPr marL="457200" indent="-457200">
              <a:buAutoNum type="arabicPeriod"/>
            </a:pPr>
            <a:r>
              <a:rPr lang="zh-CN" altLang="zh-CN" sz="2400" b="1" dirty="0"/>
              <a:t>阅读题干，寻找关键词（范围限定），对应原文；</a:t>
            </a:r>
            <a:endParaRPr lang="en-US" altLang="zh-CN" sz="2400" b="1" dirty="0"/>
          </a:p>
          <a:p>
            <a:pPr marL="457200" indent="-457200">
              <a:buAutoNum type="arabicPeriod"/>
            </a:pPr>
            <a:r>
              <a:rPr lang="zh-CN" altLang="en-US" sz="2400" b="1" dirty="0"/>
              <a:t>弄清题目数据所代表的含义；</a:t>
            </a:r>
            <a:endParaRPr lang="zh-CN" altLang="en-US" sz="2400" b="1" dirty="0"/>
          </a:p>
          <a:p>
            <a:pPr marL="457200" indent="-457200">
              <a:buAutoNum type="arabicPeriod"/>
            </a:pPr>
            <a:r>
              <a:rPr lang="zh-CN" altLang="en-US" sz="2400" b="1" dirty="0"/>
              <a:t>弄清原文数据所代表的含义；</a:t>
            </a:r>
            <a:endParaRPr lang="en-US" altLang="zh-CN" sz="2400" b="1" dirty="0"/>
          </a:p>
          <a:p>
            <a:pPr marL="457200" indent="-457200">
              <a:buAutoNum type="arabicPeriod"/>
            </a:pPr>
            <a:r>
              <a:rPr lang="zh-CN" altLang="en-US" sz="2400" b="1" dirty="0"/>
              <a:t>直接选择或加减乘除得到答案。</a:t>
            </a:r>
            <a:endParaRPr lang="zh-CN" altLang="en-US" sz="2400" b="1" dirty="0"/>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2000" advTm="200417"/>
    </mc:Choice>
    <mc:Fallback>
      <p:transition spd="slow" advTm="2004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0" grpId="0" bldLvl="0" animBg="1"/>
      <p:bldP spid="12" grpId="0" bldLvl="0" animBg="1"/>
      <p:bldP spid="15" grpId="0" bldLvl="0" animBg="1"/>
      <p:bldP spid="13" grpId="0" bldLvl="0" animBg="1"/>
      <p:bldP spid="2" grpId="0" bldLvl="0" animBg="1"/>
    </p:bldLst>
  </p:timing>
</p:sld>
</file>

<file path=ppt/tags/tag1.xml><?xml version="1.0" encoding="utf-8"?>
<p:tagLst xmlns:p="http://schemas.openxmlformats.org/presentationml/2006/main">
  <p:tag name="TIMING" val="|12|34.7"/>
</p:tagLst>
</file>

<file path=ppt/tags/tag10.xml><?xml version="1.0" encoding="utf-8"?>
<p:tagLst xmlns:p="http://schemas.openxmlformats.org/presentationml/2006/main">
  <p:tag name="TIMING" val="|32|7.1|12.3|4.1|9.7|3.1|2.7"/>
</p:tagLst>
</file>

<file path=ppt/tags/tag11.xml><?xml version="1.0" encoding="utf-8"?>
<p:tagLst xmlns:p="http://schemas.openxmlformats.org/presentationml/2006/main">
  <p:tag name="TIMING" val="|32|7.1|12.3|4.1|9.7|3.1|2.7"/>
</p:tagLst>
</file>

<file path=ppt/tags/tag12.xml><?xml version="1.0" encoding="utf-8"?>
<p:tagLst xmlns:p="http://schemas.openxmlformats.org/presentationml/2006/main">
  <p:tag name="TIMING" val="|32|7.1|12.3|4.1|9.7|3.1|2.7"/>
</p:tagLst>
</file>

<file path=ppt/tags/tag13.xml><?xml version="1.0" encoding="utf-8"?>
<p:tagLst xmlns:p="http://schemas.openxmlformats.org/presentationml/2006/main">
  <p:tag name="TIMING" val="|32|7.1|12.3|4.1|9.7|3.1|2.7"/>
</p:tagLst>
</file>

<file path=ppt/tags/tag14.xml><?xml version="1.0" encoding="utf-8"?>
<p:tagLst xmlns:p="http://schemas.openxmlformats.org/presentationml/2006/main">
  <p:tag name="TIMING" val="|32|7.1|12.3|4.1|9.7|3.1|2.7"/>
</p:tagLst>
</file>

<file path=ppt/tags/tag15.xml><?xml version="1.0" encoding="utf-8"?>
<p:tagLst xmlns:p="http://schemas.openxmlformats.org/presentationml/2006/main">
  <p:tag name="TIMING" val="|32|7.1|12.3|4.1|9.7|3.1|2.7"/>
</p:tagLst>
</file>

<file path=ppt/tags/tag16.xml><?xml version="1.0" encoding="utf-8"?>
<p:tagLst xmlns:p="http://schemas.openxmlformats.org/presentationml/2006/main">
  <p:tag name="TIMING" val="|32|7.1|12.3|4.1|9.7|3.1|2.7"/>
</p:tagLst>
</file>

<file path=ppt/tags/tag17.xml><?xml version="1.0" encoding="utf-8"?>
<p:tagLst xmlns:p="http://schemas.openxmlformats.org/presentationml/2006/main">
  <p:tag name="TIMING" val="|32|7.1|12.3|4.1|9.7|3.1|2.7"/>
</p:tagLst>
</file>

<file path=ppt/tags/tag18.xml><?xml version="1.0" encoding="utf-8"?>
<p:tagLst xmlns:p="http://schemas.openxmlformats.org/presentationml/2006/main">
  <p:tag name="TIMING" val="|32|7.1|12.3|4.1|9.7|3.1|2.7"/>
</p:tagLst>
</file>

<file path=ppt/tags/tag19.xml><?xml version="1.0" encoding="utf-8"?>
<p:tagLst xmlns:p="http://schemas.openxmlformats.org/presentationml/2006/main">
  <p:tag name="TIMING" val="|32|7.1|12.3|4.1|9.7|3.1|2.7"/>
</p:tagLst>
</file>

<file path=ppt/tags/tag2.xml><?xml version="1.0" encoding="utf-8"?>
<p:tagLst xmlns:p="http://schemas.openxmlformats.org/presentationml/2006/main">
  <p:tag name="TIMING" val="|12|34.7"/>
</p:tagLst>
</file>

<file path=ppt/tags/tag20.xml><?xml version="1.0" encoding="utf-8"?>
<p:tagLst xmlns:p="http://schemas.openxmlformats.org/presentationml/2006/main">
  <p:tag name="TIMING" val="|32|7.1|12.3|4.1|9.7|3.1|2.7"/>
</p:tagLst>
</file>

<file path=ppt/tags/tag21.xml><?xml version="1.0" encoding="utf-8"?>
<p:tagLst xmlns:p="http://schemas.openxmlformats.org/presentationml/2006/main">
  <p:tag name="TIMING" val="|32|7.1|12.3|4.1|9.7|3.1|2.7"/>
</p:tagLst>
</file>

<file path=ppt/tags/tag22.xml><?xml version="1.0" encoding="utf-8"?>
<p:tagLst xmlns:p="http://schemas.openxmlformats.org/presentationml/2006/main">
  <p:tag name="TIMING" val="|12.4|20.1|18.1|7.5|4.6|1|1.5"/>
</p:tagLst>
</file>

<file path=ppt/tags/tag23.xml><?xml version="1.0" encoding="utf-8"?>
<p:tagLst xmlns:p="http://schemas.openxmlformats.org/presentationml/2006/main">
  <p:tag name="TIMING" val="|29.1|42|18.8|29.8|31.2"/>
</p:tagLst>
</file>

<file path=ppt/tags/tag24.xml><?xml version="1.0" encoding="utf-8"?>
<p:tagLst xmlns:p="http://schemas.openxmlformats.org/presentationml/2006/main">
  <p:tag name="TIMING" val="|12.4|20.1|18.1|7.5|4.6|1|1.5"/>
</p:tagLst>
</file>

<file path=ppt/tags/tag3.xml><?xml version="1.0" encoding="utf-8"?>
<p:tagLst xmlns:p="http://schemas.openxmlformats.org/presentationml/2006/main">
  <p:tag name="TIMING" val="|29.1|42|18.8|29.8|31.2"/>
</p:tagLst>
</file>

<file path=ppt/tags/tag4.xml><?xml version="1.0" encoding="utf-8"?>
<p:tagLst xmlns:p="http://schemas.openxmlformats.org/presentationml/2006/main">
  <p:tag name="TIMING" val="|32|7.1|12.3|4.1|9.7|3.1|2.7"/>
</p:tagLst>
</file>

<file path=ppt/tags/tag5.xml><?xml version="1.0" encoding="utf-8"?>
<p:tagLst xmlns:p="http://schemas.openxmlformats.org/presentationml/2006/main">
  <p:tag name="TIMING" val="|32|7.1|12.3|4.1|9.7|3.1|2.7"/>
</p:tagLst>
</file>

<file path=ppt/tags/tag6.xml><?xml version="1.0" encoding="utf-8"?>
<p:tagLst xmlns:p="http://schemas.openxmlformats.org/presentationml/2006/main">
  <p:tag name="TIMING" val="|145.6|8|2.8|3.2|4.5|2.2|15.1"/>
</p:tagLst>
</file>

<file path=ppt/tags/tag7.xml><?xml version="1.0" encoding="utf-8"?>
<p:tagLst xmlns:p="http://schemas.openxmlformats.org/presentationml/2006/main">
  <p:tag name="TIMING" val="|32|7.1|12.3|4.1|9.7|3.1|2.7"/>
</p:tagLst>
</file>

<file path=ppt/tags/tag8.xml><?xml version="1.0" encoding="utf-8"?>
<p:tagLst xmlns:p="http://schemas.openxmlformats.org/presentationml/2006/main">
  <p:tag name="TIMING" val="|32|7.1|12.3|4.1|9.7|3.1|2.7"/>
</p:tagLst>
</file>

<file path=ppt/tags/tag9.xml><?xml version="1.0" encoding="utf-8"?>
<p:tagLst xmlns:p="http://schemas.openxmlformats.org/presentationml/2006/main">
  <p:tag name="TIMING" val="|32|7.1|12.3|4.1|9.7|3.1|2.7"/>
</p:tagLst>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肥皂">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花园 Savon 设计</Template>
  <TotalTime>0</TotalTime>
  <Words>13097</Words>
  <Application>WPS 演示</Application>
  <PresentationFormat>宽屏</PresentationFormat>
  <Paragraphs>332</Paragraphs>
  <Slides>27</Slides>
  <Notes>4</Notes>
  <HiddenSlides>0</HiddenSlides>
  <MMClips>19</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27</vt:i4>
      </vt:variant>
    </vt:vector>
  </HeadingPairs>
  <TitlesOfParts>
    <vt:vector size="42" baseType="lpstr">
      <vt:lpstr>Arial</vt:lpstr>
      <vt:lpstr>宋体</vt:lpstr>
      <vt:lpstr>Wingdings</vt:lpstr>
      <vt:lpstr>Microsoft YaHei UI</vt:lpstr>
      <vt:lpstr>华文新魏</vt:lpstr>
      <vt:lpstr>Times New Roman</vt:lpstr>
      <vt:lpstr>楷体</vt:lpstr>
      <vt:lpstr>Cambria Math</vt:lpstr>
      <vt:lpstr>Lingoes Unicode</vt:lpstr>
      <vt:lpstr>Century Gothic</vt:lpstr>
      <vt:lpstr>微软雅黑</vt:lpstr>
      <vt:lpstr>Arial Unicode MS</vt:lpstr>
      <vt:lpstr>HelveticaNeue</vt:lpstr>
      <vt:lpstr>NumberOnly</vt:lpstr>
      <vt:lpstr>肥皂</vt:lpstr>
      <vt:lpstr>PowerPoint 演示文稿</vt:lpstr>
      <vt:lpstr>高考英语阅读理解 专项突破1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南山有谷堆</cp:lastModifiedBy>
  <cp:revision>94</cp:revision>
  <dcterms:created xsi:type="dcterms:W3CDTF">2020-02-06T10:57:00Z</dcterms:created>
  <dcterms:modified xsi:type="dcterms:W3CDTF">2020-12-31T03:47:55Z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KSOProductBuildVer">
    <vt:lpwstr>2052-11.8.2.8506</vt:lpwstr>
  </property>
</Properties>
</file>