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312" r:id="rId3"/>
    <p:sldId id="296" r:id="rId4"/>
    <p:sldId id="297" r:id="rId6"/>
    <p:sldId id="298" r:id="rId7"/>
    <p:sldId id="300" r:id="rId8"/>
    <p:sldId id="301" r:id="rId9"/>
    <p:sldId id="302" r:id="rId10"/>
    <p:sldId id="303" r:id="rId11"/>
    <p:sldId id="304" r:id="rId12"/>
    <p:sldId id="305" r:id="rId13"/>
    <p:sldId id="306" r:id="rId14"/>
    <p:sldId id="307" r:id="rId15"/>
    <p:sldId id="308" r:id="rId16"/>
    <p:sldId id="309" r:id="rId17"/>
    <p:sldId id="310" r:id="rId18"/>
    <p:sldId id="256" r:id="rId19"/>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8EA8"/>
    <a:srgbClr val="F5D2D1"/>
    <a:srgbClr val="F8ACC4"/>
    <a:srgbClr val="FEE7E7"/>
    <a:srgbClr val="F4EAFF"/>
    <a:srgbClr val="5CB9F1"/>
    <a:srgbClr val="BEE4EE"/>
    <a:srgbClr val="FDDADA"/>
    <a:srgbClr val="708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4667"/>
  </p:normalViewPr>
  <p:slideViewPr>
    <p:cSldViewPr snapToGrid="0" snapToObjects="1">
      <p:cViewPr varScale="1">
        <p:scale>
          <a:sx n="87" d="100"/>
          <a:sy n="87" d="100"/>
        </p:scale>
        <p:origin x="52"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3.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C5D98-D043-DA4A-826D-2FCA61F63590}"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1B5DD-F947-0B4B-A9CD-8759B53EADF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BC227D9-DD57-48AE-8A4F-074CA251804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01B5DD-F947-0B4B-A9CD-8759B53EADFC}"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F5106-9927-E045-948D-0E8A0C8CB833}"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66D0-4E27-4C45-ABF1-ED319C6ECA5A}" type="slidenum">
              <a:rPr kumimoji="1" lang="zh-CN" altLang="en-US" smtClean="0"/>
            </a:fld>
            <a:endParaRPr kumimoji="1" lang="zh-CN" altLang="en-US"/>
          </a:p>
        </p:txBody>
      </p:sp>
      <p:pic>
        <p:nvPicPr>
          <p:cNvPr id="8" name="图片 7" descr="水印"/>
          <p:cNvPicPr>
            <a:picLocks noChangeAspect="1"/>
          </p:cNvPicPr>
          <p:nvPr userDrawn="1"/>
        </p:nvPicPr>
        <p:blipFill>
          <a:blip r:embed="rId12"/>
          <a:stretch>
            <a:fillRect/>
          </a:stretch>
        </p:blipFill>
        <p:spPr>
          <a:xfrm>
            <a:off x="62865" y="6499860"/>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1.xml"/><Relationship Id="rId2" Type="http://schemas.openxmlformats.org/officeDocument/2006/relationships/image" Target="../media/image9.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88035" y="1413510"/>
            <a:ext cx="5821680"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6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600" b="1">
              <a:solidFill>
                <a:srgbClr val="FF0000"/>
              </a:solidFill>
              <a:latin typeface="HelveticaNeue" panose="02000503000000020004" pitchFamily="2" charset="0"/>
            </a:endParaRPr>
          </a:p>
          <a:p>
            <a:pPr eaLnBrk="1" hangingPunct="1">
              <a:spcBef>
                <a:spcPct val="0"/>
              </a:spcBef>
              <a:buFontTx/>
              <a:buNone/>
              <a:defRPr/>
            </a:pPr>
            <a:endParaRPr lang="en-US" altLang="zh-CN" sz="3600" b="1">
              <a:solidFill>
                <a:srgbClr val="FF0000"/>
              </a:solidFill>
              <a:latin typeface="HelveticaNeue" panose="02000503000000020004" pitchFamily="2" charset="0"/>
            </a:endParaRPr>
          </a:p>
          <a:p>
            <a:pPr eaLnBrk="1" hangingPunct="1">
              <a:spcBef>
                <a:spcPct val="0"/>
              </a:spcBef>
              <a:buFontTx/>
              <a:buNone/>
              <a:defRPr/>
            </a:pPr>
            <a:r>
              <a:rPr lang="zh-CN" altLang="en-US" sz="3600" b="1">
                <a:solidFill>
                  <a:srgbClr val="FF0000"/>
                </a:solidFill>
                <a:latin typeface="HelveticaNeue" panose="02000503000000020004" pitchFamily="2" charset="0"/>
              </a:rPr>
              <a:t>更多教学资源请关注</a:t>
            </a:r>
            <a:endParaRPr lang="en-US" altLang="zh-CN" sz="3600" b="1">
              <a:solidFill>
                <a:srgbClr val="FF0000"/>
              </a:solidFill>
              <a:latin typeface="HelveticaNeue" panose="02000503000000020004" pitchFamily="2" charset="0"/>
            </a:endParaRPr>
          </a:p>
          <a:p>
            <a:pPr eaLnBrk="1" hangingPunct="1">
              <a:spcBef>
                <a:spcPct val="0"/>
              </a:spcBef>
              <a:buFontTx/>
              <a:buNone/>
              <a:defRPr/>
            </a:pPr>
            <a:r>
              <a:rPr lang="zh-CN" altLang="en-US" sz="3600" b="1">
                <a:solidFill>
                  <a:srgbClr val="FF0000"/>
                </a:solidFill>
                <a:latin typeface="HelveticaNeue" panose="02000503000000020004" pitchFamily="2" charset="0"/>
              </a:rPr>
              <a:t>公众号：溯恩高中英语</a:t>
            </a:r>
            <a:endParaRPr lang="zh-CN" altLang="en-US" sz="36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56070" y="240220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696075" y="174498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89110" y="0"/>
            <a:ext cx="2924175" cy="2611413"/>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4452620"/>
            <a:ext cx="1627505" cy="2698115"/>
          </a:xfrm>
          <a:prstGeom prst="rect">
            <a:avLst/>
          </a:prstGeom>
        </p:spPr>
      </p:pic>
      <p:sp>
        <p:nvSpPr>
          <p:cNvPr id="4" name="矩形 3"/>
          <p:cNvSpPr/>
          <p:nvPr/>
        </p:nvSpPr>
        <p:spPr>
          <a:xfrm>
            <a:off x="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711200" y="1255395"/>
            <a:ext cx="10769600" cy="1783715"/>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latin typeface="Calibri" panose="020F0502020204030204" pitchFamily="34" charset="0"/>
                <a:cs typeface="Calibri" panose="020F0502020204030204" pitchFamily="34" charset="0"/>
              </a:rPr>
              <a:t>What </a:t>
            </a:r>
            <a:r>
              <a:rPr lang="en-US" altLang="zh-CN" sz="2200" dirty="0">
                <a:latin typeface="Calibri" panose="020F0502020204030204" pitchFamily="34" charset="0"/>
                <a:cs typeface="Calibri" panose="020F0502020204030204" pitchFamily="34" charset="0"/>
              </a:rPr>
              <a:t>a pity that I can’t make it due to the growing number of imported cases even though I’ve been desperate to travel with you for so </a:t>
            </a:r>
            <a:r>
              <a:rPr lang="en-US" altLang="zh-CN" sz="2200" dirty="0" smtClean="0">
                <a:latin typeface="Calibri" panose="020F0502020204030204" pitchFamily="34" charset="0"/>
                <a:cs typeface="Calibri" panose="020F0502020204030204" pitchFamily="34" charset="0"/>
              </a:rPr>
              <a:t>long.   </a:t>
            </a:r>
            <a:endParaRPr lang="en-US" altLang="zh-CN" sz="2200" dirty="0" smtClean="0">
              <a:latin typeface="Calibri" panose="020F0502020204030204" pitchFamily="34" charset="0"/>
              <a:cs typeface="Calibri" panose="020F0502020204030204" pitchFamily="34" charset="0"/>
            </a:endParaRPr>
          </a:p>
          <a:p>
            <a:r>
              <a:rPr lang="en-US" altLang="zh-CN" sz="2200" dirty="0" smtClean="0">
                <a:latin typeface="Calibri" panose="020F0502020204030204" pitchFamily="34" charset="0"/>
                <a:cs typeface="Calibri" panose="020F0502020204030204" pitchFamily="34" charset="0"/>
              </a:rPr>
              <a:t>                                                                                                                                                  </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周逸</a:t>
            </a:r>
            <a:r>
              <a:rPr lang="zh-CN" altLang="zh-CN" sz="2200" dirty="0">
                <a:latin typeface="Calibri" panose="020F0502020204030204" pitchFamily="34" charset="0"/>
                <a:ea typeface="楷体" panose="02010609060101010101" charset="-122"/>
                <a:cs typeface="Calibri" panose="020F0502020204030204" pitchFamily="34" charset="0"/>
              </a:rPr>
              <a:t>飏</a:t>
            </a:r>
            <a:r>
              <a:rPr lang="en-US" altLang="zh-CN" sz="2200" dirty="0">
                <a:latin typeface="Calibri" panose="020F0502020204030204" pitchFamily="34" charset="0"/>
                <a:ea typeface="楷体" panose="02010609060101010101" charset="-122"/>
                <a:cs typeface="Calibri" panose="020F0502020204030204" pitchFamily="34" charset="0"/>
              </a:rPr>
              <a:t>) </a:t>
            </a:r>
            <a:endParaRPr lang="zh-CN" altLang="en-US" sz="2200" dirty="0">
              <a:latin typeface="Calibri" panose="020F0502020204030204" pitchFamily="34" charset="0"/>
              <a:ea typeface="楷体" panose="02010609060101010101" charset="-122"/>
              <a:cs typeface="Calibri" panose="020F0502020204030204" pitchFamily="34" charset="0"/>
            </a:endParaRPr>
          </a:p>
          <a:p>
            <a:pPr algn="l"/>
            <a:r>
              <a:rPr lang="en-US" altLang="zh-CN" sz="2200" u="sng" dirty="0" smtClean="0">
                <a:latin typeface="Calibri" panose="020F0502020204030204" pitchFamily="34" charset="0"/>
                <a:cs typeface="Calibri" panose="020F0502020204030204" pitchFamily="34" charset="0"/>
              </a:rPr>
              <a:t>Besides</a:t>
            </a:r>
            <a:r>
              <a:rPr lang="en-US" altLang="zh-CN" sz="2200" dirty="0" smtClean="0">
                <a:latin typeface="Calibri" panose="020F0502020204030204" pitchFamily="34" charset="0"/>
                <a:cs typeface="Calibri" panose="020F0502020204030204" pitchFamily="34" charset="0"/>
              </a:rPr>
              <a:t>, </a:t>
            </a:r>
            <a:r>
              <a:rPr lang="en-US" altLang="zh-CN" sz="2200" dirty="0" smtClean="0">
                <a:solidFill>
                  <a:srgbClr val="CC8EA8"/>
                </a:solidFill>
                <a:latin typeface="Calibri" panose="020F0502020204030204" pitchFamily="34" charset="0"/>
                <a:cs typeface="Calibri" panose="020F0502020204030204" pitchFamily="34" charset="0"/>
              </a:rPr>
              <a:t>the </a:t>
            </a:r>
            <a:r>
              <a:rPr lang="en-US" altLang="zh-CN" sz="2200" dirty="0">
                <a:solidFill>
                  <a:srgbClr val="CC8EA8"/>
                </a:solidFill>
                <a:latin typeface="Calibri" panose="020F0502020204030204" pitchFamily="34" charset="0"/>
                <a:cs typeface="Calibri" panose="020F0502020204030204" pitchFamily="34" charset="0"/>
              </a:rPr>
              <a:t>mid-term </a:t>
            </a:r>
            <a:r>
              <a:rPr lang="en-US" altLang="zh-CN" sz="2200" dirty="0" smtClean="0">
                <a:solidFill>
                  <a:srgbClr val="CC8EA8"/>
                </a:solidFill>
                <a:latin typeface="Calibri" panose="020F0502020204030204" pitchFamily="34" charset="0"/>
                <a:cs typeface="Calibri" panose="020F0502020204030204" pitchFamily="34" charset="0"/>
              </a:rPr>
              <a:t>examination approaching</a:t>
            </a:r>
            <a:r>
              <a:rPr lang="en-US" altLang="zh-CN" sz="2200" dirty="0" smtClean="0">
                <a:latin typeface="Calibri" panose="020F0502020204030204" pitchFamily="34" charset="0"/>
                <a:cs typeface="Calibri" panose="020F0502020204030204" pitchFamily="34" charset="0"/>
              </a:rPr>
              <a:t>, I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have no alternative but to take online courses seriously</a:t>
            </a:r>
            <a:r>
              <a:rPr lang="en-US" altLang="zh-CN" sz="2200" dirty="0" smtClean="0">
                <a:solidFill>
                  <a:schemeClr val="accent5">
                    <a:lumMod val="60000"/>
                    <a:lumOff val="40000"/>
                  </a:schemeClr>
                </a:solidFill>
                <a:latin typeface="Calibri" panose="020F0502020204030204" pitchFamily="34" charset="0"/>
                <a:cs typeface="Calibri" panose="020F0502020204030204" pitchFamily="34" charset="0"/>
              </a:rPr>
              <a:t>. </a:t>
            </a:r>
            <a:r>
              <a:rPr lang="en-US" altLang="zh-CN" sz="2200" dirty="0" smtClean="0">
                <a:solidFill>
                  <a:schemeClr val="accent5">
                    <a:lumMod val="40000"/>
                    <a:lumOff val="60000"/>
                  </a:schemeClr>
                </a:solidFill>
                <a:latin typeface="Calibri" panose="020F0502020204030204" pitchFamily="34" charset="0"/>
                <a:cs typeface="Calibri" panose="020F0502020204030204" pitchFamily="34" charset="0"/>
              </a:rPr>
              <a:t>                                                                                    </a:t>
            </a:r>
            <a:r>
              <a:rPr lang="en-US"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尹沁于</a:t>
            </a:r>
            <a:r>
              <a:rPr lang="zh-CN" altLang="en-US"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叶丁铖</a:t>
            </a:r>
            <a:r>
              <a:rPr lang="zh-CN" altLang="en-US"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王梦婷</a:t>
            </a:r>
            <a:r>
              <a:rPr lang="en-US"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 </a:t>
            </a:r>
            <a:endParaRPr lang="en-US" altLang="zh-CN" sz="2200" dirty="0" smtClean="0">
              <a:solidFill>
                <a:schemeClr val="tx1"/>
              </a:solidFill>
              <a:latin typeface="Calibri" panose="020F0502020204030204" pitchFamily="34" charset="0"/>
              <a:ea typeface="楷体" panose="02010609060101010101" charset="-122"/>
              <a:cs typeface="Calibri" panose="020F0502020204030204" pitchFamily="34" charset="0"/>
            </a:endParaRPr>
          </a:p>
        </p:txBody>
      </p:sp>
      <p:sp>
        <p:nvSpPr>
          <p:cNvPr id="6" name="矩形 5"/>
          <p:cNvSpPr/>
          <p:nvPr/>
        </p:nvSpPr>
        <p:spPr>
          <a:xfrm>
            <a:off x="488315" y="3644900"/>
            <a:ext cx="10939145" cy="1445260"/>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cs typeface="+mn-lt"/>
              </a:rPr>
              <a:t> </a:t>
            </a:r>
            <a:r>
              <a:rPr lang="en-US" altLang="zh-CN" sz="2200" dirty="0">
                <a:cs typeface="+mn-lt"/>
              </a:rPr>
              <a:t> </a:t>
            </a:r>
            <a:r>
              <a:rPr lang="en-US" altLang="zh-CN" sz="2200" dirty="0" smtClean="0">
                <a:cs typeface="+mn-lt"/>
              </a:rPr>
              <a:t> </a:t>
            </a:r>
            <a:r>
              <a:rPr lang="en-US" altLang="zh-CN" sz="2200" dirty="0" smtClean="0">
                <a:latin typeface="Calibri" panose="020F0502020204030204" pitchFamily="34" charset="0"/>
                <a:cs typeface="Calibri" panose="020F0502020204030204" pitchFamily="34" charset="0"/>
              </a:rPr>
              <a:t>Because of the </a:t>
            </a:r>
            <a:r>
              <a:rPr lang="en-US" altLang="zh-CN" sz="2200" dirty="0">
                <a:latin typeface="Calibri" panose="020F0502020204030204" pitchFamily="34" charset="0"/>
                <a:cs typeface="Calibri" panose="020F0502020204030204" pitchFamily="34" charset="0"/>
              </a:rPr>
              <a:t>increasing cases of imported cases, the </a:t>
            </a:r>
            <a:r>
              <a:rPr lang="en-US" altLang="zh-CN" sz="2200" dirty="0" smtClean="0">
                <a:latin typeface="Calibri" panose="020F0502020204030204" pitchFamily="34" charset="0"/>
                <a:cs typeface="Calibri" panose="020F0502020204030204" pitchFamily="34" charset="0"/>
              </a:rPr>
              <a:t>important  </a:t>
            </a:r>
            <a:r>
              <a:rPr lang="en-US" altLang="zh-CN" sz="2200" dirty="0">
                <a:latin typeface="Calibri" panose="020F0502020204030204" pitchFamily="34" charset="0"/>
                <a:cs typeface="Calibri" panose="020F0502020204030204" pitchFamily="34" charset="0"/>
              </a:rPr>
              <a:t>thing we are supposed to do is taking precaution</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余定睿</a:t>
            </a:r>
            <a:r>
              <a:rPr lang="en-US" altLang="zh-CN" sz="2200" dirty="0" smtClean="0">
                <a:latin typeface="楷体" panose="02010609060101010101" charset="-122"/>
                <a:ea typeface="楷体" panose="02010609060101010101" charset="-122"/>
                <a:cs typeface="楷体" panose="02010609060101010101" charset="-122"/>
              </a:rPr>
              <a:t>) </a:t>
            </a:r>
            <a:r>
              <a:rPr lang="en-US" altLang="zh-CN" sz="2200" dirty="0" smtClean="0">
                <a:latin typeface="Calibri" panose="020F0502020204030204" pitchFamily="34" charset="0"/>
                <a:cs typeface="Calibri" panose="020F0502020204030204" pitchFamily="34" charset="0"/>
              </a:rPr>
              <a:t>For </a:t>
            </a:r>
            <a:r>
              <a:rPr lang="en-US" altLang="zh-CN" sz="2200" dirty="0">
                <a:latin typeface="Calibri" panose="020F0502020204030204" pitchFamily="34" charset="0"/>
                <a:cs typeface="Calibri" panose="020F0502020204030204" pitchFamily="34" charset="0"/>
              </a:rPr>
              <a:t>the sake of safety, </a:t>
            </a:r>
            <a:r>
              <a:rPr lang="en-US" altLang="zh-CN" sz="2200" dirty="0" smtClean="0">
                <a:latin typeface="Calibri" panose="020F0502020204030204" pitchFamily="34" charset="0"/>
                <a:cs typeface="Calibri" panose="020F0502020204030204" pitchFamily="34" charset="0"/>
              </a:rPr>
              <a:t>we‘d better stay </a:t>
            </a:r>
            <a:r>
              <a:rPr lang="en-US" altLang="zh-CN" sz="2200" dirty="0">
                <a:latin typeface="Calibri" panose="020F0502020204030204" pitchFamily="34" charset="0"/>
                <a:cs typeface="Calibri" panose="020F0502020204030204" pitchFamily="34" charset="0"/>
              </a:rPr>
              <a:t>at home</a:t>
            </a:r>
            <a:r>
              <a:rPr lang="en-US" altLang="zh-CN" sz="2200" dirty="0" smtClean="0">
                <a:latin typeface="Calibri" panose="020F0502020204030204" pitchFamily="34" charset="0"/>
                <a:cs typeface="Calibri" panose="020F0502020204030204" pitchFamily="34" charset="0"/>
              </a:rPr>
              <a:t>.</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a:latin typeface="楷体" panose="02010609060101010101" charset="-122"/>
                <a:ea typeface="楷体" panose="02010609060101010101" charset="-122"/>
                <a:cs typeface="楷体" panose="02010609060101010101" charset="-122"/>
              </a:rPr>
              <a:t>黄琪斐</a:t>
            </a:r>
            <a:r>
              <a:rPr lang="en-US" altLang="zh-CN" sz="2200" dirty="0" smtClean="0">
                <a:latin typeface="楷体" panose="02010609060101010101" charset="-122"/>
                <a:ea typeface="楷体" panose="02010609060101010101" charset="-122"/>
                <a:cs typeface="楷体" panose="02010609060101010101" charset="-122"/>
              </a:rPr>
              <a:t>)</a:t>
            </a:r>
            <a:r>
              <a:rPr lang="en-US" altLang="zh-CN" sz="2200" dirty="0">
                <a:latin typeface="Calibri" panose="020F0502020204030204" pitchFamily="34" charset="0"/>
                <a:cs typeface="Calibri" panose="020F0502020204030204" pitchFamily="34" charset="0"/>
              </a:rPr>
              <a:t> </a:t>
            </a:r>
            <a:r>
              <a:rPr lang="en-US" altLang="zh-CN" sz="2200" u="sng" dirty="0" smtClean="0">
                <a:latin typeface="Calibri" panose="020F0502020204030204" pitchFamily="34" charset="0"/>
                <a:cs typeface="Calibri" panose="020F0502020204030204" pitchFamily="34" charset="0"/>
              </a:rPr>
              <a:t>Furthermore</a:t>
            </a:r>
            <a:r>
              <a:rPr lang="en-US" altLang="zh-CN" sz="2200" dirty="0" smtClean="0">
                <a:latin typeface="Calibri" panose="020F0502020204030204" pitchFamily="34" charset="0"/>
                <a:cs typeface="Calibri" panose="020F0502020204030204" pitchFamily="34" charset="0"/>
              </a:rPr>
              <a:t>, I </a:t>
            </a:r>
            <a:r>
              <a:rPr lang="en-US" altLang="zh-CN" sz="2200" dirty="0">
                <a:latin typeface="Calibri" panose="020F0502020204030204" pitchFamily="34" charset="0"/>
                <a:cs typeface="Calibri" panose="020F0502020204030204" pitchFamily="34" charset="0"/>
              </a:rPr>
              <a:t>ought to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attach great importance to online classes</a:t>
            </a:r>
            <a:r>
              <a:rPr lang="en-US" altLang="zh-CN" sz="2200" dirty="0">
                <a:solidFill>
                  <a:schemeClr val="accent5">
                    <a:lumMod val="40000"/>
                    <a:lumOff val="60000"/>
                  </a:schemeClr>
                </a:solidFill>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and  </a:t>
            </a:r>
            <a:r>
              <a:rPr lang="en-US" altLang="zh-CN" sz="2200" dirty="0">
                <a:solidFill>
                  <a:srgbClr val="CC8EA8"/>
                </a:solidFill>
                <a:latin typeface="Calibri" panose="020F0502020204030204" pitchFamily="34" charset="0"/>
                <a:cs typeface="Calibri" panose="020F0502020204030204" pitchFamily="34" charset="0"/>
              </a:rPr>
              <a:t>prepare thoroughly for the mid-term examination</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a:latin typeface="楷体" panose="02010609060101010101" charset="-122"/>
                <a:ea typeface="楷体" panose="02010609060101010101" charset="-122"/>
                <a:cs typeface="楷体" panose="02010609060101010101" charset="-122"/>
              </a:rPr>
              <a:t>洪宇琪</a:t>
            </a:r>
            <a:r>
              <a:rPr lang="en-US" altLang="zh-CN" sz="2200" dirty="0" smtClean="0">
                <a:latin typeface="楷体" panose="02010609060101010101" charset="-122"/>
                <a:ea typeface="楷体" panose="02010609060101010101" charset="-122"/>
                <a:cs typeface="楷体" panose="02010609060101010101" charset="-122"/>
              </a:rPr>
              <a:t>)</a:t>
            </a:r>
            <a:endParaRPr lang="zh-CN" altLang="zh-CN" sz="2200" dirty="0">
              <a:latin typeface="楷体" panose="02010609060101010101" charset="-122"/>
              <a:ea typeface="楷体" panose="02010609060101010101" charset="-122"/>
              <a:cs typeface="楷体" panose="02010609060101010101" charset="-122"/>
            </a:endParaRPr>
          </a:p>
        </p:txBody>
      </p:sp>
      <p:pic>
        <p:nvPicPr>
          <p:cNvPr id="8" name="内容占位符 7" descr="水印"/>
          <p:cNvPicPr>
            <a:picLocks noChangeAspect="1"/>
          </p:cNvPicPr>
          <p:nvPr userDrawn="1"/>
        </p:nvPicPr>
        <p:blipFill>
          <a:blip r:embed="rId3"/>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295"/>
            <a:ext cx="6858000" cy="12192000"/>
          </a:xfrm>
          <a:prstGeom prst="rect">
            <a:avLst/>
          </a:prstGeom>
        </p:spPr>
      </p:pic>
      <p:sp>
        <p:nvSpPr>
          <p:cNvPr id="10" name="矩形 9"/>
          <p:cNvSpPr/>
          <p:nvPr/>
        </p:nvSpPr>
        <p:spPr>
          <a:xfrm>
            <a:off x="-127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0" y="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560070" y="1298575"/>
            <a:ext cx="11296015" cy="4523105"/>
          </a:xfrm>
          <a:prstGeom prst="rect">
            <a:avLst/>
          </a:prstGeom>
        </p:spPr>
        <p:txBody>
          <a:bodyPr wrap="square">
            <a:spAutoFit/>
          </a:bodyPr>
          <a:lstStyle/>
          <a:p>
            <a:r>
              <a:rPr lang="en-US" altLang="zh-CN" sz="2400" dirty="0" smtClean="0">
                <a:latin typeface="Calibri" panose="020F0502020204030204" pitchFamily="34" charset="0"/>
                <a:cs typeface="Calibri" panose="020F0502020204030204" pitchFamily="34" charset="0"/>
              </a:rPr>
              <a:t>1. Please </a:t>
            </a:r>
            <a:r>
              <a:rPr lang="en-US" altLang="zh-CN" sz="2400" dirty="0">
                <a:latin typeface="Calibri" panose="020F0502020204030204" pitchFamily="34" charset="0"/>
                <a:cs typeface="Calibri" panose="020F0502020204030204" pitchFamily="34" charset="0"/>
              </a:rPr>
              <a:t>allow me to</a:t>
            </a:r>
            <a:r>
              <a:rPr lang="en-US" altLang="zh-CN" sz="2400" dirty="0">
                <a:solidFill>
                  <a:schemeClr val="bg2">
                    <a:lumMod val="25000"/>
                  </a:schemeClr>
                </a:solidFill>
                <a:latin typeface="Calibri" panose="020F0502020204030204" pitchFamily="34" charset="0"/>
                <a:cs typeface="Calibri" panose="020F0502020204030204" pitchFamily="34" charset="0"/>
              </a:rPr>
              <a:t> </a:t>
            </a:r>
            <a:r>
              <a:rPr lang="en-US" altLang="zh-CN" sz="2400" dirty="0">
                <a:solidFill>
                  <a:schemeClr val="accent1"/>
                </a:solidFill>
                <a:latin typeface="Calibri" panose="020F0502020204030204" pitchFamily="34" charset="0"/>
                <a:cs typeface="Calibri" panose="020F0502020204030204" pitchFamily="34" charset="0"/>
              </a:rPr>
              <a:t>say sorry /apologize to/ make an apology to </a:t>
            </a:r>
            <a:r>
              <a:rPr lang="en-US" altLang="zh-CN" sz="2400" dirty="0" smtClean="0">
                <a:solidFill>
                  <a:schemeClr val="bg2">
                    <a:lumMod val="25000"/>
                  </a:schemeClr>
                </a:solidFill>
                <a:latin typeface="Calibri" panose="020F0502020204030204" pitchFamily="34" charset="0"/>
                <a:cs typeface="Calibri" panose="020F0502020204030204" pitchFamily="34" charset="0"/>
              </a:rPr>
              <a:t>you </a:t>
            </a:r>
            <a:r>
              <a:rPr lang="en-US" altLang="zh-CN" sz="2400" dirty="0">
                <a:solidFill>
                  <a:schemeClr val="bg2">
                    <a:lumMod val="25000"/>
                  </a:schemeClr>
                </a:solidFill>
                <a:latin typeface="Calibri" panose="020F0502020204030204" pitchFamily="34" charset="0"/>
                <a:cs typeface="Calibri" panose="020F0502020204030204" pitchFamily="34" charset="0"/>
              </a:rPr>
              <a:t>again. </a:t>
            </a:r>
            <a:endParaRPr lang="zh-CN" altLang="zh-CN" sz="2400" dirty="0">
              <a:solidFill>
                <a:schemeClr val="bg2">
                  <a:lumMod val="25000"/>
                </a:schemeClr>
              </a:solidFill>
              <a:latin typeface="Calibri" panose="020F0502020204030204" pitchFamily="34" charset="0"/>
              <a:cs typeface="Calibri" panose="020F0502020204030204" pitchFamily="34" charset="0"/>
            </a:endParaRPr>
          </a:p>
          <a:p>
            <a:pPr lvl="0"/>
            <a:r>
              <a:rPr lang="en-US" altLang="zh-CN" sz="2400" dirty="0">
                <a:latin typeface="Calibri" panose="020F0502020204030204" pitchFamily="34" charset="0"/>
                <a:cs typeface="Calibri" panose="020F0502020204030204" pitchFamily="34" charset="0"/>
              </a:rPr>
              <a:t>2. </a:t>
            </a:r>
            <a:r>
              <a:rPr lang="en-US" altLang="zh-CN" sz="2400" dirty="0">
                <a:solidFill>
                  <a:schemeClr val="bg2">
                    <a:lumMod val="25000"/>
                  </a:schemeClr>
                </a:solidFill>
                <a:latin typeface="Calibri" panose="020F0502020204030204" pitchFamily="34" charset="0"/>
                <a:cs typeface="Calibri" panose="020F0502020204030204" pitchFamily="34" charset="0"/>
              </a:rPr>
              <a:t>Many</a:t>
            </a:r>
            <a:r>
              <a:rPr lang="en-US" altLang="zh-CN" sz="2400" dirty="0">
                <a:solidFill>
                  <a:schemeClr val="accent1"/>
                </a:solidFill>
                <a:latin typeface="Calibri" panose="020F0502020204030204" pitchFamily="34" charset="0"/>
                <a:cs typeface="Calibri" panose="020F0502020204030204" pitchFamily="34" charset="0"/>
              </a:rPr>
              <a:t> apologies </a:t>
            </a:r>
            <a:r>
              <a:rPr lang="en-US" altLang="zh-CN" sz="2400" dirty="0">
                <a:solidFill>
                  <a:schemeClr val="bg2">
                    <a:lumMod val="25000"/>
                  </a:schemeClr>
                </a:solidFill>
                <a:latin typeface="Calibri" panose="020F0502020204030204" pitchFamily="34" charset="0"/>
                <a:cs typeface="Calibri" panose="020F0502020204030204" pitchFamily="34" charset="0"/>
              </a:rPr>
              <a:t>again </a:t>
            </a:r>
            <a:r>
              <a:rPr lang="en-US" altLang="zh-CN" sz="2400" dirty="0">
                <a:latin typeface="Calibri" panose="020F0502020204030204" pitchFamily="34" charset="0"/>
                <a:cs typeface="Calibri" panose="020F0502020204030204" pitchFamily="34" charset="0"/>
              </a:rPr>
              <a:t>for all the </a:t>
            </a:r>
            <a:r>
              <a:rPr lang="en-US" altLang="zh-CN" sz="2400" dirty="0">
                <a:solidFill>
                  <a:schemeClr val="accent1"/>
                </a:solidFill>
                <a:latin typeface="Calibri" panose="020F0502020204030204" pitchFamily="34" charset="0"/>
                <a:cs typeface="Calibri" panose="020F0502020204030204" pitchFamily="34" charset="0"/>
              </a:rPr>
              <a:t>inconvenience</a:t>
            </a:r>
            <a:r>
              <a:rPr lang="en-US" altLang="zh-CN" sz="2400" dirty="0">
                <a:latin typeface="Calibri" panose="020F0502020204030204" pitchFamily="34" charset="0"/>
                <a:cs typeface="Calibri" panose="020F0502020204030204" pitchFamily="34" charset="0"/>
              </a:rPr>
              <a:t> I’ve </a:t>
            </a:r>
            <a:r>
              <a:rPr lang="en-US" altLang="zh-CN" sz="2400" dirty="0" smtClean="0">
                <a:latin typeface="Calibri" panose="020F0502020204030204" pitchFamily="34" charset="0"/>
                <a:cs typeface="Calibri" panose="020F0502020204030204" pitchFamily="34" charset="0"/>
              </a:rPr>
              <a:t>caused. </a:t>
            </a:r>
            <a:endParaRPr lang="en-US" altLang="zh-CN" sz="2400" dirty="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3. </a:t>
            </a:r>
            <a:r>
              <a:rPr lang="en-US" altLang="zh-CN" sz="2400" dirty="0">
                <a:solidFill>
                  <a:schemeClr val="bg2">
                    <a:lumMod val="25000"/>
                  </a:schemeClr>
                </a:solidFill>
                <a:latin typeface="Calibri" panose="020F0502020204030204" pitchFamily="34" charset="0"/>
                <a:cs typeface="Calibri" panose="020F0502020204030204" pitchFamily="34" charset="0"/>
              </a:rPr>
              <a:t>Once again, I’m truly </a:t>
            </a:r>
            <a:r>
              <a:rPr lang="en-US" altLang="zh-CN" sz="2400" dirty="0">
                <a:solidFill>
                  <a:schemeClr val="accent1"/>
                </a:solidFill>
                <a:latin typeface="Calibri" panose="020F0502020204030204" pitchFamily="34" charset="0"/>
                <a:cs typeface="Calibri" panose="020F0502020204030204" pitchFamily="34" charset="0"/>
              </a:rPr>
              <a:t>sorry</a:t>
            </a:r>
            <a:r>
              <a:rPr lang="en-US" altLang="zh-CN" sz="2400" dirty="0">
                <a:latin typeface="Calibri" panose="020F0502020204030204" pitchFamily="34" charset="0"/>
                <a:cs typeface="Calibri" panose="020F0502020204030204" pitchFamily="34" charset="0"/>
              </a:rPr>
              <a:t>. Thank you for your </a:t>
            </a:r>
            <a:r>
              <a:rPr lang="en-US" altLang="zh-CN" sz="2400" dirty="0" smtClean="0">
                <a:latin typeface="Calibri" panose="020F0502020204030204" pitchFamily="34" charset="0"/>
                <a:cs typeface="Calibri" panose="020F0502020204030204" pitchFamily="34" charset="0"/>
              </a:rPr>
              <a:t>understanding.</a:t>
            </a:r>
            <a:endParaRPr lang="en-US" altLang="zh-CN" sz="2400" dirty="0" smtClean="0">
              <a:latin typeface="Calibri" panose="020F0502020204030204" pitchFamily="34" charset="0"/>
              <a:cs typeface="Calibri" panose="020F0502020204030204" pitchFamily="34" charset="0"/>
            </a:endParaRPr>
          </a:p>
          <a:p>
            <a:endParaRPr lang="en-US" altLang="zh-CN" sz="2400" dirty="0" smtClean="0">
              <a:latin typeface="Calibri" panose="020F0502020204030204" pitchFamily="34" charset="0"/>
              <a:cs typeface="Calibri" panose="020F0502020204030204" pitchFamily="34" charset="0"/>
            </a:endParaRPr>
          </a:p>
          <a:p>
            <a:endParaRPr lang="en-US" altLang="zh-CN" sz="2400" dirty="0" smtClean="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4. </a:t>
            </a:r>
            <a:r>
              <a:rPr lang="en-US" altLang="zh-CN" sz="2400" dirty="0">
                <a:latin typeface="Calibri" panose="020F0502020204030204" pitchFamily="34" charset="0"/>
                <a:cs typeface="Calibri" panose="020F0502020204030204" pitchFamily="34" charset="0"/>
              </a:rPr>
              <a:t>I do </a:t>
            </a:r>
            <a:r>
              <a:rPr lang="en-US" altLang="zh-CN" sz="2400" dirty="0">
                <a:solidFill>
                  <a:schemeClr val="accent1"/>
                </a:solidFill>
                <a:latin typeface="Calibri" panose="020F0502020204030204" pitchFamily="34" charset="0"/>
                <a:cs typeface="Calibri" panose="020F0502020204030204" pitchFamily="34" charset="0"/>
              </a:rPr>
              <a:t>hope</a:t>
            </a:r>
            <a:r>
              <a:rPr lang="en-US" altLang="zh-CN" sz="2400" dirty="0">
                <a:latin typeface="Calibri" panose="020F0502020204030204" pitchFamily="34" charset="0"/>
                <a:cs typeface="Calibri" panose="020F0502020204030204" pitchFamily="34" charset="0"/>
              </a:rPr>
              <a:t> you will think in my position and </a:t>
            </a:r>
            <a:r>
              <a:rPr lang="en-US" altLang="zh-CN" sz="2400" dirty="0">
                <a:solidFill>
                  <a:schemeClr val="accent1"/>
                </a:solidFill>
                <a:latin typeface="Calibri" panose="020F0502020204030204" pitchFamily="34" charset="0"/>
                <a:cs typeface="Calibri" panose="020F0502020204030204" pitchFamily="34" charset="0"/>
              </a:rPr>
              <a:t>excuse</a:t>
            </a:r>
            <a:r>
              <a:rPr lang="en-US" altLang="zh-CN" sz="2400" dirty="0">
                <a:latin typeface="Calibri" panose="020F0502020204030204" pitchFamily="34" charset="0"/>
                <a:cs typeface="Calibri" panose="020F0502020204030204" pitchFamily="34" charset="0"/>
              </a:rPr>
              <a:t> me for my absence</a:t>
            </a:r>
            <a:r>
              <a:rPr lang="en-US" altLang="zh-CN" sz="2400" dirty="0" smtClean="0">
                <a:latin typeface="Calibri" panose="020F0502020204030204" pitchFamily="34" charset="0"/>
                <a:cs typeface="Calibri" panose="020F0502020204030204" pitchFamily="34" charset="0"/>
              </a:rPr>
              <a:t>.</a:t>
            </a:r>
            <a:endParaRPr lang="en-US" altLang="zh-CN" sz="2400" dirty="0" smtClean="0">
              <a:latin typeface="Calibri" panose="020F0502020204030204" pitchFamily="34" charset="0"/>
              <a:cs typeface="Calibri" panose="020F0502020204030204" pitchFamily="34" charset="0"/>
            </a:endParaRPr>
          </a:p>
          <a:p>
            <a:endParaRPr lang="en-US" altLang="zh-CN" sz="2400" dirty="0" smtClean="0">
              <a:latin typeface="Calibri" panose="020F0502020204030204" pitchFamily="34" charset="0"/>
              <a:cs typeface="Calibri" panose="020F0502020204030204" pitchFamily="34" charset="0"/>
            </a:endParaRPr>
          </a:p>
          <a:p>
            <a:endParaRPr lang="en-US"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5. </a:t>
            </a:r>
            <a:r>
              <a:rPr lang="en-US" altLang="zh-CN" sz="2400" dirty="0">
                <a:latin typeface="Calibri" panose="020F0502020204030204" pitchFamily="34" charset="0"/>
                <a:cs typeface="Calibri" panose="020F0502020204030204" pitchFamily="34" charset="0"/>
              </a:rPr>
              <a:t>I </a:t>
            </a:r>
            <a:r>
              <a:rPr lang="en-US" altLang="zh-CN" sz="2400" dirty="0" smtClean="0">
                <a:solidFill>
                  <a:schemeClr val="accent1"/>
                </a:solidFill>
                <a:latin typeface="Calibri" panose="020F0502020204030204" pitchFamily="34" charset="0"/>
                <a:cs typeface="Calibri" panose="020F0502020204030204" pitchFamily="34" charset="0"/>
              </a:rPr>
              <a:t>assure </a:t>
            </a:r>
            <a:r>
              <a:rPr lang="en-US" altLang="zh-CN" sz="2400" dirty="0">
                <a:latin typeface="Calibri" panose="020F0502020204030204" pitchFamily="34" charset="0"/>
                <a:cs typeface="Calibri" panose="020F0502020204030204" pitchFamily="34" charset="0"/>
              </a:rPr>
              <a:t>you that such a matter will never happen again.</a:t>
            </a:r>
            <a:endParaRPr lang="zh-CN"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6. </a:t>
            </a:r>
            <a:r>
              <a:rPr lang="en-US" altLang="zh-CN" sz="2400" dirty="0">
                <a:latin typeface="Calibri" panose="020F0502020204030204" pitchFamily="34" charset="0"/>
                <a:cs typeface="Calibri" panose="020F0502020204030204" pitchFamily="34" charset="0"/>
              </a:rPr>
              <a:t>I </a:t>
            </a:r>
            <a:r>
              <a:rPr lang="en-US" altLang="zh-CN" sz="2400" dirty="0">
                <a:solidFill>
                  <a:schemeClr val="accent1"/>
                </a:solidFill>
                <a:latin typeface="Calibri" panose="020F0502020204030204" pitchFamily="34" charset="0"/>
                <a:cs typeface="Calibri" panose="020F0502020204030204" pitchFamily="34" charset="0"/>
              </a:rPr>
              <a:t>hope </a:t>
            </a:r>
            <a:r>
              <a:rPr lang="en-US" altLang="zh-CN" sz="2400" dirty="0">
                <a:latin typeface="Calibri" panose="020F0502020204030204" pitchFamily="34" charset="0"/>
                <a:cs typeface="Calibri" panose="020F0502020204030204" pitchFamily="34" charset="0"/>
              </a:rPr>
              <a:t>that the settlement of the matter will meet your wishes.</a:t>
            </a:r>
            <a:endParaRPr lang="zh-CN"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7. </a:t>
            </a:r>
            <a:r>
              <a:rPr lang="en-US" altLang="zh-CN" sz="2400" dirty="0">
                <a:latin typeface="Calibri" panose="020F0502020204030204" pitchFamily="34" charset="0"/>
                <a:cs typeface="Calibri" panose="020F0502020204030204" pitchFamily="34" charset="0"/>
              </a:rPr>
              <a:t>I sincerely </a:t>
            </a:r>
            <a:r>
              <a:rPr lang="en-US" altLang="zh-CN" sz="2400" dirty="0">
                <a:solidFill>
                  <a:schemeClr val="accent1"/>
                </a:solidFill>
                <a:latin typeface="Calibri" panose="020F0502020204030204" pitchFamily="34" charset="0"/>
                <a:cs typeface="Calibri" panose="020F0502020204030204" pitchFamily="34" charset="0"/>
              </a:rPr>
              <a:t>hope</a:t>
            </a:r>
            <a:r>
              <a:rPr lang="en-US" altLang="zh-CN" sz="2400" dirty="0">
                <a:latin typeface="Calibri" panose="020F0502020204030204" pitchFamily="34" charset="0"/>
                <a:cs typeface="Calibri" panose="020F0502020204030204" pitchFamily="34" charset="0"/>
              </a:rPr>
              <a:t> you can understand that I offended you unintentionally.</a:t>
            </a:r>
            <a:endParaRPr lang="zh-CN" altLang="zh-CN" sz="2400" dirty="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8. I </a:t>
            </a:r>
            <a:r>
              <a:rPr lang="en-US" altLang="zh-CN" sz="2400" dirty="0">
                <a:solidFill>
                  <a:schemeClr val="accent1"/>
                </a:solidFill>
                <a:latin typeface="Calibri" panose="020F0502020204030204" pitchFamily="34" charset="0"/>
                <a:cs typeface="Calibri" panose="020F0502020204030204" pitchFamily="34" charset="0"/>
              </a:rPr>
              <a:t>wish </a:t>
            </a:r>
            <a:r>
              <a:rPr lang="en-US" altLang="zh-CN" sz="2400" dirty="0">
                <a:latin typeface="Calibri" panose="020F0502020204030204" pitchFamily="34" charset="0"/>
                <a:cs typeface="Calibri" panose="020F0502020204030204" pitchFamily="34" charset="0"/>
              </a:rPr>
              <a:t>I could be given a chance to make up for my inconsideration</a:t>
            </a:r>
            <a:r>
              <a:rPr lang="en-US" altLang="zh-CN" sz="2400" dirty="0" smtClean="0">
                <a:latin typeface="Calibri" panose="020F0502020204030204" pitchFamily="34" charset="0"/>
                <a:cs typeface="Calibri" panose="020F0502020204030204" pitchFamily="34" charset="0"/>
              </a:rPr>
              <a:t>.</a:t>
            </a:r>
            <a:endParaRPr lang="en-US" altLang="zh-CN" sz="2400" dirty="0" smtClean="0">
              <a:latin typeface="Calibri" panose="020F0502020204030204" pitchFamily="34" charset="0"/>
              <a:cs typeface="Calibri" panose="020F0502020204030204" pitchFamily="34" charset="0"/>
            </a:endParaRPr>
          </a:p>
        </p:txBody>
      </p:sp>
      <p:sp>
        <p:nvSpPr>
          <p:cNvPr id="4" name="TextBox 3"/>
          <p:cNvSpPr txBox="1"/>
          <p:nvPr/>
        </p:nvSpPr>
        <p:spPr>
          <a:xfrm>
            <a:off x="5637529" y="2514545"/>
            <a:ext cx="6218555" cy="460375"/>
          </a:xfrm>
          <a:prstGeom prst="rect">
            <a:avLst/>
          </a:prstGeom>
          <a:noFill/>
        </p:spPr>
        <p:txBody>
          <a:bodyPr wrap="square" rtlCol="0">
            <a:spAutoFit/>
          </a:bodyPr>
          <a:lstStyle/>
          <a:p>
            <a:r>
              <a:rPr lang="en-US" altLang="zh-CN" sz="2400" b="1" dirty="0">
                <a:solidFill>
                  <a:srgbClr val="0070C0"/>
                </a:solidFill>
                <a:latin typeface="Comic Sans MS" panose="030F0702030302020204" charset="0"/>
              </a:rPr>
              <a:t>Apology for declining appointment</a:t>
            </a:r>
            <a:endParaRPr lang="en-US" altLang="zh-CN" sz="2400" b="1" dirty="0">
              <a:solidFill>
                <a:srgbClr val="0070C0"/>
              </a:solidFill>
              <a:latin typeface="Comic Sans MS" panose="030F0702030302020204" charset="0"/>
            </a:endParaRPr>
          </a:p>
        </p:txBody>
      </p:sp>
      <p:sp>
        <p:nvSpPr>
          <p:cNvPr id="5" name="TextBox 4"/>
          <p:cNvSpPr txBox="1"/>
          <p:nvPr/>
        </p:nvSpPr>
        <p:spPr>
          <a:xfrm>
            <a:off x="5637266" y="3796025"/>
            <a:ext cx="5864225" cy="460375"/>
          </a:xfrm>
          <a:prstGeom prst="rect">
            <a:avLst/>
          </a:prstGeom>
          <a:noFill/>
        </p:spPr>
        <p:txBody>
          <a:bodyPr wrap="square" rtlCol="0">
            <a:spAutoFit/>
          </a:bodyPr>
          <a:lstStyle/>
          <a:p>
            <a:r>
              <a:rPr lang="en-US" altLang="zh-CN" sz="2400" b="1" dirty="0">
                <a:solidFill>
                  <a:srgbClr val="0070C0"/>
                </a:solidFill>
                <a:latin typeface="Comic Sans MS" panose="030F0702030302020204" charset="0"/>
                <a:cs typeface="Comic Sans MS" panose="030F0702030302020204" charset="0"/>
              </a:rPr>
              <a:t>Apology for </a:t>
            </a:r>
            <a:r>
              <a:rPr lang="en-US" altLang="zh-CN" sz="2400" b="1" dirty="0" smtClean="0">
                <a:solidFill>
                  <a:srgbClr val="0070C0"/>
                </a:solidFill>
                <a:latin typeface="Comic Sans MS" panose="030F0702030302020204" charset="0"/>
                <a:cs typeface="Comic Sans MS" panose="030F0702030302020204" charset="0"/>
              </a:rPr>
              <a:t>doing something wrong</a:t>
            </a:r>
            <a:endParaRPr lang="en-US" altLang="zh-CN" sz="2400" b="1" dirty="0" smtClean="0">
              <a:solidFill>
                <a:srgbClr val="0070C0"/>
              </a:solidFill>
              <a:latin typeface="Comic Sans MS" panose="030F0702030302020204" charset="0"/>
              <a:cs typeface="Comic Sans MS" panose="030F0702030302020204" charset="0"/>
            </a:endParaRPr>
          </a:p>
        </p:txBody>
      </p:sp>
      <p:sp>
        <p:nvSpPr>
          <p:cNvPr id="2" name="矩形 1"/>
          <p:cNvSpPr/>
          <p:nvPr/>
        </p:nvSpPr>
        <p:spPr>
          <a:xfrm>
            <a:off x="-1151890" y="335009"/>
            <a:ext cx="9128787" cy="614045"/>
          </a:xfrm>
          <a:prstGeom prst="rect">
            <a:avLst/>
          </a:prstGeom>
        </p:spPr>
        <p:txBody>
          <a:bodyPr wrap="square">
            <a:spAutoFit/>
          </a:bodyPr>
          <a:lstStyle/>
          <a:p>
            <a:pPr algn="ctr"/>
            <a:r>
              <a:rPr lang="en-US" altLang="zh-CN" sz="3400" b="1" dirty="0" smtClean="0">
                <a:solidFill>
                  <a:schemeClr val="tx2">
                    <a:lumMod val="40000"/>
                    <a:lumOff val="60000"/>
                  </a:schemeClr>
                </a:solidFill>
                <a:latin typeface="MV Boli" panose="02000500030200090000" charset="0"/>
                <a:cs typeface="MV Boli" panose="02000500030200090000" charset="0"/>
              </a:rPr>
              <a:t>Para 3:  ending</a:t>
            </a:r>
            <a:endParaRPr lang="en-US" altLang="zh-CN" sz="3400" b="1" dirty="0" smtClean="0">
              <a:solidFill>
                <a:schemeClr val="tx2">
                  <a:lumMod val="40000"/>
                  <a:lumOff val="60000"/>
                </a:schemeClr>
              </a:solidFill>
              <a:latin typeface="MV Boli" panose="02000500030200090000" charset="0"/>
              <a:cs typeface="MV Boli" panose="02000500030200090000" charset="0"/>
            </a:endParaRPr>
          </a:p>
        </p:txBody>
      </p:sp>
      <p:pic>
        <p:nvPicPr>
          <p:cNvPr id="8" name="内容占位符 7" descr="水印"/>
          <p:cNvPicPr>
            <a:picLocks noChangeAspect="1"/>
          </p:cNvPicPr>
          <p:nvPr userDrawn="1"/>
        </p:nvPicPr>
        <p:blipFill>
          <a:blip r:embed="rId2"/>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22155" y="-65405"/>
            <a:ext cx="2569845" cy="359029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5875" y="0"/>
            <a:ext cx="2137410" cy="1908810"/>
          </a:xfrm>
          <a:prstGeom prst="rect">
            <a:avLst/>
          </a:prstGeom>
        </p:spPr>
      </p:pic>
      <p:sp>
        <p:nvSpPr>
          <p:cNvPr id="2" name="矩形 1"/>
          <p:cNvSpPr/>
          <p:nvPr/>
        </p:nvSpPr>
        <p:spPr>
          <a:xfrm>
            <a:off x="479376" y="620688"/>
            <a:ext cx="11386100" cy="6123940"/>
          </a:xfrm>
          <a:prstGeom prst="rect">
            <a:avLst/>
          </a:prstGeom>
        </p:spPr>
        <p:txBody>
          <a:bodyPr wrap="square">
            <a:spAutoFit/>
          </a:bodyPr>
          <a:lstStyle/>
          <a:p>
            <a:r>
              <a:rPr lang="en-US" altLang="zh-CN" sz="2800" dirty="0">
                <a:latin typeface="Calibri Light" panose="020F0302020204030204" charset="0"/>
                <a:cs typeface="Calibri Light" panose="020F0302020204030204" charset="0"/>
              </a:rPr>
              <a:t>Dear Tom, </a:t>
            </a:r>
            <a:endParaRPr lang="zh-CN" altLang="zh-CN" sz="2800" dirty="0" smtClean="0">
              <a:latin typeface="Calibri Light" panose="020F0302020204030204" charset="0"/>
              <a:cs typeface="Calibri Light" panose="020F0302020204030204" charset="0"/>
            </a:endParaRP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Though happily hearing from your last letter which invited me to visit the Disneyland at a fantastic discount of 50% after the resumption of work, I do apologize for not being able to </a:t>
            </a:r>
            <a:r>
              <a:rPr lang="en-US" altLang="zh-CN" sz="2800" dirty="0">
                <a:latin typeface="Calibri Light" panose="020F0302020204030204" charset="0"/>
                <a:cs typeface="Calibri Light" panose="020F0302020204030204" charset="0"/>
              </a:rPr>
              <a:t>go</a:t>
            </a:r>
            <a:r>
              <a:rPr lang="en-US" altLang="zh-CN" sz="2800" dirty="0" smtClean="0">
                <a:latin typeface="Calibri Light" panose="020F0302020204030204" charset="0"/>
                <a:cs typeface="Calibri Light" panose="020F0302020204030204" charset="0"/>
              </a:rPr>
              <a:t>.  </a:t>
            </a:r>
            <a:endParaRPr lang="en-US" altLang="zh-CN" sz="2800" dirty="0" smtClean="0">
              <a:latin typeface="Calibri Light" panose="020F0302020204030204" charset="0"/>
              <a:cs typeface="Calibri Light" panose="020F0302020204030204" charset="0"/>
            </a:endParaRP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Due to the continuously increasing number of imported case</a:t>
            </a:r>
            <a:r>
              <a:rPr lang="en-US" altLang="zh-CN" sz="2800" dirty="0">
                <a:latin typeface="Calibri Light" panose="020F0302020204030204" charset="0"/>
                <a:cs typeface="Calibri Light" panose="020F0302020204030204" charset="0"/>
              </a:rPr>
              <a:t>s</a:t>
            </a:r>
            <a:r>
              <a:rPr lang="en-US" altLang="zh-CN" sz="2800" dirty="0" smtClean="0">
                <a:latin typeface="Calibri Light" panose="020F0302020204030204" charset="0"/>
                <a:cs typeface="Calibri Light" panose="020F0302020204030204" charset="0"/>
              </a:rPr>
              <a:t>, the epidemic situation hasn’t been completely contained. Additionally, our online courses are held regularly, which leads to a tight schedule on weekends. Worse still, a mid-term examination is just around the corner. Therefore, I have to review what we have learnt.</a:t>
            </a:r>
            <a:endParaRPr lang="zh-CN" altLang="zh-CN" sz="2800" dirty="0" smtClean="0">
              <a:latin typeface="Calibri Light" panose="020F0302020204030204" charset="0"/>
              <a:cs typeface="Calibri Light" panose="020F0302020204030204" charset="0"/>
            </a:endParaRP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Anyway, I have a strong desire to visit the Disneyland, so why not put it off until this summer vacation? Looking forward to your reply.</a:t>
            </a:r>
            <a:endParaRPr lang="zh-CN" altLang="zh-CN" sz="2800" dirty="0" smtClean="0">
              <a:latin typeface="Calibri Light" panose="020F0302020204030204" charset="0"/>
              <a:cs typeface="Calibri Light" panose="020F0302020204030204" charset="0"/>
            </a:endParaRPr>
          </a:p>
          <a:p>
            <a:pPr algn="r"/>
            <a:r>
              <a:rPr lang="en-US" altLang="zh-CN" sz="2800" dirty="0" smtClean="0">
                <a:latin typeface="Calibri Light" panose="020F0302020204030204" charset="0"/>
                <a:cs typeface="Calibri Light" panose="020F0302020204030204" charset="0"/>
              </a:rPr>
              <a:t>Yours </a:t>
            </a:r>
            <a:r>
              <a:rPr lang="en-US" altLang="zh-CN" sz="2800" dirty="0">
                <a:latin typeface="Calibri Light" panose="020F0302020204030204" charset="0"/>
                <a:cs typeface="Calibri Light" panose="020F0302020204030204" charset="0"/>
              </a:rPr>
              <a:t>sincerely,         </a:t>
            </a:r>
            <a:endParaRPr lang="en-US" altLang="zh-CN" sz="2800" dirty="0" smtClean="0">
              <a:latin typeface="Calibri Light" panose="020F0302020204030204" charset="0"/>
              <a:cs typeface="Calibri Light" panose="020F0302020204030204" charset="0"/>
            </a:endParaRPr>
          </a:p>
          <a:p>
            <a:pPr algn="r"/>
            <a:r>
              <a:rPr lang="en-US" altLang="zh-CN" sz="2800" dirty="0" smtClean="0">
                <a:latin typeface="Calibri Light" panose="020F0302020204030204" charset="0"/>
                <a:cs typeface="Calibri Light" panose="020F0302020204030204" charset="0"/>
              </a:rPr>
              <a:t> </a:t>
            </a:r>
            <a:r>
              <a:rPr lang="en-US" altLang="zh-CN" sz="2800" dirty="0">
                <a:latin typeface="Calibri Light" panose="020F0302020204030204" charset="0"/>
                <a:cs typeface="Calibri Light" panose="020F0302020204030204" charset="0"/>
              </a:rPr>
              <a:t>Li </a:t>
            </a:r>
            <a:r>
              <a:rPr lang="en-US" altLang="zh-CN" sz="2800" dirty="0" err="1" smtClean="0">
                <a:latin typeface="Calibri Light" panose="020F0302020204030204" charset="0"/>
                <a:cs typeface="Calibri Light" panose="020F0302020204030204" charset="0"/>
              </a:rPr>
              <a:t>Hua</a:t>
            </a:r>
            <a:endParaRPr lang="en-US" altLang="zh-CN" sz="2800" dirty="0" smtClean="0">
              <a:latin typeface="Calibri Light" panose="020F0302020204030204" charset="0"/>
              <a:cs typeface="Calibri Light" panose="020F0302020204030204" charset="0"/>
            </a:endParaRPr>
          </a:p>
          <a:p>
            <a:pPr algn="r"/>
            <a:r>
              <a:rPr lang="en-US" altLang="zh-CN" sz="2800" dirty="0" smtClean="0"/>
              <a:t>                              </a:t>
            </a:r>
            <a:r>
              <a:rPr lang="zh-CN" altLang="zh-CN" sz="2400" dirty="0" smtClean="0">
                <a:latin typeface="楷体" panose="02010609060101010101" charset="-122"/>
                <a:ea typeface="楷体" panose="02010609060101010101" charset="-122"/>
              </a:rPr>
              <a:t>马戈穹</a:t>
            </a:r>
            <a:r>
              <a:rPr lang="zh-CN" altLang="zh-CN" sz="2400" dirty="0">
                <a:latin typeface="楷体" panose="02010609060101010101" charset="-122"/>
                <a:ea typeface="楷体" panose="02010609060101010101" charset="-122"/>
              </a:rPr>
              <a:t>，王盛宇，陈博，孙新涵，徐林</a:t>
            </a:r>
            <a:r>
              <a:rPr lang="zh-CN" altLang="zh-CN" sz="2400" dirty="0" smtClean="0">
                <a:latin typeface="楷体" panose="02010609060101010101" charset="-122"/>
                <a:ea typeface="楷体" panose="02010609060101010101" charset="-122"/>
              </a:rPr>
              <a:t>泽</a:t>
            </a:r>
            <a:endParaRPr lang="zh-CN" altLang="zh-CN" sz="2400" dirty="0" smtClean="0">
              <a:latin typeface="楷体" panose="02010609060101010101" charset="-122"/>
              <a:ea typeface="楷体" panose="02010609060101010101" charset="-122"/>
            </a:endParaRPr>
          </a:p>
        </p:txBody>
      </p:sp>
      <p:sp>
        <p:nvSpPr>
          <p:cNvPr id="23" name="Freeform 5"/>
          <p:cNvSpPr>
            <a:spLocks noEditPoints="1"/>
          </p:cNvSpPr>
          <p:nvPr/>
        </p:nvSpPr>
        <p:spPr bwMode="auto">
          <a:xfrm>
            <a:off x="33655" y="41910"/>
            <a:ext cx="473075" cy="726440"/>
          </a:xfrm>
          <a:custGeom>
            <a:avLst/>
            <a:gdLst>
              <a:gd name="T0" fmla="*/ 108 w 120"/>
              <a:gd name="T1" fmla="*/ 15 h 168"/>
              <a:gd name="T2" fmla="*/ 98 w 120"/>
              <a:gd name="T3" fmla="*/ 34 h 168"/>
              <a:gd name="T4" fmla="*/ 87 w 120"/>
              <a:gd name="T5" fmla="*/ 15 h 168"/>
              <a:gd name="T6" fmla="*/ 71 w 120"/>
              <a:gd name="T7" fmla="*/ 6 h 168"/>
              <a:gd name="T8" fmla="*/ 73 w 120"/>
              <a:gd name="T9" fmla="*/ 22 h 168"/>
              <a:gd name="T10" fmla="*/ 48 w 120"/>
              <a:gd name="T11" fmla="*/ 22 h 168"/>
              <a:gd name="T12" fmla="*/ 50 w 120"/>
              <a:gd name="T13" fmla="*/ 6 h 168"/>
              <a:gd name="T14" fmla="*/ 33 w 120"/>
              <a:gd name="T15" fmla="*/ 15 h 168"/>
              <a:gd name="T16" fmla="*/ 22 w 120"/>
              <a:gd name="T17" fmla="*/ 34 h 168"/>
              <a:gd name="T18" fmla="*/ 12 w 120"/>
              <a:gd name="T19" fmla="*/ 15 h 168"/>
              <a:gd name="T20" fmla="*/ 0 w 120"/>
              <a:gd name="T21" fmla="*/ 6 h 168"/>
              <a:gd name="T22" fmla="*/ 3 w 120"/>
              <a:gd name="T23" fmla="*/ 132 h 168"/>
              <a:gd name="T24" fmla="*/ 120 w 120"/>
              <a:gd name="T25" fmla="*/ 168 h 168"/>
              <a:gd name="T26" fmla="*/ 108 w 120"/>
              <a:gd name="T27" fmla="*/ 6 h 168"/>
              <a:gd name="T28" fmla="*/ 53 w 120"/>
              <a:gd name="T29" fmla="*/ 158 h 168"/>
              <a:gd name="T30" fmla="*/ 10 w 120"/>
              <a:gd name="T31" fmla="*/ 116 h 168"/>
              <a:gd name="T32" fmla="*/ 110 w 120"/>
              <a:gd name="T33" fmla="*/ 44 h 168"/>
              <a:gd name="T34" fmla="*/ 101 w 120"/>
              <a:gd name="T35" fmla="*/ 75 h 168"/>
              <a:gd name="T36" fmla="*/ 21 w 120"/>
              <a:gd name="T37" fmla="*/ 88 h 168"/>
              <a:gd name="T38" fmla="*/ 101 w 120"/>
              <a:gd name="T39" fmla="*/ 75 h 168"/>
              <a:gd name="T40" fmla="*/ 21 w 120"/>
              <a:gd name="T41" fmla="*/ 55 h 168"/>
              <a:gd name="T42" fmla="*/ 101 w 120"/>
              <a:gd name="T43" fmla="*/ 67 h 168"/>
              <a:gd name="T44" fmla="*/ 101 w 120"/>
              <a:gd name="T45" fmla="*/ 96 h 168"/>
              <a:gd name="T46" fmla="*/ 21 w 120"/>
              <a:gd name="T47" fmla="*/ 108 h 168"/>
              <a:gd name="T48" fmla="*/ 101 w 120"/>
              <a:gd name="T49" fmla="*/ 96 h 168"/>
              <a:gd name="T50" fmla="*/ 104 w 120"/>
              <a:gd name="T51" fmla="*/ 23 h 168"/>
              <a:gd name="T52" fmla="*/ 98 w 120"/>
              <a:gd name="T53" fmla="*/ 0 h 168"/>
              <a:gd name="T54" fmla="*/ 92 w 120"/>
              <a:gd name="T55" fmla="*/ 23 h 168"/>
              <a:gd name="T56" fmla="*/ 22 w 120"/>
              <a:gd name="T57" fmla="*/ 29 h 168"/>
              <a:gd name="T58" fmla="*/ 29 w 120"/>
              <a:gd name="T59" fmla="*/ 6 h 168"/>
              <a:gd name="T60" fmla="*/ 16 w 120"/>
              <a:gd name="T61" fmla="*/ 6 h 168"/>
              <a:gd name="T62" fmla="*/ 22 w 120"/>
              <a:gd name="T63" fmla="*/ 29 h 168"/>
              <a:gd name="T64" fmla="*/ 66 w 120"/>
              <a:gd name="T65" fmla="*/ 23 h 168"/>
              <a:gd name="T66" fmla="*/ 60 w 120"/>
              <a:gd name="T67" fmla="*/ 0 h 168"/>
              <a:gd name="T68" fmla="*/ 54 w 120"/>
              <a:gd name="T69" fmla="*/ 2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68">
                <a:moveTo>
                  <a:pt x="108" y="6"/>
                </a:moveTo>
                <a:cubicBezTo>
                  <a:pt x="108" y="15"/>
                  <a:pt x="108" y="15"/>
                  <a:pt x="108" y="15"/>
                </a:cubicBezTo>
                <a:cubicBezTo>
                  <a:pt x="110" y="17"/>
                  <a:pt x="110" y="20"/>
                  <a:pt x="110" y="22"/>
                </a:cubicBezTo>
                <a:cubicBezTo>
                  <a:pt x="110" y="29"/>
                  <a:pt x="105" y="34"/>
                  <a:pt x="98" y="34"/>
                </a:cubicBezTo>
                <a:cubicBezTo>
                  <a:pt x="91" y="34"/>
                  <a:pt x="86" y="29"/>
                  <a:pt x="86" y="22"/>
                </a:cubicBezTo>
                <a:cubicBezTo>
                  <a:pt x="86" y="20"/>
                  <a:pt x="86" y="17"/>
                  <a:pt x="87" y="15"/>
                </a:cubicBezTo>
                <a:cubicBezTo>
                  <a:pt x="87" y="6"/>
                  <a:pt x="87" y="6"/>
                  <a:pt x="87" y="6"/>
                </a:cubicBezTo>
                <a:cubicBezTo>
                  <a:pt x="71" y="6"/>
                  <a:pt x="71" y="6"/>
                  <a:pt x="71" y="6"/>
                </a:cubicBezTo>
                <a:cubicBezTo>
                  <a:pt x="71" y="15"/>
                  <a:pt x="71" y="15"/>
                  <a:pt x="71" y="15"/>
                </a:cubicBezTo>
                <a:cubicBezTo>
                  <a:pt x="72" y="17"/>
                  <a:pt x="73" y="20"/>
                  <a:pt x="73" y="22"/>
                </a:cubicBezTo>
                <a:cubicBezTo>
                  <a:pt x="73" y="29"/>
                  <a:pt x="67" y="34"/>
                  <a:pt x="60" y="34"/>
                </a:cubicBezTo>
                <a:cubicBezTo>
                  <a:pt x="53" y="34"/>
                  <a:pt x="48" y="29"/>
                  <a:pt x="48" y="22"/>
                </a:cubicBezTo>
                <a:cubicBezTo>
                  <a:pt x="48" y="20"/>
                  <a:pt x="48" y="17"/>
                  <a:pt x="50" y="15"/>
                </a:cubicBezTo>
                <a:cubicBezTo>
                  <a:pt x="50" y="6"/>
                  <a:pt x="50" y="6"/>
                  <a:pt x="50" y="6"/>
                </a:cubicBezTo>
                <a:cubicBezTo>
                  <a:pt x="33" y="6"/>
                  <a:pt x="33" y="6"/>
                  <a:pt x="33" y="6"/>
                </a:cubicBezTo>
                <a:cubicBezTo>
                  <a:pt x="33" y="15"/>
                  <a:pt x="33" y="15"/>
                  <a:pt x="33" y="15"/>
                </a:cubicBezTo>
                <a:cubicBezTo>
                  <a:pt x="34" y="17"/>
                  <a:pt x="35" y="20"/>
                  <a:pt x="35" y="22"/>
                </a:cubicBezTo>
                <a:cubicBezTo>
                  <a:pt x="35" y="29"/>
                  <a:pt x="29" y="34"/>
                  <a:pt x="22" y="34"/>
                </a:cubicBezTo>
                <a:cubicBezTo>
                  <a:pt x="16" y="34"/>
                  <a:pt x="10" y="29"/>
                  <a:pt x="10" y="22"/>
                </a:cubicBezTo>
                <a:cubicBezTo>
                  <a:pt x="10" y="20"/>
                  <a:pt x="11" y="17"/>
                  <a:pt x="12" y="15"/>
                </a:cubicBezTo>
                <a:cubicBezTo>
                  <a:pt x="12" y="6"/>
                  <a:pt x="12" y="6"/>
                  <a:pt x="12" y="6"/>
                </a:cubicBezTo>
                <a:cubicBezTo>
                  <a:pt x="0" y="6"/>
                  <a:pt x="0" y="6"/>
                  <a:pt x="0" y="6"/>
                </a:cubicBezTo>
                <a:cubicBezTo>
                  <a:pt x="0" y="129"/>
                  <a:pt x="0" y="129"/>
                  <a:pt x="0" y="129"/>
                </a:cubicBezTo>
                <a:cubicBezTo>
                  <a:pt x="3" y="132"/>
                  <a:pt x="3" y="132"/>
                  <a:pt x="3" y="132"/>
                </a:cubicBezTo>
                <a:cubicBezTo>
                  <a:pt x="40" y="168"/>
                  <a:pt x="40" y="168"/>
                  <a:pt x="40" y="168"/>
                </a:cubicBezTo>
                <a:cubicBezTo>
                  <a:pt x="120" y="168"/>
                  <a:pt x="120" y="168"/>
                  <a:pt x="120" y="168"/>
                </a:cubicBezTo>
                <a:cubicBezTo>
                  <a:pt x="120" y="6"/>
                  <a:pt x="120" y="6"/>
                  <a:pt x="120" y="6"/>
                </a:cubicBezTo>
                <a:lnTo>
                  <a:pt x="108" y="6"/>
                </a:lnTo>
                <a:close/>
                <a:moveTo>
                  <a:pt x="110" y="158"/>
                </a:moveTo>
                <a:cubicBezTo>
                  <a:pt x="53" y="158"/>
                  <a:pt x="53" y="158"/>
                  <a:pt x="53" y="158"/>
                </a:cubicBezTo>
                <a:cubicBezTo>
                  <a:pt x="38" y="158"/>
                  <a:pt x="45" y="123"/>
                  <a:pt x="45" y="123"/>
                </a:cubicBezTo>
                <a:cubicBezTo>
                  <a:pt x="45" y="123"/>
                  <a:pt x="11" y="131"/>
                  <a:pt x="10" y="116"/>
                </a:cubicBezTo>
                <a:cubicBezTo>
                  <a:pt x="10" y="44"/>
                  <a:pt x="10" y="44"/>
                  <a:pt x="10" y="44"/>
                </a:cubicBezTo>
                <a:cubicBezTo>
                  <a:pt x="110" y="44"/>
                  <a:pt x="110" y="44"/>
                  <a:pt x="110" y="44"/>
                </a:cubicBezTo>
                <a:lnTo>
                  <a:pt x="110" y="158"/>
                </a:lnTo>
                <a:close/>
                <a:moveTo>
                  <a:pt x="101" y="75"/>
                </a:moveTo>
                <a:cubicBezTo>
                  <a:pt x="21" y="75"/>
                  <a:pt x="21" y="75"/>
                  <a:pt x="21" y="75"/>
                </a:cubicBezTo>
                <a:cubicBezTo>
                  <a:pt x="21" y="88"/>
                  <a:pt x="21" y="88"/>
                  <a:pt x="21" y="88"/>
                </a:cubicBezTo>
                <a:cubicBezTo>
                  <a:pt x="101" y="88"/>
                  <a:pt x="101" y="88"/>
                  <a:pt x="101" y="88"/>
                </a:cubicBezTo>
                <a:lnTo>
                  <a:pt x="101" y="75"/>
                </a:lnTo>
                <a:close/>
                <a:moveTo>
                  <a:pt x="101" y="55"/>
                </a:moveTo>
                <a:cubicBezTo>
                  <a:pt x="21" y="55"/>
                  <a:pt x="21" y="55"/>
                  <a:pt x="21" y="55"/>
                </a:cubicBezTo>
                <a:cubicBezTo>
                  <a:pt x="21" y="67"/>
                  <a:pt x="21" y="67"/>
                  <a:pt x="21" y="67"/>
                </a:cubicBezTo>
                <a:cubicBezTo>
                  <a:pt x="101" y="67"/>
                  <a:pt x="101" y="67"/>
                  <a:pt x="101" y="67"/>
                </a:cubicBezTo>
                <a:lnTo>
                  <a:pt x="101" y="55"/>
                </a:lnTo>
                <a:close/>
                <a:moveTo>
                  <a:pt x="101" y="96"/>
                </a:moveTo>
                <a:cubicBezTo>
                  <a:pt x="21" y="96"/>
                  <a:pt x="21" y="96"/>
                  <a:pt x="21" y="96"/>
                </a:cubicBezTo>
                <a:cubicBezTo>
                  <a:pt x="21" y="108"/>
                  <a:pt x="21" y="108"/>
                  <a:pt x="21" y="108"/>
                </a:cubicBezTo>
                <a:cubicBezTo>
                  <a:pt x="101" y="108"/>
                  <a:pt x="101" y="108"/>
                  <a:pt x="101" y="108"/>
                </a:cubicBezTo>
                <a:lnTo>
                  <a:pt x="101" y="96"/>
                </a:lnTo>
                <a:close/>
                <a:moveTo>
                  <a:pt x="98" y="29"/>
                </a:moveTo>
                <a:cubicBezTo>
                  <a:pt x="101" y="29"/>
                  <a:pt x="104" y="26"/>
                  <a:pt x="104" y="23"/>
                </a:cubicBezTo>
                <a:cubicBezTo>
                  <a:pt x="104" y="6"/>
                  <a:pt x="104" y="6"/>
                  <a:pt x="104" y="6"/>
                </a:cubicBezTo>
                <a:cubicBezTo>
                  <a:pt x="104" y="2"/>
                  <a:pt x="101" y="0"/>
                  <a:pt x="98" y="0"/>
                </a:cubicBezTo>
                <a:cubicBezTo>
                  <a:pt x="94" y="0"/>
                  <a:pt x="92" y="2"/>
                  <a:pt x="92" y="6"/>
                </a:cubicBezTo>
                <a:cubicBezTo>
                  <a:pt x="92" y="23"/>
                  <a:pt x="92" y="23"/>
                  <a:pt x="92" y="23"/>
                </a:cubicBezTo>
                <a:cubicBezTo>
                  <a:pt x="92" y="26"/>
                  <a:pt x="94" y="29"/>
                  <a:pt x="98" y="29"/>
                </a:cubicBezTo>
                <a:close/>
                <a:moveTo>
                  <a:pt x="22" y="29"/>
                </a:moveTo>
                <a:cubicBezTo>
                  <a:pt x="26" y="29"/>
                  <a:pt x="29" y="26"/>
                  <a:pt x="29" y="23"/>
                </a:cubicBezTo>
                <a:cubicBezTo>
                  <a:pt x="29" y="6"/>
                  <a:pt x="29" y="6"/>
                  <a:pt x="29" y="6"/>
                </a:cubicBezTo>
                <a:cubicBezTo>
                  <a:pt x="29" y="2"/>
                  <a:pt x="26" y="0"/>
                  <a:pt x="22" y="0"/>
                </a:cubicBezTo>
                <a:cubicBezTo>
                  <a:pt x="19" y="0"/>
                  <a:pt x="16" y="2"/>
                  <a:pt x="16" y="6"/>
                </a:cubicBezTo>
                <a:cubicBezTo>
                  <a:pt x="16" y="23"/>
                  <a:pt x="16" y="23"/>
                  <a:pt x="16" y="23"/>
                </a:cubicBezTo>
                <a:cubicBezTo>
                  <a:pt x="16" y="26"/>
                  <a:pt x="19" y="29"/>
                  <a:pt x="22" y="29"/>
                </a:cubicBezTo>
                <a:close/>
                <a:moveTo>
                  <a:pt x="60" y="29"/>
                </a:moveTo>
                <a:cubicBezTo>
                  <a:pt x="64" y="29"/>
                  <a:pt x="66" y="26"/>
                  <a:pt x="66" y="23"/>
                </a:cubicBezTo>
                <a:cubicBezTo>
                  <a:pt x="66" y="6"/>
                  <a:pt x="66" y="6"/>
                  <a:pt x="66" y="6"/>
                </a:cubicBezTo>
                <a:cubicBezTo>
                  <a:pt x="66" y="2"/>
                  <a:pt x="64" y="0"/>
                  <a:pt x="60" y="0"/>
                </a:cubicBezTo>
                <a:cubicBezTo>
                  <a:pt x="57" y="0"/>
                  <a:pt x="54" y="2"/>
                  <a:pt x="54" y="6"/>
                </a:cubicBezTo>
                <a:cubicBezTo>
                  <a:pt x="54" y="23"/>
                  <a:pt x="54" y="23"/>
                  <a:pt x="54" y="23"/>
                </a:cubicBezTo>
                <a:cubicBezTo>
                  <a:pt x="54" y="26"/>
                  <a:pt x="57" y="29"/>
                  <a:pt x="60" y="29"/>
                </a:cubicBezTo>
                <a:close/>
              </a:path>
            </a:pathLst>
          </a:custGeom>
          <a:solidFill>
            <a:srgbClr val="FEE7E7"/>
          </a:solidFill>
          <a:ln>
            <a:noFill/>
          </a:ln>
        </p:spPr>
        <p:txBody>
          <a:bodyPr vert="horz" wrap="square" lIns="91440" tIns="45720" rIns="91440" bIns="45720" numCol="1" anchor="t" anchorCtr="0" compatLnSpc="1"/>
          <a:lstStyle/>
          <a:p>
            <a:endParaRPr lang="zh-CN" altLang="en-US"/>
          </a:p>
        </p:txBody>
      </p:sp>
      <p:sp>
        <p:nvSpPr>
          <p:cNvPr id="19" name="文本框 3"/>
          <p:cNvSpPr txBox="1"/>
          <p:nvPr/>
        </p:nvSpPr>
        <p:spPr>
          <a:xfrm>
            <a:off x="695325" y="76835"/>
            <a:ext cx="5221605" cy="614045"/>
          </a:xfrm>
          <a:prstGeom prst="rect">
            <a:avLst/>
          </a:prstGeom>
          <a:noFill/>
        </p:spPr>
        <p:txBody>
          <a:bodyPr wrap="square" rtlCol="0">
            <a:spAutoFit/>
          </a:bodyPr>
          <a:lstStyle/>
          <a:p>
            <a:r>
              <a:rPr lang="en-US" altLang="zh-CN" sz="3400" b="1" dirty="0">
                <a:solidFill>
                  <a:srgbClr val="CC8EA8"/>
                </a:solidFill>
                <a:latin typeface="MV Boli" panose="02000500030200090000" charset="0"/>
                <a:cs typeface="MV Boli" panose="02000500030200090000" charset="0"/>
              </a:rPr>
              <a:t>Find a missing point</a:t>
            </a:r>
            <a:endParaRPr lang="en-US" altLang="zh-CN" sz="3400" b="1" dirty="0">
              <a:solidFill>
                <a:srgbClr val="CC8EA8"/>
              </a:solidFill>
              <a:latin typeface="MV Boli" panose="02000500030200090000" charset="0"/>
              <a:cs typeface="MV Boli" panose="02000500030200090000" charset="0"/>
            </a:endParaRPr>
          </a:p>
        </p:txBody>
      </p:sp>
      <p:sp>
        <p:nvSpPr>
          <p:cNvPr id="11" name="云形标注 10"/>
          <p:cNvSpPr/>
          <p:nvPr/>
        </p:nvSpPr>
        <p:spPr>
          <a:xfrm rot="10800000">
            <a:off x="1991544" y="5436222"/>
            <a:ext cx="3312368" cy="1224136"/>
          </a:xfrm>
          <a:prstGeom prst="cloudCallout">
            <a:avLst/>
          </a:prstGeom>
          <a:solidFill>
            <a:srgbClr val="FEE7E7"/>
          </a:solidFill>
          <a:ln>
            <a:solidFill>
              <a:srgbClr val="CC8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2747628" y="5571237"/>
            <a:ext cx="1800200" cy="954107"/>
          </a:xfrm>
          <a:prstGeom prst="rect">
            <a:avLst/>
          </a:prstGeom>
          <a:noFill/>
        </p:spPr>
        <p:txBody>
          <a:bodyPr wrap="square" rtlCol="0">
            <a:spAutoFit/>
          </a:bodyPr>
          <a:lstStyle/>
          <a:p>
            <a:pPr algn="ctr"/>
            <a:r>
              <a:rPr lang="en-US" altLang="zh-CN" sz="2800" b="1" dirty="0" smtClean="0">
                <a:solidFill>
                  <a:srgbClr val="CC8EA8"/>
                </a:solidFill>
              </a:rPr>
              <a:t>apologize again</a:t>
            </a:r>
            <a:endParaRPr lang="en-US" altLang="zh-CN" sz="2800" b="1" dirty="0" smtClean="0">
              <a:solidFill>
                <a:srgbClr val="CC8EA8"/>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ldLvl="0" animBg="1"/>
      <p:bldP spid="19" grpId="0"/>
      <p:bldP spid="11" grpId="0" bldLvl="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8575"/>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0" y="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434340" y="797003"/>
            <a:ext cx="11494308" cy="5632311"/>
          </a:xfrm>
          <a:prstGeom prst="rect">
            <a:avLst/>
          </a:prstGeom>
        </p:spPr>
        <p:txBody>
          <a:bodyPr wrap="square">
            <a:spAutoFit/>
          </a:bodyPr>
          <a:lstStyle/>
          <a:p>
            <a:r>
              <a:rPr lang="en-US" altLang="zh-CN" sz="2400" b="1" dirty="0">
                <a:latin typeface="Calibri Light" panose="020F0302020204030204" charset="0"/>
                <a:cs typeface="Calibri Light" panose="020F0302020204030204" charset="0"/>
              </a:rPr>
              <a:t>Dear Tom,</a:t>
            </a:r>
            <a:endParaRPr lang="zh-CN" altLang="zh-CN" sz="2400" b="1" dirty="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I’m ___________(terrible)sorry </a:t>
            </a:r>
            <a:r>
              <a:rPr lang="en-US" altLang="zh-CN" sz="2400" b="1" dirty="0">
                <a:latin typeface="Calibri Light" panose="020F0302020204030204" charset="0"/>
                <a:cs typeface="Calibri Light" panose="020F0302020204030204" charset="0"/>
              </a:rPr>
              <a:t>for not being able to go to travel with you this time. </a:t>
            </a:r>
            <a:r>
              <a:rPr lang="en-US" altLang="zh-CN" sz="2400" b="1" dirty="0" smtClean="0">
                <a:latin typeface="Calibri Light" panose="020F0302020204030204" charset="0"/>
                <a:cs typeface="Calibri Light" panose="020F0302020204030204" charset="0"/>
              </a:rPr>
              <a:t>You_______________(invite) me </a:t>
            </a:r>
            <a:r>
              <a:rPr lang="en-US" altLang="zh-CN" sz="2400" b="1" dirty="0">
                <a:latin typeface="Calibri Light" panose="020F0302020204030204" charset="0"/>
                <a:cs typeface="Calibri Light" panose="020F0302020204030204" charset="0"/>
              </a:rPr>
              <a:t>to enjoy our time in Disneyland owing to the </a:t>
            </a:r>
            <a:r>
              <a:rPr lang="en-US" altLang="zh-CN" sz="2400" b="1" dirty="0" smtClean="0">
                <a:latin typeface="Calibri Light" panose="020F0302020204030204" charset="0"/>
                <a:cs typeface="Calibri Light" panose="020F0302020204030204" charset="0"/>
              </a:rPr>
              <a:t>50 % discount </a:t>
            </a:r>
            <a:r>
              <a:rPr lang="en-US" altLang="zh-CN" sz="2400" b="1" dirty="0">
                <a:latin typeface="Calibri Light" panose="020F0302020204030204" charset="0"/>
                <a:cs typeface="Calibri Light" panose="020F0302020204030204" charset="0"/>
              </a:rPr>
              <a:t>of the </a:t>
            </a:r>
            <a:r>
              <a:rPr lang="en-US" altLang="zh-CN" sz="2400" b="1" dirty="0" smtClean="0">
                <a:latin typeface="Calibri Light" panose="020F0302020204030204" charset="0"/>
                <a:cs typeface="Calibri Light" panose="020F0302020204030204" charset="0"/>
              </a:rPr>
              <a:t>tickets </a:t>
            </a:r>
            <a:r>
              <a:rPr lang="en-US" altLang="zh-CN" sz="2400" b="1" dirty="0">
                <a:latin typeface="Calibri Light" panose="020F0302020204030204" charset="0"/>
                <a:cs typeface="Calibri Light" panose="020F0302020204030204" charset="0"/>
              </a:rPr>
              <a:t>after the work </a:t>
            </a:r>
            <a:r>
              <a:rPr lang="en-US" altLang="zh-CN" sz="2400" b="1" dirty="0" smtClean="0">
                <a:latin typeface="Calibri Light" panose="020F0302020204030204" charset="0"/>
                <a:cs typeface="Calibri Light" panose="020F0302020204030204" charset="0"/>
              </a:rPr>
              <a:t>_______________(resume).I’d </a:t>
            </a:r>
            <a:r>
              <a:rPr lang="en-US" altLang="zh-CN" sz="2400" b="1" dirty="0">
                <a:latin typeface="Calibri Light" panose="020F0302020204030204" charset="0"/>
                <a:cs typeface="Calibri Light" panose="020F0302020204030204" charset="0"/>
              </a:rPr>
              <a:t>love to go but I can’t make </a:t>
            </a:r>
            <a:r>
              <a:rPr lang="en-US" altLang="zh-CN" sz="2400" b="1" dirty="0" smtClean="0">
                <a:latin typeface="Calibri Light" panose="020F0302020204030204" charset="0"/>
                <a:cs typeface="Calibri Light" panose="020F0302020204030204" charset="0"/>
              </a:rPr>
              <a:t>____ for </a:t>
            </a:r>
            <a:r>
              <a:rPr lang="en-US" altLang="zh-CN" sz="2400" b="1" dirty="0">
                <a:latin typeface="Calibri Light" panose="020F0302020204030204" charset="0"/>
                <a:cs typeface="Calibri Light" panose="020F0302020204030204" charset="0"/>
              </a:rPr>
              <a:t>the following reasons. </a:t>
            </a:r>
            <a:endParaRPr lang="en-US" altLang="zh-CN" sz="2400" b="1" dirty="0" smtClean="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Firstly</a:t>
            </a:r>
            <a:r>
              <a:rPr lang="en-US" altLang="zh-CN" sz="2400" b="1" dirty="0">
                <a:latin typeface="Calibri Light" panose="020F0302020204030204" charset="0"/>
                <a:cs typeface="Calibri Light" panose="020F0302020204030204" charset="0"/>
              </a:rPr>
              <a:t>, </a:t>
            </a:r>
            <a:r>
              <a:rPr lang="en-US" altLang="zh-CN" sz="2400" b="1" dirty="0" smtClean="0">
                <a:latin typeface="Calibri Light" panose="020F0302020204030204" charset="0"/>
                <a:cs typeface="Calibri Light" panose="020F0302020204030204" charset="0"/>
              </a:rPr>
              <a:t>______ number </a:t>
            </a:r>
            <a:r>
              <a:rPr lang="en-US" altLang="zh-CN" sz="2400" b="1" dirty="0">
                <a:latin typeface="Calibri Light" panose="020F0302020204030204" charset="0"/>
                <a:cs typeface="Calibri Light" panose="020F0302020204030204" charset="0"/>
              </a:rPr>
              <a:t>of imported case is increasing sharply, </a:t>
            </a:r>
            <a:r>
              <a:rPr lang="en-US" altLang="zh-CN" sz="2400" b="1" dirty="0" smtClean="0">
                <a:latin typeface="Calibri Light" panose="020F0302020204030204" charset="0"/>
                <a:cs typeface="Calibri Light" panose="020F0302020204030204" charset="0"/>
              </a:rPr>
              <a:t>__________ will </a:t>
            </a:r>
            <a:r>
              <a:rPr lang="en-US" altLang="zh-CN" sz="2400" b="1" dirty="0">
                <a:latin typeface="Calibri Light" panose="020F0302020204030204" charset="0"/>
                <a:cs typeface="Calibri Light" panose="020F0302020204030204" charset="0"/>
              </a:rPr>
              <a:t>pose a threat  </a:t>
            </a:r>
            <a:r>
              <a:rPr lang="en-US" altLang="zh-CN" sz="2400" b="1" dirty="0" smtClean="0">
                <a:latin typeface="Calibri Light" panose="020F0302020204030204" charset="0"/>
                <a:cs typeface="Calibri Light" panose="020F0302020204030204" charset="0"/>
              </a:rPr>
              <a:t>to the </a:t>
            </a:r>
            <a:r>
              <a:rPr lang="en-US" altLang="zh-CN" sz="2400" b="1" dirty="0">
                <a:latin typeface="Calibri Light" panose="020F0302020204030204" charset="0"/>
                <a:cs typeface="Calibri Light" panose="020F0302020204030204" charset="0"/>
              </a:rPr>
              <a:t>journey during this period. Secondly, we’ll have to wear </a:t>
            </a:r>
            <a:r>
              <a:rPr lang="en-US" altLang="zh-CN" sz="2400" b="1" dirty="0" smtClean="0">
                <a:latin typeface="Calibri Light" panose="020F0302020204030204" charset="0"/>
                <a:cs typeface="Calibri Light" panose="020F0302020204030204" charset="0"/>
              </a:rPr>
              <a:t>masks </a:t>
            </a:r>
            <a:r>
              <a:rPr lang="en-US" altLang="zh-CN" sz="2400" b="1" dirty="0">
                <a:latin typeface="Calibri Light" panose="020F0302020204030204" charset="0"/>
                <a:cs typeface="Calibri Light" panose="020F0302020204030204" charset="0"/>
              </a:rPr>
              <a:t>all the time, thus we probably can’t have fun to the </a:t>
            </a:r>
            <a:r>
              <a:rPr lang="en-US" altLang="zh-CN" sz="2400" b="1" dirty="0" smtClean="0">
                <a:latin typeface="Calibri Light" panose="020F0302020204030204" charset="0"/>
                <a:cs typeface="Calibri Light" panose="020F0302020204030204" charset="0"/>
              </a:rPr>
              <a:t>_________(full).Lastly</a:t>
            </a:r>
            <a:r>
              <a:rPr lang="en-US" altLang="zh-CN" sz="2400" b="1" dirty="0">
                <a:latin typeface="Calibri Light" panose="020F0302020204030204" charset="0"/>
                <a:cs typeface="Calibri Light" panose="020F0302020204030204" charset="0"/>
              </a:rPr>
              <a:t>, </a:t>
            </a:r>
            <a:r>
              <a:rPr lang="en-US" altLang="zh-CN" sz="2400" b="1" dirty="0" smtClean="0">
                <a:latin typeface="Calibri Light" panose="020F0302020204030204" charset="0"/>
                <a:cs typeface="Calibri Light" panose="020F0302020204030204" charset="0"/>
              </a:rPr>
              <a:t>online </a:t>
            </a:r>
            <a:r>
              <a:rPr lang="en-US" altLang="zh-CN" sz="2400" b="1" dirty="0">
                <a:latin typeface="Calibri Light" panose="020F0302020204030204" charset="0"/>
                <a:cs typeface="Calibri Light" panose="020F0302020204030204" charset="0"/>
              </a:rPr>
              <a:t>classes </a:t>
            </a:r>
            <a:r>
              <a:rPr lang="en-US" altLang="zh-CN" sz="2400" b="1" dirty="0" smtClean="0">
                <a:latin typeface="Calibri Light" panose="020F0302020204030204" charset="0"/>
                <a:cs typeface="Calibri Light" panose="020F0302020204030204" charset="0"/>
              </a:rPr>
              <a:t>have totally taken up my time. ____ this  </a:t>
            </a:r>
            <a:r>
              <a:rPr lang="en-US" altLang="zh-CN" sz="2400" b="1" dirty="0">
                <a:latin typeface="Calibri Light" panose="020F0302020204030204" charset="0"/>
                <a:cs typeface="Calibri Light" panose="020F0302020204030204" charset="0"/>
              </a:rPr>
              <a:t>case, I propose that we choose </a:t>
            </a:r>
            <a:r>
              <a:rPr lang="en-US" altLang="zh-CN" sz="2400" b="1" dirty="0" smtClean="0">
                <a:latin typeface="Calibri Light" panose="020F0302020204030204" charset="0"/>
                <a:cs typeface="Calibri Light" panose="020F0302020204030204" charset="0"/>
              </a:rPr>
              <a:t>___________suitable </a:t>
            </a:r>
            <a:r>
              <a:rPr lang="en-US" altLang="zh-CN" sz="2400" b="1" dirty="0">
                <a:latin typeface="Calibri Light" panose="020F0302020204030204" charset="0"/>
                <a:cs typeface="Calibri Light" panose="020F0302020204030204" charset="0"/>
              </a:rPr>
              <a:t>time for the </a:t>
            </a:r>
            <a:r>
              <a:rPr lang="en-US" altLang="zh-CN" sz="2400" b="1" dirty="0" smtClean="0">
                <a:latin typeface="Calibri Light" panose="020F0302020204030204" charset="0"/>
                <a:cs typeface="Calibri Light" panose="020F0302020204030204" charset="0"/>
              </a:rPr>
              <a:t>trip.</a:t>
            </a:r>
            <a:endParaRPr lang="zh-CN" altLang="zh-CN" sz="2400" b="1" dirty="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Once </a:t>
            </a:r>
            <a:r>
              <a:rPr lang="en-US" altLang="zh-CN" sz="2400" b="1" dirty="0">
                <a:latin typeface="Calibri Light" panose="020F0302020204030204" charset="0"/>
                <a:cs typeface="Calibri Light" panose="020F0302020204030204" charset="0"/>
              </a:rPr>
              <a:t>again, I’m sorry for any </a:t>
            </a:r>
            <a:r>
              <a:rPr lang="en-US" altLang="zh-CN" sz="2400" b="1" dirty="0" smtClean="0">
                <a:latin typeface="Calibri Light" panose="020F0302020204030204" charset="0"/>
                <a:cs typeface="Calibri Light" panose="020F0302020204030204" charset="0"/>
              </a:rPr>
              <a:t>inconvenience _____________(cause). </a:t>
            </a:r>
            <a:r>
              <a:rPr lang="en-US" altLang="zh-CN" sz="2400" b="1" dirty="0">
                <a:latin typeface="Calibri Light" panose="020F0302020204030204" charset="0"/>
                <a:cs typeface="Calibri Light" panose="020F0302020204030204" charset="0"/>
              </a:rPr>
              <a:t>Hope you can accept my </a:t>
            </a:r>
            <a:r>
              <a:rPr lang="en-US" altLang="zh-CN" sz="2400" b="1" dirty="0" smtClean="0">
                <a:latin typeface="Calibri Light" panose="020F0302020204030204" charset="0"/>
                <a:cs typeface="Calibri Light" panose="020F0302020204030204" charset="0"/>
              </a:rPr>
              <a:t>apologies and </a:t>
            </a:r>
            <a:r>
              <a:rPr lang="en-US" altLang="zh-CN" sz="2400" b="1" dirty="0">
                <a:latin typeface="Calibri Light" panose="020F0302020204030204" charset="0"/>
                <a:cs typeface="Calibri Light" panose="020F0302020204030204" charset="0"/>
              </a:rPr>
              <a:t>understand my situation. I really expect that in the near future we can meet again! </a:t>
            </a:r>
            <a:r>
              <a:rPr lang="en-US" altLang="zh-CN" sz="2400" b="1" dirty="0" smtClean="0">
                <a:latin typeface="Calibri Light" panose="020F0302020204030204" charset="0"/>
                <a:cs typeface="Calibri Light" panose="020F0302020204030204" charset="0"/>
              </a:rPr>
              <a:t> </a:t>
            </a:r>
            <a:endParaRPr lang="en-US" altLang="zh-CN" sz="2400" b="1" dirty="0" smtClean="0">
              <a:latin typeface="Calibri Light" panose="020F0302020204030204" charset="0"/>
              <a:cs typeface="Calibri Light" panose="020F0302020204030204" charset="0"/>
            </a:endParaRPr>
          </a:p>
          <a:p>
            <a:pPr algn="r"/>
            <a:r>
              <a:rPr lang="en-US" altLang="zh-CN" sz="2400" b="1" dirty="0" smtClean="0">
                <a:latin typeface="Calibri Light" panose="020F0302020204030204" charset="0"/>
                <a:cs typeface="Calibri Light" panose="020F0302020204030204" charset="0"/>
              </a:rPr>
              <a:t>Yours truly,</a:t>
            </a:r>
            <a:endParaRPr lang="en-US" altLang="zh-CN" sz="2400" b="1" dirty="0" smtClean="0">
              <a:latin typeface="Calibri Light" panose="020F0302020204030204" charset="0"/>
              <a:cs typeface="Calibri Light" panose="020F0302020204030204" charset="0"/>
            </a:endParaRPr>
          </a:p>
          <a:p>
            <a:pPr algn="r"/>
            <a:r>
              <a:rPr lang="en-US" altLang="zh-CN" sz="2400" b="1" dirty="0" smtClean="0">
                <a:latin typeface="Calibri Light" panose="020F0302020204030204" charset="0"/>
                <a:cs typeface="Calibri Light" panose="020F0302020204030204" charset="0"/>
              </a:rPr>
              <a:t>Li </a:t>
            </a:r>
            <a:r>
              <a:rPr lang="en-US" altLang="zh-CN" sz="2400" b="1" dirty="0" smtClean="0">
                <a:latin typeface="Calibri Light" panose="020F0302020204030204" charset="0"/>
                <a:cs typeface="Calibri Light" panose="020F0302020204030204" charset="0"/>
              </a:rPr>
              <a:t>Hua</a:t>
            </a:r>
            <a:endParaRPr lang="en-US" altLang="zh-CN" sz="2400" b="1" dirty="0" smtClean="0">
              <a:latin typeface="Calibri Light" panose="020F0302020204030204" charset="0"/>
              <a:cs typeface="Calibri Light" panose="020F0302020204030204" charset="0"/>
            </a:endParaRPr>
          </a:p>
          <a:p>
            <a:pPr algn="r"/>
            <a:endParaRPr lang="en-US" altLang="zh-CN" sz="2400" b="1" dirty="0">
              <a:latin typeface="Calibri Light" panose="020F0302020204030204" charset="0"/>
              <a:cs typeface="Calibri Light" panose="020F0302020204030204" charset="0"/>
            </a:endParaRPr>
          </a:p>
        </p:txBody>
      </p:sp>
      <p:sp>
        <p:nvSpPr>
          <p:cNvPr id="5" name="矩形 4"/>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Fill in the blanks</a:t>
            </a:r>
            <a:endParaRPr lang="en-US" altLang="zh-CN" sz="3400" b="1" dirty="0" smtClean="0">
              <a:solidFill>
                <a:schemeClr val="bg1"/>
              </a:solidFill>
            </a:endParaRPr>
          </a:p>
        </p:txBody>
      </p:sp>
      <p:sp>
        <p:nvSpPr>
          <p:cNvPr id="4" name="TextBox 3"/>
          <p:cNvSpPr txBox="1"/>
          <p:nvPr/>
        </p:nvSpPr>
        <p:spPr>
          <a:xfrm>
            <a:off x="1495490" y="1119029"/>
            <a:ext cx="1678016" cy="521970"/>
          </a:xfrm>
          <a:prstGeom prst="rect">
            <a:avLst/>
          </a:prstGeom>
          <a:noFill/>
        </p:spPr>
        <p:txBody>
          <a:bodyPr wrap="square" rtlCol="0">
            <a:spAutoFit/>
          </a:bodyPr>
          <a:lstStyle/>
          <a:p>
            <a:r>
              <a:rPr lang="en-US" altLang="zh-CN" sz="2400" b="1" dirty="0">
                <a:solidFill>
                  <a:schemeClr val="accent5">
                    <a:lumMod val="60000"/>
                    <a:lumOff val="40000"/>
                  </a:schemeClr>
                </a:solidFill>
              </a:rPr>
              <a:t>terribly</a:t>
            </a:r>
            <a:r>
              <a:rPr lang="en-US" altLang="zh-CN" sz="2800" b="1" dirty="0">
                <a:solidFill>
                  <a:srgbClr val="FF0000"/>
                </a:solidFill>
              </a:rPr>
              <a:t> </a:t>
            </a:r>
            <a:endParaRPr lang="en-US" altLang="zh-CN" sz="2800" b="1" dirty="0">
              <a:solidFill>
                <a:srgbClr val="FF0000"/>
              </a:solidFill>
            </a:endParaRPr>
          </a:p>
        </p:txBody>
      </p:sp>
      <p:sp>
        <p:nvSpPr>
          <p:cNvPr id="6" name="TextBox 5"/>
          <p:cNvSpPr txBox="1"/>
          <p:nvPr/>
        </p:nvSpPr>
        <p:spPr>
          <a:xfrm>
            <a:off x="7959725" y="3666490"/>
            <a:ext cx="1390015" cy="521970"/>
          </a:xfrm>
          <a:prstGeom prst="rect">
            <a:avLst/>
          </a:prstGeom>
          <a:noFill/>
        </p:spPr>
        <p:txBody>
          <a:bodyPr wrap="square" rtlCol="0">
            <a:spAutoFit/>
          </a:bodyPr>
          <a:lstStyle/>
          <a:p>
            <a:r>
              <a:rPr lang="en-US" altLang="zh-CN" sz="2800" b="1" dirty="0">
                <a:solidFill>
                  <a:srgbClr val="FF0000"/>
                </a:solidFill>
                <a:cs typeface="+mn-lt"/>
              </a:rPr>
              <a:t> </a:t>
            </a:r>
            <a:r>
              <a:rPr lang="en-US" altLang="zh-CN" sz="2400" b="1" dirty="0" smtClean="0">
                <a:solidFill>
                  <a:schemeClr val="accent5">
                    <a:lumMod val="60000"/>
                    <a:lumOff val="40000"/>
                  </a:schemeClr>
                </a:solidFill>
                <a:cs typeface="+mn-lt"/>
              </a:rPr>
              <a:t>another</a:t>
            </a:r>
            <a:endParaRPr lang="en-US" altLang="zh-CN" sz="2400" b="1" dirty="0" smtClean="0">
              <a:solidFill>
                <a:schemeClr val="accent5">
                  <a:lumMod val="60000"/>
                  <a:lumOff val="40000"/>
                </a:schemeClr>
              </a:solidFill>
              <a:cs typeface="+mn-lt"/>
            </a:endParaRPr>
          </a:p>
        </p:txBody>
      </p:sp>
      <p:sp>
        <p:nvSpPr>
          <p:cNvPr id="8" name="TextBox 7"/>
          <p:cNvSpPr txBox="1"/>
          <p:nvPr/>
        </p:nvSpPr>
        <p:spPr>
          <a:xfrm>
            <a:off x="5285892" y="1863282"/>
            <a:ext cx="2098840" cy="460375"/>
          </a:xfrm>
          <a:prstGeom prst="rect">
            <a:avLst/>
          </a:prstGeom>
          <a:noFill/>
        </p:spPr>
        <p:txBody>
          <a:bodyPr wrap="square" rtlCol="0">
            <a:spAutoFit/>
          </a:bodyPr>
          <a:lstStyle/>
          <a:p>
            <a:r>
              <a:rPr lang="en-US" altLang="zh-CN" sz="2400" b="1" dirty="0">
                <a:solidFill>
                  <a:schemeClr val="accent5">
                    <a:lumMod val="60000"/>
                    <a:lumOff val="40000"/>
                  </a:schemeClr>
                </a:solidFill>
              </a:rPr>
              <a:t>resumption</a:t>
            </a:r>
            <a:endParaRPr lang="en-US" altLang="zh-CN" sz="2400" b="1" dirty="0">
              <a:solidFill>
                <a:schemeClr val="accent5">
                  <a:lumMod val="60000"/>
                  <a:lumOff val="40000"/>
                </a:schemeClr>
              </a:solidFill>
            </a:endParaRPr>
          </a:p>
        </p:txBody>
      </p:sp>
      <p:sp>
        <p:nvSpPr>
          <p:cNvPr id="9" name="TextBox 8"/>
          <p:cNvSpPr txBox="1"/>
          <p:nvPr/>
        </p:nvSpPr>
        <p:spPr>
          <a:xfrm>
            <a:off x="8625874" y="2596654"/>
            <a:ext cx="1106490" cy="460375"/>
          </a:xfrm>
          <a:prstGeom prst="rect">
            <a:avLst/>
          </a:prstGeom>
          <a:noFill/>
        </p:spPr>
        <p:txBody>
          <a:bodyPr wrap="square" rtlCol="0">
            <a:spAutoFit/>
          </a:bodyPr>
          <a:lstStyle/>
          <a:p>
            <a:r>
              <a:rPr lang="en-US" altLang="zh-CN" sz="2400" b="1" dirty="0">
                <a:solidFill>
                  <a:schemeClr val="accent5">
                    <a:lumMod val="60000"/>
                    <a:lumOff val="40000"/>
                  </a:schemeClr>
                </a:solidFill>
              </a:rPr>
              <a:t>which</a:t>
            </a:r>
            <a:endParaRPr lang="en-US" altLang="zh-CN" sz="2400" b="1" dirty="0">
              <a:solidFill>
                <a:schemeClr val="accent5">
                  <a:lumMod val="60000"/>
                  <a:lumOff val="40000"/>
                </a:schemeClr>
              </a:solidFill>
            </a:endParaRPr>
          </a:p>
        </p:txBody>
      </p:sp>
      <p:sp>
        <p:nvSpPr>
          <p:cNvPr id="10" name="TextBox 9"/>
          <p:cNvSpPr txBox="1"/>
          <p:nvPr/>
        </p:nvSpPr>
        <p:spPr>
          <a:xfrm>
            <a:off x="1761593" y="2640192"/>
            <a:ext cx="922515" cy="460375"/>
          </a:xfrm>
          <a:prstGeom prst="rect">
            <a:avLst/>
          </a:prstGeom>
          <a:noFill/>
        </p:spPr>
        <p:txBody>
          <a:bodyPr wrap="square" rtlCol="0">
            <a:spAutoFit/>
          </a:bodyPr>
          <a:lstStyle/>
          <a:p>
            <a:r>
              <a:rPr lang="en-US" altLang="zh-CN" sz="2400" b="1" dirty="0">
                <a:solidFill>
                  <a:schemeClr val="accent5">
                    <a:lumMod val="60000"/>
                    <a:lumOff val="40000"/>
                  </a:schemeClr>
                </a:solidFill>
              </a:rPr>
              <a:t>the</a:t>
            </a:r>
            <a:endParaRPr lang="en-US" altLang="zh-CN" sz="2400" b="1" dirty="0" smtClean="0">
              <a:solidFill>
                <a:schemeClr val="accent5">
                  <a:lumMod val="60000"/>
                  <a:lumOff val="40000"/>
                </a:schemeClr>
              </a:solidFill>
            </a:endParaRPr>
          </a:p>
        </p:txBody>
      </p:sp>
      <p:sp>
        <p:nvSpPr>
          <p:cNvPr id="11" name="TextBox 10"/>
          <p:cNvSpPr txBox="1"/>
          <p:nvPr/>
        </p:nvSpPr>
        <p:spPr>
          <a:xfrm>
            <a:off x="2907133" y="3725978"/>
            <a:ext cx="770475" cy="461665"/>
          </a:xfrm>
          <a:prstGeom prst="rect">
            <a:avLst/>
          </a:prstGeom>
          <a:noFill/>
        </p:spPr>
        <p:txBody>
          <a:bodyPr wrap="square" rtlCol="0">
            <a:spAutoFit/>
          </a:bodyPr>
          <a:lstStyle/>
          <a:p>
            <a:r>
              <a:rPr lang="en-US" altLang="zh-CN" sz="2400" b="1" dirty="0">
                <a:solidFill>
                  <a:schemeClr val="accent5">
                    <a:lumMod val="60000"/>
                    <a:lumOff val="40000"/>
                  </a:schemeClr>
                </a:solidFill>
              </a:rPr>
              <a:t>In</a:t>
            </a:r>
            <a:endParaRPr lang="en-US" altLang="zh-CN" sz="2400" b="1" dirty="0">
              <a:solidFill>
                <a:schemeClr val="accent5">
                  <a:lumMod val="60000"/>
                  <a:lumOff val="40000"/>
                </a:schemeClr>
              </a:solidFill>
            </a:endParaRPr>
          </a:p>
        </p:txBody>
      </p:sp>
      <p:sp>
        <p:nvSpPr>
          <p:cNvPr id="12" name="TextBox 11"/>
          <p:cNvSpPr txBox="1"/>
          <p:nvPr/>
        </p:nvSpPr>
        <p:spPr>
          <a:xfrm>
            <a:off x="1055016" y="1520979"/>
            <a:ext cx="2535180" cy="460375"/>
          </a:xfrm>
          <a:prstGeom prst="rect">
            <a:avLst/>
          </a:prstGeom>
          <a:noFill/>
        </p:spPr>
        <p:txBody>
          <a:bodyPr wrap="square" rtlCol="0">
            <a:spAutoFit/>
          </a:bodyPr>
          <a:lstStyle/>
          <a:p>
            <a:r>
              <a:rPr lang="en-US" altLang="zh-CN" sz="2400" b="1" dirty="0">
                <a:solidFill>
                  <a:schemeClr val="accent5">
                    <a:lumMod val="60000"/>
                    <a:lumOff val="40000"/>
                  </a:schemeClr>
                </a:solidFill>
              </a:rPr>
              <a:t>h</a:t>
            </a:r>
            <a:r>
              <a:rPr lang="en-US" altLang="zh-CN" sz="2400" b="1" dirty="0" smtClean="0">
                <a:solidFill>
                  <a:schemeClr val="accent5">
                    <a:lumMod val="60000"/>
                    <a:lumOff val="40000"/>
                  </a:schemeClr>
                </a:solidFill>
              </a:rPr>
              <a:t>ave invited</a:t>
            </a:r>
            <a:endParaRPr lang="en-US" altLang="zh-CN" sz="2400" b="1" dirty="0" smtClean="0">
              <a:solidFill>
                <a:schemeClr val="accent5">
                  <a:lumMod val="60000"/>
                  <a:lumOff val="40000"/>
                </a:schemeClr>
              </a:solidFill>
            </a:endParaRPr>
          </a:p>
        </p:txBody>
      </p:sp>
      <p:sp>
        <p:nvSpPr>
          <p:cNvPr id="13" name="TextBox 12"/>
          <p:cNvSpPr txBox="1"/>
          <p:nvPr/>
        </p:nvSpPr>
        <p:spPr>
          <a:xfrm>
            <a:off x="1323309" y="2294169"/>
            <a:ext cx="643790" cy="461665"/>
          </a:xfrm>
          <a:prstGeom prst="rect">
            <a:avLst/>
          </a:prstGeom>
          <a:noFill/>
        </p:spPr>
        <p:txBody>
          <a:bodyPr wrap="square" rtlCol="0">
            <a:spAutoFit/>
          </a:bodyPr>
          <a:lstStyle/>
          <a:p>
            <a:r>
              <a:rPr lang="en-US" altLang="zh-CN" sz="2400" b="1" dirty="0" smtClean="0">
                <a:solidFill>
                  <a:schemeClr val="accent5">
                    <a:lumMod val="60000"/>
                    <a:lumOff val="40000"/>
                  </a:schemeClr>
                </a:solidFill>
              </a:rPr>
              <a:t>it</a:t>
            </a:r>
            <a:endParaRPr lang="en-US" altLang="zh-CN" sz="2400" b="1" dirty="0" smtClean="0">
              <a:solidFill>
                <a:schemeClr val="accent5">
                  <a:lumMod val="60000"/>
                  <a:lumOff val="40000"/>
                </a:schemeClr>
              </a:solidFill>
            </a:endParaRPr>
          </a:p>
        </p:txBody>
      </p:sp>
      <p:sp>
        <p:nvSpPr>
          <p:cNvPr id="14" name="TextBox 13"/>
          <p:cNvSpPr txBox="1"/>
          <p:nvPr/>
        </p:nvSpPr>
        <p:spPr>
          <a:xfrm>
            <a:off x="5454585" y="3382962"/>
            <a:ext cx="1523798" cy="460375"/>
          </a:xfrm>
          <a:prstGeom prst="rect">
            <a:avLst/>
          </a:prstGeom>
          <a:noFill/>
        </p:spPr>
        <p:txBody>
          <a:bodyPr wrap="square" rtlCol="0">
            <a:spAutoFit/>
          </a:bodyPr>
          <a:lstStyle/>
          <a:p>
            <a:r>
              <a:rPr lang="en-US" altLang="zh-CN" sz="2400" b="1" dirty="0" smtClean="0">
                <a:solidFill>
                  <a:schemeClr val="accent5">
                    <a:lumMod val="60000"/>
                    <a:lumOff val="40000"/>
                  </a:schemeClr>
                </a:solidFill>
              </a:rPr>
              <a:t>fullest</a:t>
            </a:r>
            <a:endParaRPr lang="en-US" altLang="zh-CN" sz="2400" b="1" dirty="0" smtClean="0">
              <a:solidFill>
                <a:schemeClr val="accent5">
                  <a:lumMod val="60000"/>
                  <a:lumOff val="40000"/>
                </a:schemeClr>
              </a:solidFill>
            </a:endParaRPr>
          </a:p>
        </p:txBody>
      </p:sp>
      <p:sp>
        <p:nvSpPr>
          <p:cNvPr id="15" name="TextBox 6"/>
          <p:cNvSpPr txBox="1"/>
          <p:nvPr/>
        </p:nvSpPr>
        <p:spPr>
          <a:xfrm>
            <a:off x="6469380" y="4447540"/>
            <a:ext cx="1490345" cy="460375"/>
          </a:xfrm>
          <a:prstGeom prst="rect">
            <a:avLst/>
          </a:prstGeom>
          <a:noFill/>
        </p:spPr>
        <p:txBody>
          <a:bodyPr wrap="square" rtlCol="0">
            <a:spAutoFit/>
          </a:bodyPr>
          <a:lstStyle/>
          <a:p>
            <a:r>
              <a:rPr lang="en-US" altLang="zh-CN" sz="2400" b="1" dirty="0" smtClean="0">
                <a:solidFill>
                  <a:schemeClr val="accent5">
                    <a:lumMod val="60000"/>
                    <a:lumOff val="40000"/>
                  </a:schemeClr>
                </a:solidFill>
              </a:rPr>
              <a:t>caused</a:t>
            </a:r>
            <a:endParaRPr lang="en-US" altLang="zh-CN" sz="2400" b="1" dirty="0" smtClean="0">
              <a:solidFill>
                <a:schemeClr val="accent5">
                  <a:lumMod val="60000"/>
                  <a:lumOff val="40000"/>
                </a:schemeClr>
              </a:solidFill>
            </a:endParaRPr>
          </a:p>
        </p:txBody>
      </p:sp>
      <p:sp>
        <p:nvSpPr>
          <p:cNvPr id="16" name="文本框 15"/>
          <p:cNvSpPr txBox="1"/>
          <p:nvPr/>
        </p:nvSpPr>
        <p:spPr>
          <a:xfrm>
            <a:off x="2708321" y="5737765"/>
            <a:ext cx="3532827" cy="523220"/>
          </a:xfrm>
          <a:prstGeom prst="rect">
            <a:avLst/>
          </a:prstGeom>
          <a:noFill/>
        </p:spPr>
        <p:txBody>
          <a:bodyPr wrap="none" rtlCol="0">
            <a:spAutoFit/>
          </a:bodyPr>
          <a:lstStyle/>
          <a:p>
            <a:r>
              <a:rPr lang="zh-CN" altLang="en-US" sz="2800" b="1" dirty="0" smtClean="0">
                <a:latin typeface="Calibri Light" panose="020F0302020204030204" charset="0"/>
                <a:cs typeface="Calibri Light" panose="020F0302020204030204" charset="0"/>
              </a:rPr>
              <a:t>（ </a:t>
            </a:r>
            <a:r>
              <a:rPr lang="en-US" altLang="zh-CN" sz="2800" b="1" dirty="0" smtClean="0">
                <a:latin typeface="Calibri Light" panose="020F0302020204030204" charset="0"/>
                <a:cs typeface="Calibri Light" panose="020F0302020204030204" charset="0"/>
              </a:rPr>
              <a:t>written by Yvonne</a:t>
            </a:r>
            <a:r>
              <a:rPr lang="zh-CN" altLang="en-US" sz="2800" b="1" dirty="0" smtClean="0">
                <a:latin typeface="Calibri Light" panose="020F0302020204030204" charset="0"/>
                <a:cs typeface="Calibri Light" panose="020F0302020204030204" charset="0"/>
              </a:rPr>
              <a:t>）</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4" grpId="0"/>
      <p:bldP spid="6" grpId="0"/>
      <p:bldP spid="8" grpId="0"/>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7000" y="12700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0" y="-1397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568325" y="720551"/>
            <a:ext cx="11370310" cy="5293757"/>
          </a:xfrm>
          <a:prstGeom prst="rect">
            <a:avLst/>
          </a:prstGeom>
        </p:spPr>
        <p:txBody>
          <a:bodyPr wrap="square">
            <a:spAutoFit/>
          </a:bodyPr>
          <a:lstStyle/>
          <a:p>
            <a:r>
              <a:rPr lang="en-US" altLang="zh-CN" sz="2600" b="1" dirty="0">
                <a:solidFill>
                  <a:schemeClr val="tx1"/>
                </a:solidFill>
                <a:uFillTx/>
                <a:latin typeface="Calibri Light" panose="020F0302020204030204" charset="0"/>
                <a:cs typeface="Calibri Light" panose="020F0302020204030204" charset="0"/>
              </a:rPr>
              <a:t>Dear Tom,</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I’m </a:t>
            </a:r>
            <a:r>
              <a:rPr lang="en-US" altLang="zh-CN" sz="2600" b="1" dirty="0">
                <a:solidFill>
                  <a:schemeClr val="tx1"/>
                </a:solidFill>
                <a:uFillTx/>
                <a:latin typeface="Calibri Light" panose="020F0302020204030204" charset="0"/>
                <a:cs typeface="Calibri Light" panose="020F0302020204030204" charset="0"/>
              </a:rPr>
              <a:t>terribly sorry that I can’t join you in the trip to Disneyland, which offers its tickets at 50% discount, for the following reasons.</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a:solidFill>
                  <a:schemeClr val="tx1"/>
                </a:solidFill>
                <a:uFillTx/>
                <a:latin typeface="Calibri Light" panose="020F0302020204030204" charset="0"/>
                <a:cs typeface="Calibri Light" panose="020F0302020204030204" charset="0"/>
              </a:rPr>
              <a:t> </a:t>
            </a:r>
            <a:r>
              <a:rPr lang="en-US" altLang="zh-CN" sz="2600" b="1" dirty="0" smtClean="0">
                <a:solidFill>
                  <a:schemeClr val="tx1"/>
                </a:solidFill>
                <a:uFillTx/>
                <a:latin typeface="Calibri Light" panose="020F0302020204030204" charset="0"/>
                <a:cs typeface="Calibri Light" panose="020F0302020204030204" charset="0"/>
              </a:rPr>
              <a:t>   First </a:t>
            </a:r>
            <a:r>
              <a:rPr lang="en-US" altLang="zh-CN" sz="2600" b="1" dirty="0">
                <a:solidFill>
                  <a:schemeClr val="tx1"/>
                </a:solidFill>
                <a:uFillTx/>
                <a:latin typeface="Calibri Light" panose="020F0302020204030204" charset="0"/>
                <a:cs typeface="Calibri Light" panose="020F0302020204030204" charset="0"/>
              </a:rPr>
              <a:t>and foremost, given the increasing number of imported </a:t>
            </a:r>
            <a:r>
              <a:rPr lang="en-US" altLang="zh-CN" sz="2600" b="1" dirty="0" smtClean="0">
                <a:solidFill>
                  <a:schemeClr val="tx1"/>
                </a:solidFill>
                <a:uFillTx/>
                <a:latin typeface="Calibri Light" panose="020F0302020204030204" charset="0"/>
                <a:cs typeface="Calibri Light" panose="020F0302020204030204" charset="0"/>
              </a:rPr>
              <a:t>cases, the </a:t>
            </a:r>
            <a:r>
              <a:rPr lang="en-US" altLang="zh-CN" sz="2600" b="1" dirty="0">
                <a:solidFill>
                  <a:schemeClr val="tx1"/>
                </a:solidFill>
                <a:uFillTx/>
                <a:latin typeface="Calibri Light" panose="020F0302020204030204" charset="0"/>
                <a:cs typeface="Calibri Light" panose="020F0302020204030204" charset="0"/>
              </a:rPr>
              <a:t>epidemic is far from being stamped out. In this </a:t>
            </a:r>
            <a:r>
              <a:rPr lang="en-US" altLang="zh-CN" sz="2600" b="1" dirty="0" smtClean="0">
                <a:solidFill>
                  <a:schemeClr val="tx1"/>
                </a:solidFill>
                <a:uFillTx/>
                <a:latin typeface="Calibri Light" panose="020F0302020204030204" charset="0"/>
                <a:cs typeface="Calibri Light" panose="020F0302020204030204" charset="0"/>
              </a:rPr>
              <a:t>case, I </a:t>
            </a:r>
            <a:r>
              <a:rPr lang="en-US" altLang="zh-CN" sz="2600" b="1" dirty="0">
                <a:solidFill>
                  <a:schemeClr val="tx1"/>
                </a:solidFill>
                <a:uFillTx/>
                <a:latin typeface="Calibri Light" panose="020F0302020204030204" charset="0"/>
                <a:cs typeface="Calibri Light" panose="020F0302020204030204" charset="0"/>
              </a:rPr>
              <a:t>believe</a:t>
            </a:r>
            <a:r>
              <a:rPr lang="en-US" altLang="zh-CN" sz="2600" b="1" dirty="0" smtClean="0">
                <a:solidFill>
                  <a:schemeClr val="tx1"/>
                </a:solidFill>
                <a:uFillTx/>
                <a:latin typeface="Calibri Light" panose="020F0302020204030204" charset="0"/>
                <a:cs typeface="Calibri Light" panose="020F0302020204030204" charset="0"/>
              </a:rPr>
              <a:t>, it’s </a:t>
            </a:r>
            <a:r>
              <a:rPr lang="en-US" altLang="zh-CN" sz="2600" b="1" dirty="0">
                <a:solidFill>
                  <a:schemeClr val="tx1"/>
                </a:solidFill>
                <a:uFillTx/>
                <a:latin typeface="Calibri Light" panose="020F0302020204030204" charset="0"/>
                <a:cs typeface="Calibri Light" panose="020F0302020204030204" charset="0"/>
              </a:rPr>
              <a:t>still advisable to shun the crowds. Besides</a:t>
            </a:r>
            <a:r>
              <a:rPr lang="en-US" altLang="zh-CN" sz="2600" b="1" dirty="0" smtClean="0">
                <a:solidFill>
                  <a:schemeClr val="tx1"/>
                </a:solidFill>
                <a:uFillTx/>
                <a:latin typeface="Calibri Light" panose="020F0302020204030204" charset="0"/>
                <a:cs typeface="Calibri Light" panose="020F0302020204030204" charset="0"/>
              </a:rPr>
              <a:t>, currently </a:t>
            </a:r>
            <a:r>
              <a:rPr lang="en-US" altLang="zh-CN" sz="2600" b="1" dirty="0">
                <a:solidFill>
                  <a:schemeClr val="tx1"/>
                </a:solidFill>
                <a:uFillTx/>
                <a:latin typeface="Calibri Light" panose="020F0302020204030204" charset="0"/>
                <a:cs typeface="Calibri Light" panose="020F0302020204030204" charset="0"/>
              </a:rPr>
              <a:t>I’m fully occupied with online classes</a:t>
            </a:r>
            <a:r>
              <a:rPr lang="en-US" altLang="zh-CN" sz="2600" b="1" dirty="0" smtClean="0">
                <a:solidFill>
                  <a:schemeClr val="tx1"/>
                </a:solidFill>
                <a:uFillTx/>
                <a:latin typeface="Calibri Light" panose="020F0302020204030204" charset="0"/>
                <a:cs typeface="Calibri Light" panose="020F0302020204030204" charset="0"/>
              </a:rPr>
              <a:t>, let </a:t>
            </a:r>
            <a:r>
              <a:rPr lang="en-US" altLang="zh-CN" sz="2600" b="1" dirty="0">
                <a:solidFill>
                  <a:schemeClr val="tx1"/>
                </a:solidFill>
                <a:uFillTx/>
                <a:latin typeface="Calibri Light" panose="020F0302020204030204" charset="0"/>
                <a:cs typeface="Calibri Light" panose="020F0302020204030204" charset="0"/>
              </a:rPr>
              <a:t>alone all the assignments I have to submit</a:t>
            </a:r>
            <a:r>
              <a:rPr lang="en-US" altLang="zh-CN" sz="2600" b="1" dirty="0" smtClean="0">
                <a:solidFill>
                  <a:schemeClr val="tx1"/>
                </a:solidFill>
                <a:uFillTx/>
                <a:latin typeface="Calibri Light" panose="020F0302020204030204" charset="0"/>
                <a:cs typeface="Calibri Light" panose="020F0302020204030204" charset="0"/>
              </a:rPr>
              <a:t>, and </a:t>
            </a:r>
            <a:r>
              <a:rPr lang="en-US" altLang="zh-CN" sz="2600" b="1" dirty="0">
                <a:solidFill>
                  <a:schemeClr val="tx1"/>
                </a:solidFill>
                <a:uFillTx/>
                <a:latin typeface="Calibri Light" panose="020F0302020204030204" charset="0"/>
                <a:cs typeface="Calibri Light" panose="020F0302020204030204" charset="0"/>
              </a:rPr>
              <a:t>I </a:t>
            </a:r>
            <a:r>
              <a:rPr lang="en-US" altLang="zh-CN" sz="2600" b="1" dirty="0" smtClean="0">
                <a:solidFill>
                  <a:schemeClr val="tx1"/>
                </a:solidFill>
                <a:uFillTx/>
                <a:latin typeface="Calibri Light" panose="020F0302020204030204" charset="0"/>
                <a:cs typeface="Calibri Light" panose="020F0302020204030204" charset="0"/>
              </a:rPr>
              <a:t>also help </a:t>
            </a:r>
            <a:r>
              <a:rPr lang="en-US" altLang="zh-CN" sz="2600" b="1" dirty="0">
                <a:solidFill>
                  <a:schemeClr val="tx1"/>
                </a:solidFill>
                <a:uFillTx/>
                <a:latin typeface="Calibri Light" panose="020F0302020204030204" charset="0"/>
                <a:cs typeface="Calibri Light" panose="020F0302020204030204" charset="0"/>
              </a:rPr>
              <a:t>my community as a volunteer after school</a:t>
            </a:r>
            <a:r>
              <a:rPr lang="en-US" altLang="zh-CN" sz="2600" b="1" dirty="0" smtClean="0">
                <a:solidFill>
                  <a:schemeClr val="tx1"/>
                </a:solidFill>
                <a:uFillTx/>
                <a:latin typeface="Calibri Light" panose="020F0302020204030204" charset="0"/>
                <a:cs typeface="Calibri Light" panose="020F0302020204030204" charset="0"/>
              </a:rPr>
              <a:t>. Thus </a:t>
            </a:r>
            <a:r>
              <a:rPr lang="en-US" altLang="zh-CN" sz="2600" b="1" dirty="0">
                <a:solidFill>
                  <a:schemeClr val="tx1"/>
                </a:solidFill>
                <a:uFillTx/>
                <a:latin typeface="Calibri Light" panose="020F0302020204030204" charset="0"/>
                <a:cs typeface="Calibri Light" panose="020F0302020204030204" charset="0"/>
              </a:rPr>
              <a:t>I rarely have enough time for a trip.</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Yet </a:t>
            </a:r>
            <a:r>
              <a:rPr lang="en-US" altLang="zh-CN" sz="2600" b="1" dirty="0">
                <a:solidFill>
                  <a:schemeClr val="tx1"/>
                </a:solidFill>
                <a:uFillTx/>
                <a:latin typeface="Calibri Light" panose="020F0302020204030204" charset="0"/>
                <a:cs typeface="Calibri Light" panose="020F0302020204030204" charset="0"/>
              </a:rPr>
              <a:t>I do long for a trip to Disneyland with you later</a:t>
            </a:r>
            <a:r>
              <a:rPr lang="en-US" altLang="zh-CN" sz="2600" b="1" dirty="0" smtClean="0">
                <a:solidFill>
                  <a:schemeClr val="tx1"/>
                </a:solidFill>
                <a:uFillTx/>
                <a:latin typeface="Calibri Light" panose="020F0302020204030204" charset="0"/>
                <a:cs typeface="Calibri Light" panose="020F0302020204030204" charset="0"/>
              </a:rPr>
              <a:t>. Is </a:t>
            </a:r>
            <a:r>
              <a:rPr lang="en-US" altLang="zh-CN" sz="2600" b="1" dirty="0">
                <a:solidFill>
                  <a:schemeClr val="tx1"/>
                </a:solidFill>
                <a:uFillTx/>
                <a:latin typeface="Calibri Light" panose="020F0302020204030204" charset="0"/>
                <a:cs typeface="Calibri Light" panose="020F0302020204030204" charset="0"/>
              </a:rPr>
              <a:t>it possible for us to fix another time</a:t>
            </a:r>
            <a:r>
              <a:rPr lang="en-US" altLang="zh-CN" sz="2600" b="1" dirty="0" smtClean="0">
                <a:solidFill>
                  <a:schemeClr val="tx1"/>
                </a:solidFill>
                <a:uFillTx/>
                <a:latin typeface="Calibri Light" panose="020F0302020204030204" charset="0"/>
                <a:cs typeface="Calibri Light" panose="020F0302020204030204" charset="0"/>
              </a:rPr>
              <a:t>? If </a:t>
            </a:r>
            <a:r>
              <a:rPr lang="en-US" altLang="zh-CN" sz="2600" b="1" dirty="0">
                <a:solidFill>
                  <a:schemeClr val="tx1"/>
                </a:solidFill>
                <a:uFillTx/>
                <a:latin typeface="Calibri Light" panose="020F0302020204030204" charset="0"/>
                <a:cs typeface="Calibri Light" panose="020F0302020204030204" charset="0"/>
              </a:rPr>
              <a:t>so</a:t>
            </a:r>
            <a:r>
              <a:rPr lang="en-US" altLang="zh-CN" sz="2600" b="1" dirty="0" smtClean="0">
                <a:solidFill>
                  <a:schemeClr val="tx1"/>
                </a:solidFill>
                <a:uFillTx/>
                <a:latin typeface="Calibri Light" panose="020F0302020204030204" charset="0"/>
                <a:cs typeface="Calibri Light" panose="020F0302020204030204" charset="0"/>
              </a:rPr>
              <a:t>, please </a:t>
            </a:r>
            <a:r>
              <a:rPr lang="en-US" altLang="zh-CN" sz="2600" b="1" dirty="0">
                <a:solidFill>
                  <a:schemeClr val="tx1"/>
                </a:solidFill>
                <a:uFillTx/>
                <a:latin typeface="Calibri Light" panose="020F0302020204030204" charset="0"/>
                <a:cs typeface="Calibri Light" panose="020F0302020204030204" charset="0"/>
              </a:rPr>
              <a:t>don’t hesitate to drop me a </a:t>
            </a:r>
            <a:r>
              <a:rPr lang="en-US" altLang="zh-CN" sz="2600" b="1" dirty="0" smtClean="0">
                <a:solidFill>
                  <a:schemeClr val="tx1"/>
                </a:solidFill>
                <a:uFillTx/>
                <a:latin typeface="Calibri Light" panose="020F0302020204030204" charset="0"/>
                <a:cs typeface="Calibri Light" panose="020F0302020204030204" charset="0"/>
              </a:rPr>
              <a:t>few lines </a:t>
            </a:r>
            <a:r>
              <a:rPr lang="en-US" altLang="zh-CN" sz="2600" b="1" dirty="0">
                <a:solidFill>
                  <a:schemeClr val="tx1"/>
                </a:solidFill>
                <a:uFillTx/>
                <a:latin typeface="Calibri Light" panose="020F0302020204030204" charset="0"/>
                <a:cs typeface="Calibri Light" panose="020F0302020204030204" charset="0"/>
              </a:rPr>
              <a:t>about your preferable date.</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Once </a:t>
            </a:r>
            <a:r>
              <a:rPr lang="en-US" altLang="zh-CN" sz="2600" b="1" dirty="0">
                <a:solidFill>
                  <a:schemeClr val="tx1"/>
                </a:solidFill>
                <a:uFillTx/>
                <a:latin typeface="Calibri Light" panose="020F0302020204030204" charset="0"/>
                <a:cs typeface="Calibri Light" panose="020F0302020204030204" charset="0"/>
              </a:rPr>
              <a:t>again</a:t>
            </a:r>
            <a:r>
              <a:rPr lang="en-US" altLang="zh-CN" sz="2600" b="1" dirty="0" smtClean="0">
                <a:solidFill>
                  <a:schemeClr val="tx1"/>
                </a:solidFill>
                <a:uFillTx/>
                <a:latin typeface="Calibri Light" panose="020F0302020204030204" charset="0"/>
                <a:cs typeface="Calibri Light" panose="020F0302020204030204" charset="0"/>
              </a:rPr>
              <a:t>, I </a:t>
            </a:r>
            <a:r>
              <a:rPr lang="en-US" altLang="zh-CN" sz="2600" b="1" dirty="0">
                <a:solidFill>
                  <a:schemeClr val="tx1"/>
                </a:solidFill>
                <a:uFillTx/>
                <a:latin typeface="Calibri Light" panose="020F0302020204030204" charset="0"/>
                <a:cs typeface="Calibri Light" panose="020F0302020204030204" charset="0"/>
              </a:rPr>
              <a:t>am sorry for any inconvenience caused</a:t>
            </a:r>
            <a:r>
              <a:rPr lang="en-US" altLang="zh-CN" sz="2600" b="1" dirty="0" smtClean="0">
                <a:solidFill>
                  <a:schemeClr val="tx1"/>
                </a:solidFill>
                <a:uFillTx/>
                <a:latin typeface="Calibri Light" panose="020F0302020204030204" charset="0"/>
                <a:cs typeface="Calibri Light" panose="020F0302020204030204" charset="0"/>
              </a:rPr>
              <a:t>.</a:t>
            </a:r>
            <a:endParaRPr lang="en-US" altLang="zh-CN" sz="2600" b="1" dirty="0" smtClean="0">
              <a:solidFill>
                <a:schemeClr val="tx1"/>
              </a:solidFill>
              <a:uFillTx/>
              <a:latin typeface="Calibri Light" panose="020F0302020204030204" charset="0"/>
              <a:cs typeface="Calibri Light" panose="020F0302020204030204" charset="0"/>
            </a:endParaRPr>
          </a:p>
          <a:p>
            <a:pPr algn="r"/>
            <a:r>
              <a:rPr lang="en-US" altLang="zh-CN" sz="2600" b="1" dirty="0" smtClean="0">
                <a:solidFill>
                  <a:schemeClr val="tx1"/>
                </a:solidFill>
                <a:uFillTx/>
                <a:latin typeface="Calibri Light" panose="020F0302020204030204" charset="0"/>
                <a:cs typeface="Calibri Light" panose="020F0302020204030204" charset="0"/>
              </a:rPr>
              <a:t>Yours</a:t>
            </a:r>
            <a:r>
              <a:rPr lang="en-US" altLang="zh-CN" sz="2600" b="1" dirty="0">
                <a:solidFill>
                  <a:schemeClr val="tx1"/>
                </a:solidFill>
                <a:uFillTx/>
                <a:latin typeface="Calibri Light" panose="020F0302020204030204" charset="0"/>
                <a:cs typeface="Calibri Light" panose="020F0302020204030204" charset="0"/>
              </a:rPr>
              <a:t>,</a:t>
            </a:r>
            <a:endParaRPr lang="zh-CN" altLang="zh-CN" sz="2600" b="1" dirty="0">
              <a:solidFill>
                <a:schemeClr val="tx1"/>
              </a:solidFill>
              <a:uFillTx/>
              <a:latin typeface="Calibri Light" panose="020F0302020204030204" charset="0"/>
              <a:cs typeface="Calibri Light" panose="020F0302020204030204" charset="0"/>
            </a:endParaRPr>
          </a:p>
          <a:p>
            <a:pPr algn="r"/>
            <a:r>
              <a:rPr lang="en-US" altLang="zh-CN" sz="2600" b="1" dirty="0">
                <a:solidFill>
                  <a:schemeClr val="tx1"/>
                </a:solidFill>
                <a:uFillTx/>
                <a:latin typeface="Calibri Light" panose="020F0302020204030204" charset="0"/>
                <a:cs typeface="Calibri Light" panose="020F0302020204030204" charset="0"/>
              </a:rPr>
              <a:t>Li </a:t>
            </a:r>
            <a:r>
              <a:rPr lang="en-US" altLang="zh-CN" sz="2600" b="1" dirty="0" smtClean="0">
                <a:solidFill>
                  <a:schemeClr val="tx1"/>
                </a:solidFill>
                <a:uFillTx/>
                <a:latin typeface="Calibri Light" panose="020F0302020204030204" charset="0"/>
                <a:cs typeface="Calibri Light" panose="020F0302020204030204" charset="0"/>
              </a:rPr>
              <a:t>Hua</a:t>
            </a:r>
            <a:endParaRPr lang="en-US" altLang="zh-CN" sz="2600" b="1" dirty="0" smtClean="0">
              <a:solidFill>
                <a:schemeClr val="tx1"/>
              </a:solidFill>
              <a:uFillTx/>
              <a:latin typeface="Calibri" panose="020F0502020204030204" pitchFamily="34" charset="0"/>
            </a:endParaRPr>
          </a:p>
        </p:txBody>
      </p:sp>
      <p:sp>
        <p:nvSpPr>
          <p:cNvPr id="3" name="矩形 2"/>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Writing Sample</a:t>
            </a:r>
            <a:endParaRPr lang="en-US" altLang="zh-CN" sz="3400" b="1" dirty="0" smtClean="0">
              <a:solidFill>
                <a:schemeClr val="bg1"/>
              </a:solidFill>
            </a:endParaRPr>
          </a:p>
        </p:txBody>
      </p:sp>
      <p:sp>
        <p:nvSpPr>
          <p:cNvPr id="5" name="文本框 4"/>
          <p:cNvSpPr txBox="1"/>
          <p:nvPr/>
        </p:nvSpPr>
        <p:spPr>
          <a:xfrm>
            <a:off x="2112380" y="5829642"/>
            <a:ext cx="3728720" cy="521970"/>
          </a:xfrm>
          <a:prstGeom prst="rect">
            <a:avLst/>
          </a:prstGeom>
          <a:noFill/>
        </p:spPr>
        <p:txBody>
          <a:bodyPr wrap="none" rtlCol="0">
            <a:spAutoFit/>
          </a:bodyPr>
          <a:lstStyle/>
          <a:p>
            <a:pPr algn="ctr"/>
            <a:r>
              <a:rPr lang="zh-CN" altLang="en-US" sz="2800" b="1" dirty="0" smtClean="0">
                <a:latin typeface="Comic Sans MS" panose="030F0702030302020204" charset="0"/>
                <a:ea typeface="楷体" panose="02010609060101010101" charset="-122"/>
                <a:cs typeface="Comic Sans MS" panose="030F0702030302020204" charset="0"/>
              </a:rPr>
              <a:t>（</a:t>
            </a:r>
            <a:r>
              <a:rPr lang="en-US" altLang="zh-CN" sz="2800" b="1" dirty="0" smtClean="0">
                <a:latin typeface="Comic Sans MS" panose="030F0702030302020204" charset="0"/>
                <a:ea typeface="楷体" panose="02010609060101010101" charset="-122"/>
                <a:cs typeface="Comic Sans MS" panose="030F0702030302020204" charset="0"/>
              </a:rPr>
              <a:t>written by Fairy</a:t>
            </a:r>
            <a:r>
              <a:rPr lang="zh-CN" altLang="en-US" sz="2800" b="1" dirty="0">
                <a:latin typeface="Comic Sans MS" panose="030F0702030302020204" charset="0"/>
                <a:ea typeface="楷体" panose="02010609060101010101" charset="-122"/>
                <a:cs typeface="Comic Sans MS" panose="030F0702030302020204" charset="0"/>
              </a:rPr>
              <a:t>）</a:t>
            </a:r>
            <a:endParaRPr lang="zh-CN" altLang="en-US" sz="2800" b="1" dirty="0">
              <a:latin typeface="Comic Sans MS" panose="030F0702030302020204" charset="0"/>
              <a:ea typeface="楷体" panose="02010609060101010101" charset="-122"/>
              <a:cs typeface="Comic Sans MS" panose="030F0702030302020204" charset="0"/>
            </a:endParaRPr>
          </a:p>
        </p:txBody>
      </p:sp>
      <p:pic>
        <p:nvPicPr>
          <p:cNvPr id="8" name="内容占位符 7" descr="水印"/>
          <p:cNvPicPr>
            <a:picLocks noChangeAspect="1"/>
          </p:cNvPicPr>
          <p:nvPr userDrawn="1"/>
        </p:nvPicPr>
        <p:blipFill>
          <a:blip r:embed="rId1"/>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690245" y="835025"/>
            <a:ext cx="10950575"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3800"/>
              </a:lnSpc>
              <a:spcBef>
                <a:spcPts val="600"/>
              </a:spcBef>
            </a:pPr>
            <a:r>
              <a:rPr lang="en-US" altLang="zh-CN" sz="2400" b="1" dirty="0">
                <a:latin typeface="Calibri Light" panose="020F0302020204030204" charset="0"/>
                <a:cs typeface="Calibri Light" panose="020F0302020204030204" charset="0"/>
              </a:rPr>
              <a:t>Dear ________</a:t>
            </a:r>
            <a:r>
              <a:rPr lang="zh-CN" altLang="en-US" sz="2400" b="1" dirty="0">
                <a:latin typeface="Calibri Light" panose="020F0302020204030204" charset="0"/>
                <a:cs typeface="Calibri Light" panose="020F0302020204030204" charset="0"/>
              </a:rPr>
              <a:t>， </a:t>
            </a:r>
            <a:endParaRPr lang="zh-CN" altLang="en-US" sz="2400" dirty="0">
              <a:latin typeface="Calibri Light" panose="020F0302020204030204" charset="0"/>
              <a:cs typeface="Calibri Light" panose="020F0302020204030204" charset="0"/>
            </a:endParaRPr>
          </a:p>
          <a:p>
            <a:pPr algn="just"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         I </a:t>
            </a:r>
            <a:r>
              <a:rPr lang="en-US" altLang="zh-CN" sz="2400" b="1" dirty="0">
                <a:latin typeface="Calibri Light" panose="020F0302020204030204" charset="0"/>
                <a:cs typeface="Calibri Light" panose="020F0302020204030204" charset="0"/>
              </a:rPr>
              <a:t>am excessively sorry that </a:t>
            </a:r>
            <a:r>
              <a:rPr lang="en-US" altLang="zh-CN" sz="2400" b="1" dirty="0" smtClean="0">
                <a:latin typeface="Calibri Light" panose="020F0302020204030204" charset="0"/>
                <a:cs typeface="Calibri Light" panose="020F0302020204030204" charset="0"/>
              </a:rPr>
              <a:t>/I </a:t>
            </a:r>
            <a:r>
              <a:rPr lang="en-US" altLang="zh-CN" sz="2400" b="1" dirty="0">
                <a:latin typeface="Calibri Light" panose="020F0302020204030204" charset="0"/>
                <a:cs typeface="Calibri Light" panose="020F0302020204030204" charset="0"/>
              </a:rPr>
              <a:t>am writing to apologize to you </a:t>
            </a:r>
            <a:r>
              <a:rPr lang="en-US" altLang="zh-CN" sz="2400" b="1" dirty="0" smtClean="0">
                <a:latin typeface="Calibri Light" panose="020F0302020204030204" charset="0"/>
                <a:cs typeface="Calibri Light" panose="020F0302020204030204" charset="0"/>
              </a:rPr>
              <a:t>that  </a:t>
            </a:r>
            <a:r>
              <a:rPr lang="en-US" altLang="zh-CN" sz="2400" b="1" dirty="0">
                <a:latin typeface="Calibri Light" panose="020F0302020204030204" charset="0"/>
                <a:cs typeface="Calibri Light" panose="020F0302020204030204" charset="0"/>
              </a:rPr>
              <a:t>________</a:t>
            </a:r>
            <a:r>
              <a:rPr lang="en-US" altLang="zh-CN" sz="2400" dirty="0">
                <a:latin typeface="楷体" panose="02010609060101010101" charset="-122"/>
                <a:ea typeface="楷体" panose="02010609060101010101" charset="-122"/>
                <a:cs typeface="楷体" panose="02010609060101010101" charset="-122"/>
              </a:rPr>
              <a:t>(</a:t>
            </a:r>
            <a:r>
              <a:rPr lang="zh-CN" altLang="en-US" sz="2400" dirty="0">
                <a:latin typeface="楷体" panose="02010609060101010101" charset="-122"/>
                <a:ea typeface="楷体" panose="02010609060101010101" charset="-122"/>
                <a:cs typeface="楷体" panose="02010609060101010101" charset="-122"/>
              </a:rPr>
              <a:t>道歉</a:t>
            </a:r>
            <a:r>
              <a:rPr lang="zh-CN" altLang="en-US" sz="2400" dirty="0" smtClean="0">
                <a:latin typeface="楷体" panose="02010609060101010101" charset="-122"/>
                <a:ea typeface="楷体" panose="02010609060101010101" charset="-122"/>
                <a:cs typeface="楷体" panose="02010609060101010101" charset="-122"/>
              </a:rPr>
              <a:t>的</a:t>
            </a:r>
            <a:r>
              <a:rPr lang="zh-CN" altLang="en-US" sz="2400" dirty="0">
                <a:latin typeface="楷体" panose="02010609060101010101" charset="-122"/>
                <a:ea typeface="楷体" panose="02010609060101010101" charset="-122"/>
                <a:cs typeface="楷体" panose="02010609060101010101" charset="-122"/>
              </a:rPr>
              <a:t>事由</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a:latin typeface="楷体" panose="02010609060101010101" charset="-122"/>
                <a:ea typeface="楷体" panose="02010609060101010101" charset="-122"/>
                <a:cs typeface="楷体" panose="02010609060101010101" charset="-122"/>
              </a:rPr>
              <a:t>．</a:t>
            </a:r>
            <a:endParaRPr lang="zh-CN" altLang="en-US" sz="2400" dirty="0">
              <a:latin typeface="Calibri Light" panose="020F0302020204030204" charset="0"/>
              <a:cs typeface="Calibri Light" panose="020F0302020204030204" charset="0"/>
            </a:endParaRPr>
          </a:p>
          <a:p>
            <a:pPr algn="just"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        The reason why I will fail to do so is that _______(</a:t>
            </a:r>
            <a:r>
              <a:rPr lang="zh-CN" altLang="en-US" sz="2400" dirty="0" smtClean="0">
                <a:latin typeface="楷体" panose="02010609060101010101" charset="-122"/>
                <a:ea typeface="楷体" panose="02010609060101010101" charset="-122"/>
                <a:cs typeface="Calibri Light" panose="020F0302020204030204" charset="0"/>
              </a:rPr>
              <a:t>介绍原因一</a:t>
            </a:r>
            <a:r>
              <a:rPr lang="en-US" altLang="zh-CN" sz="2400" b="1" dirty="0" smtClean="0">
                <a:latin typeface="Calibri Light" panose="020F0302020204030204" charset="0"/>
                <a:cs typeface="Calibri Light" panose="020F0302020204030204" charset="0"/>
              </a:rPr>
              <a:t>). Besides,  _______</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介绍原因二</a:t>
            </a:r>
            <a:r>
              <a:rPr lang="en-US" altLang="zh-CN" sz="2400" dirty="0">
                <a:latin typeface="楷体" panose="02010609060101010101" charset="-122"/>
                <a:ea typeface="楷体" panose="02010609060101010101" charset="-122"/>
                <a:cs typeface="楷体" panose="02010609060101010101" charset="-122"/>
              </a:rPr>
              <a:t>)</a:t>
            </a:r>
            <a:r>
              <a:rPr lang="en-US" altLang="zh-CN" sz="2400" b="1" dirty="0">
                <a:latin typeface="Calibri Light" panose="020F0302020204030204" charset="0"/>
                <a:cs typeface="Calibri Light" panose="020F0302020204030204" charset="0"/>
              </a:rPr>
              <a:t>. I hope you can understand my situation and forgive me. Would you mind if I </a:t>
            </a:r>
            <a:r>
              <a:rPr lang="en-US" altLang="zh-CN" sz="2400" b="1" dirty="0" smtClean="0">
                <a:latin typeface="Calibri Light" panose="020F0302020204030204" charset="0"/>
                <a:cs typeface="Calibri Light" panose="020F0302020204030204" charset="0"/>
              </a:rPr>
              <a:t>suggest _____________</a:t>
            </a:r>
            <a:r>
              <a:rPr lang="en-US" altLang="zh-CN" sz="2400" dirty="0" smtClean="0">
                <a:latin typeface="楷体" panose="02010609060101010101" charset="-122"/>
                <a:ea typeface="楷体" panose="02010609060101010101" charset="-122"/>
                <a:cs typeface="楷体" panose="02010609060101010101" charset="-122"/>
              </a:rPr>
              <a:t>(</a:t>
            </a:r>
            <a:r>
              <a:rPr lang="zh-CN" altLang="zh-CN" sz="2400" dirty="0" smtClean="0">
                <a:latin typeface="楷体" panose="02010609060101010101" charset="-122"/>
                <a:ea typeface="楷体" panose="02010609060101010101" charset="-122"/>
                <a:cs typeface="楷体" panose="02010609060101010101" charset="-122"/>
              </a:rPr>
              <a:t>建议下次再</a:t>
            </a:r>
            <a:r>
              <a:rPr lang="zh-CN" altLang="en-US" sz="2400" dirty="0" smtClean="0">
                <a:latin typeface="楷体" panose="02010609060101010101" charset="-122"/>
                <a:ea typeface="楷体" panose="02010609060101010101" charset="-122"/>
                <a:cs typeface="楷体" panose="02010609060101010101" charset="-122"/>
              </a:rPr>
              <a:t>约</a:t>
            </a:r>
            <a:r>
              <a:rPr lang="en-US" altLang="zh-CN" sz="2400" dirty="0" smtClean="0">
                <a:latin typeface="楷体" panose="02010609060101010101" charset="-122"/>
                <a:ea typeface="楷体" panose="02010609060101010101" charset="-122"/>
                <a:cs typeface="楷体" panose="02010609060101010101" charset="-122"/>
              </a:rPr>
              <a:t>)</a:t>
            </a:r>
            <a:r>
              <a:rPr lang="en-US" altLang="zh-CN" sz="2400" b="1" dirty="0" smtClean="0">
                <a:latin typeface="Calibri Light" panose="020F0302020204030204" charset="0"/>
                <a:cs typeface="Calibri Light" panose="020F0302020204030204" charset="0"/>
              </a:rPr>
              <a:t>?</a:t>
            </a:r>
            <a:endParaRPr lang="en-US" altLang="zh-CN" sz="2400" b="1" dirty="0" smtClean="0">
              <a:latin typeface="Calibri Light" panose="020F0302020204030204" charset="0"/>
              <a:cs typeface="Calibri Light" panose="020F0302020204030204" charset="0"/>
            </a:endParaRPr>
          </a:p>
          <a:p>
            <a:pPr algn="just" eaLnBrk="1" hangingPunct="1">
              <a:lnSpc>
                <a:spcPts val="3800"/>
              </a:lnSpc>
              <a:spcBef>
                <a:spcPts val="600"/>
              </a:spcBef>
            </a:pPr>
            <a:r>
              <a:rPr lang="en-US" altLang="zh-CN" sz="2400" b="1" dirty="0">
                <a:latin typeface="Calibri Light" panose="020F0302020204030204" charset="0"/>
                <a:cs typeface="Calibri Light" panose="020F0302020204030204" charset="0"/>
              </a:rPr>
              <a:t>        Once again,  I am sorry for any inconvenience </a:t>
            </a:r>
            <a:r>
              <a:rPr lang="en-US" altLang="zh-CN" sz="2400" b="1" dirty="0" smtClean="0">
                <a:latin typeface="Calibri Light" panose="020F0302020204030204" charset="0"/>
                <a:cs typeface="Calibri Light" panose="020F0302020204030204" charset="0"/>
              </a:rPr>
              <a:t>caused</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再次道歉</a:t>
            </a:r>
            <a:r>
              <a:rPr lang="en-US" altLang="zh-CN" sz="2400" dirty="0" smtClean="0">
                <a:latin typeface="楷体" panose="02010609060101010101" charset="-122"/>
                <a:ea typeface="楷体" panose="02010609060101010101" charset="-122"/>
                <a:cs typeface="楷体" panose="02010609060101010101" charset="-122"/>
              </a:rPr>
              <a:t>)</a:t>
            </a:r>
            <a:r>
              <a:rPr lang="en-US" altLang="zh-CN" sz="2400" b="1" dirty="0" smtClean="0">
                <a:latin typeface="Calibri Light" panose="020F0302020204030204" charset="0"/>
                <a:cs typeface="Calibri Light" panose="020F0302020204030204" charset="0"/>
              </a:rPr>
              <a:t>. </a:t>
            </a:r>
            <a:r>
              <a:rPr lang="en-US" altLang="zh-CN" sz="2400" b="1" dirty="0">
                <a:latin typeface="Calibri Light" panose="020F0302020204030204" charset="0"/>
                <a:cs typeface="Calibri Light" panose="020F0302020204030204" charset="0"/>
              </a:rPr>
              <a:t>Hope you can accept my </a:t>
            </a:r>
            <a:r>
              <a:rPr lang="en-US" altLang="zh-CN" sz="2400" b="1" dirty="0" smtClean="0">
                <a:latin typeface="Calibri Light" panose="020F0302020204030204" charset="0"/>
                <a:cs typeface="Calibri Light" panose="020F0302020204030204" charset="0"/>
              </a:rPr>
              <a:t>apologies. </a:t>
            </a:r>
            <a:r>
              <a:rPr lang="en-US" altLang="zh-CN" sz="2400" b="1" dirty="0">
                <a:latin typeface="Calibri Light" panose="020F0302020204030204" charset="0"/>
                <a:cs typeface="Calibri Light" panose="020F0302020204030204" charset="0"/>
              </a:rPr>
              <a:t>Looking forward to your reply. </a:t>
            </a:r>
            <a:endParaRPr lang="en-US" altLang="zh-CN" sz="2400" b="1" dirty="0">
              <a:latin typeface="Calibri Light" panose="020F0302020204030204" charset="0"/>
              <a:cs typeface="Calibri Light" panose="020F0302020204030204" charset="0"/>
            </a:endParaRPr>
          </a:p>
          <a:p>
            <a:pPr algn="r" eaLnBrk="1" hangingPunct="1">
              <a:lnSpc>
                <a:spcPts val="3800"/>
              </a:lnSpc>
              <a:spcBef>
                <a:spcPts val="600"/>
              </a:spcBef>
            </a:pPr>
            <a:r>
              <a:rPr lang="en-US" altLang="zh-CN" sz="2400" b="1" dirty="0">
                <a:latin typeface="Calibri Light" panose="020F0302020204030204" charset="0"/>
                <a:cs typeface="Calibri Light" panose="020F0302020204030204" charset="0"/>
              </a:rPr>
              <a:t> Yours sincerely, </a:t>
            </a:r>
            <a:endParaRPr lang="zh-CN" altLang="en-US" sz="2400" dirty="0" smtClean="0">
              <a:latin typeface="Calibri Light" panose="020F0302020204030204" charset="0"/>
              <a:cs typeface="Calibri Light" panose="020F0302020204030204" charset="0"/>
            </a:endParaRPr>
          </a:p>
          <a:p>
            <a:pPr algn="r"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Li </a:t>
            </a:r>
            <a:r>
              <a:rPr lang="en-US" altLang="zh-CN" sz="2400" b="1" dirty="0" err="1" smtClean="0">
                <a:latin typeface="Calibri Light" panose="020F0302020204030204" charset="0"/>
                <a:cs typeface="Calibri Light" panose="020F0302020204030204" charset="0"/>
              </a:rPr>
              <a:t>Hua</a:t>
            </a:r>
            <a:endParaRPr lang="zh-CN" altLang="en-US" sz="2400" dirty="0">
              <a:latin typeface="Calibri Light" panose="020F0302020204030204" charset="0"/>
              <a:cs typeface="Calibri Light" panose="020F0302020204030204" charset="0"/>
            </a:endParaRPr>
          </a:p>
        </p:txBody>
      </p:sp>
      <p:sp>
        <p:nvSpPr>
          <p:cNvPr id="4" name="矩形 3"/>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Writing Model</a:t>
            </a:r>
            <a:endParaRPr lang="en-US" altLang="zh-CN" sz="3400" b="1"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89860" y="-2667295"/>
            <a:ext cx="6858000" cy="12192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5" y="0"/>
            <a:ext cx="2770504" cy="4731147"/>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325" y="2198688"/>
            <a:ext cx="3368675" cy="470535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17800"/>
            <a:ext cx="2525295" cy="418623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555" y="0"/>
            <a:ext cx="2924175" cy="2611413"/>
          </a:xfrm>
          <a:prstGeom prst="rect">
            <a:avLst/>
          </a:prstGeom>
        </p:spPr>
      </p:pic>
      <p:sp>
        <p:nvSpPr>
          <p:cNvPr id="3" name="矩形 2"/>
          <p:cNvSpPr/>
          <p:nvPr/>
        </p:nvSpPr>
        <p:spPr>
          <a:xfrm>
            <a:off x="22860" y="17780"/>
            <a:ext cx="12193270" cy="6886575"/>
          </a:xfrm>
          <a:prstGeom prst="rect">
            <a:avLst/>
          </a:prstGeom>
          <a:solidFill>
            <a:schemeClr val="bg1">
              <a:lumMod val="95000"/>
              <a:alpha val="34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文本框 1"/>
          <p:cNvSpPr txBox="1"/>
          <p:nvPr/>
        </p:nvSpPr>
        <p:spPr>
          <a:xfrm>
            <a:off x="3637280" y="2611120"/>
            <a:ext cx="4416594" cy="1508105"/>
          </a:xfrm>
          <a:prstGeom prst="rect">
            <a:avLst/>
          </a:prstGeom>
          <a:noFill/>
        </p:spPr>
        <p:txBody>
          <a:bodyPr wrap="none" rtlCol="0">
            <a:spAutoFit/>
          </a:bodyPr>
          <a:lstStyle/>
          <a:p>
            <a:r>
              <a:rPr lang="en-US" altLang="zh-CN" sz="6600" dirty="0">
                <a:solidFill>
                  <a:schemeClr val="bg1">
                    <a:lumMod val="75000"/>
                  </a:schemeClr>
                </a:solidFill>
              </a:rPr>
              <a:t>THANK  </a:t>
            </a:r>
            <a:r>
              <a:rPr lang="en-US" altLang="zh-CN" sz="6600" dirty="0" smtClean="0">
                <a:solidFill>
                  <a:schemeClr val="bg1">
                    <a:lumMod val="75000"/>
                  </a:schemeClr>
                </a:solidFill>
              </a:rPr>
              <a:t>YOU</a:t>
            </a:r>
            <a:endParaRPr lang="en-US" altLang="zh-CN" sz="6600" dirty="0" smtClean="0">
              <a:solidFill>
                <a:schemeClr val="bg1">
                  <a:lumMod val="75000"/>
                </a:schemeClr>
              </a:solidFill>
            </a:endParaRPr>
          </a:p>
          <a:p>
            <a:pPr algn="r"/>
            <a:r>
              <a:rPr lang="en-US" altLang="zh-CN" sz="2600" dirty="0" smtClean="0">
                <a:solidFill>
                  <a:schemeClr val="bg1">
                    <a:lumMod val="75000"/>
                  </a:schemeClr>
                </a:solidFill>
              </a:rPr>
              <a:t>--Designed by Silva</a:t>
            </a:r>
            <a:endParaRPr lang="en-US" altLang="zh-CN" sz="2600" dirty="0">
              <a:solidFill>
                <a:schemeClr val="bg1">
                  <a:lumMod val="75000"/>
                </a:schemeClr>
              </a:solidFill>
            </a:endParaRPr>
          </a:p>
        </p:txBody>
      </p:sp>
      <p:pic>
        <p:nvPicPr>
          <p:cNvPr id="9" name="内容占位符 8" descr="水印"/>
          <p:cNvPicPr>
            <a:picLocks noChangeAspect="1"/>
          </p:cNvPicPr>
          <p:nvPr userDrawn="1">
            <p:ph idx="1"/>
          </p:nvPr>
        </p:nvPicPr>
        <p:blipFill>
          <a:blip r:embed="rId6"/>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AFF">
            <a:alpha val="15000"/>
          </a:srgbClr>
        </a:solidFill>
        <a:effectLst/>
      </p:bgPr>
    </p:bg>
    <p:spTree>
      <p:nvGrpSpPr>
        <p:cNvPr id="1" name=""/>
        <p:cNvGrpSpPr/>
        <p:nvPr/>
      </p:nvGrpSpPr>
      <p:grpSpPr>
        <a:xfrm>
          <a:off x="0" y="0"/>
          <a:ext cx="0" cy="0"/>
          <a:chOff x="0" y="0"/>
          <a:chExt cx="0" cy="0"/>
        </a:xfrm>
      </p:grpSpPr>
      <p:sp>
        <p:nvSpPr>
          <p:cNvPr id="9" name="矩形 8"/>
          <p:cNvSpPr/>
          <p:nvPr/>
        </p:nvSpPr>
        <p:spPr>
          <a:xfrm>
            <a:off x="-1270" y="0"/>
            <a:ext cx="12193270" cy="6886575"/>
          </a:xfrm>
          <a:prstGeom prst="rect">
            <a:avLst/>
          </a:prstGeom>
          <a:solidFill>
            <a:srgbClr val="FEE7E7">
              <a:alpha val="19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 y="1877403"/>
            <a:ext cx="2770504" cy="4731147"/>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9824"/>
            <a:ext cx="2213559" cy="366946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086" y="0"/>
            <a:ext cx="3003914" cy="4195853"/>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60" y="922020"/>
            <a:ext cx="10610850" cy="5123180"/>
          </a:xfrm>
          <a:prstGeom prst="rect">
            <a:avLst/>
          </a:prstGeom>
          <a:effectLst>
            <a:softEdge rad="292100"/>
          </a:effectLst>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825" y="0"/>
            <a:ext cx="2924175" cy="2611413"/>
          </a:xfrm>
          <a:prstGeom prst="rect">
            <a:avLst/>
          </a:prstGeom>
        </p:spPr>
      </p:pic>
      <p:sp>
        <p:nvSpPr>
          <p:cNvPr id="4" name="TextBox 3"/>
          <p:cNvSpPr txBox="1"/>
          <p:nvPr/>
        </p:nvSpPr>
        <p:spPr>
          <a:xfrm>
            <a:off x="2693844" y="209872"/>
            <a:ext cx="6804248" cy="829945"/>
          </a:xfrm>
          <a:prstGeom prst="rect">
            <a:avLst/>
          </a:prstGeom>
          <a:noFill/>
        </p:spPr>
        <p:txBody>
          <a:bodyPr wrap="square" rtlCol="0">
            <a:spAutoFit/>
          </a:bodyPr>
          <a:lstStyle/>
          <a:p>
            <a:pPr algn="ctr"/>
            <a:r>
              <a:rPr lang="en-US" altLang="zh-CN" sz="4800" b="1" dirty="0" smtClean="0">
                <a:solidFill>
                  <a:srgbClr val="F5D2D1"/>
                </a:solidFill>
                <a:latin typeface="MV Boli" panose="02000500030200090000" charset="0"/>
                <a:cs typeface="MV Boli" panose="02000500030200090000" charset="0"/>
              </a:rPr>
              <a:t>A Letter of Apology</a:t>
            </a:r>
            <a:endParaRPr lang="en-US" altLang="zh-CN" sz="4800" b="1" dirty="0" smtClean="0">
              <a:solidFill>
                <a:srgbClr val="F5D2D1"/>
              </a:solidFill>
              <a:latin typeface="MV Boli" panose="02000500030200090000" charset="0"/>
              <a:cs typeface="MV Boli" panose="02000500030200090000" charset="0"/>
            </a:endParaRPr>
          </a:p>
        </p:txBody>
      </p:sp>
      <p:sp>
        <p:nvSpPr>
          <p:cNvPr id="8" name="文本框 7"/>
          <p:cNvSpPr txBox="1"/>
          <p:nvPr/>
        </p:nvSpPr>
        <p:spPr>
          <a:xfrm>
            <a:off x="3418054" y="6046779"/>
            <a:ext cx="5355828" cy="461665"/>
          </a:xfrm>
          <a:prstGeom prst="rect">
            <a:avLst/>
          </a:prstGeom>
          <a:noFill/>
        </p:spPr>
        <p:txBody>
          <a:bodyPr wrap="square" rtlCol="0">
            <a:spAutoFit/>
          </a:bodyPr>
          <a:lstStyle/>
          <a:p>
            <a:r>
              <a:rPr lang="zh-CN" altLang="en-US" sz="2400" b="1" dirty="0">
                <a:solidFill>
                  <a:srgbClr val="F8ACC4"/>
                </a:solidFill>
                <a:latin typeface="楷体" panose="02010609060101010101" charset="-122"/>
                <a:ea typeface="楷体" panose="02010609060101010101" charset="-122"/>
                <a:cs typeface="楷体" panose="02010609060101010101" charset="-122"/>
                <a:sym typeface="+mn-ea"/>
              </a:rPr>
              <a:t>台州市第一中学    </a:t>
            </a:r>
            <a:r>
              <a:rPr lang="zh-CN" altLang="en-US" sz="2400" b="1" dirty="0" smtClean="0">
                <a:solidFill>
                  <a:srgbClr val="F8ACC4"/>
                </a:solidFill>
                <a:latin typeface="楷体" panose="02010609060101010101" charset="-122"/>
                <a:ea typeface="楷体" panose="02010609060101010101" charset="-122"/>
                <a:cs typeface="楷体" panose="02010609060101010101" charset="-122"/>
                <a:sym typeface="+mn-ea"/>
              </a:rPr>
              <a:t>周媚  陈泓静</a:t>
            </a:r>
            <a:r>
              <a:rPr lang="zh-CN" altLang="en-US" sz="2000" dirty="0" smtClean="0">
                <a:solidFill>
                  <a:srgbClr val="F8ACC4"/>
                </a:solidFill>
                <a:latin typeface="楷体" panose="02010609060101010101" charset="-122"/>
                <a:ea typeface="楷体" panose="02010609060101010101" charset="-122"/>
                <a:cs typeface="楷体" panose="02010609060101010101" charset="-122"/>
                <a:sym typeface="+mn-ea"/>
              </a:rPr>
              <a:t> </a:t>
            </a:r>
            <a:r>
              <a:rPr lang="zh-CN" altLang="en-US" sz="2000" dirty="0" smtClean="0">
                <a:latin typeface="黑体" panose="02010609060101010101" charset="-122"/>
                <a:ea typeface="黑体" panose="02010609060101010101" charset="-122"/>
                <a:cs typeface="黑体" panose="02010609060101010101" charset="-122"/>
                <a:sym typeface="+mn-ea"/>
              </a:rPr>
              <a:t>  </a:t>
            </a:r>
            <a:endParaRPr lang="zh-CN" altLang="en-US" sz="2000" dirty="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70" y="0"/>
            <a:ext cx="12193270" cy="6886575"/>
          </a:xfrm>
          <a:prstGeom prst="rect">
            <a:avLst/>
          </a:prstGeom>
          <a:solidFill>
            <a:srgbClr val="FEE7E7">
              <a:alpha val="19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sp>
        <p:nvSpPr>
          <p:cNvPr id="48" name="文本框 47"/>
          <p:cNvSpPr txBox="1"/>
          <p:nvPr/>
        </p:nvSpPr>
        <p:spPr>
          <a:xfrm>
            <a:off x="1350010" y="466725"/>
            <a:ext cx="9535795" cy="1445260"/>
          </a:xfrm>
          <a:prstGeom prst="rect">
            <a:avLst/>
          </a:prstGeom>
          <a:noFill/>
        </p:spPr>
        <p:txBody>
          <a:bodyPr wrap="square" rtlCol="0">
            <a:spAutoFit/>
          </a:bodyPr>
          <a:lstStyle/>
          <a:p>
            <a:pPr algn="ctr"/>
            <a:r>
              <a:rPr lang="en-US" altLang="zh-CN" sz="4400" b="1" dirty="0">
                <a:solidFill>
                  <a:srgbClr val="F8ACC4"/>
                </a:solidFill>
                <a:latin typeface="MV Boli" panose="02000500030200090000" charset="0"/>
                <a:cs typeface="MV Boli" panose="02000500030200090000" charset="0"/>
                <a:sym typeface="+mn-ea"/>
              </a:rPr>
              <a:t>How to Graciously Decline an Invitation</a:t>
            </a:r>
            <a:endParaRPr lang="en-US" altLang="zh-CN" sz="4400" b="1" dirty="0">
              <a:solidFill>
                <a:srgbClr val="F8ACC4"/>
              </a:solidFill>
              <a:latin typeface="MV Boli" panose="02000500030200090000" charset="0"/>
              <a:ea typeface="微软雅黑" panose="020B0503020204020204" charset="-122"/>
              <a:cs typeface="MV Boli" panose="02000500030200090000" charset="0"/>
              <a:sym typeface="+mn-ea"/>
            </a:endParaRPr>
          </a:p>
        </p:txBody>
      </p:sp>
      <p:sp>
        <p:nvSpPr>
          <p:cNvPr id="49" name="矩形 48"/>
          <p:cNvSpPr/>
          <p:nvPr/>
        </p:nvSpPr>
        <p:spPr>
          <a:xfrm flipV="1">
            <a:off x="1542415" y="1158875"/>
            <a:ext cx="9107170" cy="76200"/>
          </a:xfrm>
          <a:prstGeom prst="rect">
            <a:avLst/>
          </a:prstGeom>
          <a:solidFill>
            <a:srgbClr val="FDDADA">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rcRect l="12691" t="5117" r="13000" b="4467"/>
          <a:stretch>
            <a:fillRect/>
          </a:stretch>
        </p:blipFill>
        <p:spPr>
          <a:xfrm rot="20807672">
            <a:off x="4295140" y="2094865"/>
            <a:ext cx="2903855" cy="4061460"/>
          </a:xfrm>
          <a:prstGeom prst="rect">
            <a:avLst/>
          </a:prstGeom>
        </p:spPr>
      </p:pic>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grpSp>
        <p:nvGrpSpPr>
          <p:cNvPr id="3" name="组 2"/>
          <p:cNvGrpSpPr/>
          <p:nvPr/>
        </p:nvGrpSpPr>
        <p:grpSpPr>
          <a:xfrm>
            <a:off x="0" y="0"/>
            <a:ext cx="12330430" cy="6858000"/>
            <a:chOff x="0" y="0"/>
            <a:chExt cx="12330430" cy="6858000"/>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780" y="256540"/>
              <a:ext cx="2406650" cy="336232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3780" y="0"/>
              <a:ext cx="2268220" cy="2025650"/>
            </a:xfrm>
            <a:prstGeom prst="rect">
              <a:avLst/>
            </a:prstGeom>
          </p:spPr>
        </p:pic>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grpSp>
      <p:sp>
        <p:nvSpPr>
          <p:cNvPr id="10" name="矩形 9"/>
          <p:cNvSpPr/>
          <p:nvPr/>
        </p:nvSpPr>
        <p:spPr>
          <a:xfrm>
            <a:off x="0" y="30480"/>
            <a:ext cx="12192635" cy="6827520"/>
          </a:xfrm>
          <a:prstGeom prst="rect">
            <a:avLst/>
          </a:prstGeom>
          <a:solidFill>
            <a:srgbClr val="F4EAFF">
              <a:alpha val="5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653395" y="-153035"/>
            <a:ext cx="2145665" cy="1916430"/>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620" y="3743960"/>
            <a:ext cx="2229485" cy="3114040"/>
          </a:xfrm>
          <a:prstGeom prst="rect">
            <a:avLst/>
          </a:prstGeom>
        </p:spPr>
      </p:pic>
      <p:sp>
        <p:nvSpPr>
          <p:cNvPr id="49" name="矩形 48"/>
          <p:cNvSpPr/>
          <p:nvPr/>
        </p:nvSpPr>
        <p:spPr>
          <a:xfrm flipV="1">
            <a:off x="-5715" y="1011208"/>
            <a:ext cx="11070267" cy="45719"/>
          </a:xfrm>
          <a:prstGeom prst="rect">
            <a:avLst/>
          </a:prstGeom>
          <a:solidFill>
            <a:srgbClr val="F5D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35" y="-2794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115570" y="1412776"/>
            <a:ext cx="11960860" cy="4523105"/>
          </a:xfrm>
          <a:prstGeom prst="rect">
            <a:avLst/>
          </a:prstGeom>
        </p:spPr>
        <p:txBody>
          <a:bodyPr wrap="square">
            <a:spAutoFit/>
          </a:bodyPr>
          <a:lstStyle/>
          <a:p>
            <a:r>
              <a:rPr lang="en-US" altLang="zh-CN" sz="3200" dirty="0" smtClean="0">
                <a:solidFill>
                  <a:srgbClr val="F8ACC4"/>
                </a:solidFill>
              </a:rPr>
              <a:t>A.</a:t>
            </a:r>
            <a:r>
              <a:rPr lang="en-US" altLang="zh-CN" sz="3200" dirty="0" smtClean="0">
                <a:solidFill>
                  <a:srgbClr val="FF0000"/>
                </a:solidFill>
              </a:rPr>
              <a:t> </a:t>
            </a:r>
            <a:r>
              <a:rPr lang="en-US" altLang="zh-CN" sz="3200" dirty="0" smtClean="0"/>
              <a:t>Be </a:t>
            </a:r>
            <a:r>
              <a:rPr lang="en-US" altLang="zh-CN" sz="3200" dirty="0"/>
              <a:t>honest</a:t>
            </a:r>
            <a:r>
              <a:rPr lang="en-US" altLang="zh-CN" sz="3200" dirty="0" smtClean="0"/>
              <a:t>.</a:t>
            </a:r>
            <a:endParaRPr lang="en-US" altLang="zh-CN" sz="3200" dirty="0" smtClean="0"/>
          </a:p>
          <a:p>
            <a:r>
              <a:rPr lang="en-US" altLang="zh-CN" sz="3200" dirty="0">
                <a:solidFill>
                  <a:srgbClr val="F8ACC4"/>
                </a:solidFill>
              </a:rPr>
              <a:t>B.</a:t>
            </a:r>
            <a:r>
              <a:rPr lang="en-US" altLang="zh-CN" sz="3200" dirty="0">
                <a:solidFill>
                  <a:srgbClr val="FF0000"/>
                </a:solidFill>
              </a:rPr>
              <a:t> </a:t>
            </a:r>
            <a:r>
              <a:rPr lang="en-US" altLang="zh-CN" sz="3200" dirty="0" smtClean="0">
                <a:solidFill>
                  <a:prstClr val="black"/>
                </a:solidFill>
              </a:rPr>
              <a:t>Don't explain. </a:t>
            </a:r>
            <a:endParaRPr lang="en-US" altLang="zh-CN" sz="3200" dirty="0" smtClean="0">
              <a:solidFill>
                <a:prstClr val="black"/>
              </a:solidFill>
            </a:endParaRPr>
          </a:p>
          <a:p>
            <a:r>
              <a:rPr lang="en-US" altLang="zh-CN" sz="3200" dirty="0">
                <a:solidFill>
                  <a:srgbClr val="F8ACC4"/>
                </a:solidFill>
              </a:rPr>
              <a:t>C.</a:t>
            </a:r>
            <a:r>
              <a:rPr lang="en-US" altLang="zh-CN" sz="3200" dirty="0">
                <a:solidFill>
                  <a:srgbClr val="FF0000"/>
                </a:solidFill>
              </a:rPr>
              <a:t> </a:t>
            </a:r>
            <a:r>
              <a:rPr lang="en-US" altLang="zh-CN" sz="3200" dirty="0"/>
              <a:t>If you would like to go, </a:t>
            </a:r>
            <a:r>
              <a:rPr lang="en-US" altLang="zh-CN" sz="3200" dirty="0" smtClean="0"/>
              <a:t>bring </a:t>
            </a:r>
            <a:r>
              <a:rPr lang="en-US" altLang="zh-CN" sz="3200" dirty="0"/>
              <a:t>a gift with you. </a:t>
            </a:r>
            <a:endParaRPr lang="en-US" altLang="zh-CN" sz="3200" dirty="0"/>
          </a:p>
          <a:p>
            <a:r>
              <a:rPr lang="en-US" altLang="zh-CN" sz="3200" dirty="0">
                <a:solidFill>
                  <a:srgbClr val="F8ACC4"/>
                </a:solidFill>
              </a:rPr>
              <a:t>D.</a:t>
            </a:r>
            <a:r>
              <a:rPr lang="en-US" altLang="zh-CN" sz="3200" dirty="0">
                <a:solidFill>
                  <a:srgbClr val="FF0000"/>
                </a:solidFill>
              </a:rPr>
              <a:t> </a:t>
            </a:r>
            <a:r>
              <a:rPr lang="en-US" altLang="zh-CN" sz="3200" dirty="0"/>
              <a:t>This is obviously not an option if it's a group get-together.</a:t>
            </a:r>
            <a:endParaRPr lang="en-US" altLang="zh-CN" sz="3200" dirty="0"/>
          </a:p>
          <a:p>
            <a:r>
              <a:rPr lang="en-US" altLang="zh-CN" sz="3200" dirty="0">
                <a:solidFill>
                  <a:srgbClr val="F8ACC4"/>
                </a:solidFill>
              </a:rPr>
              <a:t>E.</a:t>
            </a:r>
            <a:r>
              <a:rPr lang="en-US" altLang="zh-CN" sz="3200" dirty="0">
                <a:solidFill>
                  <a:srgbClr val="FF0000"/>
                </a:solidFill>
              </a:rPr>
              <a:t> </a:t>
            </a:r>
            <a:r>
              <a:rPr lang="en-US" altLang="zh-CN" sz="3200" dirty="0" smtClean="0"/>
              <a:t>He </a:t>
            </a:r>
            <a:r>
              <a:rPr lang="en-US" altLang="zh-CN" sz="3200" dirty="0"/>
              <a:t>or she needs to know whether or not </a:t>
            </a:r>
            <a:r>
              <a:rPr lang="en-US" altLang="zh-CN" sz="3200" dirty="0" smtClean="0"/>
              <a:t>you‘ll </a:t>
            </a:r>
            <a:r>
              <a:rPr lang="en-US" altLang="zh-CN" sz="3200" dirty="0"/>
              <a:t>be </a:t>
            </a:r>
            <a:r>
              <a:rPr lang="en-US" altLang="zh-CN" sz="3200" dirty="0" smtClean="0"/>
              <a:t>there</a:t>
            </a:r>
            <a:r>
              <a:rPr lang="en-US" altLang="zh-CN" sz="3200" dirty="0"/>
              <a:t>.</a:t>
            </a:r>
            <a:endParaRPr lang="en-US" altLang="zh-CN" sz="3200" dirty="0"/>
          </a:p>
          <a:p>
            <a:r>
              <a:rPr lang="en-US" altLang="zh-CN" sz="3200" dirty="0">
                <a:solidFill>
                  <a:srgbClr val="F8ACC4"/>
                </a:solidFill>
              </a:rPr>
              <a:t>F. </a:t>
            </a:r>
            <a:r>
              <a:rPr lang="en-US" altLang="zh-CN" sz="3200" dirty="0" smtClean="0">
                <a:solidFill>
                  <a:prstClr val="black"/>
                </a:solidFill>
              </a:rPr>
              <a:t>If </a:t>
            </a:r>
            <a:r>
              <a:rPr lang="en-US" altLang="zh-CN" sz="3200" dirty="0">
                <a:solidFill>
                  <a:prstClr val="black"/>
                </a:solidFill>
              </a:rPr>
              <a:t>possible, send something with a card attached to show your apology</a:t>
            </a:r>
            <a:r>
              <a:rPr lang="en-US" altLang="zh-CN" sz="3200" dirty="0" smtClean="0">
                <a:solidFill>
                  <a:prstClr val="black"/>
                </a:solidFill>
              </a:rPr>
              <a:t>.</a:t>
            </a:r>
            <a:endParaRPr lang="en-US" altLang="zh-CN" sz="3200" dirty="0" smtClean="0">
              <a:solidFill>
                <a:prstClr val="black"/>
              </a:solidFill>
            </a:endParaRPr>
          </a:p>
          <a:p>
            <a:r>
              <a:rPr lang="en-US" altLang="zh-CN" sz="3200" dirty="0">
                <a:solidFill>
                  <a:srgbClr val="F8ACC4"/>
                </a:solidFill>
              </a:rPr>
              <a:t>G.</a:t>
            </a:r>
            <a:r>
              <a:rPr lang="en-US" altLang="zh-CN" sz="3200" dirty="0">
                <a:solidFill>
                  <a:srgbClr val="FF0000"/>
                </a:solidFill>
              </a:rPr>
              <a:t> </a:t>
            </a:r>
            <a:r>
              <a:rPr lang="en-US" altLang="zh-CN" sz="3200" dirty="0"/>
              <a:t>There are ways you can decline any invitation if you do it with sincerity and show respect for the person who sent it to you</a:t>
            </a:r>
            <a:r>
              <a:rPr lang="en-US" altLang="zh-CN" sz="3200" dirty="0" smtClean="0"/>
              <a:t>.</a:t>
            </a:r>
            <a:endParaRPr lang="en-US" altLang="zh-CN" sz="2000" dirty="0"/>
          </a:p>
        </p:txBody>
      </p:sp>
      <p:sp>
        <p:nvSpPr>
          <p:cNvPr id="4" name="文本框 3"/>
          <p:cNvSpPr txBox="1"/>
          <p:nvPr/>
        </p:nvSpPr>
        <p:spPr>
          <a:xfrm>
            <a:off x="112395" y="278765"/>
            <a:ext cx="11312198" cy="645160"/>
          </a:xfrm>
          <a:prstGeom prst="rect">
            <a:avLst/>
          </a:prstGeom>
          <a:noFill/>
        </p:spPr>
        <p:txBody>
          <a:bodyPr wrap="square" rtlCol="0">
            <a:spAutoFit/>
          </a:bodyPr>
          <a:lstStyle/>
          <a:p>
            <a:r>
              <a:rPr lang="en-US" altLang="zh-CN" sz="3600" dirty="0" smtClean="0">
                <a:latin typeface="Calibri Light" panose="020F0302020204030204" charset="0"/>
                <a:cs typeface="Calibri Light" panose="020F0302020204030204" charset="0"/>
              </a:rPr>
              <a:t>Read the following sentences and choose the right answer.</a:t>
            </a:r>
            <a:endParaRPr lang="en-US" altLang="zh-CN" sz="3600" dirty="0">
              <a:latin typeface="Calibri Light" panose="020F0302020204030204" charset="0"/>
              <a:cs typeface="Calibri Light" panose="020F03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46960"/>
            <a:ext cx="2640965" cy="4511040"/>
          </a:xfrm>
          <a:prstGeom prst="rect">
            <a:avLst/>
          </a:prstGeom>
        </p:spPr>
      </p:pic>
      <p:sp>
        <p:nvSpPr>
          <p:cNvPr id="22" name="矩形 21"/>
          <p:cNvSpPr/>
          <p:nvPr/>
        </p:nvSpPr>
        <p:spPr>
          <a:xfrm>
            <a:off x="-635" y="-2794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1" name="矩形 20"/>
          <p:cNvSpPr/>
          <p:nvPr/>
        </p:nvSpPr>
        <p:spPr>
          <a:xfrm>
            <a:off x="-1270" y="-5588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530" y="0"/>
            <a:ext cx="1728470" cy="1543685"/>
          </a:xfrm>
          <a:prstGeom prst="rect">
            <a:avLst/>
          </a:prstGeom>
        </p:spPr>
      </p:pic>
      <p:sp>
        <p:nvSpPr>
          <p:cNvPr id="3" name="矩形 2"/>
          <p:cNvSpPr/>
          <p:nvPr/>
        </p:nvSpPr>
        <p:spPr>
          <a:xfrm>
            <a:off x="772795" y="44624"/>
            <a:ext cx="10779760" cy="6631305"/>
          </a:xfrm>
          <a:prstGeom prst="rect">
            <a:avLst/>
          </a:prstGeom>
        </p:spPr>
        <p:txBody>
          <a:bodyPr wrap="square">
            <a:spAutoFit/>
          </a:bodyPr>
          <a:lstStyle/>
          <a:p>
            <a:r>
              <a:rPr lang="en-US" altLang="zh-CN" sz="2600" dirty="0" smtClean="0"/>
              <a:t>    </a:t>
            </a:r>
            <a:r>
              <a:rPr lang="en-US" altLang="zh-CN" sz="2100" dirty="0" smtClean="0"/>
              <a:t>Do </a:t>
            </a:r>
            <a:r>
              <a:rPr lang="en-US" altLang="zh-CN" sz="2100" dirty="0"/>
              <a:t>you struggle with how to decline an invitation? </a:t>
            </a:r>
            <a:r>
              <a:rPr lang="en-US" altLang="zh-CN" sz="2100" dirty="0" smtClean="0"/>
              <a:t>Does </a:t>
            </a:r>
            <a:r>
              <a:rPr lang="en-US" altLang="zh-CN" sz="2100" dirty="0"/>
              <a:t>it bother you to turn someone down? </a:t>
            </a:r>
            <a:r>
              <a:rPr lang="en-US" altLang="zh-CN" sz="2100" dirty="0" smtClean="0"/>
              <a:t>  _____1____</a:t>
            </a:r>
            <a:endParaRPr lang="en-US" altLang="zh-CN" sz="2100" dirty="0" smtClean="0"/>
          </a:p>
          <a:p>
            <a:r>
              <a:rPr lang="en-US" altLang="zh-CN" sz="2100" dirty="0" smtClean="0"/>
              <a:t>    Don't ignore the invitation. Putting the invitation aside to deal with later isn't good for you or the person who sent it</a:t>
            </a:r>
            <a:r>
              <a:rPr lang="en-US" altLang="zh-CN" sz="2100" dirty="0"/>
              <a:t>. </a:t>
            </a:r>
            <a:r>
              <a:rPr lang="en-US" altLang="zh-CN" sz="2100" dirty="0" smtClean="0"/>
              <a:t>_____2____. Ignoring the invitation shows that you don't know proper manner. </a:t>
            </a:r>
            <a:r>
              <a:rPr lang="en-US" altLang="zh-CN" sz="2100" dirty="0"/>
              <a:t>And you might be left off the guest list for their next party. </a:t>
            </a:r>
            <a:endParaRPr lang="en-US" altLang="zh-CN" sz="2100" dirty="0" smtClean="0"/>
          </a:p>
          <a:p>
            <a:r>
              <a:rPr lang="en-US" altLang="zh-CN" sz="2100" dirty="0" smtClean="0"/>
              <a:t>    Don't </a:t>
            </a:r>
            <a:r>
              <a:rPr lang="en-US" altLang="zh-CN" sz="2100" dirty="0"/>
              <a:t>wait. As soon as you know you'll be unable to go, let the person know. Most events require planning and budgeting.</a:t>
            </a:r>
            <a:endParaRPr lang="zh-CN" altLang="zh-CN" sz="2100" dirty="0"/>
          </a:p>
          <a:p>
            <a:r>
              <a:rPr lang="en-US" altLang="zh-CN" sz="2100" dirty="0" smtClean="0"/>
              <a:t>    Be </a:t>
            </a:r>
            <a:r>
              <a:rPr lang="en-US" altLang="zh-CN" sz="2100" dirty="0"/>
              <a:t>thankful. Always sincerely thank the person for inviting you and let her know that you're honored </a:t>
            </a:r>
            <a:r>
              <a:rPr lang="en-US" altLang="zh-CN" sz="2100" dirty="0" smtClean="0"/>
              <a:t>that </a:t>
            </a:r>
            <a:r>
              <a:rPr lang="en-US" altLang="zh-CN" sz="2100" dirty="0"/>
              <a:t>she'd think highly enough of you to send the </a:t>
            </a:r>
            <a:r>
              <a:rPr lang="en-US" altLang="zh-CN" sz="2100" dirty="0" smtClean="0"/>
              <a:t>invitation as well as sorry for not coming.</a:t>
            </a:r>
            <a:endParaRPr lang="zh-CN" altLang="zh-CN" sz="2100" dirty="0"/>
          </a:p>
          <a:p>
            <a:r>
              <a:rPr lang="en-US" altLang="zh-CN" sz="2100" dirty="0" smtClean="0"/>
              <a:t>    ____3_____ You </a:t>
            </a:r>
            <a:r>
              <a:rPr lang="en-US" altLang="zh-CN" sz="2100" dirty="0"/>
              <a:t>don't ever have to come up with false excuses for why you're unable to go to the event, but you also don't have to go into detail. Let her know that you already have plans. That should be enough</a:t>
            </a:r>
            <a:r>
              <a:rPr lang="en-US" altLang="zh-CN" sz="2100" dirty="0" smtClean="0"/>
              <a:t>.</a:t>
            </a:r>
            <a:endParaRPr lang="en-US" altLang="zh-CN" sz="2100" dirty="0" smtClean="0"/>
          </a:p>
          <a:p>
            <a:r>
              <a:rPr lang="en-US" altLang="zh-CN" sz="2100" dirty="0">
                <a:solidFill>
                  <a:prstClr val="black"/>
                </a:solidFill>
              </a:rPr>
              <a:t> </a:t>
            </a:r>
            <a:r>
              <a:rPr lang="en-US" altLang="zh-CN" sz="2100" dirty="0" smtClean="0">
                <a:solidFill>
                  <a:prstClr val="black"/>
                </a:solidFill>
              </a:rPr>
              <a:t>    Ask </a:t>
            </a:r>
            <a:r>
              <a:rPr lang="en-US" altLang="zh-CN" sz="2100" dirty="0">
                <a:solidFill>
                  <a:prstClr val="black"/>
                </a:solidFill>
              </a:rPr>
              <a:t>for a different time. If the invitation is designed for you, let the person know you're unable to make it at the time she requested, but you'd love to get together with her at another time. </a:t>
            </a:r>
            <a:r>
              <a:rPr lang="en-US" altLang="zh-CN" sz="2100" dirty="0" smtClean="0"/>
              <a:t>_____4____</a:t>
            </a:r>
            <a:endParaRPr lang="en-US" altLang="zh-CN" sz="2100" dirty="0"/>
          </a:p>
          <a:p>
            <a:r>
              <a:rPr lang="en-US" altLang="zh-CN" sz="2100" dirty="0" smtClean="0">
                <a:solidFill>
                  <a:prstClr val="black"/>
                </a:solidFill>
              </a:rPr>
              <a:t>     Send </a:t>
            </a:r>
            <a:r>
              <a:rPr lang="en-US" altLang="zh-CN" sz="2100" dirty="0">
                <a:solidFill>
                  <a:prstClr val="black"/>
                </a:solidFill>
              </a:rPr>
              <a:t>something. </a:t>
            </a:r>
            <a:r>
              <a:rPr lang="en-US" altLang="zh-CN" sz="2100" dirty="0" smtClean="0"/>
              <a:t>____5_____</a:t>
            </a:r>
            <a:r>
              <a:rPr lang="en-US" altLang="zh-CN" sz="2100" dirty="0" smtClean="0">
                <a:solidFill>
                  <a:prstClr val="black"/>
                </a:solidFill>
              </a:rPr>
              <a:t> Mention </a:t>
            </a:r>
            <a:r>
              <a:rPr lang="en-US" altLang="zh-CN" sz="2100" dirty="0">
                <a:solidFill>
                  <a:prstClr val="black"/>
                </a:solidFill>
              </a:rPr>
              <a:t>something about wishing you could be there and add that you look forward to seeing her soon</a:t>
            </a:r>
            <a:r>
              <a:rPr lang="en-US" altLang="zh-CN" sz="2100" dirty="0" smtClean="0">
                <a:solidFill>
                  <a:prstClr val="black"/>
                </a:solidFill>
              </a:rPr>
              <a:t>.</a:t>
            </a:r>
            <a:endParaRPr lang="en-US" altLang="zh-CN" sz="2100" dirty="0" smtClean="0">
              <a:solidFill>
                <a:prstClr val="black"/>
              </a:solidFill>
            </a:endParaRPr>
          </a:p>
          <a:p>
            <a:r>
              <a:rPr lang="en-US" altLang="zh-CN" sz="2100" dirty="0">
                <a:solidFill>
                  <a:prstClr val="black"/>
                </a:solidFill>
              </a:rPr>
              <a:t> </a:t>
            </a:r>
            <a:r>
              <a:rPr lang="en-US" altLang="zh-CN" sz="2100" dirty="0" smtClean="0">
                <a:solidFill>
                  <a:prstClr val="black"/>
                </a:solidFill>
              </a:rPr>
              <a:t>    Express your pity again. </a:t>
            </a:r>
            <a:r>
              <a:rPr lang="en-US" altLang="zh-CN" sz="2100" dirty="0">
                <a:solidFill>
                  <a:prstClr val="black"/>
                </a:solidFill>
              </a:rPr>
              <a:t> </a:t>
            </a:r>
            <a:r>
              <a:rPr lang="en-US" altLang="zh-CN" sz="2100" dirty="0" smtClean="0">
                <a:solidFill>
                  <a:prstClr val="black"/>
                </a:solidFill>
              </a:rPr>
              <a:t>At last, apologize politely to the person who sent the invitation, which indeed means a gracious declining.</a:t>
            </a:r>
            <a:endParaRPr lang="zh-CN" altLang="zh-CN" sz="2100" dirty="0"/>
          </a:p>
        </p:txBody>
      </p:sp>
      <p:sp>
        <p:nvSpPr>
          <p:cNvPr id="4" name="矩形 3"/>
          <p:cNvSpPr/>
          <p:nvPr/>
        </p:nvSpPr>
        <p:spPr>
          <a:xfrm>
            <a:off x="10848528" y="1760375"/>
            <a:ext cx="3672408" cy="614045"/>
          </a:xfrm>
          <a:prstGeom prst="rect">
            <a:avLst/>
          </a:prstGeom>
        </p:spPr>
        <p:txBody>
          <a:bodyPr wrap="square">
            <a:spAutoFit/>
          </a:bodyPr>
          <a:lstStyle/>
          <a:p>
            <a:pPr algn="ctr"/>
            <a:r>
              <a:rPr lang="en-US" altLang="zh-CN" sz="3400" dirty="0" smtClean="0"/>
              <a:t>   </a:t>
            </a:r>
            <a:endParaRPr lang="zh-CN" altLang="zh-CN" sz="2000" dirty="0"/>
          </a:p>
        </p:txBody>
      </p:sp>
      <p:sp>
        <p:nvSpPr>
          <p:cNvPr id="5" name="TextBox 4"/>
          <p:cNvSpPr txBox="1"/>
          <p:nvPr/>
        </p:nvSpPr>
        <p:spPr>
          <a:xfrm>
            <a:off x="1487488" y="3215888"/>
            <a:ext cx="540060" cy="645160"/>
          </a:xfrm>
          <a:prstGeom prst="rect">
            <a:avLst/>
          </a:prstGeom>
          <a:noFill/>
        </p:spPr>
        <p:txBody>
          <a:bodyPr wrap="square" rtlCol="0">
            <a:spAutoFit/>
          </a:bodyPr>
          <a:lstStyle/>
          <a:p>
            <a:r>
              <a:rPr lang="en-US" altLang="zh-CN" sz="3600" b="1" dirty="0">
                <a:solidFill>
                  <a:srgbClr val="F8ACC4"/>
                </a:solidFill>
              </a:rPr>
              <a:t>A</a:t>
            </a:r>
            <a:endParaRPr lang="en-US" altLang="zh-CN" sz="3600" b="1" dirty="0">
              <a:solidFill>
                <a:srgbClr val="F8ACC4"/>
              </a:solidFill>
            </a:endParaRPr>
          </a:p>
        </p:txBody>
      </p:sp>
      <p:sp>
        <p:nvSpPr>
          <p:cNvPr id="6" name="TextBox 5"/>
          <p:cNvSpPr txBox="1"/>
          <p:nvPr/>
        </p:nvSpPr>
        <p:spPr>
          <a:xfrm>
            <a:off x="2234558" y="338743"/>
            <a:ext cx="540060" cy="645160"/>
          </a:xfrm>
          <a:prstGeom prst="rect">
            <a:avLst/>
          </a:prstGeom>
          <a:noFill/>
        </p:spPr>
        <p:txBody>
          <a:bodyPr wrap="square" rtlCol="0">
            <a:spAutoFit/>
          </a:bodyPr>
          <a:lstStyle/>
          <a:p>
            <a:r>
              <a:rPr lang="en-US" altLang="zh-CN" sz="3600" b="1" dirty="0" smtClean="0">
                <a:solidFill>
                  <a:srgbClr val="F8ACC4"/>
                </a:solidFill>
              </a:rPr>
              <a:t>G</a:t>
            </a:r>
            <a:endParaRPr lang="en-US" altLang="zh-CN" sz="3600" b="1" dirty="0" smtClean="0">
              <a:solidFill>
                <a:srgbClr val="F8ACC4"/>
              </a:solidFill>
            </a:endParaRPr>
          </a:p>
        </p:txBody>
      </p:sp>
      <p:sp>
        <p:nvSpPr>
          <p:cNvPr id="7" name="TextBox 6"/>
          <p:cNvSpPr txBox="1"/>
          <p:nvPr/>
        </p:nvSpPr>
        <p:spPr>
          <a:xfrm>
            <a:off x="3485679" y="5088096"/>
            <a:ext cx="540060" cy="645160"/>
          </a:xfrm>
          <a:prstGeom prst="rect">
            <a:avLst/>
          </a:prstGeom>
          <a:noFill/>
        </p:spPr>
        <p:txBody>
          <a:bodyPr wrap="square" rtlCol="0">
            <a:spAutoFit/>
          </a:bodyPr>
          <a:lstStyle/>
          <a:p>
            <a:r>
              <a:rPr lang="en-US" altLang="zh-CN" sz="3600" b="1" dirty="0" smtClean="0">
                <a:solidFill>
                  <a:srgbClr val="F8ACC4"/>
                </a:solidFill>
              </a:rPr>
              <a:t>F</a:t>
            </a:r>
            <a:endParaRPr lang="en-US" altLang="zh-CN" sz="3600" b="1" dirty="0" smtClean="0">
              <a:solidFill>
                <a:srgbClr val="F8ACC4"/>
              </a:solidFill>
            </a:endParaRPr>
          </a:p>
        </p:txBody>
      </p:sp>
      <p:sp>
        <p:nvSpPr>
          <p:cNvPr id="8" name="TextBox 7"/>
          <p:cNvSpPr txBox="1"/>
          <p:nvPr/>
        </p:nvSpPr>
        <p:spPr>
          <a:xfrm>
            <a:off x="2820735" y="4792335"/>
            <a:ext cx="540060" cy="645160"/>
          </a:xfrm>
          <a:prstGeom prst="rect">
            <a:avLst/>
          </a:prstGeom>
          <a:noFill/>
        </p:spPr>
        <p:txBody>
          <a:bodyPr wrap="square" rtlCol="0">
            <a:spAutoFit/>
          </a:bodyPr>
          <a:lstStyle/>
          <a:p>
            <a:r>
              <a:rPr lang="en-US" altLang="zh-CN" sz="3600" b="1" dirty="0" smtClean="0">
                <a:solidFill>
                  <a:srgbClr val="F8ACC4"/>
                </a:solidFill>
              </a:rPr>
              <a:t>D</a:t>
            </a:r>
            <a:endParaRPr lang="en-US" altLang="zh-CN" sz="3600" b="1" dirty="0" smtClean="0">
              <a:solidFill>
                <a:srgbClr val="F8ACC4"/>
              </a:solidFill>
            </a:endParaRPr>
          </a:p>
        </p:txBody>
      </p:sp>
      <p:sp>
        <p:nvSpPr>
          <p:cNvPr id="9" name="TextBox 8"/>
          <p:cNvSpPr txBox="1"/>
          <p:nvPr/>
        </p:nvSpPr>
        <p:spPr>
          <a:xfrm>
            <a:off x="3971764" y="983640"/>
            <a:ext cx="540060" cy="645160"/>
          </a:xfrm>
          <a:prstGeom prst="rect">
            <a:avLst/>
          </a:prstGeom>
          <a:noFill/>
        </p:spPr>
        <p:txBody>
          <a:bodyPr wrap="square" rtlCol="0">
            <a:spAutoFit/>
          </a:bodyPr>
          <a:lstStyle/>
          <a:p>
            <a:r>
              <a:rPr lang="en-US" altLang="zh-CN" sz="3600" b="1" dirty="0" smtClean="0">
                <a:solidFill>
                  <a:srgbClr val="F8ACC4"/>
                </a:solidFill>
              </a:rPr>
              <a:t>E</a:t>
            </a:r>
            <a:endParaRPr lang="en-US" altLang="zh-CN" sz="3600" b="1" dirty="0" smtClean="0">
              <a:solidFill>
                <a:srgbClr val="F8ACC4"/>
              </a:solidFill>
            </a:endParaRPr>
          </a:p>
        </p:txBody>
      </p:sp>
      <p:sp>
        <p:nvSpPr>
          <p:cNvPr id="10" name="椭圆 9"/>
          <p:cNvSpPr/>
          <p:nvPr/>
        </p:nvSpPr>
        <p:spPr>
          <a:xfrm>
            <a:off x="983040" y="2398223"/>
            <a:ext cx="1584176" cy="4124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927764" y="3682699"/>
            <a:ext cx="3041673" cy="35669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340234" y="2691965"/>
            <a:ext cx="666073" cy="59301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爆炸形 1 1"/>
          <p:cNvSpPr/>
          <p:nvPr/>
        </p:nvSpPr>
        <p:spPr>
          <a:xfrm>
            <a:off x="2537474" y="1825088"/>
            <a:ext cx="2868579" cy="1266745"/>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Express </a:t>
            </a:r>
            <a:endParaRPr lang="en-US" altLang="zh-CN" b="1" dirty="0">
              <a:solidFill>
                <a:srgbClr val="CC8EA8"/>
              </a:solidFill>
            </a:endParaRPr>
          </a:p>
          <a:p>
            <a:pPr algn="ctr"/>
            <a:r>
              <a:rPr lang="en-US" altLang="zh-CN" b="1" dirty="0">
                <a:solidFill>
                  <a:srgbClr val="CC8EA8"/>
                </a:solidFill>
              </a:rPr>
              <a:t>one’s thanks</a:t>
            </a:r>
            <a:endParaRPr lang="en-US" altLang="zh-CN" b="1" dirty="0">
              <a:solidFill>
                <a:srgbClr val="CC8EA8"/>
              </a:solidFill>
            </a:endParaRPr>
          </a:p>
        </p:txBody>
      </p:sp>
      <p:sp>
        <p:nvSpPr>
          <p:cNvPr id="14" name="爆炸形 1 13"/>
          <p:cNvSpPr/>
          <p:nvPr/>
        </p:nvSpPr>
        <p:spPr>
          <a:xfrm>
            <a:off x="7927764" y="1592046"/>
            <a:ext cx="2311028" cy="1353129"/>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Show one’s apology</a:t>
            </a:r>
            <a:endParaRPr lang="en-US" altLang="zh-CN" b="1" dirty="0">
              <a:solidFill>
                <a:srgbClr val="CC8EA8"/>
              </a:solidFill>
            </a:endParaRPr>
          </a:p>
        </p:txBody>
      </p:sp>
      <p:sp>
        <p:nvSpPr>
          <p:cNvPr id="15" name="爆炸形 1 14"/>
          <p:cNvSpPr/>
          <p:nvPr/>
        </p:nvSpPr>
        <p:spPr>
          <a:xfrm>
            <a:off x="6255385" y="2811145"/>
            <a:ext cx="2234565" cy="1151890"/>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Explain the reasons</a:t>
            </a:r>
            <a:endParaRPr lang="en-US" altLang="zh-CN" b="1" dirty="0">
              <a:solidFill>
                <a:srgbClr val="CC8EA8"/>
              </a:solidFill>
            </a:endParaRPr>
          </a:p>
        </p:txBody>
      </p:sp>
      <p:sp>
        <p:nvSpPr>
          <p:cNvPr id="16" name="爆炸形 1 15"/>
          <p:cNvSpPr/>
          <p:nvPr/>
        </p:nvSpPr>
        <p:spPr>
          <a:xfrm>
            <a:off x="3517011" y="3537838"/>
            <a:ext cx="2758447" cy="1208921"/>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Meet at another time</a:t>
            </a:r>
            <a:endParaRPr lang="en-US" altLang="zh-CN" b="1" dirty="0">
              <a:solidFill>
                <a:srgbClr val="CC8EA8"/>
              </a:solidFill>
            </a:endParaRPr>
          </a:p>
        </p:txBody>
      </p:sp>
      <p:sp>
        <p:nvSpPr>
          <p:cNvPr id="17" name="椭圆 16"/>
          <p:cNvSpPr/>
          <p:nvPr/>
        </p:nvSpPr>
        <p:spPr>
          <a:xfrm>
            <a:off x="865505" y="5897205"/>
            <a:ext cx="3048635" cy="41211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爆炸形 1 17"/>
          <p:cNvSpPr/>
          <p:nvPr/>
        </p:nvSpPr>
        <p:spPr>
          <a:xfrm>
            <a:off x="4025105" y="5369192"/>
            <a:ext cx="2758447" cy="1407661"/>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Apologize again</a:t>
            </a:r>
            <a:endParaRPr lang="en-US" altLang="zh-CN" b="1" dirty="0">
              <a:solidFill>
                <a:srgbClr val="CC8EA8"/>
              </a:solidFill>
            </a:endParaRPr>
          </a:p>
        </p:txBody>
      </p:sp>
      <p:sp>
        <p:nvSpPr>
          <p:cNvPr id="19" name="椭圆 18"/>
          <p:cNvSpPr/>
          <p:nvPr/>
        </p:nvSpPr>
        <p:spPr>
          <a:xfrm>
            <a:off x="983432" y="4296438"/>
            <a:ext cx="3041673" cy="35669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arn(inVertical)">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arn(inVertical)">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arn(inVertical)">
                                      <p:cBhvr>
                                        <p:cTn id="9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bldLvl="0" animBg="1"/>
      <p:bldP spid="11" grpId="0" bldLvl="0" animBg="1"/>
      <p:bldP spid="13" grpId="0" bldLvl="0" animBg="1"/>
      <p:bldP spid="2" grpId="0" bldLvl="0" animBg="1"/>
      <p:bldP spid="14" grpId="0" bldLvl="0" animBg="1"/>
      <p:bldP spid="15" grpId="0" bldLvl="0" animBg="1"/>
      <p:bldP spid="16" grpId="0" bldLvl="0" animBg="1"/>
      <p:bldP spid="17" grpId="0" bldLvl="0" animBg="1"/>
      <p:bldP spid="18" grpId="0" bldLvl="0" animBg="1"/>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 2"/>
          <p:cNvGrpSpPr/>
          <p:nvPr/>
        </p:nvGrpSpPr>
        <p:grpSpPr>
          <a:xfrm>
            <a:off x="0" y="0"/>
            <a:ext cx="12192000" cy="6858000"/>
            <a:chOff x="0" y="0"/>
            <a:chExt cx="12192000" cy="685800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086" y="0"/>
              <a:ext cx="3003914" cy="4195853"/>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7825" y="0"/>
              <a:ext cx="2924175" cy="2611413"/>
            </a:xfrm>
            <a:prstGeom prst="rect">
              <a:avLst/>
            </a:prstGeom>
          </p:spPr>
        </p:pic>
      </p:grpSp>
      <p:sp>
        <p:nvSpPr>
          <p:cNvPr id="4" name="矩形 3"/>
          <p:cNvSpPr/>
          <p:nvPr/>
        </p:nvSpPr>
        <p:spPr>
          <a:xfrm>
            <a:off x="662305" y="40640"/>
            <a:ext cx="10845800" cy="3027045"/>
          </a:xfrm>
          <a:prstGeom prst="rect">
            <a:avLst/>
          </a:prstGeom>
        </p:spPr>
        <p:txBody>
          <a:bodyPr wrap="square">
            <a:spAutoFit/>
          </a:bodyPr>
          <a:lstStyle/>
          <a:p>
            <a:pPr>
              <a:lnSpc>
                <a:spcPct val="90000"/>
              </a:lnSpc>
            </a:pPr>
            <a:r>
              <a:rPr lang="zh-CN" altLang="en-US" sz="3200" dirty="0">
                <a:latin typeface="楷体" panose="02010609060101010101" charset="-122"/>
                <a:ea typeface="楷体" panose="02010609060101010101" charset="-122"/>
                <a:cs typeface="楷体" panose="02010609060101010101" charset="-122"/>
              </a:rPr>
              <a:t> </a:t>
            </a:r>
            <a:r>
              <a:rPr lang="zh-CN" altLang="en-US" sz="32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假定你是李华，你的</a:t>
            </a:r>
            <a:r>
              <a:rPr lang="zh-CN" altLang="en-US" sz="3000" dirty="0">
                <a:latin typeface="楷体" panose="02010609060101010101" charset="-122"/>
                <a:ea typeface="楷体" panose="02010609060101010101" charset="-122"/>
                <a:cs typeface="楷体" panose="02010609060101010101" charset="-122"/>
              </a:rPr>
              <a:t>朋友</a:t>
            </a:r>
            <a:r>
              <a:rPr lang="en-US" altLang="zh-CN" sz="3000" dirty="0" smtClean="0">
                <a:latin typeface="楷体" panose="02010609060101010101" charset="-122"/>
                <a:ea typeface="楷体" panose="02010609060101010101" charset="-122"/>
                <a:cs typeface="楷体" panose="02010609060101010101" charset="-122"/>
              </a:rPr>
              <a:t>Tom</a:t>
            </a:r>
            <a:r>
              <a:rPr lang="zh-CN" altLang="en-US" sz="3000" dirty="0" smtClean="0">
                <a:latin typeface="楷体" panose="02010609060101010101" charset="-122"/>
                <a:ea typeface="楷体" panose="02010609060101010101" charset="-122"/>
                <a:cs typeface="楷体" panose="02010609060101010101" charset="-122"/>
              </a:rPr>
              <a:t>听说复工后</a:t>
            </a:r>
            <a:r>
              <a:rPr lang="zh-CN" altLang="en-US" sz="3000" dirty="0">
                <a:latin typeface="楷体" panose="02010609060101010101" charset="-122"/>
                <a:ea typeface="楷体" panose="02010609060101010101" charset="-122"/>
                <a:cs typeface="楷体" panose="02010609060101010101" charset="-122"/>
              </a:rPr>
              <a:t>上海迪士尼乐园半价，就约</a:t>
            </a:r>
            <a:r>
              <a:rPr lang="zh-CN" altLang="en-US" sz="3000" dirty="0" smtClean="0">
                <a:latin typeface="楷体" panose="02010609060101010101" charset="-122"/>
                <a:ea typeface="楷体" panose="02010609060101010101" charset="-122"/>
                <a:cs typeface="楷体" panose="02010609060101010101" charset="-122"/>
              </a:rPr>
              <a:t>你一起去旅游。请你给</a:t>
            </a:r>
            <a:r>
              <a:rPr lang="en-US" altLang="zh-CN" sz="3000" dirty="0" smtClean="0">
                <a:latin typeface="楷体" panose="02010609060101010101" charset="-122"/>
                <a:ea typeface="楷体" panose="02010609060101010101" charset="-122"/>
                <a:cs typeface="楷体" panose="02010609060101010101" charset="-122"/>
              </a:rPr>
              <a:t>Tom</a:t>
            </a:r>
            <a:r>
              <a:rPr lang="zh-CN" altLang="en-US" sz="3000" dirty="0" smtClean="0">
                <a:latin typeface="楷体" panose="02010609060101010101" charset="-122"/>
                <a:ea typeface="楷体" panose="02010609060101010101" charset="-122"/>
                <a:cs typeface="楷体" panose="02010609060101010101" charset="-122"/>
              </a:rPr>
              <a:t>写一封</a:t>
            </a:r>
            <a:r>
              <a:rPr lang="zh-CN" altLang="en-US" sz="3000" b="1" dirty="0" smtClean="0">
                <a:solidFill>
                  <a:srgbClr val="F8ACC4"/>
                </a:solidFill>
                <a:latin typeface="楷体" panose="02010609060101010101" charset="-122"/>
                <a:ea typeface="楷体" panose="02010609060101010101" charset="-122"/>
                <a:cs typeface="楷体" panose="02010609060101010101" charset="-122"/>
              </a:rPr>
              <a:t>信</a:t>
            </a:r>
            <a:r>
              <a:rPr lang="zh-CN" altLang="en-US" sz="3000" dirty="0" smtClean="0">
                <a:latin typeface="楷体" panose="02010609060101010101" charset="-122"/>
                <a:ea typeface="楷体" panose="02010609060101010101" charset="-122"/>
                <a:cs typeface="楷体" panose="02010609060101010101" charset="-122"/>
              </a:rPr>
              <a:t>，表明自己无法赴约。内容包括：</a:t>
            </a:r>
            <a:endParaRPr lang="zh-CN" altLang="en-US" sz="3000" dirty="0" smtClean="0">
              <a:latin typeface="楷体" panose="02010609060101010101" charset="-122"/>
              <a:ea typeface="楷体" panose="02010609060101010101" charset="-122"/>
              <a:cs typeface="楷体" panose="02010609060101010101" charset="-122"/>
            </a:endParaRPr>
          </a:p>
          <a:p>
            <a:pPr>
              <a:lnSpc>
                <a:spcPct val="90000"/>
              </a:lnSpc>
            </a:pPr>
            <a:r>
              <a:rPr lang="zh-CN" altLang="en-US" sz="3000" dirty="0" smtClean="0">
                <a:latin typeface="楷体" panose="02010609060101010101" charset="-122"/>
                <a:ea typeface="楷体" panose="02010609060101010101" charset="-122"/>
                <a:cs typeface="楷体" panose="02010609060101010101" charset="-122"/>
              </a:rPr>
              <a:t>1</a:t>
            </a:r>
            <a:r>
              <a:rPr lang="en-US" altLang="zh-CN" sz="30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表达</a:t>
            </a:r>
            <a:r>
              <a:rPr lang="zh-CN" altLang="en-US" sz="3000" b="1" dirty="0" smtClean="0">
                <a:solidFill>
                  <a:srgbClr val="F8ACC4"/>
                </a:solidFill>
                <a:latin typeface="楷体" panose="02010609060101010101" charset="-122"/>
                <a:ea typeface="楷体" panose="02010609060101010101" charset="-122"/>
                <a:cs typeface="楷体" panose="02010609060101010101" charset="-122"/>
              </a:rPr>
              <a:t>歉意</a:t>
            </a:r>
            <a:r>
              <a:rPr lang="zh-CN" altLang="en-US" sz="3000" dirty="0" smtClean="0">
                <a:latin typeface="楷体" panose="02010609060101010101" charset="-122"/>
                <a:ea typeface="楷体" panose="02010609060101010101" charset="-122"/>
                <a:cs typeface="楷体" panose="02010609060101010101" charset="-122"/>
              </a:rPr>
              <a:t>；</a:t>
            </a:r>
            <a:endParaRPr lang="zh-CN" altLang="en-US" sz="3000" dirty="0" smtClean="0">
              <a:latin typeface="楷体" panose="02010609060101010101" charset="-122"/>
              <a:ea typeface="楷体" panose="02010609060101010101" charset="-122"/>
              <a:cs typeface="楷体" panose="02010609060101010101" charset="-122"/>
            </a:endParaRPr>
          </a:p>
          <a:p>
            <a:pPr>
              <a:lnSpc>
                <a:spcPct val="90000"/>
              </a:lnSpc>
            </a:pPr>
            <a:r>
              <a:rPr lang="zh-CN" altLang="en-US" sz="3000" dirty="0" smtClean="0">
                <a:latin typeface="楷体" panose="02010609060101010101" charset="-122"/>
                <a:ea typeface="楷体" panose="02010609060101010101" charset="-122"/>
                <a:cs typeface="楷体" panose="02010609060101010101" charset="-122"/>
              </a:rPr>
              <a:t>2</a:t>
            </a:r>
            <a:r>
              <a:rPr lang="en-US" altLang="zh-CN" sz="30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说明原因</a:t>
            </a:r>
            <a:r>
              <a:rPr lang="en-US" altLang="zh-CN" sz="3000" dirty="0" smtClean="0">
                <a:latin typeface="楷体" panose="02010609060101010101" charset="-122"/>
                <a:ea typeface="楷体" panose="02010609060101010101" charset="-122"/>
                <a:cs typeface="楷体" panose="02010609060101010101" charset="-122"/>
              </a:rPr>
              <a:t>(</a:t>
            </a:r>
            <a:r>
              <a:rPr lang="zh-CN" altLang="en-US" sz="3000" dirty="0">
                <a:latin typeface="楷体" panose="02010609060101010101" charset="-122"/>
                <a:ea typeface="楷体" panose="02010609060101010101" charset="-122"/>
                <a:cs typeface="楷体" panose="02010609060101010101" charset="-122"/>
              </a:rPr>
              <a:t>境外输入性病例增加、要在家上网课</a:t>
            </a:r>
            <a:r>
              <a:rPr lang="zh-CN" altLang="en-US" sz="3000" b="1" dirty="0">
                <a:solidFill>
                  <a:srgbClr val="F8ACC4"/>
                </a:solidFill>
                <a:latin typeface="楷体" panose="02010609060101010101" charset="-122"/>
                <a:ea typeface="楷体" panose="02010609060101010101" charset="-122"/>
                <a:cs typeface="楷体" panose="02010609060101010101" charset="-122"/>
              </a:rPr>
              <a:t>等</a:t>
            </a:r>
            <a:r>
              <a:rPr lang="en-US" altLang="zh-CN" sz="3000" dirty="0" smtClean="0">
                <a:latin typeface="楷体" panose="02010609060101010101" charset="-122"/>
                <a:ea typeface="楷体" panose="02010609060101010101" charset="-122"/>
                <a:cs typeface="楷体" panose="02010609060101010101" charset="-122"/>
              </a:rPr>
              <a:t>)</a:t>
            </a:r>
            <a:r>
              <a:rPr lang="zh-CN" altLang="en-US" sz="3000" dirty="0" smtClean="0">
                <a:latin typeface="楷体" panose="02010609060101010101" charset="-122"/>
                <a:ea typeface="楷体" panose="02010609060101010101" charset="-122"/>
                <a:cs typeface="楷体" panose="02010609060101010101" charset="-122"/>
              </a:rPr>
              <a:t> ；</a:t>
            </a:r>
            <a:endParaRPr lang="en-US" altLang="zh-CN" sz="3000" dirty="0" smtClean="0">
              <a:latin typeface="楷体" panose="02010609060101010101" charset="-122"/>
              <a:ea typeface="楷体" panose="02010609060101010101" charset="-122"/>
              <a:cs typeface="楷体" panose="02010609060101010101" charset="-122"/>
            </a:endParaRPr>
          </a:p>
          <a:p>
            <a:pPr>
              <a:lnSpc>
                <a:spcPct val="90000"/>
              </a:lnSpc>
            </a:pPr>
            <a:r>
              <a:rPr lang="en-US" altLang="zh-CN" sz="3000" dirty="0" smtClean="0">
                <a:latin typeface="楷体" panose="02010609060101010101" charset="-122"/>
                <a:ea typeface="楷体" panose="02010609060101010101" charset="-122"/>
                <a:cs typeface="楷体" panose="02010609060101010101" charset="-122"/>
              </a:rPr>
              <a:t>3. </a:t>
            </a:r>
            <a:r>
              <a:rPr lang="zh-CN" altLang="en-US" sz="3000" dirty="0" smtClean="0">
                <a:latin typeface="楷体" panose="02010609060101010101" charset="-122"/>
                <a:ea typeface="楷体" panose="02010609060101010101" charset="-122"/>
                <a:cs typeface="楷体" panose="02010609060101010101" charset="-122"/>
              </a:rPr>
              <a:t>另约时间。</a:t>
            </a:r>
            <a:endParaRPr lang="en-US" altLang="zh-CN" sz="3000" dirty="0" smtClean="0">
              <a:latin typeface="楷体" panose="02010609060101010101" charset="-122"/>
              <a:ea typeface="楷体" panose="02010609060101010101" charset="-122"/>
              <a:cs typeface="楷体" panose="02010609060101010101" charset="-122"/>
            </a:endParaRPr>
          </a:p>
          <a:p>
            <a:pPr>
              <a:lnSpc>
                <a:spcPct val="90000"/>
              </a:lnSpc>
            </a:pPr>
            <a:r>
              <a:rPr lang="zh-CN" altLang="en-US" sz="3000" dirty="0">
                <a:latin typeface="楷体" panose="02010609060101010101" charset="-122"/>
                <a:ea typeface="楷体" panose="02010609060101010101" charset="-122"/>
                <a:cs typeface="楷体" panose="02010609060101010101" charset="-122"/>
              </a:rPr>
              <a:t>参考</a:t>
            </a:r>
            <a:r>
              <a:rPr lang="zh-CN" altLang="en-US" sz="3000" dirty="0" smtClean="0">
                <a:latin typeface="楷体" panose="02010609060101010101" charset="-122"/>
                <a:ea typeface="楷体" panose="02010609060101010101" charset="-122"/>
                <a:cs typeface="楷体" panose="02010609060101010101" charset="-122"/>
              </a:rPr>
              <a:t>词汇：</a:t>
            </a:r>
            <a:r>
              <a:rPr lang="zh-CN" altLang="en-US" sz="3000" dirty="0">
                <a:latin typeface="楷体" panose="02010609060101010101" charset="-122"/>
                <a:ea typeface="楷体" panose="02010609060101010101" charset="-122"/>
                <a:cs typeface="楷体" panose="02010609060101010101" charset="-122"/>
              </a:rPr>
              <a:t>境外输入性</a:t>
            </a:r>
            <a:r>
              <a:rPr lang="zh-CN" altLang="en-US" sz="3000" dirty="0" smtClean="0">
                <a:latin typeface="楷体" panose="02010609060101010101" charset="-122"/>
                <a:ea typeface="楷体" panose="02010609060101010101" charset="-122"/>
                <a:cs typeface="楷体" panose="02010609060101010101" charset="-122"/>
              </a:rPr>
              <a:t>病例    </a:t>
            </a:r>
            <a:r>
              <a:rPr lang="en-US" altLang="zh-CN" sz="3000" dirty="0" smtClean="0">
                <a:latin typeface="Calibri Light" panose="020F0302020204030204" charset="0"/>
                <a:ea typeface="楷体" panose="02010609060101010101" charset="-122"/>
                <a:cs typeface="Calibri Light" panose="020F0302020204030204" charset="0"/>
              </a:rPr>
              <a:t>imported case</a:t>
            </a:r>
            <a:endParaRPr lang="zh-CN" altLang="en-US" sz="3000" dirty="0">
              <a:latin typeface="Calibri Light" panose="020F0302020204030204" charset="0"/>
              <a:ea typeface="楷体" panose="02010609060101010101" charset="-122"/>
              <a:cs typeface="Calibri Light" panose="020F0302020204030204" charset="0"/>
            </a:endParaRPr>
          </a:p>
        </p:txBody>
      </p:sp>
      <p:sp>
        <p:nvSpPr>
          <p:cNvPr id="3" name="圆角矩形 2"/>
          <p:cNvSpPr/>
          <p:nvPr/>
        </p:nvSpPr>
        <p:spPr>
          <a:xfrm>
            <a:off x="662305" y="3068955"/>
            <a:ext cx="10609580" cy="3542665"/>
          </a:xfrm>
          <a:prstGeom prst="roundRect">
            <a:avLst/>
          </a:prstGeom>
          <a:solidFill>
            <a:schemeClr val="accent5">
              <a:lumMod val="20000"/>
              <a:lumOff val="80000"/>
              <a:alpha val="45000"/>
            </a:schemeClr>
          </a:solidFill>
          <a:ln>
            <a:solidFill>
              <a:srgbClr val="5CB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endParaRPr>
          </a:p>
        </p:txBody>
      </p:sp>
      <p:sp>
        <p:nvSpPr>
          <p:cNvPr id="5" name="TextBox 4"/>
          <p:cNvSpPr txBox="1"/>
          <p:nvPr/>
        </p:nvSpPr>
        <p:spPr>
          <a:xfrm>
            <a:off x="1199515" y="3154045"/>
            <a:ext cx="9793605" cy="3538220"/>
          </a:xfrm>
          <a:prstGeom prst="rect">
            <a:avLst/>
          </a:prstGeom>
          <a:noFill/>
        </p:spPr>
        <p:txBody>
          <a:bodyPr wrap="square" rtlCol="0">
            <a:spAutoFit/>
          </a:bodyPr>
          <a:lstStyle/>
          <a:p>
            <a:r>
              <a:rPr lang="en-US" altLang="zh-CN" sz="2800" dirty="0" smtClean="0"/>
              <a:t>Dear Tom,</a:t>
            </a:r>
            <a:endParaRPr lang="en-US" altLang="zh-CN" sz="2800" dirty="0" smtClean="0"/>
          </a:p>
          <a:p>
            <a:r>
              <a:rPr lang="en-US" altLang="zh-CN" sz="2800" dirty="0" smtClean="0"/>
              <a:t>Para 1: state background and writing purpose</a:t>
            </a:r>
            <a:endParaRPr lang="en-US" altLang="zh-CN" sz="2800" dirty="0" smtClean="0"/>
          </a:p>
          <a:p>
            <a:r>
              <a:rPr lang="en-US" altLang="zh-CN" sz="2800" dirty="0">
                <a:solidFill>
                  <a:srgbClr val="C00000"/>
                </a:solidFill>
              </a:rPr>
              <a:t>             </a:t>
            </a:r>
            <a:r>
              <a:rPr lang="en-US" altLang="zh-CN" sz="2800" dirty="0" smtClean="0">
                <a:solidFill>
                  <a:srgbClr val="C00000"/>
                </a:solidFill>
              </a:rPr>
              <a:t>                           </a:t>
            </a:r>
            <a:r>
              <a:rPr lang="en-US" altLang="zh-CN" sz="2800" dirty="0" smtClean="0">
                <a:solidFill>
                  <a:srgbClr val="CC8EA8"/>
                </a:solidFill>
              </a:rPr>
              <a:t>(</a:t>
            </a:r>
            <a:r>
              <a:rPr lang="en-US" altLang="zh-CN" sz="2800" dirty="0">
                <a:solidFill>
                  <a:srgbClr val="CC8EA8"/>
                </a:solidFill>
              </a:rPr>
              <a:t>express thanks and </a:t>
            </a:r>
            <a:r>
              <a:rPr lang="en-US" altLang="zh-CN" sz="2800" u="sng" dirty="0">
                <a:solidFill>
                  <a:srgbClr val="CC8EA8"/>
                </a:solidFill>
              </a:rPr>
              <a:t>apology</a:t>
            </a:r>
            <a:r>
              <a:rPr lang="en-US" altLang="zh-CN" sz="2800" dirty="0">
                <a:solidFill>
                  <a:srgbClr val="CC8EA8"/>
                </a:solidFill>
              </a:rPr>
              <a:t>)  </a:t>
            </a:r>
            <a:endParaRPr lang="en-US" altLang="zh-CN" sz="2800" dirty="0">
              <a:solidFill>
                <a:srgbClr val="CC8EA8"/>
              </a:solidFill>
            </a:endParaRPr>
          </a:p>
          <a:p>
            <a:r>
              <a:rPr lang="en-US" altLang="zh-CN" sz="2800" dirty="0" smtClean="0"/>
              <a:t>Para 2: explain the reasons and put forward solutions </a:t>
            </a:r>
            <a:endParaRPr lang="en-US" altLang="zh-CN" sz="2800" dirty="0" smtClean="0"/>
          </a:p>
          <a:p>
            <a:r>
              <a:rPr lang="en-US" altLang="zh-CN" sz="2800" dirty="0">
                <a:solidFill>
                  <a:srgbClr val="C00000"/>
                </a:solidFill>
              </a:rPr>
              <a:t> </a:t>
            </a:r>
            <a:r>
              <a:rPr lang="en-US" altLang="zh-CN" sz="2800" dirty="0" smtClean="0">
                <a:solidFill>
                  <a:srgbClr val="C00000"/>
                </a:solidFill>
              </a:rPr>
              <a:t>                                                        </a:t>
            </a:r>
            <a:r>
              <a:rPr lang="en-US" altLang="zh-CN" sz="2800" dirty="0" smtClean="0">
                <a:solidFill>
                  <a:srgbClr val="CC8EA8"/>
                </a:solidFill>
              </a:rPr>
              <a:t>(ask for another time)</a:t>
            </a:r>
            <a:endParaRPr lang="en-US" altLang="zh-CN" sz="2800" dirty="0" smtClean="0">
              <a:solidFill>
                <a:srgbClr val="CC8EA8"/>
              </a:solidFill>
            </a:endParaRPr>
          </a:p>
          <a:p>
            <a:r>
              <a:rPr lang="en-US" altLang="zh-CN" sz="2800" dirty="0" smtClean="0"/>
              <a:t>Para 3: apologize again</a:t>
            </a:r>
            <a:endParaRPr lang="en-US" altLang="zh-CN" sz="2800" dirty="0"/>
          </a:p>
          <a:p>
            <a:pPr algn="r"/>
            <a:r>
              <a:rPr lang="en-US" altLang="zh-CN" sz="2800" dirty="0" smtClean="0"/>
              <a:t>Yours,</a:t>
            </a:r>
            <a:endParaRPr lang="en-US" altLang="zh-CN" sz="2800" dirty="0" smtClean="0"/>
          </a:p>
          <a:p>
            <a:pPr algn="r"/>
            <a:r>
              <a:rPr lang="en-US" altLang="zh-CN" sz="2800" dirty="0" smtClean="0"/>
              <a:t>Li </a:t>
            </a:r>
            <a:r>
              <a:rPr lang="en-US" altLang="zh-CN" sz="2800" dirty="0" err="1" smtClean="0"/>
              <a:t>Hua</a:t>
            </a:r>
            <a:endParaRPr lang="en-US" altLang="zh-CN" sz="2800" dirty="0"/>
          </a:p>
        </p:txBody>
      </p:sp>
      <p:cxnSp>
        <p:nvCxnSpPr>
          <p:cNvPr id="6" name="直接箭头连接符 5"/>
          <p:cNvCxnSpPr/>
          <p:nvPr/>
        </p:nvCxnSpPr>
        <p:spPr>
          <a:xfrm flipH="1">
            <a:off x="5967095" y="993599"/>
            <a:ext cx="2073121" cy="560563"/>
          </a:xfrm>
          <a:prstGeom prst="straightConnector1">
            <a:avLst/>
          </a:prstGeom>
          <a:ln>
            <a:solidFill>
              <a:srgbClr val="5CB9F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34307" y="1277444"/>
            <a:ext cx="1368152" cy="553085"/>
          </a:xfrm>
          <a:prstGeom prst="rect">
            <a:avLst/>
          </a:prstGeom>
          <a:noFill/>
        </p:spPr>
        <p:txBody>
          <a:bodyPr wrap="square" rtlCol="0">
            <a:spAutoFit/>
          </a:bodyPr>
          <a:lstStyle/>
          <a:p>
            <a:r>
              <a:rPr lang="zh-CN" altLang="en-US" sz="3000" b="1" dirty="0">
                <a:solidFill>
                  <a:srgbClr val="F8ACC4"/>
                </a:solidFill>
                <a:latin typeface="楷体" panose="02010609060101010101" charset="-122"/>
                <a:ea typeface="楷体" panose="02010609060101010101" charset="-122"/>
              </a:rPr>
              <a:t>道歉信</a:t>
            </a:r>
            <a:endParaRPr lang="zh-CN" altLang="en-US" sz="3000" b="1" dirty="0">
              <a:solidFill>
                <a:srgbClr val="F8ACC4"/>
              </a:solidFill>
              <a:latin typeface="楷体" panose="02010609060101010101" charset="-122"/>
              <a:ea typeface="楷体" panose="02010609060101010101" charset="-122"/>
            </a:endParaRPr>
          </a:p>
        </p:txBody>
      </p:sp>
      <p:cxnSp>
        <p:nvCxnSpPr>
          <p:cNvPr id="8" name="直接箭头连接符 7"/>
          <p:cNvCxnSpPr/>
          <p:nvPr/>
        </p:nvCxnSpPr>
        <p:spPr>
          <a:xfrm>
            <a:off x="2999656" y="1575398"/>
            <a:ext cx="1347326" cy="0"/>
          </a:xfrm>
          <a:prstGeom prst="straightConnector1">
            <a:avLst/>
          </a:prstGeom>
          <a:ln>
            <a:solidFill>
              <a:srgbClr val="5CB9F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additive="base">
                                        <p:cTn id="4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additive="base">
                                        <p:cTn id="6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 calcmode="lin" valueType="num">
                                      <p:cBhvr additive="base">
                                        <p:cTn id="6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7" end="7"/>
                                            </p:txEl>
                                          </p:spTgt>
                                        </p:tgtEl>
                                        <p:attrNameLst>
                                          <p:attrName>style.visibility</p:attrName>
                                        </p:attrNameLst>
                                      </p:cBhvr>
                                      <p:to>
                                        <p:strVal val="visible"/>
                                      </p:to>
                                    </p:set>
                                    <p:anim calcmode="lin" valueType="num">
                                      <p:cBhvr additive="base">
                                        <p:cTn id="7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p>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89860" y="-2667295"/>
            <a:ext cx="6858000" cy="12192000"/>
          </a:xfrm>
          <a:prstGeom prst="rect">
            <a:avLst/>
          </a:prstGeom>
        </p:spPr>
      </p:pic>
      <p:sp>
        <p:nvSpPr>
          <p:cNvPr id="5" name="矩形 4"/>
          <p:cNvSpPr/>
          <p:nvPr/>
        </p:nvSpPr>
        <p:spPr>
          <a:xfrm>
            <a:off x="21590" y="2286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1270" y="2286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nvGrpSpPr>
          <p:cNvPr id="25" name="Group 4"/>
          <p:cNvGrpSpPr>
            <a:grpSpLocks noChangeAspect="1"/>
          </p:cNvGrpSpPr>
          <p:nvPr/>
        </p:nvGrpSpPr>
        <p:grpSpPr bwMode="auto">
          <a:xfrm>
            <a:off x="11397615" y="6136005"/>
            <a:ext cx="606425" cy="534035"/>
            <a:chOff x="2672" y="1457"/>
            <a:chExt cx="540" cy="475"/>
          </a:xfrm>
          <a:solidFill>
            <a:schemeClr val="accent1">
              <a:lumMod val="20000"/>
              <a:lumOff val="80000"/>
            </a:schemeClr>
          </a:solidFill>
        </p:grpSpPr>
        <p:sp>
          <p:nvSpPr>
            <p:cNvPr id="27" name="Freeform 5"/>
            <p:cNvSpPr>
              <a:spLocks noEditPoints="1"/>
            </p:cNvSpPr>
            <p:nvPr/>
          </p:nvSpPr>
          <p:spPr bwMode="auto">
            <a:xfrm>
              <a:off x="2672" y="1550"/>
              <a:ext cx="332" cy="382"/>
            </a:xfrm>
            <a:custGeom>
              <a:avLst/>
              <a:gdLst>
                <a:gd name="T0" fmla="*/ 21 w 139"/>
                <a:gd name="T1" fmla="*/ 159 h 159"/>
                <a:gd name="T2" fmla="*/ 0 w 139"/>
                <a:gd name="T3" fmla="*/ 138 h 159"/>
                <a:gd name="T4" fmla="*/ 0 w 139"/>
                <a:gd name="T5" fmla="*/ 138 h 159"/>
                <a:gd name="T6" fmla="*/ 0 w 139"/>
                <a:gd name="T7" fmla="*/ 21 h 159"/>
                <a:gd name="T8" fmla="*/ 21 w 139"/>
                <a:gd name="T9" fmla="*/ 0 h 159"/>
                <a:gd name="T10" fmla="*/ 21 w 139"/>
                <a:gd name="T11" fmla="*/ 0 h 159"/>
                <a:gd name="T12" fmla="*/ 117 w 139"/>
                <a:gd name="T13" fmla="*/ 0 h 159"/>
                <a:gd name="T14" fmla="*/ 139 w 139"/>
                <a:gd name="T15" fmla="*/ 21 h 159"/>
                <a:gd name="T16" fmla="*/ 139 w 139"/>
                <a:gd name="T17" fmla="*/ 21 h 159"/>
                <a:gd name="T18" fmla="*/ 139 w 139"/>
                <a:gd name="T19" fmla="*/ 138 h 159"/>
                <a:gd name="T20" fmla="*/ 117 w 139"/>
                <a:gd name="T21" fmla="*/ 159 h 159"/>
                <a:gd name="T22" fmla="*/ 117 w 139"/>
                <a:gd name="T23" fmla="*/ 159 h 159"/>
                <a:gd name="T24" fmla="*/ 21 w 139"/>
                <a:gd name="T25" fmla="*/ 159 h 159"/>
                <a:gd name="T26" fmla="*/ 13 w 139"/>
                <a:gd name="T27" fmla="*/ 21 h 159"/>
                <a:gd name="T28" fmla="*/ 13 w 139"/>
                <a:gd name="T29" fmla="*/ 138 h 159"/>
                <a:gd name="T30" fmla="*/ 21 w 139"/>
                <a:gd name="T31" fmla="*/ 146 h 159"/>
                <a:gd name="T32" fmla="*/ 21 w 139"/>
                <a:gd name="T33" fmla="*/ 146 h 159"/>
                <a:gd name="T34" fmla="*/ 117 w 139"/>
                <a:gd name="T35" fmla="*/ 146 h 159"/>
                <a:gd name="T36" fmla="*/ 125 w 139"/>
                <a:gd name="T37" fmla="*/ 138 h 159"/>
                <a:gd name="T38" fmla="*/ 125 w 139"/>
                <a:gd name="T39" fmla="*/ 138 h 159"/>
                <a:gd name="T40" fmla="*/ 125 w 139"/>
                <a:gd name="T41" fmla="*/ 21 h 159"/>
                <a:gd name="T42" fmla="*/ 117 w 139"/>
                <a:gd name="T43" fmla="*/ 14 h 159"/>
                <a:gd name="T44" fmla="*/ 117 w 139"/>
                <a:gd name="T45" fmla="*/ 14 h 159"/>
                <a:gd name="T46" fmla="*/ 21 w 139"/>
                <a:gd name="T47" fmla="*/ 14 h 159"/>
                <a:gd name="T48" fmla="*/ 13 w 139"/>
                <a:gd name="T49" fmla="*/ 2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59">
                  <a:moveTo>
                    <a:pt x="21" y="159"/>
                  </a:moveTo>
                  <a:cubicBezTo>
                    <a:pt x="9" y="159"/>
                    <a:pt x="0" y="150"/>
                    <a:pt x="0" y="138"/>
                  </a:cubicBezTo>
                  <a:cubicBezTo>
                    <a:pt x="0" y="138"/>
                    <a:pt x="0" y="138"/>
                    <a:pt x="0" y="138"/>
                  </a:cubicBezTo>
                  <a:cubicBezTo>
                    <a:pt x="0" y="21"/>
                    <a:pt x="0" y="21"/>
                    <a:pt x="0" y="21"/>
                  </a:cubicBezTo>
                  <a:cubicBezTo>
                    <a:pt x="0" y="10"/>
                    <a:pt x="9" y="0"/>
                    <a:pt x="21" y="0"/>
                  </a:cubicBezTo>
                  <a:cubicBezTo>
                    <a:pt x="21" y="0"/>
                    <a:pt x="21" y="0"/>
                    <a:pt x="21" y="0"/>
                  </a:cubicBezTo>
                  <a:cubicBezTo>
                    <a:pt x="117" y="0"/>
                    <a:pt x="117" y="0"/>
                    <a:pt x="117" y="0"/>
                  </a:cubicBezTo>
                  <a:cubicBezTo>
                    <a:pt x="129" y="0"/>
                    <a:pt x="139" y="10"/>
                    <a:pt x="139" y="21"/>
                  </a:cubicBezTo>
                  <a:cubicBezTo>
                    <a:pt x="139" y="21"/>
                    <a:pt x="139" y="21"/>
                    <a:pt x="139" y="21"/>
                  </a:cubicBezTo>
                  <a:cubicBezTo>
                    <a:pt x="139" y="138"/>
                    <a:pt x="139" y="138"/>
                    <a:pt x="139" y="138"/>
                  </a:cubicBezTo>
                  <a:cubicBezTo>
                    <a:pt x="139" y="150"/>
                    <a:pt x="129" y="159"/>
                    <a:pt x="117" y="159"/>
                  </a:cubicBezTo>
                  <a:cubicBezTo>
                    <a:pt x="117" y="159"/>
                    <a:pt x="117" y="159"/>
                    <a:pt x="117" y="159"/>
                  </a:cubicBezTo>
                  <a:cubicBezTo>
                    <a:pt x="21" y="159"/>
                    <a:pt x="21" y="159"/>
                    <a:pt x="21" y="159"/>
                  </a:cubicBezTo>
                  <a:close/>
                  <a:moveTo>
                    <a:pt x="13" y="21"/>
                  </a:moveTo>
                  <a:cubicBezTo>
                    <a:pt x="13" y="138"/>
                    <a:pt x="13" y="138"/>
                    <a:pt x="13" y="138"/>
                  </a:cubicBezTo>
                  <a:cubicBezTo>
                    <a:pt x="13" y="142"/>
                    <a:pt x="17" y="146"/>
                    <a:pt x="21" y="146"/>
                  </a:cubicBezTo>
                  <a:cubicBezTo>
                    <a:pt x="21" y="146"/>
                    <a:pt x="21" y="146"/>
                    <a:pt x="21" y="146"/>
                  </a:cubicBezTo>
                  <a:cubicBezTo>
                    <a:pt x="117" y="146"/>
                    <a:pt x="117" y="146"/>
                    <a:pt x="117" y="146"/>
                  </a:cubicBezTo>
                  <a:cubicBezTo>
                    <a:pt x="121" y="146"/>
                    <a:pt x="125" y="142"/>
                    <a:pt x="125" y="138"/>
                  </a:cubicBezTo>
                  <a:cubicBezTo>
                    <a:pt x="125" y="138"/>
                    <a:pt x="125" y="138"/>
                    <a:pt x="125" y="138"/>
                  </a:cubicBezTo>
                  <a:cubicBezTo>
                    <a:pt x="125" y="21"/>
                    <a:pt x="125" y="21"/>
                    <a:pt x="125" y="21"/>
                  </a:cubicBezTo>
                  <a:cubicBezTo>
                    <a:pt x="125" y="17"/>
                    <a:pt x="121" y="14"/>
                    <a:pt x="117" y="14"/>
                  </a:cubicBezTo>
                  <a:cubicBezTo>
                    <a:pt x="117" y="14"/>
                    <a:pt x="117" y="14"/>
                    <a:pt x="117" y="14"/>
                  </a:cubicBezTo>
                  <a:cubicBezTo>
                    <a:pt x="21" y="14"/>
                    <a:pt x="21" y="14"/>
                    <a:pt x="21" y="14"/>
                  </a:cubicBezTo>
                  <a:cubicBezTo>
                    <a:pt x="17" y="14"/>
                    <a:pt x="13" y="17"/>
                    <a:pt x="13" y="21"/>
                  </a:cubicBez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28" name="Freeform 6"/>
            <p:cNvSpPr/>
            <p:nvPr/>
          </p:nvSpPr>
          <p:spPr bwMode="auto">
            <a:xfrm>
              <a:off x="2839" y="1716"/>
              <a:ext cx="108" cy="108"/>
            </a:xfrm>
            <a:custGeom>
              <a:avLst/>
              <a:gdLst>
                <a:gd name="T0" fmla="*/ 108 w 108"/>
                <a:gd name="T1" fmla="*/ 58 h 108"/>
                <a:gd name="T2" fmla="*/ 50 w 108"/>
                <a:gd name="T3" fmla="*/ 0 h 108"/>
                <a:gd name="T4" fmla="*/ 0 w 108"/>
                <a:gd name="T5" fmla="*/ 86 h 108"/>
                <a:gd name="T6" fmla="*/ 19 w 108"/>
                <a:gd name="T7" fmla="*/ 108 h 108"/>
                <a:gd name="T8" fmla="*/ 108 w 108"/>
                <a:gd name="T9" fmla="*/ 58 h 108"/>
              </a:gdLst>
              <a:ahLst/>
              <a:cxnLst>
                <a:cxn ang="0">
                  <a:pos x="T0" y="T1"/>
                </a:cxn>
                <a:cxn ang="0">
                  <a:pos x="T2" y="T3"/>
                </a:cxn>
                <a:cxn ang="0">
                  <a:pos x="T4" y="T5"/>
                </a:cxn>
                <a:cxn ang="0">
                  <a:pos x="T6" y="T7"/>
                </a:cxn>
                <a:cxn ang="0">
                  <a:pos x="T8" y="T9"/>
                </a:cxn>
              </a:cxnLst>
              <a:rect l="0" t="0" r="r" b="b"/>
              <a:pathLst>
                <a:path w="108" h="108">
                  <a:moveTo>
                    <a:pt x="108" y="58"/>
                  </a:moveTo>
                  <a:lnTo>
                    <a:pt x="50" y="0"/>
                  </a:lnTo>
                  <a:lnTo>
                    <a:pt x="0" y="86"/>
                  </a:lnTo>
                  <a:lnTo>
                    <a:pt x="19" y="108"/>
                  </a:lnTo>
                  <a:lnTo>
                    <a:pt x="108" y="58"/>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29" name="Freeform 7"/>
            <p:cNvSpPr>
              <a:spLocks noEditPoints="1"/>
            </p:cNvSpPr>
            <p:nvPr/>
          </p:nvSpPr>
          <p:spPr bwMode="auto">
            <a:xfrm>
              <a:off x="2899" y="1457"/>
              <a:ext cx="313" cy="307"/>
            </a:xfrm>
            <a:custGeom>
              <a:avLst/>
              <a:gdLst>
                <a:gd name="T0" fmla="*/ 124 w 131"/>
                <a:gd name="T1" fmla="*/ 7 h 128"/>
                <a:gd name="T2" fmla="*/ 98 w 131"/>
                <a:gd name="T3" fmla="*/ 7 h 128"/>
                <a:gd name="T4" fmla="*/ 91 w 131"/>
                <a:gd name="T5" fmla="*/ 14 h 128"/>
                <a:gd name="T6" fmla="*/ 117 w 131"/>
                <a:gd name="T7" fmla="*/ 40 h 128"/>
                <a:gd name="T8" fmla="*/ 124 w 131"/>
                <a:gd name="T9" fmla="*/ 32 h 128"/>
                <a:gd name="T10" fmla="*/ 124 w 131"/>
                <a:gd name="T11" fmla="*/ 7 h 128"/>
                <a:gd name="T12" fmla="*/ 111 w 131"/>
                <a:gd name="T13" fmla="*/ 46 h 128"/>
                <a:gd name="T14" fmla="*/ 85 w 131"/>
                <a:gd name="T15" fmla="*/ 20 h 128"/>
                <a:gd name="T16" fmla="*/ 0 w 131"/>
                <a:gd name="T17" fmla="*/ 103 h 128"/>
                <a:gd name="T18" fmla="*/ 26 w 131"/>
                <a:gd name="T19" fmla="*/ 128 h 128"/>
                <a:gd name="T20" fmla="*/ 111 w 131"/>
                <a:gd name="T21" fmla="*/ 4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128">
                  <a:moveTo>
                    <a:pt x="124" y="7"/>
                  </a:moveTo>
                  <a:cubicBezTo>
                    <a:pt x="117" y="0"/>
                    <a:pt x="105" y="0"/>
                    <a:pt x="98" y="7"/>
                  </a:cubicBezTo>
                  <a:cubicBezTo>
                    <a:pt x="91" y="14"/>
                    <a:pt x="91" y="14"/>
                    <a:pt x="91" y="14"/>
                  </a:cubicBezTo>
                  <a:cubicBezTo>
                    <a:pt x="117" y="40"/>
                    <a:pt x="117" y="40"/>
                    <a:pt x="117" y="40"/>
                  </a:cubicBezTo>
                  <a:cubicBezTo>
                    <a:pt x="124" y="32"/>
                    <a:pt x="124" y="32"/>
                    <a:pt x="124" y="32"/>
                  </a:cubicBezTo>
                  <a:cubicBezTo>
                    <a:pt x="131" y="25"/>
                    <a:pt x="131" y="14"/>
                    <a:pt x="124" y="7"/>
                  </a:cubicBezTo>
                  <a:close/>
                  <a:moveTo>
                    <a:pt x="111" y="46"/>
                  </a:moveTo>
                  <a:cubicBezTo>
                    <a:pt x="85" y="20"/>
                    <a:pt x="85" y="20"/>
                    <a:pt x="85" y="20"/>
                  </a:cubicBezTo>
                  <a:cubicBezTo>
                    <a:pt x="0" y="103"/>
                    <a:pt x="0" y="103"/>
                    <a:pt x="0" y="103"/>
                  </a:cubicBezTo>
                  <a:cubicBezTo>
                    <a:pt x="26" y="128"/>
                    <a:pt x="26" y="128"/>
                    <a:pt x="26" y="128"/>
                  </a:cubicBezTo>
                  <a:lnTo>
                    <a:pt x="111" y="46"/>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30" name="Freeform 8"/>
            <p:cNvSpPr/>
            <p:nvPr/>
          </p:nvSpPr>
          <p:spPr bwMode="auto">
            <a:xfrm>
              <a:off x="2798" y="1812"/>
              <a:ext cx="51" cy="48"/>
            </a:xfrm>
            <a:custGeom>
              <a:avLst/>
              <a:gdLst>
                <a:gd name="T0" fmla="*/ 51 w 51"/>
                <a:gd name="T1" fmla="*/ 19 h 48"/>
                <a:gd name="T2" fmla="*/ 31 w 51"/>
                <a:gd name="T3" fmla="*/ 0 h 48"/>
                <a:gd name="T4" fmla="*/ 0 w 51"/>
                <a:gd name="T5" fmla="*/ 48 h 48"/>
                <a:gd name="T6" fmla="*/ 51 w 51"/>
                <a:gd name="T7" fmla="*/ 19 h 48"/>
              </a:gdLst>
              <a:ahLst/>
              <a:cxnLst>
                <a:cxn ang="0">
                  <a:pos x="T0" y="T1"/>
                </a:cxn>
                <a:cxn ang="0">
                  <a:pos x="T2" y="T3"/>
                </a:cxn>
                <a:cxn ang="0">
                  <a:pos x="T4" y="T5"/>
                </a:cxn>
                <a:cxn ang="0">
                  <a:pos x="T6" y="T7"/>
                </a:cxn>
              </a:cxnLst>
              <a:rect l="0" t="0" r="r" b="b"/>
              <a:pathLst>
                <a:path w="51" h="48">
                  <a:moveTo>
                    <a:pt x="51" y="19"/>
                  </a:moveTo>
                  <a:lnTo>
                    <a:pt x="31" y="0"/>
                  </a:lnTo>
                  <a:lnTo>
                    <a:pt x="0" y="48"/>
                  </a:lnTo>
                  <a:lnTo>
                    <a:pt x="51" y="19"/>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31" name="Freeform 9"/>
            <p:cNvSpPr>
              <a:spLocks noEditPoints="1"/>
            </p:cNvSpPr>
            <p:nvPr/>
          </p:nvSpPr>
          <p:spPr bwMode="auto">
            <a:xfrm>
              <a:off x="2834" y="1714"/>
              <a:ext cx="117" cy="112"/>
            </a:xfrm>
            <a:custGeom>
              <a:avLst/>
              <a:gdLst>
                <a:gd name="T0" fmla="*/ 117 w 117"/>
                <a:gd name="T1" fmla="*/ 60 h 112"/>
                <a:gd name="T2" fmla="*/ 24 w 117"/>
                <a:gd name="T3" fmla="*/ 112 h 112"/>
                <a:gd name="T4" fmla="*/ 0 w 117"/>
                <a:gd name="T5" fmla="*/ 88 h 112"/>
                <a:gd name="T6" fmla="*/ 55 w 117"/>
                <a:gd name="T7" fmla="*/ 2 h 112"/>
                <a:gd name="T8" fmla="*/ 55 w 117"/>
                <a:gd name="T9" fmla="*/ 2 h 112"/>
                <a:gd name="T10" fmla="*/ 55 w 117"/>
                <a:gd name="T11" fmla="*/ 2 h 112"/>
                <a:gd name="T12" fmla="*/ 55 w 117"/>
                <a:gd name="T13" fmla="*/ 0 h 112"/>
                <a:gd name="T14" fmla="*/ 117 w 117"/>
                <a:gd name="T15" fmla="*/ 60 h 112"/>
                <a:gd name="T16" fmla="*/ 117 w 117"/>
                <a:gd name="T17" fmla="*/ 60 h 112"/>
                <a:gd name="T18" fmla="*/ 58 w 117"/>
                <a:gd name="T19" fmla="*/ 7 h 112"/>
                <a:gd name="T20" fmla="*/ 7 w 117"/>
                <a:gd name="T21" fmla="*/ 88 h 112"/>
                <a:gd name="T22" fmla="*/ 27 w 117"/>
                <a:gd name="T23" fmla="*/ 105 h 112"/>
                <a:gd name="T24" fmla="*/ 108 w 117"/>
                <a:gd name="T25" fmla="*/ 57 h 112"/>
                <a:gd name="T26" fmla="*/ 58 w 117"/>
                <a:gd name="T27" fmla="*/ 7 h 112"/>
                <a:gd name="T28" fmla="*/ 58 w 117"/>
                <a:gd name="T29"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12">
                  <a:moveTo>
                    <a:pt x="117" y="60"/>
                  </a:moveTo>
                  <a:lnTo>
                    <a:pt x="24" y="112"/>
                  </a:lnTo>
                  <a:lnTo>
                    <a:pt x="0" y="88"/>
                  </a:lnTo>
                  <a:lnTo>
                    <a:pt x="55" y="2"/>
                  </a:lnTo>
                  <a:lnTo>
                    <a:pt x="55" y="2"/>
                  </a:lnTo>
                  <a:lnTo>
                    <a:pt x="55" y="2"/>
                  </a:lnTo>
                  <a:lnTo>
                    <a:pt x="55" y="0"/>
                  </a:lnTo>
                  <a:lnTo>
                    <a:pt x="117" y="60"/>
                  </a:lnTo>
                  <a:lnTo>
                    <a:pt x="117" y="60"/>
                  </a:lnTo>
                  <a:close/>
                  <a:moveTo>
                    <a:pt x="58" y="7"/>
                  </a:moveTo>
                  <a:lnTo>
                    <a:pt x="7" y="88"/>
                  </a:lnTo>
                  <a:lnTo>
                    <a:pt x="27" y="105"/>
                  </a:lnTo>
                  <a:lnTo>
                    <a:pt x="108" y="57"/>
                  </a:lnTo>
                  <a:lnTo>
                    <a:pt x="58" y="7"/>
                  </a:lnTo>
                  <a:lnTo>
                    <a:pt x="58" y="7"/>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grpSp>
      <p:sp>
        <p:nvSpPr>
          <p:cNvPr id="3" name="矩形 2"/>
          <p:cNvSpPr/>
          <p:nvPr/>
        </p:nvSpPr>
        <p:spPr>
          <a:xfrm>
            <a:off x="512762" y="1638438"/>
            <a:ext cx="11289030" cy="5262979"/>
          </a:xfrm>
          <a:prstGeom prst="rect">
            <a:avLst/>
          </a:prstGeom>
        </p:spPr>
        <p:txBody>
          <a:bodyPr wrap="square">
            <a:spAutoFit/>
          </a:bodyPr>
          <a:lstStyle/>
          <a:p>
            <a:r>
              <a:rPr lang="en-US" altLang="zh-CN" sz="2800" dirty="0" smtClean="0">
                <a:cs typeface="+mn-lt"/>
              </a:rPr>
              <a:t>1. I </a:t>
            </a:r>
            <a:r>
              <a:rPr lang="en-US" altLang="zh-CN" sz="2800" dirty="0">
                <a:cs typeface="+mn-lt"/>
              </a:rPr>
              <a:t>am writing to </a:t>
            </a:r>
            <a:r>
              <a:rPr lang="en-US" altLang="zh-CN" sz="2800" b="1" u="sng" dirty="0">
                <a:solidFill>
                  <a:schemeClr val="accent5">
                    <a:lumMod val="60000"/>
                    <a:lumOff val="40000"/>
                  </a:schemeClr>
                </a:solidFill>
                <a:cs typeface="+mn-lt"/>
              </a:rPr>
              <a:t>apologize</a:t>
            </a:r>
            <a:r>
              <a:rPr lang="en-US" altLang="zh-CN" sz="2800" dirty="0">
                <a:cs typeface="+mn-lt"/>
              </a:rPr>
              <a:t> to you/ </a:t>
            </a:r>
            <a:r>
              <a:rPr lang="en-US" altLang="zh-CN" sz="2800" dirty="0" smtClean="0">
                <a:cs typeface="+mn-lt"/>
              </a:rPr>
              <a:t>make</a:t>
            </a:r>
            <a:r>
              <a:rPr lang="en-US" altLang="zh-CN" sz="2800" dirty="0">
                <a:cs typeface="+mn-lt"/>
              </a:rPr>
              <a:t> an </a:t>
            </a:r>
            <a:r>
              <a:rPr lang="en-US" altLang="zh-CN" sz="2800" b="1" u="sng" dirty="0">
                <a:solidFill>
                  <a:schemeClr val="accent5">
                    <a:lumMod val="60000"/>
                    <a:lumOff val="40000"/>
                  </a:schemeClr>
                </a:solidFill>
                <a:cs typeface="+mn-lt"/>
              </a:rPr>
              <a:t>apology</a:t>
            </a:r>
            <a:r>
              <a:rPr lang="en-US" altLang="zh-CN" sz="2800" dirty="0">
                <a:cs typeface="+mn-lt"/>
              </a:rPr>
              <a:t> </a:t>
            </a:r>
            <a:r>
              <a:rPr lang="en-US" altLang="zh-CN" sz="2800" dirty="0" smtClean="0">
                <a:cs typeface="+mn-lt"/>
              </a:rPr>
              <a:t>/    express/extend/convey/</a:t>
            </a:r>
            <a:r>
              <a:rPr lang="en-US" altLang="zh-CN" sz="2800" dirty="0">
                <a:cs typeface="+mn-lt"/>
              </a:rPr>
              <a:t>show</a:t>
            </a:r>
            <a:r>
              <a:rPr lang="en-US" altLang="zh-CN" sz="2800" dirty="0" smtClean="0">
                <a:cs typeface="+mn-lt"/>
              </a:rPr>
              <a:t> my deepest</a:t>
            </a:r>
            <a:r>
              <a:rPr lang="en-US" altLang="zh-CN" sz="2800" dirty="0" smtClean="0">
                <a:solidFill>
                  <a:schemeClr val="accent5">
                    <a:lumMod val="60000"/>
                    <a:lumOff val="40000"/>
                  </a:schemeClr>
                </a:solidFill>
                <a:cs typeface="+mn-lt"/>
              </a:rPr>
              <a:t> </a:t>
            </a:r>
            <a:r>
              <a:rPr lang="en-US" altLang="zh-CN" sz="2800" b="1" u="sng" dirty="0">
                <a:solidFill>
                  <a:schemeClr val="accent5">
                    <a:lumMod val="60000"/>
                    <a:lumOff val="40000"/>
                  </a:schemeClr>
                </a:solidFill>
                <a:cs typeface="+mn-lt"/>
              </a:rPr>
              <a:t>apology</a:t>
            </a:r>
            <a:r>
              <a:rPr lang="en-US" altLang="zh-CN" sz="2800" dirty="0" smtClean="0">
                <a:solidFill>
                  <a:schemeClr val="accent5">
                    <a:lumMod val="60000"/>
                    <a:lumOff val="40000"/>
                  </a:schemeClr>
                </a:solidFill>
                <a:cs typeface="+mn-lt"/>
              </a:rPr>
              <a:t> </a:t>
            </a:r>
            <a:r>
              <a:rPr lang="en-US" altLang="zh-CN" sz="2800" dirty="0" smtClean="0">
                <a:cs typeface="+mn-lt"/>
              </a:rPr>
              <a:t>to </a:t>
            </a:r>
            <a:r>
              <a:rPr lang="en-US" altLang="zh-CN" sz="2800" dirty="0">
                <a:cs typeface="+mn-lt"/>
              </a:rPr>
              <a:t>you for </a:t>
            </a:r>
            <a:r>
              <a:rPr lang="en-US" altLang="zh-CN" sz="2800" dirty="0" smtClean="0">
                <a:cs typeface="+mn-lt"/>
              </a:rPr>
              <a:t>...</a:t>
            </a:r>
            <a:endParaRPr lang="en-US" altLang="zh-CN" sz="2800" dirty="0">
              <a:cs typeface="+mn-lt"/>
            </a:endParaRPr>
          </a:p>
          <a:p>
            <a:pPr lvl="0"/>
            <a:r>
              <a:rPr lang="en-US" altLang="zh-CN" sz="2800" dirty="0">
                <a:cs typeface="+mn-lt"/>
              </a:rPr>
              <a:t>2</a:t>
            </a:r>
            <a:r>
              <a:rPr lang="en-US" altLang="zh-CN" sz="2800" dirty="0" smtClean="0">
                <a:cs typeface="+mn-lt"/>
              </a:rPr>
              <a:t>. I </a:t>
            </a:r>
            <a:r>
              <a:rPr lang="en-US" altLang="zh-CN" sz="2800" dirty="0">
                <a:cs typeface="+mn-lt"/>
              </a:rPr>
              <a:t>am writing </a:t>
            </a:r>
            <a:r>
              <a:rPr lang="en-US" altLang="zh-CN" sz="2800" dirty="0" smtClean="0">
                <a:cs typeface="+mn-lt"/>
              </a:rPr>
              <a:t>this letter to </a:t>
            </a:r>
            <a:r>
              <a:rPr lang="en-US" altLang="zh-CN" sz="2800" dirty="0">
                <a:cs typeface="+mn-lt"/>
              </a:rPr>
              <a:t>express my </a:t>
            </a:r>
            <a:r>
              <a:rPr lang="en-US" altLang="zh-CN" sz="2800" b="1" u="sng" dirty="0" smtClean="0">
                <a:solidFill>
                  <a:schemeClr val="accent5">
                    <a:lumMod val="60000"/>
                    <a:lumOff val="40000"/>
                  </a:schemeClr>
                </a:solidFill>
                <a:cs typeface="+mn-lt"/>
              </a:rPr>
              <a:t>regret </a:t>
            </a:r>
            <a:r>
              <a:rPr lang="en-US" altLang="zh-CN" sz="2800" dirty="0" smtClean="0">
                <a:cs typeface="+mn-lt"/>
              </a:rPr>
              <a:t>for not being able </a:t>
            </a:r>
            <a:r>
              <a:rPr lang="en-US" altLang="zh-CN" sz="2800" dirty="0">
                <a:cs typeface="+mn-lt"/>
              </a:rPr>
              <a:t>to </a:t>
            </a:r>
            <a:r>
              <a:rPr lang="en-US" altLang="zh-CN" sz="2800" dirty="0" smtClean="0">
                <a:cs typeface="+mn-lt"/>
              </a:rPr>
              <a:t>....</a:t>
            </a:r>
            <a:endParaRPr lang="zh-CN" altLang="zh-CN" sz="2800" dirty="0">
              <a:cs typeface="+mn-lt"/>
            </a:endParaRPr>
          </a:p>
          <a:p>
            <a:r>
              <a:rPr lang="en-US" altLang="zh-CN" sz="2800" dirty="0">
                <a:cs typeface="+mn-lt"/>
              </a:rPr>
              <a:t>3</a:t>
            </a:r>
            <a:r>
              <a:rPr lang="en-US" altLang="zh-CN" sz="2800" dirty="0" smtClean="0">
                <a:cs typeface="+mn-lt"/>
              </a:rPr>
              <a:t>. Much </a:t>
            </a:r>
            <a:r>
              <a:rPr lang="en-US" altLang="zh-CN" sz="2800" dirty="0">
                <a:cs typeface="+mn-lt"/>
              </a:rPr>
              <a:t>to my </a:t>
            </a:r>
            <a:r>
              <a:rPr lang="en-US" altLang="zh-CN" sz="2800" b="1" u="sng" dirty="0">
                <a:solidFill>
                  <a:schemeClr val="accent5">
                    <a:lumMod val="60000"/>
                    <a:lumOff val="40000"/>
                  </a:schemeClr>
                </a:solidFill>
                <a:cs typeface="+mn-lt"/>
              </a:rPr>
              <a:t>regret</a:t>
            </a:r>
            <a:r>
              <a:rPr lang="en-US" altLang="zh-CN" sz="2800" dirty="0">
                <a:cs typeface="+mn-lt"/>
              </a:rPr>
              <a:t>, unfortunately I am unable to </a:t>
            </a:r>
            <a:r>
              <a:rPr lang="en-US" altLang="zh-CN" sz="2800" dirty="0" smtClean="0">
                <a:cs typeface="+mn-lt"/>
              </a:rPr>
              <a:t>go to travel with you. </a:t>
            </a:r>
            <a:endParaRPr lang="en-US" altLang="zh-CN" sz="2800" dirty="0" smtClean="0">
              <a:cs typeface="+mn-lt"/>
            </a:endParaRPr>
          </a:p>
          <a:p>
            <a:r>
              <a:rPr lang="en-US" altLang="zh-CN" sz="2800" dirty="0">
                <a:cs typeface="+mn-lt"/>
              </a:rPr>
              <a:t>4</a:t>
            </a:r>
            <a:r>
              <a:rPr lang="en-US" altLang="zh-CN" sz="2800" dirty="0" smtClean="0">
                <a:cs typeface="+mn-lt"/>
              </a:rPr>
              <a:t>. I </a:t>
            </a:r>
            <a:r>
              <a:rPr lang="en-US" altLang="zh-CN" sz="2800" b="1" u="sng" dirty="0">
                <a:solidFill>
                  <a:schemeClr val="accent5">
                    <a:lumMod val="60000"/>
                    <a:lumOff val="40000"/>
                  </a:schemeClr>
                </a:solidFill>
                <a:cs typeface="+mn-lt"/>
              </a:rPr>
              <a:t>regret</a:t>
            </a:r>
            <a:r>
              <a:rPr lang="en-US" altLang="zh-CN" sz="2800" dirty="0">
                <a:cs typeface="+mn-lt"/>
              </a:rPr>
              <a:t> to </a:t>
            </a:r>
            <a:r>
              <a:rPr lang="en-US" altLang="zh-CN" sz="2800" dirty="0" smtClean="0">
                <a:cs typeface="+mn-lt"/>
              </a:rPr>
              <a:t>tell </a:t>
            </a:r>
            <a:r>
              <a:rPr lang="en-US" altLang="zh-CN" sz="2800" dirty="0">
                <a:cs typeface="+mn-lt"/>
              </a:rPr>
              <a:t>you that </a:t>
            </a:r>
            <a:r>
              <a:rPr lang="en-US" altLang="zh-CN" sz="2800" dirty="0" smtClean="0">
                <a:cs typeface="+mn-lt"/>
              </a:rPr>
              <a:t>I cannot make it ...</a:t>
            </a:r>
            <a:endParaRPr lang="en-US" altLang="zh-CN" sz="2800" dirty="0" smtClean="0">
              <a:cs typeface="+mn-lt"/>
            </a:endParaRPr>
          </a:p>
          <a:p>
            <a:pPr lvl="0"/>
            <a:r>
              <a:rPr lang="en-US" altLang="zh-CN" sz="2800" dirty="0" smtClean="0">
                <a:cs typeface="+mn-lt"/>
              </a:rPr>
              <a:t>5</a:t>
            </a:r>
            <a:r>
              <a:rPr lang="en-US" altLang="zh-CN" sz="2800" b="1" dirty="0" smtClean="0">
                <a:cs typeface="+mn-lt"/>
              </a:rPr>
              <a:t>. </a:t>
            </a:r>
            <a:r>
              <a:rPr lang="en-US" altLang="zh-CN" sz="2800" dirty="0">
                <a:cs typeface="+mn-lt"/>
              </a:rPr>
              <a:t>I feel it a great </a:t>
            </a:r>
            <a:r>
              <a:rPr lang="en-US" altLang="zh-CN" sz="2800" b="1" u="sng" dirty="0">
                <a:solidFill>
                  <a:schemeClr val="accent5">
                    <a:lumMod val="60000"/>
                    <a:lumOff val="40000"/>
                  </a:schemeClr>
                </a:solidFill>
                <a:cs typeface="+mn-lt"/>
              </a:rPr>
              <a:t>pity</a:t>
            </a:r>
            <a:r>
              <a:rPr lang="en-US" altLang="zh-CN" sz="2800" u="sng" dirty="0">
                <a:solidFill>
                  <a:schemeClr val="accent5">
                    <a:lumMod val="60000"/>
                    <a:lumOff val="40000"/>
                  </a:schemeClr>
                </a:solidFill>
                <a:cs typeface="+mn-lt"/>
              </a:rPr>
              <a:t> </a:t>
            </a:r>
            <a:r>
              <a:rPr lang="en-US" altLang="zh-CN" sz="2800" dirty="0">
                <a:cs typeface="+mn-lt"/>
              </a:rPr>
              <a:t>/terribly </a:t>
            </a:r>
            <a:r>
              <a:rPr lang="en-US" altLang="zh-CN" sz="2800" b="1" u="sng" dirty="0">
                <a:solidFill>
                  <a:schemeClr val="accent5">
                    <a:lumMod val="60000"/>
                    <a:lumOff val="40000"/>
                  </a:schemeClr>
                </a:solidFill>
                <a:cs typeface="+mn-lt"/>
              </a:rPr>
              <a:t>sorry</a:t>
            </a:r>
            <a:r>
              <a:rPr lang="en-US" altLang="zh-CN" sz="2800" u="sng" dirty="0">
                <a:solidFill>
                  <a:schemeClr val="accent5">
                    <a:lumMod val="60000"/>
                    <a:lumOff val="40000"/>
                  </a:schemeClr>
                </a:solidFill>
                <a:cs typeface="+mn-lt"/>
              </a:rPr>
              <a:t> </a:t>
            </a:r>
            <a:r>
              <a:rPr lang="en-US" altLang="zh-CN" sz="2800" dirty="0">
                <a:cs typeface="+mn-lt"/>
              </a:rPr>
              <a:t>for missing the chance of</a:t>
            </a:r>
            <a:r>
              <a:rPr lang="en-US" altLang="zh-CN" sz="2800" b="1" dirty="0">
                <a:cs typeface="+mn-lt"/>
              </a:rPr>
              <a:t> </a:t>
            </a:r>
            <a:r>
              <a:rPr lang="en-US" altLang="zh-CN" sz="2800" dirty="0">
                <a:cs typeface="+mn-lt"/>
              </a:rPr>
              <a:t>such a happy get-together.</a:t>
            </a:r>
            <a:endParaRPr lang="en-US" altLang="zh-CN" sz="2800" dirty="0">
              <a:cs typeface="+mn-lt"/>
            </a:endParaRPr>
          </a:p>
          <a:p>
            <a:pPr lvl="0"/>
            <a:r>
              <a:rPr lang="en-US" altLang="zh-CN" sz="2800" dirty="0" smtClean="0">
                <a:cs typeface="+mn-lt"/>
              </a:rPr>
              <a:t>6. </a:t>
            </a:r>
            <a:r>
              <a:rPr lang="en-US" altLang="zh-CN" sz="2800" dirty="0">
                <a:cs typeface="+mn-lt"/>
              </a:rPr>
              <a:t>I must beg your </a:t>
            </a:r>
            <a:r>
              <a:rPr lang="en-US" altLang="zh-CN" sz="2800" b="1" u="sng" dirty="0" smtClean="0">
                <a:solidFill>
                  <a:schemeClr val="accent5">
                    <a:lumMod val="60000"/>
                    <a:lumOff val="40000"/>
                  </a:schemeClr>
                </a:solidFill>
                <a:cs typeface="+mn-lt"/>
              </a:rPr>
              <a:t>forgiveness </a:t>
            </a:r>
            <a:r>
              <a:rPr lang="en-US" altLang="zh-CN" sz="2800" dirty="0">
                <a:cs typeface="+mn-lt"/>
              </a:rPr>
              <a:t>/Please </a:t>
            </a:r>
            <a:r>
              <a:rPr lang="en-US" altLang="zh-CN" sz="2800" b="1" u="sng" dirty="0" smtClean="0">
                <a:solidFill>
                  <a:schemeClr val="accent5">
                    <a:lumMod val="60000"/>
                    <a:lumOff val="40000"/>
                  </a:schemeClr>
                </a:solidFill>
                <a:cs typeface="+mn-lt"/>
              </a:rPr>
              <a:t>forgive me</a:t>
            </a:r>
            <a:r>
              <a:rPr lang="en-US" altLang="zh-CN" sz="2800" dirty="0" smtClean="0">
                <a:cs typeface="+mn-lt"/>
              </a:rPr>
              <a:t> </a:t>
            </a:r>
            <a:r>
              <a:rPr lang="en-US" altLang="zh-CN" sz="2800" dirty="0">
                <a:cs typeface="+mn-lt"/>
              </a:rPr>
              <a:t>for my absence from our </a:t>
            </a:r>
            <a:r>
              <a:rPr lang="en-US" altLang="zh-CN" sz="2800" dirty="0" smtClean="0">
                <a:cs typeface="+mn-lt"/>
              </a:rPr>
              <a:t>trip. </a:t>
            </a:r>
            <a:endParaRPr lang="en-US" altLang="zh-CN" sz="2800" dirty="0">
              <a:cs typeface="+mn-lt"/>
            </a:endParaRPr>
          </a:p>
          <a:p>
            <a:endParaRPr lang="en-US" altLang="zh-CN" sz="2800" dirty="0" smtClean="0">
              <a:cs typeface="+mn-lt"/>
            </a:endParaRPr>
          </a:p>
        </p:txBody>
      </p:sp>
      <p:sp>
        <p:nvSpPr>
          <p:cNvPr id="4" name="矩形 3"/>
          <p:cNvSpPr/>
          <p:nvPr/>
        </p:nvSpPr>
        <p:spPr>
          <a:xfrm>
            <a:off x="899795" y="586740"/>
            <a:ext cx="4257675" cy="645160"/>
          </a:xfrm>
          <a:prstGeom prst="rect">
            <a:avLst/>
          </a:prstGeom>
        </p:spPr>
        <p:txBody>
          <a:bodyPr wrap="square">
            <a:spAutoFit/>
          </a:bodyPr>
          <a:lstStyle/>
          <a:p>
            <a:pPr algn="ctr"/>
            <a:r>
              <a:rPr lang="en-US" altLang="zh-CN" sz="3600" b="1" dirty="0" smtClean="0">
                <a:solidFill>
                  <a:schemeClr val="tx2">
                    <a:lumMod val="40000"/>
                    <a:lumOff val="60000"/>
                  </a:schemeClr>
                </a:solidFill>
                <a:latin typeface="MV Boli" panose="02000500030200090000" charset="0"/>
                <a:cs typeface="MV Boli" panose="02000500030200090000" charset="0"/>
                <a:sym typeface="+mn-ea"/>
              </a:rPr>
              <a:t>Para  1 :  purpose</a:t>
            </a:r>
            <a:endParaRPr lang="en-US" altLang="zh-CN" sz="3600" b="1" dirty="0" smtClean="0">
              <a:solidFill>
                <a:schemeClr val="tx2">
                  <a:lumMod val="40000"/>
                  <a:lumOff val="60000"/>
                </a:schemeClr>
              </a:solidFill>
              <a:latin typeface="MV Boli" panose="02000500030200090000" charset="0"/>
              <a:ea typeface="微软雅黑" panose="020B0503020204020204" charset="-122"/>
              <a:cs typeface="MV Boli" panose="02000500030200090000" charset="0"/>
              <a:sym typeface="+mn-ea"/>
            </a:endParaRPr>
          </a:p>
        </p:txBody>
      </p:sp>
      <p:pic>
        <p:nvPicPr>
          <p:cNvPr id="8" name="内容占位符 7" descr="水印"/>
          <p:cNvPicPr>
            <a:picLocks noChangeAspect="1"/>
          </p:cNvPicPr>
          <p:nvPr userDrawn="1">
            <p:ph idx="1"/>
          </p:nvPr>
        </p:nvPicPr>
        <p:blipFill>
          <a:blip r:embed="rId2"/>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800"/>
                                        <p:tgtEl>
                                          <p:spTgt spid="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barn(inVertical)">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70" y="2286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0" y="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 name="文本框 4"/>
          <p:cNvSpPr txBox="1"/>
          <p:nvPr/>
        </p:nvSpPr>
        <p:spPr>
          <a:xfrm>
            <a:off x="770255" y="262890"/>
            <a:ext cx="4318635" cy="583565"/>
          </a:xfrm>
          <a:prstGeom prst="rect">
            <a:avLst/>
          </a:prstGeom>
          <a:noFill/>
        </p:spPr>
        <p:txBody>
          <a:bodyPr wrap="none" rtlCol="0" anchor="t">
            <a:spAutoFit/>
          </a:bodyPr>
          <a:lstStyle/>
          <a:p>
            <a:pPr algn="ctr"/>
            <a:r>
              <a:rPr lang="en-US" altLang="zh-CN" sz="3200" b="1" dirty="0" smtClean="0">
                <a:solidFill>
                  <a:schemeClr val="tx2">
                    <a:lumMod val="40000"/>
                    <a:lumOff val="60000"/>
                  </a:schemeClr>
                </a:solidFill>
                <a:latin typeface="MV Boli" panose="02000500030200090000" charset="0"/>
                <a:cs typeface="MV Boli" panose="02000500030200090000" charset="0"/>
                <a:sym typeface="+mn-ea"/>
              </a:rPr>
              <a:t>Para 2:  two reasons</a:t>
            </a:r>
            <a:endParaRPr lang="en-US" altLang="zh-CN" sz="3200" b="1" dirty="0" smtClean="0">
              <a:solidFill>
                <a:schemeClr val="tx2">
                  <a:lumMod val="40000"/>
                  <a:lumOff val="60000"/>
                </a:schemeClr>
              </a:solidFill>
              <a:latin typeface="MV Boli" panose="02000500030200090000" charset="0"/>
              <a:cs typeface="MV Boli" panose="02000500030200090000" charset="0"/>
              <a:sym typeface="+mn-ea"/>
            </a:endParaRPr>
          </a:p>
        </p:txBody>
      </p:sp>
      <p:sp>
        <p:nvSpPr>
          <p:cNvPr id="6" name="矩形 5"/>
          <p:cNvSpPr/>
          <p:nvPr/>
        </p:nvSpPr>
        <p:spPr>
          <a:xfrm>
            <a:off x="4949592" y="324474"/>
            <a:ext cx="6312296" cy="460375"/>
          </a:xfrm>
          <a:prstGeom prst="rect">
            <a:avLst/>
          </a:prstGeom>
        </p:spPr>
        <p:txBody>
          <a:bodyPr wrap="square">
            <a:spAutoFit/>
          </a:bodyPr>
          <a:lstStyle/>
          <a:p>
            <a:pPr algn="ctr"/>
            <a:r>
              <a:rPr lang="zh-CN" altLang="en-US"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境外输入性病例增加</a:t>
            </a:r>
            <a:r>
              <a:rPr lang="en-US" altLang="zh-CN"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 </a:t>
            </a:r>
            <a:r>
              <a:rPr lang="zh-CN" altLang="en-US"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要在家上网课</a:t>
            </a:r>
            <a:r>
              <a:rPr lang="en-US" altLang="zh-CN"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a:t>
            </a:r>
            <a:endParaRPr lang="en-US" altLang="zh-CN"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endParaRPr>
          </a:p>
        </p:txBody>
      </p:sp>
      <p:sp>
        <p:nvSpPr>
          <p:cNvPr id="7" name="矩形 6"/>
          <p:cNvSpPr/>
          <p:nvPr/>
        </p:nvSpPr>
        <p:spPr>
          <a:xfrm>
            <a:off x="770255" y="1033780"/>
            <a:ext cx="10398125" cy="1106805"/>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① </a:t>
            </a:r>
            <a:r>
              <a:rPr lang="en-US" altLang="zh-CN" sz="2200" dirty="0" smtClean="0">
                <a:latin typeface="Calibri" panose="020F0502020204030204" pitchFamily="34" charset="0"/>
                <a:cs typeface="Calibri" panose="020F0502020204030204" pitchFamily="34" charset="0"/>
              </a:rPr>
              <a:t>Owing </a:t>
            </a:r>
            <a:r>
              <a:rPr lang="en-US" altLang="zh-CN" sz="2200" dirty="0">
                <a:latin typeface="Calibri" panose="020F0502020204030204" pitchFamily="34" charset="0"/>
                <a:cs typeface="Calibri" panose="020F0502020204030204" pitchFamily="34" charset="0"/>
              </a:rPr>
              <a:t>to</a:t>
            </a:r>
            <a:r>
              <a:rPr lang="en-US" altLang="zh-CN" sz="2200" dirty="0">
                <a:solidFill>
                  <a:srgbClr val="F8ACC4"/>
                </a:solidFill>
                <a:latin typeface="Calibri" panose="020F0502020204030204" pitchFamily="34" charset="0"/>
                <a:cs typeface="Calibri" panose="020F0502020204030204" pitchFamily="34" charset="0"/>
              </a:rPr>
              <a:t> the growing number of imported cases</a:t>
            </a:r>
            <a:r>
              <a:rPr lang="en-US" altLang="zh-CN" sz="2200" dirty="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it‘s </a:t>
            </a:r>
            <a:r>
              <a:rPr lang="en-US" altLang="zh-CN" sz="2200" dirty="0">
                <a:latin typeface="Calibri" panose="020F0502020204030204" pitchFamily="34" charset="0"/>
                <a:cs typeface="Calibri" panose="020F0502020204030204" pitchFamily="34" charset="0"/>
              </a:rPr>
              <a:t>of high risk to be in such a huge crowd</a:t>
            </a:r>
            <a:r>
              <a:rPr lang="en-US" altLang="zh-CN" sz="2200" dirty="0" smtClean="0">
                <a:latin typeface="Calibri" panose="020F0502020204030204" pitchFamily="34" charset="0"/>
                <a:cs typeface="Calibri" panose="020F0502020204030204" pitchFamily="34" charset="0"/>
              </a:rPr>
              <a:t>. (</a:t>
            </a:r>
            <a:r>
              <a:rPr lang="zh-CN" altLang="zh-CN" sz="2200" dirty="0" smtClean="0">
                <a:latin typeface="Calibri" panose="020F0502020204030204" pitchFamily="34" charset="0"/>
                <a:ea typeface="楷体" panose="02010609060101010101" charset="-122"/>
                <a:cs typeface="Calibri" panose="020F0502020204030204" pitchFamily="34" charset="0"/>
              </a:rPr>
              <a:t>林曦</a:t>
            </a:r>
            <a:r>
              <a:rPr lang="en-US" altLang="zh-CN" sz="2200" dirty="0" smtClean="0">
                <a:latin typeface="Calibri" panose="020F0502020204030204" pitchFamily="34" charset="0"/>
                <a:cs typeface="Calibri" panose="020F0502020204030204" pitchFamily="34" charset="0"/>
              </a:rPr>
              <a:t> )   </a:t>
            </a:r>
            <a:r>
              <a:rPr lang="en-US" altLang="zh-CN" sz="2200" u="sng" dirty="0" smtClean="0">
                <a:latin typeface="Calibri" panose="020F0502020204030204" pitchFamily="34" charset="0"/>
                <a:cs typeface="Calibri" panose="020F0502020204030204" pitchFamily="34" charset="0"/>
              </a:rPr>
              <a:t>Moreover</a:t>
            </a:r>
            <a:r>
              <a:rPr lang="en-US" altLang="zh-CN" sz="2200" dirty="0">
                <a:latin typeface="Calibri" panose="020F0502020204030204" pitchFamily="34" charset="0"/>
                <a:cs typeface="Calibri" panose="020F0502020204030204" pitchFamily="34" charset="0"/>
              </a:rPr>
              <a:t>, the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web-based learning has fully taken up my time</a:t>
            </a:r>
            <a:r>
              <a:rPr lang="en-US" altLang="zh-CN" sz="2200" dirty="0">
                <a:latin typeface="Calibri" panose="020F0502020204030204" pitchFamily="34" charset="0"/>
                <a:cs typeface="Calibri" panose="020F0502020204030204" pitchFamily="34" charset="0"/>
              </a:rPr>
              <a:t>, which is significant to </a:t>
            </a:r>
            <a:r>
              <a:rPr lang="en-US" altLang="zh-CN" sz="2200" dirty="0" smtClean="0">
                <a:latin typeface="Calibri" panose="020F0502020204030204" pitchFamily="34" charset="0"/>
                <a:cs typeface="Calibri" panose="020F0502020204030204" pitchFamily="34" charset="0"/>
              </a:rPr>
              <a:t>consolidate </a:t>
            </a:r>
            <a:r>
              <a:rPr lang="en-US" altLang="zh-CN" sz="2200" dirty="0">
                <a:latin typeface="Calibri" panose="020F0502020204030204" pitchFamily="34" charset="0"/>
                <a:cs typeface="Calibri" panose="020F0502020204030204" pitchFamily="34" charset="0"/>
              </a:rPr>
              <a:t>and </a:t>
            </a:r>
            <a:r>
              <a:rPr lang="en-US" altLang="zh-CN" sz="2200" dirty="0" smtClean="0">
                <a:latin typeface="Calibri" panose="020F0502020204030204" pitchFamily="34" charset="0"/>
                <a:cs typeface="Calibri" panose="020F0502020204030204" pitchFamily="34" charset="0"/>
              </a:rPr>
              <a:t>enrich </a:t>
            </a:r>
            <a:r>
              <a:rPr lang="en-US" altLang="zh-CN" sz="2200" dirty="0">
                <a:latin typeface="Calibri" panose="020F0502020204030204" pitchFamily="34" charset="0"/>
                <a:cs typeface="Calibri" panose="020F0502020204030204" pitchFamily="34" charset="0"/>
              </a:rPr>
              <a:t>my knowledge</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sym typeface="+mn-ea"/>
              </a:rPr>
              <a:t>(</a:t>
            </a:r>
            <a:r>
              <a:rPr lang="zh-CN" altLang="zh-CN" sz="2200" dirty="0">
                <a:latin typeface="Calibri" panose="020F0502020204030204" pitchFamily="34" charset="0"/>
                <a:ea typeface="楷体" panose="02010609060101010101" charset="-122"/>
                <a:cs typeface="Calibri" panose="020F0502020204030204" pitchFamily="34" charset="0"/>
                <a:sym typeface="+mn-ea"/>
              </a:rPr>
              <a:t>罗一芯</a:t>
            </a:r>
            <a:r>
              <a:rPr lang="en-US" altLang="zh-CN" sz="2200" dirty="0" smtClean="0">
                <a:latin typeface="Calibri" panose="020F0502020204030204" pitchFamily="34" charset="0"/>
                <a:ea typeface="楷体" panose="02010609060101010101" charset="-122"/>
                <a:cs typeface="Calibri" panose="020F0502020204030204" pitchFamily="34" charset="0"/>
                <a:sym typeface="+mn-ea"/>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omic Sans MS" panose="030F0702030302020204" charset="0"/>
              </a:rPr>
              <a:t>                                           </a:t>
            </a:r>
            <a:endParaRPr lang="zh-CN" altLang="en-US" sz="2200" dirty="0">
              <a:latin typeface="Comic Sans MS" panose="030F0702030302020204" charset="0"/>
            </a:endParaRPr>
          </a:p>
        </p:txBody>
      </p:sp>
      <p:sp>
        <p:nvSpPr>
          <p:cNvPr id="9" name="矩形 8"/>
          <p:cNvSpPr/>
          <p:nvPr/>
        </p:nvSpPr>
        <p:spPr>
          <a:xfrm>
            <a:off x="770255" y="2346960"/>
            <a:ext cx="11094085" cy="1106805"/>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② </a:t>
            </a:r>
            <a:r>
              <a:rPr lang="en-US" altLang="zh-CN" sz="2200" u="sng" dirty="0">
                <a:latin typeface="Calibri" panose="020F0502020204030204" pitchFamily="34" charset="0"/>
                <a:cs typeface="Calibri" panose="020F0502020204030204" pitchFamily="34" charset="0"/>
              </a:rPr>
              <a:t>Not only </a:t>
            </a:r>
            <a:r>
              <a:rPr lang="en-US" altLang="zh-CN" sz="2200" dirty="0">
                <a:latin typeface="Calibri" panose="020F0502020204030204" pitchFamily="34" charset="0"/>
                <a:cs typeface="Calibri" panose="020F0502020204030204" pitchFamily="34" charset="0"/>
              </a:rPr>
              <a:t>is it dangerous to go to crowded places as </a:t>
            </a:r>
            <a:r>
              <a:rPr lang="en-US" altLang="zh-CN" sz="2200" dirty="0">
                <a:solidFill>
                  <a:srgbClr val="F8ACC4"/>
                </a:solidFill>
                <a:latin typeface="Calibri" panose="020F0502020204030204" pitchFamily="34" charset="0"/>
                <a:cs typeface="Calibri" panose="020F0502020204030204" pitchFamily="34" charset="0"/>
              </a:rPr>
              <a:t>the number of imported cases is </a:t>
            </a:r>
            <a:r>
              <a:rPr lang="en-US" altLang="zh-CN" sz="2200" dirty="0" smtClean="0">
                <a:solidFill>
                  <a:srgbClr val="F8ACC4"/>
                </a:solidFill>
                <a:latin typeface="Calibri" panose="020F0502020204030204" pitchFamily="34" charset="0"/>
                <a:cs typeface="Calibri" panose="020F0502020204030204" pitchFamily="34" charset="0"/>
              </a:rPr>
              <a:t>increasing sharply</a:t>
            </a:r>
            <a:r>
              <a:rPr lang="en-US" altLang="zh-CN" sz="2200" dirty="0" smtClean="0">
                <a:latin typeface="Calibri" panose="020F0502020204030204" pitchFamily="34" charset="0"/>
                <a:cs typeface="Calibri" panose="020F0502020204030204" pitchFamily="34" charset="0"/>
              </a:rPr>
              <a:t>, </a:t>
            </a:r>
            <a:r>
              <a:rPr lang="en-US" altLang="zh-CN" sz="2200" u="sng" dirty="0">
                <a:latin typeface="Calibri" panose="020F0502020204030204" pitchFamily="34" charset="0"/>
                <a:cs typeface="Calibri" panose="020F0502020204030204" pitchFamily="34" charset="0"/>
              </a:rPr>
              <a:t>but</a:t>
            </a:r>
            <a:r>
              <a:rPr lang="en-US" altLang="zh-CN" sz="2200" dirty="0">
                <a:latin typeface="Calibri" panose="020F0502020204030204" pitchFamily="34" charset="0"/>
                <a:cs typeface="Calibri" panose="020F0502020204030204" pitchFamily="34" charset="0"/>
              </a:rPr>
              <a:t> it’s a must for me to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take online classes at home </a:t>
            </a:r>
            <a:r>
              <a:rPr lang="en-US" altLang="zh-CN" sz="2200" dirty="0">
                <a:latin typeface="Calibri" panose="020F0502020204030204" pitchFamily="34" charset="0"/>
                <a:cs typeface="Calibri" panose="020F0502020204030204" pitchFamily="34" charset="0"/>
              </a:rPr>
              <a:t>as well</a:t>
            </a:r>
            <a:r>
              <a:rPr lang="en-US" altLang="zh-CN" sz="2200" dirty="0" smtClean="0">
                <a:latin typeface="Calibri" panose="020F0502020204030204" pitchFamily="34" charset="0"/>
                <a:cs typeface="Calibri" panose="020F0502020204030204" pitchFamily="34" charset="0"/>
              </a:rPr>
              <a:t>.       </a:t>
            </a:r>
            <a:endParaRPr lang="en-US" altLang="zh-CN" sz="2200" dirty="0" smtClean="0">
              <a:latin typeface="Calibri" panose="020F0502020204030204" pitchFamily="34" charset="0"/>
              <a:cs typeface="Calibri" panose="020F0502020204030204" pitchFamily="34" charset="0"/>
            </a:endParaRPr>
          </a:p>
          <a:p>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阮家培</a:t>
            </a:r>
            <a:r>
              <a:rPr lang="zh-CN" altLang="en-US" sz="2200" dirty="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刘瑜</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林曦</a:t>
            </a:r>
            <a:r>
              <a:rPr lang="en-US" altLang="zh-CN" sz="2200" dirty="0" smtClean="0">
                <a:latin typeface="Calibri" panose="020F0502020204030204" pitchFamily="34" charset="0"/>
                <a:ea typeface="楷体" panose="02010609060101010101" charset="-122"/>
                <a:cs typeface="Calibri" panose="020F0502020204030204" pitchFamily="34" charset="0"/>
              </a:rPr>
              <a:t>)  </a:t>
            </a:r>
            <a:endParaRPr lang="zh-CN" altLang="zh-CN" sz="2200" dirty="0">
              <a:latin typeface="Calibri" panose="020F0502020204030204" pitchFamily="34" charset="0"/>
              <a:ea typeface="楷体" panose="02010609060101010101" charset="-122"/>
              <a:cs typeface="Calibri" panose="020F0502020204030204" pitchFamily="34" charset="0"/>
            </a:endParaRPr>
          </a:p>
        </p:txBody>
      </p:sp>
      <p:sp>
        <p:nvSpPr>
          <p:cNvPr id="8" name="矩形 7"/>
          <p:cNvSpPr/>
          <p:nvPr/>
        </p:nvSpPr>
        <p:spPr>
          <a:xfrm>
            <a:off x="770255" y="3453765"/>
            <a:ext cx="11262995" cy="1445260"/>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③ </a:t>
            </a:r>
            <a:r>
              <a:rPr lang="en-US" altLang="zh-CN" sz="2200" dirty="0" smtClean="0">
                <a:latin typeface="Calibri" panose="020F0502020204030204" pitchFamily="34" charset="0"/>
                <a:cs typeface="Calibri" panose="020F0502020204030204" pitchFamily="34" charset="0"/>
              </a:rPr>
              <a:t>Word </a:t>
            </a:r>
            <a:r>
              <a:rPr lang="en-US" altLang="zh-CN" sz="2200" dirty="0">
                <a:latin typeface="Calibri" panose="020F0502020204030204" pitchFamily="34" charset="0"/>
                <a:cs typeface="Calibri" panose="020F0502020204030204" pitchFamily="34" charset="0"/>
              </a:rPr>
              <a:t>came that </a:t>
            </a:r>
            <a:r>
              <a:rPr lang="en-US" altLang="zh-CN" sz="2200" dirty="0">
                <a:solidFill>
                  <a:srgbClr val="F8ACC4"/>
                </a:solidFill>
                <a:latin typeface="Calibri" panose="020F0502020204030204" pitchFamily="34" charset="0"/>
                <a:cs typeface="Calibri" panose="020F0502020204030204" pitchFamily="34" charset="0"/>
              </a:rPr>
              <a:t>an increasing number of imported cases are confirmed</a:t>
            </a:r>
            <a:r>
              <a:rPr lang="en-US" altLang="zh-CN" sz="2200" dirty="0">
                <a:solidFill>
                  <a:srgbClr val="FF0000"/>
                </a:solidFill>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now. Obviously, health always comes </a:t>
            </a:r>
            <a:r>
              <a:rPr lang="en-US" altLang="zh-CN" sz="2200" dirty="0">
                <a:latin typeface="Calibri" panose="020F0502020204030204" pitchFamily="34" charset="0"/>
                <a:cs typeface="Calibri" panose="020F0502020204030204" pitchFamily="34" charset="0"/>
              </a:rPr>
              <a:t>first and staying at home </a:t>
            </a:r>
            <a:r>
              <a:rPr lang="en-US" altLang="zh-CN" sz="2200" dirty="0" smtClean="0">
                <a:latin typeface="Calibri" panose="020F0502020204030204" pitchFamily="34" charset="0"/>
                <a:cs typeface="Calibri" panose="020F0502020204030204" pitchFamily="34" charset="0"/>
              </a:rPr>
              <a:t>is </a:t>
            </a:r>
            <a:r>
              <a:rPr lang="en-US" altLang="zh-CN" sz="2200" dirty="0">
                <a:latin typeface="Calibri" panose="020F0502020204030204" pitchFamily="34" charset="0"/>
                <a:cs typeface="Calibri" panose="020F0502020204030204" pitchFamily="34" charset="0"/>
              </a:rPr>
              <a:t>the best way to protect ourselves</a:t>
            </a:r>
            <a:r>
              <a:rPr lang="en-US" altLang="zh-CN" sz="2200" dirty="0" smtClean="0">
                <a:latin typeface="Calibri" panose="020F0502020204030204" pitchFamily="34" charset="0"/>
                <a:cs typeface="Calibri" panose="020F0502020204030204" pitchFamily="34" charset="0"/>
              </a:rPr>
              <a:t>. </a:t>
            </a:r>
            <a:r>
              <a:rPr lang="zh-CN" altLang="en-US" sz="2200" dirty="0" smtClean="0">
                <a:latin typeface="Calibri" panose="020F0502020204030204" pitchFamily="34" charset="0"/>
                <a:cs typeface="Calibri" panose="020F0502020204030204" pitchFamily="34" charset="0"/>
              </a:rPr>
              <a:t>（</a:t>
            </a:r>
            <a:r>
              <a:rPr lang="zh-CN" altLang="zh-CN" sz="2200" dirty="0" smtClean="0">
                <a:latin typeface="楷体" panose="02010609060101010101" charset="-122"/>
                <a:ea typeface="楷体" panose="02010609060101010101" charset="-122"/>
                <a:cs typeface="Calibri" panose="020F0502020204030204" pitchFamily="34" charset="0"/>
              </a:rPr>
              <a:t>张鱼米</a:t>
            </a:r>
            <a:r>
              <a:rPr lang="zh-CN" altLang="en-US" sz="2200" dirty="0" smtClean="0">
                <a:latin typeface="楷体" panose="02010609060101010101" charset="-122"/>
                <a:ea typeface="楷体" panose="02010609060101010101" charset="-122"/>
                <a:cs typeface="Calibri" panose="020F0502020204030204" pitchFamily="34" charset="0"/>
              </a:rPr>
              <a:t>）</a:t>
            </a:r>
            <a:r>
              <a:rPr lang="en-US" altLang="zh-CN" sz="2200" u="sng" dirty="0" smtClean="0">
                <a:latin typeface="Calibri" panose="020F0502020204030204" pitchFamily="34" charset="0"/>
                <a:cs typeface="Calibri" panose="020F0502020204030204" pitchFamily="34" charset="0"/>
              </a:rPr>
              <a:t>Additionally</a:t>
            </a:r>
            <a:r>
              <a:rPr lang="en-US" altLang="zh-CN" sz="2200" dirty="0" smtClean="0">
                <a:latin typeface="Calibri" panose="020F0502020204030204" pitchFamily="34" charset="0"/>
                <a:cs typeface="Calibri" panose="020F0502020204030204" pitchFamily="34" charset="0"/>
              </a:rPr>
              <a:t>, my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online courses have been launched</a:t>
            </a:r>
            <a:r>
              <a:rPr lang="en-US" altLang="zh-CN" sz="2200" dirty="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for months, which </a:t>
            </a:r>
            <a:r>
              <a:rPr lang="en-US" altLang="zh-CN" sz="2200" dirty="0">
                <a:latin typeface="Calibri" panose="020F0502020204030204" pitchFamily="34" charset="0"/>
                <a:cs typeface="Calibri" panose="020F0502020204030204" pitchFamily="34" charset="0"/>
              </a:rPr>
              <a:t>may conflict with the appointment</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叶锦培</a:t>
            </a:r>
            <a:r>
              <a:rPr lang="zh-CN" altLang="en-US" sz="2200" dirty="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李奕臻</a:t>
            </a:r>
            <a:r>
              <a:rPr lang="en-US" altLang="zh-CN" sz="2200" dirty="0" smtClean="0">
                <a:latin typeface="Calibri" panose="020F0502020204030204" pitchFamily="34" charset="0"/>
                <a:ea typeface="楷体" panose="02010609060101010101" charset="-122"/>
                <a:cs typeface="Calibri" panose="020F0502020204030204" pitchFamily="34" charset="0"/>
              </a:rPr>
              <a:t>)</a:t>
            </a:r>
            <a:endParaRPr lang="zh-CN" altLang="zh-CN" sz="2200" dirty="0">
              <a:latin typeface="Calibri" panose="020F0502020204030204" pitchFamily="34" charset="0"/>
              <a:ea typeface="楷体" panose="02010609060101010101" charset="-122"/>
              <a:cs typeface="Calibri" panose="020F0502020204030204" pitchFamily="34" charset="0"/>
            </a:endParaRPr>
          </a:p>
        </p:txBody>
      </p:sp>
      <p:sp>
        <p:nvSpPr>
          <p:cNvPr id="10" name="矩形 9"/>
          <p:cNvSpPr/>
          <p:nvPr/>
        </p:nvSpPr>
        <p:spPr>
          <a:xfrm>
            <a:off x="770255" y="5176520"/>
            <a:ext cx="11160125" cy="1106805"/>
          </a:xfrm>
          <a:prstGeom prst="rect">
            <a:avLst/>
          </a:prstGeom>
        </p:spPr>
        <p:txBody>
          <a:bodyPr wrap="square">
            <a:spAutoFit/>
          </a:bodyPr>
          <a:lstStyle/>
          <a:p>
            <a:r>
              <a:rPr lang="en-US" altLang="zh-CN" sz="2200" dirty="0" smtClean="0">
                <a:latin typeface="Comic Sans MS" panose="030F0702030302020204"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④ </a:t>
            </a:r>
            <a:r>
              <a:rPr lang="en-US" altLang="zh-CN" sz="2200" dirty="0" smtClean="0">
                <a:latin typeface="Calibri" panose="020F0502020204030204" pitchFamily="34" charset="0"/>
                <a:cs typeface="Calibri" panose="020F0502020204030204" pitchFamily="34" charset="0"/>
              </a:rPr>
              <a:t>As </a:t>
            </a:r>
            <a:r>
              <a:rPr lang="en-US" altLang="zh-CN" sz="2200" dirty="0">
                <a:latin typeface="Calibri" panose="020F0502020204030204" pitchFamily="34" charset="0"/>
                <a:cs typeface="Calibri" panose="020F0502020204030204" pitchFamily="34" charset="0"/>
              </a:rPr>
              <a:t>is known to all</a:t>
            </a:r>
            <a:r>
              <a:rPr lang="en-US" altLang="zh-CN" sz="2200" dirty="0" smtClean="0">
                <a:latin typeface="Calibri" panose="020F0502020204030204" pitchFamily="34" charset="0"/>
                <a:cs typeface="Calibri" panose="020F0502020204030204" pitchFamily="34" charset="0"/>
              </a:rPr>
              <a:t>, </a:t>
            </a:r>
            <a:r>
              <a:rPr lang="en-US" altLang="zh-CN" sz="2200" dirty="0">
                <a:solidFill>
                  <a:srgbClr val="F8ACC4"/>
                </a:solidFill>
                <a:latin typeface="Calibri" panose="020F0502020204030204" pitchFamily="34" charset="0"/>
                <a:cs typeface="Calibri" panose="020F0502020204030204" pitchFamily="34" charset="0"/>
              </a:rPr>
              <a:t>the imported cases are increasing rapidly</a:t>
            </a:r>
            <a:r>
              <a:rPr lang="en-US" altLang="zh-CN" sz="2200" dirty="0" smtClean="0">
                <a:latin typeface="Calibri" panose="020F0502020204030204" pitchFamily="34" charset="0"/>
                <a:cs typeface="Calibri" panose="020F0502020204030204" pitchFamily="34" charset="0"/>
              </a:rPr>
              <a:t>, so is </a:t>
            </a:r>
            <a:r>
              <a:rPr lang="en-US" altLang="zh-CN" sz="2200" dirty="0">
                <a:latin typeface="Calibri" panose="020F0502020204030204" pitchFamily="34" charset="0"/>
                <a:cs typeface="Calibri" panose="020F0502020204030204" pitchFamily="34" charset="0"/>
              </a:rPr>
              <a:t>the potential of </a:t>
            </a:r>
            <a:r>
              <a:rPr lang="en-US" altLang="zh-CN" sz="2200" dirty="0" smtClean="0">
                <a:latin typeface="Calibri" panose="020F0502020204030204" pitchFamily="34" charset="0"/>
                <a:cs typeface="Calibri" panose="020F0502020204030204" pitchFamily="34" charset="0"/>
              </a:rPr>
              <a:t>infection.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徐伟强</a:t>
            </a:r>
            <a:r>
              <a:rPr lang="zh-CN" altLang="en-US" sz="2200" dirty="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陈泓睿</a:t>
            </a:r>
            <a:r>
              <a:rPr lang="zh-CN" altLang="en-US"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郑博文</a:t>
            </a:r>
            <a:r>
              <a:rPr lang="en-US" altLang="zh-CN" sz="2200" dirty="0" smtClean="0">
                <a:latin typeface="楷体" panose="02010609060101010101" charset="-122"/>
                <a:ea typeface="楷体" panose="02010609060101010101" charset="-122"/>
                <a:cs typeface="楷体" panose="02010609060101010101" charset="-122"/>
              </a:rPr>
              <a:t>) </a:t>
            </a:r>
            <a:r>
              <a:rPr lang="en-US" altLang="zh-CN" sz="2200" dirty="0" smtClean="0">
                <a:latin typeface="Calibri" panose="020F0502020204030204" pitchFamily="34" charset="0"/>
                <a:cs typeface="Calibri" panose="020F0502020204030204" pitchFamily="34" charset="0"/>
              </a:rPr>
              <a:t> </a:t>
            </a:r>
            <a:r>
              <a:rPr lang="en-US" altLang="zh-CN" sz="2200" u="sng" dirty="0" smtClean="0">
                <a:latin typeface="Calibri" panose="020F0502020204030204" pitchFamily="34" charset="0"/>
                <a:cs typeface="Calibri" panose="020F0502020204030204" pitchFamily="34" charset="0"/>
              </a:rPr>
              <a:t>What’s </a:t>
            </a:r>
            <a:r>
              <a:rPr lang="en-US" altLang="zh-CN" sz="2200" u="sng" dirty="0">
                <a:latin typeface="Calibri" panose="020F0502020204030204" pitchFamily="34" charset="0"/>
                <a:cs typeface="Calibri" panose="020F0502020204030204" pitchFamily="34" charset="0"/>
              </a:rPr>
              <a:t>more</a:t>
            </a:r>
            <a:r>
              <a:rPr lang="en-US" altLang="zh-CN" sz="2200" dirty="0" smtClean="0">
                <a:latin typeface="Calibri" panose="020F0502020204030204" pitchFamily="34" charset="0"/>
                <a:cs typeface="Calibri" panose="020F0502020204030204" pitchFamily="34" charset="0"/>
              </a:rPr>
              <a:t>,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I’m busy with my distance education</a:t>
            </a:r>
            <a:r>
              <a:rPr lang="en-US" altLang="zh-CN" sz="2200" dirty="0" smtClean="0">
                <a:latin typeface="Calibri" panose="020F0502020204030204" pitchFamily="34" charset="0"/>
                <a:cs typeface="Calibri" panose="020F0502020204030204" pitchFamily="34" charset="0"/>
              </a:rPr>
              <a:t>, leaving less </a:t>
            </a:r>
            <a:r>
              <a:rPr lang="en-US" altLang="zh-CN" sz="2200" dirty="0">
                <a:latin typeface="Calibri" panose="020F0502020204030204" pitchFamily="34" charset="0"/>
                <a:cs typeface="Calibri" panose="020F0502020204030204" pitchFamily="34" charset="0"/>
              </a:rPr>
              <a:t>spare </a:t>
            </a:r>
            <a:r>
              <a:rPr lang="en-US" altLang="zh-CN" sz="2200" dirty="0" smtClean="0">
                <a:latin typeface="Calibri" panose="020F0502020204030204" pitchFamily="34" charset="0"/>
                <a:cs typeface="Calibri" panose="020F0502020204030204" pitchFamily="34" charset="0"/>
              </a:rPr>
              <a:t>time to </a:t>
            </a:r>
            <a:r>
              <a:rPr lang="en-US" altLang="zh-CN" sz="2200" dirty="0">
                <a:latin typeface="Calibri" panose="020F0502020204030204" pitchFamily="34" charset="0"/>
                <a:cs typeface="Calibri" panose="020F0502020204030204" pitchFamily="34" charset="0"/>
              </a:rPr>
              <a:t>have fun.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zh-CN" altLang="zh-CN" sz="2200" dirty="0" smtClean="0">
                <a:latin typeface="Calibri" panose="020F0502020204030204" pitchFamily="34" charset="0"/>
                <a:ea typeface="楷体" panose="02010609060101010101" charset="-122"/>
                <a:cs typeface="Calibri" panose="020F0502020204030204" pitchFamily="34" charset="0"/>
              </a:rPr>
              <a:t>陶越越</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王铭基</a:t>
            </a:r>
            <a:r>
              <a:rPr lang="en-US" altLang="zh-CN" sz="2200" dirty="0" smtClean="0">
                <a:latin typeface="Calibri" panose="020F0502020204030204" pitchFamily="34" charset="0"/>
                <a:ea typeface="楷体" panose="02010609060101010101" charset="-122"/>
                <a:cs typeface="Calibri" panose="020F0502020204030204" pitchFamily="34" charset="0"/>
              </a:rPr>
              <a:t>)</a:t>
            </a:r>
            <a:endParaRPr lang="en-US" altLang="zh-CN" sz="2200" dirty="0" smtClean="0">
              <a:latin typeface="Calibri" panose="020F0502020204030204" pitchFamily="34" charset="0"/>
              <a:ea typeface="楷体" panose="02010609060101010101" charset="-122"/>
              <a:cs typeface="Calibri" panose="020F0502020204030204" pitchFamily="34" charset="0"/>
            </a:endParaRPr>
          </a:p>
        </p:txBody>
      </p:sp>
      <p:pic>
        <p:nvPicPr>
          <p:cNvPr id="2" name="内容占位符 1" descr="水印"/>
          <p:cNvPicPr>
            <a:picLocks noChangeAspect="1"/>
          </p:cNvPicPr>
          <p:nvPr userDrawn="1">
            <p:ph idx="1"/>
          </p:nvPr>
        </p:nvPicPr>
        <p:blipFill>
          <a:blip r:embed="rId1"/>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9" name="矩形 8"/>
          <p:cNvSpPr/>
          <p:nvPr/>
        </p:nvSpPr>
        <p:spPr>
          <a:xfrm>
            <a:off x="0" y="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nvGrpSpPr>
          <p:cNvPr id="46" name="组合 19"/>
          <p:cNvGrpSpPr/>
          <p:nvPr/>
        </p:nvGrpSpPr>
        <p:grpSpPr>
          <a:xfrm>
            <a:off x="4251086" y="880085"/>
            <a:ext cx="3909819" cy="4162696"/>
            <a:chOff x="1380350" y="1226473"/>
            <a:chExt cx="4360862" cy="4981575"/>
          </a:xfrm>
        </p:grpSpPr>
        <p:sp>
          <p:nvSpPr>
            <p:cNvPr id="47" name="Freeform 5"/>
            <p:cNvSpPr/>
            <p:nvPr/>
          </p:nvSpPr>
          <p:spPr bwMode="auto">
            <a:xfrm>
              <a:off x="1669275" y="1851948"/>
              <a:ext cx="3795712" cy="4356100"/>
            </a:xfrm>
            <a:custGeom>
              <a:avLst/>
              <a:gdLst>
                <a:gd name="T0" fmla="*/ 2147483646 w 1045"/>
                <a:gd name="T1" fmla="*/ 2147483646 h 1279"/>
                <a:gd name="T2" fmla="*/ 2147483646 w 1045"/>
                <a:gd name="T3" fmla="*/ 2147483646 h 1279"/>
                <a:gd name="T4" fmla="*/ 2147483646 w 1045"/>
                <a:gd name="T5" fmla="*/ 2147483646 h 1279"/>
                <a:gd name="T6" fmla="*/ 2147483646 w 1045"/>
                <a:gd name="T7" fmla="*/ 2147483646 h 1279"/>
                <a:gd name="T8" fmla="*/ 2147483646 w 1045"/>
                <a:gd name="T9" fmla="*/ 2147483646 h 1279"/>
                <a:gd name="T10" fmla="*/ 0 w 1045"/>
                <a:gd name="T11" fmla="*/ 2147483646 h 1279"/>
                <a:gd name="T12" fmla="*/ 2147483646 w 1045"/>
                <a:gd name="T13" fmla="*/ 2147483646 h 1279"/>
                <a:gd name="T14" fmla="*/ 2147483646 w 1045"/>
                <a:gd name="T15" fmla="*/ 2147483646 h 1279"/>
                <a:gd name="T16" fmla="*/ 2147483646 w 1045"/>
                <a:gd name="T17" fmla="*/ 2147483646 h 1279"/>
                <a:gd name="T18" fmla="*/ 2147483646 w 1045"/>
                <a:gd name="T19" fmla="*/ 2147483646 h 1279"/>
                <a:gd name="T20" fmla="*/ 2147483646 w 1045"/>
                <a:gd name="T21" fmla="*/ 2147483646 h 1279"/>
                <a:gd name="T22" fmla="*/ 2147483646 w 1045"/>
                <a:gd name="T23" fmla="*/ 2147483646 h 1279"/>
                <a:gd name="T24" fmla="*/ 2147483646 w 1045"/>
                <a:gd name="T25" fmla="*/ 2147483646 h 1279"/>
                <a:gd name="T26" fmla="*/ 2147483646 w 1045"/>
                <a:gd name="T27" fmla="*/ 2147483646 h 1279"/>
                <a:gd name="T28" fmla="*/ 2147483646 w 1045"/>
                <a:gd name="T29" fmla="*/ 2147483646 h 1279"/>
                <a:gd name="T30" fmla="*/ 2147483646 w 1045"/>
                <a:gd name="T31" fmla="*/ 2147483646 h 1279"/>
                <a:gd name="T32" fmla="*/ 2147483646 w 1045"/>
                <a:gd name="T33" fmla="*/ 2147483646 h 1279"/>
                <a:gd name="T34" fmla="*/ 2147483646 w 1045"/>
                <a:gd name="T35" fmla="*/ 2147483646 h 1279"/>
                <a:gd name="T36" fmla="*/ 2147483646 w 1045"/>
                <a:gd name="T37" fmla="*/ 2147483646 h 1279"/>
                <a:gd name="T38" fmla="*/ 2147483646 w 1045"/>
                <a:gd name="T39" fmla="*/ 2147483646 h 1279"/>
                <a:gd name="T40" fmla="*/ 2147483646 w 1045"/>
                <a:gd name="T41" fmla="*/ 0 h 1279"/>
                <a:gd name="T42" fmla="*/ 2147483646 w 1045"/>
                <a:gd name="T43" fmla="*/ 2147483646 h 1279"/>
                <a:gd name="T44" fmla="*/ 2147483646 w 1045"/>
                <a:gd name="T45" fmla="*/ 2147483646 h 1279"/>
                <a:gd name="T46" fmla="*/ 2147483646 w 1045"/>
                <a:gd name="T47" fmla="*/ 2147483646 h 1279"/>
                <a:gd name="T48" fmla="*/ 2147483646 w 1045"/>
                <a:gd name="T49" fmla="*/ 2147483646 h 1279"/>
                <a:gd name="T50" fmla="*/ 2147483646 w 1045"/>
                <a:gd name="T51" fmla="*/ 2147483646 h 1279"/>
                <a:gd name="T52" fmla="*/ 2147483646 w 1045"/>
                <a:gd name="T53" fmla="*/ 2147483646 h 1279"/>
                <a:gd name="T54" fmla="*/ 2147483646 w 1045"/>
                <a:gd name="T55" fmla="*/ 2147483646 h 1279"/>
                <a:gd name="T56" fmla="*/ 2147483646 w 1045"/>
                <a:gd name="T57" fmla="*/ 2147483646 h 1279"/>
                <a:gd name="T58" fmla="*/ 2147483646 w 1045"/>
                <a:gd name="T59" fmla="*/ 2147483646 h 1279"/>
                <a:gd name="T60" fmla="*/ 2147483646 w 1045"/>
                <a:gd name="T61" fmla="*/ 2147483646 h 1279"/>
                <a:gd name="T62" fmla="*/ 2147483646 w 1045"/>
                <a:gd name="T63" fmla="*/ 2147483646 h 1279"/>
                <a:gd name="T64" fmla="*/ 2147483646 w 1045"/>
                <a:gd name="T65" fmla="*/ 2147483646 h 1279"/>
                <a:gd name="T66" fmla="*/ 2147483646 w 1045"/>
                <a:gd name="T67" fmla="*/ 2147483646 h 1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8" name="Freeform 7"/>
            <p:cNvSpPr/>
            <p:nvPr/>
          </p:nvSpPr>
          <p:spPr bwMode="auto">
            <a:xfrm>
              <a:off x="3366312" y="1226473"/>
              <a:ext cx="522288" cy="565150"/>
            </a:xfrm>
            <a:custGeom>
              <a:avLst/>
              <a:gdLst>
                <a:gd name="T0" fmla="*/ 2147483646 w 259"/>
                <a:gd name="T1" fmla="*/ 0 h 299"/>
                <a:gd name="T2" fmla="*/ 2147483646 w 259"/>
                <a:gd name="T3" fmla="*/ 2147483646 h 299"/>
                <a:gd name="T4" fmla="*/ 2147483646 w 259"/>
                <a:gd name="T5" fmla="*/ 2147483646 h 299"/>
                <a:gd name="T6" fmla="*/ 2147483646 w 259"/>
                <a:gd name="T7" fmla="*/ 2147483646 h 299"/>
                <a:gd name="T8" fmla="*/ 2147483646 w 259"/>
                <a:gd name="T9" fmla="*/ 2147483646 h 299"/>
                <a:gd name="T10" fmla="*/ 2147483646 w 259"/>
                <a:gd name="T11" fmla="*/ 2147483646 h 299"/>
                <a:gd name="T12" fmla="*/ 2147483646 w 259"/>
                <a:gd name="T13" fmla="*/ 2147483646 h 299"/>
                <a:gd name="T14" fmla="*/ 2147483646 w 259"/>
                <a:gd name="T15" fmla="*/ 2147483646 h 299"/>
                <a:gd name="T16" fmla="*/ 0 w 259"/>
                <a:gd name="T17" fmla="*/ 2147483646 h 299"/>
                <a:gd name="T18" fmla="*/ 0 w 259"/>
                <a:gd name="T19" fmla="*/ 2147483646 h 299"/>
                <a:gd name="T20" fmla="*/ 0 w 259"/>
                <a:gd name="T21" fmla="*/ 2147483646 h 299"/>
                <a:gd name="T22" fmla="*/ 2147483646 w 259"/>
                <a:gd name="T23" fmla="*/ 2147483646 h 299"/>
                <a:gd name="T24" fmla="*/ 2147483646 w 259"/>
                <a:gd name="T25" fmla="*/ 0 h 299"/>
                <a:gd name="T26" fmla="*/ 2147483646 w 259"/>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9" name="Freeform 8"/>
            <p:cNvSpPr/>
            <p:nvPr/>
          </p:nvSpPr>
          <p:spPr bwMode="auto">
            <a:xfrm>
              <a:off x="5222100" y="2307560"/>
              <a:ext cx="519112" cy="561975"/>
            </a:xfrm>
            <a:custGeom>
              <a:avLst/>
              <a:gdLst>
                <a:gd name="T0" fmla="*/ 2147483646 w 257"/>
                <a:gd name="T1" fmla="*/ 0 h 297"/>
                <a:gd name="T2" fmla="*/ 2147483646 w 257"/>
                <a:gd name="T3" fmla="*/ 2147483646 h 297"/>
                <a:gd name="T4" fmla="*/ 2147483646 w 257"/>
                <a:gd name="T5" fmla="*/ 2147483646 h 297"/>
                <a:gd name="T6" fmla="*/ 2147483646 w 257"/>
                <a:gd name="T7" fmla="*/ 2147483646 h 297"/>
                <a:gd name="T8" fmla="*/ 2147483646 w 257"/>
                <a:gd name="T9" fmla="*/ 2147483646 h 297"/>
                <a:gd name="T10" fmla="*/ 2147483646 w 257"/>
                <a:gd name="T11" fmla="*/ 2147483646 h 297"/>
                <a:gd name="T12" fmla="*/ 2147483646 w 257"/>
                <a:gd name="T13" fmla="*/ 2147483646 h 297"/>
                <a:gd name="T14" fmla="*/ 2147483646 w 257"/>
                <a:gd name="T15" fmla="*/ 2147483646 h 297"/>
                <a:gd name="T16" fmla="*/ 0 w 257"/>
                <a:gd name="T17" fmla="*/ 2147483646 h 297"/>
                <a:gd name="T18" fmla="*/ 0 w 257"/>
                <a:gd name="T19" fmla="*/ 2147483646 h 297"/>
                <a:gd name="T20" fmla="*/ 0 w 257"/>
                <a:gd name="T21" fmla="*/ 2147483646 h 297"/>
                <a:gd name="T22" fmla="*/ 2147483646 w 257"/>
                <a:gd name="T23" fmla="*/ 2147483646 h 297"/>
                <a:gd name="T24" fmla="*/ 2147483646 w 257"/>
                <a:gd name="T25" fmla="*/ 0 h 297"/>
                <a:gd name="T26" fmla="*/ 2147483646 w 257"/>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0" name="Freeform 9"/>
            <p:cNvSpPr/>
            <p:nvPr/>
          </p:nvSpPr>
          <p:spPr bwMode="auto">
            <a:xfrm>
              <a:off x="4898250" y="4239548"/>
              <a:ext cx="523875" cy="565150"/>
            </a:xfrm>
            <a:custGeom>
              <a:avLst/>
              <a:gdLst>
                <a:gd name="T0" fmla="*/ 2147483646 w 260"/>
                <a:gd name="T1" fmla="*/ 0 h 299"/>
                <a:gd name="T2" fmla="*/ 2147483646 w 260"/>
                <a:gd name="T3" fmla="*/ 2147483646 h 299"/>
                <a:gd name="T4" fmla="*/ 2147483646 w 260"/>
                <a:gd name="T5" fmla="*/ 2147483646 h 299"/>
                <a:gd name="T6" fmla="*/ 2147483646 w 260"/>
                <a:gd name="T7" fmla="*/ 2147483646 h 299"/>
                <a:gd name="T8" fmla="*/ 2147483646 w 260"/>
                <a:gd name="T9" fmla="*/ 2147483646 h 299"/>
                <a:gd name="T10" fmla="*/ 2147483646 w 260"/>
                <a:gd name="T11" fmla="*/ 2147483646 h 299"/>
                <a:gd name="T12" fmla="*/ 2147483646 w 260"/>
                <a:gd name="T13" fmla="*/ 2147483646 h 299"/>
                <a:gd name="T14" fmla="*/ 2147483646 w 260"/>
                <a:gd name="T15" fmla="*/ 2147483646 h 299"/>
                <a:gd name="T16" fmla="*/ 0 w 260"/>
                <a:gd name="T17" fmla="*/ 2147483646 h 299"/>
                <a:gd name="T18" fmla="*/ 0 w 260"/>
                <a:gd name="T19" fmla="*/ 2147483646 h 299"/>
                <a:gd name="T20" fmla="*/ 0 w 260"/>
                <a:gd name="T21" fmla="*/ 2147483646 h 299"/>
                <a:gd name="T22" fmla="*/ 2147483646 w 260"/>
                <a:gd name="T23" fmla="*/ 2147483646 h 299"/>
                <a:gd name="T24" fmla="*/ 2147483646 w 260"/>
                <a:gd name="T25" fmla="*/ 0 h 299"/>
                <a:gd name="T26" fmla="*/ 2147483646 w 260"/>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1" name="Freeform 10"/>
            <p:cNvSpPr/>
            <p:nvPr/>
          </p:nvSpPr>
          <p:spPr bwMode="auto">
            <a:xfrm>
              <a:off x="2532875" y="2107535"/>
              <a:ext cx="520700" cy="565150"/>
            </a:xfrm>
            <a:custGeom>
              <a:avLst/>
              <a:gdLst>
                <a:gd name="T0" fmla="*/ 2147483646 w 258"/>
                <a:gd name="T1" fmla="*/ 0 h 299"/>
                <a:gd name="T2" fmla="*/ 2147483646 w 258"/>
                <a:gd name="T3" fmla="*/ 2147483646 h 299"/>
                <a:gd name="T4" fmla="*/ 2147483646 w 258"/>
                <a:gd name="T5" fmla="*/ 2147483646 h 299"/>
                <a:gd name="T6" fmla="*/ 2147483646 w 258"/>
                <a:gd name="T7" fmla="*/ 2147483646 h 299"/>
                <a:gd name="T8" fmla="*/ 2147483646 w 258"/>
                <a:gd name="T9" fmla="*/ 2147483646 h 299"/>
                <a:gd name="T10" fmla="*/ 2147483646 w 258"/>
                <a:gd name="T11" fmla="*/ 2147483646 h 299"/>
                <a:gd name="T12" fmla="*/ 2147483646 w 258"/>
                <a:gd name="T13" fmla="*/ 2147483646 h 299"/>
                <a:gd name="T14" fmla="*/ 2147483646 w 258"/>
                <a:gd name="T15" fmla="*/ 2147483646 h 299"/>
                <a:gd name="T16" fmla="*/ 0 w 258"/>
                <a:gd name="T17" fmla="*/ 2147483646 h 299"/>
                <a:gd name="T18" fmla="*/ 0 w 258"/>
                <a:gd name="T19" fmla="*/ 2147483646 h 299"/>
                <a:gd name="T20" fmla="*/ 0 w 258"/>
                <a:gd name="T21" fmla="*/ 2147483646 h 299"/>
                <a:gd name="T22" fmla="*/ 2147483646 w 258"/>
                <a:gd name="T23" fmla="*/ 2147483646 h 299"/>
                <a:gd name="T24" fmla="*/ 2147483646 w 258"/>
                <a:gd name="T25" fmla="*/ 0 h 299"/>
                <a:gd name="T26" fmla="*/ 2147483646 w 258"/>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2" name="Freeform 11"/>
            <p:cNvSpPr/>
            <p:nvPr/>
          </p:nvSpPr>
          <p:spPr bwMode="auto">
            <a:xfrm>
              <a:off x="1380350" y="4090323"/>
              <a:ext cx="520700" cy="560387"/>
            </a:xfrm>
            <a:custGeom>
              <a:avLst/>
              <a:gdLst>
                <a:gd name="T0" fmla="*/ 2147483646 w 258"/>
                <a:gd name="T1" fmla="*/ 0 h 297"/>
                <a:gd name="T2" fmla="*/ 2147483646 w 258"/>
                <a:gd name="T3" fmla="*/ 2147483646 h 297"/>
                <a:gd name="T4" fmla="*/ 2147483646 w 258"/>
                <a:gd name="T5" fmla="*/ 2147483646 h 297"/>
                <a:gd name="T6" fmla="*/ 2147483646 w 258"/>
                <a:gd name="T7" fmla="*/ 2147483646 h 297"/>
                <a:gd name="T8" fmla="*/ 2147483646 w 258"/>
                <a:gd name="T9" fmla="*/ 2147483646 h 297"/>
                <a:gd name="T10" fmla="*/ 2147483646 w 258"/>
                <a:gd name="T11" fmla="*/ 2147483646 h 297"/>
                <a:gd name="T12" fmla="*/ 2147483646 w 258"/>
                <a:gd name="T13" fmla="*/ 2147483646 h 297"/>
                <a:gd name="T14" fmla="*/ 2147483646 w 258"/>
                <a:gd name="T15" fmla="*/ 2147483646 h 297"/>
                <a:gd name="T16" fmla="*/ 0 w 258"/>
                <a:gd name="T17" fmla="*/ 2147483646 h 297"/>
                <a:gd name="T18" fmla="*/ 0 w 258"/>
                <a:gd name="T19" fmla="*/ 2147483646 h 297"/>
                <a:gd name="T20" fmla="*/ 0 w 258"/>
                <a:gd name="T21" fmla="*/ 2147483646 h 297"/>
                <a:gd name="T22" fmla="*/ 2147483646 w 258"/>
                <a:gd name="T23" fmla="*/ 2147483646 h 297"/>
                <a:gd name="T24" fmla="*/ 2147483646 w 258"/>
                <a:gd name="T25" fmla="*/ 0 h 297"/>
                <a:gd name="T26" fmla="*/ 2147483646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3" name="Freeform 13"/>
            <p:cNvSpPr/>
            <p:nvPr/>
          </p:nvSpPr>
          <p:spPr bwMode="auto">
            <a:xfrm>
              <a:off x="4210862" y="4992023"/>
              <a:ext cx="290513" cy="314325"/>
            </a:xfrm>
            <a:custGeom>
              <a:avLst/>
              <a:gdLst>
                <a:gd name="T0" fmla="*/ 2147483646 w 144"/>
                <a:gd name="T1" fmla="*/ 0 h 166"/>
                <a:gd name="T2" fmla="*/ 2147483646 w 144"/>
                <a:gd name="T3" fmla="*/ 2147483646 h 166"/>
                <a:gd name="T4" fmla="*/ 2147483646 w 144"/>
                <a:gd name="T5" fmla="*/ 2147483646 h 166"/>
                <a:gd name="T6" fmla="*/ 2147483646 w 144"/>
                <a:gd name="T7" fmla="*/ 2147483646 h 166"/>
                <a:gd name="T8" fmla="*/ 2147483646 w 144"/>
                <a:gd name="T9" fmla="*/ 2147483646 h 166"/>
                <a:gd name="T10" fmla="*/ 2147483646 w 144"/>
                <a:gd name="T11" fmla="*/ 2147483646 h 166"/>
                <a:gd name="T12" fmla="*/ 2147483646 w 144"/>
                <a:gd name="T13" fmla="*/ 2147483646 h 166"/>
                <a:gd name="T14" fmla="*/ 2147483646 w 144"/>
                <a:gd name="T15" fmla="*/ 2147483646 h 166"/>
                <a:gd name="T16" fmla="*/ 0 w 144"/>
                <a:gd name="T17" fmla="*/ 2147483646 h 166"/>
                <a:gd name="T18" fmla="*/ 0 w 144"/>
                <a:gd name="T19" fmla="*/ 2147483646 h 166"/>
                <a:gd name="T20" fmla="*/ 0 w 144"/>
                <a:gd name="T21" fmla="*/ 2147483646 h 166"/>
                <a:gd name="T22" fmla="*/ 2147483646 w 144"/>
                <a:gd name="T23" fmla="*/ 2147483646 h 166"/>
                <a:gd name="T24" fmla="*/ 2147483646 w 144"/>
                <a:gd name="T25" fmla="*/ 0 h 166"/>
                <a:gd name="T26" fmla="*/ 2147483646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4" name="Freeform 14"/>
            <p:cNvSpPr/>
            <p:nvPr/>
          </p:nvSpPr>
          <p:spPr bwMode="auto">
            <a:xfrm>
              <a:off x="2250300" y="3090198"/>
              <a:ext cx="285750"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5" name="Freeform 15"/>
            <p:cNvSpPr/>
            <p:nvPr/>
          </p:nvSpPr>
          <p:spPr bwMode="auto">
            <a:xfrm>
              <a:off x="3226612" y="2613948"/>
              <a:ext cx="287338" cy="311150"/>
            </a:xfrm>
            <a:custGeom>
              <a:avLst/>
              <a:gdLst>
                <a:gd name="T0" fmla="*/ 2147483646 w 142"/>
                <a:gd name="T1" fmla="*/ 0 h 164"/>
                <a:gd name="T2" fmla="*/ 2147483646 w 142"/>
                <a:gd name="T3" fmla="*/ 2147483646 h 164"/>
                <a:gd name="T4" fmla="*/ 2147483646 w 142"/>
                <a:gd name="T5" fmla="*/ 2147483646 h 164"/>
                <a:gd name="T6" fmla="*/ 2147483646 w 142"/>
                <a:gd name="T7" fmla="*/ 2147483646 h 164"/>
                <a:gd name="T8" fmla="*/ 2147483646 w 142"/>
                <a:gd name="T9" fmla="*/ 2147483646 h 164"/>
                <a:gd name="T10" fmla="*/ 2147483646 w 142"/>
                <a:gd name="T11" fmla="*/ 2147483646 h 164"/>
                <a:gd name="T12" fmla="*/ 2147483646 w 142"/>
                <a:gd name="T13" fmla="*/ 2147483646 h 164"/>
                <a:gd name="T14" fmla="*/ 2147483646 w 142"/>
                <a:gd name="T15" fmla="*/ 2147483646 h 164"/>
                <a:gd name="T16" fmla="*/ 0 w 142"/>
                <a:gd name="T17" fmla="*/ 2147483646 h 164"/>
                <a:gd name="T18" fmla="*/ 0 w 142"/>
                <a:gd name="T19" fmla="*/ 2147483646 h 164"/>
                <a:gd name="T20" fmla="*/ 0 w 142"/>
                <a:gd name="T21" fmla="*/ 2147483646 h 164"/>
                <a:gd name="T22" fmla="*/ 2147483646 w 142"/>
                <a:gd name="T23" fmla="*/ 2147483646 h 164"/>
                <a:gd name="T24" fmla="*/ 2147483646 w 142"/>
                <a:gd name="T25" fmla="*/ 0 h 164"/>
                <a:gd name="T26" fmla="*/ 2147483646 w 142"/>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6" name="Freeform 16"/>
            <p:cNvSpPr/>
            <p:nvPr/>
          </p:nvSpPr>
          <p:spPr bwMode="auto">
            <a:xfrm>
              <a:off x="3804462" y="4230023"/>
              <a:ext cx="287338" cy="309562"/>
            </a:xfrm>
            <a:custGeom>
              <a:avLst/>
              <a:gdLst>
                <a:gd name="T0" fmla="*/ 2147483646 w 143"/>
                <a:gd name="T1" fmla="*/ 0 h 164"/>
                <a:gd name="T2" fmla="*/ 2147483646 w 143"/>
                <a:gd name="T3" fmla="*/ 2147483646 h 164"/>
                <a:gd name="T4" fmla="*/ 2147483646 w 143"/>
                <a:gd name="T5" fmla="*/ 2147483646 h 164"/>
                <a:gd name="T6" fmla="*/ 2147483646 w 143"/>
                <a:gd name="T7" fmla="*/ 2147483646 h 164"/>
                <a:gd name="T8" fmla="*/ 2147483646 w 143"/>
                <a:gd name="T9" fmla="*/ 2147483646 h 164"/>
                <a:gd name="T10" fmla="*/ 2147483646 w 143"/>
                <a:gd name="T11" fmla="*/ 2147483646 h 164"/>
                <a:gd name="T12" fmla="*/ 2147483646 w 143"/>
                <a:gd name="T13" fmla="*/ 2147483646 h 164"/>
                <a:gd name="T14" fmla="*/ 2147483646 w 143"/>
                <a:gd name="T15" fmla="*/ 2147483646 h 164"/>
                <a:gd name="T16" fmla="*/ 0 w 143"/>
                <a:gd name="T17" fmla="*/ 2147483646 h 164"/>
                <a:gd name="T18" fmla="*/ 0 w 143"/>
                <a:gd name="T19" fmla="*/ 2147483646 h 164"/>
                <a:gd name="T20" fmla="*/ 0 w 143"/>
                <a:gd name="T21" fmla="*/ 2147483646 h 164"/>
                <a:gd name="T22" fmla="*/ 2147483646 w 143"/>
                <a:gd name="T23" fmla="*/ 2147483646 h 164"/>
                <a:gd name="T24" fmla="*/ 2147483646 w 143"/>
                <a:gd name="T25" fmla="*/ 0 h 164"/>
                <a:gd name="T26" fmla="*/ 2147483646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7" name="Freeform 17"/>
            <p:cNvSpPr/>
            <p:nvPr/>
          </p:nvSpPr>
          <p:spPr bwMode="auto">
            <a:xfrm>
              <a:off x="2093137" y="3936335"/>
              <a:ext cx="285750"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8" name="Freeform 18"/>
            <p:cNvSpPr/>
            <p:nvPr/>
          </p:nvSpPr>
          <p:spPr bwMode="auto">
            <a:xfrm>
              <a:off x="4823637" y="3247361"/>
              <a:ext cx="290513" cy="314325"/>
            </a:xfrm>
            <a:custGeom>
              <a:avLst/>
              <a:gdLst>
                <a:gd name="T0" fmla="*/ 2147483646 w 144"/>
                <a:gd name="T1" fmla="*/ 0 h 166"/>
                <a:gd name="T2" fmla="*/ 2147483646 w 144"/>
                <a:gd name="T3" fmla="*/ 2147483646 h 166"/>
                <a:gd name="T4" fmla="*/ 2147483646 w 144"/>
                <a:gd name="T5" fmla="*/ 2147483646 h 166"/>
                <a:gd name="T6" fmla="*/ 2147483646 w 144"/>
                <a:gd name="T7" fmla="*/ 2147483646 h 166"/>
                <a:gd name="T8" fmla="*/ 2147483646 w 144"/>
                <a:gd name="T9" fmla="*/ 2147483646 h 166"/>
                <a:gd name="T10" fmla="*/ 2147483646 w 144"/>
                <a:gd name="T11" fmla="*/ 2147483646 h 166"/>
                <a:gd name="T12" fmla="*/ 2147483646 w 144"/>
                <a:gd name="T13" fmla="*/ 2147483646 h 166"/>
                <a:gd name="T14" fmla="*/ 2147483646 w 144"/>
                <a:gd name="T15" fmla="*/ 2147483646 h 166"/>
                <a:gd name="T16" fmla="*/ 0 w 144"/>
                <a:gd name="T17" fmla="*/ 2147483646 h 166"/>
                <a:gd name="T18" fmla="*/ 0 w 144"/>
                <a:gd name="T19" fmla="*/ 2147483646 h 166"/>
                <a:gd name="T20" fmla="*/ 0 w 144"/>
                <a:gd name="T21" fmla="*/ 2147483646 h 166"/>
                <a:gd name="T22" fmla="*/ 2147483646 w 144"/>
                <a:gd name="T23" fmla="*/ 2147483646 h 166"/>
                <a:gd name="T24" fmla="*/ 2147483646 w 144"/>
                <a:gd name="T25" fmla="*/ 0 h 166"/>
                <a:gd name="T26" fmla="*/ 2147483646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9" name="Freeform 19"/>
            <p:cNvSpPr/>
            <p:nvPr/>
          </p:nvSpPr>
          <p:spPr bwMode="auto">
            <a:xfrm>
              <a:off x="2848787" y="4541173"/>
              <a:ext cx="287338"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0" name="Freeform 20"/>
            <p:cNvSpPr/>
            <p:nvPr/>
          </p:nvSpPr>
          <p:spPr bwMode="auto">
            <a:xfrm>
              <a:off x="3674287" y="3293398"/>
              <a:ext cx="287338" cy="312737"/>
            </a:xfrm>
            <a:custGeom>
              <a:avLst/>
              <a:gdLst>
                <a:gd name="T0" fmla="*/ 2147483646 w 142"/>
                <a:gd name="T1" fmla="*/ 0 h 165"/>
                <a:gd name="T2" fmla="*/ 2147483646 w 142"/>
                <a:gd name="T3" fmla="*/ 2147483646 h 165"/>
                <a:gd name="T4" fmla="*/ 2147483646 w 142"/>
                <a:gd name="T5" fmla="*/ 2147483646 h 165"/>
                <a:gd name="T6" fmla="*/ 2147483646 w 142"/>
                <a:gd name="T7" fmla="*/ 2147483646 h 165"/>
                <a:gd name="T8" fmla="*/ 2147483646 w 142"/>
                <a:gd name="T9" fmla="*/ 2147483646 h 165"/>
                <a:gd name="T10" fmla="*/ 2147483646 w 142"/>
                <a:gd name="T11" fmla="*/ 2147483646 h 165"/>
                <a:gd name="T12" fmla="*/ 2147483646 w 142"/>
                <a:gd name="T13" fmla="*/ 2147483646 h 165"/>
                <a:gd name="T14" fmla="*/ 2147483646 w 142"/>
                <a:gd name="T15" fmla="*/ 2147483646 h 165"/>
                <a:gd name="T16" fmla="*/ 0 w 142"/>
                <a:gd name="T17" fmla="*/ 2147483646 h 165"/>
                <a:gd name="T18" fmla="*/ 0 w 142"/>
                <a:gd name="T19" fmla="*/ 2147483646 h 165"/>
                <a:gd name="T20" fmla="*/ 0 w 142"/>
                <a:gd name="T21" fmla="*/ 2147483646 h 165"/>
                <a:gd name="T22" fmla="*/ 2147483646 w 142"/>
                <a:gd name="T23" fmla="*/ 2147483646 h 165"/>
                <a:gd name="T24" fmla="*/ 2147483646 w 142"/>
                <a:gd name="T25" fmla="*/ 0 h 165"/>
                <a:gd name="T26" fmla="*/ 2147483646 w 142"/>
                <a:gd name="T27" fmla="*/ 0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1" name="Freeform 6"/>
            <p:cNvSpPr/>
            <p:nvPr/>
          </p:nvSpPr>
          <p:spPr bwMode="auto">
            <a:xfrm>
              <a:off x="2494775" y="1307435"/>
              <a:ext cx="517525" cy="565150"/>
            </a:xfrm>
            <a:custGeom>
              <a:avLst/>
              <a:gdLst>
                <a:gd name="T0" fmla="*/ 2147483646 w 257"/>
                <a:gd name="T1" fmla="*/ 0 h 299"/>
                <a:gd name="T2" fmla="*/ 2147483646 w 257"/>
                <a:gd name="T3" fmla="*/ 2147483646 h 299"/>
                <a:gd name="T4" fmla="*/ 2147483646 w 257"/>
                <a:gd name="T5" fmla="*/ 2147483646 h 299"/>
                <a:gd name="T6" fmla="*/ 2147483646 w 257"/>
                <a:gd name="T7" fmla="*/ 2147483646 h 299"/>
                <a:gd name="T8" fmla="*/ 2147483646 w 257"/>
                <a:gd name="T9" fmla="*/ 2147483646 h 299"/>
                <a:gd name="T10" fmla="*/ 2147483646 w 257"/>
                <a:gd name="T11" fmla="*/ 2147483646 h 299"/>
                <a:gd name="T12" fmla="*/ 2147483646 w 257"/>
                <a:gd name="T13" fmla="*/ 2147483646 h 299"/>
                <a:gd name="T14" fmla="*/ 2147483646 w 257"/>
                <a:gd name="T15" fmla="*/ 2147483646 h 299"/>
                <a:gd name="T16" fmla="*/ 0 w 257"/>
                <a:gd name="T17" fmla="*/ 2147483646 h 299"/>
                <a:gd name="T18" fmla="*/ 0 w 257"/>
                <a:gd name="T19" fmla="*/ 2147483646 h 299"/>
                <a:gd name="T20" fmla="*/ 0 w 257"/>
                <a:gd name="T21" fmla="*/ 2147483646 h 299"/>
                <a:gd name="T22" fmla="*/ 2147483646 w 257"/>
                <a:gd name="T23" fmla="*/ 2147483646 h 299"/>
                <a:gd name="T24" fmla="*/ 2147483646 w 257"/>
                <a:gd name="T25" fmla="*/ 0 h 299"/>
                <a:gd name="T26" fmla="*/ 2147483646 w 257"/>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2" name="Freeform 12"/>
            <p:cNvSpPr/>
            <p:nvPr/>
          </p:nvSpPr>
          <p:spPr bwMode="auto">
            <a:xfrm>
              <a:off x="4320400" y="2559973"/>
              <a:ext cx="520700" cy="561975"/>
            </a:xfrm>
            <a:custGeom>
              <a:avLst/>
              <a:gdLst>
                <a:gd name="T0" fmla="*/ 2147483646 w 258"/>
                <a:gd name="T1" fmla="*/ 0 h 297"/>
                <a:gd name="T2" fmla="*/ 2147483646 w 258"/>
                <a:gd name="T3" fmla="*/ 2147483646 h 297"/>
                <a:gd name="T4" fmla="*/ 2147483646 w 258"/>
                <a:gd name="T5" fmla="*/ 2147483646 h 297"/>
                <a:gd name="T6" fmla="*/ 2147483646 w 258"/>
                <a:gd name="T7" fmla="*/ 2147483646 h 297"/>
                <a:gd name="T8" fmla="*/ 2147483646 w 258"/>
                <a:gd name="T9" fmla="*/ 2147483646 h 297"/>
                <a:gd name="T10" fmla="*/ 2147483646 w 258"/>
                <a:gd name="T11" fmla="*/ 2147483646 h 297"/>
                <a:gd name="T12" fmla="*/ 2147483646 w 258"/>
                <a:gd name="T13" fmla="*/ 2147483646 h 297"/>
                <a:gd name="T14" fmla="*/ 2147483646 w 258"/>
                <a:gd name="T15" fmla="*/ 2147483646 h 297"/>
                <a:gd name="T16" fmla="*/ 0 w 258"/>
                <a:gd name="T17" fmla="*/ 2147483646 h 297"/>
                <a:gd name="T18" fmla="*/ 0 w 258"/>
                <a:gd name="T19" fmla="*/ 2147483646 h 297"/>
                <a:gd name="T20" fmla="*/ 0 w 258"/>
                <a:gd name="T21" fmla="*/ 2147483646 h 297"/>
                <a:gd name="T22" fmla="*/ 2147483646 w 258"/>
                <a:gd name="T23" fmla="*/ 2147483646 h 297"/>
                <a:gd name="T24" fmla="*/ 2147483646 w 258"/>
                <a:gd name="T25" fmla="*/ 0 h 297"/>
                <a:gd name="T26" fmla="*/ 2147483646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
        <p:nvSpPr>
          <p:cNvPr id="5" name="TextBox 4"/>
          <p:cNvSpPr txBox="1"/>
          <p:nvPr/>
        </p:nvSpPr>
        <p:spPr>
          <a:xfrm>
            <a:off x="891209" y="2488828"/>
            <a:ext cx="2113774" cy="1322070"/>
          </a:xfrm>
          <a:prstGeom prst="rect">
            <a:avLst/>
          </a:prstGeom>
          <a:noFill/>
        </p:spPr>
        <p:txBody>
          <a:bodyPr wrap="square" rtlCol="0">
            <a:spAutoFit/>
          </a:bodyPr>
          <a:lstStyle/>
          <a:p>
            <a:pPr algn="ctr"/>
            <a:r>
              <a:rPr lang="en-US" altLang="zh-CN" sz="2000" u="sng" dirty="0" smtClean="0">
                <a:latin typeface="Comic Sans MS" panose="030F0702030302020204" charset="0"/>
              </a:rPr>
              <a:t>be absorbed in </a:t>
            </a:r>
            <a:r>
              <a:rPr lang="en-US" altLang="zh-CN" sz="2000" dirty="0" smtClean="0">
                <a:latin typeface="Comic Sans MS" panose="030F0702030302020204" charset="0"/>
              </a:rPr>
              <a:t>doing voluntary work for the community</a:t>
            </a:r>
            <a:endParaRPr lang="zh-CN" altLang="en-US" sz="2000" dirty="0">
              <a:latin typeface="Comic Sans MS" panose="030F0702030302020204" charset="0"/>
            </a:endParaRPr>
          </a:p>
        </p:txBody>
      </p:sp>
      <p:sp>
        <p:nvSpPr>
          <p:cNvPr id="6" name="TextBox 5"/>
          <p:cNvSpPr txBox="1"/>
          <p:nvPr/>
        </p:nvSpPr>
        <p:spPr>
          <a:xfrm>
            <a:off x="8707100" y="4399968"/>
            <a:ext cx="2256020" cy="1322070"/>
          </a:xfrm>
          <a:prstGeom prst="rect">
            <a:avLst/>
          </a:prstGeom>
          <a:noFill/>
        </p:spPr>
        <p:txBody>
          <a:bodyPr wrap="square" rtlCol="0">
            <a:spAutoFit/>
          </a:bodyPr>
          <a:lstStyle/>
          <a:p>
            <a:pPr algn="ctr"/>
            <a:r>
              <a:rPr lang="en-US" altLang="zh-CN" sz="2000" dirty="0" smtClean="0">
                <a:latin typeface="Comic Sans MS" panose="030F0702030302020204" charset="0"/>
              </a:rPr>
              <a:t>prepare for the coming mid-term examination with heart and soul </a:t>
            </a:r>
            <a:endParaRPr lang="zh-CN" altLang="en-US" dirty="0"/>
          </a:p>
        </p:txBody>
      </p:sp>
      <p:cxnSp>
        <p:nvCxnSpPr>
          <p:cNvPr id="7" name="直接连接符 6"/>
          <p:cNvCxnSpPr/>
          <p:nvPr/>
        </p:nvCxnSpPr>
        <p:spPr>
          <a:xfrm>
            <a:off x="3258433" y="1410170"/>
            <a:ext cx="936104" cy="576064"/>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3199484" y="3066878"/>
            <a:ext cx="936104" cy="0"/>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flipV="1">
            <a:off x="3543578" y="4222156"/>
            <a:ext cx="592588" cy="615981"/>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flipH="1">
            <a:off x="7860360" y="1410547"/>
            <a:ext cx="652577" cy="433501"/>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flipH="1">
            <a:off x="7860466" y="3066878"/>
            <a:ext cx="902352" cy="0"/>
          </a:xfrm>
          <a:prstGeom prst="line">
            <a:avLst/>
          </a:prstGeom>
          <a:ln>
            <a:solidFill>
              <a:srgbClr val="F8ACC4"/>
            </a:solidFill>
          </a:ln>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flipH="1" flipV="1">
            <a:off x="7860542" y="4208019"/>
            <a:ext cx="652576" cy="464774"/>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04240" y="4838121"/>
            <a:ext cx="2617228" cy="1322070"/>
          </a:xfrm>
          <a:prstGeom prst="rect">
            <a:avLst/>
          </a:prstGeom>
          <a:noFill/>
        </p:spPr>
        <p:txBody>
          <a:bodyPr wrap="square" rtlCol="0">
            <a:spAutoFit/>
          </a:bodyPr>
          <a:lstStyle/>
          <a:p>
            <a:pPr algn="ctr"/>
            <a:r>
              <a:rPr lang="en-US" altLang="zh-CN" sz="2000" u="sng" dirty="0" smtClean="0">
                <a:latin typeface="Comic Sans MS" panose="030F0702030302020204" charset="0"/>
              </a:rPr>
              <a:t>be </a:t>
            </a:r>
            <a:r>
              <a:rPr lang="en-US" altLang="zh-CN" sz="2000" u="sng" dirty="0">
                <a:latin typeface="Comic Sans MS" panose="030F0702030302020204" charset="0"/>
              </a:rPr>
              <a:t>occupied in </a:t>
            </a:r>
            <a:endParaRPr lang="en-US" altLang="zh-CN" sz="2000" u="sng" dirty="0" smtClean="0">
              <a:latin typeface="Comic Sans MS" panose="030F0702030302020204" charset="0"/>
            </a:endParaRPr>
          </a:p>
          <a:p>
            <a:pPr algn="ctr"/>
            <a:r>
              <a:rPr lang="en-US" altLang="zh-CN" sz="2000" dirty="0" smtClean="0">
                <a:latin typeface="Comic Sans MS" panose="030F0702030302020204" charset="0"/>
              </a:rPr>
              <a:t>giving make-up  lessons for nieces and </a:t>
            </a:r>
            <a:r>
              <a:rPr lang="en-US" altLang="zh-CN" sz="2000" dirty="0">
                <a:latin typeface="Comic Sans MS" panose="030F0702030302020204" charset="0"/>
              </a:rPr>
              <a:t>nephews</a:t>
            </a:r>
            <a:endParaRPr lang="zh-CN" altLang="en-US" sz="2000" dirty="0">
              <a:latin typeface="Comic Sans MS" panose="030F0702030302020204" charset="0"/>
            </a:endParaRPr>
          </a:p>
        </p:txBody>
      </p:sp>
      <p:sp>
        <p:nvSpPr>
          <p:cNvPr id="21" name="TextBox 20"/>
          <p:cNvSpPr txBox="1"/>
          <p:nvPr/>
        </p:nvSpPr>
        <p:spPr>
          <a:xfrm>
            <a:off x="8872141" y="2334940"/>
            <a:ext cx="2226225" cy="1630045"/>
          </a:xfrm>
          <a:prstGeom prst="rect">
            <a:avLst/>
          </a:prstGeom>
          <a:noFill/>
        </p:spPr>
        <p:txBody>
          <a:bodyPr wrap="square" rtlCol="0">
            <a:spAutoFit/>
          </a:bodyPr>
          <a:lstStyle/>
          <a:p>
            <a:pPr algn="ctr"/>
            <a:r>
              <a:rPr lang="en-US" altLang="zh-CN" sz="2000" dirty="0" smtClean="0">
                <a:latin typeface="Comic Sans MS" panose="030F0702030302020204" charset="0"/>
              </a:rPr>
              <a:t>can’t </a:t>
            </a:r>
            <a:r>
              <a:rPr lang="en-US" altLang="zh-CN" sz="2000" dirty="0">
                <a:latin typeface="Comic Sans MS" panose="030F0702030302020204" charset="0"/>
              </a:rPr>
              <a:t>afford the entire expense including the transportation fares</a:t>
            </a:r>
            <a:endParaRPr lang="zh-CN" altLang="en-US" sz="2000" dirty="0">
              <a:latin typeface="Comic Sans MS" panose="030F0702030302020204" charset="0"/>
            </a:endParaRPr>
          </a:p>
        </p:txBody>
      </p:sp>
      <p:sp>
        <p:nvSpPr>
          <p:cNvPr id="22" name="TextBox 21"/>
          <p:cNvSpPr txBox="1"/>
          <p:nvPr/>
        </p:nvSpPr>
        <p:spPr>
          <a:xfrm>
            <a:off x="597839" y="449054"/>
            <a:ext cx="2407180" cy="1630045"/>
          </a:xfrm>
          <a:prstGeom prst="rect">
            <a:avLst/>
          </a:prstGeom>
          <a:noFill/>
        </p:spPr>
        <p:txBody>
          <a:bodyPr wrap="square" rtlCol="0">
            <a:spAutoFit/>
          </a:bodyPr>
          <a:lstStyle/>
          <a:p>
            <a:pPr algn="ctr"/>
            <a:r>
              <a:rPr lang="en-US" altLang="zh-CN" sz="2000" u="sng" dirty="0" smtClean="0">
                <a:latin typeface="Comic Sans MS" panose="030F0702030302020204" charset="0"/>
              </a:rPr>
              <a:t>be engaged in </a:t>
            </a:r>
            <a:r>
              <a:rPr lang="en-US" altLang="zh-CN" sz="2000" dirty="0" smtClean="0">
                <a:latin typeface="Comic Sans MS" panose="030F0702030302020204" charset="0"/>
              </a:rPr>
              <a:t>attending elder family members when parents are at work</a:t>
            </a:r>
            <a:endParaRPr lang="zh-CN" altLang="en-US" sz="2000" dirty="0">
              <a:latin typeface="Comic Sans MS" panose="030F0702030302020204" charset="0"/>
            </a:endParaRPr>
          </a:p>
        </p:txBody>
      </p:sp>
      <p:sp>
        <p:nvSpPr>
          <p:cNvPr id="23" name="TextBox 22"/>
          <p:cNvSpPr txBox="1"/>
          <p:nvPr/>
        </p:nvSpPr>
        <p:spPr>
          <a:xfrm>
            <a:off x="8707100" y="393809"/>
            <a:ext cx="2548410" cy="1322070"/>
          </a:xfrm>
          <a:prstGeom prst="rect">
            <a:avLst/>
          </a:prstGeom>
          <a:noFill/>
        </p:spPr>
        <p:txBody>
          <a:bodyPr wrap="square" rtlCol="0">
            <a:spAutoFit/>
          </a:bodyPr>
          <a:lstStyle/>
          <a:p>
            <a:pPr algn="ctr"/>
            <a:r>
              <a:rPr lang="en-US" altLang="zh-CN" sz="2000" dirty="0" smtClean="0">
                <a:latin typeface="Comic Sans MS" panose="030F0702030302020204" charset="0"/>
              </a:rPr>
              <a:t>not </a:t>
            </a:r>
            <a:r>
              <a:rPr lang="en-US" altLang="zh-CN" sz="2000" dirty="0">
                <a:latin typeface="Comic Sans MS" panose="030F0702030302020204" charset="0"/>
              </a:rPr>
              <a:t>allowed/permitted by parents for the sake of safety</a:t>
            </a:r>
            <a:endParaRPr lang="zh-CN" altLang="en-US" sz="2000" dirty="0">
              <a:latin typeface="Comic Sans MS" panose="030F0702030302020204" charset="0"/>
            </a:endParaRPr>
          </a:p>
        </p:txBody>
      </p:sp>
      <p:sp>
        <p:nvSpPr>
          <p:cNvPr id="2" name="椭圆 1"/>
          <p:cNvSpPr/>
          <p:nvPr/>
        </p:nvSpPr>
        <p:spPr>
          <a:xfrm>
            <a:off x="5030470" y="4838065"/>
            <a:ext cx="2799080" cy="18383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841267" y="6079543"/>
            <a:ext cx="2783847" cy="645160"/>
          </a:xfrm>
          <a:prstGeom prst="rect">
            <a:avLst/>
          </a:prstGeom>
          <a:noFill/>
        </p:spPr>
        <p:txBody>
          <a:bodyPr wrap="square" rtlCol="0">
            <a:spAutoFit/>
          </a:bodyPr>
          <a:lstStyle/>
          <a:p>
            <a:pPr algn="ctr"/>
            <a:r>
              <a:rPr lang="en-US" altLang="zh-CN" sz="3600" b="1" dirty="0" smtClean="0">
                <a:solidFill>
                  <a:srgbClr val="CC8EA8"/>
                </a:solidFill>
                <a:latin typeface="Comic Sans MS" panose="030F0702030302020204" charset="0"/>
              </a:rPr>
              <a:t>……</a:t>
            </a:r>
            <a:endParaRPr lang="en-US" altLang="zh-CN" sz="3600" b="1" dirty="0" smtClean="0">
              <a:solidFill>
                <a:srgbClr val="CC8EA8"/>
              </a:solidFill>
              <a:latin typeface="Comic Sans MS" panose="030F0702030302020204" charset="0"/>
            </a:endParaRPr>
          </a:p>
        </p:txBody>
      </p:sp>
      <p:sp>
        <p:nvSpPr>
          <p:cNvPr id="4" name="矩形 3"/>
          <p:cNvSpPr/>
          <p:nvPr/>
        </p:nvSpPr>
        <p:spPr>
          <a:xfrm>
            <a:off x="4818767" y="5239430"/>
            <a:ext cx="2828595" cy="1137285"/>
          </a:xfrm>
          <a:prstGeom prst="rect">
            <a:avLst/>
          </a:prstGeom>
        </p:spPr>
        <p:txBody>
          <a:bodyPr wrap="square">
            <a:spAutoFit/>
          </a:bodyPr>
          <a:lstStyle/>
          <a:p>
            <a:pPr algn="ctr"/>
            <a:r>
              <a:rPr lang="en-US" altLang="zh-CN" sz="3400" b="1" dirty="0" smtClean="0">
                <a:solidFill>
                  <a:srgbClr val="CC8EA8"/>
                </a:solidFill>
                <a:latin typeface="MV Boli" panose="02000500030200090000" charset="0"/>
                <a:cs typeface="MV Boli" panose="02000500030200090000" charset="0"/>
              </a:rPr>
              <a:t>Other </a:t>
            </a:r>
            <a:endParaRPr lang="en-US" altLang="zh-CN" sz="3400" b="1" dirty="0" smtClean="0">
              <a:solidFill>
                <a:srgbClr val="CC8EA8"/>
              </a:solidFill>
              <a:latin typeface="MV Boli" panose="02000500030200090000" charset="0"/>
              <a:cs typeface="MV Boli" panose="02000500030200090000" charset="0"/>
            </a:endParaRPr>
          </a:p>
          <a:p>
            <a:pPr algn="ctr"/>
            <a:r>
              <a:rPr lang="en-US" altLang="zh-CN" sz="3400" b="1" dirty="0" smtClean="0">
                <a:solidFill>
                  <a:srgbClr val="CC8EA8"/>
                </a:solidFill>
                <a:latin typeface="MV Boli" panose="02000500030200090000" charset="0"/>
                <a:cs typeface="MV Boli" panose="02000500030200090000" charset="0"/>
              </a:rPr>
              <a:t>reasons</a:t>
            </a:r>
            <a:endParaRPr lang="en-US" altLang="zh-CN" sz="3400" b="1" dirty="0" smtClean="0">
              <a:solidFill>
                <a:srgbClr val="CC8EA8"/>
              </a:solidFill>
              <a:latin typeface="MV Boli" panose="02000500030200090000" charset="0"/>
              <a:cs typeface="MV Boli" panose="02000500030200090000" charset="0"/>
            </a:endParaRPr>
          </a:p>
        </p:txBody>
      </p:sp>
      <p:pic>
        <p:nvPicPr>
          <p:cNvPr id="3" name="内容占位符 7" descr="水印"/>
          <p:cNvPicPr>
            <a:picLocks noChangeAspect="1"/>
          </p:cNvPicPr>
          <p:nvPr userDrawn="1"/>
        </p:nvPicPr>
        <p:blipFill>
          <a:blip r:embed="rId1"/>
          <a:stretch>
            <a:fillRect/>
          </a:stretch>
        </p:blipFill>
        <p:spPr>
          <a:xfrm>
            <a:off x="97155" y="6497320"/>
            <a:ext cx="991235" cy="32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P spid="21" grpId="0"/>
      <p:bldP spid="22" grpId="0"/>
      <p:bldP spid="23" grpId="0"/>
      <p:bldP spid="2" grpId="0" bldLvl="0" animBg="1"/>
      <p:bldP spid="4" grpId="0"/>
    </p:bldLst>
  </p:timing>
</p:sld>
</file>

<file path=ppt/tags/tag1.xml><?xml version="1.0" encoding="utf-8"?>
<p:tagLst xmlns:p="http://schemas.openxmlformats.org/presentationml/2006/main">
  <p:tag name="REFSHAPE" val="966898116"/>
</p:tagLst>
</file>

<file path=ppt/tags/tag2.xml><?xml version="1.0" encoding="utf-8"?>
<p:tagLst xmlns:p="http://schemas.openxmlformats.org/presentationml/2006/main">
  <p:tag name="REFSHAPE" val="911352876"/>
  <p:tag name="KSO_WM_UNIT_PLACING_PICTURE_USER_VIEWPORT" val="{&quot;height&quot;:4112.4614173228347,&quot;width&quot;:4605}"/>
</p:tagLst>
</file>

<file path=ppt/tags/tag3.xml><?xml version="1.0" encoding="utf-8"?>
<p:tagLst xmlns:p="http://schemas.openxmlformats.org/presentationml/2006/main">
  <p:tag name="ISPRING_PRESENTATION_TITLE" val="清新花朵简约活动模板"/>
</p:tagLst>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blipFill>
          <a:blip xmlns:r="http://schemas.openxmlformats.org/officeDocument/2006/relationships" r:embed="rId1"/>
          <a:stretch>
            <a:fillRect/>
          </a:stretch>
        </a:blipFill>
        <a:ln>
          <a:solidFill>
            <a:schemeClr val="bg1">
              <a:lumMod val="85000"/>
            </a:schemeClr>
          </a:solidFill>
        </a:ln>
      </a:spPr>
      <a:bodyPr lIns="0" tIns="0" rIns="0" bIns="0" anchor="ct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9361</Words>
  <Application>WPS 演示</Application>
  <PresentationFormat>宽屏</PresentationFormat>
  <Paragraphs>206</Paragraphs>
  <Slides>16</Slides>
  <Notes>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16</vt:i4>
      </vt:variant>
    </vt:vector>
  </HeadingPairs>
  <TitlesOfParts>
    <vt:vector size="35" baseType="lpstr">
      <vt:lpstr>Arial</vt:lpstr>
      <vt:lpstr>宋体</vt:lpstr>
      <vt:lpstr>Wingdings</vt:lpstr>
      <vt:lpstr>Calibri</vt:lpstr>
      <vt:lpstr>Arial</vt:lpstr>
      <vt:lpstr>MV Boli</vt:lpstr>
      <vt:lpstr>楷体</vt:lpstr>
      <vt:lpstr>黑体</vt:lpstr>
      <vt:lpstr>微软雅黑</vt:lpstr>
      <vt:lpstr>Calibri Light</vt:lpstr>
      <vt:lpstr>Comic Sans MS</vt:lpstr>
      <vt:lpstr>Arial Unicode MS</vt:lpstr>
      <vt:lpstr>等线 Light</vt:lpstr>
      <vt:lpstr>等线</vt:lpstr>
      <vt:lpstr>Times New Roman</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曹小等</cp:lastModifiedBy>
  <cp:revision>14</cp:revision>
  <dcterms:created xsi:type="dcterms:W3CDTF">2020-04-10T15:38:00Z</dcterms:created>
  <dcterms:modified xsi:type="dcterms:W3CDTF">2020-04-16T07:20:29Z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