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347" r:id="rId3"/>
    <p:sldId id="296" r:id="rId4"/>
    <p:sldId id="287" r:id="rId5"/>
    <p:sldId id="295" r:id="rId6"/>
    <p:sldId id="256" r:id="rId7"/>
    <p:sldId id="261" r:id="rId8"/>
    <p:sldId id="266" r:id="rId9"/>
    <p:sldId id="278" r:id="rId10"/>
    <p:sldId id="279" r:id="rId11"/>
    <p:sldId id="299" r:id="rId12"/>
    <p:sldId id="267" r:id="rId13"/>
    <p:sldId id="284" r:id="rId14"/>
    <p:sldId id="346" r:id="rId15"/>
    <p:sldId id="290" r:id="rId16"/>
    <p:sldId id="291" r:id="rId17"/>
    <p:sldId id="292" r:id="rId18"/>
    <p:sldId id="293" r:id="rId19"/>
    <p:sldId id="344" r:id="rId20"/>
    <p:sldId id="288" r:id="rId21"/>
    <p:sldId id="298" r:id="rId22"/>
    <p:sldId id="277" r:id="rId23"/>
    <p:sldId id="270" r:id="rId24"/>
    <p:sldId id="345"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2CC"/>
    <a:srgbClr val="FDEADA"/>
    <a:srgbClr val="FFFFFF"/>
    <a:srgbClr val="FBD8BB"/>
    <a:srgbClr val="E1F7FF"/>
    <a:srgbClr val="FFA7F9"/>
    <a:srgbClr val="FFD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62"/>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6CF76-1FE5-4225-A579-433977D250BE}" type="datetimeFigureOut">
              <a:rPr lang="zh-CN" altLang="en-US" smtClean="0"/>
              <a:t>2020/4/29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646B4-AD2D-4BC5-9B3D-95BFE1ECE36B}" type="slidenum">
              <a:rPr lang="zh-CN" altLang="en-US" smtClean="0"/>
              <a:t>‹#›</a:t>
            </a:fld>
            <a:endParaRPr lang="zh-CN" altLang="en-US"/>
          </a:p>
        </p:txBody>
      </p:sp>
    </p:spTree>
    <p:extLst>
      <p:ext uri="{BB962C8B-B14F-4D97-AF65-F5344CB8AC3E}">
        <p14:creationId xmlns:p14="http://schemas.microsoft.com/office/powerpoint/2010/main" val="11265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73D8B-5D2E-44B3-8D6E-31CDF52373AA}"/>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F906FF2F-09F4-444A-B02D-FF45D3E9775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7FA023-3FF2-485D-A5E4-302ABD288DBF}"/>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AD658D26-B8A3-4AC8-AAEC-4463B79433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276B82-8748-41A9-94D9-D4C979DBBF05}"/>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76252883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D0D920-D80F-449F-AABB-CAED040C4E9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CC7B397-45FA-4BEB-B437-A0475C697AE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ADB5BD-746E-4015-808E-5E0D5A41501E}"/>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D49630E7-D87A-43BA-BFF7-FE104EA290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1563CB-BF7E-4277-A94F-B225C1736FDB}"/>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416195627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99E11-4555-41F5-9FAE-B987DFAA2568}"/>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030EDF39-56B4-40A9-A180-3137E02AE38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82AFA85-E4D0-4BE6-BDB9-94FE575B7134}"/>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0F04445B-993B-431E-9DFF-8E09C96056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55484A-C4CE-4DFA-AF24-841C8F19F55D}"/>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68643991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2FCFEC-D158-49DA-863B-36DA5C648B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0A25E0-5FB9-4523-A6BD-6D897B208F8E}"/>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B38E6A5-FEF2-4008-B03D-097AF7BF6931}"/>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878C408-A872-497E-8783-CE5C1247AD56}"/>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6" name="页脚占位符 5">
            <a:extLst>
              <a:ext uri="{FF2B5EF4-FFF2-40B4-BE49-F238E27FC236}">
                <a16:creationId xmlns:a16="http://schemas.microsoft.com/office/drawing/2014/main" id="{D9509964-D5EB-4A6B-93D6-3EB1C3A69E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1FDE24C-6C5C-471A-AE93-4A97BBDC61B3}"/>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40081299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0C9E4D-5B6A-4DD4-ACF0-CB596AA094D5}"/>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7879B9-7840-413A-951A-7EAC2B86768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BC6E418-7456-401B-A270-55DD1F2278ED}"/>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25C1E2D-A537-4C6E-9A02-7319B8EF0EF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6F6CF49-D3B6-4C53-A83D-AA272F3BEAF6}"/>
              </a:ext>
            </a:extLst>
          </p:cNvPr>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8F1D1E-9B76-4F26-B2E8-6F9FF8216FE0}"/>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8" name="页脚占位符 7">
            <a:extLst>
              <a:ext uri="{FF2B5EF4-FFF2-40B4-BE49-F238E27FC236}">
                <a16:creationId xmlns:a16="http://schemas.microsoft.com/office/drawing/2014/main" id="{02D828FB-0164-46CC-8DD0-8F2F9DA279C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EE24397-91C0-4D6E-B58C-06125E595C0D}"/>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928290106"/>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597825-3777-4096-AC4E-AF7EC2EF0F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85E4DCE-9CD3-44E3-A14A-EE5450249B01}"/>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4" name="页脚占位符 3">
            <a:extLst>
              <a:ext uri="{FF2B5EF4-FFF2-40B4-BE49-F238E27FC236}">
                <a16:creationId xmlns:a16="http://schemas.microsoft.com/office/drawing/2014/main" id="{BC0CD9D1-FB91-4FC0-9136-F72626E551C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991E337-1FA5-453E-AF33-419CE7BBC662}"/>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217399777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2B4969A-F552-4F8F-95FA-5CF3F6CF9B9F}"/>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3" name="页脚占位符 2">
            <a:extLst>
              <a:ext uri="{FF2B5EF4-FFF2-40B4-BE49-F238E27FC236}">
                <a16:creationId xmlns:a16="http://schemas.microsoft.com/office/drawing/2014/main" id="{B9242ACF-5B82-4C29-B923-4E3FA586D3D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259BCF3-A5A0-49A4-B5BF-180A9CD37CC3}"/>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089610553"/>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17A698-50B3-4568-A653-75676E862EA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A7F0D885-83AC-4F8B-B150-20A8175B2C5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91F3221-AD29-4A68-9FE0-9719CB4731D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7791B77-05EA-4C55-AADB-9ED136812A5D}"/>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6" name="页脚占位符 5">
            <a:extLst>
              <a:ext uri="{FF2B5EF4-FFF2-40B4-BE49-F238E27FC236}">
                <a16:creationId xmlns:a16="http://schemas.microsoft.com/office/drawing/2014/main" id="{E481DB46-2065-4C56-96DA-4407800C7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8CE145-155D-44B1-B970-3C582C605858}"/>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249154513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DE53C-E866-4F58-B99F-4A7E2412E0D3}"/>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19EDBBD5-8320-46C9-B139-661B6AB36D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5A3C1BC-B24C-4F46-9845-9E2E1CD6FF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B4DD30D-7C04-4186-AE66-67A26F189465}"/>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6" name="页脚占位符 5">
            <a:extLst>
              <a:ext uri="{FF2B5EF4-FFF2-40B4-BE49-F238E27FC236}">
                <a16:creationId xmlns:a16="http://schemas.microsoft.com/office/drawing/2014/main" id="{8EE5494C-07FF-442C-BD8A-39BC451D7C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84997E-C21D-4D92-ACBC-86A47CD0B76B}"/>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2840968774"/>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7A511-9B70-45B9-90BC-A9712E494C7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41267F8-DF29-43C3-A0DF-334C8C22060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88A6016-F770-404E-8891-BE8F7B2AF3A4}"/>
              </a:ext>
            </a:extLst>
          </p:cNvPr>
          <p:cNvSpPr>
            <a:spLocks noGrp="1"/>
          </p:cNvSpPr>
          <p:nvPr>
            <p:ph type="dt" sz="half" idx="10"/>
          </p:nvPr>
        </p:nvSpPr>
        <p:spPr/>
        <p:txBody>
          <a:body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D02843E3-1C68-4788-8A80-8C7D08F86F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49D68C-A11D-483F-B786-58D8FD47B645}"/>
              </a:ext>
            </a:extLst>
          </p:cNvPr>
          <p:cNvSpPr>
            <a:spLocks noGrp="1"/>
          </p:cNvSpPr>
          <p:nvPr>
            <p:ph type="sldNum" sz="quarter" idx="12"/>
          </p:nvPr>
        </p:nvSpPr>
        <p:spPr/>
        <p:txBody>
          <a:body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3033638872"/>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F98474A-A598-4CE9-BC80-0F616C4155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53" t="2899" r="4275" b="2676"/>
          <a:stretch/>
        </p:blipFill>
        <p:spPr>
          <a:xfrm rot="5400000">
            <a:off x="2214564" y="-1712118"/>
            <a:ext cx="4714876" cy="8567736"/>
          </a:xfrm>
          <a:prstGeom prst="rect">
            <a:avLst/>
          </a:prstGeom>
        </p:spPr>
      </p:pic>
      <p:pic>
        <p:nvPicPr>
          <p:cNvPr id="10" name="图片 9">
            <a:extLst>
              <a:ext uri="{FF2B5EF4-FFF2-40B4-BE49-F238E27FC236}">
                <a16:creationId xmlns:a16="http://schemas.microsoft.com/office/drawing/2014/main" id="{89BA6438-20B9-4583-BACA-0CDF85609A2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0937" t="41718" r="16755" b="25879"/>
          <a:stretch/>
        </p:blipFill>
        <p:spPr>
          <a:xfrm rot="16200000">
            <a:off x="733153" y="267413"/>
            <a:ext cx="559991" cy="971550"/>
          </a:xfrm>
          <a:prstGeom prst="rect">
            <a:avLst/>
          </a:prstGeom>
        </p:spPr>
      </p:pic>
      <p:sp>
        <p:nvSpPr>
          <p:cNvPr id="6" name="文本框 5">
            <a:extLst>
              <a:ext uri="{FF2B5EF4-FFF2-40B4-BE49-F238E27FC236}">
                <a16:creationId xmlns:a16="http://schemas.microsoft.com/office/drawing/2014/main" id="{EA057753-06C8-403C-A37E-10C03972911D}"/>
              </a:ext>
            </a:extLst>
          </p:cNvPr>
          <p:cNvSpPr txBox="1">
            <a:spLocks noChangeArrowheads="1"/>
          </p:cNvSpPr>
          <p:nvPr userDrawn="1"/>
        </p:nvSpPr>
        <p:spPr bwMode="auto">
          <a:xfrm>
            <a:off x="1153887" y="530342"/>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99" dirty="0">
                <a:solidFill>
                  <a:schemeClr val="accent1"/>
                </a:solidFill>
                <a:latin typeface="X-youeryuan" panose="00000406000000000000" pitchFamily="2" charset="-122"/>
                <a:ea typeface="X-youeryuan" panose="00000406000000000000" pitchFamily="2" charset="-122"/>
                <a:sym typeface="X-youeryuan" panose="00000406000000000000" pitchFamily="2" charset="-122"/>
              </a:rPr>
              <a:t>点击输入文本</a:t>
            </a:r>
          </a:p>
        </p:txBody>
      </p:sp>
    </p:spTree>
    <p:extLst>
      <p:ext uri="{BB962C8B-B14F-4D97-AF65-F5344CB8AC3E}">
        <p14:creationId xmlns:p14="http://schemas.microsoft.com/office/powerpoint/2010/main" val="14382783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37260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70000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4729163" y="1452202"/>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601595" y="1452202"/>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6601595" y="2847887"/>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729163" y="2847887"/>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pPr/>
              <a:t>‹#›</a:t>
            </a:fld>
            <a:endParaRPr lang="zh-CN" altLang="en-US"/>
          </a:p>
        </p:txBody>
      </p:sp>
    </p:spTree>
    <p:extLst>
      <p:ext uri="{BB962C8B-B14F-4D97-AF65-F5344CB8AC3E}">
        <p14:creationId xmlns:p14="http://schemas.microsoft.com/office/powerpoint/2010/main" val="1670846790"/>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3263332" y="1502795"/>
            <a:ext cx="2681754" cy="2681756"/>
          </a:xfrm>
          <a:custGeom>
            <a:avLst/>
            <a:gdLst>
              <a:gd name="connsiteX0" fmla="*/ 1787836 w 3575672"/>
              <a:gd name="connsiteY0" fmla="*/ 0 h 3575674"/>
              <a:gd name="connsiteX1" fmla="*/ 3575672 w 3575672"/>
              <a:gd name="connsiteY1" fmla="*/ 1787837 h 3575674"/>
              <a:gd name="connsiteX2" fmla="*/ 1787836 w 3575672"/>
              <a:gd name="connsiteY2" fmla="*/ 3575674 h 3575674"/>
              <a:gd name="connsiteX3" fmla="*/ 0 w 3575672"/>
              <a:gd name="connsiteY3" fmla="*/ 1787837 h 3575674"/>
              <a:gd name="connsiteX4" fmla="*/ 1787836 w 3575672"/>
              <a:gd name="connsiteY4" fmla="*/ 0 h 357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672" h="3575674">
                <a:moveTo>
                  <a:pt x="1787836" y="0"/>
                </a:moveTo>
                <a:cubicBezTo>
                  <a:pt x="2775231" y="0"/>
                  <a:pt x="3575672" y="800442"/>
                  <a:pt x="3575672" y="1787837"/>
                </a:cubicBezTo>
                <a:cubicBezTo>
                  <a:pt x="3575672" y="2775232"/>
                  <a:pt x="2775231" y="3575674"/>
                  <a:pt x="1787836" y="3575674"/>
                </a:cubicBezTo>
                <a:cubicBezTo>
                  <a:pt x="800441" y="3575674"/>
                  <a:pt x="0" y="2775232"/>
                  <a:pt x="0" y="1787837"/>
                </a:cubicBezTo>
                <a:cubicBezTo>
                  <a:pt x="0" y="800442"/>
                  <a:pt x="800441" y="0"/>
                  <a:pt x="17878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68700955"/>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692788" y="1202367"/>
            <a:ext cx="1903942" cy="1589529"/>
          </a:xfrm>
          <a:custGeom>
            <a:avLst/>
            <a:gdLst>
              <a:gd name="connsiteX0" fmla="*/ 0 w 2538589"/>
              <a:gd name="connsiteY0" fmla="*/ 0 h 2119372"/>
              <a:gd name="connsiteX1" fmla="*/ 2538589 w 2538589"/>
              <a:gd name="connsiteY1" fmla="*/ 0 h 2119372"/>
              <a:gd name="connsiteX2" fmla="*/ 2538589 w 2538589"/>
              <a:gd name="connsiteY2" fmla="*/ 2119372 h 2119372"/>
              <a:gd name="connsiteX3" fmla="*/ 0 w 2538589"/>
              <a:gd name="connsiteY3" fmla="*/ 2119372 h 2119372"/>
            </a:gdLst>
            <a:ahLst/>
            <a:cxnLst>
              <a:cxn ang="0">
                <a:pos x="connsiteX0" y="connsiteY0"/>
              </a:cxn>
              <a:cxn ang="0">
                <a:pos x="connsiteX1" y="connsiteY1"/>
              </a:cxn>
              <a:cxn ang="0">
                <a:pos x="connsiteX2" y="connsiteY2"/>
              </a:cxn>
              <a:cxn ang="0">
                <a:pos x="connsiteX3" y="connsiteY3"/>
              </a:cxn>
            </a:cxnLst>
            <a:rect l="l" t="t" r="r" b="b"/>
            <a:pathLst>
              <a:path w="2538589" h="2119372">
                <a:moveTo>
                  <a:pt x="0" y="0"/>
                </a:moveTo>
                <a:lnTo>
                  <a:pt x="2538589" y="0"/>
                </a:lnTo>
                <a:lnTo>
                  <a:pt x="2538589" y="2119372"/>
                </a:lnTo>
                <a:lnTo>
                  <a:pt x="0" y="2119372"/>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687230" y="2860056"/>
            <a:ext cx="3800737" cy="1599851"/>
          </a:xfrm>
          <a:custGeom>
            <a:avLst/>
            <a:gdLst>
              <a:gd name="connsiteX0" fmla="*/ 0 w 5067649"/>
              <a:gd name="connsiteY0" fmla="*/ 0 h 2133134"/>
              <a:gd name="connsiteX1" fmla="*/ 5067649 w 5067649"/>
              <a:gd name="connsiteY1" fmla="*/ 0 h 2133134"/>
              <a:gd name="connsiteX2" fmla="*/ 5067649 w 5067649"/>
              <a:gd name="connsiteY2" fmla="*/ 2133134 h 2133134"/>
              <a:gd name="connsiteX3" fmla="*/ 0 w 5067649"/>
              <a:gd name="connsiteY3" fmla="*/ 2133134 h 2133134"/>
            </a:gdLst>
            <a:ahLst/>
            <a:cxnLst>
              <a:cxn ang="0">
                <a:pos x="connsiteX0" y="connsiteY0"/>
              </a:cxn>
              <a:cxn ang="0">
                <a:pos x="connsiteX1" y="connsiteY1"/>
              </a:cxn>
              <a:cxn ang="0">
                <a:pos x="connsiteX2" y="connsiteY2"/>
              </a:cxn>
              <a:cxn ang="0">
                <a:pos x="connsiteX3" y="connsiteY3"/>
              </a:cxn>
            </a:cxnLst>
            <a:rect l="l" t="t" r="r" b="b"/>
            <a:pathLst>
              <a:path w="5067649" h="2133134">
                <a:moveTo>
                  <a:pt x="0" y="0"/>
                </a:moveTo>
                <a:lnTo>
                  <a:pt x="5067649" y="0"/>
                </a:lnTo>
                <a:lnTo>
                  <a:pt x="5067649" y="2133134"/>
                </a:lnTo>
                <a:lnTo>
                  <a:pt x="0" y="213313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2896267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4"/>
          </p:nvPr>
        </p:nvSpPr>
        <p:spPr>
          <a:xfrm>
            <a:off x="136518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507317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099C8A52-0EC3-4181-8B4F-009A31F6109E}" type="datetimeFigureOut">
              <a:rPr lang="zh-CN" altLang="en-US" smtClean="0"/>
              <a:t>2020/4/29</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1C81C12D-88FB-4E14-A20B-A46F7BFCCFA1}" type="slidenum">
              <a:rPr lang="zh-CN" altLang="en-US" smtClean="0"/>
              <a:t>‹#›</a:t>
            </a:fld>
            <a:endParaRPr lang="zh-CN" altLang="en-US"/>
          </a:p>
        </p:txBody>
      </p:sp>
    </p:spTree>
    <p:extLst>
      <p:ext uri="{BB962C8B-B14F-4D97-AF65-F5344CB8AC3E}">
        <p14:creationId xmlns:p14="http://schemas.microsoft.com/office/powerpoint/2010/main" val="2635846678"/>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318023"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dirty="0"/>
          </a:p>
        </p:txBody>
      </p:sp>
      <p:sp>
        <p:nvSpPr>
          <p:cNvPr id="12" name="图片占位符 11"/>
          <p:cNvSpPr>
            <a:spLocks noGrp="1"/>
          </p:cNvSpPr>
          <p:nvPr>
            <p:ph type="pic" sz="quarter" idx="11"/>
          </p:nvPr>
        </p:nvSpPr>
        <p:spPr>
          <a:xfrm>
            <a:off x="3865280"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6412536"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320598337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739139" y="1138853"/>
            <a:ext cx="2596376" cy="166626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739139" y="2867025"/>
            <a:ext cx="2596374" cy="1658711"/>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9630022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63A6C1-0F2B-43D9-B0D2-56D06B466582}"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63A6C1-0F2B-43D9-B0D2-56D06B466582}" type="datetimeFigureOut">
              <a:rPr lang="zh-CN" altLang="en-US" smtClean="0"/>
              <a:t>2020/4/29</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C139C9-EB33-46A8-9A1E-47CB460A6113}" type="slidenum">
              <a:rPr lang="zh-CN" altLang="en-US" smtClean="0"/>
              <a:t>‹#›</a:t>
            </a:fld>
            <a:endParaRPr lang="zh-CN" altLang="en-US"/>
          </a:p>
        </p:txBody>
      </p:sp>
      <p:pic>
        <p:nvPicPr>
          <p:cNvPr id="7" name="图片 6" descr="水印"/>
          <p:cNvPicPr>
            <a:picLocks noChangeAspect="1"/>
          </p:cNvPicPr>
          <p:nvPr userDrawn="1"/>
        </p:nvPicPr>
        <p:blipFill>
          <a:blip r:embed="rId13"/>
          <a:stretch>
            <a:fillRect/>
          </a:stretch>
        </p:blipFill>
        <p:spPr>
          <a:xfrm>
            <a:off x="8172400" y="33337"/>
            <a:ext cx="865997" cy="2802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37D4A3-9B55-40F6-A681-9AE37BA90F1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CABEB2E-2AF7-40E4-B87D-FB24C931114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DB26B1-21BB-4BB1-8208-E016370840A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3F1CEC-F901-46FB-9AF5-A47488F8F49A}" type="datetimeFigureOut">
              <a:rPr lang="zh-CN" altLang="en-US" smtClean="0"/>
              <a:t>2020/4/29</a:t>
            </a:fld>
            <a:endParaRPr lang="zh-CN" altLang="en-US"/>
          </a:p>
        </p:txBody>
      </p:sp>
      <p:sp>
        <p:nvSpPr>
          <p:cNvPr id="5" name="页脚占位符 4">
            <a:extLst>
              <a:ext uri="{FF2B5EF4-FFF2-40B4-BE49-F238E27FC236}">
                <a16:creationId xmlns:a16="http://schemas.microsoft.com/office/drawing/2014/main" id="{B0B222A8-C64A-4AAC-9172-3E299B21852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E8D371A-0DDA-43DC-BFE8-CB3E28C7F19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4526825-9BD4-4AFE-BD59-760FB31E8013}" type="slidenum">
              <a:rPr lang="zh-CN" altLang="en-US" smtClean="0"/>
              <a:t>‹#›</a:t>
            </a:fld>
            <a:endParaRPr lang="zh-CN" altLang="en-US"/>
          </a:p>
        </p:txBody>
      </p:sp>
    </p:spTree>
    <p:extLst>
      <p:ext uri="{BB962C8B-B14F-4D97-AF65-F5344CB8AC3E}">
        <p14:creationId xmlns:p14="http://schemas.microsoft.com/office/powerpoint/2010/main" val="198415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329712" y="540727"/>
            <a:ext cx="455125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dirty="0">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dirty="0">
              <a:solidFill>
                <a:srgbClr val="FF0000"/>
              </a:solidFill>
              <a:latin typeface="HelveticaNeue" panose="02000503000000020004" pitchFamily="2" charset="0"/>
            </a:endParaRPr>
          </a:p>
          <a:p>
            <a:pPr eaLnBrk="1" hangingPunct="1">
              <a:spcBef>
                <a:spcPct val="0"/>
              </a:spcBef>
              <a:buFontTx/>
              <a:buNone/>
            </a:pPr>
            <a:endParaRPr lang="en-US" altLang="zh-CN" sz="3000" b="1" dirty="0">
              <a:solidFill>
                <a:srgbClr val="FF0000"/>
              </a:solidFill>
              <a:latin typeface="HelveticaNeue" panose="02000503000000020004" pitchFamily="2" charset="0"/>
            </a:endParaRPr>
          </a:p>
          <a:p>
            <a:pPr eaLnBrk="1" hangingPunct="1">
              <a:spcBef>
                <a:spcPct val="0"/>
              </a:spcBef>
              <a:buFontTx/>
              <a:buNone/>
            </a:pPr>
            <a:r>
              <a:rPr lang="zh-CN" altLang="en-US" sz="3000" b="1" dirty="0">
                <a:solidFill>
                  <a:srgbClr val="FF0000"/>
                </a:solidFill>
                <a:latin typeface="HelveticaNeue" panose="02000503000000020004" pitchFamily="2" charset="0"/>
              </a:rPr>
              <a:t>更多教学资源请关注</a:t>
            </a:r>
            <a:endParaRPr lang="en-US" altLang="zh-CN" sz="3000" b="1" dirty="0">
              <a:solidFill>
                <a:srgbClr val="FF0000"/>
              </a:solidFill>
              <a:latin typeface="HelveticaNeue" panose="02000503000000020004" pitchFamily="2" charset="0"/>
            </a:endParaRPr>
          </a:p>
          <a:p>
            <a:pPr eaLnBrk="1" hangingPunct="1">
              <a:spcBef>
                <a:spcPct val="0"/>
              </a:spcBef>
              <a:buFontTx/>
              <a:buNone/>
            </a:pPr>
            <a:r>
              <a:rPr lang="zh-CN" altLang="en-US" sz="3000" b="1" dirty="0">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424" y="1469346"/>
            <a:ext cx="2412389" cy="241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68425" y="776335"/>
            <a:ext cx="36425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000" b="1" dirty="0">
                <a:latin typeface="华文新魏" panose="02010800040101010101" pitchFamily="2" charset="-122"/>
              </a:rPr>
              <a:t>知识产权声明</a:t>
            </a:r>
          </a:p>
        </p:txBody>
      </p:sp>
    </p:spTree>
    <p:extLst>
      <p:ext uri="{BB962C8B-B14F-4D97-AF65-F5344CB8AC3E}">
        <p14:creationId xmlns:p14="http://schemas.microsoft.com/office/powerpoint/2010/main" val="221777997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80528" y="160936"/>
            <a:ext cx="9144000"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use advanced phrases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矩形 2"/>
          <p:cNvSpPr/>
          <p:nvPr/>
        </p:nvSpPr>
        <p:spPr>
          <a:xfrm>
            <a:off x="179512" y="664088"/>
            <a:ext cx="911465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picturesque scenery/gorgeous landscape/attractive places of interest</a:t>
            </a:r>
          </a:p>
        </p:txBody>
      </p:sp>
      <p:sp>
        <p:nvSpPr>
          <p:cNvPr id="4" name="矩形 3"/>
          <p:cNvSpPr/>
          <p:nvPr/>
        </p:nvSpPr>
        <p:spPr>
          <a:xfrm>
            <a:off x="179512" y="1822053"/>
            <a:ext cx="880837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ancient architecture/ magnificent museums/ historical heritage</a:t>
            </a:r>
          </a:p>
        </p:txBody>
      </p:sp>
      <p:sp>
        <p:nvSpPr>
          <p:cNvPr id="6" name="矩形 5"/>
          <p:cNvSpPr/>
          <p:nvPr/>
        </p:nvSpPr>
        <p:spPr>
          <a:xfrm>
            <a:off x="1403648" y="1059582"/>
            <a:ext cx="725698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offer a feast for eyes and broaden one’s horizons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enjoy the beautiful nature and refresh one’s spirits</a:t>
            </a:r>
            <a:endParaRPr kumimoji="0" lang="en-US" altLang="zh-CN" sz="24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endParaRPr>
          </a:p>
        </p:txBody>
      </p:sp>
      <p:sp>
        <p:nvSpPr>
          <p:cNvPr id="7" name="矩形 6"/>
          <p:cNvSpPr/>
          <p:nvPr/>
        </p:nvSpPr>
        <p:spPr>
          <a:xfrm>
            <a:off x="179512" y="3291830"/>
            <a:ext cx="91759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harmonious atmosphere /hospitable people…</a:t>
            </a:r>
          </a:p>
        </p:txBody>
      </p:sp>
      <p:sp>
        <p:nvSpPr>
          <p:cNvPr id="8" name="矩形 7"/>
          <p:cNvSpPr/>
          <p:nvPr/>
        </p:nvSpPr>
        <p:spPr>
          <a:xfrm>
            <a:off x="1397981" y="2283718"/>
            <a:ext cx="735048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provide an important platform for cultural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act as easy access to profound and splendid cultural relics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have a better command of </a:t>
            </a:r>
            <a:r>
              <a:rPr kumimoji="0" lang="en-US" altLang="zh-CN" sz="2000" b="0" i="0" u="none" strike="noStrike" kern="1200" cap="none" spc="0" normalizeH="0" baseline="0" noProof="0" dirty="0" err="1">
                <a:ln>
                  <a:noFill/>
                </a:ln>
                <a:solidFill>
                  <a:schemeClr val="accent6"/>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 conventional culture</a:t>
            </a:r>
          </a:p>
        </p:txBody>
      </p:sp>
      <p:sp>
        <p:nvSpPr>
          <p:cNvPr id="10" name="矩形 9"/>
          <p:cNvSpPr/>
          <p:nvPr/>
        </p:nvSpPr>
        <p:spPr>
          <a:xfrm>
            <a:off x="1349422" y="3907383"/>
            <a:ext cx="739904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accent6"/>
                </a:solidFill>
                <a:effectLst/>
                <a:uLnTx/>
                <a:uFillTx/>
                <a:latin typeface="Calibri"/>
                <a:ea typeface="宋体" panose="02010600030101010101" pitchFamily="2" charset="-122"/>
                <a:cs typeface="+mn-cs"/>
              </a:rPr>
              <a:t>feel the vigorous charm of the city and kindness from local people</a:t>
            </a:r>
          </a:p>
        </p:txBody>
      </p:sp>
      <p:sp>
        <p:nvSpPr>
          <p:cNvPr id="11" name="右箭头 10"/>
          <p:cNvSpPr/>
          <p:nvPr/>
        </p:nvSpPr>
        <p:spPr>
          <a:xfrm>
            <a:off x="323528" y="2631854"/>
            <a:ext cx="936104" cy="360040"/>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右箭头 11"/>
          <p:cNvSpPr/>
          <p:nvPr/>
        </p:nvSpPr>
        <p:spPr>
          <a:xfrm>
            <a:off x="323528" y="3939932"/>
            <a:ext cx="936104" cy="360040"/>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9" name="图片 8">
            <a:extLst>
              <a:ext uri="{FF2B5EF4-FFF2-40B4-BE49-F238E27FC236}">
                <a16:creationId xmlns:a16="http://schemas.microsoft.com/office/drawing/2014/main" id="{FF6BC3FC-98EF-4EEC-9C78-D17525A53281}"/>
              </a:ext>
            </a:extLst>
          </p:cNvPr>
          <p:cNvPicPr>
            <a:picLocks noChangeAspect="1"/>
          </p:cNvPicPr>
          <p:nvPr/>
        </p:nvPicPr>
        <p:blipFill>
          <a:blip r:embed="rId3"/>
          <a:stretch>
            <a:fillRect/>
          </a:stretch>
        </p:blipFill>
        <p:spPr>
          <a:xfrm>
            <a:off x="323528" y="1276478"/>
            <a:ext cx="969348" cy="420660"/>
          </a:xfrm>
          <a:prstGeom prst="rect">
            <a:avLst/>
          </a:prstGeom>
        </p:spPr>
      </p:pic>
      <p:pic>
        <p:nvPicPr>
          <p:cNvPr id="5" name="图片 4">
            <a:extLst>
              <a:ext uri="{FF2B5EF4-FFF2-40B4-BE49-F238E27FC236}">
                <a16:creationId xmlns:a16="http://schemas.microsoft.com/office/drawing/2014/main" id="{FAC1A756-D547-48AB-926A-18E78F8E2C29}"/>
              </a:ext>
            </a:extLst>
          </p:cNvPr>
          <p:cNvPicPr>
            <a:picLocks noChangeAspect="1"/>
          </p:cNvPicPr>
          <p:nvPr/>
        </p:nvPicPr>
        <p:blipFill>
          <a:blip r:embed="rId4"/>
          <a:stretch>
            <a:fillRect/>
          </a:stretch>
        </p:blipFill>
        <p:spPr>
          <a:xfrm>
            <a:off x="7553398" y="2283718"/>
            <a:ext cx="1548518" cy="2682472"/>
          </a:xfrm>
          <a:prstGeom prst="rect">
            <a:avLst/>
          </a:prstGeom>
        </p:spPr>
      </p:pic>
    </p:spTree>
    <p:extLst>
      <p:ext uri="{BB962C8B-B14F-4D97-AF65-F5344CB8AC3E}">
        <p14:creationId xmlns:p14="http://schemas.microsoft.com/office/powerpoint/2010/main" val="3461000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092" y="621831"/>
            <a:ext cx="9108504" cy="646331"/>
          </a:xfrm>
          <a:prstGeom prst="rect">
            <a:avLst/>
          </a:prstGeom>
        </p:spPr>
        <p:txBody>
          <a:bodyPr wrap="square">
            <a:spAutoFit/>
          </a:bodyPr>
          <a:lstStyle/>
          <a:p>
            <a:r>
              <a:rPr lang="en-US" altLang="zh-CN" sz="1600" dirty="0">
                <a:latin typeface="Comic Sans MS" pitchFamily="66" charset="0"/>
              </a:rPr>
              <a:t>    </a:t>
            </a:r>
            <a:r>
              <a:rPr lang="en-US" altLang="zh-CN" dirty="0">
                <a:solidFill>
                  <a:srgbClr val="0070C0"/>
                </a:solidFill>
                <a:latin typeface="Comic Sans MS" pitchFamily="66" charset="0"/>
              </a:rPr>
              <a:t>However</a:t>
            </a:r>
            <a:r>
              <a:rPr lang="en-US" altLang="zh-CN" dirty="0">
                <a:latin typeface="Comic Sans MS" pitchFamily="66" charset="0"/>
              </a:rPr>
              <a:t>, it’s still sensible to </a:t>
            </a:r>
            <a:r>
              <a:rPr lang="en-US" altLang="zh-CN" dirty="0">
                <a:solidFill>
                  <a:schemeClr val="accent6">
                    <a:lumMod val="75000"/>
                  </a:schemeClr>
                </a:solidFill>
                <a:latin typeface="Comic Sans MS" pitchFamily="66" charset="0"/>
              </a:rPr>
              <a:t>pay attention to precautions </a:t>
            </a:r>
            <a:r>
              <a:rPr lang="en-US" altLang="zh-CN" dirty="0">
                <a:latin typeface="Comic Sans MS" pitchFamily="66" charset="0"/>
              </a:rPr>
              <a:t>in case of the rebound of epidemic.                                                                                             (</a:t>
            </a:r>
            <a:r>
              <a:rPr lang="zh-CN" altLang="zh-CN" dirty="0">
                <a:latin typeface="Comic Sans MS" pitchFamily="66" charset="0"/>
              </a:rPr>
              <a:t>徐伟强</a:t>
            </a:r>
            <a:r>
              <a:rPr lang="en-US" altLang="zh-CN" dirty="0">
                <a:latin typeface="Comic Sans MS" pitchFamily="66" charset="0"/>
              </a:rPr>
              <a:t>)</a:t>
            </a:r>
            <a:endParaRPr lang="zh-CN" altLang="zh-CN" dirty="0">
              <a:latin typeface="Comic Sans MS" pitchFamily="66" charset="0"/>
            </a:endParaRPr>
          </a:p>
        </p:txBody>
      </p:sp>
      <p:sp>
        <p:nvSpPr>
          <p:cNvPr id="3" name="TextBox 2"/>
          <p:cNvSpPr txBox="1"/>
          <p:nvPr/>
        </p:nvSpPr>
        <p:spPr>
          <a:xfrm>
            <a:off x="-7304" y="81607"/>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remind visitors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107504" y="3219822"/>
            <a:ext cx="8634232"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More importantly</a:t>
            </a:r>
            <a:r>
              <a:rPr lang="en-US" altLang="zh-CN" dirty="0">
                <a:latin typeface="Comic Sans MS" pitchFamily="66" charset="0"/>
              </a:rPr>
              <a:t>,</a:t>
            </a:r>
            <a:r>
              <a:rPr lang="en-US" altLang="zh-CN" dirty="0">
                <a:solidFill>
                  <a:srgbClr val="0070C0"/>
                </a:solidFill>
                <a:latin typeface="Comic Sans MS" pitchFamily="66" charset="0"/>
              </a:rPr>
              <a:t> </a:t>
            </a:r>
            <a:r>
              <a:rPr lang="en-US" altLang="zh-CN" dirty="0">
                <a:latin typeface="Comic Sans MS" pitchFamily="66" charset="0"/>
              </a:rPr>
              <a:t>you’d better attach great importance to the prevention measures, like wearing masks and keeping away from others.                     (</a:t>
            </a:r>
            <a:r>
              <a:rPr lang="zh-CN" altLang="zh-CN" dirty="0">
                <a:latin typeface="Comic Sans MS" pitchFamily="66" charset="0"/>
              </a:rPr>
              <a:t>林一</a:t>
            </a:r>
            <a:r>
              <a:rPr lang="en-US" altLang="zh-CN" dirty="0">
                <a:latin typeface="Comic Sans MS" pitchFamily="66" charset="0"/>
              </a:rPr>
              <a:t>)</a:t>
            </a:r>
            <a:endParaRPr lang="zh-CN" altLang="en-US" dirty="0">
              <a:latin typeface="Comic Sans MS" pitchFamily="66" charset="0"/>
            </a:endParaRPr>
          </a:p>
        </p:txBody>
      </p:sp>
      <p:sp>
        <p:nvSpPr>
          <p:cNvPr id="5" name="矩形 4"/>
          <p:cNvSpPr/>
          <p:nvPr/>
        </p:nvSpPr>
        <p:spPr>
          <a:xfrm>
            <a:off x="107504" y="2355726"/>
            <a:ext cx="8604448"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In addition</a:t>
            </a:r>
            <a:r>
              <a:rPr lang="en-US" altLang="zh-CN" dirty="0">
                <a:latin typeface="Comic Sans MS" pitchFamily="66" charset="0"/>
              </a:rPr>
              <a:t>, due to the incompletely contained epidemic situation, please </a:t>
            </a:r>
            <a:r>
              <a:rPr lang="en-US" altLang="zh-CN" dirty="0">
                <a:solidFill>
                  <a:schemeClr val="accent6">
                    <a:lumMod val="75000"/>
                  </a:schemeClr>
                </a:solidFill>
                <a:latin typeface="Comic Sans MS" pitchFamily="66" charset="0"/>
              </a:rPr>
              <a:t>don’t forget to protect yourself.                                                             </a:t>
            </a:r>
            <a:r>
              <a:rPr lang="en-US" altLang="zh-CN" dirty="0">
                <a:latin typeface="Comic Sans MS" pitchFamily="66" charset="0"/>
              </a:rPr>
              <a:t>(</a:t>
            </a:r>
            <a:r>
              <a:rPr lang="zh-CN" altLang="en-US" dirty="0"/>
              <a:t>陶越越</a:t>
            </a:r>
            <a:r>
              <a:rPr lang="en-US" altLang="zh-CN" dirty="0">
                <a:latin typeface="Comic Sans MS" pitchFamily="66" charset="0"/>
              </a:rPr>
              <a:t>)</a:t>
            </a:r>
            <a:endParaRPr lang="zh-CN" altLang="en-US" dirty="0">
              <a:solidFill>
                <a:schemeClr val="accent6">
                  <a:lumMod val="75000"/>
                </a:schemeClr>
              </a:solidFill>
              <a:latin typeface="Comic Sans MS" pitchFamily="66" charset="0"/>
            </a:endParaRPr>
          </a:p>
        </p:txBody>
      </p:sp>
      <p:sp>
        <p:nvSpPr>
          <p:cNvPr id="6" name="矩形 5"/>
          <p:cNvSpPr/>
          <p:nvPr/>
        </p:nvSpPr>
        <p:spPr>
          <a:xfrm>
            <a:off x="132092" y="4088335"/>
            <a:ext cx="8544364" cy="646331"/>
          </a:xfrm>
          <a:prstGeom prst="rect">
            <a:avLst/>
          </a:prstGeom>
        </p:spPr>
        <p:txBody>
          <a:bodyPr wrap="square">
            <a:spAutoFit/>
          </a:bodyPr>
          <a:lstStyle/>
          <a:p>
            <a:r>
              <a:rPr lang="en-US" altLang="zh-CN" dirty="0">
                <a:solidFill>
                  <a:schemeClr val="accent6">
                    <a:lumMod val="60000"/>
                    <a:lumOff val="40000"/>
                  </a:schemeClr>
                </a:solidFill>
                <a:latin typeface="Comic Sans MS" pitchFamily="66" charset="0"/>
              </a:rPr>
              <a:t>    </a:t>
            </a:r>
            <a:r>
              <a:rPr lang="en-US" altLang="zh-CN" dirty="0">
                <a:solidFill>
                  <a:srgbClr val="0070C0"/>
                </a:solidFill>
                <a:latin typeface="Comic Sans MS" pitchFamily="66" charset="0"/>
              </a:rPr>
              <a:t>Last but not least</a:t>
            </a:r>
            <a:r>
              <a:rPr lang="en-US" altLang="zh-CN" dirty="0">
                <a:latin typeface="Comic Sans MS" pitchFamily="66" charset="0"/>
              </a:rPr>
              <a:t>, I remind you </a:t>
            </a:r>
            <a:r>
              <a:rPr lang="en-US" altLang="zh-CN" dirty="0">
                <a:solidFill>
                  <a:schemeClr val="accent6">
                    <a:lumMod val="75000"/>
                  </a:schemeClr>
                </a:solidFill>
                <a:latin typeface="Comic Sans MS" pitchFamily="66" charset="0"/>
              </a:rPr>
              <a:t>to treat the epidemic seriously</a:t>
            </a:r>
            <a:r>
              <a:rPr lang="en-US" altLang="zh-CN" dirty="0">
                <a:latin typeface="Comic Sans MS" pitchFamily="66" charset="0"/>
              </a:rPr>
              <a:t>, which means that you still need to </a:t>
            </a:r>
            <a:r>
              <a:rPr lang="en-US" altLang="zh-CN" dirty="0">
                <a:solidFill>
                  <a:schemeClr val="accent6">
                    <a:lumMod val="75000"/>
                  </a:schemeClr>
                </a:solidFill>
                <a:latin typeface="Comic Sans MS" pitchFamily="66" charset="0"/>
              </a:rPr>
              <a:t>take preparatory measures</a:t>
            </a:r>
            <a:r>
              <a:rPr lang="en-US" altLang="zh-CN" dirty="0">
                <a:latin typeface="Comic Sans MS" pitchFamily="66" charset="0"/>
              </a:rPr>
              <a:t>.                           (</a:t>
            </a:r>
            <a:r>
              <a:rPr lang="zh-CN" altLang="en-US" dirty="0"/>
              <a:t>林浩</a:t>
            </a:r>
            <a:r>
              <a:rPr lang="en-US" altLang="zh-CN" dirty="0">
                <a:latin typeface="Comic Sans MS" pitchFamily="66" charset="0"/>
              </a:rPr>
              <a:t>)</a:t>
            </a:r>
            <a:endParaRPr lang="zh-CN" altLang="en-US" dirty="0">
              <a:latin typeface="Comic Sans MS" pitchFamily="66" charset="0"/>
            </a:endParaRPr>
          </a:p>
        </p:txBody>
      </p:sp>
      <p:sp>
        <p:nvSpPr>
          <p:cNvPr id="9" name="矩形 8"/>
          <p:cNvSpPr/>
          <p:nvPr/>
        </p:nvSpPr>
        <p:spPr>
          <a:xfrm>
            <a:off x="66651" y="1468239"/>
            <a:ext cx="8825829"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Furthermore</a:t>
            </a:r>
            <a:r>
              <a:rPr lang="en-US" altLang="zh-CN" dirty="0">
                <a:latin typeface="Comic Sans MS" pitchFamily="66" charset="0"/>
              </a:rPr>
              <a:t>, please </a:t>
            </a:r>
            <a:r>
              <a:rPr lang="en-US" altLang="zh-CN" dirty="0">
                <a:solidFill>
                  <a:schemeClr val="accent6">
                    <a:lumMod val="75000"/>
                  </a:schemeClr>
                </a:solidFill>
                <a:latin typeface="Comic Sans MS" pitchFamily="66" charset="0"/>
              </a:rPr>
              <a:t>never forget to wear masks and keep a safe distance </a:t>
            </a:r>
            <a:r>
              <a:rPr lang="en-US" altLang="zh-CN" dirty="0">
                <a:latin typeface="Comic Sans MS" pitchFamily="66" charset="0"/>
              </a:rPr>
              <a:t>from each other during your stay in our city.                                            (</a:t>
            </a:r>
            <a:r>
              <a:rPr lang="zh-CN" altLang="zh-CN" dirty="0"/>
              <a:t>陈奕凯</a:t>
            </a:r>
            <a:r>
              <a:rPr lang="en-US" altLang="zh-CN" dirty="0">
                <a:latin typeface="Comic Sans MS" pitchFamily="66" charset="0"/>
              </a:rPr>
              <a:t>)</a:t>
            </a:r>
            <a:endParaRPr lang="zh-CN" altLang="zh-CN" dirty="0">
              <a:latin typeface="Comic Sans MS" pitchFamily="66" charset="0"/>
            </a:endParaRPr>
          </a:p>
        </p:txBody>
      </p:sp>
    </p:spTree>
    <p:extLst>
      <p:ext uri="{BB962C8B-B14F-4D97-AF65-F5344CB8AC3E}">
        <p14:creationId xmlns:p14="http://schemas.microsoft.com/office/powerpoint/2010/main" val="15275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ED231E8-589F-40BE-BABA-8C225D4BB253}"/>
              </a:ext>
            </a:extLst>
          </p:cNvPr>
          <p:cNvPicPr>
            <a:picLocks noChangeAspect="1"/>
          </p:cNvPicPr>
          <p:nvPr/>
        </p:nvPicPr>
        <p:blipFill>
          <a:blip r:embed="rId2"/>
          <a:stretch>
            <a:fillRect/>
          </a:stretch>
        </p:blipFill>
        <p:spPr>
          <a:xfrm>
            <a:off x="5006750" y="2307858"/>
            <a:ext cx="4133446" cy="2805925"/>
          </a:xfrm>
          <a:prstGeom prst="rect">
            <a:avLst/>
          </a:prstGeom>
        </p:spPr>
      </p:pic>
      <p:sp>
        <p:nvSpPr>
          <p:cNvPr id="3" name="TextBox 2"/>
          <p:cNvSpPr txBox="1"/>
          <p:nvPr/>
        </p:nvSpPr>
        <p:spPr>
          <a:xfrm>
            <a:off x="-468560" y="174588"/>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3 : convey wishes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11155" y="2830165"/>
            <a:ext cx="8953333" cy="461665"/>
          </a:xfrm>
          <a:prstGeom prst="rect">
            <a:avLst/>
          </a:prstGeom>
        </p:spPr>
        <p:txBody>
          <a:bodyPr wrap="square">
            <a:spAutoFit/>
          </a:bodyPr>
          <a:lstStyle/>
          <a:p>
            <a:r>
              <a:rPr lang="en-US" altLang="zh-CN" sz="2400" dirty="0"/>
              <a:t>5. Don’t miss the opportunity to enjoy yourself in </a:t>
            </a:r>
            <a:r>
              <a:rPr lang="en-US" altLang="zh-CN" sz="2400" dirty="0" err="1"/>
              <a:t>Taizhou</a:t>
            </a:r>
            <a:r>
              <a:rPr lang="en-US" altLang="zh-CN" sz="2400" dirty="0"/>
              <a:t>.  (</a:t>
            </a:r>
            <a:r>
              <a:rPr lang="zh-CN" altLang="zh-CN" sz="2000" dirty="0"/>
              <a:t>王文杰</a:t>
            </a:r>
            <a:r>
              <a:rPr lang="en-US" altLang="zh-CN" sz="2400" dirty="0"/>
              <a:t>)</a:t>
            </a:r>
            <a:endParaRPr lang="zh-CN" altLang="zh-CN" sz="2400" dirty="0"/>
          </a:p>
        </p:txBody>
      </p:sp>
      <p:sp>
        <p:nvSpPr>
          <p:cNvPr id="5" name="矩形 4"/>
          <p:cNvSpPr/>
          <p:nvPr/>
        </p:nvSpPr>
        <p:spPr>
          <a:xfrm>
            <a:off x="-60853" y="1135518"/>
            <a:ext cx="8809317" cy="584775"/>
          </a:xfrm>
          <a:prstGeom prst="rect">
            <a:avLst/>
          </a:prstGeom>
        </p:spPr>
        <p:txBody>
          <a:bodyPr wrap="square">
            <a:spAutoFit/>
          </a:bodyPr>
          <a:lstStyle/>
          <a:p>
            <a:r>
              <a:rPr lang="en-US" altLang="zh-CN" dirty="0"/>
              <a:t> </a:t>
            </a:r>
            <a:r>
              <a:rPr lang="en-US" altLang="zh-CN" sz="2400" dirty="0"/>
              <a:t>2. I sincerely hope you’ll have a pleasant visit in Taizhou. </a:t>
            </a:r>
            <a:r>
              <a:rPr lang="en-US" altLang="zh-CN" sz="3200" dirty="0"/>
              <a:t>(</a:t>
            </a:r>
            <a:r>
              <a:rPr lang="zh-CN" altLang="en-US" sz="2000" dirty="0"/>
              <a:t>虫虫</a:t>
            </a:r>
            <a:r>
              <a:rPr lang="en-US" altLang="zh-CN" sz="3200" dirty="0"/>
              <a:t>)</a:t>
            </a:r>
            <a:endParaRPr lang="zh-CN" altLang="en-US" sz="2400" dirty="0"/>
          </a:p>
        </p:txBody>
      </p:sp>
      <p:sp>
        <p:nvSpPr>
          <p:cNvPr id="8" name="矩形 7"/>
          <p:cNvSpPr/>
          <p:nvPr/>
        </p:nvSpPr>
        <p:spPr>
          <a:xfrm>
            <a:off x="11155" y="627534"/>
            <a:ext cx="9121215" cy="523220"/>
          </a:xfrm>
          <a:prstGeom prst="rect">
            <a:avLst/>
          </a:prstGeom>
        </p:spPr>
        <p:txBody>
          <a:bodyPr wrap="square">
            <a:spAutoFit/>
          </a:bodyPr>
          <a:lstStyle/>
          <a:p>
            <a:r>
              <a:rPr lang="en-US" altLang="zh-CN" sz="2400" dirty="0"/>
              <a:t>1. Hopefully, you can enjoy your stay here. </a:t>
            </a:r>
            <a:r>
              <a:rPr lang="en-US" altLang="zh-CN" sz="2800" dirty="0"/>
              <a:t>(</a:t>
            </a:r>
            <a:r>
              <a:rPr lang="zh-CN" altLang="zh-CN" sz="2000" dirty="0"/>
              <a:t>应昂蔚</a:t>
            </a:r>
            <a:r>
              <a:rPr lang="en-US" altLang="zh-CN" sz="2800" dirty="0"/>
              <a:t>)</a:t>
            </a:r>
            <a:endParaRPr lang="zh-CN" altLang="en-US" sz="2400" dirty="0"/>
          </a:p>
        </p:txBody>
      </p:sp>
      <p:sp>
        <p:nvSpPr>
          <p:cNvPr id="10" name="矩形 9"/>
          <p:cNvSpPr/>
          <p:nvPr/>
        </p:nvSpPr>
        <p:spPr>
          <a:xfrm>
            <a:off x="237" y="1648420"/>
            <a:ext cx="9108267" cy="584775"/>
          </a:xfrm>
          <a:prstGeom prst="rect">
            <a:avLst/>
          </a:prstGeom>
        </p:spPr>
        <p:txBody>
          <a:bodyPr wrap="square">
            <a:spAutoFit/>
          </a:bodyPr>
          <a:lstStyle/>
          <a:p>
            <a:r>
              <a:rPr lang="en-US" altLang="zh-CN" sz="2400" dirty="0"/>
              <a:t>3. Wish you an delightful/enjoyable and unforgettable trip here.</a:t>
            </a:r>
            <a:r>
              <a:rPr lang="en-US" altLang="zh-CN" sz="3200" dirty="0"/>
              <a:t> (</a:t>
            </a:r>
            <a:r>
              <a:rPr lang="zh-CN" altLang="en-US" sz="2000" dirty="0"/>
              <a:t>国王</a:t>
            </a:r>
            <a:r>
              <a:rPr lang="en-US" altLang="zh-CN" sz="3200" dirty="0"/>
              <a:t>)</a:t>
            </a:r>
            <a:endParaRPr lang="en-US" altLang="zh-CN" sz="2400" dirty="0"/>
          </a:p>
        </p:txBody>
      </p:sp>
      <p:sp>
        <p:nvSpPr>
          <p:cNvPr id="12" name="矩形 11"/>
          <p:cNvSpPr/>
          <p:nvPr/>
        </p:nvSpPr>
        <p:spPr>
          <a:xfrm>
            <a:off x="-5779" y="2182093"/>
            <a:ext cx="8809317" cy="584775"/>
          </a:xfrm>
          <a:prstGeom prst="rect">
            <a:avLst/>
          </a:prstGeom>
        </p:spPr>
        <p:txBody>
          <a:bodyPr wrap="square">
            <a:spAutoFit/>
          </a:bodyPr>
          <a:lstStyle/>
          <a:p>
            <a:r>
              <a:rPr lang="en-US" altLang="zh-CN" sz="2400" dirty="0"/>
              <a:t>4. I bet you’ll have a most enjoyable time/have fun here.</a:t>
            </a:r>
            <a:r>
              <a:rPr lang="en-US" altLang="zh-CN" sz="3200" dirty="0"/>
              <a:t> (</a:t>
            </a:r>
            <a:r>
              <a:rPr lang="zh-CN" altLang="en-US" sz="2000" dirty="0"/>
              <a:t>芊语</a:t>
            </a:r>
            <a:r>
              <a:rPr lang="en-US" altLang="zh-CN" sz="3200" dirty="0"/>
              <a:t>)</a:t>
            </a:r>
            <a:r>
              <a:rPr lang="en-US" altLang="zh-CN" sz="2400" dirty="0"/>
              <a:t> </a:t>
            </a:r>
            <a:endParaRPr lang="zh-CN" altLang="en-US" sz="2400" dirty="0"/>
          </a:p>
        </p:txBody>
      </p:sp>
    </p:spTree>
    <p:extLst>
      <p:ext uri="{BB962C8B-B14F-4D97-AF65-F5344CB8AC3E}">
        <p14:creationId xmlns:p14="http://schemas.microsoft.com/office/powerpoint/2010/main" val="8931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F75D2F74-C432-4687-8EE3-9D58A75683AB}"/>
              </a:ext>
            </a:extLst>
          </p:cNvPr>
          <p:cNvPicPr>
            <a:picLocks noChangeAspect="1"/>
          </p:cNvPicPr>
          <p:nvPr/>
        </p:nvPicPr>
        <p:blipFill>
          <a:blip r:embed="rId2"/>
          <a:stretch>
            <a:fillRect/>
          </a:stretch>
        </p:blipFill>
        <p:spPr>
          <a:xfrm rot="16200000">
            <a:off x="5854338" y="719199"/>
            <a:ext cx="4133446" cy="2420322"/>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918" y="0"/>
            <a:ext cx="5485386" cy="5143500"/>
          </a:xfrm>
          <a:prstGeom prst="rect">
            <a:avLst/>
          </a:prstGeom>
        </p:spPr>
      </p:pic>
      <p:sp>
        <p:nvSpPr>
          <p:cNvPr id="19" name="椭圆形标注 18"/>
          <p:cNvSpPr/>
          <p:nvPr/>
        </p:nvSpPr>
        <p:spPr>
          <a:xfrm>
            <a:off x="6359556" y="235079"/>
            <a:ext cx="2771801" cy="1400567"/>
          </a:xfrm>
          <a:prstGeom prst="wedgeEllipseCallout">
            <a:avLst/>
          </a:prstGeom>
          <a:solidFill>
            <a:srgbClr val="FDEADA">
              <a:alpha val="87059"/>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altLang="zh-CN" sz="2000" b="1" dirty="0">
                <a:solidFill>
                  <a:schemeClr val="accent6">
                    <a:lumMod val="75000"/>
                  </a:schemeClr>
                </a:solidFill>
                <a:latin typeface="+mj-lt"/>
              </a:rPr>
              <a:t>too long </a:t>
            </a:r>
          </a:p>
          <a:p>
            <a:pPr algn="ctr">
              <a:lnSpc>
                <a:spcPts val="3200"/>
              </a:lnSpc>
            </a:pPr>
            <a:r>
              <a:rPr lang="en-US" altLang="zh-CN" sz="2000" b="1" dirty="0">
                <a:solidFill>
                  <a:schemeClr val="accent6">
                    <a:lumMod val="75000"/>
                  </a:schemeClr>
                </a:solidFill>
                <a:latin typeface="+mj-lt"/>
              </a:rPr>
              <a:t>too complicated</a:t>
            </a:r>
          </a:p>
          <a:p>
            <a:pPr algn="ctr">
              <a:lnSpc>
                <a:spcPts val="3200"/>
              </a:lnSpc>
            </a:pPr>
            <a:r>
              <a:rPr lang="en-US" altLang="zh-CN" sz="2000" b="1" dirty="0">
                <a:solidFill>
                  <a:schemeClr val="accent6">
                    <a:lumMod val="75000"/>
                  </a:schemeClr>
                </a:solidFill>
                <a:latin typeface="+mj-lt"/>
              </a:rPr>
              <a:t>--bad impression </a:t>
            </a:r>
            <a:endParaRPr lang="zh-CN" altLang="en-US" sz="2000" b="1" dirty="0">
              <a:solidFill>
                <a:schemeClr val="accent6">
                  <a:lumMod val="75000"/>
                </a:schemeClr>
              </a:solidFill>
              <a:latin typeface="+mj-lt"/>
            </a:endParaRPr>
          </a:p>
        </p:txBody>
      </p:sp>
      <p:sp>
        <p:nvSpPr>
          <p:cNvPr id="18" name="TextBox 17"/>
          <p:cNvSpPr txBox="1"/>
          <p:nvPr/>
        </p:nvSpPr>
        <p:spPr>
          <a:xfrm>
            <a:off x="0" y="402799"/>
            <a:ext cx="1822918" cy="584775"/>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1: welcome</a:t>
            </a:r>
          </a:p>
          <a:p>
            <a:r>
              <a:rPr lang="en-US" altLang="zh-CN" dirty="0"/>
              <a:t> and background</a:t>
            </a:r>
          </a:p>
        </p:txBody>
      </p:sp>
      <p:sp>
        <p:nvSpPr>
          <p:cNvPr id="20" name="TextBox 19"/>
          <p:cNvSpPr txBox="1"/>
          <p:nvPr/>
        </p:nvSpPr>
        <p:spPr>
          <a:xfrm>
            <a:off x="0" y="1255878"/>
            <a:ext cx="1822918"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2: sights</a:t>
            </a:r>
          </a:p>
        </p:txBody>
      </p:sp>
      <p:sp>
        <p:nvSpPr>
          <p:cNvPr id="21" name="TextBox 20"/>
          <p:cNvSpPr txBox="1"/>
          <p:nvPr/>
        </p:nvSpPr>
        <p:spPr>
          <a:xfrm>
            <a:off x="-7235" y="2298050"/>
            <a:ext cx="1830153"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3: culture</a:t>
            </a:r>
          </a:p>
        </p:txBody>
      </p:sp>
      <p:sp>
        <p:nvSpPr>
          <p:cNvPr id="22" name="TextBox 21"/>
          <p:cNvSpPr txBox="1"/>
          <p:nvPr/>
        </p:nvSpPr>
        <p:spPr>
          <a:xfrm>
            <a:off x="-7235" y="3075806"/>
            <a:ext cx="1830153"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4: more points</a:t>
            </a:r>
          </a:p>
        </p:txBody>
      </p:sp>
      <p:sp>
        <p:nvSpPr>
          <p:cNvPr id="24" name="TextBox 23"/>
          <p:cNvSpPr txBox="1"/>
          <p:nvPr/>
        </p:nvSpPr>
        <p:spPr>
          <a:xfrm>
            <a:off x="-14606" y="3961388"/>
            <a:ext cx="183752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a:t>Para</a:t>
            </a:r>
            <a:r>
              <a:rPr lang="en-US" altLang="zh-CN" dirty="0"/>
              <a:t> 6: precaution</a:t>
            </a:r>
          </a:p>
        </p:txBody>
      </p:sp>
      <p:sp>
        <p:nvSpPr>
          <p:cNvPr id="25" name="TextBox 24"/>
          <p:cNvSpPr txBox="1"/>
          <p:nvPr/>
        </p:nvSpPr>
        <p:spPr>
          <a:xfrm>
            <a:off x="-14606" y="3579862"/>
            <a:ext cx="183752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5: conclusion</a:t>
            </a:r>
          </a:p>
        </p:txBody>
      </p:sp>
      <p:sp>
        <p:nvSpPr>
          <p:cNvPr id="26" name="TextBox 25"/>
          <p:cNvSpPr txBox="1"/>
          <p:nvPr/>
        </p:nvSpPr>
        <p:spPr>
          <a:xfrm>
            <a:off x="0" y="4371950"/>
            <a:ext cx="181846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7: wish</a:t>
            </a:r>
          </a:p>
        </p:txBody>
      </p:sp>
      <p:sp>
        <p:nvSpPr>
          <p:cNvPr id="12" name="椭圆形标注 11"/>
          <p:cNvSpPr/>
          <p:nvPr/>
        </p:nvSpPr>
        <p:spPr>
          <a:xfrm>
            <a:off x="6372199" y="1936320"/>
            <a:ext cx="2771801" cy="1400567"/>
          </a:xfrm>
          <a:prstGeom prst="wedgeEllipseCallout">
            <a:avLst/>
          </a:prstGeom>
          <a:solidFill>
            <a:srgbClr val="FDEADA">
              <a:alpha val="87059"/>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altLang="zh-CN" sz="2000" b="1" dirty="0">
                <a:solidFill>
                  <a:schemeClr val="accent6">
                    <a:lumMod val="75000"/>
                  </a:schemeClr>
                </a:solidFill>
                <a:latin typeface="+mj-lt"/>
              </a:rPr>
              <a:t>divide one word into improper  two parts</a:t>
            </a:r>
            <a:endParaRPr lang="zh-CN" altLang="en-US" sz="2000" b="1" dirty="0">
              <a:solidFill>
                <a:schemeClr val="accent6">
                  <a:lumMod val="75000"/>
                </a:schemeClr>
              </a:solidFill>
              <a:latin typeface="+mj-lt"/>
            </a:endParaRPr>
          </a:p>
        </p:txBody>
      </p:sp>
      <p:sp>
        <p:nvSpPr>
          <p:cNvPr id="3" name="TextBox 2"/>
          <p:cNvSpPr txBox="1"/>
          <p:nvPr/>
        </p:nvSpPr>
        <p:spPr>
          <a:xfrm>
            <a:off x="4932040" y="-20538"/>
            <a:ext cx="2232248" cy="338554"/>
          </a:xfrm>
          <a:prstGeom prst="rect">
            <a:avLst/>
          </a:prstGeom>
          <a:solidFill>
            <a:schemeClr val="accent1">
              <a:lumMod val="20000"/>
              <a:lumOff val="80000"/>
            </a:schemeClr>
          </a:solidFill>
        </p:spPr>
        <p:txBody>
          <a:bodyPr wrap="square" rtlCol="0">
            <a:spAutoFit/>
          </a:bodyPr>
          <a:lstStyle/>
          <a:p>
            <a:r>
              <a:rPr lang="en-US" altLang="zh-CN" sz="1600" b="1" dirty="0"/>
              <a:t>students’ composition</a:t>
            </a:r>
            <a:endParaRPr lang="zh-CN" altLang="en-US" sz="1600" b="1" dirty="0"/>
          </a:p>
        </p:txBody>
      </p:sp>
      <p:sp>
        <p:nvSpPr>
          <p:cNvPr id="15" name="TextBox 15">
            <a:extLst>
              <a:ext uri="{FF2B5EF4-FFF2-40B4-BE49-F238E27FC236}">
                <a16:creationId xmlns:a16="http://schemas.microsoft.com/office/drawing/2014/main" id="{38800E47-8F8F-4272-91B0-8468FA328A94}"/>
              </a:ext>
            </a:extLst>
          </p:cNvPr>
          <p:cNvSpPr txBox="1"/>
          <p:nvPr/>
        </p:nvSpPr>
        <p:spPr>
          <a:xfrm>
            <a:off x="6859023" y="3907432"/>
            <a:ext cx="2267745" cy="1015663"/>
          </a:xfrm>
          <a:prstGeom prst="rect">
            <a:avLst/>
          </a:prstGeom>
          <a:solidFill>
            <a:schemeClr val="accent6">
              <a:lumMod val="40000"/>
              <a:lumOff val="60000"/>
            </a:schemeClr>
          </a:solidFill>
        </p:spPr>
        <p:txBody>
          <a:bodyPr wrap="square" rtlCol="0">
            <a:spAutoFit/>
          </a:bodyPr>
          <a:lstStyle/>
          <a:p>
            <a:pPr algn="ctr"/>
            <a:r>
              <a:rPr lang="en-US" altLang="zh-CN" sz="2000" b="1" dirty="0">
                <a:solidFill>
                  <a:srgbClr val="FF0000"/>
                </a:solidFill>
              </a:rPr>
              <a:t>How to make it brief, practical and  understandable? </a:t>
            </a:r>
          </a:p>
        </p:txBody>
      </p:sp>
    </p:spTree>
    <p:extLst>
      <p:ext uri="{BB962C8B-B14F-4D97-AF65-F5344CB8AC3E}">
        <p14:creationId xmlns:p14="http://schemas.microsoft.com/office/powerpoint/2010/main" val="7970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1)">
                                      <p:cBhvr>
                                        <p:cTn id="61" dur="2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heel(1)">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P spid="21" grpId="0" animBg="1"/>
      <p:bldP spid="22" grpId="0" animBg="1"/>
      <p:bldP spid="24" grpId="0" animBg="1"/>
      <p:bldP spid="25" grpId="0" animBg="1"/>
      <p:bldP spid="26" grpId="0" animBg="1"/>
      <p:bldP spid="12" grpId="0" animBg="1"/>
      <p:bldP spid="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B941990C-8DE8-4D6A-8114-BFF952FCE3ED}"/>
              </a:ext>
            </a:extLst>
          </p:cNvPr>
          <p:cNvSpPr txBox="1"/>
          <p:nvPr/>
        </p:nvSpPr>
        <p:spPr>
          <a:xfrm>
            <a:off x="395536" y="123478"/>
            <a:ext cx="5002614" cy="2169055"/>
          </a:xfrm>
          <a:prstGeom prst="rect">
            <a:avLst/>
          </a:prstGeom>
          <a:noFill/>
          <a:ln w="19050">
            <a:solidFill>
              <a:schemeClr val="accent6">
                <a:lumMod val="60000"/>
                <a:lumOff val="40000"/>
              </a:schemeClr>
            </a:solidFill>
          </a:ln>
        </p:spPr>
        <p:txBody>
          <a:bodyPr vert="eaVert" wrap="square" rtlCol="0">
            <a:spAutoFit/>
          </a:bodyPr>
          <a:lstStyle/>
          <a:p>
            <a:endParaRPr lang="zh-CN" altLang="en-US" dirty="0"/>
          </a:p>
        </p:txBody>
      </p:sp>
      <p:pic>
        <p:nvPicPr>
          <p:cNvPr id="3" name="图片 2">
            <a:extLst>
              <a:ext uri="{FF2B5EF4-FFF2-40B4-BE49-F238E27FC236}">
                <a16:creationId xmlns:a16="http://schemas.microsoft.com/office/drawing/2014/main" id="{A8CE3D06-BDA5-4FE1-8771-6D94EA54C67B}"/>
              </a:ext>
            </a:extLst>
          </p:cNvPr>
          <p:cNvPicPr>
            <a:picLocks noChangeAspect="1"/>
          </p:cNvPicPr>
          <p:nvPr/>
        </p:nvPicPr>
        <p:blipFill>
          <a:blip r:embed="rId2"/>
          <a:stretch>
            <a:fillRect/>
          </a:stretch>
        </p:blipFill>
        <p:spPr>
          <a:xfrm>
            <a:off x="5326142" y="0"/>
            <a:ext cx="3710354" cy="5143500"/>
          </a:xfrm>
          <a:prstGeom prst="rect">
            <a:avLst/>
          </a:prstGeom>
        </p:spPr>
      </p:pic>
      <p:pic>
        <p:nvPicPr>
          <p:cNvPr id="2" name="图片 1">
            <a:extLst>
              <a:ext uri="{FF2B5EF4-FFF2-40B4-BE49-F238E27FC236}">
                <a16:creationId xmlns:a16="http://schemas.microsoft.com/office/drawing/2014/main" id="{C544083C-EDA5-4B69-B7B3-543CCDCE5B09}"/>
              </a:ext>
            </a:extLst>
          </p:cNvPr>
          <p:cNvPicPr>
            <a:picLocks noChangeAspect="1"/>
          </p:cNvPicPr>
          <p:nvPr/>
        </p:nvPicPr>
        <p:blipFill>
          <a:blip r:embed="rId3"/>
          <a:stretch>
            <a:fillRect/>
          </a:stretch>
        </p:blipFill>
        <p:spPr>
          <a:xfrm>
            <a:off x="5784526" y="123478"/>
            <a:ext cx="3292459" cy="4968551"/>
          </a:xfrm>
          <a:prstGeom prst="rect">
            <a:avLst/>
          </a:prstGeom>
        </p:spPr>
      </p:pic>
      <p:sp>
        <p:nvSpPr>
          <p:cNvPr id="5" name="TextBox 4"/>
          <p:cNvSpPr txBox="1"/>
          <p:nvPr/>
        </p:nvSpPr>
        <p:spPr>
          <a:xfrm>
            <a:off x="5940152" y="586591"/>
            <a:ext cx="2987824" cy="3970318"/>
          </a:xfrm>
          <a:prstGeom prst="rect">
            <a:avLst/>
          </a:prstGeom>
          <a:noFill/>
        </p:spPr>
        <p:txBody>
          <a:bodyPr wrap="square" rtlCol="0">
            <a:spAutoFit/>
          </a:bodyPr>
          <a:lstStyle/>
          <a:p>
            <a:r>
              <a:rPr lang="en-US" altLang="zh-CN" dirty="0"/>
              <a:t>Dear visitors,</a:t>
            </a:r>
          </a:p>
          <a:p>
            <a:r>
              <a:rPr lang="en-US" altLang="zh-CN" dirty="0"/>
              <a:t>    </a:t>
            </a:r>
            <a:r>
              <a:rPr lang="en-US" altLang="zh-CN" dirty="0">
                <a:solidFill>
                  <a:srgbClr val="FF0000"/>
                </a:solidFill>
              </a:rPr>
              <a:t>Epidemic contained</a:t>
            </a:r>
            <a:r>
              <a:rPr lang="en-US" altLang="zh-CN" dirty="0"/>
              <a:t>, welcome to </a:t>
            </a:r>
            <a:r>
              <a:rPr lang="en-US" altLang="zh-CN" dirty="0" err="1"/>
              <a:t>Taizhou</a:t>
            </a:r>
            <a:r>
              <a:rPr lang="en-US" altLang="zh-CN" dirty="0"/>
              <a:t>, a scenic city with a long history, </a:t>
            </a:r>
            <a:r>
              <a:rPr lang="en-US" altLang="zh-CN" dirty="0">
                <a:solidFill>
                  <a:srgbClr val="FF0000"/>
                </a:solidFill>
              </a:rPr>
              <a:t>where</a:t>
            </a:r>
          </a:p>
          <a:p>
            <a:r>
              <a:rPr lang="en-US" altLang="zh-CN" dirty="0"/>
              <a:t>you’ll </a:t>
            </a:r>
            <a:r>
              <a:rPr lang="en-US" altLang="zh-CN" dirty="0">
                <a:solidFill>
                  <a:srgbClr val="FF0000"/>
                </a:solidFill>
              </a:rPr>
              <a:t>be lost in </a:t>
            </a:r>
            <a:r>
              <a:rPr lang="en-US" altLang="zh-CN" dirty="0"/>
              <a:t>the </a:t>
            </a:r>
            <a:r>
              <a:rPr lang="en-US" altLang="zh-CN" dirty="0">
                <a:solidFill>
                  <a:srgbClr val="FF0000"/>
                </a:solidFill>
              </a:rPr>
              <a:t>incredibly picturesque</a:t>
            </a:r>
            <a:r>
              <a:rPr lang="en-US" altLang="zh-CN" dirty="0"/>
              <a:t> landscape. The Great Wall in </a:t>
            </a:r>
            <a:r>
              <a:rPr lang="en-US" altLang="zh-CN" dirty="0" err="1"/>
              <a:t>Linhai</a:t>
            </a:r>
            <a:r>
              <a:rPr lang="en-US" altLang="zh-CN" dirty="0"/>
              <a:t>, like a huge dragon, </a:t>
            </a:r>
            <a:r>
              <a:rPr lang="en-US" altLang="zh-CN" dirty="0">
                <a:solidFill>
                  <a:srgbClr val="FF0000"/>
                </a:solidFill>
              </a:rPr>
              <a:t>winds its way </a:t>
            </a:r>
            <a:r>
              <a:rPr lang="en-US" altLang="zh-CN" dirty="0"/>
              <a:t>from east to west. </a:t>
            </a:r>
            <a:r>
              <a:rPr lang="en-US" altLang="zh-CN" dirty="0">
                <a:solidFill>
                  <a:srgbClr val="FF0000"/>
                </a:solidFill>
              </a:rPr>
              <a:t>As well</a:t>
            </a:r>
            <a:r>
              <a:rPr lang="en-US" altLang="zh-CN" dirty="0"/>
              <a:t>, in </a:t>
            </a:r>
            <a:r>
              <a:rPr lang="en-US" altLang="zh-CN" dirty="0" err="1"/>
              <a:t>Jiaojiang</a:t>
            </a:r>
            <a:r>
              <a:rPr lang="en-US" altLang="zh-CN" dirty="0"/>
              <a:t>, </a:t>
            </a:r>
            <a:r>
              <a:rPr lang="en-US" altLang="zh-CN" dirty="0" err="1"/>
              <a:t>Haimen</a:t>
            </a:r>
            <a:r>
              <a:rPr lang="en-US" altLang="zh-CN" dirty="0"/>
              <a:t> ancient street </a:t>
            </a:r>
            <a:r>
              <a:rPr lang="en-US" altLang="zh-CN" dirty="0">
                <a:solidFill>
                  <a:srgbClr val="FF0000"/>
                </a:solidFill>
              </a:rPr>
              <a:t>is lined with </a:t>
            </a:r>
            <a:r>
              <a:rPr lang="en-US" altLang="zh-CN" dirty="0"/>
              <a:t>shops of all kinds, </a:t>
            </a:r>
            <a:r>
              <a:rPr lang="en-US" altLang="zh-CN" dirty="0">
                <a:solidFill>
                  <a:srgbClr val="FF0000"/>
                </a:solidFill>
              </a:rPr>
              <a:t>in which </a:t>
            </a:r>
            <a:r>
              <a:rPr lang="en-US" altLang="zh-CN" dirty="0"/>
              <a:t>you can buy </a:t>
            </a:r>
            <a:r>
              <a:rPr lang="en-US" altLang="zh-CN" dirty="0">
                <a:solidFill>
                  <a:srgbClr val="FF0000"/>
                </a:solidFill>
              </a:rPr>
              <a:t>varieties of </a:t>
            </a:r>
            <a:r>
              <a:rPr lang="en-US" altLang="zh-CN" dirty="0"/>
              <a:t>local souvenirs.</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802836"/>
            <a:ext cx="4678070" cy="2003730"/>
          </a:xfrm>
          <a:prstGeom prst="rect">
            <a:avLst/>
          </a:prstGeom>
        </p:spPr>
      </p:pic>
      <p:sp>
        <p:nvSpPr>
          <p:cNvPr id="8" name="TextBox 7"/>
          <p:cNvSpPr txBox="1"/>
          <p:nvPr/>
        </p:nvSpPr>
        <p:spPr>
          <a:xfrm>
            <a:off x="2123728" y="2284879"/>
            <a:ext cx="1080120" cy="430887"/>
          </a:xfrm>
          <a:prstGeom prst="rect">
            <a:avLst/>
          </a:prstGeom>
          <a:noFill/>
        </p:spPr>
        <p:txBody>
          <a:bodyPr wrap="square" rtlCol="0">
            <a:spAutoFit/>
          </a:bodyPr>
          <a:lstStyle/>
          <a:p>
            <a:pPr algn="ctr"/>
            <a:r>
              <a:rPr lang="en-US" altLang="zh-CN" sz="2200" b="1" dirty="0">
                <a:solidFill>
                  <a:srgbClr val="0070C0"/>
                </a:solidFill>
              </a:rPr>
              <a:t>where</a:t>
            </a:r>
            <a:endParaRPr lang="zh-CN" altLang="en-US" sz="2200" b="1" dirty="0">
              <a:solidFill>
                <a:srgbClr val="0070C0"/>
              </a:solidFill>
            </a:endParaRPr>
          </a:p>
        </p:txBody>
      </p:sp>
      <p:sp>
        <p:nvSpPr>
          <p:cNvPr id="4" name="文本框 3">
            <a:extLst>
              <a:ext uri="{FF2B5EF4-FFF2-40B4-BE49-F238E27FC236}">
                <a16:creationId xmlns:a16="http://schemas.microsoft.com/office/drawing/2014/main" id="{2F9F1BFE-C397-4D15-8A11-5709C0A1AA9B}"/>
              </a:ext>
            </a:extLst>
          </p:cNvPr>
          <p:cNvSpPr txBox="1"/>
          <p:nvPr/>
        </p:nvSpPr>
        <p:spPr>
          <a:xfrm>
            <a:off x="395536" y="2715765"/>
            <a:ext cx="5002614" cy="2169055"/>
          </a:xfrm>
          <a:prstGeom prst="rect">
            <a:avLst/>
          </a:prstGeom>
          <a:noFill/>
          <a:ln w="19050">
            <a:solidFill>
              <a:schemeClr val="accent6">
                <a:lumMod val="60000"/>
                <a:lumOff val="40000"/>
              </a:schemeClr>
            </a:solidFill>
          </a:ln>
        </p:spPr>
        <p:txBody>
          <a:bodyPr vert="eaVert" wrap="square" rtlCol="0">
            <a:spAutoFit/>
          </a:bodyPr>
          <a:lstStyle/>
          <a:p>
            <a:endParaRPr lang="zh-CN" altLang="en-US" dirty="0"/>
          </a:p>
        </p:txBody>
      </p:sp>
      <p:pic>
        <p:nvPicPr>
          <p:cNvPr id="12" name="图片 11">
            <a:extLst>
              <a:ext uri="{FF2B5EF4-FFF2-40B4-BE49-F238E27FC236}">
                <a16:creationId xmlns:a16="http://schemas.microsoft.com/office/drawing/2014/main" id="{13A62E08-4000-419C-BB68-D65FAD9F2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29878"/>
            <a:ext cx="4822086" cy="1948601"/>
          </a:xfrm>
          <a:prstGeom prst="rect">
            <a:avLst/>
          </a:prstGeom>
        </p:spPr>
      </p:pic>
      <p:sp>
        <p:nvSpPr>
          <p:cNvPr id="10" name="椭圆形标注 24">
            <a:extLst>
              <a:ext uri="{FF2B5EF4-FFF2-40B4-BE49-F238E27FC236}">
                <a16:creationId xmlns:a16="http://schemas.microsoft.com/office/drawing/2014/main" id="{06E30E34-E3F7-4DDC-BF6F-96E1F1A0061D}"/>
              </a:ext>
            </a:extLst>
          </p:cNvPr>
          <p:cNvSpPr/>
          <p:nvPr/>
        </p:nvSpPr>
        <p:spPr>
          <a:xfrm>
            <a:off x="3244223" y="195486"/>
            <a:ext cx="1695543" cy="456518"/>
          </a:xfrm>
          <a:prstGeom prst="wedgeEllipseCallou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6">
                    <a:lumMod val="75000"/>
                  </a:schemeClr>
                </a:solidFill>
              </a:rPr>
              <a:t>开头要简洁</a:t>
            </a:r>
          </a:p>
        </p:txBody>
      </p:sp>
    </p:spTree>
    <p:extLst>
      <p:ext uri="{BB962C8B-B14F-4D97-AF65-F5344CB8AC3E}">
        <p14:creationId xmlns:p14="http://schemas.microsoft.com/office/powerpoint/2010/main" val="35557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E83E29B-A673-4F7F-A5B0-A9DAF9398544}"/>
              </a:ext>
            </a:extLst>
          </p:cNvPr>
          <p:cNvPicPr>
            <a:picLocks noChangeAspect="1"/>
          </p:cNvPicPr>
          <p:nvPr/>
        </p:nvPicPr>
        <p:blipFill>
          <a:blip r:embed="rId2"/>
          <a:stretch>
            <a:fillRect/>
          </a:stretch>
        </p:blipFill>
        <p:spPr>
          <a:xfrm>
            <a:off x="5292080" y="11770"/>
            <a:ext cx="3705270" cy="5143500"/>
          </a:xfrm>
          <a:prstGeom prst="rect">
            <a:avLst/>
          </a:prstGeom>
        </p:spPr>
      </p:pic>
      <p:pic>
        <p:nvPicPr>
          <p:cNvPr id="4" name="图片 3">
            <a:extLst>
              <a:ext uri="{FF2B5EF4-FFF2-40B4-BE49-F238E27FC236}">
                <a16:creationId xmlns:a16="http://schemas.microsoft.com/office/drawing/2014/main" id="{963CFA4F-517D-40BC-81A8-03344E11AC4C}"/>
              </a:ext>
            </a:extLst>
          </p:cNvPr>
          <p:cNvPicPr>
            <a:picLocks noChangeAspect="1"/>
          </p:cNvPicPr>
          <p:nvPr/>
        </p:nvPicPr>
        <p:blipFill>
          <a:blip r:embed="rId3"/>
          <a:stretch>
            <a:fillRect/>
          </a:stretch>
        </p:blipFill>
        <p:spPr>
          <a:xfrm>
            <a:off x="5796136" y="60541"/>
            <a:ext cx="3292125" cy="4968671"/>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511" y="483518"/>
            <a:ext cx="4990705" cy="216024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200" y="3219821"/>
            <a:ext cx="5019903" cy="1307733"/>
          </a:xfrm>
          <a:prstGeom prst="rect">
            <a:avLst/>
          </a:prstGeom>
        </p:spPr>
      </p:pic>
      <p:sp>
        <p:nvSpPr>
          <p:cNvPr id="6" name="TextBox 5"/>
          <p:cNvSpPr txBox="1"/>
          <p:nvPr/>
        </p:nvSpPr>
        <p:spPr>
          <a:xfrm>
            <a:off x="6146054" y="652050"/>
            <a:ext cx="2592288" cy="3785652"/>
          </a:xfrm>
          <a:prstGeom prst="rect">
            <a:avLst/>
          </a:prstGeom>
          <a:noFill/>
        </p:spPr>
        <p:txBody>
          <a:bodyPr wrap="square" rtlCol="0">
            <a:spAutoFit/>
          </a:bodyPr>
          <a:lstStyle/>
          <a:p>
            <a:r>
              <a:rPr lang="en-US" altLang="zh-CN" sz="1600" dirty="0"/>
              <a:t>      Besides, </a:t>
            </a:r>
            <a:r>
              <a:rPr lang="en-US" altLang="zh-CN" sz="1600" dirty="0" err="1"/>
              <a:t>Taizhou</a:t>
            </a:r>
            <a:r>
              <a:rPr lang="en-US" altLang="zh-CN" sz="1600" dirty="0"/>
              <a:t> </a:t>
            </a:r>
            <a:r>
              <a:rPr lang="en-US" altLang="zh-CN" sz="1600" dirty="0">
                <a:solidFill>
                  <a:srgbClr val="FF0000"/>
                </a:solidFill>
              </a:rPr>
              <a:t>is pregnant with</a:t>
            </a:r>
            <a:r>
              <a:rPr lang="en-US" altLang="zh-CN" sz="1600" dirty="0"/>
              <a:t> traditional culture. For example, you can learn lots of legends about warriors during the war of liberation. </a:t>
            </a:r>
            <a:r>
              <a:rPr lang="en-US" altLang="zh-CN" sz="1600" dirty="0">
                <a:solidFill>
                  <a:srgbClr val="FF0000"/>
                </a:solidFill>
              </a:rPr>
              <a:t>While</a:t>
            </a:r>
            <a:r>
              <a:rPr lang="en-US" altLang="zh-CN" sz="1600" dirty="0"/>
              <a:t> for relaxation, </a:t>
            </a:r>
            <a:r>
              <a:rPr lang="en-US" altLang="zh-CN" sz="1600" dirty="0" err="1"/>
              <a:t>Taizhou</a:t>
            </a:r>
            <a:r>
              <a:rPr lang="en-US" altLang="zh-CN" sz="1600" dirty="0"/>
              <a:t> </a:t>
            </a:r>
            <a:r>
              <a:rPr lang="en-US" altLang="zh-CN" sz="1600" dirty="0" err="1"/>
              <a:t>Luantan</a:t>
            </a:r>
            <a:r>
              <a:rPr lang="en-US" altLang="zh-CN" sz="1600" dirty="0"/>
              <a:t>, </a:t>
            </a:r>
            <a:r>
              <a:rPr lang="en-US" altLang="zh-CN" sz="1600" dirty="0">
                <a:solidFill>
                  <a:srgbClr val="FF0000"/>
                </a:solidFill>
              </a:rPr>
              <a:t>considered as </a:t>
            </a:r>
            <a:r>
              <a:rPr lang="en-US" altLang="zh-CN" sz="1600" dirty="0"/>
              <a:t>the great folk cultural heritage, will be a good choice. In addition, how can you miss the delicious local food such as seafood and </a:t>
            </a:r>
            <a:r>
              <a:rPr lang="en-US" altLang="zh-CN" sz="1600" dirty="0" err="1"/>
              <a:t>maci</a:t>
            </a:r>
            <a:r>
              <a:rPr lang="en-US" altLang="zh-CN" sz="1600" dirty="0"/>
              <a:t>? </a:t>
            </a:r>
            <a:r>
              <a:rPr lang="en-US" altLang="zh-CN" sz="1600" dirty="0">
                <a:solidFill>
                  <a:srgbClr val="FF0000"/>
                </a:solidFill>
              </a:rPr>
              <a:t>Once you taste it, never will you forget it</a:t>
            </a:r>
            <a:r>
              <a:rPr lang="en-US" altLang="zh-CN" sz="1600" dirty="0"/>
              <a:t>.</a:t>
            </a:r>
          </a:p>
        </p:txBody>
      </p:sp>
      <p:pic>
        <p:nvPicPr>
          <p:cNvPr id="7" name="图片 6">
            <a:extLst>
              <a:ext uri="{FF2B5EF4-FFF2-40B4-BE49-F238E27FC236}">
                <a16:creationId xmlns:a16="http://schemas.microsoft.com/office/drawing/2014/main" id="{11DDA3E5-8AB9-4721-8409-454BC2D982D3}"/>
              </a:ext>
            </a:extLst>
          </p:cNvPr>
          <p:cNvPicPr>
            <a:picLocks noChangeAspect="1"/>
          </p:cNvPicPr>
          <p:nvPr/>
        </p:nvPicPr>
        <p:blipFill>
          <a:blip r:embed="rId6"/>
          <a:stretch>
            <a:fillRect/>
          </a:stretch>
        </p:blipFill>
        <p:spPr>
          <a:xfrm>
            <a:off x="344790" y="380608"/>
            <a:ext cx="5235322" cy="2407166"/>
          </a:xfrm>
          <a:prstGeom prst="rect">
            <a:avLst/>
          </a:prstGeom>
        </p:spPr>
      </p:pic>
      <p:pic>
        <p:nvPicPr>
          <p:cNvPr id="8" name="图片 7">
            <a:extLst>
              <a:ext uri="{FF2B5EF4-FFF2-40B4-BE49-F238E27FC236}">
                <a16:creationId xmlns:a16="http://schemas.microsoft.com/office/drawing/2014/main" id="{67B46B00-026A-4984-93ED-E6DED6A1263C}"/>
              </a:ext>
            </a:extLst>
          </p:cNvPr>
          <p:cNvPicPr>
            <a:picLocks noChangeAspect="1"/>
          </p:cNvPicPr>
          <p:nvPr/>
        </p:nvPicPr>
        <p:blipFill>
          <a:blip r:embed="rId6"/>
          <a:stretch>
            <a:fillRect/>
          </a:stretch>
        </p:blipFill>
        <p:spPr>
          <a:xfrm>
            <a:off x="363128" y="3092616"/>
            <a:ext cx="5342097" cy="1670276"/>
          </a:xfrm>
          <a:prstGeom prst="rect">
            <a:avLst/>
          </a:prstGeom>
        </p:spPr>
      </p:pic>
    </p:spTree>
    <p:extLst>
      <p:ext uri="{BB962C8B-B14F-4D97-AF65-F5344CB8AC3E}">
        <p14:creationId xmlns:p14="http://schemas.microsoft.com/office/powerpoint/2010/main" val="409875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A7F2626-76C9-487F-84D1-A636AE89A463}"/>
              </a:ext>
            </a:extLst>
          </p:cNvPr>
          <p:cNvPicPr>
            <a:picLocks noChangeAspect="1"/>
          </p:cNvPicPr>
          <p:nvPr/>
        </p:nvPicPr>
        <p:blipFill>
          <a:blip r:embed="rId2"/>
          <a:stretch>
            <a:fillRect/>
          </a:stretch>
        </p:blipFill>
        <p:spPr>
          <a:xfrm>
            <a:off x="6951671" y="1563638"/>
            <a:ext cx="2158171" cy="3688400"/>
          </a:xfrm>
          <a:prstGeom prst="rect">
            <a:avLst/>
          </a:prstGeom>
        </p:spPr>
      </p:pic>
      <p:pic>
        <p:nvPicPr>
          <p:cNvPr id="4" name="图片 3">
            <a:extLst>
              <a:ext uri="{FF2B5EF4-FFF2-40B4-BE49-F238E27FC236}">
                <a16:creationId xmlns:a16="http://schemas.microsoft.com/office/drawing/2014/main" id="{32E3EE99-4074-4A9C-AB2A-E7838AF9C2B0}"/>
              </a:ext>
            </a:extLst>
          </p:cNvPr>
          <p:cNvPicPr>
            <a:picLocks noChangeAspect="1"/>
          </p:cNvPicPr>
          <p:nvPr/>
        </p:nvPicPr>
        <p:blipFill>
          <a:blip r:embed="rId3"/>
          <a:stretch>
            <a:fillRect/>
          </a:stretch>
        </p:blipFill>
        <p:spPr>
          <a:xfrm>
            <a:off x="5436096" y="82708"/>
            <a:ext cx="3580157" cy="494711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667" y="689680"/>
            <a:ext cx="4665389" cy="1154598"/>
          </a:xfrm>
          <a:prstGeom prst="rect">
            <a:avLst/>
          </a:prstGeom>
        </p:spPr>
      </p:pic>
      <p:sp>
        <p:nvSpPr>
          <p:cNvPr id="3" name="TextBox 2"/>
          <p:cNvSpPr txBox="1"/>
          <p:nvPr/>
        </p:nvSpPr>
        <p:spPr>
          <a:xfrm>
            <a:off x="1763688" y="51470"/>
            <a:ext cx="1656184" cy="430887"/>
          </a:xfrm>
          <a:prstGeom prst="rect">
            <a:avLst/>
          </a:prstGeom>
          <a:noFill/>
        </p:spPr>
        <p:txBody>
          <a:bodyPr wrap="square" rtlCol="0">
            <a:spAutoFit/>
          </a:bodyPr>
          <a:lstStyle/>
          <a:p>
            <a:pPr algn="ctr"/>
            <a:r>
              <a:rPr lang="en-US" altLang="zh-CN" sz="2200" b="1" dirty="0">
                <a:solidFill>
                  <a:srgbClr val="0070C0"/>
                </a:solidFill>
              </a:rPr>
              <a:t>therefore</a:t>
            </a:r>
            <a:endParaRPr lang="zh-CN" altLang="en-US" sz="2200" b="1" dirty="0">
              <a:solidFill>
                <a:srgbClr val="0070C0"/>
              </a:solidFill>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7" y="3545196"/>
            <a:ext cx="4680520" cy="1046530"/>
          </a:xfrm>
          <a:prstGeom prst="rect">
            <a:avLst/>
          </a:prstGeom>
        </p:spPr>
      </p:pic>
      <p:sp>
        <p:nvSpPr>
          <p:cNvPr id="6" name="TextBox 5"/>
          <p:cNvSpPr txBox="1"/>
          <p:nvPr/>
        </p:nvSpPr>
        <p:spPr>
          <a:xfrm>
            <a:off x="5796136" y="747938"/>
            <a:ext cx="3032938" cy="3416320"/>
          </a:xfrm>
          <a:prstGeom prst="rect">
            <a:avLst/>
          </a:prstGeom>
          <a:noFill/>
        </p:spPr>
        <p:txBody>
          <a:bodyPr wrap="square" rtlCol="0">
            <a:spAutoFit/>
          </a:bodyPr>
          <a:lstStyle/>
          <a:p>
            <a:r>
              <a:rPr lang="en-US" altLang="zh-CN" dirty="0"/>
              <a:t>      Therefore, please don’t hesitate to come here. Believe in me. </a:t>
            </a:r>
            <a:r>
              <a:rPr lang="en-US" altLang="zh-CN" dirty="0" err="1"/>
              <a:t>Taizhou</a:t>
            </a:r>
            <a:r>
              <a:rPr lang="en-US" altLang="zh-CN" dirty="0"/>
              <a:t> </a:t>
            </a:r>
            <a:r>
              <a:rPr lang="en-US" altLang="zh-CN" dirty="0">
                <a:solidFill>
                  <a:srgbClr val="FF0000"/>
                </a:solidFill>
              </a:rPr>
              <a:t>won’t fail to live up to your expectation.</a:t>
            </a:r>
          </a:p>
          <a:p>
            <a:r>
              <a:rPr lang="en-US" altLang="zh-CN" dirty="0"/>
              <a:t>    </a:t>
            </a:r>
            <a:r>
              <a:rPr lang="en-US" altLang="zh-CN" dirty="0">
                <a:solidFill>
                  <a:srgbClr val="FF0000"/>
                </a:solidFill>
              </a:rPr>
              <a:t>Last but certainly not least</a:t>
            </a:r>
            <a:r>
              <a:rPr lang="en-US" altLang="zh-CN" dirty="0"/>
              <a:t>, it’s still </a:t>
            </a:r>
            <a:r>
              <a:rPr lang="en-US" altLang="zh-CN" dirty="0">
                <a:solidFill>
                  <a:srgbClr val="FF0000"/>
                </a:solidFill>
              </a:rPr>
              <a:t>of great significance </a:t>
            </a:r>
            <a:r>
              <a:rPr lang="en-US" altLang="zh-CN" dirty="0"/>
              <a:t>to pay attention to the precautions. For instance, don’t forget to wear masks.</a:t>
            </a:r>
          </a:p>
          <a:p>
            <a:r>
              <a:rPr lang="en-US" altLang="zh-CN" dirty="0"/>
              <a:t>    Looking forward to your arrival and I bet you will have an enjoyable time. </a:t>
            </a: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7" y="2264457"/>
            <a:ext cx="4680520" cy="826208"/>
          </a:xfrm>
          <a:prstGeom prst="rect">
            <a:avLst/>
          </a:prstGeom>
        </p:spPr>
      </p:pic>
      <p:pic>
        <p:nvPicPr>
          <p:cNvPr id="9" name="图片 8">
            <a:extLst>
              <a:ext uri="{FF2B5EF4-FFF2-40B4-BE49-F238E27FC236}">
                <a16:creationId xmlns:a16="http://schemas.microsoft.com/office/drawing/2014/main" id="{85C1836E-4330-499C-9045-EE8A530D8148}"/>
              </a:ext>
            </a:extLst>
          </p:cNvPr>
          <p:cNvPicPr>
            <a:picLocks noChangeAspect="1"/>
          </p:cNvPicPr>
          <p:nvPr/>
        </p:nvPicPr>
        <p:blipFill>
          <a:blip r:embed="rId7"/>
          <a:stretch>
            <a:fillRect/>
          </a:stretch>
        </p:blipFill>
        <p:spPr>
          <a:xfrm>
            <a:off x="208586" y="539742"/>
            <a:ext cx="5069550" cy="4319558"/>
          </a:xfrm>
          <a:prstGeom prst="rect">
            <a:avLst/>
          </a:prstGeom>
        </p:spPr>
      </p:pic>
    </p:spTree>
    <p:extLst>
      <p:ext uri="{BB962C8B-B14F-4D97-AF65-F5344CB8AC3E}">
        <p14:creationId xmlns:p14="http://schemas.microsoft.com/office/powerpoint/2010/main" val="19250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721EA1-5A58-4A80-86E6-4E48883B1AE6}"/>
              </a:ext>
            </a:extLst>
          </p:cNvPr>
          <p:cNvPicPr>
            <a:picLocks noChangeAspect="1"/>
          </p:cNvPicPr>
          <p:nvPr/>
        </p:nvPicPr>
        <p:blipFill>
          <a:blip r:embed="rId2"/>
          <a:stretch>
            <a:fillRect/>
          </a:stretch>
        </p:blipFill>
        <p:spPr>
          <a:xfrm>
            <a:off x="7587705" y="-80507"/>
            <a:ext cx="1551899" cy="2652257"/>
          </a:xfrm>
          <a:prstGeom prst="rect">
            <a:avLst/>
          </a:prstGeom>
        </p:spPr>
      </p:pic>
      <p:sp>
        <p:nvSpPr>
          <p:cNvPr id="3" name="TextBox 2"/>
          <p:cNvSpPr txBox="1"/>
          <p:nvPr/>
        </p:nvSpPr>
        <p:spPr>
          <a:xfrm>
            <a:off x="0" y="32657"/>
            <a:ext cx="9120269" cy="5016758"/>
          </a:xfrm>
          <a:prstGeom prst="rect">
            <a:avLst/>
          </a:prstGeom>
          <a:noFill/>
        </p:spPr>
        <p:txBody>
          <a:bodyPr wrap="square" rtlCol="0">
            <a:spAutoFit/>
          </a:bodyPr>
          <a:lstStyle/>
          <a:p>
            <a:r>
              <a:rPr lang="en-US" altLang="zh-CN" sz="2000" dirty="0"/>
              <a:t>Dear visitors,</a:t>
            </a:r>
          </a:p>
          <a:p>
            <a:r>
              <a:rPr lang="en-US" altLang="zh-CN" sz="2000" dirty="0"/>
              <a:t>    Epidemic contained, welcome to </a:t>
            </a:r>
            <a:r>
              <a:rPr lang="en-US" altLang="zh-CN" sz="2000" dirty="0" err="1"/>
              <a:t>Taizhou</a:t>
            </a:r>
            <a:r>
              <a:rPr lang="en-US" altLang="zh-CN" sz="2000" dirty="0"/>
              <a:t>, a scenic city with a long history, where you’ll be lost in the incredibly picturesque landscape. The Great Wall in </a:t>
            </a:r>
            <a:r>
              <a:rPr lang="en-US" altLang="zh-CN" sz="2000" dirty="0" err="1"/>
              <a:t>Linhai</a:t>
            </a:r>
            <a:r>
              <a:rPr lang="en-US" altLang="zh-CN" sz="2000" dirty="0"/>
              <a:t>, like a huge dragon, winds its way from east to west. As well, in </a:t>
            </a:r>
            <a:r>
              <a:rPr lang="en-US" altLang="zh-CN" sz="2000" dirty="0" err="1"/>
              <a:t>Jiaojiang</a:t>
            </a:r>
            <a:r>
              <a:rPr lang="en-US" altLang="zh-CN" sz="2000" dirty="0"/>
              <a:t>, </a:t>
            </a:r>
            <a:r>
              <a:rPr lang="en-US" altLang="zh-CN" sz="2000" dirty="0" err="1"/>
              <a:t>Haimen</a:t>
            </a:r>
            <a:r>
              <a:rPr lang="en-US" altLang="zh-CN" sz="2000" dirty="0"/>
              <a:t> ancient street is lined with shops of all kinds, in which you can buy varieties of local souvenirs.</a:t>
            </a:r>
          </a:p>
          <a:p>
            <a:r>
              <a:rPr lang="en-US" altLang="zh-CN" sz="2000" dirty="0"/>
              <a:t>    Besides, </a:t>
            </a:r>
            <a:r>
              <a:rPr lang="en-US" altLang="zh-CN" sz="2000" dirty="0" err="1"/>
              <a:t>Taizhou</a:t>
            </a:r>
            <a:r>
              <a:rPr lang="en-US" altLang="zh-CN" sz="2000" dirty="0"/>
              <a:t> is pregnant with traditional culture. For example, you can learn lots of legends about warriors during the war of liberation. While for relaxation, </a:t>
            </a:r>
            <a:r>
              <a:rPr lang="en-US" altLang="zh-CN" sz="2000" dirty="0" err="1"/>
              <a:t>Taizhou</a:t>
            </a:r>
            <a:r>
              <a:rPr lang="en-US" altLang="zh-CN" sz="2000" dirty="0"/>
              <a:t> </a:t>
            </a:r>
            <a:r>
              <a:rPr lang="en-US" altLang="zh-CN" sz="2000" dirty="0" err="1"/>
              <a:t>Luantan</a:t>
            </a:r>
            <a:r>
              <a:rPr lang="en-US" altLang="zh-CN" sz="2000" dirty="0"/>
              <a:t>, considered as the great folk cultural heritage, will be a good choice. In addition, how can you miss the delicious local food such as seafood and </a:t>
            </a:r>
            <a:r>
              <a:rPr lang="en-US" altLang="zh-CN" sz="2000" dirty="0" err="1"/>
              <a:t>maci</a:t>
            </a:r>
            <a:r>
              <a:rPr lang="en-US" altLang="zh-CN" sz="2000" dirty="0"/>
              <a:t>? Once you taste it, never will you forget it. Therefore, please don’t hesitate to come here. Believe in me. </a:t>
            </a:r>
            <a:r>
              <a:rPr lang="en-US" altLang="zh-CN" sz="2000" dirty="0" err="1"/>
              <a:t>Taizhou</a:t>
            </a:r>
            <a:r>
              <a:rPr lang="en-US" altLang="zh-CN" sz="2000" dirty="0"/>
              <a:t> won’t fail to live up to your expectation.</a:t>
            </a:r>
          </a:p>
          <a:p>
            <a:r>
              <a:rPr lang="en-US" altLang="zh-CN" sz="2000" dirty="0"/>
              <a:t>    Last but certainly not least, it’s still of great significance to pay attention to the precautions. For instance, don’t forget to wear masks.</a:t>
            </a:r>
          </a:p>
          <a:p>
            <a:r>
              <a:rPr lang="en-US" altLang="zh-CN" sz="2000" dirty="0"/>
              <a:t>    Looking forward to your arrival and I bet you will have an enjoyable time. </a:t>
            </a:r>
          </a:p>
          <a:p>
            <a:pPr algn="r"/>
            <a:r>
              <a:rPr lang="en-US" altLang="zh-CN" sz="2000" dirty="0"/>
              <a:t>Yours sincerely,</a:t>
            </a:r>
          </a:p>
          <a:p>
            <a:pPr algn="r"/>
            <a:r>
              <a:rPr lang="en-US" altLang="zh-CN" sz="2000" dirty="0"/>
              <a:t>Li </a:t>
            </a:r>
            <a:r>
              <a:rPr lang="en-US" altLang="zh-CN" sz="2000" dirty="0" err="1"/>
              <a:t>Hua</a:t>
            </a:r>
            <a:endParaRPr lang="en-US" altLang="zh-CN" sz="2000" dirty="0"/>
          </a:p>
        </p:txBody>
      </p:sp>
      <p:sp>
        <p:nvSpPr>
          <p:cNvPr id="4" name="TextBox 3"/>
          <p:cNvSpPr txBox="1"/>
          <p:nvPr/>
        </p:nvSpPr>
        <p:spPr>
          <a:xfrm>
            <a:off x="3491880" y="4546126"/>
            <a:ext cx="1440160" cy="400110"/>
          </a:xfrm>
          <a:prstGeom prst="rect">
            <a:avLst/>
          </a:prstGeom>
          <a:noFill/>
        </p:spPr>
        <p:txBody>
          <a:bodyPr wrap="square" rtlCol="0">
            <a:spAutoFit/>
          </a:bodyPr>
          <a:lstStyle/>
          <a:p>
            <a:r>
              <a:rPr lang="en-US" altLang="zh-CN" sz="2000" b="1" dirty="0"/>
              <a:t>(184 words)</a:t>
            </a:r>
            <a:endParaRPr lang="zh-CN" altLang="en-US" sz="2000" b="1" dirty="0"/>
          </a:p>
        </p:txBody>
      </p:sp>
      <p:sp>
        <p:nvSpPr>
          <p:cNvPr id="6" name="TextBox 5"/>
          <p:cNvSpPr txBox="1"/>
          <p:nvPr/>
        </p:nvSpPr>
        <p:spPr>
          <a:xfrm>
            <a:off x="5515942" y="643503"/>
            <a:ext cx="3384376" cy="400110"/>
          </a:xfrm>
          <a:prstGeom prst="rect">
            <a:avLst/>
          </a:prstGeom>
          <a:noFill/>
        </p:spPr>
        <p:txBody>
          <a:bodyPr wrap="square" rtlCol="0">
            <a:spAutoFit/>
          </a:bodyPr>
          <a:lstStyle/>
          <a:p>
            <a:r>
              <a:rPr lang="en-US" altLang="zh-CN" sz="2000" dirty="0">
                <a:solidFill>
                  <a:srgbClr val="FF0000"/>
                </a:solidFill>
              </a:rPr>
              <a:t>The Great Wall in </a:t>
            </a:r>
            <a:r>
              <a:rPr lang="en-US" altLang="zh-CN" sz="2000" dirty="0" err="1">
                <a:solidFill>
                  <a:srgbClr val="FF0000"/>
                </a:solidFill>
              </a:rPr>
              <a:t>Linhai</a:t>
            </a:r>
            <a:r>
              <a:rPr lang="en-US" altLang="zh-CN" sz="2000" dirty="0">
                <a:solidFill>
                  <a:srgbClr val="FF0000"/>
                </a:solidFill>
              </a:rPr>
              <a:t>, like a</a:t>
            </a:r>
            <a:endParaRPr lang="zh-CN" altLang="en-US" sz="2000" dirty="0">
              <a:solidFill>
                <a:srgbClr val="FF0000"/>
              </a:solidFill>
            </a:endParaRPr>
          </a:p>
        </p:txBody>
      </p:sp>
      <p:sp>
        <p:nvSpPr>
          <p:cNvPr id="8" name="矩形 7"/>
          <p:cNvSpPr/>
          <p:nvPr/>
        </p:nvSpPr>
        <p:spPr>
          <a:xfrm>
            <a:off x="-7838" y="947504"/>
            <a:ext cx="4939878" cy="400110"/>
          </a:xfrm>
          <a:prstGeom prst="rect">
            <a:avLst/>
          </a:prstGeom>
        </p:spPr>
        <p:txBody>
          <a:bodyPr wrap="none">
            <a:spAutoFit/>
          </a:bodyPr>
          <a:lstStyle/>
          <a:p>
            <a:r>
              <a:rPr lang="en-US" altLang="zh-CN" sz="2000" dirty="0">
                <a:solidFill>
                  <a:srgbClr val="FF0000"/>
                </a:solidFill>
              </a:rPr>
              <a:t>huge dragon, winds its way from east to west</a:t>
            </a:r>
            <a:r>
              <a:rPr lang="en-US" altLang="zh-CN" dirty="0"/>
              <a:t>.</a:t>
            </a:r>
            <a:endParaRPr lang="zh-CN" altLang="en-US" dirty="0"/>
          </a:p>
        </p:txBody>
      </p:sp>
      <p:sp>
        <p:nvSpPr>
          <p:cNvPr id="9" name="TextBox 8"/>
          <p:cNvSpPr txBox="1"/>
          <p:nvPr/>
        </p:nvSpPr>
        <p:spPr>
          <a:xfrm>
            <a:off x="5626370" y="947504"/>
            <a:ext cx="3384376" cy="400110"/>
          </a:xfrm>
          <a:prstGeom prst="rect">
            <a:avLst/>
          </a:prstGeom>
          <a:noFill/>
        </p:spPr>
        <p:txBody>
          <a:bodyPr wrap="square" rtlCol="0">
            <a:spAutoFit/>
          </a:bodyPr>
          <a:lstStyle/>
          <a:p>
            <a:r>
              <a:rPr lang="en-US" altLang="zh-CN" sz="2000" dirty="0">
                <a:solidFill>
                  <a:srgbClr val="FF0000"/>
                </a:solidFill>
              </a:rPr>
              <a:t>in </a:t>
            </a:r>
            <a:r>
              <a:rPr lang="en-US" altLang="zh-CN" sz="2000" dirty="0" err="1">
                <a:solidFill>
                  <a:srgbClr val="FF0000"/>
                </a:solidFill>
              </a:rPr>
              <a:t>Jiaojiang</a:t>
            </a:r>
            <a:r>
              <a:rPr lang="en-US" altLang="zh-CN" sz="2000" dirty="0">
                <a:solidFill>
                  <a:srgbClr val="FF0000"/>
                </a:solidFill>
              </a:rPr>
              <a:t>, </a:t>
            </a:r>
            <a:r>
              <a:rPr lang="en-US" altLang="zh-CN" sz="2000" dirty="0" err="1">
                <a:solidFill>
                  <a:srgbClr val="FF0000"/>
                </a:solidFill>
              </a:rPr>
              <a:t>Haimen</a:t>
            </a:r>
            <a:r>
              <a:rPr lang="en-US" altLang="zh-CN" sz="2000" dirty="0">
                <a:solidFill>
                  <a:srgbClr val="FF0000"/>
                </a:solidFill>
              </a:rPr>
              <a:t> ancient </a:t>
            </a:r>
            <a:endParaRPr lang="zh-CN" altLang="en-US" sz="2000" dirty="0">
              <a:solidFill>
                <a:srgbClr val="FF0000"/>
              </a:solidFill>
            </a:endParaRPr>
          </a:p>
        </p:txBody>
      </p:sp>
      <p:sp>
        <p:nvSpPr>
          <p:cNvPr id="10" name="TextBox 9"/>
          <p:cNvSpPr txBox="1"/>
          <p:nvPr/>
        </p:nvSpPr>
        <p:spPr>
          <a:xfrm>
            <a:off x="-2916" y="1268822"/>
            <a:ext cx="8975250" cy="400110"/>
          </a:xfrm>
          <a:prstGeom prst="rect">
            <a:avLst/>
          </a:prstGeom>
          <a:noFill/>
        </p:spPr>
        <p:txBody>
          <a:bodyPr wrap="square" rtlCol="0">
            <a:spAutoFit/>
          </a:bodyPr>
          <a:lstStyle/>
          <a:p>
            <a:r>
              <a:rPr lang="en-US" altLang="zh-CN" sz="2000" dirty="0">
                <a:solidFill>
                  <a:srgbClr val="FF0000"/>
                </a:solidFill>
              </a:rPr>
              <a:t>street is lined with shops of all kinds, in which you can buy varieties of local souvenirs</a:t>
            </a:r>
            <a:endParaRPr lang="zh-CN" altLang="en-US" sz="2000" dirty="0">
              <a:solidFill>
                <a:srgbClr val="FF0000"/>
              </a:solidFill>
            </a:endParaRPr>
          </a:p>
        </p:txBody>
      </p:sp>
      <p:sp>
        <p:nvSpPr>
          <p:cNvPr id="12" name="TextBox 11"/>
          <p:cNvSpPr txBox="1"/>
          <p:nvPr/>
        </p:nvSpPr>
        <p:spPr>
          <a:xfrm>
            <a:off x="7080515" y="1563638"/>
            <a:ext cx="2027989" cy="400110"/>
          </a:xfrm>
          <a:prstGeom prst="rect">
            <a:avLst/>
          </a:prstGeom>
          <a:noFill/>
        </p:spPr>
        <p:txBody>
          <a:bodyPr wrap="square" rtlCol="0">
            <a:spAutoFit/>
          </a:bodyPr>
          <a:lstStyle/>
          <a:p>
            <a:r>
              <a:rPr lang="en-US" altLang="zh-CN" sz="2000" dirty="0">
                <a:solidFill>
                  <a:schemeClr val="accent6">
                    <a:lumMod val="40000"/>
                    <a:lumOff val="60000"/>
                  </a:schemeClr>
                </a:solidFill>
              </a:rPr>
              <a:t>you can learn lots </a:t>
            </a:r>
            <a:endParaRPr lang="zh-CN" altLang="en-US" sz="2000" dirty="0">
              <a:solidFill>
                <a:schemeClr val="accent6">
                  <a:lumMod val="40000"/>
                  <a:lumOff val="60000"/>
                </a:schemeClr>
              </a:solidFill>
            </a:endParaRPr>
          </a:p>
        </p:txBody>
      </p:sp>
      <p:sp>
        <p:nvSpPr>
          <p:cNvPr id="13" name="TextBox 12"/>
          <p:cNvSpPr txBox="1"/>
          <p:nvPr/>
        </p:nvSpPr>
        <p:spPr>
          <a:xfrm>
            <a:off x="1197" y="1851670"/>
            <a:ext cx="5722931" cy="400110"/>
          </a:xfrm>
          <a:prstGeom prst="rect">
            <a:avLst/>
          </a:prstGeom>
          <a:noFill/>
        </p:spPr>
        <p:txBody>
          <a:bodyPr wrap="square" rtlCol="0">
            <a:spAutoFit/>
          </a:bodyPr>
          <a:lstStyle/>
          <a:p>
            <a:r>
              <a:rPr lang="en-US" altLang="zh-CN" sz="2000" dirty="0">
                <a:solidFill>
                  <a:schemeClr val="accent6">
                    <a:lumMod val="40000"/>
                    <a:lumOff val="60000"/>
                  </a:schemeClr>
                </a:solidFill>
              </a:rPr>
              <a:t>of legends about warriors during the war of liberation</a:t>
            </a:r>
            <a:endParaRPr lang="zh-CN" altLang="en-US" sz="2000" dirty="0">
              <a:solidFill>
                <a:schemeClr val="accent6">
                  <a:lumMod val="40000"/>
                  <a:lumOff val="60000"/>
                </a:schemeClr>
              </a:solidFill>
            </a:endParaRPr>
          </a:p>
        </p:txBody>
      </p:sp>
      <p:sp>
        <p:nvSpPr>
          <p:cNvPr id="14" name="TextBox 13"/>
          <p:cNvSpPr txBox="1"/>
          <p:nvPr/>
        </p:nvSpPr>
        <p:spPr>
          <a:xfrm>
            <a:off x="6308030" y="1851619"/>
            <a:ext cx="2592288" cy="400110"/>
          </a:xfrm>
          <a:prstGeom prst="rect">
            <a:avLst/>
          </a:prstGeom>
          <a:noFill/>
        </p:spPr>
        <p:txBody>
          <a:bodyPr wrap="square" rtlCol="0">
            <a:spAutoFit/>
          </a:bodyPr>
          <a:lstStyle/>
          <a:p>
            <a:r>
              <a:rPr lang="en-US" altLang="zh-CN" sz="2000" dirty="0">
                <a:solidFill>
                  <a:schemeClr val="accent6">
                    <a:lumMod val="40000"/>
                    <a:lumOff val="60000"/>
                  </a:schemeClr>
                </a:solidFill>
              </a:rPr>
              <a:t>for relaxation, </a:t>
            </a:r>
            <a:r>
              <a:rPr lang="en-US" altLang="zh-CN" sz="2000" dirty="0" err="1">
                <a:solidFill>
                  <a:schemeClr val="accent6">
                    <a:lumMod val="40000"/>
                    <a:lumOff val="60000"/>
                  </a:schemeClr>
                </a:solidFill>
              </a:rPr>
              <a:t>Taizhou</a:t>
            </a:r>
            <a:endParaRPr lang="zh-CN" altLang="en-US" sz="2000" dirty="0">
              <a:solidFill>
                <a:schemeClr val="accent6">
                  <a:lumMod val="40000"/>
                  <a:lumOff val="60000"/>
                </a:schemeClr>
              </a:solidFill>
            </a:endParaRPr>
          </a:p>
        </p:txBody>
      </p:sp>
      <p:sp>
        <p:nvSpPr>
          <p:cNvPr id="15" name="TextBox 14"/>
          <p:cNvSpPr txBox="1"/>
          <p:nvPr/>
        </p:nvSpPr>
        <p:spPr>
          <a:xfrm>
            <a:off x="1197" y="2171640"/>
            <a:ext cx="8712967" cy="400110"/>
          </a:xfrm>
          <a:prstGeom prst="rect">
            <a:avLst/>
          </a:prstGeom>
          <a:noFill/>
        </p:spPr>
        <p:txBody>
          <a:bodyPr wrap="square" rtlCol="0">
            <a:spAutoFit/>
          </a:bodyPr>
          <a:lstStyle/>
          <a:p>
            <a:r>
              <a:rPr lang="en-US" altLang="zh-CN" sz="2000" dirty="0">
                <a:solidFill>
                  <a:srgbClr val="0070C0"/>
                </a:solidFill>
              </a:rPr>
              <a:t>. </a:t>
            </a:r>
            <a:endParaRPr lang="zh-CN" altLang="en-US" sz="2000" dirty="0">
              <a:solidFill>
                <a:srgbClr val="0070C0"/>
              </a:solidFill>
            </a:endParaRPr>
          </a:p>
        </p:txBody>
      </p:sp>
      <p:sp>
        <p:nvSpPr>
          <p:cNvPr id="11" name="流程图: 顺序访问存储器 10"/>
          <p:cNvSpPr/>
          <p:nvPr/>
        </p:nvSpPr>
        <p:spPr>
          <a:xfrm>
            <a:off x="4077566" y="321205"/>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选择一个例子</a:t>
            </a:r>
          </a:p>
        </p:txBody>
      </p:sp>
      <p:cxnSp>
        <p:nvCxnSpPr>
          <p:cNvPr id="17" name="直接连接符 16"/>
          <p:cNvCxnSpPr/>
          <p:nvPr/>
        </p:nvCxnSpPr>
        <p:spPr>
          <a:xfrm>
            <a:off x="3779912" y="3147814"/>
            <a:ext cx="4824536"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cxnSp>
        <p:nvCxnSpPr>
          <p:cNvPr id="18" name="直接连接符 17"/>
          <p:cNvCxnSpPr/>
          <p:nvPr/>
        </p:nvCxnSpPr>
        <p:spPr>
          <a:xfrm>
            <a:off x="49833" y="3435846"/>
            <a:ext cx="6538391"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0" name="流程图: 顺序访问存储器 19"/>
          <p:cNvSpPr/>
          <p:nvPr/>
        </p:nvSpPr>
        <p:spPr>
          <a:xfrm>
            <a:off x="5008859" y="1563638"/>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选择一个例子</a:t>
            </a:r>
          </a:p>
        </p:txBody>
      </p:sp>
      <p:sp>
        <p:nvSpPr>
          <p:cNvPr id="21" name="流程图: 顺序访问存储器 20"/>
          <p:cNvSpPr/>
          <p:nvPr/>
        </p:nvSpPr>
        <p:spPr>
          <a:xfrm>
            <a:off x="2465653" y="2541036"/>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整句</a:t>
            </a:r>
            <a:endParaRPr lang="en-US" altLang="zh-CN" b="1" dirty="0">
              <a:solidFill>
                <a:schemeClr val="tx1"/>
              </a:solidFill>
            </a:endParaRPr>
          </a:p>
          <a:p>
            <a:pPr algn="ctr"/>
            <a:r>
              <a:rPr lang="zh-CN" altLang="en-US" b="1" dirty="0">
                <a:solidFill>
                  <a:schemeClr val="tx1"/>
                </a:solidFill>
              </a:rPr>
              <a:t>去掉</a:t>
            </a:r>
          </a:p>
        </p:txBody>
      </p:sp>
      <p:cxnSp>
        <p:nvCxnSpPr>
          <p:cNvPr id="22" name="直接连接符 21"/>
          <p:cNvCxnSpPr>
            <a:cxnSpLocks/>
          </p:cNvCxnSpPr>
          <p:nvPr/>
        </p:nvCxnSpPr>
        <p:spPr>
          <a:xfrm>
            <a:off x="251520" y="4371950"/>
            <a:ext cx="7560840"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4" name="流程图: 顺序访问存储器 23"/>
          <p:cNvSpPr/>
          <p:nvPr/>
        </p:nvSpPr>
        <p:spPr>
          <a:xfrm>
            <a:off x="6012160" y="3651871"/>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可选择一部分</a:t>
            </a:r>
          </a:p>
        </p:txBody>
      </p:sp>
      <p:cxnSp>
        <p:nvCxnSpPr>
          <p:cNvPr id="23" name="直接连接符 22">
            <a:extLst>
              <a:ext uri="{FF2B5EF4-FFF2-40B4-BE49-F238E27FC236}">
                <a16:creationId xmlns:a16="http://schemas.microsoft.com/office/drawing/2014/main" id="{1183AE7C-2DC9-47AC-B2CA-4E0FC34488B0}"/>
              </a:ext>
            </a:extLst>
          </p:cNvPr>
          <p:cNvCxnSpPr>
            <a:cxnSpLocks/>
          </p:cNvCxnSpPr>
          <p:nvPr/>
        </p:nvCxnSpPr>
        <p:spPr>
          <a:xfrm>
            <a:off x="49833" y="4038341"/>
            <a:ext cx="5466109"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6" name="流程图: 顺序访问存储器 25">
            <a:extLst>
              <a:ext uri="{FF2B5EF4-FFF2-40B4-BE49-F238E27FC236}">
                <a16:creationId xmlns:a16="http://schemas.microsoft.com/office/drawing/2014/main" id="{4CE8DD77-E664-4B6E-B7C0-350E237E83BA}"/>
              </a:ext>
            </a:extLst>
          </p:cNvPr>
          <p:cNvSpPr/>
          <p:nvPr/>
        </p:nvSpPr>
        <p:spPr>
          <a:xfrm>
            <a:off x="395536" y="3380911"/>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直接写出措施</a:t>
            </a:r>
          </a:p>
        </p:txBody>
      </p:sp>
    </p:spTree>
    <p:extLst>
      <p:ext uri="{BB962C8B-B14F-4D97-AF65-F5344CB8AC3E}">
        <p14:creationId xmlns:p14="http://schemas.microsoft.com/office/powerpoint/2010/main" val="3118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anim calcmode="lin" valueType="num">
                                      <p:cBhvr>
                                        <p:cTn id="105" dur="1000" fill="hold"/>
                                        <p:tgtEl>
                                          <p:spTgt spid="22"/>
                                        </p:tgtEl>
                                        <p:attrNameLst>
                                          <p:attrName>ppt_x</p:attrName>
                                        </p:attrNameLst>
                                      </p:cBhvr>
                                      <p:tavLst>
                                        <p:tav tm="0">
                                          <p:val>
                                            <p:strVal val="#ppt_x"/>
                                          </p:val>
                                        </p:tav>
                                        <p:tav tm="100000">
                                          <p:val>
                                            <p:strVal val="#ppt_x"/>
                                          </p:val>
                                        </p:tav>
                                      </p:tavLst>
                                    </p:anim>
                                    <p:anim calcmode="lin" valueType="num">
                                      <p:cBhvr>
                                        <p:cTn id="10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fill="hold"/>
                                        <p:tgtEl>
                                          <p:spTgt spid="24"/>
                                        </p:tgtEl>
                                        <p:attrNameLst>
                                          <p:attrName>ppt_x</p:attrName>
                                        </p:attrNameLst>
                                      </p:cBhvr>
                                      <p:tavLst>
                                        <p:tav tm="0">
                                          <p:val>
                                            <p:strVal val="#ppt_x"/>
                                          </p:val>
                                        </p:tav>
                                        <p:tav tm="100000">
                                          <p:val>
                                            <p:strVal val="#ppt_x"/>
                                          </p:val>
                                        </p:tav>
                                      </p:tavLst>
                                    </p:anim>
                                    <p:anim calcmode="lin" valueType="num">
                                      <p:cBhvr additive="base">
                                        <p:cTn id="1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12" grpId="0"/>
      <p:bldP spid="13" grpId="0"/>
      <p:bldP spid="14" grpId="0"/>
      <p:bldP spid="15" grpId="0"/>
      <p:bldP spid="11" grpId="0" animBg="1"/>
      <p:bldP spid="20" grpId="0" animBg="1"/>
      <p:bldP spid="21"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A81D45-3FE0-41E4-8971-B07ECE5A5EA5}"/>
              </a:ext>
            </a:extLst>
          </p:cNvPr>
          <p:cNvPicPr>
            <a:picLocks noChangeAspect="1"/>
          </p:cNvPicPr>
          <p:nvPr/>
        </p:nvPicPr>
        <p:blipFill>
          <a:blip r:embed="rId2"/>
          <a:stretch>
            <a:fillRect/>
          </a:stretch>
        </p:blipFill>
        <p:spPr>
          <a:xfrm>
            <a:off x="-324545" y="-452586"/>
            <a:ext cx="9721081" cy="5976664"/>
          </a:xfrm>
          <a:prstGeom prst="rect">
            <a:avLst/>
          </a:prstGeom>
        </p:spPr>
      </p:pic>
      <p:sp>
        <p:nvSpPr>
          <p:cNvPr id="2" name="矩形 1"/>
          <p:cNvSpPr/>
          <p:nvPr/>
        </p:nvSpPr>
        <p:spPr>
          <a:xfrm>
            <a:off x="683568" y="694601"/>
            <a:ext cx="7956376"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Dear visitors,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Epidemic contained, welcome to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 scenic city with a long history, where you’ll be lost in the incredibly picturesque landscape. The Great Wall in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Linhai</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like a huge dragon, winds its way from east to west.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Besides,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is pregnant with traditional culture. For example, Taizhou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Luantan</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considered as the great cultural heritage, will be a good choice for relaxation. In addition, how can you miss the delicious local food such as seafood and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maci</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Once you taste it, never will you forget it.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Last but certainly not least, it’s still of great significance to wear masks outdoors.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I bet you will have an enjoyable time.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Yours sincerely,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Li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Hua</a:t>
            </a:r>
            <a:endPar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TextBox 2"/>
          <p:cNvSpPr txBox="1"/>
          <p:nvPr/>
        </p:nvSpPr>
        <p:spPr>
          <a:xfrm>
            <a:off x="3491880" y="4387919"/>
            <a:ext cx="144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(99 words)</a:t>
            </a:r>
            <a:endParaRPr kumimoji="0" lang="zh-CN" altLang="en-US"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 name="TextBox 3"/>
          <p:cNvSpPr txBox="1"/>
          <p:nvPr/>
        </p:nvSpPr>
        <p:spPr>
          <a:xfrm>
            <a:off x="4223" y="18473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rPr>
              <a:t>Writing sample 1</a:t>
            </a:r>
            <a:endParaRPr kumimoji="0" lang="zh-CN" altLang="en-US"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Tree>
    <p:extLst>
      <p:ext uri="{BB962C8B-B14F-4D97-AF65-F5344CB8AC3E}">
        <p14:creationId xmlns:p14="http://schemas.microsoft.com/office/powerpoint/2010/main" val="10000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EB89FF9-928F-4177-B1BB-E516493FCFF5}"/>
              </a:ext>
            </a:extLst>
          </p:cNvPr>
          <p:cNvPicPr>
            <a:picLocks noChangeAspect="1"/>
          </p:cNvPicPr>
          <p:nvPr/>
        </p:nvPicPr>
        <p:blipFill>
          <a:blip r:embed="rId2"/>
          <a:stretch>
            <a:fillRect/>
          </a:stretch>
        </p:blipFill>
        <p:spPr>
          <a:xfrm rot="5400000">
            <a:off x="6219993" y="2356371"/>
            <a:ext cx="3688285" cy="215972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0" y="9762"/>
            <a:ext cx="5522324" cy="5154276"/>
          </a:xfrm>
          <a:prstGeom prst="rect">
            <a:avLst/>
          </a:prstGeom>
        </p:spPr>
      </p:pic>
      <p:sp>
        <p:nvSpPr>
          <p:cNvPr id="3" name="椭圆 2"/>
          <p:cNvSpPr/>
          <p:nvPr/>
        </p:nvSpPr>
        <p:spPr>
          <a:xfrm>
            <a:off x="482555" y="668685"/>
            <a:ext cx="1497157" cy="318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cxnSpLocks/>
          </p:cNvCxnSpPr>
          <p:nvPr/>
        </p:nvCxnSpPr>
        <p:spPr>
          <a:xfrm>
            <a:off x="1835696" y="1193878"/>
            <a:ext cx="1728192"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a:off x="3093722" y="2623222"/>
            <a:ext cx="1622294"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 name="直接连接符 7"/>
          <p:cNvCxnSpPr/>
          <p:nvPr/>
        </p:nvCxnSpPr>
        <p:spPr>
          <a:xfrm>
            <a:off x="228691" y="1923678"/>
            <a:ext cx="1296144"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a:off x="1656623" y="2166697"/>
            <a:ext cx="1296144"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940152" y="195029"/>
            <a:ext cx="2736304" cy="1785104"/>
          </a:xfrm>
          <a:prstGeom prst="rect">
            <a:avLst/>
          </a:prstGeom>
          <a:noFill/>
        </p:spPr>
        <p:txBody>
          <a:bodyPr wrap="square" rtlCol="0">
            <a:spAutoFit/>
          </a:bodyPr>
          <a:lstStyle/>
          <a:p>
            <a:r>
              <a:rPr lang="en-US" altLang="zh-CN" sz="2200" b="1" dirty="0">
                <a:solidFill>
                  <a:schemeClr val="accent6">
                    <a:lumMod val="75000"/>
                  </a:schemeClr>
                </a:solidFill>
                <a:latin typeface="MV Boli" panose="02000500030200090000" pitchFamily="2" charset="0"/>
                <a:cs typeface="MV Boli" panose="02000500030200090000" pitchFamily="2" charset="0"/>
              </a:rPr>
              <a:t>Advantages:</a:t>
            </a:r>
          </a:p>
          <a:p>
            <a:r>
              <a:rPr lang="en-US" altLang="zh-CN" sz="2200" dirty="0"/>
              <a:t>1. correct structure</a:t>
            </a:r>
          </a:p>
          <a:p>
            <a:r>
              <a:rPr lang="en-US" altLang="zh-CN" sz="2200" dirty="0"/>
              <a:t>2. advanced phrases and sentences</a:t>
            </a:r>
          </a:p>
          <a:p>
            <a:r>
              <a:rPr lang="en-US" altLang="zh-CN" sz="2200" dirty="0"/>
              <a:t>3. good handwriting</a:t>
            </a:r>
            <a:endParaRPr lang="zh-CN" altLang="en-US" sz="2200" dirty="0"/>
          </a:p>
        </p:txBody>
      </p:sp>
      <p:cxnSp>
        <p:nvCxnSpPr>
          <p:cNvPr id="14" name="直接连接符 13"/>
          <p:cNvCxnSpPr/>
          <p:nvPr/>
        </p:nvCxnSpPr>
        <p:spPr>
          <a:xfrm>
            <a:off x="392246" y="4227934"/>
            <a:ext cx="583569"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68249" y="2151665"/>
            <a:ext cx="2736304" cy="1785104"/>
          </a:xfrm>
          <a:prstGeom prst="rect">
            <a:avLst/>
          </a:prstGeom>
          <a:noFill/>
        </p:spPr>
        <p:txBody>
          <a:bodyPr wrap="square" rtlCol="0">
            <a:spAutoFit/>
          </a:bodyPr>
          <a:lstStyle/>
          <a:p>
            <a:r>
              <a:rPr lang="en-US" altLang="zh-CN" sz="2200" b="1" dirty="0">
                <a:solidFill>
                  <a:schemeClr val="accent6">
                    <a:lumMod val="75000"/>
                  </a:schemeClr>
                </a:solidFill>
                <a:latin typeface="MV Boli" panose="02000500030200090000" pitchFamily="2" charset="0"/>
                <a:cs typeface="MV Boli" panose="02000500030200090000" pitchFamily="2" charset="0"/>
              </a:rPr>
              <a:t>Improvement:</a:t>
            </a:r>
          </a:p>
          <a:p>
            <a:r>
              <a:rPr lang="en-US" altLang="zh-CN" sz="2200" dirty="0"/>
              <a:t>1. lack of background</a:t>
            </a:r>
          </a:p>
          <a:p>
            <a:r>
              <a:rPr lang="en-US" altLang="zh-CN" sz="2200" dirty="0"/>
              <a:t>2.  accord--show</a:t>
            </a:r>
          </a:p>
          <a:p>
            <a:r>
              <a:rPr lang="en-US" altLang="zh-CN" sz="2200" dirty="0"/>
              <a:t>     presence--arrival</a:t>
            </a:r>
          </a:p>
          <a:p>
            <a:r>
              <a:rPr lang="en-US" altLang="zh-CN" sz="2200" dirty="0"/>
              <a:t>3. add one more point</a:t>
            </a:r>
            <a:endParaRPr lang="zh-CN" altLang="en-US" sz="2200" dirty="0"/>
          </a:p>
        </p:txBody>
      </p:sp>
      <p:sp>
        <p:nvSpPr>
          <p:cNvPr id="17" name="椭圆 16"/>
          <p:cNvSpPr/>
          <p:nvPr/>
        </p:nvSpPr>
        <p:spPr>
          <a:xfrm>
            <a:off x="975815" y="2886049"/>
            <a:ext cx="828093"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75656" y="1635646"/>
            <a:ext cx="1356878"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62101" y="2586900"/>
            <a:ext cx="1542594"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27380" y="1357908"/>
            <a:ext cx="2545602"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924572" y="1892821"/>
            <a:ext cx="816970"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83568" y="2139702"/>
            <a:ext cx="2063374"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67109" y="3151729"/>
            <a:ext cx="952732"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左大括号 23"/>
          <p:cNvSpPr/>
          <p:nvPr/>
        </p:nvSpPr>
        <p:spPr>
          <a:xfrm rot="5400000">
            <a:off x="4878034" y="3143169"/>
            <a:ext cx="540060" cy="396044"/>
          </a:xfrm>
          <a:prstGeom prst="leftBrace">
            <a:avLst/>
          </a:prstGeom>
          <a:ln>
            <a:solidFill>
              <a:srgbClr val="7030A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5" name="椭圆形标注 24"/>
          <p:cNvSpPr/>
          <p:nvPr/>
        </p:nvSpPr>
        <p:spPr>
          <a:xfrm>
            <a:off x="5292080" y="4090986"/>
            <a:ext cx="2808312" cy="614302"/>
          </a:xfrm>
          <a:prstGeom prst="wedgeEllipseCallou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6">
                    <a:lumMod val="75000"/>
                  </a:schemeClr>
                </a:solidFill>
              </a:rPr>
              <a:t>19</a:t>
            </a:r>
            <a:r>
              <a:rPr lang="zh-CN" altLang="en-US" sz="3200" b="1" dirty="0">
                <a:solidFill>
                  <a:schemeClr val="accent6">
                    <a:lumMod val="75000"/>
                  </a:schemeClr>
                </a:solidFill>
              </a:rPr>
              <a:t>分</a:t>
            </a:r>
          </a:p>
        </p:txBody>
      </p:sp>
      <p:cxnSp>
        <p:nvCxnSpPr>
          <p:cNvPr id="26" name="直接连接符 25"/>
          <p:cNvCxnSpPr/>
          <p:nvPr/>
        </p:nvCxnSpPr>
        <p:spPr>
          <a:xfrm>
            <a:off x="3215984" y="2374337"/>
            <a:ext cx="1932080"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a:xfrm>
            <a:off x="117105" y="3163338"/>
            <a:ext cx="798376"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28" name="椭圆 27"/>
          <p:cNvSpPr/>
          <p:nvPr/>
        </p:nvSpPr>
        <p:spPr>
          <a:xfrm>
            <a:off x="117105" y="3436236"/>
            <a:ext cx="1114028"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云形标注 29"/>
          <p:cNvSpPr/>
          <p:nvPr/>
        </p:nvSpPr>
        <p:spPr>
          <a:xfrm>
            <a:off x="2437106" y="359411"/>
            <a:ext cx="1630838" cy="344611"/>
          </a:xfrm>
          <a:prstGeom prst="cloudCallou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a:extLst>
              <a:ext uri="{FF2B5EF4-FFF2-40B4-BE49-F238E27FC236}">
                <a16:creationId xmlns:a16="http://schemas.microsoft.com/office/drawing/2014/main" id="{790AAC43-DD18-4868-A0C3-52F1894AEB1E}"/>
              </a:ext>
            </a:extLst>
          </p:cNvPr>
          <p:cNvCxnSpPr/>
          <p:nvPr/>
        </p:nvCxnSpPr>
        <p:spPr>
          <a:xfrm>
            <a:off x="674119" y="1193878"/>
            <a:ext cx="557014" cy="0"/>
          </a:xfrm>
          <a:prstGeom prst="line">
            <a:avLst/>
          </a:prstGeom>
          <a:ln w="25400" cmpd="tri">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6126362F-603B-4559-A680-C72821EBCA9F}"/>
              </a:ext>
            </a:extLst>
          </p:cNvPr>
          <p:cNvCxnSpPr/>
          <p:nvPr/>
        </p:nvCxnSpPr>
        <p:spPr>
          <a:xfrm>
            <a:off x="254241" y="1419622"/>
            <a:ext cx="861375" cy="0"/>
          </a:xfrm>
          <a:prstGeom prst="line">
            <a:avLst/>
          </a:prstGeom>
          <a:ln w="25400" cmpd="tri">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29B2374B-1B71-4CEA-ACE6-870DFE6FDDB3}"/>
              </a:ext>
            </a:extLst>
          </p:cNvPr>
          <p:cNvCxnSpPr>
            <a:cxnSpLocks/>
          </p:cNvCxnSpPr>
          <p:nvPr/>
        </p:nvCxnSpPr>
        <p:spPr>
          <a:xfrm>
            <a:off x="2246074" y="3679746"/>
            <a:ext cx="2469942"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8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par>
                                <p:cTn id="23" presetID="16" presetClass="entr" presetSubtype="2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3">
                                            <p:txEl>
                                              <p:pRg st="2" end="2"/>
                                            </p:txEl>
                                          </p:spTgt>
                                        </p:tgtEl>
                                        <p:attrNameLst>
                                          <p:attrName>style.visibility</p:attrName>
                                        </p:attrNameLst>
                                      </p:cBhvr>
                                      <p:to>
                                        <p:strVal val="visible"/>
                                      </p:to>
                                    </p:set>
                                    <p:anim calcmode="lin" valueType="num">
                                      <p:cBhvr additive="base">
                                        <p:cTn id="6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3">
                                            <p:txEl>
                                              <p:pRg st="3" end="3"/>
                                            </p:txEl>
                                          </p:spTgt>
                                        </p:tgtEl>
                                        <p:attrNameLst>
                                          <p:attrName>style.visibility</p:attrName>
                                        </p:attrNameLst>
                                      </p:cBhvr>
                                      <p:to>
                                        <p:strVal val="visible"/>
                                      </p:to>
                                    </p:set>
                                    <p:anim calcmode="lin" valueType="num">
                                      <p:cBhvr additive="base">
                                        <p:cTn id="7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arn(inVertical)">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 calcmode="lin" valueType="num">
                                      <p:cBhvr additive="base">
                                        <p:cTn id="8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6">
                                            <p:txEl>
                                              <p:pRg st="2" end="2"/>
                                            </p:txEl>
                                          </p:spTgt>
                                        </p:tgtEl>
                                        <p:attrNameLst>
                                          <p:attrName>style.visibility</p:attrName>
                                        </p:attrNameLst>
                                      </p:cBhvr>
                                      <p:to>
                                        <p:strVal val="visible"/>
                                      </p:to>
                                    </p:set>
                                    <p:anim calcmode="lin" valueType="num">
                                      <p:cBhvr additive="base">
                                        <p:cTn id="10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6">
                                            <p:txEl>
                                              <p:pRg st="3" end="3"/>
                                            </p:txEl>
                                          </p:spTgt>
                                        </p:tgtEl>
                                        <p:attrNameLst>
                                          <p:attrName>style.visibility</p:attrName>
                                        </p:attrNameLst>
                                      </p:cBhvr>
                                      <p:to>
                                        <p:strVal val="visible"/>
                                      </p:to>
                                    </p:set>
                                    <p:anim calcmode="lin" valueType="num">
                                      <p:cBhvr additive="base">
                                        <p:cTn id="10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barn(inVertical)">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6">
                                            <p:txEl>
                                              <p:pRg st="4" end="4"/>
                                            </p:txEl>
                                          </p:spTgt>
                                        </p:tgtEl>
                                        <p:attrNameLst>
                                          <p:attrName>style.visibility</p:attrName>
                                        </p:attrNameLst>
                                      </p:cBhvr>
                                      <p:to>
                                        <p:strVal val="visible"/>
                                      </p:to>
                                    </p:set>
                                    <p:anim calcmode="lin" valueType="num">
                                      <p:cBhvr additive="base">
                                        <p:cTn id="118"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heel(1)">
                                      <p:cBhvr>
                                        <p:cTn id="1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8624BD-AF30-4E8B-A70D-548098B9272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7849" t="3424" r="31834" b="6802"/>
          <a:stretch/>
        </p:blipFill>
        <p:spPr>
          <a:xfrm rot="5400000">
            <a:off x="1969966" y="-1996907"/>
            <a:ext cx="5143500" cy="9144002"/>
          </a:xfrm>
          <a:prstGeom prst="rect">
            <a:avLst/>
          </a:prstGeom>
        </p:spPr>
      </p:pic>
      <p:pic>
        <p:nvPicPr>
          <p:cNvPr id="32" name="图片 31">
            <a:extLst>
              <a:ext uri="{FF2B5EF4-FFF2-40B4-BE49-F238E27FC236}">
                <a16:creationId xmlns:a16="http://schemas.microsoft.com/office/drawing/2014/main" id="{F60DF5F1-48CD-4F42-B0B3-DFE1DB6FBF3F}"/>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2303605" y="-1277076"/>
            <a:ext cx="4703413" cy="7773065"/>
          </a:xfrm>
          <a:prstGeom prst="rect">
            <a:avLst/>
          </a:prstGeom>
        </p:spPr>
      </p:pic>
      <p:pic>
        <p:nvPicPr>
          <p:cNvPr id="10" name="图片 9">
            <a:extLst>
              <a:ext uri="{FF2B5EF4-FFF2-40B4-BE49-F238E27FC236}">
                <a16:creationId xmlns:a16="http://schemas.microsoft.com/office/drawing/2014/main" id="{9C8BBEFC-808E-40F7-95A6-3D47984025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937" t="41718" r="16755" b="25879"/>
          <a:stretch/>
        </p:blipFill>
        <p:spPr>
          <a:xfrm rot="5400000">
            <a:off x="2103539" y="3026374"/>
            <a:ext cx="1548206" cy="2686040"/>
          </a:xfrm>
          <a:prstGeom prst="rect">
            <a:avLst/>
          </a:prstGeom>
        </p:spPr>
      </p:pic>
      <p:sp>
        <p:nvSpPr>
          <p:cNvPr id="17" name="文本框 16">
            <a:extLst>
              <a:ext uri="{FF2B5EF4-FFF2-40B4-BE49-F238E27FC236}">
                <a16:creationId xmlns:a16="http://schemas.microsoft.com/office/drawing/2014/main" id="{4378046B-DC74-4D4C-8C4B-436AD82C7D87}"/>
              </a:ext>
            </a:extLst>
          </p:cNvPr>
          <p:cNvSpPr txBox="1"/>
          <p:nvPr/>
        </p:nvSpPr>
        <p:spPr>
          <a:xfrm>
            <a:off x="2119960" y="685707"/>
            <a:ext cx="5084966" cy="553998"/>
          </a:xfrm>
          <a:prstGeom prst="rect">
            <a:avLst/>
          </a:prstGeom>
          <a:noFill/>
        </p:spPr>
        <p:txBody>
          <a:bodyPr wrap="square" rtlCol="0">
            <a:spAutoFit/>
          </a:bodyPr>
          <a:lstStyle/>
          <a:p>
            <a:pPr algn="ctr" defTabSz="685800"/>
            <a:r>
              <a:rPr lang="en-US" altLang="zh-CN" sz="3000" dirty="0">
                <a:gradFill>
                  <a:gsLst>
                    <a:gs pos="0">
                      <a:srgbClr val="FBE0BB"/>
                    </a:gs>
                    <a:gs pos="50000">
                      <a:srgbClr val="FBE0BB"/>
                    </a:gs>
                    <a:gs pos="33000">
                      <a:srgbClr val="CD8025"/>
                    </a:gs>
                    <a:gs pos="100000">
                      <a:srgbClr val="A98C69"/>
                    </a:gs>
                  </a:gsLst>
                  <a:lin ang="5400000" scaled="1"/>
                </a:gradFill>
                <a:latin typeface="Constantia" panose="02030602050306030303" pitchFamily="18" charset="0"/>
                <a:ea typeface="X-youeryuan" panose="00000406000000000000" pitchFamily="2" charset="-122"/>
                <a:cs typeface="MV Boli" panose="02000500030200090000" pitchFamily="2" charset="0"/>
                <a:sym typeface="X-youeryuan" panose="00000406000000000000" pitchFamily="2" charset="-122"/>
              </a:rPr>
              <a:t>A Welcome Letter</a:t>
            </a:r>
          </a:p>
        </p:txBody>
      </p:sp>
      <p:sp>
        <p:nvSpPr>
          <p:cNvPr id="19" name="文本框 18">
            <a:extLst>
              <a:ext uri="{FF2B5EF4-FFF2-40B4-BE49-F238E27FC236}">
                <a16:creationId xmlns:a16="http://schemas.microsoft.com/office/drawing/2014/main" id="{F734A3E6-842A-4EFF-9439-E0588564271D}"/>
              </a:ext>
            </a:extLst>
          </p:cNvPr>
          <p:cNvSpPr txBox="1"/>
          <p:nvPr/>
        </p:nvSpPr>
        <p:spPr>
          <a:xfrm rot="5400000">
            <a:off x="6007530" y="2600947"/>
            <a:ext cx="2667794" cy="161583"/>
          </a:xfrm>
          <a:prstGeom prst="rect">
            <a:avLst/>
          </a:prstGeom>
          <a:noFill/>
        </p:spPr>
        <p:txBody>
          <a:bodyPr wrap="square" rtlCol="0">
            <a:spAutoFit/>
          </a:bodyPr>
          <a:lstStyle/>
          <a:p>
            <a:pPr algn="dist" defTabSz="685800"/>
            <a:r>
              <a:rPr lang="en-US" altLang="zh-CN"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DESIGNES BY </a:t>
            </a:r>
            <a:r>
              <a:rPr lang="en-US" altLang="zh-CN" sz="450" dirty="0" err="1">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sliva</a:t>
            </a:r>
            <a:endParaRPr lang="zh-CN" altLang="en-US"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20" name="文本框 19">
            <a:extLst>
              <a:ext uri="{FF2B5EF4-FFF2-40B4-BE49-F238E27FC236}">
                <a16:creationId xmlns:a16="http://schemas.microsoft.com/office/drawing/2014/main" id="{B2D84603-03C0-4EFD-AC93-0AA959D4BA5D}"/>
              </a:ext>
            </a:extLst>
          </p:cNvPr>
          <p:cNvSpPr txBox="1"/>
          <p:nvPr/>
        </p:nvSpPr>
        <p:spPr>
          <a:xfrm rot="5400000">
            <a:off x="649561" y="2490959"/>
            <a:ext cx="2667794" cy="161583"/>
          </a:xfrm>
          <a:prstGeom prst="rect">
            <a:avLst/>
          </a:prstGeom>
          <a:noFill/>
        </p:spPr>
        <p:txBody>
          <a:bodyPr wrap="square" rtlCol="0">
            <a:spAutoFit/>
          </a:bodyPr>
          <a:lstStyle/>
          <a:p>
            <a:pPr algn="dist" defTabSz="685800"/>
            <a:r>
              <a:rPr lang="en-US" altLang="zh-CN"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DESIGNES BY </a:t>
            </a:r>
            <a:r>
              <a:rPr lang="en-US" altLang="zh-CN" sz="450" dirty="0" err="1">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Sliva</a:t>
            </a:r>
            <a:endParaRPr lang="zh-CN" altLang="en-US"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3" name="文本框 2">
            <a:extLst>
              <a:ext uri="{FF2B5EF4-FFF2-40B4-BE49-F238E27FC236}">
                <a16:creationId xmlns:a16="http://schemas.microsoft.com/office/drawing/2014/main" id="{CB4A7F11-C68F-426A-9D99-8F0364EFB777}"/>
              </a:ext>
            </a:extLst>
          </p:cNvPr>
          <p:cNvSpPr txBox="1"/>
          <p:nvPr/>
        </p:nvSpPr>
        <p:spPr>
          <a:xfrm>
            <a:off x="3658064" y="3905648"/>
            <a:ext cx="2156360" cy="507831"/>
          </a:xfrm>
          <a:prstGeom prst="rect">
            <a:avLst/>
          </a:prstGeom>
          <a:noFill/>
        </p:spPr>
        <p:txBody>
          <a:bodyPr wrap="none" rtlCol="0">
            <a:spAutoFit/>
          </a:bodyPr>
          <a:lstStyle/>
          <a:p>
            <a:pPr defTabSz="685800"/>
            <a:r>
              <a:rPr lang="zh-CN" altLang="en-US" sz="1350" dirty="0">
                <a:solidFill>
                  <a:srgbClr val="E0AF56">
                    <a:lumMod val="75000"/>
                  </a:srgbClr>
                </a:solidFill>
                <a:latin typeface="等线" panose="020F0502020204030204"/>
                <a:ea typeface="等线" panose="02010600030101010101" pitchFamily="2" charset="-122"/>
              </a:rPr>
              <a:t>台州市第一中学    周   媚</a:t>
            </a:r>
          </a:p>
          <a:p>
            <a:pPr defTabSz="685800"/>
            <a:r>
              <a:rPr lang="zh-CN" altLang="en-US" sz="1350" dirty="0">
                <a:solidFill>
                  <a:srgbClr val="E0AF56">
                    <a:lumMod val="75000"/>
                  </a:srgbClr>
                </a:solidFill>
                <a:latin typeface="等线" panose="020F0502020204030204"/>
                <a:ea typeface="等线" panose="02010600030101010101" pitchFamily="2" charset="-122"/>
              </a:rPr>
              <a:t>台州市第一中学    陈泓静</a:t>
            </a:r>
          </a:p>
        </p:txBody>
      </p:sp>
      <p:pic>
        <p:nvPicPr>
          <p:cNvPr id="4" name="图片 3">
            <a:extLst>
              <a:ext uri="{FF2B5EF4-FFF2-40B4-BE49-F238E27FC236}">
                <a16:creationId xmlns:a16="http://schemas.microsoft.com/office/drawing/2014/main" id="{01C2D32C-ACEE-417B-8EB9-6BEB5671A216}"/>
              </a:ext>
            </a:extLst>
          </p:cNvPr>
          <p:cNvPicPr>
            <a:picLocks noChangeAspect="1"/>
          </p:cNvPicPr>
          <p:nvPr/>
        </p:nvPicPr>
        <p:blipFill rotWithShape="1">
          <a:blip r:embed="rId7"/>
          <a:srcRect b="14909"/>
          <a:stretch/>
        </p:blipFill>
        <p:spPr>
          <a:xfrm>
            <a:off x="2213966" y="1237852"/>
            <a:ext cx="4810074" cy="2720971"/>
          </a:xfrm>
          <a:prstGeom prst="rect">
            <a:avLst/>
          </a:prstGeom>
          <a:effectLst>
            <a:softEdge rad="406400"/>
          </a:effectLst>
        </p:spPr>
      </p:pic>
    </p:spTree>
    <p:extLst>
      <p:ext uri="{BB962C8B-B14F-4D97-AF65-F5344CB8AC3E}">
        <p14:creationId xmlns:p14="http://schemas.microsoft.com/office/powerpoint/2010/main" val="303814363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FB29C6F-D291-41FA-A019-65758A085E52}"/>
              </a:ext>
            </a:extLst>
          </p:cNvPr>
          <p:cNvPicPr>
            <a:picLocks noChangeAspect="1"/>
          </p:cNvPicPr>
          <p:nvPr/>
        </p:nvPicPr>
        <p:blipFill>
          <a:blip r:embed="rId2"/>
          <a:stretch>
            <a:fillRect/>
          </a:stretch>
        </p:blipFill>
        <p:spPr>
          <a:xfrm>
            <a:off x="-324544" y="-308570"/>
            <a:ext cx="9793088" cy="6020845"/>
          </a:xfrm>
          <a:prstGeom prst="rect">
            <a:avLst/>
          </a:prstGeom>
        </p:spPr>
      </p:pic>
      <p:sp>
        <p:nvSpPr>
          <p:cNvPr id="2" name="矩形 1"/>
          <p:cNvSpPr/>
          <p:nvPr/>
        </p:nvSpPr>
        <p:spPr>
          <a:xfrm>
            <a:off x="467544" y="627534"/>
            <a:ext cx="7956376"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Dear tourists,</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On behalf of all the volunteers, please allow me to show you our hearty welcome for your arrival in our city after the epidemic is nearly controlled.</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 city with a long history, has many scenic spots worth a visit. Among all of them, I recommend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Museum, which provides you with a wide diversity of local culture and customs. What's more, while climbing up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Tiantai</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Mountain, you'll be amazed by the fresh air and the dense forests, which provides a chance to relax your mind. Then, how about tasting some special local food such as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maixia</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By the way, owing to the present situation, it's still significant for you to take necessary protection for your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Wish you an enjoyable stay in our city.</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Yours,</a:t>
            </a:r>
            <a:endPar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Li </a:t>
            </a:r>
            <a:r>
              <a:rPr kumimoji="0" lang="en-US" altLang="zh-CN" sz="20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Hua</a:t>
            </a:r>
            <a:endParaRPr kumimoji="0" lang="zh-CN"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TextBox 2"/>
          <p:cNvSpPr txBox="1"/>
          <p:nvPr/>
        </p:nvSpPr>
        <p:spPr>
          <a:xfrm>
            <a:off x="-126268" y="36592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rPr>
              <a:t>Writing sample 2</a:t>
            </a:r>
            <a:endParaRPr kumimoji="0" lang="zh-CN" altLang="en-US"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Tree>
    <p:extLst>
      <p:ext uri="{BB962C8B-B14F-4D97-AF65-F5344CB8AC3E}">
        <p14:creationId xmlns:p14="http://schemas.microsoft.com/office/powerpoint/2010/main" val="56176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262A8A9-F03A-43B3-B879-946EA2A4372E}"/>
              </a:ext>
            </a:extLst>
          </p:cNvPr>
          <p:cNvPicPr>
            <a:picLocks noChangeAspect="1"/>
          </p:cNvPicPr>
          <p:nvPr/>
        </p:nvPicPr>
        <p:blipFill>
          <a:blip r:embed="rId2"/>
          <a:stretch>
            <a:fillRect/>
          </a:stretch>
        </p:blipFill>
        <p:spPr>
          <a:xfrm>
            <a:off x="-159527" y="-92546"/>
            <a:ext cx="9846689" cy="5544616"/>
          </a:xfrm>
          <a:prstGeom prst="rect">
            <a:avLst/>
          </a:prstGeom>
        </p:spPr>
      </p:pic>
      <p:sp>
        <p:nvSpPr>
          <p:cNvPr id="2" name="矩形 1"/>
          <p:cNvSpPr/>
          <p:nvPr/>
        </p:nvSpPr>
        <p:spPr>
          <a:xfrm>
            <a:off x="611560" y="606551"/>
            <a:ext cx="8311210" cy="4401205"/>
          </a:xfrm>
          <a:prstGeom prst="rect">
            <a:avLst/>
          </a:prstGeom>
        </p:spPr>
        <p:txBody>
          <a:bodyPr wrap="square">
            <a:spAutoFit/>
          </a:bodyPr>
          <a:lstStyle/>
          <a:p>
            <a:r>
              <a:rPr lang="en-US" altLang="zh-CN" sz="2000" dirty="0"/>
              <a:t>Dear tourists, </a:t>
            </a:r>
            <a:endParaRPr lang="zh-CN" altLang="zh-CN" sz="2000" dirty="0"/>
          </a:p>
          <a:p>
            <a:r>
              <a:rPr lang="en-US" altLang="zh-CN" sz="2000" dirty="0"/>
              <a:t>    As the COVID-19 is _______ basic control in </a:t>
            </a:r>
            <a:r>
              <a:rPr lang="en-US" altLang="zh-CN" sz="2000" dirty="0" err="1"/>
              <a:t>Taizhou</a:t>
            </a:r>
            <a:r>
              <a:rPr lang="en-US" altLang="zh-CN" sz="2000" dirty="0"/>
              <a:t>, it’s _________(suit)to travel around and enjoy scenery. Now let me express my warm welcome to you all and give a brief____________(introduce).</a:t>
            </a:r>
            <a:endParaRPr lang="zh-CN" altLang="zh-CN" sz="2000" dirty="0"/>
          </a:p>
          <a:p>
            <a:r>
              <a:rPr lang="en-US" altLang="zh-CN" sz="2000" dirty="0"/>
              <a:t>    </a:t>
            </a:r>
            <a:r>
              <a:rPr lang="en-US" altLang="zh-CN" sz="2000" dirty="0" err="1"/>
              <a:t>Taizhou</a:t>
            </a:r>
            <a:r>
              <a:rPr lang="en-US" altLang="zh-CN" sz="2000" dirty="0"/>
              <a:t> is ____ city with many places of interest. After _________(climb)up </a:t>
            </a:r>
            <a:r>
              <a:rPr lang="en-US" altLang="zh-CN" sz="2000" dirty="0" err="1"/>
              <a:t>Baiyun</a:t>
            </a:r>
            <a:r>
              <a:rPr lang="en-US" altLang="zh-CN" sz="2000" dirty="0"/>
              <a:t> mountain, you can not only breathe fresh air________(free), _______ overlook the whole city. In Haimen old street, you can appreciate _______ the city used to be as well as traditional food. But during your trip,  keep cautious for the possible risk of getting _________(infect)with the corona virus. If you have suspicious symptoms, please tell me and quarantine ________(you) as soon as possible. </a:t>
            </a:r>
            <a:endParaRPr lang="zh-CN" altLang="zh-CN" sz="2000" dirty="0"/>
          </a:p>
          <a:p>
            <a:r>
              <a:rPr lang="en-US" altLang="zh-CN" sz="2000" dirty="0"/>
              <a:t>    I hope you can stay safe and have a pleasant trip here. </a:t>
            </a:r>
            <a:endParaRPr lang="zh-CN" altLang="zh-CN" sz="2000" dirty="0"/>
          </a:p>
          <a:p>
            <a:pPr algn="r"/>
            <a:r>
              <a:rPr lang="en-US" altLang="zh-CN" sz="2000" dirty="0"/>
              <a:t>Yours,</a:t>
            </a:r>
            <a:endParaRPr lang="zh-CN" altLang="zh-CN" sz="2000" dirty="0"/>
          </a:p>
          <a:p>
            <a:pPr algn="r" latinLnBrk="1"/>
            <a:r>
              <a:rPr lang="en-US" altLang="zh-CN" sz="2000" dirty="0"/>
              <a:t>Li </a:t>
            </a:r>
            <a:r>
              <a:rPr lang="en-US" altLang="zh-CN" sz="2000" dirty="0" err="1"/>
              <a:t>Hua</a:t>
            </a:r>
            <a:endParaRPr lang="zh-CN" altLang="zh-CN" sz="2200" dirty="0"/>
          </a:p>
        </p:txBody>
      </p:sp>
      <p:sp>
        <p:nvSpPr>
          <p:cNvPr id="3" name="TextBox 2"/>
          <p:cNvSpPr txBox="1"/>
          <p:nvPr/>
        </p:nvSpPr>
        <p:spPr>
          <a:xfrm>
            <a:off x="323528" y="-21272"/>
            <a:ext cx="9144000" cy="523220"/>
          </a:xfrm>
          <a:prstGeom prst="rect">
            <a:avLst/>
          </a:prstGeom>
          <a:noFill/>
        </p:spPr>
        <p:txBody>
          <a:bodyPr wrap="square" rtlCol="0">
            <a:spAutoFit/>
          </a:bodyPr>
          <a:lstStyle/>
          <a:p>
            <a:pPr algn="ctr"/>
            <a:r>
              <a:rPr lang="en-US" altLang="zh-CN" sz="2800" b="1" dirty="0">
                <a:solidFill>
                  <a:schemeClr val="accent6">
                    <a:lumMod val="40000"/>
                    <a:lumOff val="60000"/>
                  </a:schemeClr>
                </a:solidFill>
                <a:latin typeface="MV Boli" panose="02000500030200090000" pitchFamily="2" charset="0"/>
                <a:cs typeface="MV Boli" panose="02000500030200090000" pitchFamily="2" charset="0"/>
              </a:rPr>
              <a:t>Writing sample 3</a:t>
            </a:r>
          </a:p>
        </p:txBody>
      </p:sp>
      <p:sp>
        <p:nvSpPr>
          <p:cNvPr id="4" name="TextBox 3"/>
          <p:cNvSpPr txBox="1"/>
          <p:nvPr/>
        </p:nvSpPr>
        <p:spPr>
          <a:xfrm>
            <a:off x="2915816" y="843558"/>
            <a:ext cx="1049830" cy="430887"/>
          </a:xfrm>
          <a:prstGeom prst="rect">
            <a:avLst/>
          </a:prstGeom>
          <a:noFill/>
        </p:spPr>
        <p:txBody>
          <a:bodyPr wrap="square" rtlCol="0">
            <a:spAutoFit/>
          </a:bodyPr>
          <a:lstStyle/>
          <a:p>
            <a:r>
              <a:rPr lang="en-US" altLang="zh-CN" sz="2200" b="1" dirty="0">
                <a:solidFill>
                  <a:schemeClr val="accent6"/>
                </a:solidFill>
              </a:rPr>
              <a:t>under</a:t>
            </a:r>
            <a:endParaRPr lang="zh-CN" altLang="en-US" sz="2200" b="1" dirty="0">
              <a:solidFill>
                <a:schemeClr val="accent6"/>
              </a:solidFill>
            </a:endParaRPr>
          </a:p>
        </p:txBody>
      </p:sp>
      <p:sp>
        <p:nvSpPr>
          <p:cNvPr id="5" name="矩形 4"/>
          <p:cNvSpPr/>
          <p:nvPr/>
        </p:nvSpPr>
        <p:spPr>
          <a:xfrm>
            <a:off x="2946106" y="1476777"/>
            <a:ext cx="1638910" cy="430887"/>
          </a:xfrm>
          <a:prstGeom prst="rect">
            <a:avLst/>
          </a:prstGeom>
        </p:spPr>
        <p:txBody>
          <a:bodyPr wrap="none">
            <a:spAutoFit/>
          </a:bodyPr>
          <a:lstStyle/>
          <a:p>
            <a:r>
              <a:rPr lang="en-US" altLang="zh-CN" sz="2200" b="1" dirty="0">
                <a:solidFill>
                  <a:schemeClr val="accent6"/>
                </a:solidFill>
              </a:rPr>
              <a:t>introduction</a:t>
            </a:r>
            <a:endParaRPr lang="zh-CN" altLang="en-US" sz="2200" b="1" dirty="0">
              <a:solidFill>
                <a:schemeClr val="accent6"/>
              </a:solidFill>
            </a:endParaRPr>
          </a:p>
        </p:txBody>
      </p:sp>
      <p:sp>
        <p:nvSpPr>
          <p:cNvPr id="6" name="矩形 5"/>
          <p:cNvSpPr/>
          <p:nvPr/>
        </p:nvSpPr>
        <p:spPr>
          <a:xfrm>
            <a:off x="6780107" y="825670"/>
            <a:ext cx="1113253" cy="430887"/>
          </a:xfrm>
          <a:prstGeom prst="rect">
            <a:avLst/>
          </a:prstGeom>
        </p:spPr>
        <p:txBody>
          <a:bodyPr wrap="none">
            <a:spAutoFit/>
          </a:bodyPr>
          <a:lstStyle/>
          <a:p>
            <a:r>
              <a:rPr lang="en-US" altLang="zh-CN" sz="2200" b="1" dirty="0">
                <a:solidFill>
                  <a:schemeClr val="accent6"/>
                </a:solidFill>
              </a:rPr>
              <a:t>suitable</a:t>
            </a:r>
            <a:endParaRPr lang="zh-CN" altLang="en-US" sz="2200" b="1" dirty="0">
              <a:solidFill>
                <a:schemeClr val="accent6"/>
              </a:solidFill>
            </a:endParaRPr>
          </a:p>
        </p:txBody>
      </p:sp>
      <p:sp>
        <p:nvSpPr>
          <p:cNvPr id="7" name="TextBox 6"/>
          <p:cNvSpPr txBox="1"/>
          <p:nvPr/>
        </p:nvSpPr>
        <p:spPr>
          <a:xfrm>
            <a:off x="6099846" y="2121453"/>
            <a:ext cx="1049830" cy="430887"/>
          </a:xfrm>
          <a:prstGeom prst="rect">
            <a:avLst/>
          </a:prstGeom>
          <a:noFill/>
        </p:spPr>
        <p:txBody>
          <a:bodyPr wrap="square" rtlCol="0">
            <a:spAutoFit/>
          </a:bodyPr>
          <a:lstStyle/>
          <a:p>
            <a:r>
              <a:rPr lang="en-US" altLang="zh-CN" sz="2200" b="1" dirty="0">
                <a:solidFill>
                  <a:schemeClr val="accent6"/>
                </a:solidFill>
              </a:rPr>
              <a:t>freely</a:t>
            </a:r>
            <a:endParaRPr lang="zh-CN" altLang="en-US" sz="2200" b="1" dirty="0">
              <a:solidFill>
                <a:schemeClr val="accent6"/>
              </a:solidFill>
            </a:endParaRPr>
          </a:p>
        </p:txBody>
      </p:sp>
      <p:sp>
        <p:nvSpPr>
          <p:cNvPr id="8" name="TextBox 7"/>
          <p:cNvSpPr txBox="1"/>
          <p:nvPr/>
        </p:nvSpPr>
        <p:spPr>
          <a:xfrm>
            <a:off x="2045352" y="1801771"/>
            <a:ext cx="527518" cy="430887"/>
          </a:xfrm>
          <a:prstGeom prst="rect">
            <a:avLst/>
          </a:prstGeom>
          <a:noFill/>
        </p:spPr>
        <p:txBody>
          <a:bodyPr wrap="square" rtlCol="0">
            <a:spAutoFit/>
          </a:bodyPr>
          <a:lstStyle/>
          <a:p>
            <a:r>
              <a:rPr lang="en-US" altLang="zh-CN" sz="2200" b="1" dirty="0">
                <a:solidFill>
                  <a:schemeClr val="accent6"/>
                </a:solidFill>
              </a:rPr>
              <a:t>a</a:t>
            </a:r>
            <a:endParaRPr lang="zh-CN" altLang="en-US" sz="2200" b="1" dirty="0">
              <a:solidFill>
                <a:schemeClr val="accent6"/>
              </a:solidFill>
            </a:endParaRPr>
          </a:p>
        </p:txBody>
      </p:sp>
      <p:sp>
        <p:nvSpPr>
          <p:cNvPr id="9" name="TextBox 8"/>
          <p:cNvSpPr txBox="1"/>
          <p:nvPr/>
        </p:nvSpPr>
        <p:spPr>
          <a:xfrm>
            <a:off x="6639370" y="3294745"/>
            <a:ext cx="2075555" cy="430887"/>
          </a:xfrm>
          <a:prstGeom prst="rect">
            <a:avLst/>
          </a:prstGeom>
          <a:noFill/>
        </p:spPr>
        <p:txBody>
          <a:bodyPr wrap="square" rtlCol="0">
            <a:spAutoFit/>
          </a:bodyPr>
          <a:lstStyle/>
          <a:p>
            <a:r>
              <a:rPr lang="en-US" altLang="zh-CN" sz="2200" b="1" dirty="0">
                <a:solidFill>
                  <a:schemeClr val="accent6"/>
                </a:solidFill>
              </a:rPr>
              <a:t>yourself</a:t>
            </a:r>
            <a:r>
              <a:rPr lang="en-US" altLang="zh-CN" sz="2200" b="1" dirty="0">
                <a:solidFill>
                  <a:srgbClr val="FF0000"/>
                </a:solidFill>
              </a:rPr>
              <a:t> </a:t>
            </a:r>
            <a:endParaRPr lang="zh-CN" altLang="en-US" sz="2200" b="1" dirty="0">
              <a:solidFill>
                <a:srgbClr val="FF0000"/>
              </a:solidFill>
            </a:endParaRPr>
          </a:p>
        </p:txBody>
      </p:sp>
      <p:sp>
        <p:nvSpPr>
          <p:cNvPr id="10" name="TextBox 9"/>
          <p:cNvSpPr txBox="1"/>
          <p:nvPr/>
        </p:nvSpPr>
        <p:spPr>
          <a:xfrm>
            <a:off x="3851920" y="3026822"/>
            <a:ext cx="1643168" cy="430887"/>
          </a:xfrm>
          <a:prstGeom prst="rect">
            <a:avLst/>
          </a:prstGeom>
          <a:noFill/>
        </p:spPr>
        <p:txBody>
          <a:bodyPr wrap="square" rtlCol="0">
            <a:spAutoFit/>
          </a:bodyPr>
          <a:lstStyle/>
          <a:p>
            <a:r>
              <a:rPr lang="en-US" altLang="zh-CN" sz="2200" b="1" dirty="0">
                <a:solidFill>
                  <a:schemeClr val="accent6"/>
                </a:solidFill>
              </a:rPr>
              <a:t>infected</a:t>
            </a:r>
            <a:endParaRPr lang="zh-CN" altLang="en-US" sz="2200" b="1" dirty="0">
              <a:solidFill>
                <a:schemeClr val="accent6"/>
              </a:solidFill>
            </a:endParaRPr>
          </a:p>
        </p:txBody>
      </p:sp>
      <p:sp>
        <p:nvSpPr>
          <p:cNvPr id="11" name="TextBox 10"/>
          <p:cNvSpPr txBox="1"/>
          <p:nvPr/>
        </p:nvSpPr>
        <p:spPr>
          <a:xfrm>
            <a:off x="7511308" y="2445725"/>
            <a:ext cx="1049830" cy="430887"/>
          </a:xfrm>
          <a:prstGeom prst="rect">
            <a:avLst/>
          </a:prstGeom>
          <a:noFill/>
        </p:spPr>
        <p:txBody>
          <a:bodyPr wrap="square" rtlCol="0">
            <a:spAutoFit/>
          </a:bodyPr>
          <a:lstStyle/>
          <a:p>
            <a:r>
              <a:rPr lang="en-US" altLang="zh-CN" sz="2200" b="1" dirty="0">
                <a:solidFill>
                  <a:schemeClr val="accent6"/>
                </a:solidFill>
              </a:rPr>
              <a:t>what</a:t>
            </a:r>
            <a:endParaRPr lang="zh-CN" altLang="en-US" sz="2200" b="1" dirty="0">
              <a:solidFill>
                <a:schemeClr val="accent6"/>
              </a:solidFill>
            </a:endParaRPr>
          </a:p>
        </p:txBody>
      </p:sp>
      <p:sp>
        <p:nvSpPr>
          <p:cNvPr id="12" name="TextBox 11"/>
          <p:cNvSpPr txBox="1"/>
          <p:nvPr/>
        </p:nvSpPr>
        <p:spPr>
          <a:xfrm>
            <a:off x="6624761" y="1779843"/>
            <a:ext cx="1610173" cy="430887"/>
          </a:xfrm>
          <a:prstGeom prst="rect">
            <a:avLst/>
          </a:prstGeom>
          <a:noFill/>
        </p:spPr>
        <p:txBody>
          <a:bodyPr wrap="square" rtlCol="0">
            <a:spAutoFit/>
          </a:bodyPr>
          <a:lstStyle/>
          <a:p>
            <a:r>
              <a:rPr lang="en-US" altLang="zh-CN" sz="2200" b="1" dirty="0">
                <a:solidFill>
                  <a:schemeClr val="accent6"/>
                </a:solidFill>
              </a:rPr>
              <a:t>climbing</a:t>
            </a:r>
            <a:endParaRPr lang="zh-CN" altLang="en-US" sz="2200" b="1" dirty="0">
              <a:solidFill>
                <a:schemeClr val="accent6"/>
              </a:solidFill>
            </a:endParaRPr>
          </a:p>
        </p:txBody>
      </p:sp>
      <p:sp>
        <p:nvSpPr>
          <p:cNvPr id="13" name="TextBox 12"/>
          <p:cNvSpPr txBox="1"/>
          <p:nvPr/>
        </p:nvSpPr>
        <p:spPr>
          <a:xfrm>
            <a:off x="7988811" y="2112784"/>
            <a:ext cx="753414" cy="430887"/>
          </a:xfrm>
          <a:prstGeom prst="rect">
            <a:avLst/>
          </a:prstGeom>
          <a:noFill/>
        </p:spPr>
        <p:txBody>
          <a:bodyPr wrap="square" rtlCol="0">
            <a:spAutoFit/>
          </a:bodyPr>
          <a:lstStyle/>
          <a:p>
            <a:r>
              <a:rPr lang="en-US" altLang="zh-CN" sz="2200" b="1" dirty="0">
                <a:solidFill>
                  <a:schemeClr val="accent6"/>
                </a:solidFill>
              </a:rPr>
              <a:t>but</a:t>
            </a:r>
            <a:endParaRPr lang="zh-CN" altLang="en-US" sz="2200" b="1" dirty="0">
              <a:solidFill>
                <a:schemeClr val="accent6"/>
              </a:solidFill>
            </a:endParaRPr>
          </a:p>
        </p:txBody>
      </p:sp>
    </p:spTree>
    <p:extLst>
      <p:ext uri="{BB962C8B-B14F-4D97-AF65-F5344CB8AC3E}">
        <p14:creationId xmlns:p14="http://schemas.microsoft.com/office/powerpoint/2010/main" val="27770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14499CC-5AAB-413A-81B1-ADD1CDDEBA9C}"/>
              </a:ext>
            </a:extLst>
          </p:cNvPr>
          <p:cNvPicPr>
            <a:picLocks noChangeAspect="1"/>
          </p:cNvPicPr>
          <p:nvPr/>
        </p:nvPicPr>
        <p:blipFill>
          <a:blip r:embed="rId2"/>
          <a:stretch>
            <a:fillRect/>
          </a:stretch>
        </p:blipFill>
        <p:spPr>
          <a:xfrm>
            <a:off x="-173522" y="23250"/>
            <a:ext cx="9609873" cy="5413562"/>
          </a:xfrm>
          <a:prstGeom prst="rect">
            <a:avLst/>
          </a:prstGeom>
        </p:spPr>
      </p:pic>
      <p:sp>
        <p:nvSpPr>
          <p:cNvPr id="2" name="矩形 1">
            <a:extLst>
              <a:ext uri="{FF2B5EF4-FFF2-40B4-BE49-F238E27FC236}">
                <a16:creationId xmlns:a16="http://schemas.microsoft.com/office/drawing/2014/main" id="{602B462C-2E4F-459D-A776-A35B69A450F2}"/>
              </a:ext>
            </a:extLst>
          </p:cNvPr>
          <p:cNvSpPr/>
          <p:nvPr/>
        </p:nvSpPr>
        <p:spPr>
          <a:xfrm>
            <a:off x="755576" y="699542"/>
            <a:ext cx="7740352" cy="4031873"/>
          </a:xfrm>
          <a:prstGeom prst="rect">
            <a:avLst/>
          </a:prstGeom>
        </p:spPr>
        <p:txBody>
          <a:bodyPr wrap="square">
            <a:spAutoFit/>
          </a:bodyPr>
          <a:lstStyle/>
          <a:p>
            <a:r>
              <a:rPr lang="en-US" altLang="zh-CN" dirty="0"/>
              <a:t>Dear Sir or Madam, </a:t>
            </a:r>
          </a:p>
          <a:p>
            <a:pPr algn="just"/>
            <a:r>
              <a:rPr lang="en-US" altLang="zh-CN" dirty="0"/>
              <a:t>    As the COVID-19 is becoming better contained, it’s much safer to take a trip. Thus, you are warmly welcome to travel in our city, Taizhou. Located in the southern part of Zhejiang Province, Taizhou is a favorably-situated city, which is the home to fish and rice, where you can taste the best seafood and specialties. Seeing the winding rivers and lofty mountains as well as enjoying the gentle breeze and glowing sunshine here can lessen your depression from quarantine at home. Taizhou also boasts a wonderful glass carving museum, which can not only broaden your horizons but also help you get a better understanding of our local culture. However, it’s still highly recommended that you should wear your masks to prevent virus exposure. </a:t>
            </a:r>
          </a:p>
          <a:p>
            <a:r>
              <a:rPr lang="en-US" altLang="zh-CN" dirty="0"/>
              <a:t>    Looking forward to your visiting.</a:t>
            </a:r>
          </a:p>
          <a:p>
            <a:pPr algn="r"/>
            <a:r>
              <a:rPr lang="en-US" altLang="zh-CN" dirty="0"/>
              <a:t>Yours,</a:t>
            </a:r>
          </a:p>
          <a:p>
            <a:pPr algn="r"/>
            <a:r>
              <a:rPr lang="en-US" altLang="zh-CN" dirty="0"/>
              <a:t>Li Hua</a:t>
            </a:r>
            <a:endParaRPr lang="zh-CN" altLang="en-US" dirty="0"/>
          </a:p>
        </p:txBody>
      </p:sp>
      <p:sp>
        <p:nvSpPr>
          <p:cNvPr id="3" name="TextBox 2"/>
          <p:cNvSpPr txBox="1"/>
          <p:nvPr/>
        </p:nvSpPr>
        <p:spPr>
          <a:xfrm>
            <a:off x="-180529" y="51470"/>
            <a:ext cx="9144000" cy="523220"/>
          </a:xfrm>
          <a:prstGeom prst="rect">
            <a:avLst/>
          </a:prstGeom>
          <a:noFill/>
        </p:spPr>
        <p:txBody>
          <a:bodyPr wrap="square" rtlCol="0">
            <a:spAutoFit/>
          </a:bodyPr>
          <a:lstStyle/>
          <a:p>
            <a:pPr algn="ctr"/>
            <a:r>
              <a:rPr lang="en-US" altLang="zh-CN" sz="2800" b="1" dirty="0">
                <a:solidFill>
                  <a:schemeClr val="accent6">
                    <a:lumMod val="40000"/>
                    <a:lumOff val="60000"/>
                  </a:schemeClr>
                </a:solidFill>
                <a:latin typeface="MV Boli" panose="02000500030200090000" pitchFamily="2" charset="0"/>
                <a:cs typeface="MV Boli" panose="02000500030200090000" pitchFamily="2" charset="0"/>
              </a:rPr>
              <a:t>Writing sample 4</a:t>
            </a:r>
            <a:endParaRPr lang="zh-CN" altLang="en-US" sz="2800" b="1" dirty="0">
              <a:solidFill>
                <a:schemeClr val="accent6">
                  <a:lumMod val="40000"/>
                  <a:lumOff val="60000"/>
                </a:schemeClr>
              </a:solidFill>
              <a:latin typeface="MV Boli" panose="02000500030200090000" pitchFamily="2" charset="0"/>
              <a:cs typeface="MV Boli" panose="02000500030200090000" pitchFamily="2" charset="0"/>
            </a:endParaRPr>
          </a:p>
        </p:txBody>
      </p:sp>
      <p:pic>
        <p:nvPicPr>
          <p:cNvPr id="5" name="图片 4">
            <a:extLst>
              <a:ext uri="{FF2B5EF4-FFF2-40B4-BE49-F238E27FC236}">
                <a16:creationId xmlns:a16="http://schemas.microsoft.com/office/drawing/2014/main" id="{9A10F3BA-401D-4E8C-A297-BB199F51257F}"/>
              </a:ext>
            </a:extLst>
          </p:cNvPr>
          <p:cNvPicPr>
            <a:picLocks noChangeAspect="1"/>
          </p:cNvPicPr>
          <p:nvPr/>
        </p:nvPicPr>
        <p:blipFill>
          <a:blip r:embed="rId3"/>
          <a:stretch>
            <a:fillRect/>
          </a:stretch>
        </p:blipFill>
        <p:spPr>
          <a:xfrm rot="5400000">
            <a:off x="5897612" y="3070829"/>
            <a:ext cx="1260486" cy="2183519"/>
          </a:xfrm>
          <a:prstGeom prst="rect">
            <a:avLst/>
          </a:prstGeom>
        </p:spPr>
      </p:pic>
    </p:spTree>
    <p:extLst>
      <p:ext uri="{BB962C8B-B14F-4D97-AF65-F5344CB8AC3E}">
        <p14:creationId xmlns:p14="http://schemas.microsoft.com/office/powerpoint/2010/main" val="319435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ED450F9-A7D1-4549-BFFD-8A190C8F2213}"/>
              </a:ext>
            </a:extLst>
          </p:cNvPr>
          <p:cNvPicPr>
            <a:picLocks noChangeAspect="1"/>
          </p:cNvPicPr>
          <p:nvPr/>
        </p:nvPicPr>
        <p:blipFill>
          <a:blip r:embed="rId2"/>
          <a:stretch>
            <a:fillRect/>
          </a:stretch>
        </p:blipFill>
        <p:spPr>
          <a:xfrm>
            <a:off x="4827" y="0"/>
            <a:ext cx="9134346" cy="5143500"/>
          </a:xfrm>
          <a:prstGeom prst="rect">
            <a:avLst/>
          </a:prstGeom>
        </p:spPr>
      </p:pic>
      <p:pic>
        <p:nvPicPr>
          <p:cNvPr id="3" name="图片 2">
            <a:extLst>
              <a:ext uri="{FF2B5EF4-FFF2-40B4-BE49-F238E27FC236}">
                <a16:creationId xmlns:a16="http://schemas.microsoft.com/office/drawing/2014/main" id="{36E7CB4A-2683-491F-BA19-EDC490BA25CF}"/>
              </a:ext>
            </a:extLst>
          </p:cNvPr>
          <p:cNvPicPr>
            <a:picLocks noChangeAspect="1"/>
          </p:cNvPicPr>
          <p:nvPr/>
        </p:nvPicPr>
        <p:blipFill>
          <a:blip r:embed="rId3"/>
          <a:stretch>
            <a:fillRect/>
          </a:stretch>
        </p:blipFill>
        <p:spPr>
          <a:xfrm>
            <a:off x="35496" y="-92546"/>
            <a:ext cx="9144000" cy="5138927"/>
          </a:xfrm>
          <a:prstGeom prst="rect">
            <a:avLst/>
          </a:prstGeom>
        </p:spPr>
      </p:pic>
      <p:pic>
        <p:nvPicPr>
          <p:cNvPr id="4" name="图片 3">
            <a:extLst>
              <a:ext uri="{FF2B5EF4-FFF2-40B4-BE49-F238E27FC236}">
                <a16:creationId xmlns:a16="http://schemas.microsoft.com/office/drawing/2014/main" id="{04154129-8B50-423D-BB23-15EFAEE94F07}"/>
              </a:ext>
            </a:extLst>
          </p:cNvPr>
          <p:cNvPicPr>
            <a:picLocks noChangeAspect="1"/>
          </p:cNvPicPr>
          <p:nvPr/>
        </p:nvPicPr>
        <p:blipFill>
          <a:blip r:embed="rId4"/>
          <a:stretch>
            <a:fillRect/>
          </a:stretch>
        </p:blipFill>
        <p:spPr>
          <a:xfrm>
            <a:off x="1187624" y="2983060"/>
            <a:ext cx="3744416" cy="2160440"/>
          </a:xfrm>
          <a:prstGeom prst="rect">
            <a:avLst/>
          </a:prstGeom>
        </p:spPr>
      </p:pic>
      <p:sp>
        <p:nvSpPr>
          <p:cNvPr id="6" name="文本框 5">
            <a:extLst>
              <a:ext uri="{FF2B5EF4-FFF2-40B4-BE49-F238E27FC236}">
                <a16:creationId xmlns:a16="http://schemas.microsoft.com/office/drawing/2014/main" id="{C68A27E8-706B-42D5-B554-A20E9F35EF54}"/>
              </a:ext>
            </a:extLst>
          </p:cNvPr>
          <p:cNvSpPr txBox="1"/>
          <p:nvPr/>
        </p:nvSpPr>
        <p:spPr>
          <a:xfrm>
            <a:off x="1728735" y="1779662"/>
            <a:ext cx="5757521" cy="923330"/>
          </a:xfrm>
          <a:prstGeom prst="rect">
            <a:avLst/>
          </a:prstGeom>
          <a:noFill/>
        </p:spPr>
        <p:txBody>
          <a:bodyPr wrap="square" rtlCol="0">
            <a:spAutoFit/>
          </a:bodyPr>
          <a:lstStyle/>
          <a:p>
            <a:pPr algn="ctr"/>
            <a:r>
              <a:rPr lang="en-US" altLang="zh-CN" sz="5400" spc="-150" dirty="0">
                <a:gradFill>
                  <a:gsLst>
                    <a:gs pos="0">
                      <a:srgbClr val="FBE0BB"/>
                    </a:gs>
                    <a:gs pos="100000">
                      <a:srgbClr val="FBE0BB"/>
                    </a:gs>
                    <a:gs pos="29000">
                      <a:srgbClr val="CD8025"/>
                    </a:gs>
                    <a:gs pos="59000">
                      <a:srgbClr val="A98C69"/>
                    </a:gs>
                  </a:gsLst>
                  <a:lin ang="5400000" scaled="1"/>
                </a:gradFill>
                <a:latin typeface="X-youeryuan" panose="00000406000000000000" pitchFamily="2" charset="-122"/>
                <a:ea typeface="X-youeryuan" panose="00000406000000000000" pitchFamily="2" charset="-122"/>
                <a:cs typeface="+mn-ea"/>
                <a:sym typeface="X-youeryuan" panose="00000406000000000000" pitchFamily="2" charset="-122"/>
              </a:rPr>
              <a:t>THANK YOU</a:t>
            </a:r>
            <a:endParaRPr lang="zh-CN" altLang="en-US" sz="5400" spc="-150" dirty="0">
              <a:gradFill>
                <a:gsLst>
                  <a:gs pos="0">
                    <a:srgbClr val="FBE0BB"/>
                  </a:gs>
                  <a:gs pos="100000">
                    <a:srgbClr val="FBE0BB"/>
                  </a:gs>
                  <a:gs pos="29000">
                    <a:srgbClr val="CD8025"/>
                  </a:gs>
                  <a:gs pos="59000">
                    <a:srgbClr val="A98C69"/>
                  </a:gs>
                </a:gsLst>
                <a:lin ang="5400000" scaled="1"/>
              </a:gra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7" name="文本框 6">
            <a:extLst>
              <a:ext uri="{FF2B5EF4-FFF2-40B4-BE49-F238E27FC236}">
                <a16:creationId xmlns:a16="http://schemas.microsoft.com/office/drawing/2014/main" id="{5AB255E0-D357-48B6-994E-E943D6B56D76}"/>
              </a:ext>
            </a:extLst>
          </p:cNvPr>
          <p:cNvSpPr txBox="1"/>
          <p:nvPr/>
        </p:nvSpPr>
        <p:spPr>
          <a:xfrm>
            <a:off x="1693239" y="2859782"/>
            <a:ext cx="5757521" cy="338554"/>
          </a:xfrm>
          <a:prstGeom prst="rect">
            <a:avLst/>
          </a:prstGeom>
          <a:noFill/>
        </p:spPr>
        <p:txBody>
          <a:bodyPr wrap="square" rtlCol="0">
            <a:spAutoFit/>
          </a:bodyPr>
          <a:lstStyle/>
          <a:p>
            <a:pPr algn="ctr"/>
            <a:r>
              <a:rPr lang="en-US" altLang="zh-CN" sz="1600" spc="-150" dirty="0">
                <a:solidFill>
                  <a:schemeClr val="accent6">
                    <a:lumMod val="40000"/>
                    <a:lumOff val="60000"/>
                  </a:schemeClr>
                </a:solidFill>
                <a:latin typeface="X-youeryuan" panose="00000406000000000000" pitchFamily="2" charset="-122"/>
                <a:ea typeface="X-youeryuan" panose="00000406000000000000" pitchFamily="2" charset="-122"/>
                <a:cs typeface="+mn-ea"/>
                <a:sym typeface="X-youeryuan" panose="00000406000000000000" pitchFamily="2" charset="-122"/>
              </a:rPr>
              <a:t>DESIGHNED BY SLIVA</a:t>
            </a:r>
            <a:endParaRPr lang="zh-CN" altLang="en-US" sz="1600" spc="-150" dirty="0">
              <a:solidFill>
                <a:schemeClr val="accent6">
                  <a:lumMod val="40000"/>
                  <a:lumOff val="60000"/>
                </a:schemeClr>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Tree>
    <p:extLst>
      <p:ext uri="{BB962C8B-B14F-4D97-AF65-F5344CB8AC3E}">
        <p14:creationId xmlns:p14="http://schemas.microsoft.com/office/powerpoint/2010/main" val="29589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CF00F69-4B18-424B-A2B6-1BDA94797668}"/>
              </a:ext>
            </a:extLst>
          </p:cNvPr>
          <p:cNvPicPr>
            <a:picLocks noChangeAspect="1"/>
          </p:cNvPicPr>
          <p:nvPr/>
        </p:nvPicPr>
        <p:blipFill>
          <a:blip r:embed="rId2"/>
          <a:stretch>
            <a:fillRect/>
          </a:stretch>
        </p:blipFill>
        <p:spPr>
          <a:xfrm>
            <a:off x="-140741" y="-20538"/>
            <a:ext cx="2048445" cy="1199497"/>
          </a:xfrm>
          <a:prstGeom prst="rect">
            <a:avLst/>
          </a:prstGeom>
        </p:spPr>
      </p:pic>
      <p:sp>
        <p:nvSpPr>
          <p:cNvPr id="2" name="TextBox 1"/>
          <p:cNvSpPr txBox="1"/>
          <p:nvPr/>
        </p:nvSpPr>
        <p:spPr>
          <a:xfrm>
            <a:off x="0" y="-20538"/>
            <a:ext cx="9144000" cy="646331"/>
          </a:xfrm>
          <a:prstGeom prst="rect">
            <a:avLst/>
          </a:prstGeom>
          <a:noFill/>
        </p:spPr>
        <p:txBody>
          <a:bodyPr wrap="square" rtlCol="0">
            <a:spAutoFit/>
          </a:bodyPr>
          <a:lstStyle/>
          <a:p>
            <a:pPr algn="ctr"/>
            <a:r>
              <a:rPr lang="en-US" altLang="zh-CN" sz="3600" b="1" dirty="0">
                <a:solidFill>
                  <a:schemeClr val="accent6">
                    <a:lumMod val="60000"/>
                    <a:lumOff val="40000"/>
                  </a:schemeClr>
                </a:solidFill>
                <a:latin typeface="MV Boli" panose="02000500030200090000" pitchFamily="2" charset="0"/>
                <a:cs typeface="MV Boli" panose="02000500030200090000" pitchFamily="2" charset="0"/>
              </a:rPr>
              <a:t>sample letters of welcome</a:t>
            </a:r>
            <a:endParaRPr lang="zh-CN" altLang="en-US" sz="36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横卷形 2"/>
          <p:cNvSpPr/>
          <p:nvPr/>
        </p:nvSpPr>
        <p:spPr>
          <a:xfrm>
            <a:off x="0" y="195486"/>
            <a:ext cx="9036496" cy="2736304"/>
          </a:xfrm>
          <a:prstGeom prst="horizontalScroll">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540425"/>
            <a:ext cx="8568952" cy="2031325"/>
          </a:xfrm>
          <a:prstGeom prst="rect">
            <a:avLst/>
          </a:prstGeom>
        </p:spPr>
        <p:txBody>
          <a:bodyPr wrap="square">
            <a:spAutoFit/>
          </a:bodyPr>
          <a:lstStyle/>
          <a:p>
            <a:r>
              <a:rPr lang="en-US" altLang="zh-CN" dirty="0">
                <a:latin typeface="Times New Roman" pitchFamily="18" charset="0"/>
                <a:cs typeface="Times New Roman" pitchFamily="18" charset="0"/>
              </a:rPr>
              <a:t>    On behalf of the school’s Student Union, I heartily welcome you to our school.</a:t>
            </a:r>
          </a:p>
          <a:p>
            <a:pPr algn="just"/>
            <a:r>
              <a:rPr lang="en-US" altLang="zh-CN" dirty="0">
                <a:latin typeface="Times New Roman" pitchFamily="18" charset="0"/>
                <a:cs typeface="Times New Roman" pitchFamily="18" charset="0"/>
              </a:rPr>
              <a:t>    In the coming week, you are scheduled to explore more about the splendid Chinese culture through some specific classes and co-curricular activities. Being a country of great traditions, its cooking skills are outstanding. Hence, we’ll arrange for you to learn some Chinese cooking skills. Meanwhile, a competition organized at the end will allow you to display how skilled you are at using chopsticks. </a:t>
            </a:r>
          </a:p>
          <a:p>
            <a:pPr algn="just"/>
            <a:r>
              <a:rPr lang="en-US" altLang="zh-CN" dirty="0">
                <a:latin typeface="Times New Roman" pitchFamily="18" charset="0"/>
                <a:cs typeface="Times New Roman" pitchFamily="18" charset="0"/>
              </a:rPr>
              <a:t>    I highly encourage you to get involved and have an enjoyable stay in China.</a:t>
            </a:r>
            <a:endParaRPr lang="zh-CN" altLang="en-US" dirty="0">
              <a:latin typeface="Times New Roman" pitchFamily="18" charset="0"/>
              <a:cs typeface="Times New Roman" pitchFamily="18" charset="0"/>
            </a:endParaRPr>
          </a:p>
        </p:txBody>
      </p:sp>
      <p:sp>
        <p:nvSpPr>
          <p:cNvPr id="5" name="横卷形 4"/>
          <p:cNvSpPr/>
          <p:nvPr/>
        </p:nvSpPr>
        <p:spPr>
          <a:xfrm>
            <a:off x="0" y="2605591"/>
            <a:ext cx="9144000" cy="2558447"/>
          </a:xfrm>
          <a:prstGeom prst="horizontalScroll">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3528" y="2999730"/>
            <a:ext cx="8568952" cy="1754326"/>
          </a:xfrm>
          <a:prstGeom prst="rect">
            <a:avLst/>
          </a:prstGeom>
        </p:spPr>
        <p:txBody>
          <a:bodyPr wrap="square">
            <a:spAutoFit/>
          </a:bodyPr>
          <a:lstStyle/>
          <a:p>
            <a:pPr algn="just"/>
            <a:r>
              <a:rPr lang="en-US" altLang="zh-CN" dirty="0">
                <a:latin typeface="Times New Roman" pitchFamily="18" charset="0"/>
                <a:cs typeface="Times New Roman" pitchFamily="18" charset="0"/>
              </a:rPr>
              <a:t>    It’s a great opportunity for me to welcome you as a guide during these days.  </a:t>
            </a:r>
            <a:endParaRPr lang="zh-CN" altLang="zh-CN"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    For your stay in Ningbo, I’ll arrange for you to visit some of the most famous places of interest here, like </a:t>
            </a:r>
            <a:r>
              <a:rPr lang="en-US" altLang="zh-CN" dirty="0" err="1">
                <a:latin typeface="Times New Roman" pitchFamily="18" charset="0"/>
                <a:cs typeface="Times New Roman" pitchFamily="18" charset="0"/>
              </a:rPr>
              <a:t>Tianyi</a:t>
            </a:r>
            <a:r>
              <a:rPr lang="en-US" altLang="zh-CN" dirty="0">
                <a:latin typeface="Times New Roman" pitchFamily="18" charset="0"/>
                <a:cs typeface="Times New Roman" pitchFamily="18" charset="0"/>
              </a:rPr>
              <a:t> Square, </a:t>
            </a:r>
            <a:r>
              <a:rPr lang="en-US" altLang="zh-CN" dirty="0" err="1">
                <a:latin typeface="Times New Roman" pitchFamily="18" charset="0"/>
                <a:cs typeface="Times New Roman" pitchFamily="18" charset="0"/>
              </a:rPr>
              <a:t>Tianyi</a:t>
            </a:r>
            <a:r>
              <a:rPr lang="en-US" altLang="zh-CN" dirty="0">
                <a:latin typeface="Times New Roman" pitchFamily="18" charset="0"/>
                <a:cs typeface="Times New Roman" pitchFamily="18" charset="0"/>
              </a:rPr>
              <a:t> Pavilion and </a:t>
            </a:r>
            <a:r>
              <a:rPr lang="en-US" altLang="zh-CN" dirty="0" err="1">
                <a:latin typeface="Times New Roman" pitchFamily="18" charset="0"/>
                <a:cs typeface="Times New Roman" pitchFamily="18" charset="0"/>
              </a:rPr>
              <a:t>Dongqian</a:t>
            </a:r>
            <a:r>
              <a:rPr lang="en-US" altLang="zh-CN" dirty="0">
                <a:latin typeface="Times New Roman" pitchFamily="18" charset="0"/>
                <a:cs typeface="Times New Roman" pitchFamily="18" charset="0"/>
              </a:rPr>
              <a:t> Lake. Meanwhile, I'll also take you to taste some of the delicious local food. I bet you’ll have a most enjoyable week.</a:t>
            </a:r>
            <a:endParaRPr lang="zh-CN" altLang="zh-CN" dirty="0">
              <a:latin typeface="Times New Roman" pitchFamily="18" charset="0"/>
              <a:cs typeface="Times New Roman" pitchFamily="18" charset="0"/>
            </a:endParaRPr>
          </a:p>
          <a:p>
            <a:pPr algn="just"/>
            <a:r>
              <a:rPr lang="en-US" altLang="zh-CN" dirty="0">
                <a:latin typeface="Times New Roman" pitchFamily="18" charset="0"/>
                <a:cs typeface="Times New Roman" pitchFamily="18" charset="0"/>
              </a:rPr>
              <a:t>    Would you please tell me some information about your flight so that I can pick you up at the airport? Looking forward to seeing you again. </a:t>
            </a:r>
          </a:p>
        </p:txBody>
      </p:sp>
      <p:cxnSp>
        <p:nvCxnSpPr>
          <p:cNvPr id="7" name="直接连接符 6"/>
          <p:cNvCxnSpPr/>
          <p:nvPr/>
        </p:nvCxnSpPr>
        <p:spPr>
          <a:xfrm>
            <a:off x="4427984" y="894961"/>
            <a:ext cx="216024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a:off x="3131840" y="1131590"/>
            <a:ext cx="5544616"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直接连接符 11"/>
          <p:cNvCxnSpPr>
            <a:cxnSpLocks/>
          </p:cNvCxnSpPr>
          <p:nvPr/>
        </p:nvCxnSpPr>
        <p:spPr>
          <a:xfrm>
            <a:off x="404055" y="1419622"/>
            <a:ext cx="71156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a:off x="5436096" y="1707654"/>
            <a:ext cx="208823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a:off x="4608004" y="2499742"/>
            <a:ext cx="234026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直接连接符 20"/>
          <p:cNvCxnSpPr/>
          <p:nvPr/>
        </p:nvCxnSpPr>
        <p:spPr>
          <a:xfrm>
            <a:off x="2947830" y="3579862"/>
            <a:ext cx="594465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flipV="1">
            <a:off x="404055" y="3876893"/>
            <a:ext cx="1143609" cy="792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a:off x="404055" y="4155926"/>
            <a:ext cx="827240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直接连接符 26"/>
          <p:cNvCxnSpPr>
            <a:cxnSpLocks/>
          </p:cNvCxnSpPr>
          <p:nvPr/>
        </p:nvCxnSpPr>
        <p:spPr>
          <a:xfrm>
            <a:off x="1412032" y="4752518"/>
            <a:ext cx="3520008" cy="153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直接连接符 17">
            <a:extLst>
              <a:ext uri="{FF2B5EF4-FFF2-40B4-BE49-F238E27FC236}">
                <a16:creationId xmlns:a16="http://schemas.microsoft.com/office/drawing/2014/main" id="{981A888D-FF91-44AA-A2EE-533D4661C7C8}"/>
              </a:ext>
            </a:extLst>
          </p:cNvPr>
          <p:cNvCxnSpPr>
            <a:cxnSpLocks/>
          </p:cNvCxnSpPr>
          <p:nvPr/>
        </p:nvCxnSpPr>
        <p:spPr>
          <a:xfrm>
            <a:off x="611560" y="3291830"/>
            <a:ext cx="532859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9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par>
                                <p:cTn id="47" presetID="6" presetClass="entr" presetSubtype="16"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par>
                                <p:cTn id="50" presetID="6"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ircle(in)">
                                      <p:cBhvr>
                                        <p:cTn id="5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C4F14F0-D39D-43CC-AFE3-F4D6A3BEC5A1}"/>
              </a:ext>
            </a:extLst>
          </p:cNvPr>
          <p:cNvPicPr>
            <a:picLocks noChangeAspect="1"/>
          </p:cNvPicPr>
          <p:nvPr/>
        </p:nvPicPr>
        <p:blipFill>
          <a:blip r:embed="rId2"/>
          <a:stretch>
            <a:fillRect/>
          </a:stretch>
        </p:blipFill>
        <p:spPr>
          <a:xfrm>
            <a:off x="-145032" y="-15953"/>
            <a:ext cx="9289032" cy="535271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94921"/>
            <a:ext cx="5688624" cy="165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箭头连接符 2"/>
          <p:cNvCxnSpPr/>
          <p:nvPr/>
        </p:nvCxnSpPr>
        <p:spPr>
          <a:xfrm>
            <a:off x="2267744" y="2499742"/>
            <a:ext cx="0" cy="950893"/>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 name="直接箭头连接符 4"/>
          <p:cNvCxnSpPr/>
          <p:nvPr/>
        </p:nvCxnSpPr>
        <p:spPr>
          <a:xfrm>
            <a:off x="3779912" y="2527331"/>
            <a:ext cx="0" cy="950893"/>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 name="直接箭头连接符 5"/>
          <p:cNvCxnSpPr/>
          <p:nvPr/>
        </p:nvCxnSpPr>
        <p:spPr>
          <a:xfrm>
            <a:off x="6876256" y="2587893"/>
            <a:ext cx="0" cy="919961"/>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 name="直接箭头连接符 6"/>
          <p:cNvCxnSpPr/>
          <p:nvPr/>
        </p:nvCxnSpPr>
        <p:spPr>
          <a:xfrm>
            <a:off x="5481228" y="2531343"/>
            <a:ext cx="0" cy="946881"/>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7544" y="3459653"/>
            <a:ext cx="2520280" cy="1200329"/>
          </a:xfrm>
          <a:prstGeom prst="rect">
            <a:avLst/>
          </a:prstGeom>
          <a:noFill/>
        </p:spPr>
        <p:txBody>
          <a:bodyPr wrap="square" rtlCol="0">
            <a:spAutoFit/>
          </a:bodyPr>
          <a:lstStyle/>
          <a:p>
            <a:pPr algn="ctr"/>
            <a:r>
              <a:rPr lang="en-US" altLang="zh-CN" b="1" dirty="0">
                <a:solidFill>
                  <a:schemeClr val="accent6">
                    <a:lumMod val="75000"/>
                  </a:schemeClr>
                </a:solidFill>
                <a:latin typeface="+mj-lt"/>
              </a:rPr>
              <a:t>The first paragraph must be a welcome; one that reveals your excitement of the person's arrival.</a:t>
            </a:r>
            <a:endParaRPr lang="zh-CN" altLang="en-US" b="1" dirty="0">
              <a:solidFill>
                <a:schemeClr val="accent6">
                  <a:lumMod val="75000"/>
                </a:schemeClr>
              </a:solidFill>
              <a:latin typeface="+mj-lt"/>
            </a:endParaRPr>
          </a:p>
        </p:txBody>
      </p:sp>
      <p:sp>
        <p:nvSpPr>
          <p:cNvPr id="16" name="矩形 15"/>
          <p:cNvSpPr/>
          <p:nvPr/>
        </p:nvSpPr>
        <p:spPr>
          <a:xfrm>
            <a:off x="6228184" y="3512541"/>
            <a:ext cx="1692188" cy="1200329"/>
          </a:xfrm>
          <a:prstGeom prst="rect">
            <a:avLst/>
          </a:prstGeom>
        </p:spPr>
        <p:txBody>
          <a:bodyPr wrap="square">
            <a:spAutoFit/>
          </a:bodyPr>
          <a:lstStyle/>
          <a:p>
            <a:pPr algn="ctr"/>
            <a:r>
              <a:rPr lang="en-US" altLang="zh-CN" b="1" dirty="0">
                <a:solidFill>
                  <a:schemeClr val="accent6">
                    <a:lumMod val="75000"/>
                  </a:schemeClr>
                </a:solidFill>
              </a:rPr>
              <a:t>Be brief and expressive without being overly dramatic.</a:t>
            </a:r>
          </a:p>
        </p:txBody>
      </p:sp>
      <p:sp>
        <p:nvSpPr>
          <p:cNvPr id="17" name="矩形 16"/>
          <p:cNvSpPr/>
          <p:nvPr/>
        </p:nvSpPr>
        <p:spPr>
          <a:xfrm>
            <a:off x="2987824" y="3490420"/>
            <a:ext cx="1637928" cy="1200329"/>
          </a:xfrm>
          <a:prstGeom prst="rect">
            <a:avLst/>
          </a:prstGeom>
        </p:spPr>
        <p:txBody>
          <a:bodyPr wrap="square">
            <a:spAutoFit/>
          </a:bodyPr>
          <a:lstStyle/>
          <a:p>
            <a:pPr algn="ctr"/>
            <a:r>
              <a:rPr lang="en-US" altLang="zh-CN" b="1" dirty="0">
                <a:solidFill>
                  <a:schemeClr val="accent6">
                    <a:lumMod val="75000"/>
                  </a:schemeClr>
                </a:solidFill>
              </a:rPr>
              <a:t>Build the body of the letter with 3 or more points.</a:t>
            </a:r>
            <a:endParaRPr lang="zh-CN" altLang="en-US" dirty="0">
              <a:solidFill>
                <a:schemeClr val="accent6">
                  <a:lumMod val="75000"/>
                </a:schemeClr>
              </a:solidFill>
            </a:endParaRPr>
          </a:p>
        </p:txBody>
      </p:sp>
      <p:sp>
        <p:nvSpPr>
          <p:cNvPr id="19" name="矩形 18"/>
          <p:cNvSpPr/>
          <p:nvPr/>
        </p:nvSpPr>
        <p:spPr>
          <a:xfrm>
            <a:off x="4662264" y="3525249"/>
            <a:ext cx="1637928" cy="923330"/>
          </a:xfrm>
          <a:prstGeom prst="rect">
            <a:avLst/>
          </a:prstGeom>
        </p:spPr>
        <p:txBody>
          <a:bodyPr wrap="square">
            <a:spAutoFit/>
          </a:bodyPr>
          <a:lstStyle/>
          <a:p>
            <a:pPr algn="ctr"/>
            <a:r>
              <a:rPr lang="en-US" altLang="zh-CN" b="1" dirty="0">
                <a:solidFill>
                  <a:schemeClr val="accent6">
                    <a:lumMod val="75000"/>
                  </a:schemeClr>
                </a:solidFill>
              </a:rPr>
              <a:t>Don’t forget to express your sincere wishes.</a:t>
            </a:r>
            <a:endParaRPr lang="zh-CN" altLang="en-US" dirty="0">
              <a:solidFill>
                <a:schemeClr val="accent6">
                  <a:lumMod val="75000"/>
                </a:schemeClr>
              </a:solidFill>
            </a:endParaRPr>
          </a:p>
        </p:txBody>
      </p:sp>
    </p:spTree>
    <p:extLst>
      <p:ext uri="{BB962C8B-B14F-4D97-AF65-F5344CB8AC3E}">
        <p14:creationId xmlns:p14="http://schemas.microsoft.com/office/powerpoint/2010/main" val="293765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4EB4A98-6F89-4172-ADFD-B46C2E42F08A}"/>
              </a:ext>
            </a:extLst>
          </p:cNvPr>
          <p:cNvPicPr>
            <a:picLocks noChangeAspect="1"/>
          </p:cNvPicPr>
          <p:nvPr/>
        </p:nvPicPr>
        <p:blipFill>
          <a:blip r:embed="rId2"/>
          <a:stretch>
            <a:fillRect/>
          </a:stretch>
        </p:blipFill>
        <p:spPr>
          <a:xfrm>
            <a:off x="6512879" y="3603546"/>
            <a:ext cx="2682472" cy="1548518"/>
          </a:xfrm>
          <a:prstGeom prst="rect">
            <a:avLst/>
          </a:prstGeom>
        </p:spPr>
      </p:pic>
      <p:sp>
        <p:nvSpPr>
          <p:cNvPr id="5" name="TextBox 4"/>
          <p:cNvSpPr txBox="1"/>
          <p:nvPr/>
        </p:nvSpPr>
        <p:spPr>
          <a:xfrm>
            <a:off x="-36512" y="0"/>
            <a:ext cx="9142107" cy="2185214"/>
          </a:xfrm>
          <a:prstGeom prst="rect">
            <a:avLst/>
          </a:prstGeom>
          <a:noFill/>
        </p:spPr>
        <p:txBody>
          <a:bodyPr wrap="square" rtlCol="0">
            <a:spAutoFit/>
          </a:bodyPr>
          <a:lstStyle/>
          <a:p>
            <a:r>
              <a:rPr lang="en-US" altLang="zh-CN" sz="2800" dirty="0"/>
              <a:t>       </a:t>
            </a:r>
            <a:r>
              <a:rPr lang="zh-CN" altLang="en-US" sz="2700" dirty="0"/>
              <a:t>假如你是李华，得知在疫情得到控制之际，本市大力恢复旅游行业。你作为志愿者给所有游客写一封</a:t>
            </a:r>
            <a:r>
              <a:rPr lang="zh-CN" altLang="en-US" sz="2700" b="1" dirty="0">
                <a:solidFill>
                  <a:srgbClr val="FF0000"/>
                </a:solidFill>
              </a:rPr>
              <a:t>信</a:t>
            </a:r>
            <a:r>
              <a:rPr lang="zh-CN" altLang="en-US" sz="2700" dirty="0"/>
              <a:t>，要点如下：</a:t>
            </a:r>
            <a:r>
              <a:rPr lang="en-US" altLang="zh-CN" sz="2700" dirty="0"/>
              <a:t>1. </a:t>
            </a:r>
            <a:r>
              <a:rPr lang="zh-CN" altLang="en-US" sz="2700" dirty="0"/>
              <a:t>表示</a:t>
            </a:r>
            <a:r>
              <a:rPr lang="zh-CN" altLang="en-US" sz="2700" b="1" u="sng" dirty="0">
                <a:solidFill>
                  <a:schemeClr val="accent6">
                    <a:lumMod val="60000"/>
                    <a:lumOff val="40000"/>
                  </a:schemeClr>
                </a:solidFill>
              </a:rPr>
              <a:t>欢迎</a:t>
            </a:r>
            <a:r>
              <a:rPr lang="zh-CN" altLang="en-US" sz="2700" dirty="0"/>
              <a:t>；</a:t>
            </a:r>
            <a:endParaRPr lang="en-US" altLang="zh-CN" sz="2700" dirty="0"/>
          </a:p>
          <a:p>
            <a:r>
              <a:rPr lang="en-US" altLang="zh-CN" sz="2700" dirty="0"/>
              <a:t>2. </a:t>
            </a:r>
            <a:r>
              <a:rPr lang="zh-CN" altLang="en-US" sz="2700" u="sng" dirty="0"/>
              <a:t>介绍</a:t>
            </a:r>
            <a:r>
              <a:rPr lang="zh-CN" altLang="en-US" sz="2700" dirty="0"/>
              <a:t>本地风景、文化</a:t>
            </a:r>
            <a:r>
              <a:rPr lang="zh-CN" altLang="en-US" sz="2700" b="1" dirty="0">
                <a:solidFill>
                  <a:schemeClr val="accent6">
                    <a:lumMod val="75000"/>
                  </a:schemeClr>
                </a:solidFill>
              </a:rPr>
              <a:t>等</a:t>
            </a:r>
            <a:r>
              <a:rPr lang="zh-CN" altLang="en-US" sz="2700" dirty="0"/>
              <a:t>；</a:t>
            </a:r>
            <a:endParaRPr lang="en-US" altLang="zh-CN" sz="2700" dirty="0"/>
          </a:p>
          <a:p>
            <a:r>
              <a:rPr lang="en-US" altLang="zh-CN" sz="2700" dirty="0"/>
              <a:t>3. </a:t>
            </a:r>
            <a:r>
              <a:rPr lang="zh-CN" altLang="en-US" sz="2700" u="sng" dirty="0"/>
              <a:t>提醒</a:t>
            </a:r>
            <a:r>
              <a:rPr lang="zh-CN" altLang="en-US" sz="2700" dirty="0"/>
              <a:t>游客们依然要注意防控。</a:t>
            </a:r>
          </a:p>
        </p:txBody>
      </p:sp>
      <p:sp>
        <p:nvSpPr>
          <p:cNvPr id="3" name="圆角矩形 2"/>
          <p:cNvSpPr/>
          <p:nvPr/>
        </p:nvSpPr>
        <p:spPr>
          <a:xfrm>
            <a:off x="-1893" y="2267909"/>
            <a:ext cx="9107488" cy="2736304"/>
          </a:xfrm>
          <a:prstGeom prst="roundRect">
            <a:avLst/>
          </a:prstGeom>
          <a:solidFill>
            <a:srgbClr val="FCE2CC">
              <a:alpha val="74902"/>
            </a:srgb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3200" dirty="0">
              <a:solidFill>
                <a:schemeClr val="tx1"/>
              </a:solidFill>
            </a:endParaRPr>
          </a:p>
        </p:txBody>
      </p:sp>
      <p:sp>
        <p:nvSpPr>
          <p:cNvPr id="4" name="TextBox 3"/>
          <p:cNvSpPr txBox="1"/>
          <p:nvPr/>
        </p:nvSpPr>
        <p:spPr>
          <a:xfrm>
            <a:off x="179512" y="2549294"/>
            <a:ext cx="9105595" cy="2308324"/>
          </a:xfrm>
          <a:prstGeom prst="rect">
            <a:avLst/>
          </a:prstGeom>
          <a:noFill/>
        </p:spPr>
        <p:txBody>
          <a:bodyPr wrap="square" rtlCol="0">
            <a:spAutoFit/>
          </a:bodyPr>
          <a:lstStyle/>
          <a:p>
            <a:r>
              <a:rPr lang="en-US" altLang="zh-CN" sz="2400" dirty="0">
                <a:latin typeface="+mj-lt"/>
              </a:rPr>
              <a:t>Dear Sir or Madam/distinguished visitors/travellers/tourists,</a:t>
            </a:r>
          </a:p>
          <a:p>
            <a:r>
              <a:rPr lang="en-US" altLang="zh-CN" sz="2400" dirty="0">
                <a:latin typeface="+mj-lt"/>
              </a:rPr>
              <a:t>Part 1: state background &amp; express your welcome(purpose)</a:t>
            </a:r>
          </a:p>
          <a:p>
            <a:r>
              <a:rPr lang="en-US" altLang="zh-CN" sz="2400" dirty="0">
                <a:latin typeface="+mj-lt"/>
              </a:rPr>
              <a:t>Part 2: introduce sights and culture &amp; remind of prevention</a:t>
            </a:r>
          </a:p>
          <a:p>
            <a:r>
              <a:rPr lang="en-US" altLang="zh-CN" sz="2400" dirty="0">
                <a:latin typeface="+mj-lt"/>
              </a:rPr>
              <a:t>Part 3: show your wish</a:t>
            </a:r>
          </a:p>
          <a:p>
            <a:r>
              <a:rPr lang="en-US" altLang="zh-CN" sz="2400" dirty="0">
                <a:latin typeface="+mj-lt"/>
              </a:rPr>
              <a:t>                                                                                                     </a:t>
            </a:r>
            <a:r>
              <a:rPr lang="en-US" altLang="zh-CN" sz="2000" dirty="0">
                <a:latin typeface="+mj-lt"/>
              </a:rPr>
              <a:t>Yours truly,</a:t>
            </a:r>
          </a:p>
          <a:p>
            <a:r>
              <a:rPr lang="en-US" altLang="zh-CN" sz="2000" dirty="0">
                <a:latin typeface="+mj-lt"/>
              </a:rPr>
              <a:t>                                                                                                                            Li Hua</a:t>
            </a:r>
            <a:endParaRPr lang="en-US" altLang="zh-CN" sz="2800" dirty="0">
              <a:latin typeface="+mj-lt"/>
            </a:endParaRPr>
          </a:p>
        </p:txBody>
      </p:sp>
      <p:cxnSp>
        <p:nvCxnSpPr>
          <p:cNvPr id="6" name="直接箭头连接符 5"/>
          <p:cNvCxnSpPr/>
          <p:nvPr/>
        </p:nvCxnSpPr>
        <p:spPr>
          <a:xfrm>
            <a:off x="1979712" y="1059582"/>
            <a:ext cx="64807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 name="直接箭头连接符 6"/>
          <p:cNvCxnSpPr/>
          <p:nvPr/>
        </p:nvCxnSpPr>
        <p:spPr>
          <a:xfrm flipH="1">
            <a:off x="3851920" y="904195"/>
            <a:ext cx="3240360" cy="1572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2699792" y="843558"/>
            <a:ext cx="1368152" cy="461665"/>
          </a:xfrm>
          <a:prstGeom prst="rect">
            <a:avLst/>
          </a:prstGeom>
          <a:noFill/>
        </p:spPr>
        <p:txBody>
          <a:bodyPr wrap="square" rtlCol="0">
            <a:spAutoFit/>
          </a:bodyPr>
          <a:lstStyle/>
          <a:p>
            <a:r>
              <a:rPr lang="zh-CN" altLang="en-US" sz="2400" b="1" dirty="0">
                <a:solidFill>
                  <a:schemeClr val="accent6">
                    <a:lumMod val="75000"/>
                  </a:schemeClr>
                </a:solidFill>
              </a:rPr>
              <a:t>欢迎信</a:t>
            </a:r>
          </a:p>
        </p:txBody>
      </p:sp>
      <p:sp>
        <p:nvSpPr>
          <p:cNvPr id="15" name="椭圆 14"/>
          <p:cNvSpPr/>
          <p:nvPr/>
        </p:nvSpPr>
        <p:spPr>
          <a:xfrm>
            <a:off x="5148063" y="479478"/>
            <a:ext cx="843237" cy="48866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724128" y="1144124"/>
            <a:ext cx="2365480" cy="461665"/>
          </a:xfrm>
          <a:prstGeom prst="rect">
            <a:avLst/>
          </a:prstGeom>
          <a:noFill/>
        </p:spPr>
        <p:txBody>
          <a:bodyPr wrap="square" rtlCol="0">
            <a:spAutoFit/>
          </a:bodyPr>
          <a:lstStyle/>
          <a:p>
            <a:r>
              <a:rPr lang="zh-CN" altLang="en-US" sz="2400" b="1" dirty="0">
                <a:solidFill>
                  <a:schemeClr val="accent6">
                    <a:lumMod val="60000"/>
                    <a:lumOff val="40000"/>
                  </a:schemeClr>
                </a:solidFill>
              </a:rPr>
              <a:t>第二人称：</a:t>
            </a:r>
            <a:r>
              <a:rPr lang="en-US" altLang="zh-CN" sz="2400" b="1" dirty="0">
                <a:solidFill>
                  <a:schemeClr val="accent6">
                    <a:lumMod val="60000"/>
                    <a:lumOff val="40000"/>
                  </a:schemeClr>
                </a:solidFill>
              </a:rPr>
              <a:t>you</a:t>
            </a:r>
            <a:endParaRPr lang="zh-CN" altLang="en-US" sz="2400" b="1" dirty="0">
              <a:solidFill>
                <a:schemeClr val="accent6">
                  <a:lumMod val="60000"/>
                  <a:lumOff val="40000"/>
                </a:schemeClr>
              </a:solidFill>
            </a:endParaRPr>
          </a:p>
        </p:txBody>
      </p:sp>
      <p:cxnSp>
        <p:nvCxnSpPr>
          <p:cNvPr id="17" name="直接箭头连接符 16"/>
          <p:cNvCxnSpPr/>
          <p:nvPr/>
        </p:nvCxnSpPr>
        <p:spPr>
          <a:xfrm>
            <a:off x="5569681" y="843558"/>
            <a:ext cx="0" cy="58743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直接箭头连接符 10"/>
          <p:cNvCxnSpPr/>
          <p:nvPr/>
        </p:nvCxnSpPr>
        <p:spPr>
          <a:xfrm flipV="1">
            <a:off x="2051720" y="1648270"/>
            <a:ext cx="1582722" cy="178757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additive="base">
                                        <p:cTn id="5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additive="base">
                                        <p:cTn id="5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additive="base">
                                        <p:cTn id="6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 calcmode="lin" valueType="num">
                                      <p:cBhvr additive="base">
                                        <p:cTn id="8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5" end="5"/>
                                            </p:txEl>
                                          </p:spTgt>
                                        </p:tgtEl>
                                        <p:attrNameLst>
                                          <p:attrName>style.visibility</p:attrName>
                                        </p:attrNameLst>
                                      </p:cBhvr>
                                      <p:to>
                                        <p:strVal val="visible"/>
                                      </p:to>
                                    </p:set>
                                    <p:anim calcmode="lin" valueType="num">
                                      <p:cBhvr additive="base">
                                        <p:cTn id="8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66A2C4B-23AB-4A16-A4A4-EF80BF7B77F2}"/>
              </a:ext>
            </a:extLst>
          </p:cNvPr>
          <p:cNvPicPr>
            <a:picLocks noChangeAspect="1"/>
          </p:cNvPicPr>
          <p:nvPr/>
        </p:nvPicPr>
        <p:blipFill>
          <a:blip r:embed="rId2"/>
          <a:stretch>
            <a:fillRect/>
          </a:stretch>
        </p:blipFill>
        <p:spPr>
          <a:xfrm>
            <a:off x="-396552" y="-92546"/>
            <a:ext cx="9865523" cy="5557578"/>
          </a:xfrm>
          <a:prstGeom prst="rect">
            <a:avLst/>
          </a:prstGeom>
        </p:spPr>
      </p:pic>
      <p:sp>
        <p:nvSpPr>
          <p:cNvPr id="3" name="TextBox 2"/>
          <p:cNvSpPr txBox="1"/>
          <p:nvPr/>
        </p:nvSpPr>
        <p:spPr>
          <a:xfrm>
            <a:off x="9859" y="543355"/>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1 :  express “welcome”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539552" y="1067127"/>
            <a:ext cx="8064896" cy="2800767"/>
          </a:xfrm>
          <a:prstGeom prst="rect">
            <a:avLst/>
          </a:prstGeom>
        </p:spPr>
        <p:txBody>
          <a:bodyPr wrap="square">
            <a:spAutoFit/>
          </a:bodyPr>
          <a:lstStyle/>
          <a:p>
            <a:r>
              <a:rPr lang="en-US" altLang="zh-CN" sz="2200" dirty="0"/>
              <a:t>1. I’m writing to warmly/ cordially / sincerely/ heartily welcome (</a:t>
            </a:r>
            <a:r>
              <a:rPr lang="en-US" altLang="zh-CN" sz="2200" dirty="0">
                <a:solidFill>
                  <a:schemeClr val="accent6"/>
                </a:solidFill>
              </a:rPr>
              <a:t>v.</a:t>
            </a:r>
            <a:r>
              <a:rPr lang="en-US" altLang="zh-CN" sz="2200" dirty="0"/>
              <a:t>)</a:t>
            </a:r>
            <a:r>
              <a:rPr lang="en-US" altLang="zh-CN" sz="2200" dirty="0">
                <a:solidFill>
                  <a:schemeClr val="accent6"/>
                </a:solidFill>
              </a:rPr>
              <a:t> </a:t>
            </a:r>
            <a:r>
              <a:rPr lang="en-US" altLang="zh-CN" sz="2200" dirty="0"/>
              <a:t>you to our city.</a:t>
            </a:r>
          </a:p>
          <a:p>
            <a:r>
              <a:rPr lang="en-US" altLang="zh-CN" sz="2200" dirty="0"/>
              <a:t>2. On behalf of our city, I’d like to extend express/convey my heartfelt</a:t>
            </a:r>
          </a:p>
          <a:p>
            <a:r>
              <a:rPr lang="en-US" altLang="zh-CN" sz="2200" dirty="0"/>
              <a:t>/warmest welcome (</a:t>
            </a:r>
            <a:r>
              <a:rPr lang="en-US" altLang="zh-CN" sz="2200" dirty="0">
                <a:solidFill>
                  <a:schemeClr val="accent6">
                    <a:lumMod val="75000"/>
                  </a:schemeClr>
                </a:solidFill>
              </a:rPr>
              <a:t>n.</a:t>
            </a:r>
            <a:r>
              <a:rPr lang="en-US" altLang="zh-CN" sz="2200" dirty="0"/>
              <a:t>) to you.</a:t>
            </a:r>
          </a:p>
          <a:p>
            <a:r>
              <a:rPr lang="en-US" altLang="zh-CN" sz="2200" dirty="0"/>
              <a:t>3. You are warmly welcome (</a:t>
            </a:r>
            <a:r>
              <a:rPr lang="en-US" altLang="zh-CN" sz="2200" dirty="0">
                <a:solidFill>
                  <a:schemeClr val="accent6">
                    <a:lumMod val="75000"/>
                  </a:schemeClr>
                </a:solidFill>
              </a:rPr>
              <a:t>adj.</a:t>
            </a:r>
            <a:r>
              <a:rPr lang="en-US" altLang="zh-CN" sz="2200" dirty="0"/>
              <a:t>) to our city. </a:t>
            </a:r>
          </a:p>
          <a:p>
            <a:r>
              <a:rPr lang="en-US" altLang="zh-CN" sz="2200" dirty="0"/>
              <a:t>4. Welcome (</a:t>
            </a:r>
            <a:r>
              <a:rPr lang="en-US" altLang="zh-CN" sz="2200" dirty="0">
                <a:solidFill>
                  <a:schemeClr val="accent6">
                    <a:lumMod val="75000"/>
                  </a:schemeClr>
                </a:solidFill>
              </a:rPr>
              <a:t>adj.) </a:t>
            </a:r>
            <a:r>
              <a:rPr lang="en-US" altLang="zh-CN" sz="2200" dirty="0"/>
              <a:t>to our city! We are delighted/pleased to see you as a guest. </a:t>
            </a:r>
          </a:p>
          <a:p>
            <a:r>
              <a:rPr lang="en-US" altLang="zh-CN" sz="2200" dirty="0"/>
              <a:t>5. We are proud that you have chosen our city as your priority. </a:t>
            </a:r>
          </a:p>
        </p:txBody>
      </p:sp>
      <p:pic>
        <p:nvPicPr>
          <p:cNvPr id="5" name="图片 4">
            <a:extLst>
              <a:ext uri="{FF2B5EF4-FFF2-40B4-BE49-F238E27FC236}">
                <a16:creationId xmlns:a16="http://schemas.microsoft.com/office/drawing/2014/main" id="{5E3C04DA-26D6-4439-BBEF-527ED8A174ED}"/>
              </a:ext>
            </a:extLst>
          </p:cNvPr>
          <p:cNvPicPr>
            <a:picLocks noChangeAspect="1"/>
          </p:cNvPicPr>
          <p:nvPr/>
        </p:nvPicPr>
        <p:blipFill>
          <a:blip r:embed="rId3"/>
          <a:stretch>
            <a:fillRect/>
          </a:stretch>
        </p:blipFill>
        <p:spPr>
          <a:xfrm>
            <a:off x="6372200" y="3427466"/>
            <a:ext cx="2682472" cy="1548518"/>
          </a:xfrm>
          <a:prstGeom prst="rect">
            <a:avLst/>
          </a:prstGeom>
        </p:spPr>
      </p:pic>
    </p:spTree>
    <p:extLst>
      <p:ext uri="{BB962C8B-B14F-4D97-AF65-F5344CB8AC3E}">
        <p14:creationId xmlns:p14="http://schemas.microsoft.com/office/powerpoint/2010/main" val="9623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38A3EABD-B707-47A1-A03B-5CAAFF043101}"/>
              </a:ext>
            </a:extLst>
          </p:cNvPr>
          <p:cNvPicPr>
            <a:picLocks noChangeAspect="1"/>
          </p:cNvPicPr>
          <p:nvPr/>
        </p:nvPicPr>
        <p:blipFill>
          <a:blip r:embed="rId2"/>
          <a:stretch>
            <a:fillRect/>
          </a:stretch>
        </p:blipFill>
        <p:spPr>
          <a:xfrm>
            <a:off x="6012161" y="92986"/>
            <a:ext cx="3650658" cy="5060744"/>
          </a:xfrm>
          <a:prstGeom prst="rect">
            <a:avLst/>
          </a:prstGeom>
        </p:spPr>
      </p:pic>
      <p:sp>
        <p:nvSpPr>
          <p:cNvPr id="14" name="文本框 13">
            <a:extLst>
              <a:ext uri="{FF2B5EF4-FFF2-40B4-BE49-F238E27FC236}">
                <a16:creationId xmlns:a16="http://schemas.microsoft.com/office/drawing/2014/main" id="{25493FF6-3225-4A51-83F7-4EDCFDD8A16A}"/>
              </a:ext>
            </a:extLst>
          </p:cNvPr>
          <p:cNvSpPr txBox="1"/>
          <p:nvPr/>
        </p:nvSpPr>
        <p:spPr>
          <a:xfrm>
            <a:off x="6150225" y="56356"/>
            <a:ext cx="3027445" cy="5151264"/>
          </a:xfrm>
          <a:prstGeom prst="rect">
            <a:avLst/>
          </a:prstGeom>
          <a:solidFill>
            <a:srgbClr val="FFFFFF">
              <a:alpha val="41176"/>
            </a:srgbClr>
          </a:solidFill>
        </p:spPr>
        <p:txBody>
          <a:bodyPr vert="eaVert" wrap="square" rtlCol="0">
            <a:spAutoFit/>
          </a:bodyPr>
          <a:lstStyle/>
          <a:p>
            <a:endParaRPr lang="zh-CN" altLang="en-US" dirty="0"/>
          </a:p>
        </p:txBody>
      </p:sp>
      <p:sp>
        <p:nvSpPr>
          <p:cNvPr id="2" name="TextBox 1"/>
          <p:cNvSpPr txBox="1"/>
          <p:nvPr/>
        </p:nvSpPr>
        <p:spPr>
          <a:xfrm>
            <a:off x="-144016" y="56356"/>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1 :  state </a:t>
            </a:r>
            <a:r>
              <a:rPr lang="en-US" altLang="zh-CN" sz="2800" b="1" dirty="0" err="1">
                <a:solidFill>
                  <a:schemeClr val="accent6">
                    <a:lumMod val="60000"/>
                    <a:lumOff val="40000"/>
                  </a:schemeClr>
                </a:solidFill>
                <a:latin typeface="MV Boli" panose="02000500030200090000" pitchFamily="2" charset="0"/>
                <a:cs typeface="MV Boli" panose="02000500030200090000" pitchFamily="2" charset="0"/>
              </a:rPr>
              <a:t>background+purpose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33670" y="555526"/>
            <a:ext cx="9132369" cy="923330"/>
          </a:xfrm>
          <a:prstGeom prst="rect">
            <a:avLst/>
          </a:prstGeom>
        </p:spPr>
        <p:txBody>
          <a:bodyPr wrap="square">
            <a:spAutoFit/>
          </a:bodyPr>
          <a:lstStyle/>
          <a:p>
            <a:r>
              <a:rPr lang="en-US" altLang="zh-CN" dirty="0">
                <a:latin typeface="Comic Sans MS" pitchFamily="66" charset="0"/>
              </a:rPr>
              <a:t>    I’m writing to express our welcome to you--all the visitors--to our city. As </a:t>
            </a:r>
            <a:r>
              <a:rPr lang="en-US" altLang="zh-CN" dirty="0">
                <a:solidFill>
                  <a:srgbClr val="0070C0"/>
                </a:solidFill>
                <a:latin typeface="Comic Sans MS" pitchFamily="66" charset="0"/>
              </a:rPr>
              <a:t>the epidemic has been under control</a:t>
            </a:r>
            <a:r>
              <a:rPr lang="en-US" altLang="zh-CN" dirty="0">
                <a:latin typeface="Comic Sans MS" pitchFamily="66" charset="0"/>
              </a:rPr>
              <a:t>, our city, aiming at__________________(</a:t>
            </a:r>
            <a:r>
              <a:rPr lang="zh-CN" altLang="en-US" dirty="0">
                <a:latin typeface="Comic Sans MS" pitchFamily="66" charset="0"/>
              </a:rPr>
              <a:t>恢复旅游业</a:t>
            </a:r>
            <a:r>
              <a:rPr lang="en-US" altLang="zh-CN" dirty="0">
                <a:latin typeface="Comic Sans MS" pitchFamily="66" charset="0"/>
              </a:rPr>
              <a:t>), has reopened many scenic spots.                                               (</a:t>
            </a:r>
            <a:r>
              <a:rPr lang="zh-CN" altLang="zh-CN" dirty="0">
                <a:latin typeface="Comic Sans MS" pitchFamily="66" charset="0"/>
              </a:rPr>
              <a:t>金烨</a:t>
            </a:r>
            <a:r>
              <a:rPr lang="en-US" altLang="zh-CN" dirty="0">
                <a:latin typeface="Comic Sans MS" pitchFamily="66" charset="0"/>
              </a:rPr>
              <a:t>)</a:t>
            </a:r>
            <a:endParaRPr lang="zh-CN" altLang="en-US" dirty="0">
              <a:latin typeface="Comic Sans MS" pitchFamily="66" charset="0"/>
            </a:endParaRPr>
          </a:p>
        </p:txBody>
      </p:sp>
      <p:sp>
        <p:nvSpPr>
          <p:cNvPr id="5" name="矩形 4"/>
          <p:cNvSpPr/>
          <p:nvPr/>
        </p:nvSpPr>
        <p:spPr>
          <a:xfrm>
            <a:off x="12844" y="1576412"/>
            <a:ext cx="9053197" cy="923330"/>
          </a:xfrm>
          <a:prstGeom prst="rect">
            <a:avLst/>
          </a:prstGeom>
        </p:spPr>
        <p:txBody>
          <a:bodyPr wrap="square">
            <a:spAutoFit/>
          </a:bodyPr>
          <a:lstStyle/>
          <a:p>
            <a:r>
              <a:rPr lang="en-US" altLang="zh-CN" dirty="0">
                <a:latin typeface="Comic Sans MS" pitchFamily="66" charset="0"/>
              </a:rPr>
              <a:t>    Since </a:t>
            </a:r>
            <a:r>
              <a:rPr lang="en-US" altLang="zh-CN" dirty="0">
                <a:solidFill>
                  <a:srgbClr val="0070C0"/>
                </a:solidFill>
                <a:latin typeface="Comic Sans MS" pitchFamily="66" charset="0"/>
              </a:rPr>
              <a:t>the epidemic has been contained</a:t>
            </a:r>
            <a:r>
              <a:rPr lang="en-US" altLang="zh-CN" dirty="0">
                <a:latin typeface="Comic Sans MS" pitchFamily="66" charset="0"/>
              </a:rPr>
              <a:t>, I’d like to extend my warm and sincere welcome to you . Your arrival</a:t>
            </a:r>
            <a:r>
              <a:rPr lang="zh-CN" altLang="en-US" dirty="0">
                <a:latin typeface="Comic Sans MS" pitchFamily="66" charset="0"/>
              </a:rPr>
              <a:t> </a:t>
            </a:r>
            <a:r>
              <a:rPr lang="en-US" altLang="zh-CN" dirty="0">
                <a:latin typeface="Comic Sans MS" pitchFamily="66" charset="0"/>
              </a:rPr>
              <a:t>is certain  to help _____________(</a:t>
            </a:r>
            <a:r>
              <a:rPr lang="zh-CN" altLang="en-US" dirty="0">
                <a:latin typeface="Comic Sans MS" pitchFamily="66" charset="0"/>
              </a:rPr>
              <a:t>促进旅游业</a:t>
            </a:r>
            <a:r>
              <a:rPr lang="en-US" altLang="zh-CN" dirty="0">
                <a:latin typeface="Comic Sans MS" pitchFamily="66" charset="0"/>
              </a:rPr>
              <a:t>) in our city.                                                                                               (</a:t>
            </a:r>
            <a:r>
              <a:rPr lang="zh-CN" altLang="zh-CN" dirty="0">
                <a:latin typeface="Comic Sans MS" pitchFamily="66" charset="0"/>
              </a:rPr>
              <a:t>陈博</a:t>
            </a:r>
            <a:r>
              <a:rPr lang="en-US" altLang="zh-CN" dirty="0">
                <a:latin typeface="Comic Sans MS" pitchFamily="66" charset="0"/>
              </a:rPr>
              <a:t>)  </a:t>
            </a:r>
            <a:endParaRPr lang="zh-CN" altLang="zh-CN" dirty="0">
              <a:latin typeface="Comic Sans MS" pitchFamily="66" charset="0"/>
            </a:endParaRPr>
          </a:p>
        </p:txBody>
      </p:sp>
      <p:sp>
        <p:nvSpPr>
          <p:cNvPr id="7" name="矩形 6"/>
          <p:cNvSpPr/>
          <p:nvPr/>
        </p:nvSpPr>
        <p:spPr>
          <a:xfrm>
            <a:off x="33670" y="2715766"/>
            <a:ext cx="8933926" cy="923330"/>
          </a:xfrm>
          <a:prstGeom prst="rect">
            <a:avLst/>
          </a:prstGeom>
        </p:spPr>
        <p:txBody>
          <a:bodyPr wrap="square">
            <a:spAutoFit/>
          </a:bodyPr>
          <a:lstStyle/>
          <a:p>
            <a:r>
              <a:rPr lang="en-US" altLang="zh-CN" dirty="0">
                <a:latin typeface="Comic Sans MS" pitchFamily="66" charset="0"/>
              </a:rPr>
              <a:t>   I’d like to convey my sincerest welcome to you on behalf of all the volunteers. I hope you can have fun to the fullest after </a:t>
            </a:r>
            <a:r>
              <a:rPr lang="en-US" altLang="zh-CN" dirty="0">
                <a:solidFill>
                  <a:srgbClr val="0070C0"/>
                </a:solidFill>
                <a:latin typeface="Comic Sans MS" pitchFamily="66" charset="0"/>
              </a:rPr>
              <a:t>the epidemic has been controlled </a:t>
            </a:r>
            <a:r>
              <a:rPr lang="en-US" altLang="zh-CN" dirty="0">
                <a:latin typeface="Comic Sans MS" pitchFamily="66" charset="0"/>
              </a:rPr>
              <a:t>and the tourism industry ______________(</a:t>
            </a:r>
            <a:r>
              <a:rPr lang="zh-CN" altLang="en-US" dirty="0">
                <a:latin typeface="Comic Sans MS" pitchFamily="66" charset="0"/>
              </a:rPr>
              <a:t>已被恢复</a:t>
            </a:r>
            <a:r>
              <a:rPr lang="en-US" altLang="zh-CN" dirty="0">
                <a:latin typeface="Comic Sans MS" pitchFamily="66" charset="0"/>
              </a:rPr>
              <a:t>).                                  (</a:t>
            </a:r>
            <a:r>
              <a:rPr lang="zh-CN" altLang="zh-CN" dirty="0">
                <a:latin typeface="Comic Sans MS" pitchFamily="66" charset="0"/>
              </a:rPr>
              <a:t>李奕臻</a:t>
            </a:r>
            <a:r>
              <a:rPr lang="en-US" altLang="zh-CN" dirty="0">
                <a:latin typeface="Comic Sans MS" pitchFamily="66" charset="0"/>
              </a:rPr>
              <a:t>)</a:t>
            </a:r>
            <a:endParaRPr lang="zh-CN" altLang="zh-CN" dirty="0">
              <a:latin typeface="Comic Sans MS" pitchFamily="66" charset="0"/>
            </a:endParaRPr>
          </a:p>
        </p:txBody>
      </p:sp>
      <p:sp>
        <p:nvSpPr>
          <p:cNvPr id="9" name="矩形 8"/>
          <p:cNvSpPr/>
          <p:nvPr/>
        </p:nvSpPr>
        <p:spPr>
          <a:xfrm>
            <a:off x="-17850" y="3797627"/>
            <a:ext cx="9126354"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Epidemic controlled</a:t>
            </a:r>
            <a:r>
              <a:rPr lang="en-US" altLang="zh-CN" dirty="0">
                <a:latin typeface="Comic Sans MS" pitchFamily="66" charset="0"/>
              </a:rPr>
              <a:t>, tourism is now_____________________(</a:t>
            </a:r>
            <a:r>
              <a:rPr lang="zh-CN" altLang="en-US" dirty="0">
                <a:latin typeface="Comic Sans MS" pitchFamily="66" charset="0"/>
              </a:rPr>
              <a:t>正在快速恢复中</a:t>
            </a:r>
            <a:r>
              <a:rPr lang="en-US" altLang="zh-CN" dirty="0">
                <a:latin typeface="Comic Sans MS" pitchFamily="66" charset="0"/>
              </a:rPr>
              <a:t>). Accordingly, you’re now warmly welcome to our city.                              (</a:t>
            </a:r>
            <a:r>
              <a:rPr lang="zh-CN" altLang="zh-CN" dirty="0">
                <a:latin typeface="Comic Sans MS" pitchFamily="66" charset="0"/>
              </a:rPr>
              <a:t>余定睿</a:t>
            </a:r>
            <a:r>
              <a:rPr lang="en-US" altLang="zh-CN" dirty="0">
                <a:latin typeface="Comic Sans MS" pitchFamily="66" charset="0"/>
              </a:rPr>
              <a:t>)</a:t>
            </a:r>
            <a:endParaRPr lang="zh-CN" altLang="zh-CN" dirty="0">
              <a:latin typeface="Comic Sans MS" pitchFamily="66" charset="0"/>
            </a:endParaRPr>
          </a:p>
        </p:txBody>
      </p:sp>
      <p:sp>
        <p:nvSpPr>
          <p:cNvPr id="6" name="矩形 5"/>
          <p:cNvSpPr/>
          <p:nvPr/>
        </p:nvSpPr>
        <p:spPr>
          <a:xfrm>
            <a:off x="5205822" y="1842378"/>
            <a:ext cx="1741182"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boost tourism </a:t>
            </a:r>
            <a:endParaRPr lang="zh-CN" altLang="en-US" dirty="0">
              <a:solidFill>
                <a:schemeClr val="accent6">
                  <a:lumMod val="75000"/>
                </a:schemeClr>
              </a:solidFill>
              <a:latin typeface="Comic Sans MS" pitchFamily="66" charset="0"/>
            </a:endParaRPr>
          </a:p>
        </p:txBody>
      </p:sp>
      <p:sp>
        <p:nvSpPr>
          <p:cNvPr id="8" name="矩形 7"/>
          <p:cNvSpPr/>
          <p:nvPr/>
        </p:nvSpPr>
        <p:spPr>
          <a:xfrm>
            <a:off x="5652120" y="799133"/>
            <a:ext cx="2505814"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restoring the tourism</a:t>
            </a:r>
            <a:endParaRPr lang="zh-CN" altLang="en-US" dirty="0">
              <a:solidFill>
                <a:schemeClr val="accent6">
                  <a:lumMod val="75000"/>
                </a:schemeClr>
              </a:solidFill>
              <a:latin typeface="Comic Sans MS" pitchFamily="66" charset="0"/>
            </a:endParaRPr>
          </a:p>
        </p:txBody>
      </p:sp>
      <p:sp>
        <p:nvSpPr>
          <p:cNvPr id="10" name="矩形 9"/>
          <p:cNvSpPr/>
          <p:nvPr/>
        </p:nvSpPr>
        <p:spPr>
          <a:xfrm>
            <a:off x="2319715" y="3219822"/>
            <a:ext cx="2108269"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has been resumed</a:t>
            </a:r>
            <a:endParaRPr lang="zh-CN" altLang="en-US" dirty="0">
              <a:solidFill>
                <a:schemeClr val="accent6">
                  <a:lumMod val="75000"/>
                </a:schemeClr>
              </a:solidFill>
              <a:latin typeface="Comic Sans MS" pitchFamily="66" charset="0"/>
            </a:endParaRPr>
          </a:p>
        </p:txBody>
      </p:sp>
      <p:sp>
        <p:nvSpPr>
          <p:cNvPr id="12" name="矩形 11"/>
          <p:cNvSpPr/>
          <p:nvPr/>
        </p:nvSpPr>
        <p:spPr>
          <a:xfrm>
            <a:off x="4283968" y="3714586"/>
            <a:ext cx="2735044" cy="369332"/>
          </a:xfrm>
          <a:prstGeom prst="rect">
            <a:avLst/>
          </a:prstGeom>
        </p:spPr>
        <p:txBody>
          <a:bodyPr wrap="none">
            <a:spAutoFit/>
          </a:bodyPr>
          <a:lstStyle/>
          <a:p>
            <a:r>
              <a:rPr lang="en-US" altLang="zh-CN" dirty="0">
                <a:solidFill>
                  <a:schemeClr val="accent6">
                    <a:lumMod val="75000"/>
                  </a:schemeClr>
                </a:solidFill>
                <a:latin typeface="Comic Sans MS" pitchFamily="66" charset="0"/>
              </a:rPr>
              <a:t>making a quick recovery</a:t>
            </a:r>
            <a:endParaRPr lang="zh-CN" altLang="en-US" dirty="0">
              <a:solidFill>
                <a:schemeClr val="accent6">
                  <a:lumMod val="75000"/>
                </a:schemeClr>
              </a:solidFill>
            </a:endParaRPr>
          </a:p>
        </p:txBody>
      </p:sp>
    </p:spTree>
    <p:extLst>
      <p:ext uri="{BB962C8B-B14F-4D97-AF65-F5344CB8AC3E}">
        <p14:creationId xmlns:p14="http://schemas.microsoft.com/office/powerpoint/2010/main" val="189305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6"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C0F730A-E528-442B-ACBD-F68FE737D302}"/>
              </a:ext>
            </a:extLst>
          </p:cNvPr>
          <p:cNvPicPr>
            <a:picLocks noChangeAspect="1"/>
          </p:cNvPicPr>
          <p:nvPr/>
        </p:nvPicPr>
        <p:blipFill>
          <a:blip r:embed="rId2"/>
          <a:stretch>
            <a:fillRect/>
          </a:stretch>
        </p:blipFill>
        <p:spPr>
          <a:xfrm rot="16200000">
            <a:off x="7035803" y="446359"/>
            <a:ext cx="2682472" cy="1548518"/>
          </a:xfrm>
          <a:prstGeom prst="rect">
            <a:avLst/>
          </a:prstGeom>
        </p:spPr>
      </p:pic>
      <p:pic>
        <p:nvPicPr>
          <p:cNvPr id="8" name="图片 7">
            <a:extLst>
              <a:ext uri="{FF2B5EF4-FFF2-40B4-BE49-F238E27FC236}">
                <a16:creationId xmlns:a16="http://schemas.microsoft.com/office/drawing/2014/main" id="{00B3AA06-FE87-4316-BA47-B7B6750BCE50}"/>
              </a:ext>
            </a:extLst>
          </p:cNvPr>
          <p:cNvPicPr>
            <a:picLocks noChangeAspect="1"/>
          </p:cNvPicPr>
          <p:nvPr/>
        </p:nvPicPr>
        <p:blipFill>
          <a:blip r:embed="rId2"/>
          <a:stretch>
            <a:fillRect/>
          </a:stretch>
        </p:blipFill>
        <p:spPr>
          <a:xfrm>
            <a:off x="-252536" y="3594982"/>
            <a:ext cx="2682472" cy="1548518"/>
          </a:xfrm>
          <a:prstGeom prst="rect">
            <a:avLst/>
          </a:prstGeom>
        </p:spPr>
      </p:pic>
      <p:sp>
        <p:nvSpPr>
          <p:cNvPr id="2" name="TextBox 1"/>
          <p:cNvSpPr txBox="1"/>
          <p:nvPr/>
        </p:nvSpPr>
        <p:spPr>
          <a:xfrm>
            <a:off x="-15342" y="189578"/>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introduce </a:t>
            </a:r>
            <a:r>
              <a:rPr lang="en-US" altLang="zh-CN" sz="2800" b="1" dirty="0" err="1">
                <a:solidFill>
                  <a:schemeClr val="accent6">
                    <a:lumMod val="60000"/>
                    <a:lumOff val="40000"/>
                  </a:schemeClr>
                </a:solidFill>
                <a:latin typeface="MV Boli" panose="02000500030200090000" pitchFamily="2" charset="0"/>
                <a:cs typeface="MV Boli" panose="02000500030200090000" pitchFamily="2" charset="0"/>
              </a:rPr>
              <a:t>sights+culture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323528" y="1380713"/>
            <a:ext cx="8568952" cy="769441"/>
          </a:xfrm>
          <a:prstGeom prst="rect">
            <a:avLst/>
          </a:prstGeom>
        </p:spPr>
        <p:txBody>
          <a:bodyPr wrap="square">
            <a:spAutoFit/>
          </a:bodyPr>
          <a:lstStyle/>
          <a:p>
            <a:r>
              <a:rPr lang="en-US" altLang="zh-CN" sz="1600" dirty="0">
                <a:latin typeface="Comic Sans MS" pitchFamily="66" charset="0"/>
              </a:rPr>
              <a:t>    </a:t>
            </a:r>
            <a:r>
              <a:rPr lang="en-US" altLang="zh-CN" sz="1400" dirty="0" err="1">
                <a:latin typeface="Comic Sans MS" pitchFamily="66" charset="0"/>
              </a:rPr>
              <a:t>Taizhou</a:t>
            </a:r>
            <a:r>
              <a:rPr lang="en-US" altLang="zh-CN" sz="1400" dirty="0">
                <a:latin typeface="Comic Sans MS" pitchFamily="66" charset="0"/>
              </a:rPr>
              <a:t> is a historical city where you can enjoy the amazing ocean, taste delicious seafood and visit the </a:t>
            </a:r>
            <a:r>
              <a:rPr lang="en-US" altLang="zh-CN" sz="1400" dirty="0" err="1">
                <a:latin typeface="Comic Sans MS" pitchFamily="66" charset="0"/>
              </a:rPr>
              <a:t>Linhai</a:t>
            </a:r>
            <a:r>
              <a:rPr lang="en-US" altLang="zh-CN" sz="1400" dirty="0">
                <a:latin typeface="Comic Sans MS" pitchFamily="66" charset="0"/>
              </a:rPr>
              <a:t> Great Wall. Additionally, there are a lot of  unique cultural heritages such as Taizhou </a:t>
            </a:r>
            <a:r>
              <a:rPr lang="en-US" altLang="zh-CN" sz="1400" dirty="0" err="1">
                <a:latin typeface="Comic Sans MS" pitchFamily="66" charset="0"/>
              </a:rPr>
              <a:t>Luantan</a:t>
            </a:r>
            <a:r>
              <a:rPr lang="en-US" altLang="zh-CN" sz="1400" dirty="0">
                <a:latin typeface="Comic Sans MS" pitchFamily="66" charset="0"/>
              </a:rPr>
              <a:t>, which is known as a wonderful feast for eyes and ears.                                         (</a:t>
            </a:r>
            <a:r>
              <a:rPr lang="zh-CN" altLang="zh-CN" sz="1400" dirty="0"/>
              <a:t>俞心瑶</a:t>
            </a:r>
            <a:r>
              <a:rPr lang="en-US" altLang="zh-CN" sz="1400" dirty="0">
                <a:latin typeface="Comic Sans MS" pitchFamily="66" charset="0"/>
              </a:rPr>
              <a:t>)</a:t>
            </a:r>
            <a:endParaRPr lang="zh-CN" altLang="en-US" sz="1600" dirty="0">
              <a:latin typeface="Comic Sans MS" pitchFamily="66" charset="0"/>
            </a:endParaRPr>
          </a:p>
        </p:txBody>
      </p:sp>
      <p:sp>
        <p:nvSpPr>
          <p:cNvPr id="5" name="矩形 4"/>
          <p:cNvSpPr/>
          <p:nvPr/>
        </p:nvSpPr>
        <p:spPr>
          <a:xfrm>
            <a:off x="300524" y="582983"/>
            <a:ext cx="8714119" cy="800219"/>
          </a:xfrm>
          <a:prstGeom prst="rect">
            <a:avLst/>
          </a:prstGeom>
        </p:spPr>
        <p:txBody>
          <a:bodyPr wrap="square">
            <a:spAutoFit/>
          </a:bodyPr>
          <a:lstStyle/>
          <a:p>
            <a:r>
              <a:rPr lang="en-US" altLang="zh-CN" dirty="0">
                <a:latin typeface="Comic Sans MS" pitchFamily="66" charset="0"/>
              </a:rPr>
              <a:t>    </a:t>
            </a:r>
            <a:r>
              <a:rPr lang="en-US" altLang="zh-CN" sz="1400" dirty="0">
                <a:latin typeface="Comic Sans MS" pitchFamily="66" charset="0"/>
              </a:rPr>
              <a:t>First and foremost,  you will gain a feast for eyes with satisfaction while visiting Taizhou as there are various scenic spots for you to select. What’s more, Taizhou is also a good place to experience the culture of historical accumulation.                                                                                        (</a:t>
            </a:r>
            <a:r>
              <a:rPr lang="zh-CN" altLang="zh-CN" sz="1400" dirty="0">
                <a:latin typeface="Comic Sans MS" pitchFamily="66" charset="0"/>
              </a:rPr>
              <a:t>林曦</a:t>
            </a:r>
            <a:r>
              <a:rPr lang="en-US" altLang="zh-CN" sz="1400" dirty="0">
                <a:latin typeface="Comic Sans MS" pitchFamily="66" charset="0"/>
              </a:rPr>
              <a:t>)</a:t>
            </a:r>
            <a:endParaRPr lang="zh-CN" altLang="en-US" sz="1600" dirty="0">
              <a:latin typeface="Comic Sans MS" pitchFamily="66" charset="0"/>
            </a:endParaRPr>
          </a:p>
        </p:txBody>
      </p:sp>
      <p:sp>
        <p:nvSpPr>
          <p:cNvPr id="6" name="矩形 5"/>
          <p:cNvSpPr/>
          <p:nvPr/>
        </p:nvSpPr>
        <p:spPr>
          <a:xfrm>
            <a:off x="344218" y="3087566"/>
            <a:ext cx="8548262" cy="984885"/>
          </a:xfrm>
          <a:prstGeom prst="rect">
            <a:avLst/>
          </a:prstGeom>
        </p:spPr>
        <p:txBody>
          <a:bodyPr wrap="square">
            <a:spAutoFit/>
          </a:bodyPr>
          <a:lstStyle/>
          <a:p>
            <a:r>
              <a:rPr lang="en-US" altLang="zh-CN" sz="1600" dirty="0">
                <a:latin typeface="Comic Sans MS" pitchFamily="66" charset="0"/>
              </a:rPr>
              <a:t>    </a:t>
            </a:r>
            <a:r>
              <a:rPr lang="en-US" altLang="zh-CN" sz="1400" dirty="0">
                <a:latin typeface="Comic Sans MS" pitchFamily="66" charset="0"/>
              </a:rPr>
              <a:t>It is superb landscape and distinctive customs that make Taizhou a remarkable city. One of the most attractive spots is </a:t>
            </a:r>
            <a:r>
              <a:rPr lang="en-US" altLang="zh-CN" sz="1400" dirty="0" err="1">
                <a:latin typeface="Comic Sans MS" pitchFamily="66" charset="0"/>
              </a:rPr>
              <a:t>Baiyun</a:t>
            </a:r>
            <a:r>
              <a:rPr lang="en-US" altLang="zh-CN" sz="1400" dirty="0">
                <a:latin typeface="Comic Sans MS" pitchFamily="66" charset="0"/>
              </a:rPr>
              <a:t> mountain, from where you will have a stunning bird view of the whole city. Standing in the center is Harmony park ,whose cultural atmosphere may leave you a deep impression. In brief, you will be drowned in various charming sights.                                   (</a:t>
            </a:r>
            <a:r>
              <a:rPr lang="zh-CN" altLang="en-US" sz="1400" dirty="0">
                <a:latin typeface="Comic Sans MS" pitchFamily="66" charset="0"/>
              </a:rPr>
              <a:t>张鱼米</a:t>
            </a:r>
            <a:r>
              <a:rPr lang="en-US" altLang="zh-CN" sz="1400" dirty="0">
                <a:latin typeface="Comic Sans MS" pitchFamily="66" charset="0"/>
              </a:rPr>
              <a:t>)</a:t>
            </a:r>
            <a:endParaRPr lang="zh-CN" altLang="en-US" sz="1600" dirty="0">
              <a:latin typeface="Comic Sans MS" pitchFamily="66" charset="0"/>
            </a:endParaRPr>
          </a:p>
        </p:txBody>
      </p:sp>
      <p:sp>
        <p:nvSpPr>
          <p:cNvPr id="7" name="矩形 6"/>
          <p:cNvSpPr/>
          <p:nvPr/>
        </p:nvSpPr>
        <p:spPr>
          <a:xfrm>
            <a:off x="364853" y="4072451"/>
            <a:ext cx="8383611" cy="984885"/>
          </a:xfrm>
          <a:prstGeom prst="rect">
            <a:avLst/>
          </a:prstGeom>
        </p:spPr>
        <p:txBody>
          <a:bodyPr wrap="square">
            <a:spAutoFit/>
          </a:bodyPr>
          <a:lstStyle/>
          <a:p>
            <a:r>
              <a:rPr lang="en-US" altLang="zh-CN" sz="1600" dirty="0">
                <a:latin typeface="Comic Sans MS" pitchFamily="66" charset="0"/>
              </a:rPr>
              <a:t>    </a:t>
            </a:r>
            <a:r>
              <a:rPr lang="en-US" altLang="zh-CN" sz="1400" dirty="0" err="1">
                <a:latin typeface="Comic Sans MS" pitchFamily="66" charset="0"/>
              </a:rPr>
              <a:t>Shengxianju</a:t>
            </a:r>
            <a:r>
              <a:rPr lang="en-US" altLang="zh-CN" sz="1400" dirty="0">
                <a:latin typeface="Comic Sans MS" pitchFamily="66" charset="0"/>
              </a:rPr>
              <a:t> is recommended to those who is desperate for fresh air and  picturesque scenery .</a:t>
            </a:r>
            <a:r>
              <a:rPr lang="zh-CN" altLang="zh-CN" sz="1400" dirty="0">
                <a:latin typeface="Comic Sans MS" pitchFamily="66" charset="0"/>
              </a:rPr>
              <a:t> </a:t>
            </a:r>
            <a:r>
              <a:rPr lang="en-US" altLang="zh-CN" sz="1400" dirty="0">
                <a:latin typeface="Comic Sans MS" pitchFamily="66" charset="0"/>
              </a:rPr>
              <a:t>Moreover, the historical and traditional culture based on the War of Liberation is also popular.</a:t>
            </a:r>
            <a:r>
              <a:rPr lang="zh-CN" altLang="zh-CN" sz="1400" dirty="0">
                <a:latin typeface="Comic Sans MS" pitchFamily="66" charset="0"/>
              </a:rPr>
              <a:t> </a:t>
            </a:r>
            <a:r>
              <a:rPr lang="en-US" altLang="zh-CN" sz="1400" dirty="0">
                <a:latin typeface="Comic Sans MS" pitchFamily="66" charset="0"/>
              </a:rPr>
              <a:t>   </a:t>
            </a:r>
          </a:p>
          <a:p>
            <a:r>
              <a:rPr lang="en-US" altLang="zh-CN" sz="1400" dirty="0">
                <a:latin typeface="Comic Sans MS" pitchFamily="66" charset="0"/>
              </a:rPr>
              <a:t>                                                                                                                                               (</a:t>
            </a:r>
            <a:r>
              <a:rPr lang="zh-CN" altLang="en-US" sz="1400" dirty="0">
                <a:latin typeface="Comic Sans MS" pitchFamily="66" charset="0"/>
              </a:rPr>
              <a:t>洪宇琪</a:t>
            </a:r>
            <a:r>
              <a:rPr lang="en-US" altLang="zh-CN" sz="1400" dirty="0">
                <a:latin typeface="Comic Sans MS" pitchFamily="66" charset="0"/>
              </a:rPr>
              <a:t>)         </a:t>
            </a:r>
          </a:p>
          <a:p>
            <a:r>
              <a:rPr lang="en-US" altLang="zh-CN" sz="1400" dirty="0">
                <a:latin typeface="Comic Sans MS" pitchFamily="66" charset="0"/>
              </a:rPr>
              <a:t>                                                                                                                                                             </a:t>
            </a:r>
            <a:endParaRPr lang="zh-CN" altLang="en-US" sz="1600" dirty="0">
              <a:latin typeface="Comic Sans MS" pitchFamily="66" charset="0"/>
            </a:endParaRPr>
          </a:p>
        </p:txBody>
      </p:sp>
      <p:sp>
        <p:nvSpPr>
          <p:cNvPr id="10" name="矩形 9">
            <a:extLst>
              <a:ext uri="{FF2B5EF4-FFF2-40B4-BE49-F238E27FC236}">
                <a16:creationId xmlns:a16="http://schemas.microsoft.com/office/drawing/2014/main" id="{5667EA2A-B919-469A-871E-8A63416B2FE7}"/>
              </a:ext>
            </a:extLst>
          </p:cNvPr>
          <p:cNvSpPr/>
          <p:nvPr/>
        </p:nvSpPr>
        <p:spPr>
          <a:xfrm>
            <a:off x="346042" y="2222810"/>
            <a:ext cx="8474430" cy="769441"/>
          </a:xfrm>
          <a:prstGeom prst="rect">
            <a:avLst/>
          </a:prstGeom>
        </p:spPr>
        <p:txBody>
          <a:bodyPr wrap="square">
            <a:spAutoFit/>
          </a:bodyPr>
          <a:lstStyle/>
          <a:p>
            <a:r>
              <a:rPr lang="en-US" altLang="zh-CN" sz="1600" dirty="0">
                <a:latin typeface="Comic Sans MS" pitchFamily="66" charset="0"/>
              </a:rPr>
              <a:t>    </a:t>
            </a:r>
            <a:r>
              <a:rPr lang="en-US" altLang="zh-CN" sz="1400" dirty="0">
                <a:latin typeface="Comic Sans MS" pitchFamily="66" charset="0"/>
              </a:rPr>
              <a:t>Speaking of the well-known tourist spots of Taizhou City, </a:t>
            </a:r>
            <a:r>
              <a:rPr lang="en-US" altLang="zh-CN" sz="1400" dirty="0" err="1">
                <a:latin typeface="Comic Sans MS" pitchFamily="66" charset="0"/>
              </a:rPr>
              <a:t>Shenxianju</a:t>
            </a:r>
            <a:r>
              <a:rPr lang="en-US" altLang="zh-CN" sz="1400" dirty="0">
                <a:latin typeface="Comic Sans MS" pitchFamily="66" charset="0"/>
              </a:rPr>
              <a:t> is a must-go, which is prestigious for its enchanting mountain view. Besides, Ziyang Old Street is also well worth visiting for the cultural traditions related to it.                                                                               (</a:t>
            </a:r>
            <a:r>
              <a:rPr lang="zh-CN" altLang="en-US" sz="1400" dirty="0">
                <a:latin typeface="Comic Sans MS" pitchFamily="66" charset="0"/>
              </a:rPr>
              <a:t>王一鸣</a:t>
            </a:r>
            <a:r>
              <a:rPr lang="en-US" altLang="zh-CN" sz="1400" dirty="0">
                <a:latin typeface="Comic Sans MS" pitchFamily="66" charset="0"/>
              </a:rPr>
              <a:t>)</a:t>
            </a:r>
          </a:p>
        </p:txBody>
      </p:sp>
    </p:spTree>
    <p:extLst>
      <p:ext uri="{BB962C8B-B14F-4D97-AF65-F5344CB8AC3E}">
        <p14:creationId xmlns:p14="http://schemas.microsoft.com/office/powerpoint/2010/main" val="143858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744944-E361-4A9A-8C76-7234F7E171F6}"/>
              </a:ext>
            </a:extLst>
          </p:cNvPr>
          <p:cNvPicPr>
            <a:picLocks noChangeAspect="1"/>
          </p:cNvPicPr>
          <p:nvPr/>
        </p:nvPicPr>
        <p:blipFill>
          <a:blip r:embed="rId2"/>
          <a:stretch>
            <a:fillRect/>
          </a:stretch>
        </p:blipFill>
        <p:spPr>
          <a:xfrm rot="10800000">
            <a:off x="5364088" y="2751022"/>
            <a:ext cx="4133536" cy="2420453"/>
          </a:xfrm>
          <a:prstGeom prst="rect">
            <a:avLst/>
          </a:prstGeom>
        </p:spPr>
      </p:pic>
      <p:sp>
        <p:nvSpPr>
          <p:cNvPr id="2" name="TextBox 1"/>
          <p:cNvSpPr txBox="1"/>
          <p:nvPr/>
        </p:nvSpPr>
        <p:spPr>
          <a:xfrm>
            <a:off x="0" y="201874"/>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introduce more points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矩形 2"/>
          <p:cNvSpPr/>
          <p:nvPr/>
        </p:nvSpPr>
        <p:spPr>
          <a:xfrm>
            <a:off x="539552" y="893208"/>
            <a:ext cx="7776864" cy="646331"/>
          </a:xfrm>
          <a:prstGeom prst="rect">
            <a:avLst/>
          </a:prstGeom>
        </p:spPr>
        <p:txBody>
          <a:bodyPr wrap="square">
            <a:spAutoFit/>
          </a:bodyPr>
          <a:lstStyle/>
          <a:p>
            <a:r>
              <a:rPr lang="en-US" altLang="zh-CN" dirty="0"/>
              <a:t>   </a:t>
            </a:r>
            <a:r>
              <a:rPr lang="en-US" altLang="zh-CN" dirty="0">
                <a:solidFill>
                  <a:schemeClr val="accent6">
                    <a:lumMod val="60000"/>
                    <a:lumOff val="40000"/>
                  </a:schemeClr>
                </a:solidFill>
              </a:rPr>
              <a:t> </a:t>
            </a:r>
            <a:r>
              <a:rPr lang="en-US" altLang="zh-CN" dirty="0">
                <a:solidFill>
                  <a:srgbClr val="0070C0"/>
                </a:solidFill>
                <a:latin typeface="Comic Sans MS" pitchFamily="66" charset="0"/>
              </a:rPr>
              <a:t>Moreover</a:t>
            </a:r>
            <a:r>
              <a:rPr lang="en-US" altLang="zh-CN" dirty="0">
                <a:latin typeface="Comic Sans MS" pitchFamily="66" charset="0"/>
              </a:rPr>
              <a:t>, Taizhou is widely known for its delicious </a:t>
            </a:r>
            <a:r>
              <a:rPr lang="en-US" altLang="zh-CN" dirty="0">
                <a:solidFill>
                  <a:schemeClr val="accent6">
                    <a:lumMod val="75000"/>
                  </a:schemeClr>
                </a:solidFill>
                <a:latin typeface="Comic Sans MS" pitchFamily="66" charset="0"/>
              </a:rPr>
              <a:t>snacks</a:t>
            </a:r>
            <a:r>
              <a:rPr lang="en-US" altLang="zh-CN" dirty="0">
                <a:latin typeface="Comic Sans MS" pitchFamily="66" charset="0"/>
              </a:rPr>
              <a:t>, let alone tasty fried shrimps and </a:t>
            </a:r>
            <a:r>
              <a:rPr lang="en-US" altLang="zh-CN" dirty="0" err="1">
                <a:latin typeface="Comic Sans MS" pitchFamily="66" charset="0"/>
              </a:rPr>
              <a:t>shibingtong</a:t>
            </a:r>
            <a:r>
              <a:rPr lang="en-US" altLang="zh-CN" dirty="0">
                <a:latin typeface="Comic Sans MS" pitchFamily="66" charset="0"/>
              </a:rPr>
              <a:t>.</a:t>
            </a:r>
            <a:r>
              <a:rPr lang="zh-CN" altLang="zh-CN" dirty="0">
                <a:latin typeface="Comic Sans MS" pitchFamily="66" charset="0"/>
              </a:rPr>
              <a:t> </a:t>
            </a:r>
            <a:r>
              <a:rPr lang="en-US" altLang="zh-CN" dirty="0">
                <a:latin typeface="Comic Sans MS" pitchFamily="66" charset="0"/>
              </a:rPr>
              <a:t>                                      (</a:t>
            </a:r>
            <a:r>
              <a:rPr lang="zh-CN" altLang="zh-CN" dirty="0">
                <a:latin typeface="Comic Sans MS" pitchFamily="66" charset="0"/>
              </a:rPr>
              <a:t>王铭基</a:t>
            </a:r>
            <a:r>
              <a:rPr lang="en-US" altLang="zh-CN" dirty="0">
                <a:latin typeface="Comic Sans MS" pitchFamily="66" charset="0"/>
              </a:rPr>
              <a:t>)</a:t>
            </a:r>
            <a:endParaRPr lang="zh-CN" altLang="zh-CN" dirty="0">
              <a:latin typeface="Comic Sans MS" pitchFamily="66" charset="0"/>
            </a:endParaRPr>
          </a:p>
        </p:txBody>
      </p:sp>
      <p:sp>
        <p:nvSpPr>
          <p:cNvPr id="4" name="矩形 3"/>
          <p:cNvSpPr/>
          <p:nvPr/>
        </p:nvSpPr>
        <p:spPr>
          <a:xfrm>
            <a:off x="467544" y="1778518"/>
            <a:ext cx="7619089"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Besides</a:t>
            </a:r>
            <a:r>
              <a:rPr lang="en-US" altLang="zh-CN" dirty="0">
                <a:latin typeface="Comic Sans MS" pitchFamily="66" charset="0"/>
              </a:rPr>
              <a:t>, Taizhou is also located by sea, which makes it possible for you to have a </a:t>
            </a:r>
            <a:r>
              <a:rPr lang="en-US" altLang="zh-CN" dirty="0">
                <a:solidFill>
                  <a:schemeClr val="accent6">
                    <a:lumMod val="75000"/>
                  </a:schemeClr>
                </a:solidFill>
                <a:latin typeface="Comic Sans MS" pitchFamily="66" charset="0"/>
              </a:rPr>
              <a:t>seafood</a:t>
            </a:r>
            <a:r>
              <a:rPr lang="en-US" altLang="zh-CN" dirty="0">
                <a:solidFill>
                  <a:srgbClr val="FF0000"/>
                </a:solidFill>
                <a:latin typeface="Comic Sans MS" pitchFamily="66" charset="0"/>
              </a:rPr>
              <a:t> </a:t>
            </a:r>
            <a:r>
              <a:rPr lang="en-US" altLang="zh-CN" dirty="0">
                <a:latin typeface="Comic Sans MS" pitchFamily="66" charset="0"/>
              </a:rPr>
              <a:t>feast.                                                     (</a:t>
            </a:r>
            <a:r>
              <a:rPr lang="zh-CN" altLang="zh-CN" dirty="0">
                <a:latin typeface="Comic Sans MS" pitchFamily="66" charset="0"/>
              </a:rPr>
              <a:t>陈沂璟</a:t>
            </a:r>
            <a:r>
              <a:rPr lang="en-US" altLang="zh-CN" dirty="0">
                <a:latin typeface="Comic Sans MS" pitchFamily="66" charset="0"/>
              </a:rPr>
              <a:t>) </a:t>
            </a:r>
            <a:endParaRPr lang="zh-CN" altLang="en-US" dirty="0">
              <a:latin typeface="Comic Sans MS" pitchFamily="66" charset="0"/>
            </a:endParaRPr>
          </a:p>
        </p:txBody>
      </p:sp>
      <p:sp>
        <p:nvSpPr>
          <p:cNvPr id="5" name="矩形 4"/>
          <p:cNvSpPr/>
          <p:nvPr/>
        </p:nvSpPr>
        <p:spPr>
          <a:xfrm>
            <a:off x="435123" y="2673764"/>
            <a:ext cx="7651510" cy="923330"/>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What’s more</a:t>
            </a:r>
            <a:r>
              <a:rPr lang="en-US" altLang="zh-CN" dirty="0">
                <a:latin typeface="Comic Sans MS" pitchFamily="66" charset="0"/>
              </a:rPr>
              <a:t>, it’s generally acknowledged that </a:t>
            </a:r>
            <a:r>
              <a:rPr lang="en-US" altLang="zh-CN" dirty="0" err="1">
                <a:latin typeface="Comic Sans MS" pitchFamily="66" charset="0"/>
              </a:rPr>
              <a:t>Taizhou</a:t>
            </a:r>
            <a:r>
              <a:rPr lang="en-US" altLang="zh-CN" dirty="0">
                <a:latin typeface="Comic Sans MS" pitchFamily="66" charset="0"/>
              </a:rPr>
              <a:t> is famous for its </a:t>
            </a:r>
            <a:r>
              <a:rPr lang="en-US" altLang="zh-CN" dirty="0">
                <a:solidFill>
                  <a:schemeClr val="accent6">
                    <a:lumMod val="75000"/>
                  </a:schemeClr>
                </a:solidFill>
                <a:latin typeface="Comic Sans MS" pitchFamily="66" charset="0"/>
              </a:rPr>
              <a:t>seafood</a:t>
            </a:r>
            <a:r>
              <a:rPr lang="en-US" altLang="zh-CN" dirty="0">
                <a:latin typeface="Comic Sans MS" pitchFamily="66" charset="0"/>
              </a:rPr>
              <a:t>. Never will you forget its charm once you taste it.                        </a:t>
            </a:r>
          </a:p>
          <a:p>
            <a:r>
              <a:rPr lang="en-US" altLang="zh-CN" dirty="0">
                <a:latin typeface="Comic Sans MS" pitchFamily="66" charset="0"/>
              </a:rPr>
              <a:t>                                                                                                   (</a:t>
            </a:r>
            <a:r>
              <a:rPr lang="zh-CN" altLang="en-US" dirty="0">
                <a:latin typeface="Comic Sans MS" pitchFamily="66" charset="0"/>
              </a:rPr>
              <a:t>陈杰</a:t>
            </a:r>
            <a:r>
              <a:rPr lang="zh-CN" altLang="en-US" b="1" dirty="0">
                <a:latin typeface="Comic Sans MS" pitchFamily="66" charset="0"/>
              </a:rPr>
              <a:t>）</a:t>
            </a:r>
            <a:endParaRPr lang="zh-CN" altLang="zh-CN" b="1" dirty="0">
              <a:latin typeface="Comic Sans MS" pitchFamily="66" charset="0"/>
            </a:endParaRPr>
          </a:p>
        </p:txBody>
      </p:sp>
      <p:sp>
        <p:nvSpPr>
          <p:cNvPr id="7" name="矩形 6"/>
          <p:cNvSpPr/>
          <p:nvPr/>
        </p:nvSpPr>
        <p:spPr>
          <a:xfrm>
            <a:off x="392223" y="3795886"/>
            <a:ext cx="7924193" cy="646331"/>
          </a:xfrm>
          <a:prstGeom prst="rect">
            <a:avLst/>
          </a:prstGeom>
        </p:spPr>
        <p:txBody>
          <a:bodyPr wrap="square">
            <a:spAutoFit/>
          </a:bodyPr>
          <a:lstStyle/>
          <a:p>
            <a:r>
              <a:rPr lang="en-US" altLang="zh-CN" dirty="0">
                <a:latin typeface="Comic Sans MS" pitchFamily="66" charset="0"/>
              </a:rPr>
              <a:t>    </a:t>
            </a:r>
            <a:r>
              <a:rPr lang="en-US" altLang="zh-CN" dirty="0">
                <a:solidFill>
                  <a:srgbClr val="0070C0"/>
                </a:solidFill>
                <a:latin typeface="Comic Sans MS" pitchFamily="66" charset="0"/>
              </a:rPr>
              <a:t>By the way</a:t>
            </a:r>
            <a:r>
              <a:rPr lang="en-US" altLang="zh-CN" dirty="0">
                <a:latin typeface="Comic Sans MS" pitchFamily="66" charset="0"/>
              </a:rPr>
              <a:t>, the people here will also definitely impress you with their </a:t>
            </a:r>
            <a:r>
              <a:rPr lang="en-US" altLang="zh-CN" dirty="0">
                <a:solidFill>
                  <a:schemeClr val="accent6">
                    <a:lumMod val="75000"/>
                  </a:schemeClr>
                </a:solidFill>
                <a:latin typeface="Comic Sans MS" pitchFamily="66" charset="0"/>
              </a:rPr>
              <a:t>kindness and hospitality</a:t>
            </a:r>
            <a:r>
              <a:rPr lang="en-US" altLang="zh-CN" dirty="0">
                <a:latin typeface="Comic Sans MS" pitchFamily="66" charset="0"/>
              </a:rPr>
              <a:t>.                                                             (</a:t>
            </a:r>
            <a:r>
              <a:rPr lang="zh-CN" altLang="zh-CN" dirty="0">
                <a:latin typeface="Comic Sans MS" pitchFamily="66" charset="0"/>
              </a:rPr>
              <a:t>胡彦哲</a:t>
            </a:r>
            <a:r>
              <a:rPr lang="en-US" altLang="zh-CN" dirty="0">
                <a:latin typeface="Comic Sans MS" pitchFamily="66" charset="0"/>
              </a:rPr>
              <a:t>) </a:t>
            </a:r>
            <a:endParaRPr lang="zh-CN" altLang="zh-CN" dirty="0">
              <a:latin typeface="Comic Sans MS" pitchFamily="66" charset="0"/>
            </a:endParaRPr>
          </a:p>
        </p:txBody>
      </p:sp>
    </p:spTree>
    <p:extLst>
      <p:ext uri="{BB962C8B-B14F-4D97-AF65-F5344CB8AC3E}">
        <p14:creationId xmlns:p14="http://schemas.microsoft.com/office/powerpoint/2010/main" val="30817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44546A"/>
      </a:dk2>
      <a:lt2>
        <a:srgbClr val="E7E6E6"/>
      </a:lt2>
      <a:accent1>
        <a:srgbClr val="E0AF56"/>
      </a:accent1>
      <a:accent2>
        <a:srgbClr val="BF9623"/>
      </a:accent2>
      <a:accent3>
        <a:srgbClr val="757070"/>
      </a:accent3>
      <a:accent4>
        <a:srgbClr val="E0AF56"/>
      </a:accent4>
      <a:accent5>
        <a:srgbClr val="BF9623"/>
      </a:accent5>
      <a:accent6>
        <a:srgbClr val="7570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6094</TotalTime>
  <Words>2611</Words>
  <Application>Microsoft Office PowerPoint</Application>
  <PresentationFormat>全屏显示(16:9)</PresentationFormat>
  <Paragraphs>182</Paragraphs>
  <Slides>23</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23</vt:i4>
      </vt:variant>
    </vt:vector>
  </HeadingPairs>
  <TitlesOfParts>
    <vt:vector size="37" baseType="lpstr">
      <vt:lpstr>HelveticaNeue</vt:lpstr>
      <vt:lpstr>X-youeryuan</vt:lpstr>
      <vt:lpstr>等线</vt:lpstr>
      <vt:lpstr>等线 Light</vt:lpstr>
      <vt:lpstr>华文新魏</vt:lpstr>
      <vt:lpstr>宋体</vt:lpstr>
      <vt:lpstr>Arial</vt:lpstr>
      <vt:lpstr>Calibri</vt:lpstr>
      <vt:lpstr>Comic Sans MS</vt:lpstr>
      <vt:lpstr>Constantia</vt:lpstr>
      <vt:lpstr>MV Boli</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陈 顺坤</cp:lastModifiedBy>
  <cp:revision>120</cp:revision>
  <dcterms:created xsi:type="dcterms:W3CDTF">2020-04-08T09:24:00Z</dcterms:created>
  <dcterms:modified xsi:type="dcterms:W3CDTF">2020-04-29T15:56:13Z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2052-11.8.2.8621</vt:lpwstr>
  </property>
</Properties>
</file>