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1" r:id="rId7"/>
    <p:sldId id="264" r:id="rId8"/>
    <p:sldId id="260" r:id="rId9"/>
    <p:sldId id="265" r:id="rId10"/>
    <p:sldId id="259" r:id="rId11"/>
    <p:sldId id="266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0000FF"/>
    <a:srgbClr val="FFFFCC"/>
    <a:srgbClr val="FFCCCC"/>
    <a:srgbClr val="FF99CC"/>
    <a:srgbClr val="CCFFCC"/>
    <a:srgbClr val="996633"/>
    <a:srgbClr val="CC9900"/>
    <a:srgbClr val="FFCC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71E099-AD64-0E16-2703-B425A77D63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1305FB4-D99F-B810-1F61-C3DE952E3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717551-0078-88BD-A7D7-C4DC4C8B6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FDC856-19AB-7B94-5E9F-BEA377F7E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AD0DB8-9E1E-2047-DB2F-16E2D98DB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628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A1A515-2A2B-457C-273C-93167EF4B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68BA727-FC48-B291-EB3E-8BE9CC7A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3A3FEB-453E-1670-32EC-E6CA310EF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861185-D08A-6EA4-C0C7-437B6CC64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1E70D3-CE4C-8A2E-F697-D2CD11975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99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C863942-F53C-7450-CBD2-1AA7C27168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462D4C8-7768-43AC-905E-EAFB9347F1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89EFC4-29A8-1F83-C5EA-2CAA060EC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D5B02C-1B15-355A-0B64-0EB1D9D6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377607-3B8A-3386-C61E-2CC5EEDB7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930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A8BB68-6C4B-AD15-1097-74BBF8166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B0BBEF-7922-8D97-60D7-5A12CFB9DA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5FDFB5-0168-5307-8025-BD327B453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083A2E-0211-1876-1DE0-9C61DF7089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7D8D20-E6F5-F95E-899C-098C5BADC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3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87CF19-91C8-F65B-5C5B-A34CCA3B5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FE14DB-EAE5-A967-5C52-9797D7512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3EFA28-513C-80C8-3643-394E5703E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CA19E3-5D5C-A5B7-5ACD-0E0174A88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4AD2AA-9160-17B8-9658-4BA1232B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78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D4F6A7-6C13-2CA6-EE5C-BD686661E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C1DC034-FB20-E299-6A39-32756D93CB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07F6012-2717-850E-F1D7-B674A7D15C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3ABA94-548C-AE33-9859-D7FB54BC9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783E9F-0E33-FF6D-BEB3-73D58EF3E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74E9F4-1FF9-EDB6-1490-F9019D7EC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160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DADF23-819F-0955-D56A-FB721E24E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CFDE89-A9F7-FEB6-EE7A-30755F1B90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5C2D59-2523-1833-C581-25587C89C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DDB2783-0A73-5BFF-053E-B5EEEA1591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915C0FF-CC97-49D1-910C-4859015923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FD519D-3BD3-DCA2-9375-2E6FA40A3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F988AA1-0764-542C-95BC-FD539F244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4C9D153-0428-EC73-47D3-8AFD6BE8B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555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894259-1F77-FC48-701A-25A403443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9727918-9D8F-8C87-0A06-5788FB5B4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CA5B2C-29F0-BC34-E5FD-EFCBDF7EA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BBE5E02-D561-2B8F-C35E-1F73EBD25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589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A6F4A67-0239-B659-F92C-B343CBC63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BF4EFB0-0200-F615-9804-688C7A6CF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B69581-DE9D-541F-86B6-FEFC41DAB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64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E8B360-A051-637E-719C-258AAB27D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BB969F4-1062-1A2E-88AC-1634376A1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5AB705B-5DC2-C732-3396-A20E759A85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FCC88C-A364-4705-0A16-441ADD03B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E0EDDB-F07E-9D52-0B99-DC81C37B4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6E2AE4-018B-C14F-4675-425681EA0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911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B4533F-80A1-BD12-0632-3A47043DC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E045569-DB7F-457F-E4FD-6239ADD647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C89DC4-9AA4-329B-A503-F37EF16604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1D215A-75FE-FF30-9899-2EEBF9E2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732873-50E1-A9BC-90ED-5BBB19AEF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C47FDB1-5333-CE12-F43B-C3B54C63D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37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ED63041-85DA-DA6C-CA34-CB72779B6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FDEB8C-E2AE-F0C1-2AC3-D2442E586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914E5E-5DCF-9BAD-309E-A10BF0FD2D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11328C-C3CB-40F7-A1AE-71EB196EF736}" type="datetimeFigureOut">
              <a:rPr lang="zh-CN" altLang="en-US" smtClean="0"/>
              <a:t>2024/3/4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2223EE-AD3F-C24F-2654-E80BC9132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6A7F9A-1A86-F005-3D95-C4048C7D44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A21993-5D40-4029-AEE8-5B407E4700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980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3">
            <a:extLst>
              <a:ext uri="{FF2B5EF4-FFF2-40B4-BE49-F238E27FC236}">
                <a16:creationId xmlns:a16="http://schemas.microsoft.com/office/drawing/2014/main" id="{E6B869D4-1EEF-4B5F-AD70-79AACBAEE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图片 1" descr="山上的狐狸&#10;&#10;描述已自动生成">
            <a:extLst>
              <a:ext uri="{FF2B5EF4-FFF2-40B4-BE49-F238E27FC236}">
                <a16:creationId xmlns:a16="http://schemas.microsoft.com/office/drawing/2014/main" id="{715BE4BD-B29D-B071-107B-20EA04D348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560"/>
          <a:stretch/>
        </p:blipFill>
        <p:spPr>
          <a:xfrm>
            <a:off x="0" y="30293"/>
            <a:ext cx="7995504" cy="6857990"/>
          </a:xfrm>
          <a:prstGeom prst="rect">
            <a:avLst/>
          </a:prstGeom>
        </p:spPr>
      </p:pic>
      <p:pic>
        <p:nvPicPr>
          <p:cNvPr id="9" name="图片 8" descr="狐狸站在草地上&#10;&#10;描述已自动生成">
            <a:extLst>
              <a:ext uri="{FF2B5EF4-FFF2-40B4-BE49-F238E27FC236}">
                <a16:creationId xmlns:a16="http://schemas.microsoft.com/office/drawing/2014/main" id="{8E08A595-7308-0061-4DA1-95B0F01425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33" r="1" b="7576"/>
          <a:stretch/>
        </p:blipFill>
        <p:spPr>
          <a:xfrm>
            <a:off x="8188032" y="10"/>
            <a:ext cx="4003968" cy="2228747"/>
          </a:xfrm>
          <a:prstGeom prst="rect">
            <a:avLst/>
          </a:prstGeom>
        </p:spPr>
      </p:pic>
      <p:pic>
        <p:nvPicPr>
          <p:cNvPr id="7" name="图片 6" descr="猫站在地上的动物&#10;&#10;描述已自动生成">
            <a:extLst>
              <a:ext uri="{FF2B5EF4-FFF2-40B4-BE49-F238E27FC236}">
                <a16:creationId xmlns:a16="http://schemas.microsoft.com/office/drawing/2014/main" id="{1B1182FB-F9E9-2417-A4B6-B0F6048948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" b="7014"/>
          <a:stretch/>
        </p:blipFill>
        <p:spPr>
          <a:xfrm>
            <a:off x="8188029" y="2400472"/>
            <a:ext cx="4003969" cy="2057046"/>
          </a:xfrm>
          <a:prstGeom prst="rect">
            <a:avLst/>
          </a:prstGeom>
        </p:spPr>
      </p:pic>
      <p:pic>
        <p:nvPicPr>
          <p:cNvPr id="3" name="图片 2" descr="躺着的狐狸&#10;&#10;描述已自动生成">
            <a:extLst>
              <a:ext uri="{FF2B5EF4-FFF2-40B4-BE49-F238E27FC236}">
                <a16:creationId xmlns:a16="http://schemas.microsoft.com/office/drawing/2014/main" id="{A0AD8790-C484-503B-5D53-5177359A7F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803" r="1" b="4136"/>
          <a:stretch/>
        </p:blipFill>
        <p:spPr>
          <a:xfrm>
            <a:off x="8188029" y="4629229"/>
            <a:ext cx="4003969" cy="222877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E37761AE-0744-408F-E5BC-0AC872875663}"/>
              </a:ext>
            </a:extLst>
          </p:cNvPr>
          <p:cNvSpPr/>
          <p:nvPr/>
        </p:nvSpPr>
        <p:spPr>
          <a:xfrm>
            <a:off x="346508" y="394637"/>
            <a:ext cx="6910939" cy="200583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en-US" altLang="zh-CN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Jumble" panose="02000503000000020004" pitchFamily="2" charset="0"/>
              </a:rPr>
              <a:t>Tame a Fox</a:t>
            </a:r>
            <a:endParaRPr lang="zh-CN" altLang="en-US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Jumble" panose="02000503000000020004" pitchFamily="2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0A1CB0-268F-CB95-DB74-0E1AD034A088}"/>
              </a:ext>
            </a:extLst>
          </p:cNvPr>
          <p:cNvSpPr txBox="1"/>
          <p:nvPr/>
        </p:nvSpPr>
        <p:spPr>
          <a:xfrm>
            <a:off x="170185" y="6319323"/>
            <a:ext cx="3090333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仿宋" panose="02010609060101010101" pitchFamily="49" charset="-122"/>
              </a:rPr>
              <a:t>Ms.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仿宋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仿宋" panose="02010609060101010101" pitchFamily="49" charset="-122"/>
              </a:rPr>
              <a:t>Zhu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仿宋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Candara" panose="020E0502030303020204" pitchFamily="34" charset="0"/>
                <a:ea typeface="仿宋" panose="02010609060101010101" pitchFamily="49" charset="-122"/>
              </a:rPr>
              <a:t>Mar. 1, 2024 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  <a:latin typeface="Candara" panose="020E0502030303020204" pitchFamily="34" charset="0"/>
              <a:ea typeface="仿宋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7E93A8-5E65-F97B-439E-EE5FFBF643DF}"/>
              </a:ext>
            </a:extLst>
          </p:cNvPr>
          <p:cNvSpPr txBox="1"/>
          <p:nvPr/>
        </p:nvSpPr>
        <p:spPr>
          <a:xfrm>
            <a:off x="8188029" y="3934298"/>
            <a:ext cx="3920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FF00"/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Sycophantic  </a:t>
            </a:r>
            <a:r>
              <a:rPr lang="zh-CN" altLang="en-US" sz="2800" dirty="0">
                <a:solidFill>
                  <a:srgbClr val="FFFF00"/>
                </a:solidFill>
                <a:latin typeface="ADLaM Display" panose="02010000000000000000" pitchFamily="2" charset="0"/>
                <a:ea typeface="仿宋" panose="02010609060101010101" pitchFamily="49" charset="-122"/>
                <a:cs typeface="ADLaM Display" panose="02010000000000000000" pitchFamily="2" charset="0"/>
              </a:rPr>
              <a:t>狐媚的</a:t>
            </a:r>
          </a:p>
        </p:txBody>
      </p:sp>
    </p:spTree>
    <p:extLst>
      <p:ext uri="{BB962C8B-B14F-4D97-AF65-F5344CB8AC3E}">
        <p14:creationId xmlns:p14="http://schemas.microsoft.com/office/powerpoint/2010/main" val="30220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9DF1C-02A3-58A8-BB02-99C4A61E2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1126C0BC-0A63-9291-6192-A6C725FEE7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505" y="144379"/>
            <a:ext cx="11858324" cy="65836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Para. 2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800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To my surprise, the day after I took it home, it fled.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When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seeing the empty kennel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“new house” for the fox, I couldn’t </a:t>
            </a:r>
            <a:r>
              <a:rPr lang="en-US" altLang="zh-CN" sz="28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hold back my tears of sadness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and burst out crying/ I </a:t>
            </a:r>
            <a:r>
              <a:rPr lang="en-US" altLang="zh-CN" sz="28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was overwhelmed by a huge wave of loss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非谓语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插入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But I knew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what I should do right now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was to find it.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名词性从句组合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From my home to the wild, I searched for its footprints </a:t>
            </a:r>
            <a:r>
              <a:rPr lang="en-US" altLang="zh-CN" sz="28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inch by inch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finally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spotting it attending and playing with its young ones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with great joy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后缀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800" b="1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Sometimes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the fox hid itself in the woods; </a:t>
            </a:r>
            <a:r>
              <a:rPr lang="en-US" altLang="zh-CN" sz="2800" b="1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sometimes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chased after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babies happily; </a:t>
            </a:r>
            <a:r>
              <a:rPr lang="en-US" altLang="zh-CN" sz="2800" b="1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sometimes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“</a:t>
            </a:r>
            <a:r>
              <a:rPr lang="en-US" altLang="zh-CN" sz="28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wrestled” with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babies in the mud.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排比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Only at that time did I realize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what a ridiculous idea I ever bore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倒装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800" b="1" dirty="0">
                <a:solidFill>
                  <a:srgbClr val="9900CC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My trip of the</a:t>
            </a:r>
            <a:r>
              <a:rPr lang="en-US" altLang="zh-CN" sz="2800" b="1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encounter with the fox came to an end in an unexpected way</a:t>
            </a:r>
            <a:r>
              <a:rPr lang="en-US" altLang="zh-CN" sz="2800" b="1" dirty="0">
                <a:solidFill>
                  <a:srgbClr val="9900CC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but </a:t>
            </a:r>
            <a:r>
              <a:rPr lang="en-US" altLang="zh-CN" sz="28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fond memories of the special bond between us never faded./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There’s no denying that the best way to get close to animals is to be a friend of them </a:t>
            </a:r>
            <a:r>
              <a:rPr lang="en-US" altLang="zh-CN" sz="2800" kern="100" dirty="0">
                <a:solidFill>
                  <a:srgbClr val="C00000"/>
                </a:solidFill>
                <a:effectLst/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rather than tame 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them</a:t>
            </a:r>
            <a:r>
              <a:rPr lang="en-US" altLang="zh-CN" sz="2800" kern="100" dirty="0">
                <a:solidFill>
                  <a:srgbClr val="C00000"/>
                </a:solidFill>
                <a:effectLst/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endParaRPr lang="zh-CN" altLang="zh-CN" sz="2800" kern="100" dirty="0">
              <a:solidFill>
                <a:srgbClr val="C00000"/>
              </a:solidFill>
              <a:effectLst/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800" b="1" kern="100" dirty="0">
              <a:solidFill>
                <a:srgbClr val="0000FF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800" b="1" kern="100" dirty="0">
              <a:solidFill>
                <a:srgbClr val="0000FF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800" b="1" i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zh-CN" altLang="en-US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1864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F2C7DA-EAAD-B20F-3838-B4031E390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740C0862-DFC3-514F-50ED-6B73E588A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505" y="481263"/>
            <a:ext cx="11858324" cy="62467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Finally it would let me get close</a:t>
            </a:r>
            <a:r>
              <a:rPr lang="en-US" altLang="zh-CN" sz="2400" b="0" i="1" u="none" strike="noStrike" baseline="0" dirty="0">
                <a:solidFill>
                  <a:srgbClr val="0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400" b="0" i="0" u="none" strike="noStrike" baseline="0" dirty="0">
                <a:solidFill>
                  <a:srgbClr val="0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One day, as I sat quietly under the shade of a tree, 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fox cautiously approached</a:t>
            </a:r>
            <a:r>
              <a:rPr lang="en-US" altLang="zh-CN" sz="2400" b="0" i="0" u="none" strike="noStrike" baseline="0" dirty="0">
                <a:solidFill>
                  <a:srgbClr val="0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its bright and soft eyes fixed on me</a:t>
            </a:r>
            <a:r>
              <a:rPr lang="en-US" altLang="zh-CN" sz="2400" b="0" i="0" u="none" strike="noStrike" baseline="0" dirty="0">
                <a:solidFill>
                  <a:srgbClr val="0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I held my breath, </a:t>
            </a:r>
            <a:r>
              <a:rPr lang="en-US" altLang="zh-CN" sz="2400" b="1" i="0" u="none" strike="noStrike" baseline="0" dirty="0">
                <a:solidFill>
                  <a:srgbClr val="0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not wanting to startle the little creature</a:t>
            </a:r>
            <a:r>
              <a:rPr lang="en-US" altLang="zh-CN" sz="2400" b="0" i="0" u="none" strike="noStrike" baseline="0" dirty="0">
                <a:solidFill>
                  <a:srgbClr val="0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As it came closer, I could see the trust in its eyes, and I knew </a:t>
            </a:r>
            <a:r>
              <a:rPr lang="en-US" altLang="zh-CN" sz="2400" b="1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that it had got accustomed to my presence and that our bond had deepened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Over time, I was able to bring it food and even </a:t>
            </a:r>
            <a:r>
              <a:rPr lang="en-US" altLang="zh-CN" sz="2400" b="1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stroke its fur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and occasionally, it would </a:t>
            </a:r>
            <a:r>
              <a:rPr lang="en-US" altLang="zh-CN" sz="2400" b="1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huddle peacefully against me 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as we sat on the green grass, like two old friends. And just like what I’d do to an old friend who seemed to need help, I took it home—thinking I could better take care of it and we could </a:t>
            </a:r>
            <a:r>
              <a:rPr lang="en-US" altLang="zh-CN" sz="2400" b="1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better enjoy each other’s company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To my surprise, the day after I took it home, it fled. 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jumped out of an open window and </a:t>
            </a:r>
            <a:r>
              <a:rPr lang="en-US" altLang="zh-CN" sz="2400" b="1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in no time vanished into the woods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As I watched it </a:t>
            </a:r>
            <a:r>
              <a:rPr lang="en-US" altLang="zh-CN" sz="2400" b="1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slip away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400" b="1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with a nimbleness and grace that was a joy to behold, darting through the underbrush with a fluidity that spoke of its wild nature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I suddenly realized that perhaps the wild called to it more strongly than I ever could. I should never have tried to keep it as a tame pet, because </a:t>
            </a:r>
            <a:r>
              <a:rPr lang="en-US" altLang="zh-CN" sz="2400" b="1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wild creatures were supposed to be roaming in their own home, rather than being confined in mine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I didn’t see it then,—not even with the help of that book about foxes, but now, on looking back, </a:t>
            </a:r>
            <a:r>
              <a:rPr lang="en-US" altLang="zh-CN" sz="2400" b="1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know that my self -acclaimed “love” for it was not love at all, but possession</a:t>
            </a:r>
            <a:r>
              <a:rPr lang="en-US" altLang="zh-CN" sz="2400" b="0" i="0" u="none" strike="noStrike" baseline="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2F3849-A07A-F332-7F54-8F1FA6FBDB46}"/>
              </a:ext>
            </a:extLst>
          </p:cNvPr>
          <p:cNvSpPr txBox="1"/>
          <p:nvPr/>
        </p:nvSpPr>
        <p:spPr>
          <a:xfrm>
            <a:off x="141171" y="-49729"/>
            <a:ext cx="1636295" cy="54382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zh-CN" altLang="en-US" sz="2800" b="1" kern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参考范文</a:t>
            </a:r>
          </a:p>
        </p:txBody>
      </p:sp>
    </p:spTree>
    <p:extLst>
      <p:ext uri="{BB962C8B-B14F-4D97-AF65-F5344CB8AC3E}">
        <p14:creationId xmlns:p14="http://schemas.microsoft.com/office/powerpoint/2010/main" val="2452275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图片 3" descr="桌子上放了不同类型的花&#10;&#10;描述已自动生成">
            <a:extLst>
              <a:ext uri="{FF2B5EF4-FFF2-40B4-BE49-F238E27FC236}">
                <a16:creationId xmlns:a16="http://schemas.microsoft.com/office/drawing/2014/main" id="{5ADC4B26-CE39-80AE-7CAC-E44749005D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563" b="218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873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17E2F3-FA1B-B958-110D-23D42ABFE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6B18349-52EA-1054-A91D-813A2C6090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505" y="144379"/>
            <a:ext cx="11858324" cy="65836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1.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My story started </a:t>
            </a:r>
            <a:r>
              <a:rPr lang="en-US" altLang="zh-CN" b="1" u="sng" dirty="0">
                <a:solidFill>
                  <a:srgbClr val="CC9900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one autumn</a:t>
            </a:r>
            <a:r>
              <a:rPr lang="en-US" altLang="zh-CN" b="1" dirty="0">
                <a:solidFill>
                  <a:srgbClr val="CC9900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morning, at the bend(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转弯处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) on a path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  2. </a:t>
            </a:r>
            <a:r>
              <a:rPr lang="en-US" altLang="zh-CN" b="1" dirty="0">
                <a:solidFill>
                  <a:srgbClr val="FF0000"/>
                </a:solidFill>
                <a:highlight>
                  <a:srgbClr val="FFCC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was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13 years old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and was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on the way to school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b="1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was the first time</a:t>
            </a:r>
            <a:r>
              <a:rPr lang="en-US" altLang="zh-CN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I had caught sight of a fox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Fascinated to the point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dirty="0">
                <a:solidFill>
                  <a:srgbClr val="00B05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that I forgot all fear, I dared to go up to it, I had never come so close to a wild animal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There was nobody else around, only me and </a:t>
            </a:r>
            <a:r>
              <a:rPr lang="en-US" altLang="zh-CN" b="1" dirty="0">
                <a:solidFill>
                  <a:srgbClr val="C00000"/>
                </a:solidFill>
                <a:highlight>
                  <a:srgbClr val="FF99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fox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  3. “Hey, fox!” I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tried to greet it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though 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my voice was so weak it felt like I was saying hello to myself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It didn't hear me. It stayed there and I watched it. </a:t>
            </a:r>
            <a:r>
              <a:rPr lang="en-US" altLang="zh-CN" sz="29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My heart was beating flat out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900" b="1" dirty="0">
                <a:solidFill>
                  <a:srgbClr val="C00000"/>
                </a:solidFill>
                <a:highlight>
                  <a:srgbClr val="FFC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was so cute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For a moment I thought I might be able to touch it.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 4. </a:t>
            </a:r>
            <a:r>
              <a:rPr lang="en-US" altLang="zh-CN" sz="29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Throughout the day at school, I could only think of the fox at the big beech (</a:t>
            </a:r>
            <a:r>
              <a:rPr lang="zh-CN" altLang="en-US" sz="29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山毛榉</a:t>
            </a:r>
            <a:r>
              <a:rPr lang="en-US" altLang="zh-CN" sz="29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) tree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At my return to the place where we met, I was sure I'd find it there.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 5. And I did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This time I gathered a little bit more courage and called out to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“Fox!” Of course </a:t>
            </a:r>
            <a:r>
              <a:rPr lang="en-US" altLang="zh-CN" sz="2900" b="1" dirty="0">
                <a:solidFill>
                  <a:srgbClr val="C00000"/>
                </a:solidFill>
                <a:highlight>
                  <a:srgbClr val="FFC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escaped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But that only made me long to meet it again. </a:t>
            </a:r>
            <a:r>
              <a:rPr lang="en-US" altLang="zh-CN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decided that if I could find its kennel (</a:t>
            </a:r>
            <a:r>
              <a:rPr lang="zh-CN" altLang="en-US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洞</a:t>
            </a:r>
            <a:r>
              <a:rPr lang="en-US" altLang="zh-CN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) and catch it, I would try and tame (</a:t>
            </a:r>
            <a:r>
              <a:rPr lang="zh-CN" altLang="en-US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别服</a:t>
            </a:r>
            <a:r>
              <a:rPr lang="en-US" altLang="zh-CN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) it, making it my friend</a:t>
            </a:r>
            <a:r>
              <a:rPr lang="en-US" altLang="zh-CN" b="1" dirty="0">
                <a:solidFill>
                  <a:srgbClr val="CC9900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 6. Thus,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spent most of my free time in the forests trying to find the fox during the following months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But I never saw it again before </a:t>
            </a:r>
            <a:r>
              <a:rPr lang="en-US" altLang="zh-CN" sz="2900" b="1" u="sng" dirty="0">
                <a:solidFill>
                  <a:srgbClr val="CC9900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winter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came. During the winter,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followed its footprints far across the fields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Suddenly I </a:t>
            </a:r>
            <a:r>
              <a:rPr lang="en-US" altLang="zh-CN" sz="29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was alarmed by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howling of wolves near me. I ran away </a:t>
            </a:r>
            <a:r>
              <a:rPr lang="en-US" altLang="zh-CN" sz="29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frightened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9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stumbled and hurt my ankle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It healed very slowly,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so that I had to stay at home during the winter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reading a book about animals of the forest and foxes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 7. When </a:t>
            </a:r>
            <a:r>
              <a:rPr lang="en-US" altLang="zh-CN" sz="2900" b="1" u="sng" dirty="0">
                <a:solidFill>
                  <a:srgbClr val="CC9900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spring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arrived, I was free again. I looked for fox kennels and waited for my fox, </a:t>
            </a:r>
            <a:r>
              <a:rPr lang="en-US" altLang="zh-CN" sz="29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To my amazement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900" b="1" dirty="0">
                <a:solidFill>
                  <a:srgbClr val="C00000"/>
                </a:solidFill>
                <a:highlight>
                  <a:srgbClr val="FFC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had got young ones but kept moving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because of my observations; therefore I decided to observe the fox from a longer distance.</a:t>
            </a:r>
          </a:p>
          <a:p>
            <a:pPr marL="0" indent="0">
              <a:buNone/>
            </a:pPr>
            <a:endParaRPr lang="zh-CN" altLang="en-US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02519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31BA59-F0CE-1558-2F8F-C5387F77B8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箭头: 下 2">
            <a:extLst>
              <a:ext uri="{FF2B5EF4-FFF2-40B4-BE49-F238E27FC236}">
                <a16:creationId xmlns:a16="http://schemas.microsoft.com/office/drawing/2014/main" id="{0C986A29-47A8-A7A4-A539-3ABD3A754DA1}"/>
              </a:ext>
            </a:extLst>
          </p:cNvPr>
          <p:cNvSpPr/>
          <p:nvPr/>
        </p:nvSpPr>
        <p:spPr>
          <a:xfrm>
            <a:off x="3791159" y="356135"/>
            <a:ext cx="433671" cy="6501865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01B479-B6CE-A068-8CDA-2362D5657977}"/>
              </a:ext>
            </a:extLst>
          </p:cNvPr>
          <p:cNvSpPr txBox="1"/>
          <p:nvPr/>
        </p:nvSpPr>
        <p:spPr>
          <a:xfrm>
            <a:off x="3401157" y="366295"/>
            <a:ext cx="1335622" cy="461665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autumn</a:t>
            </a:r>
            <a:endParaRPr lang="zh-CN" altLang="en-US" sz="2400" dirty="0">
              <a:solidFill>
                <a:schemeClr val="tx2">
                  <a:lumMod val="75000"/>
                  <a:lumOff val="25000"/>
                </a:schemeClr>
              </a:solidFill>
              <a:latin typeface="ADLaM Display" panose="02010000000000000000" pitchFamily="2" charset="0"/>
              <a:ea typeface="仿宋" panose="02010609060101010101" pitchFamily="49" charset="-122"/>
              <a:cs typeface="ADLaM Display" panose="02010000000000000000" pitchFamily="2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302BF1-B44F-0904-6FDC-5B01F5A31993}"/>
              </a:ext>
            </a:extLst>
          </p:cNvPr>
          <p:cNvSpPr txBox="1"/>
          <p:nvPr/>
        </p:nvSpPr>
        <p:spPr>
          <a:xfrm>
            <a:off x="3414779" y="4166364"/>
            <a:ext cx="1141659" cy="461665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winter</a:t>
            </a:r>
            <a:endParaRPr lang="zh-CN" altLang="en-US" sz="2400" dirty="0">
              <a:solidFill>
                <a:schemeClr val="tx2">
                  <a:lumMod val="75000"/>
                  <a:lumOff val="25000"/>
                </a:schemeClr>
              </a:solidFill>
              <a:latin typeface="ADLaM Display" panose="02010000000000000000" pitchFamily="2" charset="0"/>
              <a:ea typeface="仿宋" panose="02010609060101010101" pitchFamily="49" charset="-122"/>
              <a:cs typeface="ADLaM Display" panose="02010000000000000000" pitchFamily="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E7519B-B4CD-E98B-9929-1ECA861BB927}"/>
              </a:ext>
            </a:extLst>
          </p:cNvPr>
          <p:cNvSpPr txBox="1"/>
          <p:nvPr/>
        </p:nvSpPr>
        <p:spPr>
          <a:xfrm>
            <a:off x="3401157" y="6168114"/>
            <a:ext cx="1106393" cy="461665"/>
          </a:xfrm>
          <a:prstGeom prst="rect">
            <a:avLst/>
          </a:prstGeom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2">
                    <a:lumMod val="75000"/>
                    <a:lumOff val="25000"/>
                  </a:schemeClr>
                </a:solidFill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spring</a:t>
            </a:r>
            <a:endParaRPr lang="zh-CN" altLang="en-US" sz="2400" dirty="0">
              <a:solidFill>
                <a:schemeClr val="tx2">
                  <a:lumMod val="75000"/>
                  <a:lumOff val="25000"/>
                </a:schemeClr>
              </a:solidFill>
              <a:latin typeface="ADLaM Display" panose="02010000000000000000" pitchFamily="2" charset="0"/>
              <a:ea typeface="仿宋" panose="02010609060101010101" pitchFamily="49" charset="-122"/>
              <a:cs typeface="ADLaM Display" panose="02010000000000000000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051E4D-3B44-8BDA-CA39-683E9CA7971B}"/>
              </a:ext>
            </a:extLst>
          </p:cNvPr>
          <p:cNvSpPr txBox="1"/>
          <p:nvPr/>
        </p:nvSpPr>
        <p:spPr>
          <a:xfrm>
            <a:off x="0" y="0"/>
            <a:ext cx="2917786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</a:rPr>
              <a:t>My story about a fox</a:t>
            </a:r>
            <a:endParaRPr lang="zh-CN" altLang="en-US" sz="2400" b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8D7EC8-2E2F-B94D-DDDC-732F6A48AE95}"/>
              </a:ext>
            </a:extLst>
          </p:cNvPr>
          <p:cNvSpPr txBox="1"/>
          <p:nvPr/>
        </p:nvSpPr>
        <p:spPr>
          <a:xfrm>
            <a:off x="4736779" y="112295"/>
            <a:ext cx="7302821" cy="495520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b="1" dirty="0">
                <a:solidFill>
                  <a:srgbClr val="FF0000"/>
                </a:solidFill>
                <a:highlight>
                  <a:srgbClr val="FFCC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was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13 years old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and was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on the way to school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400" b="1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was the first time</a:t>
            </a:r>
            <a:r>
              <a:rPr lang="en-US" altLang="zh-CN" sz="24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I had caught sight of a fox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4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Fascinated to the point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dirty="0">
                <a:solidFill>
                  <a:srgbClr val="00B05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that I forgot all fear, I dared to go up to it, I had never come so close to a wild animal. 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“Hey, fox!” I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tried to greet it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though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my voice was so weak it felt like I was saying hello to myself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It didn't hear me. It stayed there and I watched it. </a:t>
            </a:r>
            <a:r>
              <a:rPr lang="en-US" altLang="zh-CN" sz="24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My heart was beating flat out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For a moment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thought I might be able to touch it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Throughout the day at school,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could only think of the fox at the big beech (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山毛榉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) tree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  <a:endParaRPr lang="zh-CN" altLang="en-US" sz="2400" b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6C625AB-05F5-B653-F357-533E85D9C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7" y="605787"/>
            <a:ext cx="3425557" cy="192663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BC298A8-F0F5-CC04-0505-7118F02D9767}"/>
              </a:ext>
            </a:extLst>
          </p:cNvPr>
          <p:cNvSpPr txBox="1"/>
          <p:nvPr/>
        </p:nvSpPr>
        <p:spPr>
          <a:xfrm>
            <a:off x="152400" y="1482960"/>
            <a:ext cx="228799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highlight>
                  <a:srgbClr val="FFC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was so cute.</a:t>
            </a:r>
          </a:p>
          <a:p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stayed there</a:t>
            </a:r>
            <a:r>
              <a:rPr lang="en-US" altLang="zh-CN" sz="2400" b="1" dirty="0">
                <a:solidFill>
                  <a:srgbClr val="C00000"/>
                </a:solidFill>
                <a:highlight>
                  <a:srgbClr val="FFC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  <a:endParaRPr lang="zh-CN" altLang="en-US" sz="2400" dirty="0"/>
          </a:p>
        </p:txBody>
      </p:sp>
      <p:sp>
        <p:nvSpPr>
          <p:cNvPr id="15" name="标注: 下箭头 14">
            <a:extLst>
              <a:ext uri="{FF2B5EF4-FFF2-40B4-BE49-F238E27FC236}">
                <a16:creationId xmlns:a16="http://schemas.microsoft.com/office/drawing/2014/main" id="{F2CDBCE6-DA59-0E13-CE66-F2578E62BBFF}"/>
              </a:ext>
            </a:extLst>
          </p:cNvPr>
          <p:cNvSpPr/>
          <p:nvPr/>
        </p:nvSpPr>
        <p:spPr>
          <a:xfrm>
            <a:off x="2428128" y="793424"/>
            <a:ext cx="3281680" cy="1773535"/>
          </a:xfrm>
          <a:prstGeom prst="downArrowCallout">
            <a:avLst>
              <a:gd name="adj1" fmla="val 25000"/>
              <a:gd name="adj2" fmla="val 25000"/>
              <a:gd name="adj3" fmla="val 13991"/>
              <a:gd name="adj4" fmla="val 80879"/>
            </a:avLst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was fascinated by the fox met accidently on the way to school. 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CB219C3-2587-D281-28AA-56EEE04138C2}"/>
              </a:ext>
            </a:extLst>
          </p:cNvPr>
          <p:cNvSpPr txBox="1"/>
          <p:nvPr/>
        </p:nvSpPr>
        <p:spPr>
          <a:xfrm>
            <a:off x="4736779" y="2245634"/>
            <a:ext cx="7302821" cy="341632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This time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gathered a little bit more courage and called out to it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“Fox!” Of course </a:t>
            </a:r>
            <a:r>
              <a:rPr lang="en-US" altLang="zh-CN" sz="2400" b="1" dirty="0">
                <a:solidFill>
                  <a:srgbClr val="C00000"/>
                </a:solidFill>
                <a:highlight>
                  <a:srgbClr val="FFC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escaped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But that only made me long to meet it again. 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decided that if I could find its kennel (</a:t>
            </a:r>
            <a:r>
              <a:rPr lang="zh-CN" altLang="en-US" sz="2400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洞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) and catch it, I would try and tame (</a:t>
            </a:r>
            <a:r>
              <a:rPr lang="zh-CN" altLang="en-US" sz="2400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别服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) it, making it my friend</a:t>
            </a:r>
            <a:r>
              <a:rPr lang="en-US" altLang="zh-CN" sz="2400" b="1" dirty="0">
                <a:solidFill>
                  <a:srgbClr val="CC9900"/>
                </a:solidFill>
                <a:highlight>
                  <a:srgbClr val="FF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  <a:r>
              <a:rPr lang="en-US" altLang="zh-CN" sz="2400" b="1" dirty="0">
                <a:solidFill>
                  <a:srgbClr val="CC99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Thus,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spent most of my free time in the forests trying to find the fox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during the following months.  </a:t>
            </a:r>
            <a:endParaRPr lang="zh-CN" altLang="en-US" sz="2400" b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3F558415-7EA0-C4B1-287A-6082D5594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538618"/>
            <a:ext cx="2882506" cy="2306005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7783146-C88F-B6F9-6CEC-D676C2EE6516}"/>
              </a:ext>
            </a:extLst>
          </p:cNvPr>
          <p:cNvSpPr txBox="1"/>
          <p:nvPr/>
        </p:nvSpPr>
        <p:spPr>
          <a:xfrm>
            <a:off x="575181" y="4216400"/>
            <a:ext cx="183575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escaped! 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9" name="标注: 下箭头 18">
            <a:extLst>
              <a:ext uri="{FF2B5EF4-FFF2-40B4-BE49-F238E27FC236}">
                <a16:creationId xmlns:a16="http://schemas.microsoft.com/office/drawing/2014/main" id="{7F8A42D1-B8B0-227E-3DC7-AF6365DA77BA}"/>
              </a:ext>
            </a:extLst>
          </p:cNvPr>
          <p:cNvSpPr/>
          <p:nvPr/>
        </p:nvSpPr>
        <p:spPr>
          <a:xfrm>
            <a:off x="2407473" y="2387606"/>
            <a:ext cx="3281680" cy="1773535"/>
          </a:xfrm>
          <a:prstGeom prst="downArrowCallout">
            <a:avLst>
              <a:gd name="adj1" fmla="val 25000"/>
              <a:gd name="adj2" fmla="val 25000"/>
              <a:gd name="adj3" fmla="val 13991"/>
              <a:gd name="adj4" fmla="val 80879"/>
            </a:avLst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decided to catch the fox and tame it, making it my friend.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73EB7C6-FA9F-140F-1457-562424A13399}"/>
              </a:ext>
            </a:extLst>
          </p:cNvPr>
          <p:cNvSpPr txBox="1"/>
          <p:nvPr/>
        </p:nvSpPr>
        <p:spPr>
          <a:xfrm>
            <a:off x="4708818" y="3807516"/>
            <a:ext cx="7358742" cy="2677656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During the winter,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followed its footprints far across the fields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Suddenly I </a:t>
            </a:r>
            <a:r>
              <a:rPr lang="en-US" altLang="zh-CN" sz="24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was alarmed by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howling of wolves near me. I ran away </a:t>
            </a:r>
            <a:r>
              <a:rPr lang="en-US" altLang="zh-CN" sz="24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frightened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4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stumbled and hurt my ankle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It healed very slowly,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so that I had to stay at home during the winter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reading a book about animals of the forest and foxes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</p:txBody>
      </p:sp>
      <p:sp>
        <p:nvSpPr>
          <p:cNvPr id="21" name="标注: 下箭头 20">
            <a:extLst>
              <a:ext uri="{FF2B5EF4-FFF2-40B4-BE49-F238E27FC236}">
                <a16:creationId xmlns:a16="http://schemas.microsoft.com/office/drawing/2014/main" id="{296EB753-B03F-9E05-C383-B7B3170FC391}"/>
              </a:ext>
            </a:extLst>
          </p:cNvPr>
          <p:cNvSpPr/>
          <p:nvPr/>
        </p:nvSpPr>
        <p:spPr>
          <a:xfrm>
            <a:off x="2416488" y="4546534"/>
            <a:ext cx="3281680" cy="1773535"/>
          </a:xfrm>
          <a:prstGeom prst="downArrowCallout">
            <a:avLst>
              <a:gd name="adj1" fmla="val 25000"/>
              <a:gd name="adj2" fmla="val 25000"/>
              <a:gd name="adj3" fmla="val 13991"/>
              <a:gd name="adj4" fmla="val 80879"/>
            </a:avLst>
          </a:prstGeom>
          <a:solidFill>
            <a:srgbClr val="FFFF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got my ankle hurt, staying at home and reading a book about fox.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DA80A06-6EB3-EB07-2B62-E5EBB343FA32}"/>
              </a:ext>
            </a:extLst>
          </p:cNvPr>
          <p:cNvSpPr txBox="1"/>
          <p:nvPr/>
        </p:nvSpPr>
        <p:spPr>
          <a:xfrm>
            <a:off x="4708818" y="5292114"/>
            <a:ext cx="7358742" cy="156966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was free again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I 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looked for fox kennels 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and </a:t>
            </a:r>
            <a:r>
              <a:rPr lang="en-US" altLang="zh-CN" sz="24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waited for my fox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decided to </a:t>
            </a:r>
            <a:r>
              <a:rPr lang="en-US" altLang="zh-CN" sz="2400" b="1" dirty="0">
                <a:solidFill>
                  <a:srgbClr val="00B050"/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observe the fox from a longer distance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27109C9-090B-F093-B9DB-D29BB2315A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440" y="4865876"/>
            <a:ext cx="2234957" cy="148997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94F131C-CC28-0C2D-A1D3-CE9A4D3719D7}"/>
              </a:ext>
            </a:extLst>
          </p:cNvPr>
          <p:cNvSpPr txBox="1"/>
          <p:nvPr/>
        </p:nvSpPr>
        <p:spPr>
          <a:xfrm>
            <a:off x="105340" y="5869268"/>
            <a:ext cx="2234958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had got young ones but kept moving. </a:t>
            </a:r>
            <a:endParaRPr lang="zh-CN" altLang="en-US" sz="2000" b="1" dirty="0">
              <a:solidFill>
                <a:srgbClr val="C00000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4" name="标注: 下箭头 13">
            <a:extLst>
              <a:ext uri="{FF2B5EF4-FFF2-40B4-BE49-F238E27FC236}">
                <a16:creationId xmlns:a16="http://schemas.microsoft.com/office/drawing/2014/main" id="{320703FB-6A50-9C13-2B02-11285282580A}"/>
              </a:ext>
            </a:extLst>
          </p:cNvPr>
          <p:cNvSpPr/>
          <p:nvPr/>
        </p:nvSpPr>
        <p:spPr>
          <a:xfrm>
            <a:off x="2407473" y="2387606"/>
            <a:ext cx="3281680" cy="1773535"/>
          </a:xfrm>
          <a:prstGeom prst="downArrowCallout">
            <a:avLst>
              <a:gd name="adj1" fmla="val 25000"/>
              <a:gd name="adj2" fmla="val 25000"/>
              <a:gd name="adj3" fmla="val 13991"/>
              <a:gd name="adj4" fmla="val 80879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decided to catch the fox and tame it, making it my friend.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0334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0" grpId="0" animBg="1"/>
      <p:bldP spid="12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4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6DEB2C-BE0F-25E3-3285-1C6771FB1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4ED20BCE-5DED-C0B6-9DFA-B2A7C2E514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720" y="1656080"/>
            <a:ext cx="11878109" cy="507197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Para. 1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Finally, </a:t>
            </a:r>
            <a:r>
              <a:rPr lang="en-US" altLang="zh-CN" b="1" i="1" dirty="0">
                <a:solidFill>
                  <a:srgbClr val="C00000"/>
                </a:solidFill>
                <a:highlight>
                  <a:srgbClr val="FF99CC"/>
                </a:highlight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it</a:t>
            </a:r>
            <a:r>
              <a:rPr lang="en-US" altLang="zh-CN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 would </a:t>
            </a:r>
            <a:r>
              <a:rPr lang="en-US" altLang="zh-CN" b="1" i="1" dirty="0">
                <a:solidFill>
                  <a:srgbClr val="C00000"/>
                </a:solidFill>
                <a:highlight>
                  <a:srgbClr val="FFCCCC"/>
                </a:highlight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let me get close</a:t>
            </a:r>
            <a:r>
              <a:rPr lang="en-US" altLang="zh-CN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  <a:p>
            <a:pPr marL="0" indent="0">
              <a:buNone/>
            </a:pPr>
            <a:endParaRPr lang="en-US" altLang="zh-CN" b="1" i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b="1" i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b="1" i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b="1" i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Para. 2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To my surprise, the day after I took it home, it fled.</a:t>
            </a:r>
          </a:p>
          <a:p>
            <a:pPr marL="0" indent="0">
              <a:buNone/>
            </a:pPr>
            <a:endParaRPr lang="zh-CN" altLang="en-US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7EFD8C-2BAD-F493-9491-DA1828C3500E}"/>
              </a:ext>
            </a:extLst>
          </p:cNvPr>
          <p:cNvSpPr txBox="1"/>
          <p:nvPr/>
        </p:nvSpPr>
        <p:spPr>
          <a:xfrm>
            <a:off x="71120" y="47674"/>
            <a:ext cx="2127505" cy="52322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</a:rPr>
              <a:t>Major event </a:t>
            </a:r>
            <a:endParaRPr lang="zh-CN" altLang="en-US" sz="2800" b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8B5895-7626-CF8D-0A17-B612CF5439FF}"/>
              </a:ext>
            </a:extLst>
          </p:cNvPr>
          <p:cNvSpPr txBox="1"/>
          <p:nvPr/>
        </p:nvSpPr>
        <p:spPr>
          <a:xfrm>
            <a:off x="2198625" y="78451"/>
            <a:ext cx="8746694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decided to catch </a:t>
            </a:r>
            <a:r>
              <a:rPr lang="en-US" altLang="zh-CN" sz="2400" b="1" dirty="0">
                <a:solidFill>
                  <a:srgbClr val="FFFF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fox </a:t>
            </a:r>
            <a:r>
              <a:rPr lang="en-US" altLang="zh-CN" sz="2400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and tame </a:t>
            </a:r>
            <a:r>
              <a:rPr lang="en-US" altLang="zh-CN" sz="2400" b="1" dirty="0">
                <a:solidFill>
                  <a:srgbClr val="FFFF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</a:t>
            </a:r>
            <a:r>
              <a:rPr lang="en-US" altLang="zh-CN" sz="2400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making </a:t>
            </a:r>
            <a:r>
              <a:rPr lang="en-US" altLang="zh-CN" sz="2400" b="1" dirty="0">
                <a:solidFill>
                  <a:srgbClr val="FFFF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</a:t>
            </a:r>
            <a:r>
              <a:rPr lang="en-US" altLang="zh-CN" sz="2400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my friend.</a:t>
            </a:r>
          </a:p>
        </p:txBody>
      </p:sp>
      <p:sp>
        <p:nvSpPr>
          <p:cNvPr id="6" name="箭头: 下 5">
            <a:extLst>
              <a:ext uri="{FF2B5EF4-FFF2-40B4-BE49-F238E27FC236}">
                <a16:creationId xmlns:a16="http://schemas.microsoft.com/office/drawing/2014/main" id="{39114327-934D-111E-C4B1-E16475F7D6FE}"/>
              </a:ext>
            </a:extLst>
          </p:cNvPr>
          <p:cNvSpPr/>
          <p:nvPr/>
        </p:nvSpPr>
        <p:spPr>
          <a:xfrm>
            <a:off x="5496560" y="509339"/>
            <a:ext cx="254000" cy="262821"/>
          </a:xfrm>
          <a:prstGeom prst="downArrow">
            <a:avLst/>
          </a:prstGeo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9A892F-D2E5-B4D0-722C-5A6D95C405D2}"/>
              </a:ext>
            </a:extLst>
          </p:cNvPr>
          <p:cNvSpPr txBox="1"/>
          <p:nvPr/>
        </p:nvSpPr>
        <p:spPr>
          <a:xfrm>
            <a:off x="579119" y="735428"/>
            <a:ext cx="11420375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From autumn to spring, the fox had grown to be a mother fox, could I tame it? How can I make friend with it ?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7EFF45-AD11-6DDE-ED28-8D9F20DC505A}"/>
              </a:ext>
            </a:extLst>
          </p:cNvPr>
          <p:cNvSpPr txBox="1"/>
          <p:nvPr/>
        </p:nvSpPr>
        <p:spPr>
          <a:xfrm>
            <a:off x="579119" y="740171"/>
            <a:ext cx="11471710" cy="830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To tame the fox who had babies was inhuman, for its babies needed their mum and they preferred to live in the wild, therefore</a:t>
            </a:r>
            <a:r>
              <a:rPr lang="en-US" altLang="zh-CN" sz="2400" dirty="0">
                <a:solidFill>
                  <a:srgbClr val="FFFF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400" b="1" dirty="0">
                <a:solidFill>
                  <a:srgbClr val="FFFF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should befriend rather than tame</a:t>
            </a:r>
            <a:r>
              <a:rPr lang="en-US" altLang="zh-CN" sz="2400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AF2F72E-6E35-61B7-0E42-611A1B810052}"/>
              </a:ext>
            </a:extLst>
          </p:cNvPr>
          <p:cNvSpPr txBox="1"/>
          <p:nvPr/>
        </p:nvSpPr>
        <p:spPr>
          <a:xfrm>
            <a:off x="270381" y="2104815"/>
            <a:ext cx="909172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Q. How did I feel when knowing that ? What did I do?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14CCF9F-EB8E-5363-A20C-2ED1D00498A9}"/>
              </a:ext>
            </a:extLst>
          </p:cNvPr>
          <p:cNvSpPr txBox="1"/>
          <p:nvPr/>
        </p:nvSpPr>
        <p:spPr>
          <a:xfrm>
            <a:off x="315635" y="2694813"/>
            <a:ext cx="1043195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过渡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Q. What did I do next after approaching? The fox’s reaction ? 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6BCD14-CB63-51B0-E55B-2B46544DCE2E}"/>
              </a:ext>
            </a:extLst>
          </p:cNvPr>
          <p:cNvSpPr txBox="1"/>
          <p:nvPr/>
        </p:nvSpPr>
        <p:spPr>
          <a:xfrm>
            <a:off x="304412" y="3600335"/>
            <a:ext cx="973856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2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Q. What did I do to take the fox home? The fox’s reaction?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650F51C-D212-BB0B-4228-CCD51D31424F}"/>
              </a:ext>
            </a:extLst>
          </p:cNvPr>
          <p:cNvSpPr/>
          <p:nvPr/>
        </p:nvSpPr>
        <p:spPr>
          <a:xfrm>
            <a:off x="3881120" y="4181454"/>
            <a:ext cx="4145280" cy="46166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41F5531-B887-52F4-593E-8A65AA6EFC95}"/>
              </a:ext>
            </a:extLst>
          </p:cNvPr>
          <p:cNvSpPr/>
          <p:nvPr/>
        </p:nvSpPr>
        <p:spPr>
          <a:xfrm>
            <a:off x="8121445" y="4144835"/>
            <a:ext cx="953730" cy="52408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D58506-C13C-6AFB-C160-2A83ED046AFC}"/>
              </a:ext>
            </a:extLst>
          </p:cNvPr>
          <p:cNvSpPr txBox="1"/>
          <p:nvPr/>
        </p:nvSpPr>
        <p:spPr>
          <a:xfrm>
            <a:off x="304412" y="4705756"/>
            <a:ext cx="1033590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3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Q. How did I feel when finding the fox fled? What would I do?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66FD0DC-6F64-D8D9-945B-11ADE7CC9AC0}"/>
              </a:ext>
            </a:extLst>
          </p:cNvPr>
          <p:cNvSpPr txBox="1"/>
          <p:nvPr/>
        </p:nvSpPr>
        <p:spPr>
          <a:xfrm>
            <a:off x="315635" y="5372305"/>
            <a:ext cx="9396803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过渡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2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Q. Where did I go? What did I see?  What would I then? 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404B64-3DCD-5105-C659-BFCE8560CD8D}"/>
              </a:ext>
            </a:extLst>
          </p:cNvPr>
          <p:cNvSpPr txBox="1"/>
          <p:nvPr/>
        </p:nvSpPr>
        <p:spPr>
          <a:xfrm>
            <a:off x="304411" y="6038855"/>
            <a:ext cx="836485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主题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Q. What lesson did I learn from this experience? </a:t>
            </a:r>
            <a:endParaRPr lang="zh-CN" altLang="en-US" sz="2400" b="1" dirty="0">
              <a:solidFill>
                <a:srgbClr val="996633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5C3C109-4B08-906B-2FDA-4445F7660178}"/>
              </a:ext>
            </a:extLst>
          </p:cNvPr>
          <p:cNvSpPr txBox="1"/>
          <p:nvPr/>
        </p:nvSpPr>
        <p:spPr>
          <a:xfrm>
            <a:off x="270381" y="2100782"/>
            <a:ext cx="1170795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Overjoyed, I approached the fox.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E3DB6F8-07C5-9DE1-279B-731830131950}"/>
              </a:ext>
            </a:extLst>
          </p:cNvPr>
          <p:cNvSpPr txBox="1"/>
          <p:nvPr/>
        </p:nvSpPr>
        <p:spPr>
          <a:xfrm>
            <a:off x="270381" y="2582119"/>
            <a:ext cx="1170795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过渡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2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touched the fur of the fox and also played with its babies. The idea to bring it home and tame it emerged in my mind again. 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7CD379E-9CAA-2CFD-034A-0A470066A955}"/>
              </a:ext>
            </a:extLst>
          </p:cNvPr>
          <p:cNvSpPr txBox="1"/>
          <p:nvPr/>
        </p:nvSpPr>
        <p:spPr>
          <a:xfrm>
            <a:off x="270381" y="3362307"/>
            <a:ext cx="1170795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2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3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took the fox home when it‘s asleep, cautious. Being carefully attended but locked, it’s mournful.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03540D-A882-8D36-FD38-059E0AC11810}"/>
              </a:ext>
            </a:extLst>
          </p:cNvPr>
          <p:cNvSpPr txBox="1"/>
          <p:nvPr/>
        </p:nvSpPr>
        <p:spPr>
          <a:xfrm>
            <a:off x="328607" y="4712344"/>
            <a:ext cx="1164973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3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Amazed, I hurried to search for it from my house to the wild.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7667DC-0EAC-808E-19B1-3636D56BDCF6}"/>
              </a:ext>
            </a:extLst>
          </p:cNvPr>
          <p:cNvSpPr txBox="1"/>
          <p:nvPr/>
        </p:nvSpPr>
        <p:spPr>
          <a:xfrm>
            <a:off x="304410" y="5196205"/>
            <a:ext cx="11673929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过渡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2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2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Exhausted and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I finally found the fox, together with the young ones, playing happily in the wild. The scene caused me to give up taming.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9AFF38-CF77-E0C9-BF0E-27146D83C87C}"/>
              </a:ext>
            </a:extLst>
          </p:cNvPr>
          <p:cNvSpPr txBox="1"/>
          <p:nvPr/>
        </p:nvSpPr>
        <p:spPr>
          <a:xfrm>
            <a:off x="299494" y="6042705"/>
            <a:ext cx="1164973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主题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3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I realized that making friends with the fox and let it live in the wild was much better than taming it.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0503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EB009-A628-DB41-BAA9-0C2D03765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C07C4FB4-0E9C-7E58-6B94-9AB4CD6948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629" y="693019"/>
            <a:ext cx="11916076" cy="605429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zh-CN" altLang="en-US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 </a:t>
            </a:r>
            <a:r>
              <a:rPr lang="en-US" altLang="zh-CN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 </a:t>
            </a:r>
            <a:r>
              <a:rPr lang="en-US" altLang="zh-CN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后缀</a:t>
            </a: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CN" altLang="en-US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主句中 插入</a:t>
            </a:r>
            <a:r>
              <a:rPr lang="en-US" altLang="zh-CN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</a:p>
          <a:p>
            <a:pPr>
              <a:buFont typeface="Wingdings" panose="05000000000000000000" pitchFamily="2" charset="2"/>
              <a:buChar char="n"/>
            </a:pP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CN" altLang="en-US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倒装 </a:t>
            </a: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CN" altLang="en-US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名词性从句组合     </a:t>
            </a: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r>
              <a:rPr lang="zh-CN" altLang="en-US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en-US" altLang="zh-CN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</a:t>
            </a:r>
            <a:r>
              <a:rPr lang="zh-CN" altLang="en-US" b="1" dirty="0"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句型  </a:t>
            </a: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zh-CN" altLang="en-US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17705D-4BC7-9F91-966B-E97A7F8EF8E7}"/>
              </a:ext>
            </a:extLst>
          </p:cNvPr>
          <p:cNvSpPr txBox="1"/>
          <p:nvPr/>
        </p:nvSpPr>
        <p:spPr>
          <a:xfrm>
            <a:off x="0" y="99462"/>
            <a:ext cx="10385659" cy="54382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en-US" altLang="zh-CN" sz="2800" b="1" kern="0" noProof="0" dirty="0">
                <a:ln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Useful sentence patterns to make up the sentences </a:t>
            </a:r>
            <a:endParaRPr lang="zh-CN" altLang="en-US" sz="2800" b="1" kern="0" noProof="0" dirty="0">
              <a:ln>
                <a:noFill/>
              </a:ln>
              <a:solidFill>
                <a:schemeClr val="accent1">
                  <a:lumMod val="20000"/>
                  <a:lumOff val="80000"/>
                </a:schemeClr>
              </a:solidFill>
              <a:effectLst/>
              <a:uLnTx/>
              <a:uFillTx/>
              <a:latin typeface="Leelawadee" panose="020B0502040204020203" pitchFamily="34" charset="-34"/>
              <a:ea typeface="楷体" panose="02010609060101010101" charset="-122"/>
              <a:cs typeface="Leelawadee" panose="020B0502040204020203" pitchFamily="34" charset="-34"/>
              <a:sym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07996A-F59A-27E8-8D1B-207F7B79ECC3}"/>
              </a:ext>
            </a:extLst>
          </p:cNvPr>
          <p:cNvSpPr txBox="1"/>
          <p:nvPr/>
        </p:nvSpPr>
        <p:spPr>
          <a:xfrm>
            <a:off x="394635" y="1169401"/>
            <a:ext cx="11340591" cy="520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zh-CN" altLang="en-US" sz="2800" b="1" kern="0" noProof="0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非谓语动词</a:t>
            </a:r>
            <a:r>
              <a:rPr lang="en-US" altLang="zh-CN" sz="2800" b="1" kern="0" noProof="0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/</a:t>
            </a:r>
            <a:r>
              <a:rPr lang="zh-CN" altLang="en-US" sz="2800" b="1" kern="0" noProof="0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独立主格</a:t>
            </a:r>
            <a:r>
              <a:rPr lang="en-US" altLang="zh-CN" sz="2800" b="1" kern="0" noProof="0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/adj</a:t>
            </a:r>
            <a:r>
              <a:rPr lang="zh-CN" altLang="en-US" sz="2800" b="1" kern="0" noProof="0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短语 </a:t>
            </a:r>
            <a:r>
              <a:rPr lang="en-US" altLang="zh-CN" sz="2800" b="1" kern="0" noProof="0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+ </a:t>
            </a:r>
            <a:r>
              <a:rPr lang="zh-CN" altLang="en-US" sz="2800" b="1" kern="0" noProof="0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主句 </a:t>
            </a:r>
            <a:r>
              <a:rPr lang="en-US" altLang="zh-CN" sz="2800" b="1" kern="0" noProof="0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+ </a:t>
            </a:r>
            <a:r>
              <a:rPr lang="zh-CN" altLang="en-US" sz="2800" b="1" kern="0" noProof="0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非限定性定语从句</a:t>
            </a:r>
            <a:endParaRPr lang="zh-CN" altLang="en-US" sz="2800" b="1" kern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Leelawadee" panose="020B0502040204020203" pitchFamily="34" charset="-34"/>
              <a:ea typeface="楷体" panose="02010609060101010101" pitchFamily="49" charset="-122"/>
              <a:cs typeface="Leelawadee" panose="020B0502040204020203" pitchFamily="34" charset="-34"/>
              <a:sym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371072-47F9-D6A5-E706-A970CE8722D2}"/>
              </a:ext>
            </a:extLst>
          </p:cNvPr>
          <p:cNvSpPr txBox="1"/>
          <p:nvPr/>
        </p:nvSpPr>
        <p:spPr>
          <a:xfrm>
            <a:off x="394635" y="2213365"/>
            <a:ext cx="12387713" cy="520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r>
              <a:rPr lang="zh-CN" altLang="en-US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主句 </a:t>
            </a:r>
            <a:r>
              <a:rPr lang="en-US" altLang="zh-CN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+ </a:t>
            </a:r>
            <a:r>
              <a:rPr lang="zh-CN" altLang="en-US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非限定性定语从句</a:t>
            </a:r>
            <a:r>
              <a:rPr lang="en-US" altLang="zh-CN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/</a:t>
            </a:r>
            <a:r>
              <a:rPr lang="zh-CN" altLang="en-US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非谓语动词</a:t>
            </a:r>
            <a:r>
              <a:rPr lang="en-US" altLang="zh-CN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/</a:t>
            </a:r>
            <a:r>
              <a:rPr lang="zh-CN" altLang="en-US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独立主格</a:t>
            </a:r>
            <a:r>
              <a:rPr lang="en-US" altLang="zh-CN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/</a:t>
            </a:r>
            <a:r>
              <a:rPr lang="zh-CN" altLang="en-US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同位语名词短语 </a:t>
            </a:r>
            <a:r>
              <a:rPr lang="en-US" altLang="zh-CN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+ </a:t>
            </a:r>
            <a:r>
              <a:rPr lang="zh-CN" altLang="en-US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主句其他部分</a:t>
            </a:r>
            <a:r>
              <a:rPr lang="en-US" altLang="zh-CN" sz="2400" b="1" kern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Leelawadee" panose="020B0502040204020203" pitchFamily="34" charset="-34"/>
                <a:sym typeface="+mn-ea"/>
              </a:rPr>
              <a:t> </a:t>
            </a:r>
            <a:endParaRPr lang="zh-CN" altLang="en-US" sz="2400" b="1" kern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Leelawadee" panose="020B0502040204020203" pitchFamily="34" charset="-34"/>
              <a:sym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B1E912-6020-F0D6-2D39-9BE9A5FF97FF}"/>
              </a:ext>
            </a:extLst>
          </p:cNvPr>
          <p:cNvSpPr txBox="1"/>
          <p:nvPr/>
        </p:nvSpPr>
        <p:spPr>
          <a:xfrm>
            <a:off x="472840" y="3042997"/>
            <a:ext cx="97576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Not only…, but also…</a:t>
            </a:r>
          </a:p>
          <a:p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Only + </a:t>
            </a:r>
            <a:r>
              <a:rPr lang="zh-CN" altLang="en-US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状语置于句首；</a:t>
            </a:r>
            <a:endParaRPr lang="en-US" altLang="zh-CN" sz="2400" b="1" dirty="0">
              <a:solidFill>
                <a:srgbClr val="C00000"/>
              </a:solidFill>
              <a:latin typeface="Leelawadee" panose="020B0502040204020203" pitchFamily="34" charset="-34"/>
              <a:ea typeface="楷体" panose="02010609060101010101" pitchFamily="49" charset="-122"/>
              <a:cs typeface="Leelawadee" panose="020B0502040204020203" pitchFamily="34" charset="-34"/>
            </a:endParaRPr>
          </a:p>
          <a:p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So + adj…that…              </a:t>
            </a:r>
            <a:r>
              <a:rPr lang="zh-CN" altLang="en-US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虚拟里的倒装</a:t>
            </a:r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(Were I you, … )</a:t>
            </a:r>
            <a:r>
              <a:rPr lang="zh-CN" altLang="en-US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7A6D94-A58C-9A7E-EBF7-99EFB4868619}"/>
              </a:ext>
            </a:extLst>
          </p:cNvPr>
          <p:cNvSpPr txBox="1"/>
          <p:nvPr/>
        </p:nvSpPr>
        <p:spPr>
          <a:xfrm>
            <a:off x="546609" y="4638870"/>
            <a:ext cx="64537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Why … is that…   </a:t>
            </a:r>
          </a:p>
          <a:p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What… is that…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D28C78-B352-0A8B-4AA9-26D26C0B1625}"/>
              </a:ext>
            </a:extLst>
          </p:cNvPr>
          <p:cNvSpPr txBox="1"/>
          <p:nvPr/>
        </p:nvSpPr>
        <p:spPr>
          <a:xfrm>
            <a:off x="546609" y="5596710"/>
            <a:ext cx="645373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It is/was + adj /n. + for sb to do </a:t>
            </a:r>
            <a:r>
              <a:rPr lang="en-US" altLang="zh-CN" sz="2400" b="1" dirty="0" err="1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sth</a:t>
            </a:r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.  </a:t>
            </a:r>
          </a:p>
          <a:p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It is suggested/ convinced/ … that…    </a:t>
            </a:r>
          </a:p>
          <a:p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It is/was + </a:t>
            </a:r>
            <a:r>
              <a:rPr lang="zh-CN" altLang="en-US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被强调的部分</a:t>
            </a:r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楷体" panose="02010609060101010101" pitchFamily="49" charset="-122"/>
                <a:cs typeface="Leelawadee" panose="020B0502040204020203" pitchFamily="34" charset="-34"/>
              </a:rPr>
              <a:t>+ that … </a:t>
            </a:r>
          </a:p>
        </p:txBody>
      </p:sp>
    </p:spTree>
    <p:extLst>
      <p:ext uri="{BB962C8B-B14F-4D97-AF65-F5344CB8AC3E}">
        <p14:creationId xmlns:p14="http://schemas.microsoft.com/office/powerpoint/2010/main" val="4251341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C0DBC-26BB-39AF-E998-8A69480D06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0100AB1C-D098-6A55-7577-AFD917697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754" y="952901"/>
            <a:ext cx="11916075" cy="577515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Para. 1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400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Finally, </a:t>
            </a:r>
            <a:r>
              <a:rPr lang="en-US" altLang="zh-CN" sz="2400" b="1" i="1" dirty="0">
                <a:solidFill>
                  <a:srgbClr val="C00000"/>
                </a:solidFill>
                <a:highlight>
                  <a:srgbClr val="FF99CC"/>
                </a:highlight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it</a:t>
            </a:r>
            <a:r>
              <a:rPr lang="en-US" altLang="zh-CN" sz="2400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 would </a:t>
            </a:r>
            <a:r>
              <a:rPr lang="en-US" altLang="zh-CN" sz="2400" b="1" i="1" dirty="0">
                <a:solidFill>
                  <a:srgbClr val="C00000"/>
                </a:solidFill>
                <a:highlight>
                  <a:srgbClr val="FFCCCC"/>
                </a:highlight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let me get close</a:t>
            </a:r>
            <a:r>
              <a:rPr lang="en-US" altLang="zh-CN" sz="2400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</a:p>
          <a:p>
            <a:pPr marL="0" indent="0">
              <a:buNone/>
            </a:pPr>
            <a:endParaRPr lang="zh-CN" altLang="en-US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C04650-B5DC-E177-7DDD-2D8D6718BF5F}"/>
              </a:ext>
            </a:extLst>
          </p:cNvPr>
          <p:cNvSpPr txBox="1"/>
          <p:nvPr/>
        </p:nvSpPr>
        <p:spPr>
          <a:xfrm>
            <a:off x="134754" y="0"/>
            <a:ext cx="11916075" cy="88231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b="1" kern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sentence patterns + advanced and </a:t>
            </a:r>
            <a:r>
              <a:rPr lang="en-US" altLang="zh-CN" sz="2400" b="1" kern="0" dirty="0">
                <a:solidFill>
                  <a:schemeClr val="accent6">
                    <a:lumMod val="40000"/>
                    <a:lumOff val="60000"/>
                  </a:schemeClr>
                </a:solidFill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precise </a:t>
            </a:r>
            <a:r>
              <a:rPr lang="en-US" altLang="zh-CN" sz="2400" b="1" kern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words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b="1" kern="0" dirty="0">
                <a:solidFill>
                  <a:schemeClr val="accent6">
                    <a:lumMod val="40000"/>
                    <a:lumOff val="60000"/>
                  </a:schemeClr>
                </a:solidFill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feelings + actions </a:t>
            </a:r>
            <a:r>
              <a:rPr lang="en-US" altLang="zh-CN" sz="2400" b="1" kern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  </a:t>
            </a:r>
            <a:endParaRPr lang="zh-CN" altLang="en-US" sz="2400" b="1" kern="0" noProof="0" dirty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  <a:latin typeface="Leelawadee" panose="020B0502040204020203" pitchFamily="34" charset="-34"/>
              <a:ea typeface="楷体" panose="02010609060101010101" charset="-122"/>
              <a:cs typeface="Leelawadee" panose="020B0502040204020203" pitchFamily="34" charset="-34"/>
              <a:sym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5AE0801-743B-9C19-BD9C-676CD86447D5}"/>
              </a:ext>
            </a:extLst>
          </p:cNvPr>
          <p:cNvSpPr txBox="1"/>
          <p:nvPr/>
        </p:nvSpPr>
        <p:spPr>
          <a:xfrm>
            <a:off x="121920" y="1368323"/>
            <a:ext cx="1176528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Overjoyed, I approached the fox.</a:t>
            </a:r>
          </a:p>
          <a:p>
            <a:pPr marL="0" indent="0">
              <a:buNone/>
            </a:pP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996633"/>
              </a:solidFill>
              <a:highlight>
                <a:srgbClr val="FFFFCC"/>
              </a:highlight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过渡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2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touched the fur of the fox and also played with its babies. The idea to bring it home and tame it emerged in my mind again. </a:t>
            </a:r>
          </a:p>
          <a:p>
            <a:pPr marL="0" indent="0">
              <a:buNone/>
            </a:pP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996633"/>
              </a:solidFill>
              <a:highlight>
                <a:srgbClr val="FFFFCC"/>
              </a:highlight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400" b="1" dirty="0">
              <a:solidFill>
                <a:srgbClr val="996633"/>
              </a:solidFill>
              <a:highlight>
                <a:srgbClr val="FFFFCC"/>
              </a:highlight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2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3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took the fox home when it’s asleep, cautious. Being carefully attended but locked, it’s mournful.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B29CCE-33CA-C8C0-75E6-38893C8A1312}"/>
              </a:ext>
            </a:extLst>
          </p:cNvPr>
          <p:cNvSpPr txBox="1"/>
          <p:nvPr/>
        </p:nvSpPr>
        <p:spPr>
          <a:xfrm>
            <a:off x="166839" y="1778500"/>
            <a:ext cx="118968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Months of </a:t>
            </a:r>
            <a:r>
              <a:rPr lang="en-US" altLang="zh-CN" sz="2400" b="1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patient observation and cautious approach eventually paid off </a:t>
            </a:r>
            <a:r>
              <a:rPr lang="en-US" altLang="zh-CN" sz="24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and </a:t>
            </a:r>
            <a:r>
              <a:rPr lang="en-US" altLang="zh-CN" sz="2400" b="1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overwhelming joy and excitement filled my heart</a:t>
            </a:r>
            <a:r>
              <a:rPr lang="en-US" altLang="zh-CN" sz="24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400" b="1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无灵主语</a:t>
            </a:r>
            <a:r>
              <a:rPr lang="en-US" altLang="zh-CN" sz="2400" b="1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DA494F2-4D77-9D03-6636-FFD7125C87DD}"/>
              </a:ext>
            </a:extLst>
          </p:cNvPr>
          <p:cNvSpPr txBox="1"/>
          <p:nvPr/>
        </p:nvSpPr>
        <p:spPr>
          <a:xfrm>
            <a:off x="144379" y="1691077"/>
            <a:ext cx="11896823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An overwhelming surge of excitement coursing through my veins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, my long-lasting dream of </a:t>
            </a:r>
            <a:r>
              <a:rPr lang="en-US" altLang="zh-CN" sz="2400" b="1" dirty="0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befriending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 the fox came true in time/</a:t>
            </a:r>
            <a:r>
              <a:rPr lang="en-US" altLang="zh-CN" sz="2400" b="1" dirty="0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became an undoubted reality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/ was realized/ </a:t>
            </a:r>
            <a:r>
              <a:rPr lang="en-US" altLang="zh-CN" sz="2400" b="1" dirty="0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accomplished ultimately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!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9FDBDF-0E69-F7F5-A7A5-FB1640B55DD9}"/>
              </a:ext>
            </a:extLst>
          </p:cNvPr>
          <p:cNvSpPr txBox="1"/>
          <p:nvPr/>
        </p:nvSpPr>
        <p:spPr>
          <a:xfrm>
            <a:off x="147588" y="3699281"/>
            <a:ext cx="11916075" cy="1938992"/>
          </a:xfrm>
          <a:prstGeom prst="rect">
            <a:avLst/>
          </a:prstGeom>
          <a:solidFill>
            <a:schemeClr val="lt1"/>
          </a:solidFill>
        </p:spPr>
        <p:txBody>
          <a:bodyPr wrap="square">
            <a:spAutoFit/>
          </a:bodyPr>
          <a:lstStyle/>
          <a:p>
            <a:r>
              <a:rPr lang="en-US" altLang="zh-CN" sz="24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Excited and touched by her trust</a:t>
            </a:r>
            <a:r>
              <a:rPr lang="en-US" altLang="zh-CN" sz="24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</a:t>
            </a:r>
            <a:r>
              <a:rPr lang="en-US" altLang="zh-CN" sz="24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reached out my hand</a:t>
            </a:r>
            <a:r>
              <a:rPr lang="en-US" altLang="zh-CN" sz="2400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touched her smooth fur and played with them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.[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主句连动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4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Never in my wildest dream had I imagined that</a:t>
            </a: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she did come to me,</a:t>
            </a: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including her babies</a:t>
            </a: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主句倒装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后缀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4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was</a:t>
            </a: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kern="100" dirty="0">
                <a:solidFill>
                  <a:schemeClr val="accent1">
                    <a:lumMod val="5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at that time</a:t>
            </a: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4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that</a:t>
            </a: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idea to bring it home and tame it </a:t>
            </a:r>
            <a:r>
              <a:rPr lang="en-US" altLang="zh-CN" sz="24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emerged/began</a:t>
            </a:r>
            <a:r>
              <a:rPr lang="zh-CN" altLang="en-US" sz="24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to</a:t>
            </a:r>
            <a:r>
              <a:rPr lang="zh-CN" altLang="en-US" sz="24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bounce in my mind</a:t>
            </a: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again</a:t>
            </a: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强调句式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endParaRPr lang="zh-CN" altLang="en-US" sz="2400" b="1" kern="100" dirty="0">
              <a:solidFill>
                <a:srgbClr val="0000FF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0094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animBg="1"/>
      <p:bldP spid="11" grpId="1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FD63A-7313-9A36-3DF5-4DFE64CD46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DE762561-82D1-C187-61C1-CD4382597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505" y="914399"/>
            <a:ext cx="11858324" cy="581365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2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3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took the fox home when it’s asleep, cautious. Being carefully attended but locked, it’s mournful.</a:t>
            </a:r>
          </a:p>
          <a:p>
            <a:pPr marL="0" indent="0">
              <a:buNone/>
            </a:pPr>
            <a:endParaRPr lang="zh-CN" altLang="en-US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71EF2C-D32F-FB17-36D9-A6D867300162}"/>
              </a:ext>
            </a:extLst>
          </p:cNvPr>
          <p:cNvSpPr txBox="1"/>
          <p:nvPr/>
        </p:nvSpPr>
        <p:spPr>
          <a:xfrm>
            <a:off x="134754" y="0"/>
            <a:ext cx="11916075" cy="88231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b="1" kern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sentence patterns + advanced and </a:t>
            </a:r>
            <a:r>
              <a:rPr lang="en-US" altLang="zh-CN" sz="2400" b="1" kern="0" dirty="0">
                <a:solidFill>
                  <a:schemeClr val="accent6">
                    <a:lumMod val="40000"/>
                    <a:lumOff val="60000"/>
                  </a:schemeClr>
                </a:solidFill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precise </a:t>
            </a:r>
            <a:r>
              <a:rPr lang="en-US" altLang="zh-CN" sz="2400" b="1" kern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words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b="1" kern="0" dirty="0">
                <a:solidFill>
                  <a:schemeClr val="accent6">
                    <a:lumMod val="40000"/>
                    <a:lumOff val="60000"/>
                  </a:schemeClr>
                </a:solidFill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feelings + actions </a:t>
            </a:r>
            <a:r>
              <a:rPr lang="en-US" altLang="zh-CN" sz="2400" b="1" kern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  </a:t>
            </a:r>
            <a:endParaRPr lang="zh-CN" altLang="en-US" sz="2400" b="1" kern="0" noProof="0" dirty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  <a:latin typeface="Leelawadee" panose="020B0502040204020203" pitchFamily="34" charset="-34"/>
              <a:ea typeface="楷体" panose="02010609060101010101" charset="-122"/>
              <a:cs typeface="Leelawadee" panose="020B0502040204020203" pitchFamily="34" charset="-34"/>
              <a:sym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1A010D-D16F-5533-44B4-F29027A4BCAA}"/>
              </a:ext>
            </a:extLst>
          </p:cNvPr>
          <p:cNvSpPr txBox="1"/>
          <p:nvPr/>
        </p:nvSpPr>
        <p:spPr>
          <a:xfrm>
            <a:off x="192505" y="2404171"/>
            <a:ext cx="11858325" cy="3539430"/>
          </a:xfrm>
          <a:prstGeom prst="rect">
            <a:avLst/>
          </a:prstGeom>
          <a:solidFill>
            <a:schemeClr val="lt1"/>
          </a:solidFill>
        </p:spPr>
        <p:txBody>
          <a:bodyPr wrap="square">
            <a:spAutoFit/>
          </a:bodyPr>
          <a:lstStyle/>
          <a:p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Moments later, the fox, with her babies, curled in my arms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falling asleep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后缀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Why not  </a:t>
            </a:r>
            <a:r>
              <a:rPr lang="en-US" altLang="zh-CN" sz="28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took it home then?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With great cautiousness, / Holing my breath tightly, /Gentle and cautious,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held it tightly and walked it to my home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Upon arrival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laid them in the kennel that was prepared months ago and presented the food and drink alongside it,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hoping it would settle down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定语从句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非谓语动词后缀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When night fell,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it seemed everything went well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except for some noises from the kennel. 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状语从句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it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句式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endParaRPr lang="zh-CN" altLang="en-US" sz="2800" b="1" kern="100" dirty="0">
              <a:solidFill>
                <a:srgbClr val="0000FF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8416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14981D-17BC-4EE5-6855-A380FED3F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E73F96FD-4804-80D4-205E-E37D63207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170" y="882315"/>
            <a:ext cx="11916075" cy="597568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Para. 2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400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To my surprise, the day after I took it home, it fled.</a:t>
            </a:r>
          </a:p>
          <a:p>
            <a:pPr marL="0" indent="0">
              <a:buNone/>
            </a:pPr>
            <a:endParaRPr lang="zh-CN" altLang="en-US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A37F91-B361-216E-624A-A9731C55AAFC}"/>
              </a:ext>
            </a:extLst>
          </p:cNvPr>
          <p:cNvSpPr txBox="1"/>
          <p:nvPr/>
        </p:nvSpPr>
        <p:spPr>
          <a:xfrm>
            <a:off x="134754" y="0"/>
            <a:ext cx="11916075" cy="88231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b="1" kern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sentence patterns + advanced and </a:t>
            </a:r>
            <a:r>
              <a:rPr lang="en-US" altLang="zh-CN" sz="2400" b="1" kern="0" dirty="0">
                <a:solidFill>
                  <a:schemeClr val="accent6">
                    <a:lumMod val="40000"/>
                    <a:lumOff val="60000"/>
                  </a:schemeClr>
                </a:solidFill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precise </a:t>
            </a:r>
            <a:r>
              <a:rPr lang="en-US" altLang="zh-CN" sz="2400" b="1" kern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words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en-US" altLang="zh-CN" sz="2400" b="1" kern="0" dirty="0">
                <a:solidFill>
                  <a:schemeClr val="accent6">
                    <a:lumMod val="40000"/>
                    <a:lumOff val="60000"/>
                  </a:schemeClr>
                </a:solidFill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feelings + actions </a:t>
            </a:r>
            <a:r>
              <a:rPr lang="en-US" altLang="zh-CN" sz="2400" b="1" kern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uLnTx/>
                <a:uFillTx/>
                <a:latin typeface="Leelawadee" panose="020B0502040204020203" pitchFamily="34" charset="-34"/>
                <a:ea typeface="楷体" panose="02010609060101010101" charset="-122"/>
                <a:cs typeface="Leelawadee" panose="020B0502040204020203" pitchFamily="34" charset="-34"/>
                <a:sym typeface="+mn-ea"/>
              </a:rPr>
              <a:t>  </a:t>
            </a:r>
            <a:endParaRPr lang="zh-CN" altLang="en-US" sz="2400" b="1" kern="0" noProof="0" dirty="0">
              <a:ln>
                <a:noFill/>
              </a:ln>
              <a:solidFill>
                <a:schemeClr val="accent6">
                  <a:lumMod val="40000"/>
                  <a:lumOff val="60000"/>
                </a:schemeClr>
              </a:solidFill>
              <a:effectLst/>
              <a:uLnTx/>
              <a:uFillTx/>
              <a:latin typeface="Leelawadee" panose="020B0502040204020203" pitchFamily="34" charset="-34"/>
              <a:ea typeface="楷体" panose="02010609060101010101" charset="-122"/>
              <a:cs typeface="Leelawadee" panose="020B0502040204020203" pitchFamily="34" charset="-34"/>
              <a:sym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DEA97D-5FD8-204B-BCDA-2390AEE10B76}"/>
              </a:ext>
            </a:extLst>
          </p:cNvPr>
          <p:cNvSpPr txBox="1"/>
          <p:nvPr/>
        </p:nvSpPr>
        <p:spPr>
          <a:xfrm>
            <a:off x="134754" y="1225689"/>
            <a:ext cx="1180699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衔接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3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Amazed, I hurried to search for it from my house to the wild.</a:t>
            </a:r>
          </a:p>
          <a:p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过渡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2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2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Exhausted &amp; surprised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I finally found the fox, together with the young ones, playing happily in the wild. The scene caused me to give up taming.</a:t>
            </a:r>
          </a:p>
          <a:p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endParaRPr lang="en-US" altLang="zh-CN" sz="2400" b="1" dirty="0">
              <a:solidFill>
                <a:srgbClr val="996633"/>
              </a:solidFill>
              <a:highlight>
                <a:srgbClr val="FFFFCC"/>
              </a:highlight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endParaRPr lang="en-US" altLang="zh-CN" sz="2400" b="1" dirty="0">
              <a:solidFill>
                <a:srgbClr val="996633"/>
              </a:solidFill>
              <a:highlight>
                <a:srgbClr val="FFFFCC"/>
              </a:highlight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r>
              <a:rPr lang="zh-CN" altLang="en-US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主题</a:t>
            </a:r>
            <a:r>
              <a:rPr lang="en-US" altLang="zh-CN" sz="2400" b="1" dirty="0">
                <a:solidFill>
                  <a:srgbClr val="996633"/>
                </a:solidFill>
                <a:highlight>
                  <a:srgbClr val="FF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1</a:t>
            </a:r>
            <a:r>
              <a:rPr lang="en-US" altLang="zh-CN" sz="2400" b="1" dirty="0">
                <a:solidFill>
                  <a:srgbClr val="996633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highlight>
                  <a:srgbClr val="00FF00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Scene 3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I realized that making friends with the fox and let it live in the wild was much better than taming it.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CAFF77-08D3-65FD-7651-C3C5229CCAEC}"/>
              </a:ext>
            </a:extLst>
          </p:cNvPr>
          <p:cNvSpPr txBox="1"/>
          <p:nvPr/>
        </p:nvSpPr>
        <p:spPr>
          <a:xfrm>
            <a:off x="134754" y="1692255"/>
            <a:ext cx="118069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When </a:t>
            </a:r>
            <a:r>
              <a:rPr lang="en-US" altLang="zh-CN" sz="24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seeing the empty kennel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“new house” for the fox, I couldn’t </a:t>
            </a:r>
            <a:r>
              <a:rPr lang="en-US" altLang="zh-CN" sz="24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hold back my tears of sadness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and burst out crying/ I </a:t>
            </a:r>
            <a:r>
              <a:rPr lang="en-US" altLang="zh-CN" sz="24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was overwhelmed by a huge wave of loss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非谓语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插入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But I knew what I should do right now was to find it. 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名词性从句组合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637A10-4646-C6D1-A07B-DEC525C80A7D}"/>
              </a:ext>
            </a:extLst>
          </p:cNvPr>
          <p:cNvSpPr txBox="1"/>
          <p:nvPr/>
        </p:nvSpPr>
        <p:spPr>
          <a:xfrm>
            <a:off x="166838" y="3886815"/>
            <a:ext cx="1180699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From my home to the wild, I searched for its footprints </a:t>
            </a:r>
            <a:r>
              <a:rPr lang="en-US" altLang="zh-CN" sz="24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inch by inch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finally </a:t>
            </a:r>
            <a:r>
              <a:rPr lang="en-US" altLang="zh-CN" sz="24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spotting it attending and playing with its young ones 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with great joy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.[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后缀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400" b="1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Sometimes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the fox hid itself in the woods; </a:t>
            </a:r>
            <a:r>
              <a:rPr lang="en-US" altLang="zh-CN" sz="2400" b="1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sometimes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4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chased after 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babies happily; </a:t>
            </a:r>
            <a:r>
              <a:rPr lang="en-US" altLang="zh-CN" sz="2400" b="1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sometimes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“</a:t>
            </a:r>
            <a:r>
              <a:rPr lang="en-US" altLang="zh-CN" sz="24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wrestled” with 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babies in the mud. 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排比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4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Only at that time did I realize</a:t>
            </a:r>
            <a:r>
              <a:rPr lang="en-US" altLang="zh-CN" sz="24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what a ridiculous idea I ever bore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.[</a:t>
            </a:r>
            <a:r>
              <a:rPr lang="zh-CN" altLang="en-US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倒装</a:t>
            </a:r>
            <a:r>
              <a:rPr lang="en-US" altLang="zh-CN" sz="24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9CD4AE-2ECE-2F7C-51BD-9FB668D3529C}"/>
              </a:ext>
            </a:extLst>
          </p:cNvPr>
          <p:cNvSpPr txBox="1"/>
          <p:nvPr/>
        </p:nvSpPr>
        <p:spPr>
          <a:xfrm>
            <a:off x="134754" y="5288340"/>
            <a:ext cx="11806990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US" altLang="zh-CN" sz="2400" b="1" dirty="0">
                <a:solidFill>
                  <a:srgbClr val="9900CC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My trip of the</a:t>
            </a:r>
            <a:r>
              <a:rPr lang="en-US" altLang="zh-CN" sz="2400" b="1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encounter with the fox came to an end in an unexpected way</a:t>
            </a:r>
            <a:r>
              <a:rPr lang="en-US" altLang="zh-CN" sz="2400" b="1" dirty="0">
                <a:solidFill>
                  <a:srgbClr val="9900CC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but </a:t>
            </a:r>
            <a:r>
              <a:rPr lang="en-US" altLang="zh-CN" sz="24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fond memories of the special bond between us never faded.</a:t>
            </a:r>
          </a:p>
          <a:p>
            <a:pPr marL="0" indent="0" algn="just">
              <a:buNone/>
            </a:pP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There’s no denying that the best way to get close to animals is to be a friend of them </a:t>
            </a:r>
            <a:r>
              <a:rPr lang="en-US" altLang="zh-CN" sz="2400" kern="100" dirty="0">
                <a:solidFill>
                  <a:srgbClr val="C00000"/>
                </a:solidFill>
                <a:effectLst/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rather than tame </a:t>
            </a:r>
            <a:r>
              <a:rPr lang="en-US" altLang="zh-CN" sz="24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them</a:t>
            </a:r>
            <a:r>
              <a:rPr lang="en-US" altLang="zh-CN" sz="2400" kern="100" dirty="0">
                <a:solidFill>
                  <a:srgbClr val="C00000"/>
                </a:solidFill>
                <a:effectLst/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endParaRPr lang="zh-CN" altLang="zh-CN" sz="2400" kern="100" dirty="0">
              <a:solidFill>
                <a:srgbClr val="C00000"/>
              </a:solidFill>
              <a:effectLst/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8070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DD3DA-2D9A-6DEC-AF9D-F77748346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>
            <a:extLst>
              <a:ext uri="{FF2B5EF4-FFF2-40B4-BE49-F238E27FC236}">
                <a16:creationId xmlns:a16="http://schemas.microsoft.com/office/drawing/2014/main" id="{BD8195B6-8E4A-5929-BBFA-2C5712253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505" y="144379"/>
            <a:ext cx="11858324" cy="65836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highlight>
                  <a:srgbClr val="CCFFCC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Para. 1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800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Finally, </a:t>
            </a:r>
            <a:r>
              <a:rPr lang="en-US" altLang="zh-CN" sz="2800" b="1" i="1" dirty="0">
                <a:solidFill>
                  <a:srgbClr val="C00000"/>
                </a:solidFill>
                <a:highlight>
                  <a:srgbClr val="FF99CC"/>
                </a:highlight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it</a:t>
            </a:r>
            <a:r>
              <a:rPr lang="en-US" altLang="zh-CN" sz="2800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 would </a:t>
            </a:r>
            <a:r>
              <a:rPr lang="en-US" altLang="zh-CN" sz="2800" b="1" i="1" dirty="0">
                <a:solidFill>
                  <a:srgbClr val="C00000"/>
                </a:solidFill>
                <a:highlight>
                  <a:srgbClr val="FFCCCC"/>
                </a:highlight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let me get close</a:t>
            </a:r>
            <a:r>
              <a:rPr lang="en-US" altLang="zh-CN" sz="2800" b="1" i="1" dirty="0">
                <a:solidFill>
                  <a:srgbClr val="C00000"/>
                </a:solidFill>
                <a:latin typeface="Candara" panose="020E0502030303020204" pitchFamily="34" charset="0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Months of </a:t>
            </a:r>
            <a:r>
              <a:rPr lang="en-US" altLang="zh-CN" sz="2800" b="1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patient observation and cautious approach eventually paid off </a:t>
            </a:r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and </a:t>
            </a:r>
            <a:r>
              <a:rPr lang="en-US" altLang="zh-CN" sz="2800" b="1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overwhelming joy and excitement filled my heart</a:t>
            </a:r>
            <a:r>
              <a:rPr lang="en-US" altLang="zh-CN" sz="28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</a:t>
            </a:r>
            <a:r>
              <a:rPr lang="en-US" altLang="zh-CN" sz="2800" b="1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无灵主语</a:t>
            </a:r>
            <a:r>
              <a:rPr lang="en-US" altLang="zh-CN" sz="2800" b="1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Excited and touched by her trust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</a:t>
            </a:r>
            <a:r>
              <a:rPr lang="en-US" altLang="zh-CN" sz="28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reached out my hand</a:t>
            </a:r>
            <a:r>
              <a:rPr lang="en-US" altLang="zh-CN" sz="2800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touched her smooth fur and played with them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主句连动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Never in my wildest dream had I imagined that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she did come to me,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including her babies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主句倒装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后缀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It was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kern="100" dirty="0">
                <a:solidFill>
                  <a:schemeClr val="accent1">
                    <a:lumMod val="5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at that time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that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the idea to bring it home and tame it </a:t>
            </a:r>
            <a:r>
              <a:rPr lang="en-US" altLang="zh-CN" sz="28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emerged/began</a:t>
            </a:r>
            <a:r>
              <a:rPr lang="zh-CN" altLang="en-US" sz="28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to</a:t>
            </a:r>
            <a:r>
              <a:rPr lang="zh-CN" altLang="en-US" sz="28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b="1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bounce in my mind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again</a:t>
            </a:r>
            <a:r>
              <a:rPr lang="en-US" altLang="zh-CN" sz="2800" kern="100" dirty="0">
                <a:solidFill>
                  <a:srgbClr val="C0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强调句式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Moments later, the fox, with her babies, curled in my arms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falling asleep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后缀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Why not  </a:t>
            </a:r>
            <a:r>
              <a:rPr lang="en-US" altLang="zh-CN" sz="28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t</a:t>
            </a:r>
            <a:r>
              <a:rPr lang="en-US" altLang="zh-CN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ake</a:t>
            </a:r>
            <a:r>
              <a:rPr lang="en-US" altLang="zh-CN" sz="2800" b="1" kern="100" dirty="0">
                <a:solidFill>
                  <a:srgbClr val="FF0000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it home then?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With great cautiousness, / Holing my breath tightly, /Gentle and cautious,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held it tightly and walked it to my home</a:t>
            </a:r>
            <a:r>
              <a:rPr lang="en-US" altLang="zh-CN" sz="2800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Upon arrival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,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I laid them in the kennel that was prepared months ago and presented the food and drink alongside it, </a:t>
            </a:r>
            <a:r>
              <a:rPr lang="en-US" altLang="zh-CN" sz="2800" b="1" kern="100" dirty="0">
                <a:solidFill>
                  <a:srgbClr val="0000FF"/>
                </a:solidFill>
                <a:highlight>
                  <a:srgbClr val="CCECFF"/>
                </a:highlight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hoping it would settle down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. 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前缀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主句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定语从句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非谓语动词后缀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When night fell,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 it seemed everything went well </a:t>
            </a:r>
            <a:r>
              <a:rPr lang="en-US" altLang="zh-CN" sz="2800" kern="100" dirty="0">
                <a:solidFill>
                  <a:schemeClr val="bg2">
                    <a:lumMod val="10000"/>
                  </a:schemeClr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except for some noises from the kennel. 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[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状语从句 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+ it </a:t>
            </a:r>
            <a:r>
              <a:rPr lang="zh-CN" altLang="en-US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句式</a:t>
            </a:r>
            <a:r>
              <a:rPr lang="en-US" altLang="zh-CN" sz="2800" b="1" kern="100" dirty="0">
                <a:solidFill>
                  <a:srgbClr val="0000FF"/>
                </a:solidFill>
                <a:latin typeface="Leelawadee" panose="020B0502040204020203" pitchFamily="34" charset="-34"/>
                <a:ea typeface="仿宋" panose="02010609060101010101" pitchFamily="49" charset="-122"/>
                <a:cs typeface="Leelawadee" panose="020B0502040204020203" pitchFamily="34" charset="-34"/>
              </a:rPr>
              <a:t>]</a:t>
            </a:r>
            <a:endParaRPr lang="zh-CN" altLang="en-US" sz="2800" b="1" kern="100" dirty="0">
              <a:solidFill>
                <a:srgbClr val="0000FF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zh-CN" altLang="en-US" sz="2800" b="1" kern="100" dirty="0">
              <a:solidFill>
                <a:srgbClr val="0000FF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800" b="1" dirty="0">
              <a:solidFill>
                <a:srgbClr val="0000FF"/>
              </a:solidFill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en-US" altLang="zh-CN" sz="2800" b="1" i="1" dirty="0">
              <a:solidFill>
                <a:srgbClr val="C00000"/>
              </a:solidFill>
              <a:latin typeface="Candara" panose="020E0502030303020204" pitchFamily="34" charset="0"/>
              <a:ea typeface="仿宋" panose="02010609060101010101" pitchFamily="49" charset="-122"/>
              <a:cs typeface="Leelawadee" panose="020B0502040204020203" pitchFamily="34" charset="-34"/>
            </a:endParaRPr>
          </a:p>
          <a:p>
            <a:pPr marL="0" indent="0">
              <a:buNone/>
            </a:pPr>
            <a:endParaRPr lang="zh-CN" altLang="en-US" b="1" dirty="0">
              <a:latin typeface="Leelawadee" panose="020B0502040204020203" pitchFamily="34" charset="-34"/>
              <a:ea typeface="仿宋" panose="02010609060101010101" pitchFamily="49" charset="-122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89964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810</TotalTime>
  <Words>2839</Words>
  <Application>Microsoft Office PowerPoint</Application>
  <PresentationFormat>宽屏</PresentationFormat>
  <Paragraphs>126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楷体</vt:lpstr>
      <vt:lpstr>ADLaM Display</vt:lpstr>
      <vt:lpstr>Arial</vt:lpstr>
      <vt:lpstr>Candara</vt:lpstr>
      <vt:lpstr>Jumble</vt:lpstr>
      <vt:lpstr>Leelawadee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红霞 朱</dc:creator>
  <cp:lastModifiedBy>红霞 朱</cp:lastModifiedBy>
  <cp:revision>13</cp:revision>
  <dcterms:created xsi:type="dcterms:W3CDTF">2024-03-01T00:50:10Z</dcterms:created>
  <dcterms:modified xsi:type="dcterms:W3CDTF">2024-03-04T02:32:19Z</dcterms:modified>
</cp:coreProperties>
</file>