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2" r:id="rId2"/>
    <p:sldId id="283" r:id="rId3"/>
    <p:sldId id="350" r:id="rId4"/>
    <p:sldId id="311" r:id="rId5"/>
    <p:sldId id="284" r:id="rId6"/>
    <p:sldId id="353" r:id="rId7"/>
    <p:sldId id="319" r:id="rId8"/>
    <p:sldId id="313" r:id="rId9"/>
    <p:sldId id="316" r:id="rId10"/>
    <p:sldId id="317" r:id="rId11"/>
    <p:sldId id="354" r:id="rId12"/>
    <p:sldId id="359" r:id="rId13"/>
    <p:sldId id="355" r:id="rId14"/>
    <p:sldId id="360" r:id="rId15"/>
    <p:sldId id="357" r:id="rId16"/>
    <p:sldId id="370" r:id="rId17"/>
    <p:sldId id="362" r:id="rId18"/>
    <p:sldId id="371" r:id="rId19"/>
    <p:sldId id="363" r:id="rId20"/>
    <p:sldId id="365" r:id="rId21"/>
    <p:sldId id="318" r:id="rId22"/>
    <p:sldId id="28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4">
          <p15:clr>
            <a:srgbClr val="A4A3A4"/>
          </p15:clr>
        </p15:guide>
        <p15:guide id="2" pos="3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a:srgbClr val="E0ECF0"/>
    <a:srgbClr val="D1EBFF"/>
    <a:srgbClr val="D1F7FF"/>
    <a:srgbClr val="22ACEC"/>
    <a:srgbClr val="FCB302"/>
    <a:srgbClr val="FED100"/>
    <a:srgbClr val="FAB204"/>
    <a:srgbClr val="FAA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80" d="100"/>
          <a:sy n="80" d="100"/>
        </p:scale>
        <p:origin x="216" y="424"/>
      </p:cViewPr>
      <p:guideLst>
        <p:guide orient="horz" pos="2084"/>
        <p:guide pos="3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6475388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67246588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72060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92072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67958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43084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62564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19065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09986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98288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68304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76968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41624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57121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87519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5754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8571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99912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08118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82034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44765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8" name="图片 7"/>
          <p:cNvPicPr>
            <a:picLocks/>
          </p:cNvPicPr>
          <p:nvPr userDrawn="1"/>
        </p:nvPicPr>
        <p:blipFill>
          <a:blip r:embed="rId13"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2068546" y="3225439"/>
            <a:ext cx="2199969" cy="2199969"/>
          </a:xfrm>
          <a:prstGeom prst="ellipse">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6" name="平行四边形 5"/>
          <p:cNvSpPr/>
          <p:nvPr/>
        </p:nvSpPr>
        <p:spPr>
          <a:xfrm>
            <a:off x="3333731" y="1051391"/>
            <a:ext cx="5429287" cy="925033"/>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 name="椭圆 3"/>
          <p:cNvSpPr/>
          <p:nvPr/>
        </p:nvSpPr>
        <p:spPr bwMode="auto">
          <a:xfrm>
            <a:off x="2242021" y="3398913"/>
            <a:ext cx="1853017" cy="1853016"/>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9" tIns="60949" rIns="121899" bIns="60949" numCol="1" rtlCol="0" anchor="t" anchorCtr="0" compatLnSpc="1"/>
          <a:lstStyle/>
          <a:p>
            <a:pPr defTabSz="913765"/>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5" name="Rectangle 18"/>
          <p:cNvSpPr>
            <a:spLocks noChangeArrowheads="1"/>
          </p:cNvSpPr>
          <p:nvPr/>
        </p:nvSpPr>
        <p:spPr bwMode="auto">
          <a:xfrm>
            <a:off x="3428981" y="1045838"/>
            <a:ext cx="5143536"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solidFill>
                  <a:schemeClr val="bg1"/>
                </a:solidFill>
                <a:latin typeface="Calibri" panose="020F0502020204030204" pitchFamily="34" charset="0"/>
                <a:ea typeface="微软雅黑" panose="020B0503020204020204" charset="-122"/>
                <a:cs typeface="宋体" panose="02010600030101010101" pitchFamily="2" charset="-122"/>
                <a:sym typeface="Arial" panose="020B0604020202020204"/>
              </a:rPr>
              <a:t>B5U3</a:t>
            </a:r>
          </a:p>
          <a:p>
            <a:pPr algn="ctr" fontAlgn="base">
              <a:spcBef>
                <a:spcPct val="0"/>
              </a:spcBef>
              <a:spcAft>
                <a:spcPct val="0"/>
              </a:spcAft>
            </a:pPr>
            <a:r>
              <a:rPr lang="en-US" altLang="zh-CN" sz="2800" b="1" dirty="0">
                <a:solidFill>
                  <a:schemeClr val="bg1"/>
                </a:solidFill>
                <a:latin typeface="Calibri" panose="020F0502020204030204" pitchFamily="34" charset="0"/>
                <a:ea typeface="微软雅黑" panose="020B0503020204020204" charset="-122"/>
                <a:cs typeface="宋体" panose="02010600030101010101" pitchFamily="2" charset="-122"/>
                <a:sym typeface="Arial" panose="020B0604020202020204"/>
              </a:rPr>
              <a:t>Life in the Future</a:t>
            </a:r>
          </a:p>
        </p:txBody>
      </p:sp>
      <p:cxnSp>
        <p:nvCxnSpPr>
          <p:cNvPr id="8" name="直接连接符 7"/>
          <p:cNvCxnSpPr/>
          <p:nvPr/>
        </p:nvCxnSpPr>
        <p:spPr>
          <a:xfrm>
            <a:off x="4552435" y="2778768"/>
            <a:ext cx="0" cy="3094074"/>
          </a:xfrm>
          <a:prstGeom prst="line">
            <a:avLst/>
          </a:prstGeom>
          <a:ln w="28575">
            <a:solidFill>
              <a:srgbClr val="22ACE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552435" y="3790880"/>
            <a:ext cx="7492123" cy="1985159"/>
          </a:xfrm>
          <a:prstGeom prst="rect">
            <a:avLst/>
          </a:prstGeom>
          <a:noFill/>
        </p:spPr>
        <p:txBody>
          <a:bodyPr wrap="square" rtlCol="0">
            <a:spAutoFit/>
          </a:bodyPr>
          <a:lstStyle/>
          <a:p>
            <a:pPr>
              <a:lnSpc>
                <a:spcPct val="150000"/>
              </a:lnSpc>
            </a:pPr>
            <a:r>
              <a:rPr lang="en-US" altLang="zh-CN" sz="4000" dirty="0">
                <a:latin typeface="Calibri" panose="020F0502020204030204" pitchFamily="34" charset="0"/>
                <a:ea typeface="微软雅黑" panose="020B0503020204020204" charset="-122"/>
                <a:cs typeface="宋体" panose="02010600030101010101" pitchFamily="2" charset="-122"/>
                <a:sym typeface="Arial" panose="020B0604020202020204"/>
              </a:rPr>
              <a:t>New Words  and Expressions</a:t>
            </a:r>
          </a:p>
          <a:p>
            <a:pPr>
              <a:lnSpc>
                <a:spcPct val="150000"/>
              </a:lnSpc>
            </a:pPr>
            <a:endParaRPr lang="en-US" altLang="zh-CN"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a:p>
            <a:pPr>
              <a:lnSpc>
                <a:spcPct val="150000"/>
              </a:lnSpc>
            </a:pPr>
            <a:endParaRPr lang="en-US" altLang="zh-CN"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a:p>
            <a:pPr>
              <a:lnSpc>
                <a:spcPct val="150000"/>
              </a:lnSpc>
            </a:pPr>
            <a:endParaRPr lang="zh-CN" altLang="en-US"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p:txBody>
      </p:sp>
      <p:sp>
        <p:nvSpPr>
          <p:cNvPr id="11" name="平行四边形 10"/>
          <p:cNvSpPr/>
          <p:nvPr/>
        </p:nvSpPr>
        <p:spPr>
          <a:xfrm>
            <a:off x="2285973" y="1214423"/>
            <a:ext cx="745739"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2" name="平行四边形 11"/>
          <p:cNvSpPr/>
          <p:nvPr/>
        </p:nvSpPr>
        <p:spPr>
          <a:xfrm>
            <a:off x="8953520" y="1285861"/>
            <a:ext cx="745739"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900077" y="360961"/>
            <a:ext cx="5486436"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sym typeface="Arial" panose="020B0604020202020204"/>
              </a:rPr>
              <a:t>核心词汇</a:t>
            </a:r>
          </a:p>
        </p:txBody>
      </p:sp>
      <p:pic>
        <p:nvPicPr>
          <p:cNvPr id="10" name="图片 9" descr="66"/>
          <p:cNvPicPr>
            <a:picLocks noChangeAspect="1"/>
          </p:cNvPicPr>
          <p:nvPr/>
        </p:nvPicPr>
        <p:blipFill>
          <a:blip r:embed="rId2" cstate="print"/>
          <a:stretch>
            <a:fillRect/>
          </a:stretch>
        </p:blipFill>
        <p:spPr>
          <a:xfrm>
            <a:off x="327660" y="314294"/>
            <a:ext cx="762000" cy="746760"/>
          </a:xfrm>
          <a:prstGeom prst="rect">
            <a:avLst/>
          </a:prstGeom>
        </p:spPr>
      </p:pic>
      <p:sp>
        <p:nvSpPr>
          <p:cNvPr id="21" name="平行四边形 20"/>
          <p:cNvSpPr/>
          <p:nvPr/>
        </p:nvSpPr>
        <p:spPr>
          <a:xfrm>
            <a:off x="6515100" y="2743200"/>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instant</a:t>
            </a:r>
          </a:p>
        </p:txBody>
      </p:sp>
      <p:sp>
        <p:nvSpPr>
          <p:cNvPr id="2" name="平行四边形 1"/>
          <p:cNvSpPr/>
          <p:nvPr/>
        </p:nvSpPr>
        <p:spPr>
          <a:xfrm>
            <a:off x="1261110" y="3647440"/>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guide</a:t>
            </a:r>
          </a:p>
        </p:txBody>
      </p:sp>
      <p:sp>
        <p:nvSpPr>
          <p:cNvPr id="3" name="平行四边形 2"/>
          <p:cNvSpPr/>
          <p:nvPr/>
        </p:nvSpPr>
        <p:spPr>
          <a:xfrm>
            <a:off x="6638925" y="4460875"/>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previous</a:t>
            </a:r>
          </a:p>
        </p:txBody>
      </p:sp>
      <p:sp>
        <p:nvSpPr>
          <p:cNvPr id="5" name="平行四边形 4"/>
          <p:cNvSpPr/>
          <p:nvPr/>
        </p:nvSpPr>
        <p:spPr>
          <a:xfrm>
            <a:off x="995680" y="5252085"/>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lack</a:t>
            </a:r>
          </a:p>
        </p:txBody>
      </p:sp>
      <p:sp>
        <p:nvSpPr>
          <p:cNvPr id="6" name="平行四边形 5"/>
          <p:cNvSpPr/>
          <p:nvPr/>
        </p:nvSpPr>
        <p:spPr>
          <a:xfrm>
            <a:off x="1261110" y="2043430"/>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impression</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2" name="Rectangle 18"/>
          <p:cNvSpPr>
            <a:spLocks noChangeArrowheads="1"/>
          </p:cNvSpPr>
          <p:nvPr/>
        </p:nvSpPr>
        <p:spPr bwMode="auto">
          <a:xfrm>
            <a:off x="1324504" y="1003255"/>
            <a:ext cx="19786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1. impression</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56355" y="871855"/>
            <a:ext cx="588137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a:rPr>
              <a:t>总结</a:t>
            </a:r>
            <a:r>
              <a:rPr lang="en-US" altLang="zh-CN"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a:rPr>
              <a:t>impression</a:t>
            </a:r>
            <a:r>
              <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a:rPr>
              <a:t>的意思和用法</a:t>
            </a:r>
            <a:r>
              <a:rPr lang="en-US" altLang="zh-CN"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a:rPr>
              <a:t> </a:t>
            </a:r>
            <a:endParaRPr lang="zh-CN" altLang="en-US"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a:endParaRPr>
          </a:p>
        </p:txBody>
      </p:sp>
      <p:sp>
        <p:nvSpPr>
          <p:cNvPr id="6" name="矩形 43"/>
          <p:cNvSpPr>
            <a:spLocks noChangeArrowheads="1"/>
          </p:cNvSpPr>
          <p:nvPr/>
        </p:nvSpPr>
        <p:spPr bwMode="auto">
          <a:xfrm>
            <a:off x="2083826" y="2097008"/>
            <a:ext cx="8044815" cy="13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r>
              <a:rPr lang="en-US" sz="2800" b="1" dirty="0">
                <a:latin typeface="Calibri" panose="020F0502020204030204" pitchFamily="34" charset="0"/>
                <a:cs typeface="Calibri" panose="020F0502020204030204" pitchFamily="34" charset="0"/>
              </a:rPr>
              <a:t>My first impression of him was favourable. </a:t>
            </a:r>
          </a:p>
          <a:p>
            <a:pPr algn="l"/>
            <a:r>
              <a:rPr lang="en-US" sz="2800" b="1" dirty="0">
                <a:latin typeface="Calibri" panose="020F0502020204030204" pitchFamily="34" charset="0"/>
                <a:cs typeface="Calibri" panose="020F0502020204030204" pitchFamily="34" charset="0"/>
              </a:rPr>
              <a:t>She gives the impression of being very busy.</a:t>
            </a:r>
          </a:p>
          <a:p>
            <a:pPr algn="l"/>
            <a:r>
              <a:rPr lang="en-US" sz="2800" b="1" dirty="0">
                <a:latin typeface="Calibri" panose="020F0502020204030204" pitchFamily="34" charset="0"/>
                <a:cs typeface="Calibri" panose="020F0502020204030204" pitchFamily="34" charset="0"/>
              </a:rPr>
              <a:t>My impression is that there are still a lot of problems.</a:t>
            </a:r>
          </a:p>
        </p:txBody>
      </p:sp>
      <p:grpSp>
        <p:nvGrpSpPr>
          <p:cNvPr id="3" name="组合 54"/>
          <p:cNvGrpSpPr/>
          <p:nvPr/>
        </p:nvGrpSpPr>
        <p:grpSpPr bwMode="auto">
          <a:xfrm>
            <a:off x="1660584" y="2035251"/>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sp>
        <p:nvSpPr>
          <p:cNvPr id="11" name="矩形 57"/>
          <p:cNvSpPr>
            <a:spLocks noChangeArrowheads="1"/>
          </p:cNvSpPr>
          <p:nvPr/>
        </p:nvSpPr>
        <p:spPr bwMode="auto">
          <a:xfrm>
            <a:off x="2197735" y="4184015"/>
            <a:ext cx="8735060"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r>
              <a:rPr sz="2800" b="1" dirty="0">
                <a:latin typeface="Calibri" panose="020F0502020204030204" pitchFamily="34" charset="0"/>
                <a:cs typeface="Calibri" panose="020F0502020204030204" pitchFamily="34" charset="0"/>
              </a:rPr>
              <a:t>His trip to India made a strong impression on him.</a:t>
            </a:r>
          </a:p>
          <a:p>
            <a:r>
              <a:rPr sz="2800" b="1" dirty="0">
                <a:latin typeface="Calibri" panose="020F0502020204030204" pitchFamily="34" charset="0"/>
                <a:cs typeface="Calibri" panose="020F0502020204030204" pitchFamily="34" charset="0"/>
              </a:rPr>
              <a:t>My words made no impression on her.</a:t>
            </a:r>
          </a:p>
        </p:txBody>
      </p:sp>
      <p:grpSp>
        <p:nvGrpSpPr>
          <p:cNvPr id="4" name="组合 59"/>
          <p:cNvGrpSpPr/>
          <p:nvPr/>
        </p:nvGrpSpPr>
        <p:grpSpPr bwMode="auto">
          <a:xfrm>
            <a:off x="1660585" y="4019594"/>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7" name="文本框 6"/>
          <p:cNvSpPr txBox="1"/>
          <p:nvPr/>
        </p:nvSpPr>
        <p:spPr>
          <a:xfrm>
            <a:off x="9054465" y="1946275"/>
            <a:ext cx="2707640" cy="953135"/>
          </a:xfrm>
          <a:prstGeom prst="rect">
            <a:avLst/>
          </a:prstGeom>
          <a:noFill/>
        </p:spPr>
        <p:txBody>
          <a:bodyPr wrap="square" rtlCol="0">
            <a:spAutoFit/>
          </a:bodyPr>
          <a:lstStyle/>
          <a:p>
            <a:r>
              <a:rPr lang="en-US" altLang="zh-CN" sz="2800" b="1">
                <a:solidFill>
                  <a:srgbClr val="0070C0"/>
                </a:solidFill>
                <a:latin typeface="Calibri" panose="020F0502020204030204" pitchFamily="34" charset="0"/>
                <a:ea typeface="宋体" panose="02010600030101010101" pitchFamily="2" charset="-122"/>
                <a:cs typeface="Calibri" panose="020F0502020204030204" pitchFamily="34" charset="0"/>
              </a:rPr>
              <a:t>idea/opinion</a:t>
            </a:r>
            <a:r>
              <a:rPr lang="en-US" altLang="zh-CN" sz="2800" b="1">
                <a:solidFill>
                  <a:srgbClr val="0070C0"/>
                </a:solidFill>
                <a:latin typeface="宋体" panose="02010600030101010101" pitchFamily="2" charset="-122"/>
                <a:ea typeface="宋体" panose="02010600030101010101" pitchFamily="2" charset="-122"/>
              </a:rPr>
              <a:t> </a:t>
            </a:r>
          </a:p>
          <a:p>
            <a:r>
              <a:rPr lang="zh-CN" altLang="en-US" sz="2800" b="1">
                <a:solidFill>
                  <a:srgbClr val="0070C0"/>
                </a:solidFill>
                <a:latin typeface="宋体" panose="02010600030101010101" pitchFamily="2" charset="-122"/>
                <a:ea typeface="宋体" panose="02010600030101010101" pitchFamily="2" charset="-122"/>
              </a:rPr>
              <a:t>想法；看法 </a:t>
            </a:r>
          </a:p>
        </p:txBody>
      </p:sp>
      <p:sp>
        <p:nvSpPr>
          <p:cNvPr id="8" name="文本框 7"/>
          <p:cNvSpPr txBox="1"/>
          <p:nvPr/>
        </p:nvSpPr>
        <p:spPr>
          <a:xfrm>
            <a:off x="6357620" y="3404870"/>
            <a:ext cx="5015865" cy="953135"/>
          </a:xfrm>
          <a:prstGeom prst="rect">
            <a:avLst/>
          </a:prstGeom>
          <a:noFill/>
        </p:spPr>
        <p:txBody>
          <a:bodyPr wrap="square" rtlCol="0">
            <a:spAutoFit/>
          </a:bodyPr>
          <a:lstStyle/>
          <a:p>
            <a:r>
              <a:rPr lang="en-US" sz="2800" b="1">
                <a:solidFill>
                  <a:srgbClr val="FF0000"/>
                </a:solidFill>
                <a:latin typeface="Calibri" panose="020F0502020204030204" pitchFamily="34" charset="0"/>
                <a:ea typeface="宋体" panose="02010600030101010101" pitchFamily="2" charset="-122"/>
                <a:cs typeface="Calibri" panose="020F0502020204030204" pitchFamily="34" charset="0"/>
              </a:rPr>
              <a:t>impression of (sb/sth)</a:t>
            </a:r>
          </a:p>
          <a:p>
            <a:r>
              <a:rPr lang="en-US" sz="2800" b="1">
                <a:solidFill>
                  <a:srgbClr val="FF0000"/>
                </a:solidFill>
                <a:latin typeface="Calibri" panose="020F0502020204030204" pitchFamily="34" charset="0"/>
                <a:ea typeface="宋体" panose="02010600030101010101" pitchFamily="2" charset="-122"/>
                <a:cs typeface="Calibri" panose="020F0502020204030204" pitchFamily="34" charset="0"/>
              </a:rPr>
              <a:t>impression that </a:t>
            </a:r>
          </a:p>
        </p:txBody>
      </p:sp>
      <p:sp>
        <p:nvSpPr>
          <p:cNvPr id="5" name="文本框 4"/>
          <p:cNvSpPr txBox="1"/>
          <p:nvPr/>
        </p:nvSpPr>
        <p:spPr>
          <a:xfrm>
            <a:off x="10022840" y="4358005"/>
            <a:ext cx="1581785" cy="953135"/>
          </a:xfrm>
          <a:prstGeom prst="rect">
            <a:avLst/>
          </a:prstGeom>
          <a:noFill/>
        </p:spPr>
        <p:txBody>
          <a:bodyPr wrap="square" rtlCol="0">
            <a:spAutoFit/>
          </a:bodyPr>
          <a:lstStyle/>
          <a:p>
            <a:r>
              <a:rPr lang="en-US" altLang="zh-CN" sz="2800" b="1">
                <a:solidFill>
                  <a:srgbClr val="0070C0"/>
                </a:solidFill>
                <a:latin typeface="Calibri" panose="020F0502020204030204" pitchFamily="34" charset="0"/>
                <a:ea typeface="宋体" panose="02010600030101010101" pitchFamily="2" charset="-122"/>
                <a:cs typeface="Calibri" panose="020F0502020204030204" pitchFamily="34" charset="0"/>
              </a:rPr>
              <a:t>effect </a:t>
            </a:r>
            <a:endParaRPr lang="en-US" altLang="zh-CN" sz="2800" b="1">
              <a:solidFill>
                <a:srgbClr val="0070C0"/>
              </a:solidFill>
              <a:latin typeface="宋体" panose="02010600030101010101" pitchFamily="2" charset="-122"/>
              <a:ea typeface="宋体" panose="02010600030101010101" pitchFamily="2" charset="-122"/>
            </a:endParaRPr>
          </a:p>
          <a:p>
            <a:r>
              <a:rPr lang="zh-CN" altLang="en-US" sz="2800" b="1">
                <a:solidFill>
                  <a:srgbClr val="0070C0"/>
                </a:solidFill>
                <a:latin typeface="宋体" panose="02010600030101010101" pitchFamily="2" charset="-122"/>
                <a:ea typeface="宋体" panose="02010600030101010101" pitchFamily="2" charset="-122"/>
              </a:rPr>
              <a:t>影响 </a:t>
            </a:r>
          </a:p>
        </p:txBody>
      </p:sp>
      <p:sp>
        <p:nvSpPr>
          <p:cNvPr id="17" name="文本框 16"/>
          <p:cNvSpPr txBox="1"/>
          <p:nvPr/>
        </p:nvSpPr>
        <p:spPr>
          <a:xfrm>
            <a:off x="6209665" y="5113020"/>
            <a:ext cx="3175000" cy="521970"/>
          </a:xfrm>
          <a:prstGeom prst="rect">
            <a:avLst/>
          </a:prstGeom>
          <a:noFill/>
        </p:spPr>
        <p:txBody>
          <a:bodyPr wrap="square" rtlCol="0">
            <a:spAutoFit/>
          </a:bodyPr>
          <a:lstStyle/>
          <a:p>
            <a:r>
              <a:rPr lang="en-US" sz="2800" b="1">
                <a:solidFill>
                  <a:srgbClr val="FF0000"/>
                </a:solidFill>
                <a:latin typeface="Calibri" panose="020F0502020204030204" pitchFamily="34" charset="0"/>
                <a:ea typeface="宋体" panose="02010600030101010101" pitchFamily="2" charset="-122"/>
                <a:cs typeface="Calibri" panose="020F0502020204030204" pitchFamily="34" charset="0"/>
              </a:rPr>
              <a:t>impression (on sb)</a:t>
            </a:r>
          </a:p>
        </p:txBody>
      </p:sp>
      <p:grpSp>
        <p:nvGrpSpPr>
          <p:cNvPr id="19" name="组合 64"/>
          <p:cNvGrpSpPr/>
          <p:nvPr/>
        </p:nvGrpSpPr>
        <p:grpSpPr bwMode="auto">
          <a:xfrm>
            <a:off x="1797104" y="5634731"/>
            <a:ext cx="400646" cy="400050"/>
            <a:chOff x="3566" y="0"/>
            <a:chExt cx="533400" cy="533400"/>
          </a:xfrm>
          <a:solidFill>
            <a:srgbClr val="7ED9F9"/>
          </a:solidFill>
        </p:grpSpPr>
        <p:sp>
          <p:nvSpPr>
            <p:cNvPr id="20"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5"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26" name="矩形 57"/>
          <p:cNvSpPr>
            <a:spLocks noChangeArrowheads="1"/>
          </p:cNvSpPr>
          <p:nvPr/>
        </p:nvSpPr>
        <p:spPr bwMode="auto">
          <a:xfrm>
            <a:off x="2335530" y="5525135"/>
            <a:ext cx="8735060" cy="13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r>
              <a:rPr lang="zh-CN" altLang="en-US" sz="2800" b="1" dirty="0">
                <a:latin typeface="Calibri" panose="020F0502020204030204" pitchFamily="34" charset="0"/>
                <a:cs typeface="Calibri" panose="020F0502020204030204" pitchFamily="34" charset="0"/>
              </a:rPr>
              <a:t>派生词</a:t>
            </a:r>
            <a:r>
              <a:rPr lang="en-US" altLang="zh-CN" sz="2800" b="1" dirty="0">
                <a:latin typeface="Calibri" panose="020F0502020204030204" pitchFamily="34" charset="0"/>
                <a:cs typeface="Calibri" panose="020F0502020204030204" pitchFamily="34" charset="0"/>
              </a:rPr>
              <a:t>:</a:t>
            </a:r>
            <a:endParaRPr lang="zh-CN" altLang="en-US"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impress  给…留下深刻印象 </a:t>
            </a:r>
          </a:p>
          <a:p>
            <a:r>
              <a:rPr lang="en-US" altLang="zh-CN" sz="2800" b="1" dirty="0">
                <a:latin typeface="Calibri" panose="020F0502020204030204" pitchFamily="34" charset="0"/>
                <a:cs typeface="Calibri" panose="020F0502020204030204" pitchFamily="34" charset="0"/>
              </a:rPr>
              <a:t>impress sb with sth; impress sth on sb </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17"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6976" y="88600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846307" y="1003255"/>
            <a:ext cx="6642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Quiz</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950335" y="885825"/>
            <a:ext cx="332422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填空</a:t>
            </a:r>
          </a:p>
        </p:txBody>
      </p:sp>
      <p:sp>
        <p:nvSpPr>
          <p:cNvPr id="6" name="矩形 43"/>
          <p:cNvSpPr>
            <a:spLocks noChangeArrowheads="1"/>
          </p:cNvSpPr>
          <p:nvPr/>
        </p:nvSpPr>
        <p:spPr bwMode="auto">
          <a:xfrm>
            <a:off x="2190507" y="2291318"/>
            <a:ext cx="9262110" cy="38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algn="l">
              <a:lnSpc>
                <a:spcPct val="75000"/>
              </a:lnSpc>
              <a:spcBef>
                <a:spcPct val="35000"/>
              </a:spcBef>
            </a:pPr>
            <a:r>
              <a:rPr lang="en-US" altLang="zh-CN" sz="2800" b="1" dirty="0">
                <a:latin typeface="Calibri" panose="020F0502020204030204" pitchFamily="34" charset="0"/>
                <a:ea typeface="华文新魏" pitchFamily="2" charset="-122"/>
                <a:cs typeface="Calibri" panose="020F0502020204030204" pitchFamily="34" charset="0"/>
              </a:rPr>
              <a:t>Her beauty left a deep ____________ the man. </a:t>
            </a:r>
          </a:p>
        </p:txBody>
      </p:sp>
      <p:grpSp>
        <p:nvGrpSpPr>
          <p:cNvPr id="3" name="组合 54"/>
          <p:cNvGrpSpPr/>
          <p:nvPr/>
        </p:nvGrpSpPr>
        <p:grpSpPr bwMode="auto">
          <a:xfrm>
            <a:off x="1677729" y="2291156"/>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grpSp>
        <p:nvGrpSpPr>
          <p:cNvPr id="4" name="组合 59"/>
          <p:cNvGrpSpPr/>
          <p:nvPr/>
        </p:nvGrpSpPr>
        <p:grpSpPr bwMode="auto">
          <a:xfrm>
            <a:off x="1668840" y="3229019"/>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29" name="Text Box 6"/>
          <p:cNvSpPr txBox="1">
            <a:spLocks noChangeArrowheads="1"/>
          </p:cNvSpPr>
          <p:nvPr/>
        </p:nvSpPr>
        <p:spPr bwMode="auto">
          <a:xfrm>
            <a:off x="5568315" y="2159000"/>
            <a:ext cx="2278380" cy="521970"/>
          </a:xfrm>
          <a:prstGeom prst="rect">
            <a:avLst/>
          </a:prstGeom>
          <a:noFill/>
          <a:ln w="9525">
            <a:noFill/>
            <a:miter lim="800000"/>
          </a:ln>
        </p:spPr>
        <p:txBody>
          <a:bodyPr wrap="square">
            <a:spAutoFit/>
          </a:bodyPr>
          <a:lstStyle/>
          <a:p>
            <a:pPr>
              <a:spcBef>
                <a:spcPct val="50000"/>
              </a:spcBef>
            </a:pP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rPr>
              <a:t>impression on</a:t>
            </a:r>
          </a:p>
        </p:txBody>
      </p:sp>
      <p:sp>
        <p:nvSpPr>
          <p:cNvPr id="30" name="Text Box 7"/>
          <p:cNvSpPr txBox="1">
            <a:spLocks noChangeArrowheads="1"/>
          </p:cNvSpPr>
          <p:nvPr/>
        </p:nvSpPr>
        <p:spPr bwMode="auto">
          <a:xfrm>
            <a:off x="4368165" y="4974590"/>
            <a:ext cx="2105025" cy="521970"/>
          </a:xfrm>
          <a:prstGeom prst="rect">
            <a:avLst/>
          </a:prstGeom>
          <a:noFill/>
          <a:ln w="9525">
            <a:noFill/>
            <a:miter lim="800000"/>
          </a:ln>
        </p:spPr>
        <p:txBody>
          <a:bodyPr wrap="square">
            <a:spAutoFit/>
          </a:bodyPr>
          <a:lstStyle/>
          <a:p>
            <a:pPr>
              <a:spcBef>
                <a:spcPct val="50000"/>
              </a:spcBef>
            </a:pP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sym typeface="+mn-ea"/>
              </a:rPr>
              <a:t>impressed</a:t>
            </a:r>
          </a:p>
        </p:txBody>
      </p:sp>
      <p:sp>
        <p:nvSpPr>
          <p:cNvPr id="8" name="矩形 43"/>
          <p:cNvSpPr>
            <a:spLocks noChangeArrowheads="1"/>
          </p:cNvSpPr>
          <p:nvPr/>
        </p:nvSpPr>
        <p:spPr bwMode="auto">
          <a:xfrm>
            <a:off x="2190507" y="3229213"/>
            <a:ext cx="9431020" cy="86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lnSpc>
                <a:spcPct val="75000"/>
              </a:lnSpc>
              <a:spcBef>
                <a:spcPct val="35000"/>
              </a:spcBef>
            </a:pPr>
            <a:r>
              <a:rPr lang="zh-CN" altLang="en-US" sz="2800" b="1" dirty="0">
                <a:latin typeface="Calibri" panose="020F0502020204030204" pitchFamily="34" charset="0"/>
                <a:ea typeface="华文新魏" pitchFamily="2" charset="-122"/>
                <a:cs typeface="Calibri" panose="020F0502020204030204" pitchFamily="34" charset="0"/>
              </a:rPr>
              <a:t>我认为当我在公园遇到他时，给他留下了很好的第一印象。</a:t>
            </a:r>
            <a:endParaRPr lang="en-US" altLang="zh-CN" sz="2800" b="1" dirty="0">
              <a:latin typeface="Calibri" panose="020F0502020204030204" pitchFamily="34" charset="0"/>
              <a:ea typeface="华文新魏" pitchFamily="2" charset="-122"/>
              <a:cs typeface="Calibri" panose="020F0502020204030204" pitchFamily="34" charset="0"/>
            </a:endParaRPr>
          </a:p>
          <a:p>
            <a:pPr algn="l">
              <a:lnSpc>
                <a:spcPct val="75000"/>
              </a:lnSpc>
              <a:spcBef>
                <a:spcPct val="35000"/>
              </a:spcBef>
            </a:pPr>
            <a:r>
              <a:rPr lang="en-US" altLang="zh-CN" sz="2800" b="1" dirty="0">
                <a:latin typeface="Calibri" panose="020F0502020204030204" pitchFamily="34" charset="0"/>
                <a:ea typeface="华文新魏" pitchFamily="2" charset="-122"/>
                <a:cs typeface="Calibri" panose="020F0502020204030204" pitchFamily="34" charset="0"/>
              </a:rPr>
              <a:t>I think I ____________________ when I met him at the park.</a:t>
            </a:r>
          </a:p>
        </p:txBody>
      </p:sp>
      <p:sp>
        <p:nvSpPr>
          <p:cNvPr id="13" name="Text Box 6"/>
          <p:cNvSpPr txBox="1">
            <a:spLocks noChangeArrowheads="1"/>
          </p:cNvSpPr>
          <p:nvPr/>
        </p:nvSpPr>
        <p:spPr bwMode="auto">
          <a:xfrm>
            <a:off x="3430270" y="3567430"/>
            <a:ext cx="3981450" cy="521970"/>
          </a:xfrm>
          <a:prstGeom prst="rect">
            <a:avLst/>
          </a:prstGeom>
          <a:noFill/>
          <a:ln w="9525">
            <a:noFill/>
            <a:miter lim="800000"/>
          </a:ln>
        </p:spPr>
        <p:txBody>
          <a:bodyPr wrap="square">
            <a:spAutoFit/>
          </a:bodyPr>
          <a:lstStyle/>
          <a:p>
            <a:pPr>
              <a:spcBef>
                <a:spcPct val="50000"/>
              </a:spcBef>
            </a:pP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sym typeface="+mn-ea"/>
              </a:rPr>
              <a:t>made a first impression</a:t>
            </a:r>
          </a:p>
        </p:txBody>
      </p:sp>
      <p:grpSp>
        <p:nvGrpSpPr>
          <p:cNvPr id="12" name="组合 64"/>
          <p:cNvGrpSpPr/>
          <p:nvPr/>
        </p:nvGrpSpPr>
        <p:grpSpPr bwMode="auto">
          <a:xfrm>
            <a:off x="1677724" y="4385051"/>
            <a:ext cx="400646" cy="400050"/>
            <a:chOff x="3566" y="0"/>
            <a:chExt cx="533400" cy="533400"/>
          </a:xfrm>
          <a:solidFill>
            <a:srgbClr val="7ED9F9"/>
          </a:solidFill>
        </p:grpSpPr>
        <p:sp>
          <p:nvSpPr>
            <p:cNvPr id="11"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6"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17" name="矩形 43"/>
          <p:cNvSpPr>
            <a:spLocks noChangeArrowheads="1"/>
          </p:cNvSpPr>
          <p:nvPr/>
        </p:nvSpPr>
        <p:spPr bwMode="auto">
          <a:xfrm>
            <a:off x="2190507" y="4632563"/>
            <a:ext cx="9765665" cy="86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lnSpc>
                <a:spcPct val="75000"/>
              </a:lnSpc>
              <a:spcBef>
                <a:spcPct val="35000"/>
              </a:spcBef>
            </a:pPr>
            <a:r>
              <a:rPr lang="zh-CN" altLang="en-US" sz="2800" b="1" dirty="0">
                <a:latin typeface="Calibri" panose="020F0502020204030204" pitchFamily="34" charset="0"/>
                <a:ea typeface="华文新魏" pitchFamily="2" charset="-122"/>
                <a:cs typeface="Calibri" panose="020F0502020204030204" pitchFamily="34" charset="0"/>
              </a:rPr>
              <a:t>这位魔术师用他惊人的伎俩，给观众留下了深刻的印象。</a:t>
            </a:r>
            <a:endParaRPr lang="en-US" altLang="zh-CN" sz="2800" b="1" dirty="0">
              <a:latin typeface="Calibri" panose="020F0502020204030204" pitchFamily="34" charset="0"/>
              <a:ea typeface="华文新魏" pitchFamily="2" charset="-122"/>
              <a:cs typeface="Calibri" panose="020F0502020204030204" pitchFamily="34" charset="0"/>
            </a:endParaRPr>
          </a:p>
          <a:p>
            <a:pPr algn="l">
              <a:lnSpc>
                <a:spcPct val="75000"/>
              </a:lnSpc>
              <a:spcBef>
                <a:spcPct val="35000"/>
              </a:spcBef>
            </a:pPr>
            <a:r>
              <a:rPr lang="en-US" altLang="zh-CN" sz="2800" b="1" dirty="0">
                <a:latin typeface="Calibri" panose="020F0502020204030204" pitchFamily="34" charset="0"/>
                <a:ea typeface="华文新魏" pitchFamily="2" charset="-122"/>
                <a:cs typeface="Calibri" panose="020F0502020204030204" pitchFamily="34" charset="0"/>
              </a:rPr>
              <a:t>The magician  _________ the audience ______ his amazing tricks.</a:t>
            </a:r>
          </a:p>
        </p:txBody>
      </p:sp>
      <p:sp>
        <p:nvSpPr>
          <p:cNvPr id="5" name="Text Box 7"/>
          <p:cNvSpPr txBox="1">
            <a:spLocks noChangeArrowheads="1"/>
          </p:cNvSpPr>
          <p:nvPr/>
        </p:nvSpPr>
        <p:spPr bwMode="auto">
          <a:xfrm>
            <a:off x="8141335" y="4974590"/>
            <a:ext cx="1582420" cy="521970"/>
          </a:xfrm>
          <a:prstGeom prst="rect">
            <a:avLst/>
          </a:prstGeom>
          <a:noFill/>
          <a:ln w="9525">
            <a:noFill/>
            <a:miter lim="800000"/>
          </a:ln>
        </p:spPr>
        <p:txBody>
          <a:bodyPr wrap="square">
            <a:spAutoFit/>
          </a:bodyPr>
          <a:lstStyle/>
          <a:p>
            <a:pPr>
              <a:spcBef>
                <a:spcPct val="50000"/>
              </a:spcBef>
            </a:pP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sym typeface="+mn-ea"/>
              </a:rPr>
              <a:t>with</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574361" y="1003255"/>
            <a:ext cx="117411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2. guide</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745865" y="871855"/>
            <a:ext cx="597027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pitchFamily="18" charset="0"/>
                <a:cs typeface="Times New Roman" panose="02020603050405020304" pitchFamily="18" charset="0"/>
                <a:sym typeface="Arial" panose="020B0604020202020204"/>
              </a:rPr>
              <a:t>将</a:t>
            </a:r>
            <a:r>
              <a:rPr lang="en-US" altLang="zh-CN" sz="2800" b="1" dirty="0">
                <a:solidFill>
                  <a:schemeClr val="tx1"/>
                </a:solidFill>
                <a:latin typeface="Calibri" panose="020F0502020204030204" pitchFamily="34" charset="0"/>
                <a:cs typeface="Calibri" panose="020F0502020204030204" pitchFamily="34" charset="0"/>
                <a:sym typeface="Arial" panose="020B0604020202020204"/>
              </a:rPr>
              <a:t>guide</a:t>
            </a:r>
            <a:r>
              <a:rPr lang="zh-CN" altLang="en-US" sz="2800" b="1" dirty="0">
                <a:solidFill>
                  <a:schemeClr val="tx1"/>
                </a:solidFill>
                <a:latin typeface="Times New Roman" panose="02020603050405020304" pitchFamily="18" charset="0"/>
                <a:cs typeface="Times New Roman" panose="02020603050405020304" pitchFamily="18" charset="0"/>
                <a:sym typeface="Arial" panose="020B0604020202020204"/>
              </a:rPr>
              <a:t>的意思和例句匹配</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矩形 43"/>
          <p:cNvSpPr>
            <a:spLocks noChangeArrowheads="1"/>
          </p:cNvSpPr>
          <p:nvPr/>
        </p:nvSpPr>
        <p:spPr bwMode="auto">
          <a:xfrm>
            <a:off x="2184156" y="2021039"/>
            <a:ext cx="3215005" cy="80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r>
              <a:rPr lang="en-US" sz="2400" b="1" dirty="0">
                <a:solidFill>
                  <a:srgbClr val="FF0000"/>
                </a:solidFill>
                <a:latin typeface="Calibri" panose="020F0502020204030204" pitchFamily="34" charset="0"/>
                <a:cs typeface="Calibri" panose="020F0502020204030204" pitchFamily="34" charset="0"/>
              </a:rPr>
              <a:t>a guide to</a:t>
            </a:r>
            <a:r>
              <a:rPr lang="en-US" sz="2400" b="1" dirty="0">
                <a:solidFill>
                  <a:schemeClr val="tx1"/>
                </a:solidFill>
                <a:latin typeface="Calibri" panose="020F0502020204030204" pitchFamily="34" charset="0"/>
                <a:cs typeface="Calibri" panose="020F0502020204030204" pitchFamily="34" charset="0"/>
              </a:rPr>
              <a:t> Italy</a:t>
            </a:r>
          </a:p>
          <a:p>
            <a:pPr algn="l"/>
            <a:r>
              <a:rPr lang="en-US" sz="2400" b="1" dirty="0">
                <a:solidFill>
                  <a:srgbClr val="FF0000"/>
                </a:solidFill>
                <a:latin typeface="Calibri" panose="020F0502020204030204" pitchFamily="34" charset="0"/>
                <a:cs typeface="Calibri" panose="020F0502020204030204" pitchFamily="34" charset="0"/>
              </a:rPr>
              <a:t>a Guide to</a:t>
            </a:r>
            <a:r>
              <a:rPr lang="en-US" sz="2400" b="1" dirty="0">
                <a:solidFill>
                  <a:schemeClr val="tx1"/>
                </a:solidFill>
                <a:latin typeface="Calibri" panose="020F0502020204030204" pitchFamily="34" charset="0"/>
                <a:cs typeface="Calibri" panose="020F0502020204030204" pitchFamily="34" charset="0"/>
              </a:rPr>
              <a:t> Family health</a:t>
            </a:r>
          </a:p>
        </p:txBody>
      </p:sp>
      <p:grpSp>
        <p:nvGrpSpPr>
          <p:cNvPr id="3" name="组合 54"/>
          <p:cNvGrpSpPr/>
          <p:nvPr/>
        </p:nvGrpSpPr>
        <p:grpSpPr bwMode="auto">
          <a:xfrm>
            <a:off x="1660584" y="2035251"/>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grpSp>
        <p:nvGrpSpPr>
          <p:cNvPr id="4" name="组合 59"/>
          <p:cNvGrpSpPr/>
          <p:nvPr/>
        </p:nvGrpSpPr>
        <p:grpSpPr bwMode="auto">
          <a:xfrm>
            <a:off x="1669475" y="3108631"/>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5" name="组合 64"/>
          <p:cNvGrpSpPr/>
          <p:nvPr/>
        </p:nvGrpSpPr>
        <p:grpSpPr bwMode="auto">
          <a:xfrm>
            <a:off x="1678520" y="4457819"/>
            <a:ext cx="400646" cy="400050"/>
            <a:chOff x="3566" y="0"/>
            <a:chExt cx="533400" cy="533400"/>
          </a:xfrm>
          <a:solidFill>
            <a:srgbClr val="7ED9F9"/>
          </a:solidFill>
        </p:grpSpPr>
        <p:sp>
          <p:nvSpPr>
            <p:cNvPr id="19"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0"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7" name="矩形 43"/>
          <p:cNvSpPr>
            <a:spLocks noChangeArrowheads="1"/>
          </p:cNvSpPr>
          <p:nvPr/>
        </p:nvSpPr>
        <p:spPr bwMode="auto">
          <a:xfrm>
            <a:off x="2184400" y="3108325"/>
            <a:ext cx="726884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algn="l"/>
            <a:r>
              <a:rPr lang="en-US" sz="2400" b="1" dirty="0">
                <a:solidFill>
                  <a:schemeClr val="tx1"/>
                </a:solidFill>
                <a:latin typeface="Calibri" panose="020F0502020204030204" pitchFamily="34" charset="0"/>
                <a:cs typeface="Calibri" panose="020F0502020204030204" pitchFamily="34" charset="0"/>
              </a:rPr>
              <a:t>We hired </a:t>
            </a:r>
            <a:r>
              <a:rPr lang="en-US" sz="2400" b="1" dirty="0">
                <a:solidFill>
                  <a:srgbClr val="FF0000"/>
                </a:solidFill>
                <a:latin typeface="Calibri" panose="020F0502020204030204" pitchFamily="34" charset="0"/>
                <a:cs typeface="Calibri" panose="020F0502020204030204" pitchFamily="34" charset="0"/>
              </a:rPr>
              <a:t>a tour guide</a:t>
            </a:r>
            <a:r>
              <a:rPr lang="en-US" sz="2400" b="1" dirty="0">
                <a:solidFill>
                  <a:schemeClr val="tx1"/>
                </a:solidFill>
                <a:latin typeface="Calibri" panose="020F0502020204030204" pitchFamily="34" charset="0"/>
                <a:cs typeface="Calibri" panose="020F0502020204030204" pitchFamily="34" charset="0"/>
              </a:rPr>
              <a:t> to get us across the mountains. </a:t>
            </a:r>
            <a:endParaRPr sz="2400" b="1" dirty="0">
              <a:solidFill>
                <a:schemeClr val="tx1"/>
              </a:solidFill>
              <a:latin typeface="Calibri" panose="020F0502020204030204" pitchFamily="34" charset="0"/>
              <a:cs typeface="Calibri" panose="020F0502020204030204" pitchFamily="34" charset="0"/>
            </a:endParaRPr>
          </a:p>
          <a:p>
            <a:r>
              <a:rPr lang="en-US" altLang="zh-CN" sz="2400" b="1" dirty="0">
                <a:solidFill>
                  <a:schemeClr val="tx1"/>
                </a:solidFill>
                <a:latin typeface="Calibri" panose="020F0502020204030204" pitchFamily="34" charset="0"/>
                <a:cs typeface="Calibri" panose="020F0502020204030204" pitchFamily="34" charset="0"/>
              </a:rPr>
              <a:t>an experienced mountain </a:t>
            </a:r>
            <a:r>
              <a:rPr lang="en-US" altLang="zh-CN" sz="2400" b="1" dirty="0">
                <a:solidFill>
                  <a:srgbClr val="FF0000"/>
                </a:solidFill>
                <a:latin typeface="Calibri" panose="020F0502020204030204" pitchFamily="34" charset="0"/>
                <a:cs typeface="Calibri" panose="020F0502020204030204" pitchFamily="34" charset="0"/>
              </a:rPr>
              <a:t>guide</a:t>
            </a:r>
            <a:endParaRPr lang="en-US" altLang="zh-CN" sz="2400" b="1" dirty="0">
              <a:solidFill>
                <a:schemeClr val="tx1"/>
              </a:solidFill>
              <a:latin typeface="Calibri" panose="020F0502020204030204" pitchFamily="34" charset="0"/>
              <a:cs typeface="Calibri" panose="020F0502020204030204" pitchFamily="34" charset="0"/>
            </a:endParaRPr>
          </a:p>
          <a:p>
            <a:endParaRPr lang="en-US" altLang="zh-CN" sz="2400" b="1" dirty="0">
              <a:solidFill>
                <a:schemeClr val="tx1"/>
              </a:solidFill>
              <a:latin typeface="Calibri" panose="020F0502020204030204" pitchFamily="34" charset="0"/>
              <a:cs typeface="Calibri" panose="020F0502020204030204" pitchFamily="34" charset="0"/>
            </a:endParaRPr>
          </a:p>
        </p:txBody>
      </p:sp>
      <p:sp>
        <p:nvSpPr>
          <p:cNvPr id="8" name="矩形 43"/>
          <p:cNvSpPr>
            <a:spLocks noChangeArrowheads="1"/>
          </p:cNvSpPr>
          <p:nvPr/>
        </p:nvSpPr>
        <p:spPr bwMode="auto">
          <a:xfrm>
            <a:off x="2184156" y="4367999"/>
            <a:ext cx="9626600" cy="154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r>
              <a:rPr lang="en-US" sz="2400" b="1" dirty="0">
                <a:solidFill>
                  <a:schemeClr val="tx1"/>
                </a:solidFill>
                <a:latin typeface="Calibri" panose="020F0502020204030204" pitchFamily="34" charset="0"/>
                <a:cs typeface="Calibri" panose="020F0502020204030204" pitchFamily="34" charset="0"/>
              </a:rPr>
              <a:t>We were </a:t>
            </a:r>
            <a:r>
              <a:rPr lang="en-US" sz="2400" b="1" dirty="0">
                <a:solidFill>
                  <a:srgbClr val="FF0000"/>
                </a:solidFill>
                <a:latin typeface="Calibri" panose="020F0502020204030204" pitchFamily="34" charset="0"/>
                <a:cs typeface="Calibri" panose="020F0502020204030204" pitchFamily="34" charset="0"/>
              </a:rPr>
              <a:t>guide</a:t>
            </a:r>
            <a:r>
              <a:rPr lang="en-US" sz="2400" b="1" dirty="0">
                <a:solidFill>
                  <a:schemeClr val="tx1"/>
                </a:solidFill>
                <a:latin typeface="Calibri" panose="020F0502020204030204" pitchFamily="34" charset="0"/>
                <a:cs typeface="Calibri" panose="020F0502020204030204" pitchFamily="34" charset="0"/>
              </a:rPr>
              <a:t>d around the museums.</a:t>
            </a:r>
          </a:p>
          <a:p>
            <a:pPr algn="l"/>
            <a:r>
              <a:rPr lang="en-US" sz="2400" b="1" dirty="0">
                <a:solidFill>
                  <a:schemeClr val="tx1"/>
                </a:solidFill>
                <a:latin typeface="Calibri" panose="020F0502020204030204" pitchFamily="34" charset="0"/>
                <a:cs typeface="Calibri" panose="020F0502020204030204" pitchFamily="34" charset="0"/>
              </a:rPr>
              <a:t>He was always </a:t>
            </a:r>
            <a:r>
              <a:rPr lang="en-US" sz="2400" b="1" dirty="0">
                <a:solidFill>
                  <a:srgbClr val="FF0000"/>
                </a:solidFill>
                <a:latin typeface="Calibri" panose="020F0502020204030204" pitchFamily="34" charset="0"/>
                <a:cs typeface="Calibri" panose="020F0502020204030204" pitchFamily="34" charset="0"/>
              </a:rPr>
              <a:t>guide</a:t>
            </a:r>
            <a:r>
              <a:rPr lang="en-US" sz="2400" b="1" dirty="0">
                <a:solidFill>
                  <a:schemeClr val="tx1"/>
                </a:solidFill>
                <a:latin typeface="Calibri" panose="020F0502020204030204" pitchFamily="34" charset="0"/>
                <a:cs typeface="Calibri" panose="020F0502020204030204" pitchFamily="34" charset="0"/>
              </a:rPr>
              <a:t>d by his religious beliefs.</a:t>
            </a:r>
          </a:p>
          <a:p>
            <a:pPr algn="l"/>
            <a:r>
              <a:rPr lang="en-US" sz="2400" b="1" dirty="0">
                <a:latin typeface="Calibri" panose="020F0502020204030204" pitchFamily="34" charset="0"/>
                <a:cs typeface="Calibri" panose="020F0502020204030204" pitchFamily="34" charset="0"/>
                <a:sym typeface="+mn-ea"/>
              </a:rPr>
              <a:t>The health and safety officer will </a:t>
            </a:r>
            <a:r>
              <a:rPr lang="en-US" sz="2400" b="1" dirty="0">
                <a:solidFill>
                  <a:srgbClr val="FF0000"/>
                </a:solidFill>
                <a:latin typeface="Calibri" panose="020F0502020204030204" pitchFamily="34" charset="0"/>
                <a:cs typeface="Calibri" panose="020F0502020204030204" pitchFamily="34" charset="0"/>
                <a:sym typeface="+mn-ea"/>
              </a:rPr>
              <a:t>guide</a:t>
            </a:r>
            <a:r>
              <a:rPr lang="en-US" sz="2400" b="1" dirty="0">
                <a:latin typeface="Calibri" panose="020F0502020204030204" pitchFamily="34" charset="0"/>
                <a:cs typeface="Calibri" panose="020F0502020204030204" pitchFamily="34" charset="0"/>
                <a:sym typeface="+mn-ea"/>
              </a:rPr>
              <a:t> you </a:t>
            </a:r>
            <a:r>
              <a:rPr lang="en-US" sz="2400" b="1" dirty="0">
                <a:solidFill>
                  <a:srgbClr val="FF0000"/>
                </a:solidFill>
                <a:latin typeface="Calibri" panose="020F0502020204030204" pitchFamily="34" charset="0"/>
                <a:cs typeface="Calibri" panose="020F0502020204030204" pitchFamily="34" charset="0"/>
                <a:sym typeface="+mn-ea"/>
              </a:rPr>
              <a:t>through</a:t>
            </a:r>
            <a:r>
              <a:rPr lang="en-US" sz="2400" b="1" dirty="0">
                <a:latin typeface="Calibri" panose="020F0502020204030204" pitchFamily="34" charset="0"/>
                <a:cs typeface="Calibri" panose="020F0502020204030204" pitchFamily="34" charset="0"/>
                <a:sym typeface="+mn-ea"/>
              </a:rPr>
              <a:t> the safety procedures. </a:t>
            </a:r>
            <a:endParaRPr lang="en-US" altLang="zh-CN" sz="2400" b="1" dirty="0">
              <a:solidFill>
                <a:schemeClr val="tx1"/>
              </a:solidFill>
              <a:latin typeface="Calibri" panose="020F0502020204030204" pitchFamily="34" charset="0"/>
              <a:cs typeface="Calibri" panose="020F0502020204030204" pitchFamily="34" charset="0"/>
            </a:endParaRPr>
          </a:p>
          <a:p>
            <a:pPr algn="l"/>
            <a:r>
              <a:rPr lang="en-US" sz="2400" b="1" dirty="0">
                <a:solidFill>
                  <a:schemeClr val="tx1"/>
                </a:solidFill>
                <a:latin typeface="Calibri" panose="020F0502020204030204" pitchFamily="34" charset="0"/>
                <a:cs typeface="Calibri" panose="020F0502020204030204" pitchFamily="34" charset="0"/>
              </a:rPr>
              <a:t> </a:t>
            </a:r>
          </a:p>
        </p:txBody>
      </p:sp>
      <p:sp>
        <p:nvSpPr>
          <p:cNvPr id="29" name="Text Box 6"/>
          <p:cNvSpPr txBox="1">
            <a:spLocks noChangeArrowheads="1"/>
          </p:cNvSpPr>
          <p:nvPr/>
        </p:nvSpPr>
        <p:spPr bwMode="auto">
          <a:xfrm>
            <a:off x="10343515" y="3367405"/>
            <a:ext cx="1150620" cy="460375"/>
          </a:xfrm>
          <a:prstGeom prst="rect">
            <a:avLst/>
          </a:prstGeom>
          <a:noFill/>
          <a:ln w="9525">
            <a:noFill/>
            <a:miter lim="800000"/>
          </a:ln>
        </p:spPr>
        <p:txBody>
          <a:bodyPr wrap="square">
            <a:spAutoFit/>
          </a:bodyPr>
          <a:lstStyle/>
          <a:p>
            <a:pPr>
              <a:spcBef>
                <a:spcPct val="50000"/>
              </a:spcBef>
            </a:pPr>
            <a:r>
              <a:rPr lang="en-US" altLang="zh-CN" sz="2400" b="1" dirty="0">
                <a:solidFill>
                  <a:srgbClr val="0070C0"/>
                </a:solidFill>
                <a:effectLst/>
                <a:latin typeface="Times New Roman" panose="02020603050405020304" pitchFamily="18" charset="0"/>
                <a:ea typeface="华文新魏" pitchFamily="2" charset="-122"/>
                <a:cs typeface="Times New Roman" panose="02020603050405020304" pitchFamily="18" charset="0"/>
              </a:rPr>
              <a:t>n. </a:t>
            </a:r>
            <a:r>
              <a:rPr lang="zh-CN" altLang="en-US" sz="2400" b="1" dirty="0">
                <a:solidFill>
                  <a:srgbClr val="0070C0"/>
                </a:solidFill>
                <a:latin typeface="Calibri" panose="020F0502020204030204" pitchFamily="34" charset="0"/>
                <a:ea typeface="华文新魏" pitchFamily="2" charset="-122"/>
                <a:cs typeface="Calibri" panose="020F0502020204030204" pitchFamily="34" charset="0"/>
              </a:rPr>
              <a:t>指南</a:t>
            </a:r>
          </a:p>
        </p:txBody>
      </p:sp>
      <p:sp>
        <p:nvSpPr>
          <p:cNvPr id="11" name="Text Box 6"/>
          <p:cNvSpPr txBox="1">
            <a:spLocks noChangeArrowheads="1"/>
          </p:cNvSpPr>
          <p:nvPr/>
        </p:nvSpPr>
        <p:spPr bwMode="auto">
          <a:xfrm>
            <a:off x="9745345" y="4519295"/>
            <a:ext cx="2346960" cy="460375"/>
          </a:xfrm>
          <a:prstGeom prst="rect">
            <a:avLst/>
          </a:prstGeom>
          <a:noFill/>
          <a:ln w="9525">
            <a:noFill/>
            <a:miter lim="800000"/>
          </a:ln>
        </p:spPr>
        <p:txBody>
          <a:bodyPr wrap="square">
            <a:spAutoFit/>
          </a:bodyPr>
          <a:lstStyle/>
          <a:p>
            <a:pPr>
              <a:spcBef>
                <a:spcPct val="50000"/>
              </a:spcBef>
            </a:pPr>
            <a:r>
              <a:rPr lang="en-US" altLang="zh-CN" sz="2400" b="1" dirty="0">
                <a:solidFill>
                  <a:srgbClr val="0070C0"/>
                </a:solidFill>
                <a:latin typeface="Times New Roman" panose="02020603050405020304" pitchFamily="18" charset="0"/>
                <a:ea typeface="华文新魏" pitchFamily="2" charset="-122"/>
                <a:cs typeface="Times New Roman" panose="02020603050405020304" pitchFamily="18" charset="0"/>
              </a:rPr>
              <a:t>n. </a:t>
            </a:r>
            <a:r>
              <a:rPr lang="en-US" altLang="zh-CN" sz="2400" b="1" dirty="0">
                <a:solidFill>
                  <a:srgbClr val="0070C0"/>
                </a:solidFill>
                <a:latin typeface="Calibri" panose="020F0502020204030204" pitchFamily="34" charset="0"/>
                <a:ea typeface="华文新魏" pitchFamily="2" charset="-122"/>
                <a:cs typeface="Calibri" panose="020F0502020204030204" pitchFamily="34" charset="0"/>
              </a:rPr>
              <a:t> </a:t>
            </a:r>
            <a:r>
              <a:rPr lang="zh-CN" altLang="en-US" sz="2400" b="1" dirty="0">
                <a:solidFill>
                  <a:srgbClr val="0070C0"/>
                </a:solidFill>
                <a:latin typeface="Calibri" panose="020F0502020204030204" pitchFamily="34" charset="0"/>
                <a:ea typeface="华文新魏" pitchFamily="2" charset="-122"/>
                <a:cs typeface="Calibri" panose="020F0502020204030204" pitchFamily="34" charset="0"/>
              </a:rPr>
              <a:t>导游，向导</a:t>
            </a:r>
          </a:p>
        </p:txBody>
      </p:sp>
      <p:sp>
        <p:nvSpPr>
          <p:cNvPr id="12" name="Text Box 6"/>
          <p:cNvSpPr txBox="1">
            <a:spLocks noChangeArrowheads="1"/>
          </p:cNvSpPr>
          <p:nvPr/>
        </p:nvSpPr>
        <p:spPr bwMode="auto">
          <a:xfrm>
            <a:off x="9786620" y="2366645"/>
            <a:ext cx="2305685" cy="460375"/>
          </a:xfrm>
          <a:prstGeom prst="rect">
            <a:avLst/>
          </a:prstGeom>
          <a:noFill/>
          <a:ln w="9525">
            <a:noFill/>
            <a:miter lim="800000"/>
          </a:ln>
        </p:spPr>
        <p:txBody>
          <a:bodyPr wrap="square">
            <a:spAutoFit/>
          </a:bodyPr>
          <a:lstStyle/>
          <a:p>
            <a:pPr>
              <a:spcBef>
                <a:spcPct val="50000"/>
              </a:spcBef>
            </a:pPr>
            <a:r>
              <a:rPr lang="en-US" sz="2400" b="1" dirty="0">
                <a:solidFill>
                  <a:srgbClr val="0070C0"/>
                </a:solidFill>
                <a:latin typeface="Times New Roman" panose="02020603050405020304" pitchFamily="18" charset="0"/>
                <a:ea typeface="华文新魏" pitchFamily="2" charset="-122"/>
                <a:cs typeface="Times New Roman" panose="02020603050405020304" pitchFamily="18" charset="0"/>
              </a:rPr>
              <a:t>vt.</a:t>
            </a:r>
            <a:r>
              <a:rPr lang="en-US" sz="2400" b="1" dirty="0">
                <a:solidFill>
                  <a:srgbClr val="0070C0"/>
                </a:solidFill>
                <a:latin typeface="Calibri" panose="020F0502020204030204" pitchFamily="34" charset="0"/>
                <a:ea typeface="华文新魏" pitchFamily="2" charset="-122"/>
                <a:cs typeface="Calibri" panose="020F0502020204030204" pitchFamily="34" charset="0"/>
              </a:rPr>
              <a:t> </a:t>
            </a:r>
            <a:r>
              <a:rPr lang="zh-CN" altLang="en-US" sz="2400" b="1" dirty="0">
                <a:solidFill>
                  <a:srgbClr val="0070C0"/>
                </a:solidFill>
                <a:latin typeface="Calibri" panose="020F0502020204030204" pitchFamily="34" charset="0"/>
                <a:ea typeface="华文新魏" pitchFamily="2" charset="-122"/>
                <a:cs typeface="Calibri" panose="020F0502020204030204" pitchFamily="34" charset="0"/>
              </a:rPr>
              <a:t>指引，指导</a:t>
            </a:r>
          </a:p>
        </p:txBody>
      </p:sp>
      <p:cxnSp>
        <p:nvCxnSpPr>
          <p:cNvPr id="24" name="直接连接符 23"/>
          <p:cNvCxnSpPr/>
          <p:nvPr/>
        </p:nvCxnSpPr>
        <p:spPr>
          <a:xfrm flipH="1">
            <a:off x="8004175" y="2890520"/>
            <a:ext cx="2019935" cy="165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7282180" y="3700780"/>
            <a:ext cx="2904490" cy="722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5925820" y="2447925"/>
            <a:ext cx="4417695" cy="9994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8600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846307" y="1003255"/>
            <a:ext cx="6642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Quiz</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979545" y="885825"/>
            <a:ext cx="601726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用</a:t>
            </a:r>
            <a:r>
              <a:rPr lang="en-US" altLang="zh-CN" sz="2800" b="1" dirty="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rPr>
              <a:t>guide</a:t>
            </a:r>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的不同用法造句</a:t>
            </a:r>
          </a:p>
        </p:txBody>
      </p:sp>
      <p:sp>
        <p:nvSpPr>
          <p:cNvPr id="6" name="矩形 43"/>
          <p:cNvSpPr>
            <a:spLocks noChangeArrowheads="1"/>
          </p:cNvSpPr>
          <p:nvPr/>
        </p:nvSpPr>
        <p:spPr bwMode="auto">
          <a:xfrm>
            <a:off x="1942465" y="3410585"/>
            <a:ext cx="9126855"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algn="l" fontAlgn="auto">
              <a:lnSpc>
                <a:spcPct val="100000"/>
              </a:lnSpc>
              <a:spcBef>
                <a:spcPts val="0"/>
              </a:spcBef>
            </a:pPr>
            <a:r>
              <a:rPr lang="en-US" altLang="zh-CN" sz="2800" b="1" dirty="0">
                <a:solidFill>
                  <a:schemeClr val="tx1"/>
                </a:solidFill>
                <a:latin typeface="Calibri" panose="020F0502020204030204" pitchFamily="34" charset="0"/>
                <a:ea typeface="华文新魏" pitchFamily="2" charset="-122"/>
                <a:cs typeface="Calibri" panose="020F0502020204030204" pitchFamily="34" charset="0"/>
              </a:rPr>
              <a:t>He was like </a:t>
            </a: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rPr>
              <a:t>a guide to my life</a:t>
            </a:r>
            <a:r>
              <a:rPr lang="en-US" altLang="zh-CN" sz="2800" b="1" dirty="0">
                <a:solidFill>
                  <a:schemeClr val="tx1"/>
                </a:solidFill>
                <a:latin typeface="Calibri" panose="020F0502020204030204" pitchFamily="34" charset="0"/>
                <a:ea typeface="华文新魏" pitchFamily="2" charset="-122"/>
                <a:cs typeface="Calibri" panose="020F0502020204030204" pitchFamily="34" charset="0"/>
              </a:rPr>
              <a:t>, </a:t>
            </a: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rPr>
              <a:t>guiding </a:t>
            </a:r>
            <a:r>
              <a:rPr lang="en-US" altLang="zh-CN" sz="2800" b="1" dirty="0">
                <a:solidFill>
                  <a:schemeClr val="tx1"/>
                </a:solidFill>
                <a:latin typeface="Calibri" panose="020F0502020204030204" pitchFamily="34" charset="0"/>
                <a:ea typeface="华文新魏" pitchFamily="2" charset="-122"/>
                <a:cs typeface="Calibri" panose="020F0502020204030204" pitchFamily="34" charset="0"/>
              </a:rPr>
              <a:t>me when I don't know what the future holds.</a:t>
            </a:r>
          </a:p>
        </p:txBody>
      </p:sp>
      <p:grpSp>
        <p:nvGrpSpPr>
          <p:cNvPr id="3" name="组合 54"/>
          <p:cNvGrpSpPr/>
          <p:nvPr/>
        </p:nvGrpSpPr>
        <p:grpSpPr bwMode="auto">
          <a:xfrm>
            <a:off x="1565334" y="2625801"/>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4" name="文本框 3"/>
          <p:cNvSpPr txBox="1"/>
          <p:nvPr/>
        </p:nvSpPr>
        <p:spPr>
          <a:xfrm>
            <a:off x="2075815" y="2354580"/>
            <a:ext cx="8359140" cy="953135"/>
          </a:xfrm>
          <a:prstGeom prst="rect">
            <a:avLst/>
          </a:prstGeom>
          <a:noFill/>
        </p:spPr>
        <p:txBody>
          <a:bodyPr wrap="square" rtlCol="0">
            <a:spAutoFit/>
          </a:bodyPr>
          <a:lstStyle/>
          <a:p>
            <a:r>
              <a:rPr lang="zh-CN" altLang="en-US" sz="2800" b="1"/>
              <a:t>他就像我生活上的指南，在我对未来迷茫的时候指导着我。</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96834" y="1003255"/>
            <a:ext cx="93853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3. lack</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765550" y="871855"/>
            <a:ext cx="785304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solidFill>
                <a:latin typeface="Times New Roman" panose="02020603050405020304" pitchFamily="18" charset="0"/>
                <a:cs typeface="Times New Roman" panose="02020603050405020304" pitchFamily="18" charset="0"/>
                <a:sym typeface="Arial" panose="020B0604020202020204"/>
              </a:rPr>
              <a:t>n. &amp; v. </a:t>
            </a:r>
            <a:r>
              <a:rPr lang="zh-CN" altLang="en-US" sz="2800" b="1" dirty="0">
                <a:solidFill>
                  <a:schemeClr val="tx1"/>
                </a:solidFill>
                <a:latin typeface="Times New Roman" panose="02020603050405020304" pitchFamily="18" charset="0"/>
                <a:cs typeface="Times New Roman" panose="02020603050405020304" pitchFamily="18" charset="0"/>
                <a:sym typeface="Arial" panose="020B0604020202020204"/>
              </a:rPr>
              <a:t>  根据例句找出</a:t>
            </a:r>
            <a:r>
              <a:rPr lang="en-US" altLang="zh-CN" sz="2800" b="1" dirty="0">
                <a:solidFill>
                  <a:schemeClr val="tx1"/>
                </a:solidFill>
                <a:latin typeface="Calibri" panose="020F0502020204030204" pitchFamily="34" charset="0"/>
                <a:cs typeface="Calibri" panose="020F0502020204030204" pitchFamily="34" charset="0"/>
                <a:sym typeface="Arial" panose="020B0604020202020204"/>
              </a:rPr>
              <a:t>lack</a:t>
            </a:r>
            <a:r>
              <a:rPr lang="zh-CN" altLang="en-US" sz="2800" b="1" dirty="0">
                <a:solidFill>
                  <a:schemeClr val="tx1"/>
                </a:solidFill>
                <a:latin typeface="Times New Roman" panose="02020603050405020304" pitchFamily="18" charset="0"/>
                <a:cs typeface="Times New Roman" panose="02020603050405020304" pitchFamily="18" charset="0"/>
                <a:sym typeface="Arial" panose="020B0604020202020204"/>
              </a:rPr>
              <a:t>相应的词组</a:t>
            </a:r>
            <a:r>
              <a:rPr lang="en-US" altLang="zh-CN" sz="2800" b="1" dirty="0">
                <a:solidFill>
                  <a:schemeClr val="tx1"/>
                </a:solidFill>
                <a:latin typeface="Times New Roman" panose="02020603050405020304" pitchFamily="18" charset="0"/>
                <a:cs typeface="Times New Roman" panose="02020603050405020304" pitchFamily="18" charset="0"/>
                <a:sym typeface="Arial" panose="020B0604020202020204"/>
              </a:rPr>
              <a:t> </a:t>
            </a:r>
          </a:p>
        </p:txBody>
      </p:sp>
      <p:sp>
        <p:nvSpPr>
          <p:cNvPr id="6" name="矩形 43"/>
          <p:cNvSpPr>
            <a:spLocks noChangeArrowheads="1"/>
          </p:cNvSpPr>
          <p:nvPr/>
        </p:nvSpPr>
        <p:spPr bwMode="auto">
          <a:xfrm>
            <a:off x="2184157" y="1850061"/>
            <a:ext cx="792988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lnSpc>
                <a:spcPct val="75000"/>
              </a:lnSpc>
              <a:spcBef>
                <a:spcPct val="35000"/>
              </a:spcBef>
            </a:pPr>
            <a:r>
              <a:rPr lang="en-US" sz="2800" b="1" dirty="0">
                <a:solidFill>
                  <a:schemeClr val="tx1"/>
                </a:solidFill>
                <a:latin typeface="Calibri" panose="020F0502020204030204" pitchFamily="34" charset="0"/>
                <a:cs typeface="Calibri" panose="020F0502020204030204" pitchFamily="34" charset="0"/>
              </a:rPr>
              <a:t>Too many teachers are treated with a lack of respect.</a:t>
            </a:r>
          </a:p>
          <a:p>
            <a:pPr algn="l">
              <a:lnSpc>
                <a:spcPct val="75000"/>
              </a:lnSpc>
              <a:spcBef>
                <a:spcPct val="35000"/>
              </a:spcBef>
            </a:pPr>
            <a:r>
              <a:rPr lang="en-US" sz="2800" b="1" dirty="0">
                <a:solidFill>
                  <a:schemeClr val="tx1"/>
                </a:solidFill>
                <a:latin typeface="Calibri" panose="020F0502020204030204" pitchFamily="34" charset="0"/>
                <a:cs typeface="Calibri" panose="020F0502020204030204" pitchFamily="34" charset="0"/>
              </a:rPr>
              <a:t>There was no lack of willing helpers.</a:t>
            </a:r>
          </a:p>
          <a:p>
            <a:pPr algn="l">
              <a:lnSpc>
                <a:spcPct val="75000"/>
              </a:lnSpc>
              <a:spcBef>
                <a:spcPct val="35000"/>
              </a:spcBef>
            </a:pPr>
            <a:r>
              <a:rPr lang="en-US" sz="2800" b="1" dirty="0">
                <a:solidFill>
                  <a:schemeClr val="tx1"/>
                </a:solidFill>
                <a:latin typeface="Calibri" panose="020F0502020204030204" pitchFamily="34" charset="0"/>
                <a:cs typeface="Calibri" panose="020F0502020204030204" pitchFamily="34" charset="0"/>
              </a:rPr>
              <a:t>Despite his lack of experience, he got the job. </a:t>
            </a:r>
          </a:p>
        </p:txBody>
      </p:sp>
      <p:grpSp>
        <p:nvGrpSpPr>
          <p:cNvPr id="3" name="组合 54"/>
          <p:cNvGrpSpPr/>
          <p:nvPr/>
        </p:nvGrpSpPr>
        <p:grpSpPr bwMode="auto">
          <a:xfrm>
            <a:off x="1660584" y="1788305"/>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sp>
        <p:nvSpPr>
          <p:cNvPr id="11" name="矩形 57"/>
          <p:cNvSpPr>
            <a:spLocks noChangeArrowheads="1"/>
          </p:cNvSpPr>
          <p:nvPr/>
        </p:nvSpPr>
        <p:spPr bwMode="auto">
          <a:xfrm>
            <a:off x="2184400" y="4470400"/>
            <a:ext cx="7858760"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r>
              <a:rPr lang="en-US" sz="2800" b="1" dirty="0">
                <a:solidFill>
                  <a:schemeClr val="tx1"/>
                </a:solidFill>
                <a:latin typeface="Calibri" panose="020F0502020204030204" pitchFamily="34" charset="0"/>
                <a:cs typeface="Calibri" panose="020F0502020204030204" pitchFamily="34" charset="0"/>
              </a:rPr>
              <a:t>He lacks confidence.</a:t>
            </a:r>
          </a:p>
          <a:p>
            <a:r>
              <a:rPr lang="en-US" sz="2800" b="1" dirty="0">
                <a:solidFill>
                  <a:schemeClr val="tx1"/>
                </a:solidFill>
                <a:latin typeface="Calibri" panose="020F0502020204030204" pitchFamily="34" charset="0"/>
                <a:cs typeface="Calibri" panose="020F0502020204030204" pitchFamily="34" charset="0"/>
              </a:rPr>
              <a:t>She has the determination that her brother lacks. </a:t>
            </a:r>
          </a:p>
        </p:txBody>
      </p:sp>
      <p:grpSp>
        <p:nvGrpSpPr>
          <p:cNvPr id="4" name="组合 59"/>
          <p:cNvGrpSpPr/>
          <p:nvPr/>
        </p:nvGrpSpPr>
        <p:grpSpPr bwMode="auto">
          <a:xfrm>
            <a:off x="1637090" y="4408846"/>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29" name="Text Box 6"/>
          <p:cNvSpPr txBox="1">
            <a:spLocks noChangeArrowheads="1"/>
          </p:cNvSpPr>
          <p:nvPr/>
        </p:nvSpPr>
        <p:spPr bwMode="auto">
          <a:xfrm>
            <a:off x="3629025" y="3424555"/>
            <a:ext cx="5424805" cy="521970"/>
          </a:xfrm>
          <a:prstGeom prst="rect">
            <a:avLst/>
          </a:prstGeom>
          <a:noFill/>
          <a:ln w="9525">
            <a:noFill/>
            <a:miter lim="800000"/>
          </a:ln>
        </p:spPr>
        <p:txBody>
          <a:bodyPr wrap="square">
            <a:spAutoFit/>
          </a:bodyPr>
          <a:lstStyle/>
          <a:p>
            <a:pPr>
              <a:spcBef>
                <a:spcPct val="50000"/>
              </a:spcBef>
            </a:pPr>
            <a:r>
              <a:rPr lang="en-US" sz="2800" b="1" i="1" dirty="0">
                <a:solidFill>
                  <a:srgbClr val="FF0000"/>
                </a:solidFill>
                <a:latin typeface="Times New Roman" panose="02020603050405020304" pitchFamily="18" charset="0"/>
                <a:ea typeface="华文新魏" pitchFamily="2" charset="-122"/>
                <a:cs typeface="Times New Roman" panose="02020603050405020304" pitchFamily="18" charset="0"/>
              </a:rPr>
              <a:t>n.</a:t>
            </a:r>
            <a:r>
              <a:rPr lang="en-US" sz="2800" b="1" dirty="0">
                <a:solidFill>
                  <a:srgbClr val="FF0000"/>
                </a:solidFill>
                <a:latin typeface="Calibri" panose="020F0502020204030204" pitchFamily="34" charset="0"/>
                <a:ea typeface="华文新魏" pitchFamily="2" charset="-122"/>
                <a:cs typeface="Calibri" panose="020F0502020204030204" pitchFamily="34" charset="0"/>
              </a:rPr>
              <a:t> a lack of sth; no lack of sth</a:t>
            </a:r>
          </a:p>
        </p:txBody>
      </p:sp>
      <p:sp>
        <p:nvSpPr>
          <p:cNvPr id="30" name="Text Box 6"/>
          <p:cNvSpPr txBox="1">
            <a:spLocks noChangeArrowheads="1"/>
          </p:cNvSpPr>
          <p:nvPr/>
        </p:nvSpPr>
        <p:spPr bwMode="auto">
          <a:xfrm>
            <a:off x="3765550" y="5626735"/>
            <a:ext cx="5424805" cy="521970"/>
          </a:xfrm>
          <a:prstGeom prst="rect">
            <a:avLst/>
          </a:prstGeom>
          <a:noFill/>
          <a:ln w="9525">
            <a:noFill/>
            <a:miter lim="800000"/>
          </a:ln>
        </p:spPr>
        <p:txBody>
          <a:bodyPr wrap="square">
            <a:spAutoFit/>
          </a:bodyPr>
          <a:lstStyle/>
          <a:p>
            <a:pPr>
              <a:spcBef>
                <a:spcPct val="50000"/>
              </a:spcBef>
            </a:pPr>
            <a:r>
              <a:rPr lang="en-US" sz="2800" b="1" i="1" dirty="0">
                <a:solidFill>
                  <a:srgbClr val="FF0000"/>
                </a:solidFill>
                <a:latin typeface="Times New Roman" panose="02020603050405020304" pitchFamily="18" charset="0"/>
                <a:ea typeface="华文新魏" pitchFamily="2" charset="-122"/>
                <a:cs typeface="Times New Roman" panose="02020603050405020304" pitchFamily="18" charset="0"/>
              </a:rPr>
              <a:t>v.</a:t>
            </a:r>
            <a:r>
              <a:rPr lang="en-US" sz="2800" b="1" dirty="0">
                <a:solidFill>
                  <a:srgbClr val="FF0000"/>
                </a:solidFill>
                <a:latin typeface="Calibri" panose="020F0502020204030204" pitchFamily="34" charset="0"/>
                <a:ea typeface="华文新魏" pitchFamily="2" charset="-122"/>
                <a:cs typeface="Calibri" panose="020F0502020204030204" pitchFamily="34" charset="0"/>
              </a:rPr>
              <a:t> lack sth</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lide(fromRight)">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846307" y="1003255"/>
            <a:ext cx="6642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Quiz</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55085" y="885825"/>
            <a:ext cx="394589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改错</a:t>
            </a:r>
          </a:p>
        </p:txBody>
      </p:sp>
      <p:sp>
        <p:nvSpPr>
          <p:cNvPr id="6" name="矩形 43"/>
          <p:cNvSpPr>
            <a:spLocks noChangeArrowheads="1"/>
          </p:cNvSpPr>
          <p:nvPr/>
        </p:nvSpPr>
        <p:spPr bwMode="auto">
          <a:xfrm>
            <a:off x="2184400" y="2167255"/>
            <a:ext cx="6914515"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fontAlgn="auto">
              <a:lnSpc>
                <a:spcPct val="100000"/>
              </a:lnSpc>
            </a:pPr>
            <a:r>
              <a:rPr lang="en-US" altLang="zh-CN" sz="2800" b="1" dirty="0">
                <a:latin typeface="Calibri" panose="020F0502020204030204" pitchFamily="34" charset="0"/>
                <a:cs typeface="Calibri" panose="020F0502020204030204" pitchFamily="34" charset="0"/>
              </a:rPr>
              <a:t>*We lack in/of ideas.</a:t>
            </a:r>
          </a:p>
          <a:p>
            <a:pPr fontAlgn="auto">
              <a:lnSpc>
                <a:spcPct val="100000"/>
              </a:lnSpc>
            </a:pPr>
            <a:endParaRPr lang="en-US" altLang="zh-CN" sz="2800" b="1" dirty="0">
              <a:solidFill>
                <a:srgbClr val="FF0000"/>
              </a:solidFill>
              <a:latin typeface="Calibri" panose="020F0502020204030204" pitchFamily="34" charset="0"/>
              <a:cs typeface="Calibri" panose="020F0502020204030204" pitchFamily="34" charset="0"/>
            </a:endParaRPr>
          </a:p>
        </p:txBody>
      </p:sp>
      <p:grpSp>
        <p:nvGrpSpPr>
          <p:cNvPr id="3" name="组合 54"/>
          <p:cNvGrpSpPr/>
          <p:nvPr/>
        </p:nvGrpSpPr>
        <p:grpSpPr bwMode="auto">
          <a:xfrm>
            <a:off x="1660584" y="2105589"/>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7" name="文本框 6"/>
          <p:cNvSpPr txBox="1"/>
          <p:nvPr/>
        </p:nvSpPr>
        <p:spPr>
          <a:xfrm>
            <a:off x="2184400" y="3325495"/>
            <a:ext cx="3992245" cy="1814830"/>
          </a:xfrm>
          <a:prstGeom prst="rect">
            <a:avLst/>
          </a:prstGeom>
          <a:solidFill>
            <a:schemeClr val="bg1"/>
          </a:solidFill>
        </p:spPr>
        <p:txBody>
          <a:bodyPr wrap="square" rtlCol="0">
            <a:spAutoFit/>
          </a:bodyPr>
          <a:lstStyle/>
          <a:p>
            <a:r>
              <a:rPr lang="en-US" altLang="zh-CN" sz="2800" b="1" dirty="0">
                <a:solidFill>
                  <a:srgbClr val="FF0000"/>
                </a:solidFill>
                <a:latin typeface="Calibri" panose="020F0502020204030204" pitchFamily="34" charset="0"/>
                <a:cs typeface="Calibri" panose="020F0502020204030204" pitchFamily="34" charset="0"/>
                <a:sym typeface="+mn-ea"/>
              </a:rPr>
              <a:t>We lack ideas.</a:t>
            </a:r>
          </a:p>
          <a:p>
            <a:r>
              <a:rPr lang="en-US" altLang="zh-CN" sz="2800" b="1" dirty="0">
                <a:solidFill>
                  <a:srgbClr val="FF0000"/>
                </a:solidFill>
                <a:latin typeface="Calibri" panose="020F0502020204030204" pitchFamily="34" charset="0"/>
                <a:cs typeface="Calibri" panose="020F0502020204030204" pitchFamily="34" charset="0"/>
                <a:sym typeface="+mn-ea"/>
              </a:rPr>
              <a:t>We are lacking in ideas.</a:t>
            </a:r>
          </a:p>
          <a:p>
            <a:r>
              <a:rPr lang="en-US" altLang="zh-CN" sz="2800" b="1" dirty="0">
                <a:solidFill>
                  <a:srgbClr val="FF0000"/>
                </a:solidFill>
                <a:latin typeface="Calibri" panose="020F0502020204030204" pitchFamily="34" charset="0"/>
                <a:cs typeface="Calibri" panose="020F0502020204030204" pitchFamily="34" charset="0"/>
                <a:sym typeface="+mn-ea"/>
              </a:rPr>
              <a:t>There is a lack of ideas. </a:t>
            </a:r>
          </a:p>
          <a:p>
            <a:endParaRPr lang="en-US" altLang="zh-CN" sz="2800" b="1" dirty="0">
              <a:solidFill>
                <a:srgbClr val="FF0000"/>
              </a:solidFill>
              <a:latin typeface="Calibri" panose="020F0502020204030204" pitchFamily="34" charset="0"/>
              <a:cs typeface="Calibri" panose="020F0502020204030204" pitchFamily="34" charset="0"/>
              <a:sym typeface="+mn-ea"/>
            </a:endParaRPr>
          </a:p>
        </p:txBody>
      </p:sp>
      <p:sp>
        <p:nvSpPr>
          <p:cNvPr id="5" name="右箭头 4"/>
          <p:cNvSpPr/>
          <p:nvPr/>
        </p:nvSpPr>
        <p:spPr>
          <a:xfrm>
            <a:off x="2336800" y="2789555"/>
            <a:ext cx="617855" cy="535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476243"/>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370042" y="607463"/>
            <a:ext cx="137731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4. instant</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10000" y="461645"/>
            <a:ext cx="672846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rPr>
              <a:t>根据中文写英文</a:t>
            </a:r>
          </a:p>
        </p:txBody>
      </p:sp>
      <p:sp>
        <p:nvSpPr>
          <p:cNvPr id="6" name="矩形 43"/>
          <p:cNvSpPr>
            <a:spLocks noChangeArrowheads="1"/>
          </p:cNvSpPr>
          <p:nvPr/>
        </p:nvSpPr>
        <p:spPr bwMode="auto">
          <a:xfrm>
            <a:off x="2245117" y="1792724"/>
            <a:ext cx="10007844"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marL="457200" indent="-457200">
              <a:buNone/>
              <a:defRPr/>
            </a:pPr>
            <a:r>
              <a:rPr lang="en-US" sz="2800" b="1" dirty="0">
                <a:solidFill>
                  <a:schemeClr val="tx1"/>
                </a:solidFill>
                <a:effectLst/>
                <a:latin typeface="Calibri" panose="020F0502020204030204" pitchFamily="34" charset="0"/>
                <a:cs typeface="Calibri" panose="020F0502020204030204" pitchFamily="34" charset="0"/>
              </a:rPr>
              <a:t>an instant success</a:t>
            </a:r>
          </a:p>
        </p:txBody>
      </p:sp>
      <p:grpSp>
        <p:nvGrpSpPr>
          <p:cNvPr id="3" name="组合 54"/>
          <p:cNvGrpSpPr/>
          <p:nvPr/>
        </p:nvGrpSpPr>
        <p:grpSpPr bwMode="auto">
          <a:xfrm>
            <a:off x="1660584" y="1392513"/>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grpSp>
        <p:nvGrpSpPr>
          <p:cNvPr id="4" name="组合 59"/>
          <p:cNvGrpSpPr/>
          <p:nvPr/>
        </p:nvGrpSpPr>
        <p:grpSpPr bwMode="auto">
          <a:xfrm>
            <a:off x="1684080" y="2595276"/>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5" name="组合 64"/>
          <p:cNvGrpSpPr/>
          <p:nvPr/>
        </p:nvGrpSpPr>
        <p:grpSpPr bwMode="auto">
          <a:xfrm>
            <a:off x="1684074" y="3794408"/>
            <a:ext cx="400646" cy="400050"/>
            <a:chOff x="3566" y="0"/>
            <a:chExt cx="533400" cy="533400"/>
          </a:xfrm>
          <a:solidFill>
            <a:srgbClr val="7ED9F9"/>
          </a:solidFill>
        </p:grpSpPr>
        <p:sp>
          <p:nvSpPr>
            <p:cNvPr id="19"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0"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526451"/>
            <a:ext cx="756285" cy="594360"/>
          </a:xfrm>
          <a:prstGeom prst="rect">
            <a:avLst/>
          </a:prstGeom>
        </p:spPr>
      </p:pic>
      <p:sp>
        <p:nvSpPr>
          <p:cNvPr id="30" name="矩形 29"/>
          <p:cNvSpPr/>
          <p:nvPr/>
        </p:nvSpPr>
        <p:spPr>
          <a:xfrm>
            <a:off x="2245360" y="3117215"/>
            <a:ext cx="8387080" cy="521970"/>
          </a:xfrm>
          <a:prstGeom prst="rect">
            <a:avLst/>
          </a:prstGeom>
        </p:spPr>
        <p:txBody>
          <a:bodyPr wrap="square">
            <a:spAutoFit/>
          </a:bodyPr>
          <a:lstStyle/>
          <a:p>
            <a:pPr marL="457200" indent="-457200">
              <a:buNone/>
              <a:defRPr/>
            </a:pPr>
            <a:r>
              <a:rPr lang="en-US" sz="2800" b="1" dirty="0">
                <a:solidFill>
                  <a:schemeClr val="tx1"/>
                </a:solidFill>
                <a:latin typeface="Calibri" panose="020F0502020204030204" pitchFamily="34" charset="0"/>
                <a:ea typeface="宋体" panose="02010600030101010101" pitchFamily="2" charset="-122"/>
                <a:cs typeface="Calibri" panose="020F0502020204030204" pitchFamily="34" charset="0"/>
              </a:rPr>
              <a:t>The programme brought an instant response.</a:t>
            </a:r>
            <a:endParaRPr lang="en-US" altLang="zh-CN" sz="28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1" name="矩形 30"/>
          <p:cNvSpPr/>
          <p:nvPr/>
        </p:nvSpPr>
        <p:spPr>
          <a:xfrm>
            <a:off x="2184400" y="4255135"/>
            <a:ext cx="8509000" cy="521970"/>
          </a:xfrm>
          <a:prstGeom prst="rect">
            <a:avLst/>
          </a:prstGeom>
        </p:spPr>
        <p:txBody>
          <a:bodyPr wrap="square">
            <a:spAutoFit/>
          </a:bodyPr>
          <a:lstStyle/>
          <a:p>
            <a:pPr>
              <a:buNone/>
            </a:pPr>
            <a:r>
              <a:rPr lang="en-US" sz="2800" b="1" dirty="0">
                <a:solidFill>
                  <a:schemeClr val="tx1"/>
                </a:solidFill>
                <a:latin typeface="Calibri" panose="020F0502020204030204" pitchFamily="34" charset="0"/>
                <a:cs typeface="Calibri" panose="020F0502020204030204" pitchFamily="34" charset="0"/>
              </a:rPr>
              <a:t>His book was an instant hit. </a:t>
            </a:r>
          </a:p>
        </p:txBody>
      </p:sp>
      <p:grpSp>
        <p:nvGrpSpPr>
          <p:cNvPr id="7" name="组合 64"/>
          <p:cNvGrpSpPr/>
          <p:nvPr/>
        </p:nvGrpSpPr>
        <p:grpSpPr bwMode="auto">
          <a:xfrm>
            <a:off x="1636999" y="5007940"/>
            <a:ext cx="400647" cy="400050"/>
            <a:chOff x="3566" y="0"/>
            <a:chExt cx="533400" cy="533400"/>
          </a:xfrm>
          <a:solidFill>
            <a:srgbClr val="7ED9F9"/>
          </a:solidFill>
        </p:grpSpPr>
        <p:sp>
          <p:nvSpPr>
            <p:cNvPr id="8"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34" name="矩形 66"/>
            <p:cNvSpPr>
              <a:spLocks noChangeArrowheads="1"/>
            </p:cNvSpPr>
            <p:nvPr/>
          </p:nvSpPr>
          <p:spPr bwMode="auto">
            <a:xfrm>
              <a:off x="15218" y="82033"/>
              <a:ext cx="472074"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04</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11" name="矩形 10"/>
          <p:cNvSpPr/>
          <p:nvPr/>
        </p:nvSpPr>
        <p:spPr>
          <a:xfrm>
            <a:off x="2151380" y="5469255"/>
            <a:ext cx="8807450" cy="521970"/>
          </a:xfrm>
          <a:prstGeom prst="rect">
            <a:avLst/>
          </a:prstGeom>
        </p:spPr>
        <p:txBody>
          <a:bodyPr wrap="square">
            <a:spAutoFit/>
          </a:bodyPr>
          <a:lstStyle/>
          <a:p>
            <a:pPr>
              <a:buNone/>
            </a:pPr>
            <a:r>
              <a:rPr lang="en-US" sz="2800" b="1" dirty="0">
                <a:solidFill>
                  <a:schemeClr val="tx1"/>
                </a:solidFill>
                <a:latin typeface="Calibri" panose="020F0502020204030204" pitchFamily="34" charset="0"/>
                <a:cs typeface="Calibri" panose="020F0502020204030204" pitchFamily="34" charset="0"/>
              </a:rPr>
              <a:t>instant coffee</a:t>
            </a:r>
          </a:p>
        </p:txBody>
      </p:sp>
      <p:sp>
        <p:nvSpPr>
          <p:cNvPr id="12" name="文本框 11"/>
          <p:cNvSpPr txBox="1"/>
          <p:nvPr/>
        </p:nvSpPr>
        <p:spPr>
          <a:xfrm>
            <a:off x="2184400" y="1270635"/>
            <a:ext cx="1844040" cy="521970"/>
          </a:xfrm>
          <a:prstGeom prst="rect">
            <a:avLst/>
          </a:prstGeom>
          <a:noFill/>
        </p:spPr>
        <p:txBody>
          <a:bodyPr wrap="square" rtlCol="0">
            <a:spAutoFit/>
          </a:bodyPr>
          <a:lstStyle/>
          <a:p>
            <a:r>
              <a:rPr lang="zh-CN" altLang="en-US" sz="2800" b="1">
                <a:solidFill>
                  <a:srgbClr val="0070C0"/>
                </a:solidFill>
                <a:latin typeface="Calibri" panose="020F0502020204030204" pitchFamily="34" charset="0"/>
                <a:cs typeface="Calibri" panose="020F0502020204030204" pitchFamily="34" charset="0"/>
              </a:rPr>
              <a:t>马到成功 </a:t>
            </a:r>
            <a:endParaRPr lang="en-US" altLang="zh-CN" sz="2800" b="1">
              <a:solidFill>
                <a:srgbClr val="0070C0"/>
              </a:solidFill>
              <a:latin typeface="Calibri" panose="020F0502020204030204" pitchFamily="34" charset="0"/>
              <a:cs typeface="Calibri" panose="020F0502020204030204" pitchFamily="34" charset="0"/>
            </a:endParaRPr>
          </a:p>
        </p:txBody>
      </p:sp>
      <p:sp>
        <p:nvSpPr>
          <p:cNvPr id="13" name="文本框 12"/>
          <p:cNvSpPr txBox="1"/>
          <p:nvPr/>
        </p:nvSpPr>
        <p:spPr>
          <a:xfrm>
            <a:off x="2151380" y="2595245"/>
            <a:ext cx="6228080" cy="521970"/>
          </a:xfrm>
          <a:prstGeom prst="rect">
            <a:avLst/>
          </a:prstGeom>
          <a:noFill/>
        </p:spPr>
        <p:txBody>
          <a:bodyPr wrap="square" rtlCol="0">
            <a:spAutoFit/>
          </a:bodyPr>
          <a:lstStyle/>
          <a:p>
            <a:r>
              <a:rPr lang="zh-CN" altLang="en-US" sz="2800" b="1">
                <a:solidFill>
                  <a:srgbClr val="0070C0"/>
                </a:solidFill>
                <a:latin typeface="Calibri" panose="020F0502020204030204" pitchFamily="34" charset="0"/>
                <a:cs typeface="Calibri" panose="020F0502020204030204" pitchFamily="34" charset="0"/>
              </a:rPr>
              <a:t>节目立即引起了反响。</a:t>
            </a:r>
          </a:p>
        </p:txBody>
      </p:sp>
      <p:sp>
        <p:nvSpPr>
          <p:cNvPr id="16" name="文本框 15"/>
          <p:cNvSpPr txBox="1"/>
          <p:nvPr/>
        </p:nvSpPr>
        <p:spPr>
          <a:xfrm>
            <a:off x="2184400" y="3733165"/>
            <a:ext cx="3894455" cy="521970"/>
          </a:xfrm>
          <a:prstGeom prst="rect">
            <a:avLst/>
          </a:prstGeom>
          <a:noFill/>
        </p:spPr>
        <p:txBody>
          <a:bodyPr wrap="square" rtlCol="0">
            <a:spAutoFit/>
          </a:bodyPr>
          <a:lstStyle/>
          <a:p>
            <a:r>
              <a:rPr lang="zh-CN" altLang="en-US" sz="2800" b="1">
                <a:solidFill>
                  <a:srgbClr val="0070C0"/>
                </a:solidFill>
                <a:latin typeface="Calibri" panose="020F0502020204030204" pitchFamily="34" charset="0"/>
                <a:cs typeface="Calibri" panose="020F0502020204030204" pitchFamily="34" charset="0"/>
              </a:rPr>
              <a:t>他的书立刻引起了轰动。</a:t>
            </a:r>
            <a:endParaRPr lang="en-US" altLang="zh-CN" sz="2800" b="1">
              <a:solidFill>
                <a:srgbClr val="0070C0"/>
              </a:solidFill>
              <a:latin typeface="Calibri" panose="020F0502020204030204" pitchFamily="34" charset="0"/>
              <a:cs typeface="Calibri" panose="020F0502020204030204" pitchFamily="34" charset="0"/>
            </a:endParaRPr>
          </a:p>
        </p:txBody>
      </p:sp>
      <p:sp>
        <p:nvSpPr>
          <p:cNvPr id="17" name="文本框 16"/>
          <p:cNvSpPr txBox="1"/>
          <p:nvPr/>
        </p:nvSpPr>
        <p:spPr>
          <a:xfrm>
            <a:off x="2151380" y="4946650"/>
            <a:ext cx="7152640" cy="521970"/>
          </a:xfrm>
          <a:prstGeom prst="rect">
            <a:avLst/>
          </a:prstGeom>
          <a:noFill/>
        </p:spPr>
        <p:txBody>
          <a:bodyPr wrap="square" rtlCol="0">
            <a:spAutoFit/>
          </a:bodyPr>
          <a:lstStyle/>
          <a:p>
            <a:r>
              <a:rPr lang="zh-CN" altLang="en-US" sz="2800" b="1">
                <a:solidFill>
                  <a:srgbClr val="0070C0"/>
                </a:solidFill>
                <a:latin typeface="Calibri" panose="020F0502020204030204" pitchFamily="34" charset="0"/>
                <a:cs typeface="Calibri" panose="020F0502020204030204" pitchFamily="34" charset="0"/>
              </a:rPr>
              <a:t>速溶咖啡</a:t>
            </a:r>
          </a:p>
        </p:txBody>
      </p:sp>
      <p:sp>
        <p:nvSpPr>
          <p:cNvPr id="26" name="文本框 25"/>
          <p:cNvSpPr txBox="1"/>
          <p:nvPr/>
        </p:nvSpPr>
        <p:spPr>
          <a:xfrm>
            <a:off x="6737985" y="1576070"/>
            <a:ext cx="3894455" cy="521970"/>
          </a:xfrm>
          <a:prstGeom prst="rect">
            <a:avLst/>
          </a:prstGeom>
          <a:noFill/>
        </p:spPr>
        <p:txBody>
          <a:bodyPr wrap="squar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adj. </a:t>
            </a:r>
            <a:r>
              <a:rPr lang="en-US" altLang="zh-CN" sz="2800" b="1">
                <a:solidFill>
                  <a:srgbClr val="FF0000"/>
                </a:solidFill>
                <a:latin typeface="Calibri" panose="020F0502020204030204" pitchFamily="34" charset="0"/>
                <a:cs typeface="Calibri" panose="020F0502020204030204" pitchFamily="34" charset="0"/>
              </a:rPr>
              <a:t>= immediate</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linds(horizontal)">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blinds(horizontal)">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476243"/>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370042" y="607463"/>
            <a:ext cx="137731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4. instant</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10000" y="461645"/>
            <a:ext cx="672846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rPr>
              <a:t>根据台词填空</a:t>
            </a:r>
            <a:endParaRPr lang="en-US" altLang="zh-CN" sz="2800" b="1" dirty="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endParaRPr>
          </a:p>
        </p:txBody>
      </p:sp>
      <p:grpSp>
        <p:nvGrpSpPr>
          <p:cNvPr id="3" name="组合 54"/>
          <p:cNvGrpSpPr/>
          <p:nvPr/>
        </p:nvGrpSpPr>
        <p:grpSpPr bwMode="auto">
          <a:xfrm>
            <a:off x="1660584" y="1392513"/>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pic>
        <p:nvPicPr>
          <p:cNvPr id="2" name="图片 1"/>
          <p:cNvPicPr>
            <a:picLocks noChangeAspect="1"/>
          </p:cNvPicPr>
          <p:nvPr/>
        </p:nvPicPr>
        <p:blipFill>
          <a:blip r:embed="rId3" cstate="print"/>
          <a:stretch>
            <a:fillRect/>
          </a:stretch>
        </p:blipFill>
        <p:spPr>
          <a:xfrm>
            <a:off x="288291" y="526451"/>
            <a:ext cx="756285" cy="594360"/>
          </a:xfrm>
          <a:prstGeom prst="rect">
            <a:avLst/>
          </a:prstGeom>
        </p:spPr>
      </p:pic>
      <p:pic>
        <p:nvPicPr>
          <p:cNvPr id="24" name="图片 23"/>
          <p:cNvPicPr>
            <a:picLocks noChangeAspect="1"/>
          </p:cNvPicPr>
          <p:nvPr/>
        </p:nvPicPr>
        <p:blipFill>
          <a:blip r:embed="rId4"/>
          <a:stretch>
            <a:fillRect/>
          </a:stretch>
        </p:blipFill>
        <p:spPr>
          <a:xfrm>
            <a:off x="2575560" y="1792605"/>
            <a:ext cx="7041515" cy="4385945"/>
          </a:xfrm>
          <a:prstGeom prst="rect">
            <a:avLst/>
          </a:prstGeom>
        </p:spPr>
      </p:pic>
      <p:sp>
        <p:nvSpPr>
          <p:cNvPr id="25" name="矩形 24"/>
          <p:cNvSpPr/>
          <p:nvPr/>
        </p:nvSpPr>
        <p:spPr>
          <a:xfrm>
            <a:off x="6403975" y="5265420"/>
            <a:ext cx="1319530"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17465" y="1176020"/>
            <a:ext cx="5845175" cy="521970"/>
          </a:xfrm>
          <a:prstGeom prst="rect">
            <a:avLst/>
          </a:prstGeom>
          <a:noFill/>
        </p:spPr>
        <p:txBody>
          <a:bodyPr wrap="square" rtlCol="0">
            <a:spAutoFit/>
          </a:bodyPr>
          <a:lstStyle/>
          <a:p>
            <a:r>
              <a:rPr lang="en-US" altLang="zh-CN" sz="2800" b="1" i="1">
                <a:solidFill>
                  <a:srgbClr val="FF0000"/>
                </a:solidFill>
                <a:latin typeface="Times New Roman" panose="02020603050405020304" pitchFamily="18" charset="0"/>
                <a:cs typeface="Times New Roman" panose="02020603050405020304" pitchFamily="18" charset="0"/>
              </a:rPr>
              <a:t>n. </a:t>
            </a:r>
            <a:r>
              <a:rPr lang="en-US" altLang="zh-CN" sz="2800" b="1">
                <a:solidFill>
                  <a:srgbClr val="FF0000"/>
                </a:solidFill>
                <a:latin typeface="Calibri" panose="020F0502020204030204" pitchFamily="34" charset="0"/>
                <a:cs typeface="Calibri" panose="020F0502020204030204" pitchFamily="34" charset="0"/>
              </a:rPr>
              <a:t> in an instant = immediately</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476243"/>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245582" y="607463"/>
            <a:ext cx="162623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5. previous</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10000" y="461645"/>
            <a:ext cx="96520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err="1">
                <a:solidFill>
                  <a:schemeClr val="tx1"/>
                </a:solidFill>
                <a:latin typeface="Times New Roman" panose="02020603050405020304" pitchFamily="18" charset="0"/>
                <a:cs typeface="Times New Roman" panose="02020603050405020304" pitchFamily="18" charset="0"/>
              </a:rPr>
              <a:t>adj.</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endParaRPr>
          </a:p>
        </p:txBody>
      </p:sp>
      <p:sp>
        <p:nvSpPr>
          <p:cNvPr id="6" name="矩形 43"/>
          <p:cNvSpPr>
            <a:spLocks noChangeArrowheads="1"/>
          </p:cNvSpPr>
          <p:nvPr/>
        </p:nvSpPr>
        <p:spPr bwMode="auto">
          <a:xfrm>
            <a:off x="2184400" y="1390015"/>
            <a:ext cx="848868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indent="0" fontAlgn="auto">
              <a:buNone/>
              <a:defRPr/>
            </a:pPr>
            <a:r>
              <a:rPr lang="zh-CN" altLang="en-US" sz="2400" b="1" dirty="0">
                <a:solidFill>
                  <a:srgbClr val="0070C0"/>
                </a:solidFill>
                <a:latin typeface="Calibri" panose="020F0502020204030204" pitchFamily="34" charset="0"/>
                <a:cs typeface="Calibri" panose="020F0502020204030204" pitchFamily="34" charset="0"/>
              </a:rPr>
              <a:t>先前的</a:t>
            </a:r>
            <a:endParaRPr lang="en-US" altLang="zh-CN" sz="2400" b="1" dirty="0">
              <a:solidFill>
                <a:schemeClr val="tx1"/>
              </a:solidFill>
              <a:latin typeface="Calibri" panose="020F0502020204030204" pitchFamily="34" charset="0"/>
              <a:cs typeface="Calibri" panose="020F0502020204030204" pitchFamily="34" charset="0"/>
            </a:endParaRPr>
          </a:p>
          <a:p>
            <a:pPr indent="0" fontAlgn="auto">
              <a:buNone/>
              <a:defRPr/>
            </a:pPr>
            <a:r>
              <a:rPr lang="en-US" altLang="zh-CN" sz="2400" b="1" dirty="0">
                <a:solidFill>
                  <a:schemeClr val="tx1"/>
                </a:solidFill>
                <a:latin typeface="Calibri" panose="020F0502020204030204" pitchFamily="34" charset="0"/>
                <a:cs typeface="Calibri" panose="020F0502020204030204" pitchFamily="34" charset="0"/>
              </a:rPr>
              <a:t>No previous experience is necessary for this job.</a:t>
            </a:r>
          </a:p>
          <a:p>
            <a:pPr indent="0" fontAlgn="auto">
              <a:buNone/>
              <a:defRPr/>
            </a:pPr>
            <a:r>
              <a:rPr lang="en-US" altLang="zh-CN" sz="2400" b="1" dirty="0">
                <a:solidFill>
                  <a:schemeClr val="tx1"/>
                </a:solidFill>
                <a:latin typeface="Calibri" panose="020F0502020204030204" pitchFamily="34" charset="0"/>
                <a:cs typeface="Calibri" panose="020F0502020204030204" pitchFamily="34" charset="0"/>
              </a:rPr>
              <a:t>She is his daughter from a previous marriage. </a:t>
            </a:r>
          </a:p>
        </p:txBody>
      </p:sp>
      <p:grpSp>
        <p:nvGrpSpPr>
          <p:cNvPr id="3" name="组合 54"/>
          <p:cNvGrpSpPr/>
          <p:nvPr/>
        </p:nvGrpSpPr>
        <p:grpSpPr bwMode="auto">
          <a:xfrm>
            <a:off x="1660584" y="1392513"/>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grpSp>
        <p:nvGrpSpPr>
          <p:cNvPr id="4" name="组合 59"/>
          <p:cNvGrpSpPr/>
          <p:nvPr/>
        </p:nvGrpSpPr>
        <p:grpSpPr bwMode="auto">
          <a:xfrm>
            <a:off x="1683445" y="2624486"/>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5" name="组合 64"/>
          <p:cNvGrpSpPr/>
          <p:nvPr/>
        </p:nvGrpSpPr>
        <p:grpSpPr bwMode="auto">
          <a:xfrm>
            <a:off x="1684074" y="3794408"/>
            <a:ext cx="400646" cy="400050"/>
            <a:chOff x="3566" y="0"/>
            <a:chExt cx="533400" cy="533400"/>
          </a:xfrm>
          <a:solidFill>
            <a:srgbClr val="7ED9F9"/>
          </a:solidFill>
        </p:grpSpPr>
        <p:sp>
          <p:nvSpPr>
            <p:cNvPr id="19"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0"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526451"/>
            <a:ext cx="756285" cy="594360"/>
          </a:xfrm>
          <a:prstGeom prst="rect">
            <a:avLst/>
          </a:prstGeom>
        </p:spPr>
      </p:pic>
      <p:sp>
        <p:nvSpPr>
          <p:cNvPr id="30" name="矩形 29"/>
          <p:cNvSpPr/>
          <p:nvPr/>
        </p:nvSpPr>
        <p:spPr>
          <a:xfrm>
            <a:off x="2184400" y="2686050"/>
            <a:ext cx="8928735" cy="829945"/>
          </a:xfrm>
          <a:prstGeom prst="rect">
            <a:avLst/>
          </a:prstGeom>
        </p:spPr>
        <p:txBody>
          <a:bodyPr wrap="square">
            <a:spAutoFit/>
          </a:bodyPr>
          <a:lstStyle/>
          <a:p>
            <a:pPr marL="457200" indent="-457200">
              <a:buNone/>
              <a:defRPr/>
            </a:pPr>
            <a:r>
              <a:rPr lang="en-US" altLang="zh-CN" sz="2400" b="1" dirty="0">
                <a:solidFill>
                  <a:srgbClr val="0070C0"/>
                </a:solidFill>
                <a:latin typeface="Calibri" panose="020F0502020204030204" pitchFamily="34" charset="0"/>
                <a:ea typeface="宋体" panose="02010600030101010101" pitchFamily="2" charset="-122"/>
                <a:cs typeface="Calibri" panose="020F0502020204030204" pitchFamily="34" charset="0"/>
              </a:rPr>
              <a:t>the previous day/chapter/owner </a:t>
            </a:r>
            <a:r>
              <a:rPr lang="zh-CN" altLang="en-US" sz="2400" b="1" dirty="0">
                <a:solidFill>
                  <a:srgbClr val="0070C0"/>
                </a:solidFill>
                <a:latin typeface="Calibri" panose="020F0502020204030204" pitchFamily="34" charset="0"/>
                <a:ea typeface="宋体" panose="02010600030101010101" pitchFamily="2" charset="-122"/>
                <a:cs typeface="Calibri" panose="020F0502020204030204" pitchFamily="34" charset="0"/>
              </a:rPr>
              <a:t>前一天</a:t>
            </a:r>
            <a:r>
              <a:rPr lang="en-US" altLang="zh-CN" sz="2400" b="1" dirty="0">
                <a:solidFill>
                  <a:srgbClr val="0070C0"/>
                </a:solidFill>
                <a:latin typeface="Calibri" panose="020F0502020204030204" pitchFamily="34" charset="0"/>
                <a:ea typeface="宋体" panose="02010600030101010101" pitchFamily="2" charset="-122"/>
                <a:cs typeface="Calibri" panose="020F0502020204030204" pitchFamily="34" charset="0"/>
              </a:rPr>
              <a:t>/</a:t>
            </a:r>
            <a:r>
              <a:rPr lang="zh-CN" altLang="en-US" sz="2400" b="1" dirty="0">
                <a:solidFill>
                  <a:srgbClr val="0070C0"/>
                </a:solidFill>
                <a:latin typeface="Calibri" panose="020F0502020204030204" pitchFamily="34" charset="0"/>
                <a:ea typeface="宋体" panose="02010600030101010101" pitchFamily="2" charset="-122"/>
                <a:cs typeface="Calibri" panose="020F0502020204030204" pitchFamily="34" charset="0"/>
              </a:rPr>
              <a:t>前一章</a:t>
            </a:r>
            <a:r>
              <a:rPr lang="en-US" altLang="zh-CN" sz="2400" b="1" dirty="0">
                <a:solidFill>
                  <a:srgbClr val="0070C0"/>
                </a:solidFill>
                <a:latin typeface="Calibri" panose="020F0502020204030204" pitchFamily="34" charset="0"/>
                <a:ea typeface="宋体" panose="02010600030101010101" pitchFamily="2" charset="-122"/>
                <a:cs typeface="Calibri" panose="020F0502020204030204" pitchFamily="34" charset="0"/>
              </a:rPr>
              <a:t>/</a:t>
            </a:r>
            <a:r>
              <a:rPr lang="zh-CN" altLang="en-US" sz="2400" b="1" dirty="0">
                <a:solidFill>
                  <a:srgbClr val="0070C0"/>
                </a:solidFill>
                <a:latin typeface="Calibri" panose="020F0502020204030204" pitchFamily="34" charset="0"/>
                <a:ea typeface="宋体" panose="02010600030101010101" pitchFamily="2" charset="-122"/>
                <a:cs typeface="Calibri" panose="020F0502020204030204" pitchFamily="34" charset="0"/>
              </a:rPr>
              <a:t>前一个主人</a:t>
            </a:r>
            <a:endParaRPr lang="zh-CN" altLang="en-US" sz="24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pPr marL="457200" indent="-457200">
              <a:buNone/>
              <a:defRPr/>
            </a:pPr>
            <a:r>
              <a:rPr lang="en-US" altLang="zh-CN" sz="2400" b="1" dirty="0">
                <a:solidFill>
                  <a:schemeClr val="tx1"/>
                </a:solidFill>
                <a:latin typeface="Calibri" panose="020F0502020204030204" pitchFamily="34" charset="0"/>
                <a:ea typeface="宋体" panose="02010600030101010101" pitchFamily="2" charset="-122"/>
                <a:cs typeface="Calibri" panose="020F0502020204030204" pitchFamily="34" charset="0"/>
              </a:rPr>
              <a:t>I had met them the previous day. </a:t>
            </a:r>
          </a:p>
        </p:txBody>
      </p:sp>
      <p:sp>
        <p:nvSpPr>
          <p:cNvPr id="31" name="矩形 30"/>
          <p:cNvSpPr/>
          <p:nvPr/>
        </p:nvSpPr>
        <p:spPr>
          <a:xfrm>
            <a:off x="2184400" y="3794125"/>
            <a:ext cx="6791960" cy="829945"/>
          </a:xfrm>
          <a:prstGeom prst="rect">
            <a:avLst/>
          </a:prstGeom>
        </p:spPr>
        <p:txBody>
          <a:bodyPr wrap="square">
            <a:spAutoFit/>
          </a:bodyPr>
          <a:lstStyle/>
          <a:p>
            <a:pPr>
              <a:buNone/>
            </a:pPr>
            <a:r>
              <a:rPr lang="en-US" sz="2400" b="1" dirty="0">
                <a:solidFill>
                  <a:srgbClr val="0070C0"/>
                </a:solidFill>
                <a:latin typeface="Calibri" panose="020F0502020204030204" pitchFamily="34" charset="0"/>
                <a:cs typeface="Calibri" panose="020F0502020204030204" pitchFamily="34" charset="0"/>
              </a:rPr>
              <a:t>previous to </a:t>
            </a:r>
            <a:r>
              <a:rPr lang="zh-CN" altLang="en-US" sz="2400" b="1" dirty="0">
                <a:solidFill>
                  <a:srgbClr val="0070C0"/>
                </a:solidFill>
                <a:latin typeface="Calibri" panose="020F0502020204030204" pitchFamily="34" charset="0"/>
                <a:cs typeface="Calibri" panose="020F0502020204030204" pitchFamily="34" charset="0"/>
              </a:rPr>
              <a:t>在</a:t>
            </a:r>
            <a:r>
              <a:rPr lang="en-US" altLang="zh-CN" sz="2400" b="1" dirty="0">
                <a:solidFill>
                  <a:srgbClr val="0070C0"/>
                </a:solidFill>
                <a:latin typeface="Calibri" panose="020F0502020204030204" pitchFamily="34" charset="0"/>
                <a:cs typeface="Calibri" panose="020F0502020204030204" pitchFamily="34" charset="0"/>
              </a:rPr>
              <a:t>...</a:t>
            </a:r>
            <a:r>
              <a:rPr lang="zh-CN" altLang="en-US" sz="2400" b="1" dirty="0">
                <a:solidFill>
                  <a:srgbClr val="0070C0"/>
                </a:solidFill>
                <a:latin typeface="Calibri" panose="020F0502020204030204" pitchFamily="34" charset="0"/>
                <a:cs typeface="Calibri" panose="020F0502020204030204" pitchFamily="34" charset="0"/>
              </a:rPr>
              <a:t>之前</a:t>
            </a:r>
            <a:endParaRPr lang="en-US" altLang="zh-CN" sz="2400" b="1" dirty="0">
              <a:latin typeface="Calibri" panose="020F0502020204030204" pitchFamily="34" charset="0"/>
              <a:cs typeface="Calibri" panose="020F0502020204030204" pitchFamily="34" charset="0"/>
            </a:endParaRPr>
          </a:p>
          <a:p>
            <a:pPr>
              <a:buNone/>
            </a:pPr>
            <a:r>
              <a:rPr lang="en-US" altLang="zh-CN" sz="2400" b="1" dirty="0">
                <a:latin typeface="Calibri" panose="020F0502020204030204" pitchFamily="34" charset="0"/>
                <a:cs typeface="Calibri" panose="020F0502020204030204" pitchFamily="34" charset="0"/>
              </a:rPr>
              <a:t>Previous to this, she'd always been well.  </a:t>
            </a:r>
          </a:p>
        </p:txBody>
      </p:sp>
      <p:grpSp>
        <p:nvGrpSpPr>
          <p:cNvPr id="7" name="组合 64"/>
          <p:cNvGrpSpPr/>
          <p:nvPr/>
        </p:nvGrpSpPr>
        <p:grpSpPr bwMode="auto">
          <a:xfrm>
            <a:off x="1723390" y="5175885"/>
            <a:ext cx="400685" cy="344805"/>
            <a:chOff x="3566" y="0"/>
            <a:chExt cx="533400" cy="533400"/>
          </a:xfrm>
          <a:solidFill>
            <a:srgbClr val="7ED9F9"/>
          </a:solidFill>
        </p:grpSpPr>
        <p:sp>
          <p:nvSpPr>
            <p:cNvPr id="8"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34" name="矩形 66"/>
            <p:cNvSpPr>
              <a:spLocks noChangeArrowheads="1"/>
            </p:cNvSpPr>
            <p:nvPr/>
          </p:nvSpPr>
          <p:spPr bwMode="auto">
            <a:xfrm>
              <a:off x="15218" y="82033"/>
              <a:ext cx="472074" cy="426327"/>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04</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11" name="矩形 10"/>
          <p:cNvSpPr/>
          <p:nvPr/>
        </p:nvSpPr>
        <p:spPr>
          <a:xfrm>
            <a:off x="2184400" y="5175885"/>
            <a:ext cx="8807450" cy="1198880"/>
          </a:xfrm>
          <a:prstGeom prst="rect">
            <a:avLst/>
          </a:prstGeom>
        </p:spPr>
        <p:txBody>
          <a:bodyPr wrap="square">
            <a:spAutoFit/>
          </a:bodyPr>
          <a:lstStyle/>
          <a:p>
            <a:pPr>
              <a:buNone/>
            </a:pPr>
            <a:r>
              <a:rPr lang="zh-CN" sz="2400" b="1" dirty="0">
                <a:solidFill>
                  <a:srgbClr val="0070C0"/>
                </a:solidFill>
                <a:latin typeface="Calibri" panose="020F0502020204030204" pitchFamily="34" charset="0"/>
                <a:cs typeface="Calibri" panose="020F0502020204030204" pitchFamily="34" charset="0"/>
              </a:rPr>
              <a:t>派生词</a:t>
            </a:r>
            <a:endParaRPr lang="zh-CN" sz="2400" b="1" dirty="0">
              <a:solidFill>
                <a:schemeClr val="tx1"/>
              </a:solidFill>
              <a:latin typeface="Calibri" panose="020F0502020204030204" pitchFamily="34" charset="0"/>
              <a:cs typeface="Calibri" panose="020F0502020204030204" pitchFamily="34" charset="0"/>
            </a:endParaRPr>
          </a:p>
          <a:p>
            <a:pPr>
              <a:buNone/>
            </a:pPr>
            <a:r>
              <a:rPr lang="en-US" sz="2400" b="1" dirty="0">
                <a:solidFill>
                  <a:schemeClr val="tx1"/>
                </a:solidFill>
                <a:latin typeface="Calibri" panose="020F0502020204030204" pitchFamily="34" charset="0"/>
                <a:cs typeface="Calibri" panose="020F0502020204030204" pitchFamily="34" charset="0"/>
              </a:rPr>
              <a:t>previously adv. </a:t>
            </a:r>
            <a:r>
              <a:rPr lang="zh-CN" altLang="en-US" sz="2400" b="1" dirty="0">
                <a:solidFill>
                  <a:schemeClr val="tx1"/>
                </a:solidFill>
                <a:latin typeface="Calibri" panose="020F0502020204030204" pitchFamily="34" charset="0"/>
                <a:cs typeface="Calibri" panose="020F0502020204030204" pitchFamily="34" charset="0"/>
              </a:rPr>
              <a:t>以前，先前</a:t>
            </a:r>
          </a:p>
          <a:p>
            <a:pPr>
              <a:buNone/>
            </a:pPr>
            <a:r>
              <a:rPr lang="en-US" altLang="zh-CN" sz="2400" b="1" dirty="0">
                <a:solidFill>
                  <a:schemeClr val="tx1"/>
                </a:solidFill>
                <a:latin typeface="Calibri" panose="020F0502020204030204" pitchFamily="34" charset="0"/>
                <a:cs typeface="Calibri" panose="020F0502020204030204" pitchFamily="34" charset="0"/>
              </a:rPr>
              <a:t>Almost half the group had previously been heavy smokers. </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31"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2965" y="746723"/>
            <a:ext cx="3524275"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Arial" panose="020B0604020202020204"/>
            </a:endParaRPr>
          </a:p>
        </p:txBody>
      </p:sp>
      <p:sp>
        <p:nvSpPr>
          <p:cNvPr id="22" name="Rectangle 18"/>
          <p:cNvSpPr>
            <a:spLocks noChangeArrowheads="1"/>
          </p:cNvSpPr>
          <p:nvPr/>
        </p:nvSpPr>
        <p:spPr bwMode="auto">
          <a:xfrm>
            <a:off x="1944457" y="881470"/>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重点单词</a:t>
            </a:r>
          </a:p>
        </p:txBody>
      </p:sp>
      <p:sp>
        <p:nvSpPr>
          <p:cNvPr id="23" name="平行四边形 22"/>
          <p:cNvSpPr/>
          <p:nvPr/>
        </p:nvSpPr>
        <p:spPr>
          <a:xfrm>
            <a:off x="4667241" y="746723"/>
            <a:ext cx="381004"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20609" y="229391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8" name="矩形 7"/>
          <p:cNvSpPr/>
          <p:nvPr/>
        </p:nvSpPr>
        <p:spPr>
          <a:xfrm>
            <a:off x="2067437" y="1446299"/>
            <a:ext cx="9525024" cy="5259070"/>
          </a:xfrm>
          <a:prstGeom prst="rect">
            <a:avLst/>
          </a:prstGeom>
          <a:noFill/>
        </p:spPr>
        <p:txBody>
          <a:bodyPr wrap="square">
            <a:spAutoFit/>
          </a:bodyPr>
          <a:lstStyle/>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1.__________   </a:t>
            </a:r>
            <a:r>
              <a:rPr sz="2000" b="1" dirty="0" err="1">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印象；感想；印记</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时常发生的；连续不断的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3.__________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在前的；早先的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4.__________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指导；向导；导游</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5.__________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vi. &amp; vt. 缺乏；没有 n. 缺乏；短缺的东西</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6.__________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乐观（主义）的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7.__________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沙漠；荒原</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8.__________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瞬间；片刻 adj. 立即的；立刻的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9.__________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定居；解决</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10._________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方面；层面</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11. 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vt. 容忍；忍受</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12. 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调整；调节</a:t>
            </a:r>
          </a:p>
          <a:p>
            <a:pPr>
              <a:lnSpc>
                <a:spcPts val="3100"/>
              </a:lnSpc>
            </a:pPr>
            <a:r>
              <a:rPr lang="en-US" altLang="zh-CN" sz="2800" b="1" dirty="0">
                <a:latin typeface="宋体" panose="02010600030101010101" pitchFamily="2" charset="-122"/>
                <a:ea typeface="宋体" panose="02010600030101010101" pitchFamily="2" charset="-122"/>
                <a:cs typeface="Times New Roman" panose="02020603050405020304" pitchFamily="18" charset="0"/>
              </a:rPr>
              <a:t>             </a:t>
            </a:r>
          </a:p>
        </p:txBody>
      </p:sp>
      <p:sp>
        <p:nvSpPr>
          <p:cNvPr id="10" name="椭圆 9"/>
          <p:cNvSpPr/>
          <p:nvPr/>
        </p:nvSpPr>
        <p:spPr>
          <a:xfrm>
            <a:off x="1820609" y="392590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1809721" y="549889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sp>
        <p:nvSpPr>
          <p:cNvPr id="17" name="TextBox 16"/>
          <p:cNvSpPr txBox="1"/>
          <p:nvPr/>
        </p:nvSpPr>
        <p:spPr>
          <a:xfrm>
            <a:off x="2384365" y="1485796"/>
            <a:ext cx="1619261" cy="39878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Times New Roman" panose="02020603050405020304" pitchFamily="18" charset="0"/>
              </a:rPr>
              <a:t>impression</a:t>
            </a:r>
          </a:p>
        </p:txBody>
      </p:sp>
      <p:sp>
        <p:nvSpPr>
          <p:cNvPr id="18" name="TextBox 17"/>
          <p:cNvSpPr txBox="1"/>
          <p:nvPr/>
        </p:nvSpPr>
        <p:spPr>
          <a:xfrm>
            <a:off x="2407224" y="1884766"/>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constant </a:t>
            </a:r>
          </a:p>
        </p:txBody>
      </p:sp>
      <p:sp>
        <p:nvSpPr>
          <p:cNvPr id="19" name="TextBox 18"/>
          <p:cNvSpPr txBox="1"/>
          <p:nvPr/>
        </p:nvSpPr>
        <p:spPr>
          <a:xfrm>
            <a:off x="2384363" y="2283165"/>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previous</a:t>
            </a:r>
          </a:p>
        </p:txBody>
      </p:sp>
      <p:sp>
        <p:nvSpPr>
          <p:cNvPr id="20" name="TextBox 19"/>
          <p:cNvSpPr txBox="1"/>
          <p:nvPr/>
        </p:nvSpPr>
        <p:spPr>
          <a:xfrm>
            <a:off x="2407222" y="265079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guide</a:t>
            </a:r>
          </a:p>
        </p:txBody>
      </p:sp>
      <p:sp>
        <p:nvSpPr>
          <p:cNvPr id="24" name="TextBox 23"/>
          <p:cNvSpPr txBox="1"/>
          <p:nvPr/>
        </p:nvSpPr>
        <p:spPr>
          <a:xfrm>
            <a:off x="2384362" y="306462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lack</a:t>
            </a:r>
          </a:p>
        </p:txBody>
      </p:sp>
      <p:sp>
        <p:nvSpPr>
          <p:cNvPr id="25" name="TextBox 24"/>
          <p:cNvSpPr txBox="1"/>
          <p:nvPr/>
        </p:nvSpPr>
        <p:spPr>
          <a:xfrm>
            <a:off x="2400237" y="3463529"/>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optimistic</a:t>
            </a:r>
          </a:p>
        </p:txBody>
      </p:sp>
      <p:sp>
        <p:nvSpPr>
          <p:cNvPr id="26" name="TextBox 25"/>
          <p:cNvSpPr txBox="1"/>
          <p:nvPr/>
        </p:nvSpPr>
        <p:spPr>
          <a:xfrm>
            <a:off x="2384425" y="3850640"/>
            <a:ext cx="1297305"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desert</a:t>
            </a:r>
          </a:p>
        </p:txBody>
      </p:sp>
      <p:sp>
        <p:nvSpPr>
          <p:cNvPr id="27" name="TextBox 26"/>
          <p:cNvSpPr txBox="1"/>
          <p:nvPr/>
        </p:nvSpPr>
        <p:spPr>
          <a:xfrm>
            <a:off x="2400228" y="4265905"/>
            <a:ext cx="1714512"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instant</a:t>
            </a:r>
          </a:p>
        </p:txBody>
      </p:sp>
      <p:sp>
        <p:nvSpPr>
          <p:cNvPr id="30" name="TextBox 29"/>
          <p:cNvSpPr txBox="1"/>
          <p:nvPr/>
        </p:nvSpPr>
        <p:spPr>
          <a:xfrm>
            <a:off x="2384468" y="542345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tolerate</a:t>
            </a:r>
          </a:p>
        </p:txBody>
      </p:sp>
      <p:sp>
        <p:nvSpPr>
          <p:cNvPr id="31" name="TextBox 30"/>
          <p:cNvSpPr txBox="1"/>
          <p:nvPr/>
        </p:nvSpPr>
        <p:spPr>
          <a:xfrm>
            <a:off x="2407328" y="5799999"/>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adjustment</a:t>
            </a:r>
          </a:p>
        </p:txBody>
      </p:sp>
      <p:sp>
        <p:nvSpPr>
          <p:cNvPr id="3" name="TextBox 26"/>
          <p:cNvSpPr txBox="1"/>
          <p:nvPr/>
        </p:nvSpPr>
        <p:spPr>
          <a:xfrm>
            <a:off x="2359588" y="4624680"/>
            <a:ext cx="1714512"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settlement</a:t>
            </a:r>
          </a:p>
        </p:txBody>
      </p:sp>
      <p:sp>
        <p:nvSpPr>
          <p:cNvPr id="4" name="TextBox 26"/>
          <p:cNvSpPr txBox="1"/>
          <p:nvPr/>
        </p:nvSpPr>
        <p:spPr>
          <a:xfrm>
            <a:off x="2407285" y="5024755"/>
            <a:ext cx="1065530"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aspect</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4" grpId="0"/>
      <p:bldP spid="25" grpId="0"/>
      <p:bldP spid="26" grpId="0"/>
      <p:bldP spid="27" grpId="0"/>
      <p:bldP spid="30" grpId="0"/>
      <p:bldP spid="31"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831702" y="1005795"/>
            <a:ext cx="6642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Quiz</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55085" y="885825"/>
            <a:ext cx="394589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填空</a:t>
            </a:r>
          </a:p>
        </p:txBody>
      </p:sp>
      <p:sp>
        <p:nvSpPr>
          <p:cNvPr id="6" name="矩形 43"/>
          <p:cNvSpPr>
            <a:spLocks noChangeArrowheads="1"/>
          </p:cNvSpPr>
          <p:nvPr/>
        </p:nvSpPr>
        <p:spPr bwMode="auto">
          <a:xfrm>
            <a:off x="2264165" y="2105897"/>
            <a:ext cx="9388720" cy="35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fontAlgn="auto">
              <a:lnSpc>
                <a:spcPct val="100000"/>
              </a:lnSpc>
            </a:pPr>
            <a:r>
              <a:rPr lang="zh-CN" altLang="en-US" sz="2800" b="1" dirty="0">
                <a:latin typeface="Calibri" panose="020F0502020204030204" pitchFamily="34" charset="0"/>
                <a:cs typeface="Calibri" panose="020F0502020204030204" pitchFamily="34" charset="0"/>
              </a:rPr>
              <a:t>你想知道前世你是什么吗？</a:t>
            </a:r>
            <a:endParaRPr lang="en-US" altLang="zh-CN" sz="2800" b="1" dirty="0">
              <a:latin typeface="Calibri" panose="020F0502020204030204" pitchFamily="34" charset="0"/>
              <a:cs typeface="Calibri" panose="020F0502020204030204" pitchFamily="34" charset="0"/>
            </a:endParaRPr>
          </a:p>
          <a:p>
            <a:pPr fontAlgn="auto">
              <a:lnSpc>
                <a:spcPct val="100000"/>
              </a:lnSpc>
            </a:pPr>
            <a:r>
              <a:rPr lang="en-US" altLang="zh-CN" sz="2800" b="1" dirty="0">
                <a:latin typeface="Calibri" panose="020F0502020204030204" pitchFamily="34" charset="0"/>
                <a:cs typeface="Calibri" panose="020F0502020204030204" pitchFamily="34" charset="0"/>
              </a:rPr>
              <a:t>Do you ever wonder what you were ______________? </a:t>
            </a:r>
          </a:p>
          <a:p>
            <a:pPr fontAlgn="auto">
              <a:lnSpc>
                <a:spcPct val="100000"/>
              </a:lnSpc>
            </a:pPr>
            <a:endParaRPr lang="en-US" altLang="zh-CN" sz="2800" b="1" dirty="0">
              <a:latin typeface="Calibri" panose="020F0502020204030204" pitchFamily="34" charset="0"/>
              <a:cs typeface="Calibri" panose="020F0502020204030204" pitchFamily="34" charset="0"/>
            </a:endParaRPr>
          </a:p>
          <a:p>
            <a:pPr fontAlgn="auto">
              <a:lnSpc>
                <a:spcPct val="100000"/>
              </a:lnSpc>
            </a:pPr>
            <a:endParaRPr lang="en-US" altLang="zh-CN" sz="2800" b="1" dirty="0">
              <a:latin typeface="Calibri" panose="020F0502020204030204" pitchFamily="34" charset="0"/>
              <a:cs typeface="Calibri" panose="020F0502020204030204" pitchFamily="34" charset="0"/>
            </a:endParaRPr>
          </a:p>
          <a:p>
            <a:pPr fontAlgn="auto">
              <a:lnSpc>
                <a:spcPct val="100000"/>
              </a:lnSpc>
            </a:pPr>
            <a:r>
              <a:rPr lang="zh-CN" altLang="en-US" sz="2800" b="1" dirty="0">
                <a:latin typeface="Calibri" panose="020F0502020204030204" pitchFamily="34" charset="0"/>
                <a:cs typeface="Calibri" panose="020F0502020204030204" pitchFamily="34" charset="0"/>
                <a:sym typeface="+mn-ea"/>
              </a:rPr>
              <a:t>因为之前的两场暴雨，河流已在洪水水位。</a:t>
            </a:r>
            <a:endParaRPr lang="en-US" altLang="zh-CN" sz="2800" b="1" dirty="0">
              <a:latin typeface="Calibri" panose="020F0502020204030204" pitchFamily="34" charset="0"/>
              <a:cs typeface="Calibri" panose="020F0502020204030204" pitchFamily="34" charset="0"/>
            </a:endParaRPr>
          </a:p>
          <a:p>
            <a:pPr fontAlgn="auto">
              <a:lnSpc>
                <a:spcPct val="100000"/>
              </a:lnSpc>
            </a:pPr>
            <a:r>
              <a:rPr lang="en-US" altLang="zh-CN" sz="2800" b="1" dirty="0">
                <a:latin typeface="Calibri" panose="020F0502020204030204" pitchFamily="34" charset="0"/>
                <a:cs typeface="Calibri" panose="020F0502020204030204" pitchFamily="34" charset="0"/>
              </a:rPr>
              <a:t>Rivers are at flood stage from ___________________________.</a:t>
            </a:r>
          </a:p>
          <a:p>
            <a:pPr fontAlgn="auto">
              <a:lnSpc>
                <a:spcPct val="100000"/>
              </a:lnSpc>
            </a:pPr>
            <a:endParaRPr lang="en-US" altLang="zh-CN" sz="2400" b="1" dirty="0">
              <a:latin typeface="Calibri" panose="020F0502020204030204" pitchFamily="34" charset="0"/>
              <a:cs typeface="Calibri" panose="020F0502020204030204" pitchFamily="34" charset="0"/>
            </a:endParaRPr>
          </a:p>
          <a:p>
            <a:pPr algn="r">
              <a:lnSpc>
                <a:spcPct val="150000"/>
              </a:lnSpc>
            </a:pPr>
            <a:endParaRPr lang="en-US" altLang="zh-CN" sz="2400" b="1" dirty="0">
              <a:latin typeface="Calibri" panose="020F0502020204030204" pitchFamily="34" charset="0"/>
              <a:cs typeface="Calibri" panose="020F0502020204030204" pitchFamily="34" charset="0"/>
            </a:endParaRPr>
          </a:p>
        </p:txBody>
      </p:sp>
      <p:grpSp>
        <p:nvGrpSpPr>
          <p:cNvPr id="3" name="组合 54"/>
          <p:cNvGrpSpPr/>
          <p:nvPr/>
        </p:nvGrpSpPr>
        <p:grpSpPr bwMode="auto">
          <a:xfrm>
            <a:off x="1660584" y="2105589"/>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26" name="文本框 25"/>
          <p:cNvSpPr txBox="1"/>
          <p:nvPr/>
        </p:nvSpPr>
        <p:spPr>
          <a:xfrm>
            <a:off x="7618095" y="2444115"/>
            <a:ext cx="3894455" cy="521970"/>
          </a:xfrm>
          <a:prstGeom prst="rect">
            <a:avLst/>
          </a:prstGeom>
          <a:noFill/>
        </p:spPr>
        <p:txBody>
          <a:bodyPr wrap="square" rtlCol="0">
            <a:spAutoFit/>
          </a:bodyPr>
          <a:lstStyle/>
          <a:p>
            <a:r>
              <a:rPr lang="en-US" altLang="zh-CN" sz="2800" b="1">
                <a:solidFill>
                  <a:srgbClr val="FF0000"/>
                </a:solidFill>
                <a:latin typeface="Calibri" panose="020F0502020204030204" pitchFamily="34" charset="0"/>
                <a:cs typeface="Calibri" panose="020F0502020204030204" pitchFamily="34" charset="0"/>
              </a:rPr>
              <a:t>in a previous life</a:t>
            </a:r>
          </a:p>
        </p:txBody>
      </p:sp>
      <p:sp>
        <p:nvSpPr>
          <p:cNvPr id="5" name="文本框 4"/>
          <p:cNvSpPr txBox="1"/>
          <p:nvPr/>
        </p:nvSpPr>
        <p:spPr>
          <a:xfrm>
            <a:off x="6694805" y="4166235"/>
            <a:ext cx="4422140" cy="521970"/>
          </a:xfrm>
          <a:prstGeom prst="rect">
            <a:avLst/>
          </a:prstGeom>
          <a:noFill/>
        </p:spPr>
        <p:txBody>
          <a:bodyPr wrap="none" rtlCol="0" anchor="t">
            <a:spAutoFit/>
          </a:bodyPr>
          <a:lstStyle/>
          <a:p>
            <a:r>
              <a:rPr lang="en-US" altLang="zh-CN" sz="2800" b="1" dirty="0">
                <a:solidFill>
                  <a:srgbClr val="FF0000"/>
                </a:solidFill>
                <a:latin typeface="Calibri" panose="020F0502020204030204" pitchFamily="34" charset="0"/>
                <a:cs typeface="Calibri" panose="020F0502020204030204" pitchFamily="34" charset="0"/>
                <a:sym typeface="+mn-ea"/>
              </a:rPr>
              <a:t>the previous two rain storms</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79058" y="277501"/>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901419" y="439711"/>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Calibri" panose="020F0502020204030204" pitchFamily="34" charset="0"/>
                <a:sym typeface="Arial" panose="020B0604020202020204"/>
              </a:rPr>
              <a:t>即学即用</a:t>
            </a:r>
          </a:p>
        </p:txBody>
      </p:sp>
      <p:sp>
        <p:nvSpPr>
          <p:cNvPr id="23" name="平行四边形 22"/>
          <p:cNvSpPr/>
          <p:nvPr/>
        </p:nvSpPr>
        <p:spPr>
          <a:xfrm>
            <a:off x="3879728" y="277277"/>
            <a:ext cx="6746481"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solidFill>
                <a:latin typeface="Calibri" panose="020F0502020204030204" pitchFamily="34" charset="0"/>
                <a:ea typeface="微软雅黑" panose="020B0503020204020204" charset="-122"/>
                <a:cs typeface="Calibri" panose="020F0502020204030204" pitchFamily="34" charset="0"/>
                <a:sym typeface="Arial" panose="020B0604020202020204"/>
              </a:rPr>
              <a:t>Complete the passage</a:t>
            </a:r>
            <a:r>
              <a:rPr lang="zh-CN" altLang="en-US" sz="2400" b="1" dirty="0">
                <a:solidFill>
                  <a:schemeClr val="tx1"/>
                </a:solidFill>
                <a:latin typeface="Calibri" panose="020F0502020204030204" pitchFamily="34" charset="0"/>
                <a:ea typeface="微软雅黑" panose="020B0503020204020204" charset="-122"/>
                <a:cs typeface="Calibri" panose="020F0502020204030204" pitchFamily="34" charset="0"/>
                <a:sym typeface="Arial" panose="020B0604020202020204"/>
              </a:rPr>
              <a:t> </a:t>
            </a:r>
            <a:r>
              <a:rPr lang="en-US" altLang="zh-CN" sz="2400" b="1" dirty="0">
                <a:solidFill>
                  <a:schemeClr val="tx1"/>
                </a:solidFill>
                <a:latin typeface="Calibri" panose="020F0502020204030204" pitchFamily="34" charset="0"/>
                <a:ea typeface="微软雅黑" panose="020B0503020204020204" charset="-122"/>
                <a:cs typeface="Calibri" panose="020F0502020204030204" pitchFamily="34" charset="0"/>
                <a:sym typeface="Arial" panose="020B0604020202020204"/>
              </a:rPr>
              <a:t>with proper words or expressions.</a:t>
            </a:r>
          </a:p>
        </p:txBody>
      </p:sp>
      <p:sp>
        <p:nvSpPr>
          <p:cNvPr id="6" name="矩形 5"/>
          <p:cNvSpPr/>
          <p:nvPr/>
        </p:nvSpPr>
        <p:spPr>
          <a:xfrm>
            <a:off x="1179195" y="1517015"/>
            <a:ext cx="9912985" cy="4616450"/>
          </a:xfrm>
          <a:prstGeom prst="rect">
            <a:avLst/>
          </a:prstGeom>
          <a:solidFill>
            <a:srgbClr val="E0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800" dirty="0">
                <a:solidFill>
                  <a:schemeClr val="tx1"/>
                </a:solidFill>
                <a:latin typeface="Calibri" panose="020F0502020204030204" pitchFamily="34" charset="0"/>
                <a:cs typeface="Calibri" panose="020F0502020204030204" pitchFamily="34" charset="0"/>
                <a:sym typeface="Arial" panose="020B0604020202020204"/>
              </a:rPr>
              <a:t>We all are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a:t>
            </a:r>
            <a:r>
              <a:rPr sz="2800" dirty="0">
                <a:solidFill>
                  <a:schemeClr val="tx1"/>
                </a:solidFill>
                <a:latin typeface="Calibri" panose="020F0502020204030204" pitchFamily="34" charset="0"/>
                <a:cs typeface="Calibri" panose="020F0502020204030204" pitchFamily="34" charset="0"/>
                <a:sym typeface="Arial" panose="020B0604020202020204"/>
              </a:rPr>
              <a:t> about what the future holds. To be able to understand the future, we must know what the life was like in the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_________</a:t>
            </a:r>
            <a:r>
              <a:rPr sz="2800" dirty="0">
                <a:solidFill>
                  <a:schemeClr val="tx1"/>
                </a:solidFill>
                <a:latin typeface="Calibri" panose="020F0502020204030204" pitchFamily="34" charset="0"/>
                <a:cs typeface="Calibri" panose="020F0502020204030204" pitchFamily="34" charset="0"/>
                <a:sym typeface="Arial" panose="020B0604020202020204"/>
              </a:rPr>
              <a:t> days. In this way, we will not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___________</a:t>
            </a:r>
            <a:r>
              <a:rPr sz="2800" dirty="0">
                <a:solidFill>
                  <a:schemeClr val="tx1"/>
                </a:solidFill>
                <a:latin typeface="Calibri" panose="020F0502020204030204" pitchFamily="34" charset="0"/>
                <a:cs typeface="Calibri" panose="020F0502020204030204" pitchFamily="34" charset="0"/>
                <a:sym typeface="Arial" panose="020B0604020202020204"/>
              </a:rPr>
              <a:t> the history and can understand how history has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a:t>
            </a:r>
            <a:r>
              <a:rPr sz="2800" dirty="0">
                <a:solidFill>
                  <a:schemeClr val="tx1"/>
                </a:solidFill>
                <a:latin typeface="Calibri" panose="020F0502020204030204" pitchFamily="34" charset="0"/>
                <a:cs typeface="Calibri" panose="020F0502020204030204" pitchFamily="34" charset="0"/>
                <a:sym typeface="Arial" panose="020B0604020202020204"/>
              </a:rPr>
              <a:t> us along the way. </a:t>
            </a:r>
          </a:p>
          <a:p>
            <a:pPr algn="just"/>
            <a:r>
              <a:rPr sz="2800" dirty="0">
                <a:solidFill>
                  <a:schemeClr val="tx1"/>
                </a:solidFill>
                <a:latin typeface="Calibri" panose="020F0502020204030204" pitchFamily="34" charset="0"/>
                <a:cs typeface="Calibri" panose="020F0502020204030204" pitchFamily="34" charset="0"/>
                <a:sym typeface="Arial" panose="020B0604020202020204"/>
              </a:rPr>
              <a:t>As is known, the world change</a:t>
            </a:r>
            <a:r>
              <a:rPr lang="en-US" sz="2800" dirty="0">
                <a:solidFill>
                  <a:schemeClr val="tx1"/>
                </a:solidFill>
                <a:latin typeface="Calibri" panose="020F0502020204030204" pitchFamily="34" charset="0"/>
                <a:cs typeface="Calibri" panose="020F0502020204030204" pitchFamily="34" charset="0"/>
                <a:sym typeface="Arial" panose="020B0604020202020204"/>
              </a:rPr>
              <a:t>s</a:t>
            </a:r>
            <a:r>
              <a:rPr sz="2800" dirty="0">
                <a:solidFill>
                  <a:schemeClr val="tx1"/>
                </a:solidFill>
                <a:latin typeface="Calibri" panose="020F0502020204030204" pitchFamily="34" charset="0"/>
                <a:cs typeface="Calibri" panose="020F0502020204030204" pitchFamily="34" charset="0"/>
                <a:sym typeface="Arial" panose="020B0604020202020204"/>
              </a:rPr>
              <a:t>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__________</a:t>
            </a:r>
            <a:r>
              <a:rPr sz="2800" dirty="0">
                <a:solidFill>
                  <a:schemeClr val="tx1"/>
                </a:solidFill>
                <a:latin typeface="Calibri" panose="020F0502020204030204" pitchFamily="34" charset="0"/>
                <a:cs typeface="Calibri" panose="020F0502020204030204" pitchFamily="34" charset="0"/>
                <a:sym typeface="Arial" panose="020B0604020202020204"/>
              </a:rPr>
              <a:t>, but we humans are driven by the same basic needs as we were 150 years ago. Will this change in the next 150 years? No. Actually, the pursuit of meeting these needs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_________</a:t>
            </a:r>
            <a:r>
              <a:rPr sz="2800" dirty="0">
                <a:solidFill>
                  <a:schemeClr val="tx1"/>
                </a:solidFill>
                <a:latin typeface="Calibri" panose="020F0502020204030204" pitchFamily="34" charset="0"/>
                <a:cs typeface="Calibri" panose="020F0502020204030204" pitchFamily="34" charset="0"/>
                <a:sym typeface="Arial" panose="020B0604020202020204"/>
              </a:rPr>
              <a:t> the world’s development and leads to many inventions. </a:t>
            </a:r>
            <a:r>
              <a:rPr lang="en-US" sz="2800" dirty="0">
                <a:solidFill>
                  <a:schemeClr val="tx1"/>
                </a:solidFill>
                <a:latin typeface="Calibri" panose="020F0502020204030204" pitchFamily="34" charset="0"/>
                <a:cs typeface="Calibri" panose="020F0502020204030204" pitchFamily="34" charset="0"/>
                <a:sym typeface="Arial" panose="020B0604020202020204"/>
              </a:rPr>
              <a:t>Thus, w</a:t>
            </a:r>
            <a:r>
              <a:rPr sz="2800" dirty="0">
                <a:solidFill>
                  <a:schemeClr val="tx1"/>
                </a:solidFill>
                <a:latin typeface="Calibri" panose="020F0502020204030204" pitchFamily="34" charset="0"/>
                <a:cs typeface="Calibri" panose="020F0502020204030204" pitchFamily="34" charset="0"/>
                <a:sym typeface="Arial" panose="020B0604020202020204"/>
              </a:rPr>
              <a:t>e should be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a:t>
            </a:r>
            <a:r>
              <a:rPr sz="2800" dirty="0">
                <a:solidFill>
                  <a:schemeClr val="tx1"/>
                </a:solidFill>
                <a:latin typeface="Calibri" panose="020F0502020204030204" pitchFamily="34" charset="0"/>
                <a:cs typeface="Calibri" panose="020F0502020204030204" pitchFamily="34" charset="0"/>
                <a:sym typeface="Arial" panose="020B0604020202020204"/>
              </a:rPr>
              <a:t> that a more beautiful and developed world is ahead of us. </a:t>
            </a:r>
          </a:p>
        </p:txBody>
      </p:sp>
      <p:pic>
        <p:nvPicPr>
          <p:cNvPr id="2" name="图片 1"/>
          <p:cNvPicPr>
            <a:picLocks noChangeAspect="1"/>
          </p:cNvPicPr>
          <p:nvPr/>
        </p:nvPicPr>
        <p:blipFill>
          <a:blip r:embed="rId3" cstate="print"/>
          <a:stretch>
            <a:fillRect/>
          </a:stretch>
        </p:blipFill>
        <p:spPr>
          <a:xfrm>
            <a:off x="518795" y="309256"/>
            <a:ext cx="504825" cy="505460"/>
          </a:xfrm>
          <a:prstGeom prst="rect">
            <a:avLst/>
          </a:prstGeom>
        </p:spPr>
      </p:pic>
      <p:sp>
        <p:nvSpPr>
          <p:cNvPr id="4" name="文本框 3"/>
          <p:cNvSpPr txBox="1"/>
          <p:nvPr/>
        </p:nvSpPr>
        <p:spPr>
          <a:xfrm>
            <a:off x="2868295" y="162750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uncertain</a:t>
            </a:r>
          </a:p>
        </p:txBody>
      </p:sp>
      <p:sp>
        <p:nvSpPr>
          <p:cNvPr id="5" name="文本框 4"/>
          <p:cNvSpPr txBox="1"/>
          <p:nvPr/>
        </p:nvSpPr>
        <p:spPr>
          <a:xfrm>
            <a:off x="1558290" y="241363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previous</a:t>
            </a:r>
          </a:p>
        </p:txBody>
      </p:sp>
      <p:sp>
        <p:nvSpPr>
          <p:cNvPr id="8" name="文本框 7"/>
          <p:cNvSpPr txBox="1"/>
          <p:nvPr/>
        </p:nvSpPr>
        <p:spPr>
          <a:xfrm>
            <a:off x="7499350" y="241363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lose sight of</a:t>
            </a:r>
          </a:p>
        </p:txBody>
      </p:sp>
      <p:sp>
        <p:nvSpPr>
          <p:cNvPr id="9" name="文本框 8"/>
          <p:cNvSpPr txBox="1"/>
          <p:nvPr/>
        </p:nvSpPr>
        <p:spPr>
          <a:xfrm>
            <a:off x="6469380" y="293560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guided</a:t>
            </a:r>
          </a:p>
        </p:txBody>
      </p:sp>
      <p:sp>
        <p:nvSpPr>
          <p:cNvPr id="10" name="文本框 9"/>
          <p:cNvSpPr txBox="1"/>
          <p:nvPr/>
        </p:nvSpPr>
        <p:spPr>
          <a:xfrm>
            <a:off x="6139815" y="3343910"/>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constantly</a:t>
            </a:r>
          </a:p>
        </p:txBody>
      </p:sp>
      <p:sp>
        <p:nvSpPr>
          <p:cNvPr id="11" name="文本框 10"/>
          <p:cNvSpPr txBox="1"/>
          <p:nvPr/>
        </p:nvSpPr>
        <p:spPr>
          <a:xfrm>
            <a:off x="3331210" y="465264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speed up</a:t>
            </a:r>
          </a:p>
        </p:txBody>
      </p:sp>
      <p:sp>
        <p:nvSpPr>
          <p:cNvPr id="12" name="文本框 11"/>
          <p:cNvSpPr txBox="1"/>
          <p:nvPr/>
        </p:nvSpPr>
        <p:spPr>
          <a:xfrm>
            <a:off x="7349490" y="505142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optimistic</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604895" y="2694940"/>
            <a:ext cx="5397500" cy="15113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4008120" y="3173730"/>
            <a:ext cx="463169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zh-CN" altLang="en-US" sz="3600" dirty="0">
                <a:solidFill>
                  <a:srgbClr val="22ACEC"/>
                </a:solidFill>
                <a:latin typeface="Arial" panose="020B0604020202020204"/>
                <a:ea typeface="微软雅黑" panose="020B0503020204020204" charset="-122"/>
                <a:cs typeface="宋体" panose="02010600030101010101" pitchFamily="2" charset="-122"/>
                <a:sym typeface="Arial" panose="020B0604020202020204"/>
              </a:rPr>
              <a:t>溯恩教育感谢一路有你</a:t>
            </a:r>
          </a:p>
        </p:txBody>
      </p:sp>
      <p:cxnSp>
        <p:nvCxnSpPr>
          <p:cNvPr id="16" name="直接连接符 15"/>
          <p:cNvCxnSpPr/>
          <p:nvPr/>
        </p:nvCxnSpPr>
        <p:spPr>
          <a:xfrm>
            <a:off x="4011930" y="3727450"/>
            <a:ext cx="4583430"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2965" y="746723"/>
            <a:ext cx="3524275"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903817" y="806540"/>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重点单词</a:t>
            </a:r>
          </a:p>
        </p:txBody>
      </p:sp>
      <p:sp>
        <p:nvSpPr>
          <p:cNvPr id="23" name="平行四边形 22"/>
          <p:cNvSpPr/>
          <p:nvPr/>
        </p:nvSpPr>
        <p:spPr>
          <a:xfrm>
            <a:off x="4667241" y="746723"/>
            <a:ext cx="381004"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20609" y="229391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8" name="矩形 7"/>
          <p:cNvSpPr/>
          <p:nvPr/>
        </p:nvSpPr>
        <p:spPr>
          <a:xfrm>
            <a:off x="2046482" y="1446299"/>
            <a:ext cx="9525024" cy="5657215"/>
          </a:xfrm>
          <a:prstGeom prst="rect">
            <a:avLst/>
          </a:prstGeom>
          <a:noFill/>
        </p:spPr>
        <p:txBody>
          <a:bodyPr wrap="square">
            <a:spAutoFit/>
          </a:bodyPr>
          <a:lstStyle/>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13.______________   </a:t>
            </a:r>
            <a:r>
              <a:rPr sz="2000" b="1" dirty="0" err="1">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vt. 系牢；扎牢</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14.______________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vt. &amp; vi. （使）闪光；（使）闪现</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15.______________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贪吃的；贪婪的；贪心的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16.______________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vt. 吞下；咽下</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17.______________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原料；材料</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18.______________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vt. 回收利用；再利用</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19.______________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代表；典型人物</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20.______________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货物</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21.______________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垃圾箱</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22.______________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公民；居民；市民</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23. 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开关；转换</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24. 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不确切的；无把握的</a:t>
            </a:r>
          </a:p>
          <a:p>
            <a:pPr>
              <a:lnSpc>
                <a:spcPts val="3100"/>
              </a:lnSpc>
            </a:pPr>
            <a:endParaRPr lang="en-US" altLang="zh-CN" sz="2000" b="1" dirty="0">
              <a:latin typeface="宋体" panose="02010600030101010101" pitchFamily="2" charset="-122"/>
              <a:ea typeface="宋体" panose="02010600030101010101" pitchFamily="2" charset="-122"/>
              <a:cs typeface="Times New Roman" panose="02020603050405020304" pitchFamily="18" charset="0"/>
            </a:endParaRPr>
          </a:p>
          <a:p>
            <a:pPr>
              <a:lnSpc>
                <a:spcPts val="3100"/>
              </a:lnSpc>
            </a:pPr>
            <a:r>
              <a:rPr lang="en-US" altLang="zh-CN" sz="2800" b="1" dirty="0">
                <a:latin typeface="宋体" panose="02010600030101010101" pitchFamily="2" charset="-122"/>
                <a:ea typeface="宋体" panose="02010600030101010101" pitchFamily="2" charset="-122"/>
                <a:cs typeface="Times New Roman" panose="02020603050405020304" pitchFamily="18" charset="0"/>
              </a:rPr>
              <a:t>             </a:t>
            </a:r>
          </a:p>
        </p:txBody>
      </p:sp>
      <p:sp>
        <p:nvSpPr>
          <p:cNvPr id="10" name="椭圆 9"/>
          <p:cNvSpPr/>
          <p:nvPr/>
        </p:nvSpPr>
        <p:spPr>
          <a:xfrm>
            <a:off x="1820609" y="392590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1809721" y="549889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sp>
        <p:nvSpPr>
          <p:cNvPr id="17" name="TextBox 16"/>
          <p:cNvSpPr txBox="1"/>
          <p:nvPr/>
        </p:nvSpPr>
        <p:spPr>
          <a:xfrm>
            <a:off x="2603440" y="1495956"/>
            <a:ext cx="1619261" cy="398780"/>
          </a:xfrm>
          <a:prstGeom prst="rect">
            <a:avLst/>
          </a:prstGeom>
          <a:noFill/>
        </p:spPr>
        <p:txBody>
          <a:bodyPr wrap="square" rtlCol="0">
            <a:spAutoFit/>
          </a:bodyPr>
          <a:lstStyle/>
          <a:p>
            <a:r>
              <a:rPr lang="en-US" altLang="zh-CN" sz="2000" b="1" dirty="0">
                <a:solidFill>
                  <a:srgbClr val="FF0000"/>
                </a:solidFill>
                <a:latin typeface="Calibri" panose="020F0502020204030204" pitchFamily="34" charset="0"/>
                <a:cs typeface="Times New Roman" panose="02020603050405020304" pitchFamily="18" charset="0"/>
              </a:rPr>
              <a:t>fasten</a:t>
            </a:r>
          </a:p>
        </p:txBody>
      </p:sp>
      <p:sp>
        <p:nvSpPr>
          <p:cNvPr id="18" name="TextBox 17"/>
          <p:cNvSpPr txBox="1"/>
          <p:nvPr/>
        </p:nvSpPr>
        <p:spPr>
          <a:xfrm>
            <a:off x="2603439" y="1894926"/>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flash</a:t>
            </a:r>
          </a:p>
        </p:txBody>
      </p:sp>
      <p:sp>
        <p:nvSpPr>
          <p:cNvPr id="19" name="TextBox 18"/>
          <p:cNvSpPr txBox="1"/>
          <p:nvPr/>
        </p:nvSpPr>
        <p:spPr>
          <a:xfrm>
            <a:off x="2666938" y="2293325"/>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greedy</a:t>
            </a:r>
          </a:p>
        </p:txBody>
      </p:sp>
      <p:sp>
        <p:nvSpPr>
          <p:cNvPr id="20" name="TextBox 19"/>
          <p:cNvSpPr txBox="1"/>
          <p:nvPr/>
        </p:nvSpPr>
        <p:spPr>
          <a:xfrm>
            <a:off x="2667000" y="2692400"/>
            <a:ext cx="1266190"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swallow</a:t>
            </a:r>
          </a:p>
        </p:txBody>
      </p:sp>
      <p:sp>
        <p:nvSpPr>
          <p:cNvPr id="24" name="TextBox 23"/>
          <p:cNvSpPr txBox="1"/>
          <p:nvPr/>
        </p:nvSpPr>
        <p:spPr>
          <a:xfrm>
            <a:off x="2603437" y="306462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material</a:t>
            </a:r>
          </a:p>
        </p:txBody>
      </p:sp>
      <p:sp>
        <p:nvSpPr>
          <p:cNvPr id="25" name="TextBox 24"/>
          <p:cNvSpPr txBox="1"/>
          <p:nvPr/>
        </p:nvSpPr>
        <p:spPr>
          <a:xfrm>
            <a:off x="2667572" y="3468609"/>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recycle</a:t>
            </a:r>
          </a:p>
        </p:txBody>
      </p:sp>
      <p:sp>
        <p:nvSpPr>
          <p:cNvPr id="26" name="TextBox 25"/>
          <p:cNvSpPr txBox="1"/>
          <p:nvPr/>
        </p:nvSpPr>
        <p:spPr>
          <a:xfrm>
            <a:off x="2667676" y="3850514"/>
            <a:ext cx="1905013"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representative</a:t>
            </a:r>
          </a:p>
        </p:txBody>
      </p:sp>
      <p:sp>
        <p:nvSpPr>
          <p:cNvPr id="27" name="TextBox 26"/>
          <p:cNvSpPr txBox="1"/>
          <p:nvPr/>
        </p:nvSpPr>
        <p:spPr>
          <a:xfrm>
            <a:off x="2651053" y="4249395"/>
            <a:ext cx="1714512"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goods</a:t>
            </a:r>
          </a:p>
        </p:txBody>
      </p:sp>
      <p:sp>
        <p:nvSpPr>
          <p:cNvPr id="28" name="TextBox 27"/>
          <p:cNvSpPr txBox="1"/>
          <p:nvPr/>
        </p:nvSpPr>
        <p:spPr>
          <a:xfrm>
            <a:off x="2667676" y="4637865"/>
            <a:ext cx="1809763"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dustbin</a:t>
            </a:r>
          </a:p>
        </p:txBody>
      </p:sp>
      <p:sp>
        <p:nvSpPr>
          <p:cNvPr id="29" name="TextBox 28"/>
          <p:cNvSpPr txBox="1"/>
          <p:nvPr/>
        </p:nvSpPr>
        <p:spPr>
          <a:xfrm>
            <a:off x="2698687" y="5036540"/>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citizen</a:t>
            </a:r>
          </a:p>
        </p:txBody>
      </p:sp>
      <p:sp>
        <p:nvSpPr>
          <p:cNvPr id="30" name="TextBox 29"/>
          <p:cNvSpPr txBox="1"/>
          <p:nvPr/>
        </p:nvSpPr>
        <p:spPr>
          <a:xfrm>
            <a:off x="2603543" y="542345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switch</a:t>
            </a:r>
          </a:p>
        </p:txBody>
      </p:sp>
      <p:sp>
        <p:nvSpPr>
          <p:cNvPr id="31" name="TextBox 30"/>
          <p:cNvSpPr txBox="1"/>
          <p:nvPr/>
        </p:nvSpPr>
        <p:spPr>
          <a:xfrm>
            <a:off x="2527300" y="5800090"/>
            <a:ext cx="1899285"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uncertain</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4" grpId="0"/>
      <p:bldP spid="25" grpId="0"/>
      <p:bldP spid="26" grpId="0"/>
      <p:bldP spid="27" grpId="0"/>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2965" y="746723"/>
            <a:ext cx="3524275"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936681" y="900430"/>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重点短语</a:t>
            </a:r>
          </a:p>
        </p:txBody>
      </p:sp>
      <p:sp>
        <p:nvSpPr>
          <p:cNvPr id="23" name="平行四边形 22"/>
          <p:cNvSpPr/>
          <p:nvPr/>
        </p:nvSpPr>
        <p:spPr>
          <a:xfrm>
            <a:off x="4667241" y="746723"/>
            <a:ext cx="381004"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20609" y="229391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820609" y="392590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1809721" y="549889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sp>
        <p:nvSpPr>
          <p:cNvPr id="8" name="矩形 7"/>
          <p:cNvSpPr/>
          <p:nvPr/>
        </p:nvSpPr>
        <p:spPr>
          <a:xfrm>
            <a:off x="2166620" y="2190115"/>
            <a:ext cx="9525000" cy="4697730"/>
          </a:xfrm>
          <a:prstGeom prst="rect">
            <a:avLst/>
          </a:prstGeom>
          <a:noFill/>
        </p:spPr>
        <p:txBody>
          <a:bodyPr wrap="square">
            <a:spAutoFit/>
          </a:bodyPr>
          <a:lstStyle/>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1.________________   </a:t>
            </a:r>
            <a:r>
              <a:rPr lang="zh-CN" altLang="en-US"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拿起；接受；开始；继续</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 ________________   </a:t>
            </a:r>
            <a:r>
              <a:rPr lang="zh-CN" altLang="en-US"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（困境后）恢复；完全复原</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3. ________________   </a:t>
            </a:r>
            <a:r>
              <a:rPr lang="zh-CN" altLang="en-US"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安全带</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4. ________________   </a:t>
            </a:r>
            <a:r>
              <a:rPr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看不见……</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5. ________________   </a:t>
            </a:r>
            <a:r>
              <a:rPr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打扫；横扫</a:t>
            </a: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6. ________________  </a:t>
            </a:r>
            <a:r>
              <a:rPr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（快捷而悄声地）移动；溜进……</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7. ________________  </a:t>
            </a:r>
            <a:r>
              <a:rPr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加速</a:t>
            </a:r>
          </a:p>
          <a:p>
            <a:pPr>
              <a:lnSpc>
                <a:spcPts val="3100"/>
              </a:lnSpc>
            </a:pPr>
            <a:endPar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endPar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endPar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r>
              <a:rPr lang="en-US" altLang="zh-CN" sz="2800" b="1" dirty="0">
                <a:latin typeface="宋体" panose="02010600030101010101" pitchFamily="2" charset="-122"/>
                <a:ea typeface="宋体" panose="02010600030101010101" pitchFamily="2" charset="-122"/>
                <a:cs typeface="Times New Roman" panose="02020603050405020304" pitchFamily="18" charset="0"/>
              </a:rPr>
              <a:t>        </a:t>
            </a:r>
          </a:p>
        </p:txBody>
      </p:sp>
      <p:sp>
        <p:nvSpPr>
          <p:cNvPr id="15" name="TextBox 14"/>
          <p:cNvSpPr txBox="1"/>
          <p:nvPr/>
        </p:nvSpPr>
        <p:spPr>
          <a:xfrm>
            <a:off x="2653665" y="2190115"/>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take up </a:t>
            </a:r>
          </a:p>
        </p:txBody>
      </p:sp>
      <p:sp>
        <p:nvSpPr>
          <p:cNvPr id="16" name="TextBox 15"/>
          <p:cNvSpPr txBox="1"/>
          <p:nvPr/>
        </p:nvSpPr>
        <p:spPr>
          <a:xfrm>
            <a:off x="2520950" y="2602230"/>
            <a:ext cx="413194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sz="2800" dirty="0"/>
              <a:t>be back on one’s feet</a:t>
            </a:r>
          </a:p>
        </p:txBody>
      </p:sp>
      <p:sp>
        <p:nvSpPr>
          <p:cNvPr id="17" name="TextBox 16"/>
          <p:cNvSpPr txBox="1"/>
          <p:nvPr/>
        </p:nvSpPr>
        <p:spPr>
          <a:xfrm>
            <a:off x="2638425" y="3002915"/>
            <a:ext cx="342900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safety belt</a:t>
            </a:r>
          </a:p>
        </p:txBody>
      </p:sp>
      <p:sp>
        <p:nvSpPr>
          <p:cNvPr id="18" name="TextBox 17"/>
          <p:cNvSpPr txBox="1"/>
          <p:nvPr/>
        </p:nvSpPr>
        <p:spPr>
          <a:xfrm>
            <a:off x="2638425" y="3433445"/>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lose sight of</a:t>
            </a:r>
          </a:p>
        </p:txBody>
      </p:sp>
      <p:sp>
        <p:nvSpPr>
          <p:cNvPr id="19" name="TextBox 18"/>
          <p:cNvSpPr txBox="1"/>
          <p:nvPr/>
        </p:nvSpPr>
        <p:spPr>
          <a:xfrm>
            <a:off x="2653665" y="3881755"/>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sweep up</a:t>
            </a:r>
          </a:p>
        </p:txBody>
      </p:sp>
      <p:sp>
        <p:nvSpPr>
          <p:cNvPr id="20" name="TextBox 19"/>
          <p:cNvSpPr txBox="1"/>
          <p:nvPr/>
        </p:nvSpPr>
        <p:spPr>
          <a:xfrm>
            <a:off x="2653665" y="4277995"/>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slide into</a:t>
            </a:r>
          </a:p>
        </p:txBody>
      </p:sp>
      <p:sp>
        <p:nvSpPr>
          <p:cNvPr id="24" name="TextBox 23"/>
          <p:cNvSpPr txBox="1"/>
          <p:nvPr/>
        </p:nvSpPr>
        <p:spPr>
          <a:xfrm>
            <a:off x="2653665" y="4724400"/>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speed up</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2965" y="746723"/>
            <a:ext cx="3524275"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933661" y="881470"/>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派生单词</a:t>
            </a:r>
          </a:p>
        </p:txBody>
      </p:sp>
      <p:sp>
        <p:nvSpPr>
          <p:cNvPr id="23" name="平行四边形 22"/>
          <p:cNvSpPr/>
          <p:nvPr/>
        </p:nvSpPr>
        <p:spPr>
          <a:xfrm>
            <a:off x="4667241" y="746723"/>
            <a:ext cx="381004"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20609" y="229391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8" name="矩形 7"/>
          <p:cNvSpPr/>
          <p:nvPr/>
        </p:nvSpPr>
        <p:spPr>
          <a:xfrm>
            <a:off x="2328545" y="1943735"/>
            <a:ext cx="10024110" cy="4861560"/>
          </a:xfrm>
          <a:prstGeom prst="rect">
            <a:avLst/>
          </a:prstGeom>
          <a:noFill/>
        </p:spPr>
        <p:txBody>
          <a:bodyPr wrap="square">
            <a:spAutoFit/>
          </a:bodyPr>
          <a:lstStyle/>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1.___________   </a:t>
            </a:r>
            <a:r>
              <a:rPr sz="2000" b="1" dirty="0">
                <a:latin typeface="Times New Roman" panose="02020603050405020304" pitchFamily="18" charset="0"/>
                <a:ea typeface="宋体" panose="02010600030101010101" pitchFamily="2" charset="-122"/>
                <a:cs typeface="Times New Roman" panose="02020603050405020304" pitchFamily="18" charset="0"/>
              </a:rPr>
              <a:t>n. 印象；感想；印记</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             ________  vt. </a:t>
            </a:r>
            <a:r>
              <a:rPr sz="2000" b="1" dirty="0">
                <a:latin typeface="Times New Roman" panose="02020603050405020304" pitchFamily="18" charset="0"/>
                <a:ea typeface="宋体" panose="02010600030101010101" pitchFamily="2" charset="-122"/>
                <a:cs typeface="Times New Roman" panose="02020603050405020304" pitchFamily="18" charset="0"/>
              </a:rPr>
              <a:t>给…留下深刻印象</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2.________   </a:t>
            </a:r>
            <a:r>
              <a:rPr sz="2000" b="1" dirty="0">
                <a:latin typeface="Times New Roman" panose="02020603050405020304" pitchFamily="18" charset="0"/>
                <a:ea typeface="宋体" panose="02010600030101010101" pitchFamily="2" charset="-122"/>
                <a:cs typeface="Times New Roman" panose="02020603050405020304" pitchFamily="18" charset="0"/>
              </a:rPr>
              <a:t>n. 指导；向导；导 </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     vt. </a:t>
            </a:r>
            <a:r>
              <a:rPr sz="2000" b="1" dirty="0">
                <a:latin typeface="Times New Roman" panose="02020603050405020304" pitchFamily="18" charset="0"/>
                <a:ea typeface="宋体" panose="02010600030101010101" pitchFamily="2" charset="-122"/>
                <a:cs typeface="Times New Roman" panose="02020603050405020304" pitchFamily="18" charset="0"/>
              </a:rPr>
              <a:t>指导；指引</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3.___________   </a:t>
            </a:r>
            <a:r>
              <a:rPr sz="2000" b="1" dirty="0">
                <a:latin typeface="Times New Roman" panose="02020603050405020304" pitchFamily="18" charset="0"/>
                <a:ea typeface="宋体" panose="02010600030101010101" pitchFamily="2" charset="-122"/>
                <a:cs typeface="Times New Roman" panose="02020603050405020304" pitchFamily="18" charset="0"/>
              </a:rPr>
              <a:t>vt. 容忍；忍受</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     adj. </a:t>
            </a:r>
            <a:r>
              <a:rPr sz="2000" b="1" dirty="0">
                <a:latin typeface="Times New Roman" panose="02020603050405020304" pitchFamily="18" charset="0"/>
                <a:ea typeface="宋体" panose="02010600030101010101" pitchFamily="2" charset="-122"/>
                <a:cs typeface="Times New Roman" panose="02020603050405020304" pitchFamily="18" charset="0"/>
              </a:rPr>
              <a:t>容忍的；宽容的</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4.___________   </a:t>
            </a:r>
            <a:r>
              <a:rPr sz="2000" b="1" dirty="0">
                <a:latin typeface="Times New Roman" panose="02020603050405020304" pitchFamily="18" charset="0"/>
                <a:ea typeface="宋体" panose="02010600030101010101" pitchFamily="2" charset="-122"/>
                <a:cs typeface="Times New Roman" panose="02020603050405020304" pitchFamily="18" charset="0"/>
              </a:rPr>
              <a:t>n. 调整；调节</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    </a:t>
            </a:r>
            <a:r>
              <a:rPr lang="en-US" sz="2000" b="1" dirty="0">
                <a:latin typeface="Times New Roman" panose="02020603050405020304" pitchFamily="18" charset="0"/>
                <a:ea typeface="宋体" panose="02010600030101010101" pitchFamily="2" charset="-122"/>
                <a:cs typeface="Times New Roman" panose="02020603050405020304" pitchFamily="18" charset="0"/>
              </a:rPr>
              <a:t>vt. &amp; vi. 调整；调节；适应</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5.__________   </a:t>
            </a:r>
            <a:r>
              <a:rPr sz="2000" b="1" dirty="0">
                <a:latin typeface="Times New Roman" panose="02020603050405020304" pitchFamily="18" charset="0"/>
                <a:ea typeface="宋体" panose="02010600030101010101" pitchFamily="2" charset="-122"/>
                <a:cs typeface="Times New Roman" panose="02020603050405020304" pitchFamily="18" charset="0"/>
              </a:rPr>
              <a:t>n. 接受者；接收器</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   </a:t>
            </a:r>
            <a:r>
              <a:rPr lang="en-US" sz="2000" b="1" dirty="0">
                <a:latin typeface="Times New Roman" panose="02020603050405020304" pitchFamily="18" charset="0"/>
                <a:ea typeface="宋体" panose="02010600030101010101" pitchFamily="2" charset="-122"/>
                <a:cs typeface="Times New Roman" panose="02020603050405020304" pitchFamily="18" charset="0"/>
              </a:rPr>
              <a:t>vt.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 接收；收到   </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6.________   </a:t>
            </a:r>
            <a:r>
              <a:rPr sz="2000" b="1" dirty="0">
                <a:latin typeface="Times New Roman" panose="02020603050405020304" pitchFamily="18" charset="0"/>
                <a:ea typeface="宋体" panose="02010600030101010101" pitchFamily="2" charset="-122"/>
                <a:cs typeface="Times New Roman" panose="02020603050405020304" pitchFamily="18" charset="0"/>
              </a:rPr>
              <a:t>adj. 贪吃的；贪婪的</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 n. </a:t>
            </a:r>
            <a:r>
              <a:rPr sz="2000" b="1" dirty="0">
                <a:latin typeface="Times New Roman" panose="02020603050405020304" pitchFamily="18" charset="0"/>
                <a:ea typeface="宋体" panose="02010600030101010101" pitchFamily="2" charset="-122"/>
                <a:cs typeface="Times New Roman" panose="02020603050405020304" pitchFamily="18" charset="0"/>
              </a:rPr>
              <a:t>贪婪；贪欲</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 </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7._____________   </a:t>
            </a:r>
            <a:r>
              <a:rPr sz="2000" b="1">
                <a:latin typeface="Times New Roman" panose="02020603050405020304" pitchFamily="18" charset="0"/>
                <a:ea typeface="宋体" panose="02010600030101010101" pitchFamily="2" charset="-122"/>
                <a:cs typeface="Times New Roman" panose="02020603050405020304" pitchFamily="18" charset="0"/>
              </a:rPr>
              <a:t>n. 代表；典型人物</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_________     vt. </a:t>
            </a:r>
            <a:r>
              <a:rPr sz="2000" b="1" dirty="0">
                <a:latin typeface="Times New Roman" panose="02020603050405020304" pitchFamily="18" charset="0"/>
                <a:ea typeface="宋体" panose="02010600030101010101" pitchFamily="2" charset="-122"/>
                <a:cs typeface="Times New Roman" panose="02020603050405020304" pitchFamily="18" charset="0"/>
                <a:sym typeface="+mn-ea"/>
              </a:rPr>
              <a:t>代表；表现</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8.__________  </a:t>
            </a:r>
            <a:r>
              <a:rPr sz="2000" b="1" dirty="0">
                <a:latin typeface="Times New Roman" panose="02020603050405020304" pitchFamily="18" charset="0"/>
                <a:ea typeface="宋体" panose="02010600030101010101" pitchFamily="2" charset="-122"/>
                <a:cs typeface="Times New Roman" panose="02020603050405020304" pitchFamily="18" charset="0"/>
              </a:rPr>
              <a:t>n. 定居；解决</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___________    </a:t>
            </a:r>
            <a:r>
              <a:rPr lang="en-US" sz="2000" b="1" dirty="0">
                <a:latin typeface="Times New Roman" panose="02020603050405020304" pitchFamily="18" charset="0"/>
                <a:ea typeface="宋体" panose="02010600030101010101" pitchFamily="2" charset="-122"/>
                <a:cs typeface="Times New Roman" panose="02020603050405020304" pitchFamily="18" charset="0"/>
                <a:sym typeface="+mn-ea"/>
              </a:rPr>
              <a:t>vt. &amp; vi 定居；结算；停留</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9.________   </a:t>
            </a:r>
            <a:r>
              <a:rPr sz="2000" b="1" dirty="0" err="1">
                <a:latin typeface="Times New Roman" panose="02020603050405020304" pitchFamily="18" charset="0"/>
                <a:ea typeface="宋体" panose="02010600030101010101" pitchFamily="2" charset="-122"/>
                <a:cs typeface="Times New Roman" panose="02020603050405020304" pitchFamily="18" charset="0"/>
              </a:rPr>
              <a:t>vt. 回收利用；再利用</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   </a:t>
            </a:r>
            <a:r>
              <a:rPr sz="2000" b="1" dirty="0">
                <a:latin typeface="Times New Roman" panose="02020603050405020304" pitchFamily="18" charset="0"/>
                <a:ea typeface="宋体" panose="02010600030101010101" pitchFamily="2" charset="-122"/>
                <a:cs typeface="Times New Roman" panose="02020603050405020304" pitchFamily="18" charset="0"/>
              </a:rPr>
              <a:t>adj.可回收利用的</a:t>
            </a:r>
          </a:p>
          <a:p>
            <a:pPr>
              <a:lnSpc>
                <a:spcPts val="3100"/>
              </a:lnSpc>
            </a:pPr>
            <a:r>
              <a:rPr lang="en-US" sz="2000" b="1" dirty="0">
                <a:latin typeface="Times New Roman" panose="02020603050405020304" pitchFamily="18" charset="0"/>
                <a:ea typeface="宋体" panose="02010600030101010101" pitchFamily="2" charset="-122"/>
                <a:cs typeface="Times New Roman" panose="02020603050405020304" pitchFamily="18" charset="0"/>
              </a:rPr>
              <a:t>10. ________ adj. 乐观（主义）的                  ___________   n. </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乐观主义</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11. __________ n. 动机                                      ___________ vt. 激励；激发</a:t>
            </a:r>
          </a:p>
          <a:p>
            <a:pPr>
              <a:lnSpc>
                <a:spcPts val="3100"/>
              </a:lnSpc>
            </a:pPr>
            <a:endParaRPr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椭圆 9"/>
          <p:cNvSpPr/>
          <p:nvPr/>
        </p:nvSpPr>
        <p:spPr>
          <a:xfrm>
            <a:off x="1820609" y="392590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1809721" y="549889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cxnSp>
        <p:nvCxnSpPr>
          <p:cNvPr id="16" name="直接箭头连接符 15"/>
          <p:cNvCxnSpPr/>
          <p:nvPr/>
        </p:nvCxnSpPr>
        <p:spPr>
          <a:xfrm>
            <a:off x="6444707" y="549742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27175" y="2565743"/>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444320" y="2954799"/>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6427563" y="3427895"/>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444708" y="375328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444463" y="452397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632669" y="1972471"/>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impression</a:t>
            </a:r>
          </a:p>
        </p:txBody>
      </p:sp>
      <p:sp>
        <p:nvSpPr>
          <p:cNvPr id="41" name="TextBox 40"/>
          <p:cNvSpPr txBox="1"/>
          <p:nvPr/>
        </p:nvSpPr>
        <p:spPr>
          <a:xfrm>
            <a:off x="7278007" y="1973166"/>
            <a:ext cx="2095515"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impress</a:t>
            </a:r>
          </a:p>
        </p:txBody>
      </p:sp>
      <p:sp>
        <p:nvSpPr>
          <p:cNvPr id="42" name="TextBox 41"/>
          <p:cNvSpPr txBox="1"/>
          <p:nvPr/>
        </p:nvSpPr>
        <p:spPr>
          <a:xfrm>
            <a:off x="2632691" y="235896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guide</a:t>
            </a:r>
          </a:p>
        </p:txBody>
      </p:sp>
      <p:sp>
        <p:nvSpPr>
          <p:cNvPr id="43" name="TextBox 42"/>
          <p:cNvSpPr txBox="1"/>
          <p:nvPr/>
        </p:nvSpPr>
        <p:spPr>
          <a:xfrm>
            <a:off x="7248329" y="2358865"/>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guide</a:t>
            </a:r>
          </a:p>
        </p:txBody>
      </p:sp>
      <p:sp>
        <p:nvSpPr>
          <p:cNvPr id="44" name="TextBox 43"/>
          <p:cNvSpPr txBox="1"/>
          <p:nvPr/>
        </p:nvSpPr>
        <p:spPr>
          <a:xfrm>
            <a:off x="2680276" y="2757889"/>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tolerate</a:t>
            </a:r>
          </a:p>
        </p:txBody>
      </p:sp>
      <p:sp>
        <p:nvSpPr>
          <p:cNvPr id="45" name="TextBox 44"/>
          <p:cNvSpPr txBox="1"/>
          <p:nvPr/>
        </p:nvSpPr>
        <p:spPr>
          <a:xfrm>
            <a:off x="7277817" y="2757766"/>
            <a:ext cx="2000264"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tolerant</a:t>
            </a:r>
          </a:p>
        </p:txBody>
      </p:sp>
      <p:sp>
        <p:nvSpPr>
          <p:cNvPr id="46" name="TextBox 45"/>
          <p:cNvSpPr txBox="1"/>
          <p:nvPr/>
        </p:nvSpPr>
        <p:spPr>
          <a:xfrm>
            <a:off x="2632468" y="315664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adjustment</a:t>
            </a:r>
          </a:p>
        </p:txBody>
      </p:sp>
      <p:sp>
        <p:nvSpPr>
          <p:cNvPr id="47" name="TextBox 46"/>
          <p:cNvSpPr txBox="1"/>
          <p:nvPr/>
        </p:nvSpPr>
        <p:spPr>
          <a:xfrm>
            <a:off x="7248266" y="3128175"/>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adjust</a:t>
            </a:r>
          </a:p>
        </p:txBody>
      </p:sp>
      <p:sp>
        <p:nvSpPr>
          <p:cNvPr id="48" name="TextBox 47"/>
          <p:cNvSpPr txBox="1"/>
          <p:nvPr/>
        </p:nvSpPr>
        <p:spPr>
          <a:xfrm>
            <a:off x="2632690" y="3555493"/>
            <a:ext cx="1714512"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receiver</a:t>
            </a:r>
          </a:p>
        </p:txBody>
      </p:sp>
      <p:sp>
        <p:nvSpPr>
          <p:cNvPr id="49" name="TextBox 48"/>
          <p:cNvSpPr txBox="1"/>
          <p:nvPr/>
        </p:nvSpPr>
        <p:spPr>
          <a:xfrm>
            <a:off x="7277478" y="353653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receive</a:t>
            </a:r>
          </a:p>
        </p:txBody>
      </p:sp>
      <p:sp>
        <p:nvSpPr>
          <p:cNvPr id="50" name="TextBox 49"/>
          <p:cNvSpPr txBox="1"/>
          <p:nvPr/>
        </p:nvSpPr>
        <p:spPr>
          <a:xfrm>
            <a:off x="2680516" y="3953866"/>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greedy</a:t>
            </a:r>
          </a:p>
        </p:txBody>
      </p:sp>
      <p:sp>
        <p:nvSpPr>
          <p:cNvPr id="51" name="TextBox 50"/>
          <p:cNvSpPr txBox="1"/>
          <p:nvPr/>
        </p:nvSpPr>
        <p:spPr>
          <a:xfrm>
            <a:off x="7248329" y="3934856"/>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greed</a:t>
            </a:r>
          </a:p>
        </p:txBody>
      </p:sp>
      <p:sp>
        <p:nvSpPr>
          <p:cNvPr id="52" name="TextBox 51"/>
          <p:cNvSpPr txBox="1"/>
          <p:nvPr/>
        </p:nvSpPr>
        <p:spPr>
          <a:xfrm>
            <a:off x="2661920" y="4324985"/>
            <a:ext cx="2005330"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representative</a:t>
            </a:r>
          </a:p>
        </p:txBody>
      </p:sp>
      <p:sp>
        <p:nvSpPr>
          <p:cNvPr id="53" name="TextBox 52"/>
          <p:cNvSpPr txBox="1"/>
          <p:nvPr/>
        </p:nvSpPr>
        <p:spPr>
          <a:xfrm>
            <a:off x="2632669" y="4723844"/>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settlement</a:t>
            </a:r>
          </a:p>
        </p:txBody>
      </p:sp>
      <p:sp>
        <p:nvSpPr>
          <p:cNvPr id="55" name="TextBox 54"/>
          <p:cNvSpPr txBox="1"/>
          <p:nvPr/>
        </p:nvSpPr>
        <p:spPr>
          <a:xfrm>
            <a:off x="2680316" y="510043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recycle</a:t>
            </a:r>
          </a:p>
        </p:txBody>
      </p:sp>
      <p:cxnSp>
        <p:nvCxnSpPr>
          <p:cNvPr id="63" name="直接箭头连接符 62"/>
          <p:cNvCxnSpPr/>
          <p:nvPr/>
        </p:nvCxnSpPr>
        <p:spPr>
          <a:xfrm>
            <a:off x="6444319" y="217111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6427563" y="413301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53"/>
          <p:cNvSpPr txBox="1"/>
          <p:nvPr/>
        </p:nvSpPr>
        <p:spPr>
          <a:xfrm>
            <a:off x="7248267" y="432505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represent</a:t>
            </a:r>
          </a:p>
        </p:txBody>
      </p:sp>
      <p:sp>
        <p:nvSpPr>
          <p:cNvPr id="5" name="TextBox 53"/>
          <p:cNvSpPr txBox="1"/>
          <p:nvPr/>
        </p:nvSpPr>
        <p:spPr>
          <a:xfrm>
            <a:off x="7277477" y="470161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settle</a:t>
            </a:r>
          </a:p>
        </p:txBody>
      </p:sp>
      <p:cxnSp>
        <p:nvCxnSpPr>
          <p:cNvPr id="9" name="直接箭头连接符 8"/>
          <p:cNvCxnSpPr/>
          <p:nvPr/>
        </p:nvCxnSpPr>
        <p:spPr>
          <a:xfrm>
            <a:off x="6427318" y="492211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53"/>
          <p:cNvSpPr txBox="1"/>
          <p:nvPr/>
        </p:nvSpPr>
        <p:spPr>
          <a:xfrm>
            <a:off x="7248267" y="512261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recyclable</a:t>
            </a:r>
          </a:p>
        </p:txBody>
      </p:sp>
      <p:sp>
        <p:nvSpPr>
          <p:cNvPr id="18" name="TextBox 53"/>
          <p:cNvSpPr txBox="1"/>
          <p:nvPr/>
        </p:nvSpPr>
        <p:spPr>
          <a:xfrm>
            <a:off x="2727702" y="552139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optimistic</a:t>
            </a:r>
          </a:p>
        </p:txBody>
      </p:sp>
      <p:cxnSp>
        <p:nvCxnSpPr>
          <p:cNvPr id="19" name="直接箭头连接符 18"/>
          <p:cNvCxnSpPr/>
          <p:nvPr/>
        </p:nvCxnSpPr>
        <p:spPr>
          <a:xfrm>
            <a:off x="6444707" y="5830799"/>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53"/>
          <p:cNvSpPr txBox="1"/>
          <p:nvPr/>
        </p:nvSpPr>
        <p:spPr>
          <a:xfrm>
            <a:off x="7248267" y="552139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optimism</a:t>
            </a:r>
          </a:p>
        </p:txBody>
      </p:sp>
      <p:cxnSp>
        <p:nvCxnSpPr>
          <p:cNvPr id="30" name="直接箭头连接符 29"/>
          <p:cNvCxnSpPr/>
          <p:nvPr/>
        </p:nvCxnSpPr>
        <p:spPr>
          <a:xfrm>
            <a:off x="6427562" y="616417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53"/>
          <p:cNvSpPr txBox="1"/>
          <p:nvPr/>
        </p:nvSpPr>
        <p:spPr>
          <a:xfrm>
            <a:off x="2727702" y="592017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motivation</a:t>
            </a:r>
          </a:p>
        </p:txBody>
      </p:sp>
      <p:sp>
        <p:nvSpPr>
          <p:cNvPr id="32" name="TextBox 53"/>
          <p:cNvSpPr txBox="1"/>
          <p:nvPr/>
        </p:nvSpPr>
        <p:spPr>
          <a:xfrm>
            <a:off x="7277477" y="596526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motivate</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P spid="43" grpId="0"/>
      <p:bldP spid="44" grpId="0"/>
      <p:bldP spid="45" grpId="0"/>
      <p:bldP spid="46" grpId="0"/>
      <p:bldP spid="47" grpId="0"/>
      <p:bldP spid="48" grpId="0"/>
      <p:bldP spid="49" grpId="0"/>
      <p:bldP spid="50" grpId="0"/>
      <p:bldP spid="51" grpId="0"/>
      <p:bldP spid="52" grpId="0"/>
      <p:bldP spid="53" grpId="0"/>
      <p:bldP spid="55" grpId="0"/>
      <p:bldP spid="4" grpId="0"/>
      <p:bldP spid="5" grpId="0"/>
      <p:bldP spid="11" grpId="0"/>
      <p:bldP spid="18" grpId="0"/>
      <p:bldP spid="2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900077" y="360961"/>
            <a:ext cx="5486436"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sym typeface="Arial" panose="020B0604020202020204"/>
              </a:rPr>
              <a:t>美句品赏</a:t>
            </a:r>
          </a:p>
        </p:txBody>
      </p:sp>
      <p:pic>
        <p:nvPicPr>
          <p:cNvPr id="10" name="图片 9" descr="66"/>
          <p:cNvPicPr>
            <a:picLocks noChangeAspect="1"/>
          </p:cNvPicPr>
          <p:nvPr/>
        </p:nvPicPr>
        <p:blipFill>
          <a:blip r:embed="rId2" cstate="print"/>
          <a:stretch>
            <a:fillRect/>
          </a:stretch>
        </p:blipFill>
        <p:spPr>
          <a:xfrm>
            <a:off x="327660" y="314294"/>
            <a:ext cx="762000" cy="746760"/>
          </a:xfrm>
          <a:prstGeom prst="rect">
            <a:avLst/>
          </a:prstGeom>
        </p:spPr>
      </p:pic>
      <p:sp>
        <p:nvSpPr>
          <p:cNvPr id="11" name="文本框 10"/>
          <p:cNvSpPr txBox="1"/>
          <p:nvPr/>
        </p:nvSpPr>
        <p:spPr>
          <a:xfrm>
            <a:off x="912495" y="1734185"/>
            <a:ext cx="10052685" cy="3969385"/>
          </a:xfrm>
          <a:prstGeom prst="rect">
            <a:avLst/>
          </a:prstGeom>
          <a:noFill/>
        </p:spPr>
        <p:txBody>
          <a:bodyPr wrap="square" rtlCol="0">
            <a:spAutoFit/>
          </a:bodyPr>
          <a:lstStyle/>
          <a:p>
            <a:pPr indent="0" fontAlgn="auto">
              <a:lnSpc>
                <a:spcPct val="150000"/>
              </a:lnSpc>
              <a:buNone/>
            </a:pPr>
            <a:r>
              <a:rPr lang="en-US" altLang="zh-CN" sz="2400" b="1">
                <a:latin typeface="Calibri" panose="020F0502020204030204" pitchFamily="34" charset="0"/>
                <a:cs typeface="Calibri" panose="020F0502020204030204" pitchFamily="34" charset="0"/>
                <a:sym typeface="+mn-ea"/>
              </a:rPr>
              <a:t>Whatever makes an _________ on the heart seems lovely in the eye.  ---Saadi</a:t>
            </a:r>
          </a:p>
          <a:p>
            <a:pPr indent="0" algn="just" fontAlgn="auto">
              <a:lnSpc>
                <a:spcPct val="150000"/>
              </a:lnSpc>
              <a:buNone/>
            </a:pPr>
            <a:endParaRPr lang="en-US" altLang="zh-CN" sz="2400" b="1">
              <a:latin typeface="Calibri" panose="020F0502020204030204" pitchFamily="34" charset="0"/>
              <a:cs typeface="Calibri" panose="020F0502020204030204" pitchFamily="34" charset="0"/>
              <a:sym typeface="+mn-ea"/>
            </a:endParaRPr>
          </a:p>
          <a:p>
            <a:pPr indent="0" algn="just" fontAlgn="auto">
              <a:lnSpc>
                <a:spcPct val="150000"/>
              </a:lnSpc>
              <a:buNone/>
            </a:pPr>
            <a:r>
              <a:rPr lang="en-US" altLang="zh-CN" sz="2400" b="1">
                <a:latin typeface="Calibri" panose="020F0502020204030204" pitchFamily="34" charset="0"/>
                <a:cs typeface="Calibri" panose="020F0502020204030204" pitchFamily="34" charset="0"/>
                <a:sym typeface="+mn-ea"/>
              </a:rPr>
              <a:t>It is not a ____ of love, but a ____ of friendship that makes unhappy marriages.                                                                                   ---Friedrich Nietzsche</a:t>
            </a:r>
          </a:p>
          <a:p>
            <a:pPr indent="0" fontAlgn="auto">
              <a:lnSpc>
                <a:spcPct val="150000"/>
              </a:lnSpc>
              <a:buNone/>
            </a:pPr>
            <a:endParaRPr lang="en-US" altLang="zh-CN" sz="2400" b="1">
              <a:latin typeface="Calibri" panose="020F0502020204030204" pitchFamily="34" charset="0"/>
              <a:cs typeface="Calibri" panose="020F0502020204030204" pitchFamily="34" charset="0"/>
              <a:sym typeface="+mn-ea"/>
            </a:endParaRPr>
          </a:p>
          <a:p>
            <a:pPr indent="0" fontAlgn="auto">
              <a:lnSpc>
                <a:spcPct val="150000"/>
              </a:lnSpc>
              <a:buNone/>
            </a:pPr>
            <a:r>
              <a:rPr lang="en-US" altLang="zh-CN" sz="2400" b="1">
                <a:latin typeface="Calibri" panose="020F0502020204030204" pitchFamily="34" charset="0"/>
                <a:cs typeface="Calibri" panose="020F0502020204030204" pitchFamily="34" charset="0"/>
                <a:sym typeface="+mn-ea"/>
              </a:rPr>
              <a:t>I appreciate life, talk a lot, love to laugh, and am very ________.  ---Kiana Tom</a:t>
            </a:r>
          </a:p>
          <a:p>
            <a:pPr indent="0" fontAlgn="auto">
              <a:lnSpc>
                <a:spcPct val="150000"/>
              </a:lnSpc>
              <a:buNone/>
            </a:pPr>
            <a:endParaRPr lang="en-US" altLang="zh-CN" sz="2400" b="1">
              <a:latin typeface="Calibri" panose="020F0502020204030204" pitchFamily="34" charset="0"/>
              <a:cs typeface="Calibri" panose="020F0502020204030204" pitchFamily="34" charset="0"/>
              <a:sym typeface="+mn-ea"/>
            </a:endParaRPr>
          </a:p>
        </p:txBody>
      </p:sp>
      <p:sp>
        <p:nvSpPr>
          <p:cNvPr id="13" name="文本框 12"/>
          <p:cNvSpPr txBox="1"/>
          <p:nvPr/>
        </p:nvSpPr>
        <p:spPr>
          <a:xfrm>
            <a:off x="2447290" y="2922905"/>
            <a:ext cx="681990" cy="460375"/>
          </a:xfrm>
          <a:prstGeom prst="rect">
            <a:avLst/>
          </a:prstGeom>
          <a:noFill/>
        </p:spPr>
        <p:txBody>
          <a:bodyPr wrap="none" rtlCol="0" anchor="t">
            <a:spAutoFit/>
          </a:bodyPr>
          <a:lstStyle/>
          <a:p>
            <a:r>
              <a:rPr lang="en-US" altLang="zh-CN" sz="2400" b="1">
                <a:solidFill>
                  <a:srgbClr val="CC0000"/>
                </a:solidFill>
                <a:latin typeface="Calibri" panose="020F0502020204030204" pitchFamily="34" charset="0"/>
                <a:cs typeface="Calibri" panose="020F0502020204030204" pitchFamily="34" charset="0"/>
                <a:sym typeface="+mn-ea"/>
              </a:rPr>
              <a:t>lack</a:t>
            </a:r>
          </a:p>
        </p:txBody>
      </p:sp>
      <p:sp>
        <p:nvSpPr>
          <p:cNvPr id="2" name="文本框 1"/>
          <p:cNvSpPr txBox="1"/>
          <p:nvPr/>
        </p:nvSpPr>
        <p:spPr>
          <a:xfrm>
            <a:off x="3508375" y="1840865"/>
            <a:ext cx="1572895" cy="460375"/>
          </a:xfrm>
          <a:prstGeom prst="rect">
            <a:avLst/>
          </a:prstGeom>
          <a:noFill/>
        </p:spPr>
        <p:txBody>
          <a:bodyPr wrap="none" rtlCol="0" anchor="t">
            <a:spAutoFit/>
          </a:bodyPr>
          <a:lstStyle/>
          <a:p>
            <a:r>
              <a:rPr lang="en-US" altLang="zh-CN" sz="2400" b="1">
                <a:solidFill>
                  <a:srgbClr val="CC0000"/>
                </a:solidFill>
                <a:latin typeface="Calibri" panose="020F0502020204030204" pitchFamily="34" charset="0"/>
                <a:cs typeface="Calibri" panose="020F0502020204030204" pitchFamily="34" charset="0"/>
                <a:sym typeface="+mn-ea"/>
              </a:rPr>
              <a:t>impression</a:t>
            </a:r>
          </a:p>
        </p:txBody>
      </p:sp>
      <p:sp>
        <p:nvSpPr>
          <p:cNvPr id="3" name="文本框 2"/>
          <p:cNvSpPr txBox="1"/>
          <p:nvPr/>
        </p:nvSpPr>
        <p:spPr>
          <a:xfrm>
            <a:off x="7673975" y="4599940"/>
            <a:ext cx="1437640" cy="460375"/>
          </a:xfrm>
          <a:prstGeom prst="rect">
            <a:avLst/>
          </a:prstGeom>
          <a:noFill/>
        </p:spPr>
        <p:txBody>
          <a:bodyPr wrap="none" rtlCol="0" anchor="t">
            <a:spAutoFit/>
          </a:bodyPr>
          <a:lstStyle/>
          <a:p>
            <a:r>
              <a:rPr lang="en-US" altLang="zh-CN" sz="2400" b="1">
                <a:solidFill>
                  <a:srgbClr val="CC0000"/>
                </a:solidFill>
                <a:latin typeface="Calibri" panose="020F0502020204030204" pitchFamily="34" charset="0"/>
                <a:cs typeface="Calibri" panose="020F0502020204030204" pitchFamily="34" charset="0"/>
                <a:sym typeface="+mn-ea"/>
              </a:rPr>
              <a:t>optimistic</a:t>
            </a:r>
          </a:p>
        </p:txBody>
      </p:sp>
      <p:sp>
        <p:nvSpPr>
          <p:cNvPr id="5" name="文本框 4"/>
          <p:cNvSpPr txBox="1"/>
          <p:nvPr/>
        </p:nvSpPr>
        <p:spPr>
          <a:xfrm>
            <a:off x="5260340" y="2922905"/>
            <a:ext cx="681990" cy="460375"/>
          </a:xfrm>
          <a:prstGeom prst="rect">
            <a:avLst/>
          </a:prstGeom>
          <a:noFill/>
        </p:spPr>
        <p:txBody>
          <a:bodyPr wrap="none" rtlCol="0" anchor="t">
            <a:spAutoFit/>
          </a:bodyPr>
          <a:lstStyle/>
          <a:p>
            <a:r>
              <a:rPr lang="en-US" altLang="zh-CN" sz="2400" b="1">
                <a:solidFill>
                  <a:srgbClr val="CC0000"/>
                </a:solidFill>
                <a:latin typeface="Calibri" panose="020F0502020204030204" pitchFamily="34" charset="0"/>
                <a:cs typeface="Calibri" panose="020F0502020204030204" pitchFamily="34" charset="0"/>
                <a:sym typeface="+mn-ea"/>
              </a:rPr>
              <a:t>lack</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2495" y="1169670"/>
            <a:ext cx="10712450" cy="5077460"/>
          </a:xfrm>
          <a:prstGeom prst="rect">
            <a:avLst/>
          </a:prstGeom>
          <a:noFill/>
        </p:spPr>
        <p:txBody>
          <a:bodyPr wrap="square" rtlCol="0">
            <a:spAutoFit/>
          </a:bodyPr>
          <a:lstStyle/>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sym typeface="+mn-ea"/>
              </a:rPr>
              <a:t>_____________  the reason why somebody does something or behaves in a particular way  </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list showing the times at which particular events will happen</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a person who has been chosen to speak or vote for somebody else or on behalf of a group</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to shine very brightly for a short time</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happening immediately</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wanting more money, power, food, etc. than you really need</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sym typeface="+mn-ea"/>
              </a:rPr>
              <a:t>_____________ that is near or around something</a:t>
            </a:r>
          </a:p>
        </p:txBody>
      </p:sp>
      <p:sp>
        <p:nvSpPr>
          <p:cNvPr id="5" name="平行四边形 4"/>
          <p:cNvSpPr/>
          <p:nvPr/>
        </p:nvSpPr>
        <p:spPr>
          <a:xfrm>
            <a:off x="899795" y="360680"/>
            <a:ext cx="495490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sym typeface="Arial" panose="020B0604020202020204"/>
              </a:rPr>
              <a:t>词汇释义</a:t>
            </a:r>
          </a:p>
        </p:txBody>
      </p:sp>
      <p:pic>
        <p:nvPicPr>
          <p:cNvPr id="10" name="图片 9" descr="66"/>
          <p:cNvPicPr>
            <a:picLocks noChangeAspect="1"/>
          </p:cNvPicPr>
          <p:nvPr/>
        </p:nvPicPr>
        <p:blipFill>
          <a:blip r:embed="rId2" cstate="print"/>
          <a:stretch>
            <a:fillRect/>
          </a:stretch>
        </p:blipFill>
        <p:spPr>
          <a:xfrm>
            <a:off x="327660" y="314294"/>
            <a:ext cx="762000" cy="746760"/>
          </a:xfrm>
          <a:prstGeom prst="rect">
            <a:avLst/>
          </a:prstGeom>
        </p:spPr>
      </p:pic>
      <p:sp>
        <p:nvSpPr>
          <p:cNvPr id="6" name="文本框 5"/>
          <p:cNvSpPr txBox="1"/>
          <p:nvPr/>
        </p:nvSpPr>
        <p:spPr>
          <a:xfrm>
            <a:off x="1602105" y="1297940"/>
            <a:ext cx="199072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motivation</a:t>
            </a:r>
          </a:p>
        </p:txBody>
      </p:sp>
      <p:sp>
        <p:nvSpPr>
          <p:cNvPr id="4" name="文本框 3"/>
          <p:cNvSpPr txBox="1"/>
          <p:nvPr/>
        </p:nvSpPr>
        <p:spPr>
          <a:xfrm>
            <a:off x="1440815" y="2845435"/>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representative</a:t>
            </a:r>
          </a:p>
        </p:txBody>
      </p:sp>
      <p:sp>
        <p:nvSpPr>
          <p:cNvPr id="14" name="文本框 13"/>
          <p:cNvSpPr txBox="1"/>
          <p:nvPr/>
        </p:nvSpPr>
        <p:spPr>
          <a:xfrm>
            <a:off x="1949450" y="5053330"/>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greedy</a:t>
            </a:r>
          </a:p>
        </p:txBody>
      </p:sp>
      <p:sp>
        <p:nvSpPr>
          <p:cNvPr id="15" name="文本框 14"/>
          <p:cNvSpPr txBox="1"/>
          <p:nvPr/>
        </p:nvSpPr>
        <p:spPr>
          <a:xfrm>
            <a:off x="1949450" y="4592955"/>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instant</a:t>
            </a:r>
          </a:p>
        </p:txBody>
      </p:sp>
      <p:sp>
        <p:nvSpPr>
          <p:cNvPr id="16" name="文本框 15"/>
          <p:cNvSpPr txBox="1"/>
          <p:nvPr/>
        </p:nvSpPr>
        <p:spPr>
          <a:xfrm>
            <a:off x="1757045" y="2385060"/>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timetable</a:t>
            </a:r>
          </a:p>
        </p:txBody>
      </p:sp>
      <p:sp>
        <p:nvSpPr>
          <p:cNvPr id="17" name="文本框 16"/>
          <p:cNvSpPr txBox="1"/>
          <p:nvPr/>
        </p:nvSpPr>
        <p:spPr>
          <a:xfrm>
            <a:off x="1949450" y="4023360"/>
            <a:ext cx="116268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flash</a:t>
            </a:r>
          </a:p>
        </p:txBody>
      </p:sp>
      <p:sp>
        <p:nvSpPr>
          <p:cNvPr id="18" name="文本框 17"/>
          <p:cNvSpPr txBox="1"/>
          <p:nvPr/>
        </p:nvSpPr>
        <p:spPr>
          <a:xfrm>
            <a:off x="1602105" y="5620385"/>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surrounding</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47060" y="4439285"/>
            <a:ext cx="7607300" cy="7366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088005" y="3054985"/>
            <a:ext cx="7725410" cy="724535"/>
          </a:xfrm>
          <a:prstGeom prst="rect">
            <a:avLst/>
          </a:prstGeom>
          <a:solidFill>
            <a:schemeClr val="accent5">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168650" y="1734185"/>
            <a:ext cx="7607300" cy="687705"/>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899795" y="360680"/>
            <a:ext cx="277304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sym typeface="Arial" panose="020B0604020202020204"/>
              </a:rPr>
              <a:t>话题词汇</a:t>
            </a:r>
          </a:p>
        </p:txBody>
      </p:sp>
      <p:sp>
        <p:nvSpPr>
          <p:cNvPr id="5" name="矩形 4"/>
          <p:cNvSpPr/>
          <p:nvPr/>
        </p:nvSpPr>
        <p:spPr>
          <a:xfrm>
            <a:off x="455930" y="1853565"/>
            <a:ext cx="2409190" cy="56896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Profession              </a:t>
            </a:r>
          </a:p>
        </p:txBody>
      </p:sp>
      <p:pic>
        <p:nvPicPr>
          <p:cNvPr id="10" name="图片 9" descr="66"/>
          <p:cNvPicPr>
            <a:picLocks noChangeAspect="1"/>
          </p:cNvPicPr>
          <p:nvPr/>
        </p:nvPicPr>
        <p:blipFill>
          <a:blip r:embed="rId3" cstate="print"/>
          <a:stretch>
            <a:fillRect/>
          </a:stretch>
        </p:blipFill>
        <p:spPr>
          <a:xfrm>
            <a:off x="327660" y="314294"/>
            <a:ext cx="762000" cy="746760"/>
          </a:xfrm>
          <a:prstGeom prst="rect">
            <a:avLst/>
          </a:prstGeom>
        </p:spPr>
      </p:pic>
      <p:sp>
        <p:nvSpPr>
          <p:cNvPr id="3" name="文本框 2"/>
          <p:cNvSpPr txBox="1"/>
          <p:nvPr/>
        </p:nvSpPr>
        <p:spPr>
          <a:xfrm>
            <a:off x="3242945" y="1853565"/>
            <a:ext cx="7533640" cy="460375"/>
          </a:xfrm>
          <a:prstGeom prst="rect">
            <a:avLst/>
          </a:prstGeom>
          <a:noFill/>
        </p:spPr>
        <p:txBody>
          <a:bodyPr wrap="square" rtlCol="0">
            <a:spAutoFit/>
          </a:bodyPr>
          <a:lstStyle/>
          <a:p>
            <a:r>
              <a:rPr lang="en-US" altLang="zh-CN" sz="2400" b="1">
                <a:latin typeface="Calibri" panose="020F0502020204030204" pitchFamily="34" charset="0"/>
                <a:cs typeface="Calibri" panose="020F0502020204030204" pitchFamily="34" charset="0"/>
              </a:rPr>
              <a:t>guide, steward, stewardess, typist </a:t>
            </a:r>
          </a:p>
        </p:txBody>
      </p:sp>
      <p:sp>
        <p:nvSpPr>
          <p:cNvPr id="7" name="矩形 6"/>
          <p:cNvSpPr/>
          <p:nvPr/>
        </p:nvSpPr>
        <p:spPr>
          <a:xfrm>
            <a:off x="455930" y="3054985"/>
            <a:ext cx="2409190" cy="61087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Transportation       </a:t>
            </a:r>
          </a:p>
        </p:txBody>
      </p:sp>
      <p:sp>
        <p:nvSpPr>
          <p:cNvPr id="12" name="文本框 11"/>
          <p:cNvSpPr txBox="1"/>
          <p:nvPr/>
        </p:nvSpPr>
        <p:spPr>
          <a:xfrm>
            <a:off x="3177540" y="4577715"/>
            <a:ext cx="7415530" cy="460375"/>
          </a:xfrm>
          <a:prstGeom prst="rect">
            <a:avLst/>
          </a:prstGeom>
          <a:noFill/>
        </p:spPr>
        <p:txBody>
          <a:bodyPr wrap="square" rtlCol="0">
            <a:spAutoFit/>
          </a:bodyPr>
          <a:lstStyle/>
          <a:p>
            <a:r>
              <a:rPr lang="en-US" altLang="zh-CN" sz="2400" b="1">
                <a:latin typeface="Calibri" panose="020F0502020204030204" pitchFamily="34" charset="0"/>
                <a:cs typeface="Calibri" panose="020F0502020204030204" pitchFamily="34" charset="0"/>
              </a:rPr>
              <a:t>instant, moveable, optimistic, pessimistic, uncertain</a:t>
            </a:r>
          </a:p>
        </p:txBody>
      </p:sp>
      <p:sp>
        <p:nvSpPr>
          <p:cNvPr id="16" name="文本框 15"/>
          <p:cNvSpPr txBox="1"/>
          <p:nvPr/>
        </p:nvSpPr>
        <p:spPr>
          <a:xfrm>
            <a:off x="3147060" y="3129915"/>
            <a:ext cx="7415530" cy="460375"/>
          </a:xfrm>
          <a:prstGeom prst="rect">
            <a:avLst/>
          </a:prstGeom>
          <a:noFill/>
        </p:spPr>
        <p:txBody>
          <a:bodyPr wrap="square" rtlCol="0">
            <a:spAutoFit/>
          </a:bodyPr>
          <a:lstStyle/>
          <a:p>
            <a:r>
              <a:rPr lang="en-US" altLang="zh-CN" sz="2400" b="1">
                <a:latin typeface="Calibri" panose="020F0502020204030204" pitchFamily="34" charset="0"/>
                <a:cs typeface="Calibri" panose="020F0502020204030204" pitchFamily="34" charset="0"/>
                <a:sym typeface="+mn-ea"/>
              </a:rPr>
              <a:t>jet, capsule, carriage, plane, ship, subway, spaceship</a:t>
            </a:r>
          </a:p>
        </p:txBody>
      </p:sp>
      <p:sp>
        <p:nvSpPr>
          <p:cNvPr id="17" name="矩形 16"/>
          <p:cNvSpPr/>
          <p:nvPr/>
        </p:nvSpPr>
        <p:spPr>
          <a:xfrm>
            <a:off x="327660" y="4428490"/>
            <a:ext cx="2665095" cy="747395"/>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sym typeface="+mn-ea"/>
              </a:rPr>
              <a:t>Adjectives to describe the future</a:t>
            </a:r>
            <a:endParaRPr lang="en-US" altLang="zh-CN" sz="24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089660" y="746760"/>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180681" y="881153"/>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遣词造句</a:t>
            </a: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sp>
        <p:nvSpPr>
          <p:cNvPr id="11" name="TextBox 10"/>
          <p:cNvSpPr txBox="1"/>
          <p:nvPr/>
        </p:nvSpPr>
        <p:spPr>
          <a:xfrm>
            <a:off x="600075" y="2057400"/>
            <a:ext cx="7629525" cy="46037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1. aspect, impression, previous</a:t>
            </a:r>
          </a:p>
        </p:txBody>
      </p:sp>
      <p:sp>
        <p:nvSpPr>
          <p:cNvPr id="12" name="TextBox 11"/>
          <p:cNvSpPr txBox="1"/>
          <p:nvPr/>
        </p:nvSpPr>
        <p:spPr>
          <a:xfrm>
            <a:off x="781050" y="2952750"/>
            <a:ext cx="7629525" cy="369332"/>
          </a:xfrm>
          <a:prstGeom prst="rect">
            <a:avLst/>
          </a:prstGeom>
          <a:noFill/>
        </p:spPr>
        <p:txBody>
          <a:bodyPr wrap="square" rtlCol="0">
            <a:spAutoFit/>
          </a:bodyPr>
          <a:lstStyle/>
          <a:p>
            <a:r>
              <a:rPr lang="en-US" altLang="zh-CN" dirty="0"/>
              <a:t>  </a:t>
            </a:r>
            <a:endParaRPr lang="zh-CN" altLang="en-US" dirty="0"/>
          </a:p>
        </p:txBody>
      </p:sp>
      <p:sp>
        <p:nvSpPr>
          <p:cNvPr id="14" name="TextBox 13"/>
          <p:cNvSpPr txBox="1"/>
          <p:nvPr/>
        </p:nvSpPr>
        <p:spPr>
          <a:xfrm>
            <a:off x="595630" y="2566670"/>
            <a:ext cx="10015220" cy="460375"/>
          </a:xfrm>
          <a:prstGeom prst="rect">
            <a:avLst/>
          </a:prstGeom>
          <a:solidFill>
            <a:schemeClr val="accent5">
              <a:lumMod val="40000"/>
              <a:lumOff val="60000"/>
            </a:schemeClr>
          </a:solidFill>
        </p:spPr>
        <p:txBody>
          <a:bodyPr wrap="square" rtlCol="0">
            <a:spAutoFit/>
          </a:bodyPr>
          <a:lstStyle/>
          <a:p>
            <a:r>
              <a:rPr lang="en-US" altLang="zh-CN" sz="2400" b="1" i="1" dirty="0">
                <a:latin typeface="Calibri" panose="020F0502020204030204" pitchFamily="34" charset="0"/>
                <a:cs typeface="Calibri" panose="020F0502020204030204" pitchFamily="34" charset="0"/>
              </a:rPr>
              <a:t>1. </a:t>
            </a:r>
            <a:r>
              <a:rPr lang="en-US" sz="2400" b="1" i="1" dirty="0">
                <a:latin typeface="Calibri" panose="020F0502020204030204" pitchFamily="34" charset="0"/>
                <a:cs typeface="Calibri" panose="020F0502020204030204" pitchFamily="34" charset="0"/>
              </a:rPr>
              <a:t>Which aspect of the previous trip leaves a deep impression on you? </a:t>
            </a:r>
          </a:p>
        </p:txBody>
      </p:sp>
      <p:sp>
        <p:nvSpPr>
          <p:cNvPr id="15" name="TextBox 14"/>
          <p:cNvSpPr txBox="1"/>
          <p:nvPr/>
        </p:nvSpPr>
        <p:spPr>
          <a:xfrm>
            <a:off x="609600" y="3322320"/>
            <a:ext cx="7629525" cy="46037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2. tolerate, lack, surrouding </a:t>
            </a:r>
          </a:p>
        </p:txBody>
      </p:sp>
      <p:sp>
        <p:nvSpPr>
          <p:cNvPr id="16" name="TextBox 15"/>
          <p:cNvSpPr txBox="1"/>
          <p:nvPr/>
        </p:nvSpPr>
        <p:spPr>
          <a:xfrm>
            <a:off x="595313" y="4896803"/>
            <a:ext cx="7629525" cy="46037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3. optimistic, motivation, lose sight of  </a:t>
            </a:r>
          </a:p>
        </p:txBody>
      </p:sp>
      <p:sp>
        <p:nvSpPr>
          <p:cNvPr id="4" name="TextBox 13"/>
          <p:cNvSpPr txBox="1"/>
          <p:nvPr/>
        </p:nvSpPr>
        <p:spPr>
          <a:xfrm>
            <a:off x="609600" y="3925570"/>
            <a:ext cx="10015220" cy="829945"/>
          </a:xfrm>
          <a:prstGeom prst="rect">
            <a:avLst/>
          </a:prstGeom>
          <a:solidFill>
            <a:schemeClr val="accent5">
              <a:lumMod val="40000"/>
              <a:lumOff val="60000"/>
            </a:schemeClr>
          </a:solidFill>
        </p:spPr>
        <p:txBody>
          <a:bodyPr wrap="square" rtlCol="0">
            <a:spAutoFit/>
          </a:bodyPr>
          <a:lstStyle/>
          <a:p>
            <a:r>
              <a:rPr lang="en-US" altLang="zh-CN" sz="2400" b="1" i="1" dirty="0">
                <a:latin typeface="Calibri" panose="020F0502020204030204" pitchFamily="34" charset="0"/>
                <a:cs typeface="Calibri" panose="020F0502020204030204" pitchFamily="34" charset="0"/>
              </a:rPr>
              <a:t>2. </a:t>
            </a:r>
            <a:r>
              <a:rPr lang="en-US" altLang="zh-CN" sz="2400" b="1" i="1" dirty="0">
                <a:latin typeface="Calibri" panose="020F0502020204030204" pitchFamily="34" charset="0"/>
                <a:cs typeface="Calibri" panose="020F0502020204030204" pitchFamily="34" charset="0"/>
                <a:sym typeface="+mn-ea"/>
              </a:rPr>
              <a:t>If you fail to tolerate the strangers around you, that may indicate you lack the ability to adjust to the new surrounding.  </a:t>
            </a:r>
            <a:endParaRPr lang="en-US" sz="2400" b="1" i="1" dirty="0">
              <a:latin typeface="Calibri" panose="020F0502020204030204" pitchFamily="34" charset="0"/>
              <a:cs typeface="Calibri" panose="020F0502020204030204" pitchFamily="34" charset="0"/>
            </a:endParaRPr>
          </a:p>
        </p:txBody>
      </p:sp>
      <p:sp>
        <p:nvSpPr>
          <p:cNvPr id="5" name="TextBox 13"/>
          <p:cNvSpPr txBox="1"/>
          <p:nvPr/>
        </p:nvSpPr>
        <p:spPr>
          <a:xfrm>
            <a:off x="595630" y="5499100"/>
            <a:ext cx="10015220" cy="829945"/>
          </a:xfrm>
          <a:prstGeom prst="rect">
            <a:avLst/>
          </a:prstGeom>
          <a:solidFill>
            <a:schemeClr val="accent5">
              <a:lumMod val="40000"/>
              <a:lumOff val="60000"/>
            </a:schemeClr>
          </a:solidFill>
        </p:spPr>
        <p:txBody>
          <a:bodyPr wrap="square" rtlCol="0">
            <a:spAutoFit/>
          </a:bodyPr>
          <a:lstStyle/>
          <a:p>
            <a:r>
              <a:rPr lang="en-US" altLang="zh-CN" sz="2400" b="1" i="1" dirty="0">
                <a:latin typeface="Calibri" panose="020F0502020204030204" pitchFamily="34" charset="0"/>
                <a:cs typeface="Calibri" panose="020F0502020204030204" pitchFamily="34" charset="0"/>
              </a:rPr>
              <a:t>3. The motivation behind their generous actions shows that they are optimistic and never lose sight of the good side of humans. </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 grpId="0" bldLvl="0" animBg="1"/>
      <p:bldP spid="5"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1652</Words>
  <Application>Microsoft Macintosh PowerPoint</Application>
  <PresentationFormat>宽屏</PresentationFormat>
  <Paragraphs>307</Paragraphs>
  <Slides>22</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Calibri</vt:lpstr>
      <vt:lpstr>Times New Roman</vt:lpstr>
      <vt:lpstr>等线</vt:lpstr>
      <vt:lpstr>等线 Light</vt:lpstr>
      <vt:lpstr>华文新魏</vt:lpstr>
      <vt:lpstr>宋体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chenmy1</cp:lastModifiedBy>
  <cp:revision>161</cp:revision>
  <dcterms:created xsi:type="dcterms:W3CDTF">2017-08-09T01:43:00Z</dcterms:created>
  <dcterms:modified xsi:type="dcterms:W3CDTF">2019-01-19T14:19:07Z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