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504" r:id="rId3"/>
    <p:sldId id="528" r:id="rId4"/>
    <p:sldId id="368" r:id="rId5"/>
    <p:sldId id="346" r:id="rId6"/>
    <p:sldId id="377" r:id="rId8"/>
    <p:sldId id="258" r:id="rId9"/>
    <p:sldId id="417" r:id="rId10"/>
    <p:sldId id="422" r:id="rId11"/>
    <p:sldId id="419" r:id="rId12"/>
    <p:sldId id="420" r:id="rId13"/>
    <p:sldId id="490" r:id="rId14"/>
    <p:sldId id="425" r:id="rId15"/>
    <p:sldId id="298" r:id="rId16"/>
    <p:sldId id="469" r:id="rId17"/>
    <p:sldId id="390" r:id="rId18"/>
    <p:sldId id="351" r:id="rId19"/>
    <p:sldId id="300" r:id="rId20"/>
    <p:sldId id="294" r:id="rId21"/>
    <p:sldId id="423" r:id="rId22"/>
    <p:sldId id="391" r:id="rId23"/>
    <p:sldId id="392" r:id="rId24"/>
    <p:sldId id="397" r:id="rId25"/>
    <p:sldId id="488" r:id="rId26"/>
    <p:sldId id="32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EB5"/>
    <a:srgbClr val="5E6359"/>
    <a:srgbClr val="D94C31"/>
    <a:srgbClr val="5D635A"/>
    <a:srgbClr val="BFC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96"/>
      </p:cViewPr>
      <p:guideLst>
        <p:guide orient="horz" pos="2157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4.png"/><Relationship Id="rId6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image" Target="../media/image5.png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3.png"/><Relationship Id="rId2" Type="http://schemas.openxmlformats.org/officeDocument/2006/relationships/tags" Target="../tags/tag96.xml"/><Relationship Id="rId13" Type="http://schemas.openxmlformats.org/officeDocument/2006/relationships/image" Target="../media/image2.png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../media/image4.png"/><Relationship Id="rId6" Type="http://schemas.openxmlformats.org/officeDocument/2006/relationships/tags" Target="../tags/tag109.xml"/><Relationship Id="rId5" Type="http://schemas.openxmlformats.org/officeDocument/2006/relationships/image" Target="../media/image6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" y="-13335"/>
            <a:ext cx="12174855" cy="68560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612500" y="2404110"/>
            <a:ext cx="6967001" cy="1249344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7200" b="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612500" y="3732166"/>
            <a:ext cx="6967001" cy="950984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109470" y="2179955"/>
            <a:ext cx="7792720" cy="1568450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0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109470" y="3785235"/>
            <a:ext cx="7792720" cy="104521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1100" y="5712875"/>
            <a:ext cx="2120900" cy="114512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8290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0" y="-191135"/>
            <a:ext cx="12192000" cy="7048500"/>
            <a:chOff x="0" y="-301"/>
            <a:chExt cx="19200" cy="11100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5860" y="8997"/>
              <a:ext cx="3340" cy="180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-301"/>
              <a:ext cx="2018" cy="3279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3970" y="-4445"/>
            <a:ext cx="508698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0" y="-191366"/>
            <a:ext cx="1281113" cy="20819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 flipH="1">
            <a:off x="10910887" y="-191366"/>
            <a:ext cx="1281113" cy="20819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810" y="502094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579100" y="5987155"/>
            <a:ext cx="1612900" cy="8708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8003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1100" y="5712875"/>
            <a:ext cx="2120900" cy="1145124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-344805"/>
            <a:ext cx="12192000" cy="7202805"/>
            <a:chOff x="0" y="-543"/>
            <a:chExt cx="19200" cy="11343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4780" y="8414"/>
              <a:ext cx="4420" cy="238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-543"/>
              <a:ext cx="2999" cy="487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493282" y="4174945"/>
            <a:ext cx="7205436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493282" y="3066080"/>
            <a:ext cx="7205436" cy="107798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2.png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15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5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tags" Target="../tags/tag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20.jpe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8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9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0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88035" y="1413510"/>
            <a:ext cx="5821680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6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70" y="240220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696075" y="174498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70" y="849087"/>
            <a:ext cx="862048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" y="833755"/>
            <a:ext cx="3665220" cy="218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90" y="833755"/>
            <a:ext cx="3865245" cy="218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833755"/>
            <a:ext cx="3385185" cy="2183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3649980"/>
            <a:ext cx="4180840" cy="24631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05" y="3649980"/>
            <a:ext cx="4658995" cy="24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6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3030508219,489521348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1017905"/>
            <a:ext cx="4876800" cy="383286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文本框 4"/>
          <p:cNvSpPr txBox="1"/>
          <p:nvPr/>
        </p:nvSpPr>
        <p:spPr>
          <a:xfrm>
            <a:off x="5036185" y="1659149"/>
            <a:ext cx="55197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    We 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should be full of thanks to the </a:t>
            </a:r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Party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, </a:t>
            </a:r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the government, the 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school and people who have made sacrifices for us.</a:t>
            </a:r>
            <a:endParaRPr lang="en-US" altLang="zh-CN" sz="3600" spc="1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65642" y="463533"/>
            <a:ext cx="843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How about epidemic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situations 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  <a:p>
            <a:pPr algn="ctr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in other countries?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pic>
        <p:nvPicPr>
          <p:cNvPr id="2" name="图片 1" descr="C4C383F5-3BDC-4918-A153-1FC769FAD0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191" y="1766118"/>
            <a:ext cx="8960336" cy="3877945"/>
          </a:xfrm>
          <a:prstGeom prst="rect">
            <a:avLst/>
          </a:prstGeom>
          <a:effectLst>
            <a:softEdge rad="215900"/>
          </a:effectLst>
        </p:spPr>
      </p:pic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America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57200" y="303494"/>
            <a:ext cx="5288280" cy="5685223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278880" y="303494"/>
            <a:ext cx="5288280" cy="5685223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8156820">
            <a:off x="5257800" y="126926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/>
          <p:cNvSpPr/>
          <p:nvPr/>
        </p:nvSpPr>
        <p:spPr>
          <a:xfrm rot="8156820">
            <a:off x="5227320" y="1727125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8156820">
            <a:off x="5196840" y="3273985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366" y="4280490"/>
            <a:ext cx="1908274" cy="18904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46226" flipV="1">
            <a:off x="6866814" y="1807664"/>
            <a:ext cx="392432" cy="5447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75662" flipV="1">
            <a:off x="8028197" y="1551983"/>
            <a:ext cx="223357" cy="3100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563366" flipV="1">
            <a:off x="10126602" y="1612764"/>
            <a:ext cx="511441" cy="7099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4416" y="6042505"/>
            <a:ext cx="449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B0F0"/>
                </a:solidFill>
                <a:latin typeface="Comic Sans MS" panose="030F0702030302020204" charset="0"/>
                <a:ea typeface="方正舒体" panose="02010601030101010101" pitchFamily="2" charset="-122"/>
                <a:cs typeface="Comic Sans MS" panose="030F0702030302020204" charset="0"/>
              </a:rPr>
              <a:t>--An American’s diary</a:t>
            </a:r>
            <a:endParaRPr lang="en-US" altLang="zh-CN" sz="2800" b="1" dirty="0">
              <a:solidFill>
                <a:srgbClr val="00B0F0"/>
              </a:solidFill>
              <a:latin typeface="Comic Sans MS" panose="030F0702030302020204" charset="0"/>
              <a:ea typeface="方正舒体" panose="02010601030101010101" pitchFamily="2" charset="-122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5795" y="351790"/>
            <a:ext cx="46945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Self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-quarantine. Self-isolation. Social distancing. Phrases that many of us never used before now roll off our tongue in daily conversation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.A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new vocabulary to define a new reality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 A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hard, cold reality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</a:t>
            </a:r>
            <a:endParaRPr lang="en-US" altLang="zh-CN" sz="2400" dirty="0" smtClean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just"/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From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my diary, many of you know the current situation. Graduations, weddings, and funerals are postponed.</a:t>
            </a:r>
            <a:endParaRPr lang="en-US" altLang="zh-CN" sz="2400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just"/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You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know about COVID-19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and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you know there's a lot we don't know about it. </a:t>
            </a:r>
            <a:endParaRPr lang="zh-CN" altLang="en-US" sz="2400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95922" y="302472"/>
            <a:ext cx="474375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  You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know about the action we</a:t>
            </a:r>
            <a:r>
              <a:rPr lang="en-US" altLang="zh-CN" sz="2400" dirty="0">
                <a:latin typeface="Comic Sans MS" panose="030F0702030302020204" charset="0"/>
                <a:cs typeface="Comic Sans MS" panose="030F0702030302020204" charset="0"/>
              </a:rPr>
              <a:t>'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ve taken to combat it — and you know how </a:t>
            </a:r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the action disrupt</a:t>
            </a:r>
            <a:r>
              <a:rPr lang="en-US" altLang="zh-CN" sz="2400" dirty="0" smtClean="0"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your daily life.</a:t>
            </a:r>
            <a:endParaRPr lang="en-US" altLang="zh-CN" sz="24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/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   Many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of you are out of work. Businesses, large and small, are shut across the state.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The companionship we normally lean on to get through difficult times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--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a hug from a grandparent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,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a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coffee with a friend, or a laugh with a co-worker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–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was 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forced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out of reach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.Vacant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streets. Deserted classrooms. Empty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seats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</a:t>
            </a:r>
            <a:endParaRPr lang="zh-CN" altLang="en-US" sz="24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椭圆形标注 18"/>
          <p:cNvSpPr/>
          <p:nvPr/>
        </p:nvSpPr>
        <p:spPr>
          <a:xfrm>
            <a:off x="2181378" y="-39276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+mj-ea"/>
                <a:ea typeface="+mj-ea"/>
                <a:cs typeface="Times New Roman" panose="02020603050405020304" charset="0"/>
              </a:rPr>
              <a:t>synonym</a:t>
            </a:r>
            <a:endParaRPr lang="en-US" altLang="zh-CN" sz="28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871470" y="1163955"/>
            <a:ext cx="30480" cy="142811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形标注 29"/>
          <p:cNvSpPr/>
          <p:nvPr/>
        </p:nvSpPr>
        <p:spPr>
          <a:xfrm>
            <a:off x="8343265" y="51435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+mj-ea"/>
                <a:ea typeface="+mj-ea"/>
                <a:cs typeface="Times New Roman" panose="02020603050405020304" charset="0"/>
              </a:rPr>
              <a:t>repetition</a:t>
            </a:r>
            <a:endParaRPr lang="en-US" altLang="zh-CN" sz="2800" b="1">
              <a:latin typeface="+mj-ea"/>
              <a:ea typeface="+mj-ea"/>
              <a:cs typeface="Times New Roman" panose="020206030504050203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20775" y="746760"/>
            <a:ext cx="44837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24205" y="1163955"/>
            <a:ext cx="5121275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195195" y="2942590"/>
            <a:ext cx="1382395" cy="1524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935990" y="4401820"/>
            <a:ext cx="1733550" cy="368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168400" y="477012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893560" y="30226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609715" y="109093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0287635" y="1391285"/>
            <a:ext cx="1289685" cy="3111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729730" y="1775460"/>
            <a:ext cx="3312160" cy="2603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8627110" y="4017010"/>
            <a:ext cx="2919730" cy="26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6729730" y="4354830"/>
            <a:ext cx="4862830" cy="46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6729730" y="4739005"/>
            <a:ext cx="4740275" cy="31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680835" y="5107940"/>
            <a:ext cx="1395730" cy="146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8246110" y="3289300"/>
            <a:ext cx="414020" cy="63563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729730" y="3289300"/>
            <a:ext cx="2237105" cy="635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8519795" y="1089025"/>
            <a:ext cx="624840" cy="9017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7663180" y="5475605"/>
            <a:ext cx="3707130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6729730" y="5767705"/>
            <a:ext cx="36804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10952480" y="5590540"/>
            <a:ext cx="10795" cy="30289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8139876" y="6344386"/>
            <a:ext cx="333013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depression/loneliness</a:t>
            </a:r>
            <a:endParaRPr lang="en-US" altLang="zh-CN" sz="2400" dirty="0"/>
          </a:p>
        </p:txBody>
      </p:sp>
      <p:sp>
        <p:nvSpPr>
          <p:cNvPr id="41" name="椭圆形标注 40"/>
          <p:cNvSpPr/>
          <p:nvPr/>
        </p:nvSpPr>
        <p:spPr>
          <a:xfrm>
            <a:off x="8139875" y="5872514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+mj-ea"/>
                <a:ea typeface="+mj-ea"/>
                <a:cs typeface="Times New Roman" panose="02020603050405020304" charset="0"/>
              </a:rPr>
              <a:t>synonym</a:t>
            </a:r>
            <a:endParaRPr lang="en-US" altLang="zh-CN" sz="2800" b="1" dirty="0">
              <a:latin typeface="+mj-ea"/>
              <a:ea typeface="+mj-ea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9" grpId="0" animBg="1"/>
      <p:bldP spid="30" grpId="0" animBg="1"/>
      <p:bldP spid="18" grpId="0" animBg="1"/>
      <p:bldP spid="20" grpId="0" animBg="1"/>
      <p:bldP spid="22" grpId="0" animBg="1"/>
      <p:bldP spid="25" grpId="0" animBg="1"/>
      <p:bldP spid="46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Britain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6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47320" y="277495"/>
            <a:ext cx="11802745" cy="538861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CN" sz="2000" dirty="0">
                <a:latin typeface="+mn-ea"/>
                <a:ea typeface="+mn-ea"/>
              </a:rPr>
              <a:t>    </a:t>
            </a:r>
            <a:r>
              <a:rPr lang="zh-CN" altLang="en-US" sz="2000" dirty="0">
                <a:latin typeface="+mj-lt"/>
                <a:ea typeface="+mn-ea"/>
              </a:rPr>
              <a:t>Good afternoon</a:t>
            </a:r>
            <a:r>
              <a:rPr lang="en-US" altLang="zh-CN" sz="2000" dirty="0">
                <a:latin typeface="+mj-lt"/>
                <a:ea typeface="+mn-ea"/>
              </a:rPr>
              <a:t>.</a:t>
            </a:r>
            <a:r>
              <a:rPr lang="zh-CN" altLang="en-US" sz="2000" dirty="0">
                <a:latin typeface="+mj-lt"/>
                <a:ea typeface="+mn-ea"/>
              </a:rPr>
              <a:t> It's hard to find the words to express my debt—but before I come to that I want to thank everyone in the entire UK for the effort and the sacrifice you </a:t>
            </a:r>
            <a:r>
              <a:rPr lang="en-US" altLang="zh-CN" sz="2000" dirty="0">
                <a:latin typeface="+mj-lt"/>
                <a:ea typeface="+mn-ea"/>
              </a:rPr>
              <a:t>1.</a:t>
            </a:r>
            <a:r>
              <a:rPr lang="zh-CN" altLang="en-US" sz="2000" i="1" u="sng" dirty="0">
                <a:latin typeface="+mj-lt"/>
                <a:ea typeface="+mn-ea"/>
              </a:rPr>
              <a:t>                 </a:t>
            </a:r>
            <a:r>
              <a:rPr lang="zh-CN" altLang="en-US" sz="2000" u="sng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(make) </a:t>
            </a:r>
            <a:r>
              <a:rPr lang="zh-CN" altLang="en-US" sz="2000" dirty="0" smtClean="0">
                <a:latin typeface="+mj-lt"/>
                <a:ea typeface="+mn-ea"/>
              </a:rPr>
              <a:t>and </a:t>
            </a:r>
            <a:r>
              <a:rPr lang="zh-CN" altLang="en-US" sz="2000" dirty="0">
                <a:latin typeface="+mj-lt"/>
                <a:ea typeface="+mn-ea"/>
              </a:rPr>
              <a:t>are making.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   I thank </a:t>
            </a:r>
            <a:r>
              <a:rPr lang="zh-CN" altLang="en-US" sz="2000" dirty="0" smtClean="0">
                <a:latin typeface="+mj-lt"/>
                <a:ea typeface="+mn-ea"/>
              </a:rPr>
              <a:t>you</a:t>
            </a:r>
            <a:r>
              <a:rPr lang="zh-CN" altLang="en-US" sz="2000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because </a:t>
            </a:r>
            <a:r>
              <a:rPr lang="zh-CN" altLang="en-US" sz="2000" dirty="0" smtClean="0">
                <a:latin typeface="+mj-lt"/>
                <a:ea typeface="+mn-ea"/>
              </a:rPr>
              <a:t>so </a:t>
            </a:r>
            <a:r>
              <a:rPr lang="zh-CN" altLang="en-US" sz="2000" dirty="0">
                <a:latin typeface="+mj-lt"/>
                <a:ea typeface="+mn-ea"/>
              </a:rPr>
              <a:t>many millions and millions of people </a:t>
            </a:r>
            <a:r>
              <a:rPr lang="en-US" altLang="zh-CN" sz="2000" dirty="0">
                <a:latin typeface="+mj-lt"/>
                <a:ea typeface="+mn-ea"/>
              </a:rPr>
              <a:t>2. </a:t>
            </a:r>
            <a:r>
              <a:rPr lang="zh-CN" altLang="en-US" sz="2000" u="sng" dirty="0">
                <a:latin typeface="+mj-lt"/>
                <a:ea typeface="+mn-ea"/>
              </a:rPr>
              <a:t>            </a:t>
            </a:r>
            <a:r>
              <a:rPr lang="zh-CN" altLang="en-US" sz="2000" dirty="0">
                <a:latin typeface="+mj-lt"/>
                <a:ea typeface="+mn-ea"/>
              </a:rPr>
              <a:t>this country have been doing the right thing—millions going through the                  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hardship</a:t>
            </a:r>
            <a:r>
              <a:rPr lang="zh-CN" altLang="en-US" sz="2000" dirty="0" smtClean="0">
                <a:latin typeface="+mj-lt"/>
                <a:ea typeface="+mn-ea"/>
              </a:rPr>
              <a:t> </a:t>
            </a:r>
            <a:r>
              <a:rPr lang="zh-CN" altLang="en-US" sz="2000" dirty="0">
                <a:latin typeface="+mj-lt"/>
                <a:ea typeface="+mn-ea"/>
              </a:rPr>
              <a:t>of self-isolation—</a:t>
            </a:r>
            <a:r>
              <a:rPr lang="en-US" altLang="zh-CN" sz="2000" dirty="0">
                <a:latin typeface="+mj-lt"/>
                <a:ea typeface="+mn-ea"/>
              </a:rPr>
              <a:t>3.</a:t>
            </a:r>
            <a:r>
              <a:rPr lang="zh-CN" altLang="en-US" sz="2000" u="sng" dirty="0">
                <a:latin typeface="+mj-lt"/>
                <a:ea typeface="+mn-ea"/>
              </a:rPr>
              <a:t>            </a:t>
            </a:r>
            <a:r>
              <a:rPr lang="zh-CN" altLang="en-US" sz="2000" u="sng" dirty="0" smtClean="0">
                <a:latin typeface="+mj-lt"/>
                <a:ea typeface="+mn-ea"/>
              </a:rPr>
              <a:t> </a:t>
            </a:r>
            <a:r>
              <a:rPr lang="en-US" altLang="zh-CN" sz="2000" dirty="0">
                <a:latin typeface="+mj-lt"/>
                <a:ea typeface="+mn-ea"/>
              </a:rPr>
              <a:t>(faith)</a:t>
            </a:r>
            <a:r>
              <a:rPr lang="zh-CN" altLang="en-US" sz="2000" dirty="0">
                <a:latin typeface="+mj-lt"/>
                <a:ea typeface="+mn-ea"/>
              </a:rPr>
              <a:t>, patiently, with thought and care for others as well as for </a:t>
            </a:r>
            <a:r>
              <a:rPr lang="en-US" altLang="zh-CN" sz="2000" dirty="0">
                <a:latin typeface="+mj-lt"/>
                <a:ea typeface="+mn-ea"/>
              </a:rPr>
              <a:t>4. </a:t>
            </a:r>
            <a:r>
              <a:rPr lang="en-US" altLang="zh-CN" sz="2000" u="sng" dirty="0">
                <a:latin typeface="+mj-lt"/>
                <a:ea typeface="+mn-ea"/>
              </a:rPr>
              <a:t>                  </a:t>
            </a:r>
            <a:r>
              <a:rPr lang="en-US" altLang="zh-CN" sz="2000" dirty="0">
                <a:latin typeface="+mj-lt"/>
                <a:ea typeface="+mn-ea"/>
              </a:rPr>
              <a:t>(they)</a:t>
            </a:r>
            <a:r>
              <a:rPr lang="zh-CN" altLang="en-US" sz="2000" dirty="0">
                <a:latin typeface="+mj-lt"/>
                <a:ea typeface="+mn-ea"/>
              </a:rPr>
              <a:t>.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  I want to pay my own thanks to the utterly brilliant doctors, leaders in their fields, men and women</a:t>
            </a:r>
            <a:r>
              <a:rPr lang="en-US" altLang="zh-CN" sz="2000" dirty="0">
                <a:latin typeface="+mj-lt"/>
                <a:ea typeface="+mn-ea"/>
              </a:rPr>
              <a:t>, </a:t>
            </a:r>
            <a:r>
              <a:rPr lang="zh-CN" altLang="en-US" sz="2000" dirty="0" smtClean="0">
                <a:latin typeface="+mj-lt"/>
                <a:ea typeface="+mn-ea"/>
              </a:rPr>
              <a:t>but </a:t>
            </a:r>
            <a:r>
              <a:rPr lang="zh-CN" altLang="en-US" sz="2000" dirty="0">
                <a:latin typeface="+mj-lt"/>
                <a:ea typeface="+mn-ea"/>
              </a:rPr>
              <a:t>several of them for some reason called Nick</a:t>
            </a:r>
            <a:r>
              <a:rPr lang="zh-CN" altLang="en-US" sz="2000" dirty="0" smtClean="0">
                <a:latin typeface="+mj-lt"/>
                <a:ea typeface="+mn-ea"/>
              </a:rPr>
              <a:t>, </a:t>
            </a:r>
            <a:r>
              <a:rPr lang="zh-CN" altLang="en-US" sz="2000" dirty="0">
                <a:latin typeface="+mj-lt"/>
                <a:ea typeface="+mn-ea"/>
              </a:rPr>
              <a:t>who took some crucial </a:t>
            </a:r>
            <a:r>
              <a:rPr lang="en-US" altLang="zh-CN" sz="2000" dirty="0">
                <a:latin typeface="+mj-lt"/>
                <a:ea typeface="+mn-ea"/>
              </a:rPr>
              <a:t>5. </a:t>
            </a:r>
            <a:r>
              <a:rPr lang="zh-CN" altLang="en-US" sz="2000" u="sng" dirty="0">
                <a:latin typeface="+mj-lt"/>
                <a:ea typeface="+mn-ea"/>
              </a:rPr>
              <a:t>                 </a:t>
            </a:r>
            <a:r>
              <a:rPr lang="en-US" altLang="zh-CN" sz="2000" dirty="0">
                <a:latin typeface="+mj-lt"/>
                <a:ea typeface="+mn-ea"/>
              </a:rPr>
              <a:t>(decide)</a:t>
            </a:r>
            <a:r>
              <a:rPr lang="zh-CN" altLang="en-US" sz="2000" dirty="0">
                <a:latin typeface="+mj-lt"/>
                <a:ea typeface="+mn-ea"/>
              </a:rPr>
              <a:t> a few days ago for </a:t>
            </a:r>
            <a:r>
              <a:rPr lang="en-US" altLang="zh-CN" sz="2000" dirty="0">
                <a:latin typeface="+mj-lt"/>
                <a:ea typeface="+mn-ea"/>
              </a:rPr>
              <a:t>6.</a:t>
            </a:r>
            <a:r>
              <a:rPr lang="en-US" altLang="zh-CN" sz="2000" u="sng" dirty="0">
                <a:latin typeface="+mj-lt"/>
                <a:ea typeface="+mn-ea"/>
              </a:rPr>
              <a:t>           </a:t>
            </a:r>
            <a:r>
              <a:rPr lang="zh-CN" altLang="en-US" sz="2000" u="sng" dirty="0">
                <a:latin typeface="+mj-lt"/>
                <a:ea typeface="+mn-ea"/>
              </a:rPr>
              <a:t> </a:t>
            </a:r>
            <a:r>
              <a:rPr lang="zh-CN" altLang="en-US" sz="2000" dirty="0">
                <a:latin typeface="+mj-lt"/>
                <a:ea typeface="+mn-ea"/>
              </a:rPr>
              <a:t>I will be grateful </a:t>
            </a:r>
            <a:r>
              <a:rPr lang="en-US" altLang="zh-CN" sz="2000" dirty="0" smtClean="0">
                <a:latin typeface="+mj-lt"/>
                <a:ea typeface="+mn-ea"/>
              </a:rPr>
              <a:t>for </a:t>
            </a:r>
            <a:r>
              <a:rPr lang="zh-CN" altLang="en-US" sz="2000" dirty="0" smtClean="0">
                <a:latin typeface="+mj-lt"/>
                <a:ea typeface="+mn-ea"/>
              </a:rPr>
              <a:t>the </a:t>
            </a:r>
            <a:r>
              <a:rPr lang="zh-CN" altLang="en-US" sz="2000" dirty="0">
                <a:latin typeface="+mj-lt"/>
                <a:ea typeface="+mn-ea"/>
              </a:rPr>
              <a:t>rest of my life. I want to thank the many nurses, men and women, </a:t>
            </a:r>
            <a:r>
              <a:rPr lang="en-US" altLang="zh-CN" sz="2000" dirty="0" smtClean="0">
                <a:latin typeface="+mj-lt"/>
                <a:ea typeface="+mn-ea"/>
              </a:rPr>
              <a:t>whose </a:t>
            </a:r>
            <a:r>
              <a:rPr lang="zh-CN" altLang="en-US" sz="2000" dirty="0" smtClean="0">
                <a:latin typeface="+mj-lt"/>
                <a:ea typeface="+mn-ea"/>
              </a:rPr>
              <a:t>care </a:t>
            </a:r>
            <a:r>
              <a:rPr lang="zh-CN" altLang="en-US" sz="2000" dirty="0">
                <a:latin typeface="+mj-lt"/>
                <a:ea typeface="+mn-ea"/>
              </a:rPr>
              <a:t>has been so </a:t>
            </a:r>
            <a:r>
              <a:rPr lang="en-US" altLang="zh-CN" sz="2000" dirty="0">
                <a:latin typeface="+mj-lt"/>
                <a:ea typeface="+mn-ea"/>
              </a:rPr>
              <a:t>7. </a:t>
            </a:r>
            <a:r>
              <a:rPr lang="en-US" altLang="zh-CN" sz="2000" u="sng" dirty="0">
                <a:latin typeface="+mj-lt"/>
                <a:ea typeface="+mn-ea"/>
              </a:rPr>
              <a:t>                 </a:t>
            </a:r>
            <a:r>
              <a:rPr lang="en-US" altLang="zh-CN" sz="2000" dirty="0" smtClean="0">
                <a:latin typeface="+mj-lt"/>
                <a:ea typeface="+mn-ea"/>
              </a:rPr>
              <a:t>(astonish)</a:t>
            </a:r>
            <a:r>
              <a:rPr lang="zh-CN" altLang="en-US" sz="2000" dirty="0" smtClean="0">
                <a:latin typeface="+mj-lt"/>
                <a:ea typeface="+mn-ea"/>
              </a:rPr>
              <a:t>. 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 smtClean="0">
                <a:latin typeface="+mn-ea"/>
                <a:ea typeface="+mn-ea"/>
              </a:rPr>
              <a:t>    </a:t>
            </a:r>
            <a:endParaRPr lang="zh-CN" altLang="en-US" sz="2000" dirty="0">
              <a:latin typeface="+mn-ea"/>
              <a:ea typeface="+mn-ea"/>
            </a:endParaRPr>
          </a:p>
          <a:p>
            <a:pPr marL="0" indent="0" algn="l">
              <a:buNone/>
            </a:pPr>
            <a:endParaRPr lang="zh-CN" altLang="en-US" sz="2000" dirty="0">
              <a:latin typeface="+mn-ea"/>
              <a:ea typeface="+mn-ea"/>
            </a:endParaRPr>
          </a:p>
          <a:p>
            <a:pPr marL="0" indent="0" algn="l">
              <a:buNone/>
            </a:pP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2744" y="3375473"/>
            <a:ext cx="13042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decisions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979" y="4478020"/>
            <a:ext cx="1154493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2000" dirty="0">
                <a:latin typeface="+mn-ea"/>
                <a:sym typeface="+mn-ea"/>
              </a:rPr>
              <a:t>    </a:t>
            </a:r>
            <a:r>
              <a:rPr lang="zh-CN" altLang="en-US" sz="2000" dirty="0" smtClean="0">
                <a:latin typeface="+mj-lt"/>
                <a:sym typeface="+mn-ea"/>
              </a:rPr>
              <a:t>That is </a:t>
            </a:r>
            <a:r>
              <a:rPr lang="en-US" altLang="zh-CN" sz="2000" dirty="0" smtClean="0">
                <a:latin typeface="+mj-lt"/>
                <a:sym typeface="+mn-ea"/>
              </a:rPr>
              <a:t>why </a:t>
            </a:r>
            <a:r>
              <a:rPr lang="zh-CN" altLang="en-US" sz="2000" dirty="0" smtClean="0">
                <a:latin typeface="+mj-lt"/>
                <a:sym typeface="+mn-ea"/>
              </a:rPr>
              <a:t>we will defeat this coronavirus and defeat it together. We will win because our NHS is the beating heart of this country. It is </a:t>
            </a:r>
            <a:r>
              <a:rPr lang="en-US" altLang="zh-CN" sz="2000" dirty="0" smtClean="0">
                <a:latin typeface="+mj-lt"/>
                <a:sym typeface="+mn-ea"/>
              </a:rPr>
              <a:t>8.</a:t>
            </a:r>
            <a:r>
              <a:rPr lang="zh-CN" altLang="en-US" sz="2000" u="sng" dirty="0" smtClean="0">
                <a:latin typeface="+mj-lt"/>
                <a:sym typeface="+mn-ea"/>
              </a:rPr>
              <a:t>     </a:t>
            </a:r>
            <a:r>
              <a:rPr lang="zh-CN" altLang="en-US" sz="2000" dirty="0" smtClean="0">
                <a:latin typeface="+mj-lt"/>
                <a:sym typeface="+mn-ea"/>
              </a:rPr>
              <a:t>best of this country. It is</a:t>
            </a:r>
            <a:endParaRPr lang="zh-CN" altLang="en-US" sz="2000" dirty="0" smtClean="0">
              <a:latin typeface="+mj-lt"/>
              <a:sym typeface="+mn-ea"/>
            </a:endParaRPr>
          </a:p>
          <a:p>
            <a:r>
              <a:rPr lang="en-US" altLang="zh-CN" sz="2000" dirty="0" smtClean="0">
                <a:latin typeface="+mj-lt"/>
                <a:sym typeface="+mn-ea"/>
              </a:rPr>
              <a:t>9._________________ (conquer)</a:t>
            </a:r>
            <a:r>
              <a:rPr lang="zh-CN" altLang="en-US" sz="2000" dirty="0" smtClean="0">
                <a:latin typeface="+mj-lt"/>
                <a:sym typeface="+mn-ea"/>
              </a:rPr>
              <a:t>. It </a:t>
            </a:r>
            <a:r>
              <a:rPr lang="en-US" altLang="zh-CN" sz="2000" dirty="0" smtClean="0">
                <a:latin typeface="+mj-lt"/>
                <a:sym typeface="+mn-ea"/>
              </a:rPr>
              <a:t>10. </a:t>
            </a:r>
            <a:r>
              <a:rPr lang="zh-CN" altLang="en-US" sz="2000" u="sng" dirty="0" smtClean="0">
                <a:latin typeface="+mj-lt"/>
                <a:sym typeface="+mn-ea"/>
              </a:rPr>
              <a:t>                     </a:t>
            </a:r>
            <a:r>
              <a:rPr lang="en-US" altLang="zh-CN" sz="2000" dirty="0" smtClean="0">
                <a:latin typeface="+mj-lt"/>
                <a:sym typeface="+mn-ea"/>
              </a:rPr>
              <a:t>(power)</a:t>
            </a:r>
            <a:r>
              <a:rPr lang="zh-CN" altLang="en-US" sz="2000" dirty="0" smtClean="0">
                <a:latin typeface="+mj-lt"/>
                <a:sym typeface="+mn-ea"/>
              </a:rPr>
              <a:t> by love. So thank you from me, and from all of us</a:t>
            </a:r>
            <a:r>
              <a:rPr lang="en-US" altLang="zh-CN" sz="2000" dirty="0" smtClean="0">
                <a:latin typeface="+mj-lt"/>
                <a:sym typeface="+mn-ea"/>
              </a:rPr>
              <a:t>. 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4980" y="5053330"/>
            <a:ext cx="2089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 unconquerable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54220" y="5066777"/>
            <a:ext cx="15087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is powered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2270" y="1994218"/>
            <a:ext cx="12433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faithfully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830" y="885489"/>
            <a:ext cx="15151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have made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4819" y="1304514"/>
            <a:ext cx="10153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 across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3285" y="2379868"/>
            <a:ext cx="15379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themselves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75721" y="3375473"/>
            <a:ext cx="8909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which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2744" y="3976668"/>
            <a:ext cx="15773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+mn-ea"/>
                <a:sym typeface="+mn-ea"/>
              </a:rPr>
              <a:t>astonishing</a:t>
            </a:r>
            <a:endParaRPr lang="zh-CN" altLang="en-US" sz="2000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43239" y="4771259"/>
            <a:ext cx="5778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the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0569127" y="4478020"/>
            <a:ext cx="875030" cy="3803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04165" y="5800090"/>
            <a:ext cx="5850255" cy="3987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</a:rPr>
              <a:t>National Health Service, </a:t>
            </a:r>
            <a:r>
              <a:rPr lang="zh-CN" altLang="en-US" sz="2000">
                <a:solidFill>
                  <a:schemeClr val="tx1"/>
                </a:solidFill>
              </a:rPr>
              <a:t>即英国国家医疗服务体系</a:t>
            </a:r>
            <a:endParaRPr lang="zh-CN" altLang="en-US" sz="2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2" grpId="0"/>
      <p:bldP spid="3" grpId="0"/>
      <p:bldP spid="5" grpId="0"/>
      <p:bldP spid="6" grpId="0"/>
      <p:bldP spid="8" grpId="0"/>
      <p:bldP spid="9" grpId="0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642035"/>
            <a:ext cx="12192000" cy="847263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5D635A"/>
                </a:solidFill>
                <a:latin typeface="Comic Sans MS" panose="030F0702030302020204" charset="0"/>
                <a:cs typeface="Comic Sans MS" panose="030F0702030302020204" charset="0"/>
              </a:rPr>
              <a:t>We are back to school！</a:t>
            </a:r>
            <a:endParaRPr lang="zh-CN" altLang="en-US" sz="4800" b="1" dirty="0">
              <a:solidFill>
                <a:srgbClr val="5D635A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 descr="2279436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670" y="1489075"/>
            <a:ext cx="8037830" cy="4457700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4" name="文本框 3"/>
          <p:cNvSpPr txBox="1"/>
          <p:nvPr/>
        </p:nvSpPr>
        <p:spPr>
          <a:xfrm>
            <a:off x="3418086" y="5946775"/>
            <a:ext cx="535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台州市第一中学    周媚  陈泓静</a:t>
            </a:r>
            <a:endParaRPr lang="en-US" altLang="zh-CN" sz="2400" b="1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台州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三梅</a:t>
            </a:r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      林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梦妮</a:t>
            </a:r>
            <a:endParaRPr lang="zh-CN" altLang="en-US" sz="2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Spain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870711" y="320618"/>
            <a:ext cx="6935807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dirty="0" smtClean="0"/>
              <a:t>   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The government has assured residents they may walk their pets, so long as they observe social distancing measures such as keeping 1m apart from other members of the public.</a:t>
            </a:r>
            <a:endParaRPr lang="zh-CN" altLang="en-US" sz="2800" spc="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隶书" panose="02010509060101010101" pitchFamily="49" charset="-122"/>
            </a:endParaRPr>
          </a:p>
        </p:txBody>
      </p:sp>
      <p:pic>
        <p:nvPicPr>
          <p:cNvPr id="6" name="图片 5" descr="微信截图_202004111517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896" y="180732"/>
            <a:ext cx="4511040" cy="643890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4991734" y="4227606"/>
            <a:ext cx="6814784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   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Spaniards begin </a:t>
            </a:r>
            <a:r>
              <a:rPr lang="zh-CN" altLang="en-US" sz="2800" u="sng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renting out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their dogs so others under coronavirus lockdown can take walks </a:t>
            </a:r>
            <a:r>
              <a:rPr lang="en-US" altLang="zh-CN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“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without </a:t>
            </a:r>
            <a:r>
              <a:rPr lang="zh-CN" altLang="en-US" sz="2800" u="sng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getting fined</a:t>
            </a:r>
            <a:r>
              <a:rPr lang="en-US" altLang="zh-CN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”.</a:t>
            </a:r>
            <a:endParaRPr lang="zh-CN" altLang="en-US" sz="2800" spc="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隶书" panose="02010509060101010101" pitchFamily="49" charset="-122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6157782" y="2821697"/>
            <a:ext cx="3590925" cy="11569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endParaRPr lang="en-US" altLang="zh-CN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图片 8" descr="5d6034a85edf8db154463197191faa52574e749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96" y="3098800"/>
            <a:ext cx="4402865" cy="2604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0350" y="174625"/>
            <a:ext cx="450469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</a:rPr>
              <a:t>What has </a:t>
            </a:r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happened?</a:t>
            </a:r>
            <a:endParaRPr lang="en-US" altLang="zh-CN" sz="32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Can you guess?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 animBg="1"/>
      <p:bldP spid="8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2764790" y="2096770"/>
            <a:ext cx="7397115" cy="1708785"/>
          </a:xfrm>
          <a:prstGeom prst="rect">
            <a:avLst/>
          </a:prstGeom>
        </p:spPr>
        <p:txBody>
          <a:bodyPr vert="horz" lIns="90170" tIns="46990" rIns="90170" bIns="4699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7200" b="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defRPr>
            </a:lvl1pPr>
          </a:lstStyle>
          <a:p>
            <a:r>
              <a:rPr lang="en-US" altLang="zh-CN" sz="9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Italy</a:t>
            </a:r>
            <a:endParaRPr lang="en-US" altLang="zh-CN" sz="9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773957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    </a:t>
            </a:r>
            <a:r>
              <a:rPr lang="en-US" sz="2400" dirty="0" smtClean="0">
                <a:latin typeface="+mj-lt"/>
              </a:rPr>
              <a:t>  </a:t>
            </a:r>
            <a:r>
              <a:rPr lang="en-US" sz="2800" dirty="0" smtClean="0">
                <a:latin typeface="+mj-lt"/>
              </a:rPr>
              <a:t>“ </a:t>
            </a:r>
            <a:r>
              <a:rPr sz="2800" dirty="0" smtClean="0">
                <a:latin typeface="+mj-lt"/>
              </a:rPr>
              <a:t>I </a:t>
            </a:r>
            <a:r>
              <a:rPr lang="en-US" sz="2800" u="sng" dirty="0" smtClean="0">
                <a:latin typeface="+mj-lt"/>
              </a:rPr>
              <a:t>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at </a:t>
            </a:r>
            <a:r>
              <a:rPr sz="2800" dirty="0">
                <a:latin typeface="+mj-lt"/>
              </a:rPr>
              <a:t>the University of </a:t>
            </a:r>
            <a:r>
              <a:rPr sz="2800" dirty="0" smtClean="0">
                <a:latin typeface="+mj-lt"/>
              </a:rPr>
              <a:t>Ferrara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I am in the first year of </a:t>
            </a:r>
            <a:r>
              <a:rPr sz="2800" dirty="0" smtClean="0">
                <a:latin typeface="+mj-lt"/>
              </a:rPr>
              <a:t>kinesiology</a:t>
            </a:r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>
                <a:latin typeface="+mj-lt"/>
              </a:rPr>
              <a:t>运动学</a:t>
            </a:r>
            <a:r>
              <a:rPr lang="en-US" sz="2800" dirty="0" smtClean="0">
                <a:latin typeface="+mj-lt"/>
              </a:rPr>
              <a:t>)</a:t>
            </a:r>
            <a:r>
              <a:rPr lang="en-US" altLang="zh-CN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The </a:t>
            </a:r>
            <a:r>
              <a:rPr sz="2800" dirty="0">
                <a:latin typeface="+mj-lt"/>
              </a:rPr>
              <a:t>university </a:t>
            </a:r>
            <a:r>
              <a:rPr lang="en-US" sz="2800" u="sng" dirty="0" smtClean="0">
                <a:latin typeface="+mj-lt"/>
              </a:rPr>
              <a:t>            </a:t>
            </a:r>
            <a:r>
              <a:rPr sz="2800" dirty="0" smtClean="0">
                <a:latin typeface="+mj-lt"/>
              </a:rPr>
              <a:t>on </a:t>
            </a:r>
            <a:r>
              <a:rPr sz="2800" dirty="0">
                <a:latin typeface="+mj-lt"/>
              </a:rPr>
              <a:t>Saturday Feb 21st, and we started classes </a:t>
            </a:r>
            <a:r>
              <a:rPr sz="2800" dirty="0" smtClean="0">
                <a:latin typeface="+mj-lt"/>
              </a:rPr>
              <a:t>on</a:t>
            </a:r>
            <a:r>
              <a:rPr lang="en-US" sz="2800" dirty="0" smtClean="0">
                <a:latin typeface="+mj-lt"/>
              </a:rPr>
              <a:t>  </a:t>
            </a:r>
            <a:r>
              <a:rPr sz="2800" dirty="0" smtClean="0">
                <a:latin typeface="+mj-lt"/>
              </a:rPr>
              <a:t>23rd.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Consequently </a:t>
            </a:r>
            <a:r>
              <a:rPr sz="2800" dirty="0">
                <a:latin typeface="+mj-lt"/>
              </a:rPr>
              <a:t>the lessons </a:t>
            </a:r>
            <a:r>
              <a:rPr lang="en-US" sz="2800" u="sng" dirty="0" smtClean="0">
                <a:latin typeface="+mj-lt"/>
              </a:rPr>
              <a:t>             </a:t>
            </a:r>
            <a:r>
              <a:rPr sz="2800" dirty="0" smtClean="0">
                <a:latin typeface="+mj-lt"/>
              </a:rPr>
              <a:t>online </a:t>
            </a:r>
            <a:r>
              <a:rPr sz="2800" dirty="0">
                <a:latin typeface="+mj-lt"/>
              </a:rPr>
              <a:t>the following </a:t>
            </a:r>
            <a:r>
              <a:rPr sz="2800" dirty="0" smtClean="0">
                <a:latin typeface="+mj-lt"/>
              </a:rPr>
              <a:t>week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on </a:t>
            </a:r>
            <a:r>
              <a:rPr sz="2800" dirty="0">
                <a:latin typeface="+mj-lt"/>
              </a:rPr>
              <a:t>Monday or </a:t>
            </a:r>
            <a:r>
              <a:rPr sz="2800" dirty="0" smtClean="0">
                <a:latin typeface="+mj-lt"/>
              </a:rPr>
              <a:t>Tuesday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I have to go to Google classroom. We have a page </a:t>
            </a:r>
            <a:r>
              <a:rPr lang="en-US" sz="2800" u="sng" dirty="0" smtClean="0">
                <a:latin typeface="+mj-lt"/>
              </a:rPr>
              <a:t>                 </a:t>
            </a:r>
            <a:r>
              <a:rPr sz="2800" dirty="0" smtClean="0">
                <a:latin typeface="+mj-lt"/>
              </a:rPr>
              <a:t>to </a:t>
            </a:r>
            <a:r>
              <a:rPr sz="2800" dirty="0">
                <a:latin typeface="+mj-lt"/>
              </a:rPr>
              <a:t>us, and we can </a:t>
            </a:r>
            <a:r>
              <a:rPr lang="en-US" sz="2800" u="sng" dirty="0" smtClean="0">
                <a:latin typeface="+mj-lt"/>
              </a:rPr>
              <a:t>    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it </a:t>
            </a:r>
            <a:r>
              <a:rPr sz="2800" dirty="0">
                <a:latin typeface="+mj-lt"/>
              </a:rPr>
              <a:t>with our </a:t>
            </a:r>
            <a:r>
              <a:rPr sz="2800" dirty="0" smtClean="0">
                <a:latin typeface="+mj-lt"/>
              </a:rPr>
              <a:t>credentials</a:t>
            </a:r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 smtClean="0">
                <a:latin typeface="+mj-lt"/>
              </a:rPr>
              <a:t>凭证</a:t>
            </a:r>
            <a:r>
              <a:rPr lang="en-US" sz="2800" dirty="0" smtClean="0">
                <a:latin typeface="+mj-lt"/>
              </a:rPr>
              <a:t>)</a:t>
            </a:r>
            <a:r>
              <a:rPr sz="2800" dirty="0" smtClean="0">
                <a:latin typeface="+mj-lt"/>
              </a:rPr>
              <a:t>. </a:t>
            </a:r>
            <a:r>
              <a:rPr sz="2800" dirty="0">
                <a:latin typeface="+mj-lt"/>
              </a:rPr>
              <a:t>Everyday new material is </a:t>
            </a:r>
            <a:r>
              <a:rPr sz="2800" dirty="0" smtClean="0">
                <a:latin typeface="+mj-lt"/>
              </a:rPr>
              <a:t>uploaded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lang="en-US" sz="2800" smtClean="0">
                <a:latin typeface="+mj-lt"/>
              </a:rPr>
              <a:t>T</a:t>
            </a:r>
            <a:r>
              <a:rPr sz="2800" smtClean="0">
                <a:latin typeface="+mj-lt"/>
              </a:rPr>
              <a:t>eachers </a:t>
            </a:r>
            <a:r>
              <a:rPr sz="2800" dirty="0" smtClean="0">
                <a:latin typeface="+mj-lt"/>
              </a:rPr>
              <a:t>every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day </a:t>
            </a:r>
            <a:r>
              <a:rPr sz="2800" dirty="0">
                <a:latin typeface="+mj-lt"/>
              </a:rPr>
              <a:t>uploaded </a:t>
            </a:r>
            <a:r>
              <a:rPr sz="2800" dirty="0" smtClean="0">
                <a:latin typeface="+mj-lt"/>
              </a:rPr>
              <a:t>pre-</a:t>
            </a:r>
            <a:r>
              <a:rPr lang="en-US" sz="2800" dirty="0" smtClean="0">
                <a:latin typeface="+mj-lt"/>
              </a:rPr>
              <a:t>_________ le</a:t>
            </a:r>
            <a:r>
              <a:rPr sz="2800" dirty="0" smtClean="0">
                <a:latin typeface="+mj-lt"/>
              </a:rPr>
              <a:t>ssons</a:t>
            </a:r>
            <a:r>
              <a:rPr sz="2800" dirty="0">
                <a:latin typeface="+mj-lt"/>
              </a:rPr>
              <a:t>, so we have the video with the teacher explaining. Teachers also </a:t>
            </a:r>
            <a:r>
              <a:rPr lang="en-US" sz="2800" u="sng" dirty="0" smtClean="0">
                <a:latin typeface="+mj-lt"/>
              </a:rPr>
              <a:t>        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presentations </a:t>
            </a:r>
            <a:r>
              <a:rPr sz="2800" dirty="0">
                <a:latin typeface="+mj-lt"/>
              </a:rPr>
              <a:t>to the university’s website, </a:t>
            </a:r>
            <a:r>
              <a:rPr sz="2800" dirty="0" smtClean="0">
                <a:latin typeface="+mj-lt"/>
              </a:rPr>
              <a:t>so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each </a:t>
            </a:r>
            <a:r>
              <a:rPr sz="2800" dirty="0">
                <a:latin typeface="+mj-lt"/>
              </a:rPr>
              <a:t>one of us </a:t>
            </a:r>
            <a:r>
              <a:rPr sz="2800" dirty="0" smtClean="0">
                <a:latin typeface="+mj-lt"/>
              </a:rPr>
              <a:t>can</a:t>
            </a:r>
            <a:r>
              <a:rPr lang="en-US" sz="2800" dirty="0" smtClean="0">
                <a:latin typeface="+mj-lt"/>
              </a:rPr>
              <a:t> __________ </a:t>
            </a:r>
            <a:r>
              <a:rPr sz="2800" dirty="0" smtClean="0">
                <a:latin typeface="+mj-lt"/>
              </a:rPr>
              <a:t>them</a:t>
            </a:r>
            <a:r>
              <a:rPr sz="2800" dirty="0">
                <a:latin typeface="+mj-lt"/>
              </a:rPr>
              <a:t>. We also have books, which I luckily </a:t>
            </a:r>
            <a:r>
              <a:rPr sz="2800" dirty="0" smtClean="0">
                <a:latin typeface="+mj-lt"/>
              </a:rPr>
              <a:t>bought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already</a:t>
            </a:r>
            <a:r>
              <a:rPr sz="2800" dirty="0">
                <a:latin typeface="+mj-lt"/>
              </a:rPr>
              <a:t>, because libraries are </a:t>
            </a:r>
            <a:r>
              <a:rPr sz="2800" dirty="0" smtClean="0">
                <a:latin typeface="+mj-lt"/>
              </a:rPr>
              <a:t>also</a:t>
            </a:r>
            <a:r>
              <a:rPr lang="en-US" sz="2800" dirty="0">
                <a:latin typeface="+mj-lt"/>
              </a:rPr>
              <a:t> </a:t>
            </a:r>
            <a:r>
              <a:rPr lang="en-US" altLang="zh-CN" sz="2800" dirty="0" smtClean="0">
                <a:latin typeface="+mj-lt"/>
              </a:rPr>
              <a:t>closed</a:t>
            </a:r>
            <a:r>
              <a:rPr sz="2800" dirty="0" smtClean="0">
                <a:latin typeface="+mj-lt"/>
              </a:rPr>
              <a:t>, </a:t>
            </a:r>
            <a:r>
              <a:rPr sz="2800" dirty="0">
                <a:latin typeface="+mj-lt"/>
              </a:rPr>
              <a:t>so I couldn’t have </a:t>
            </a:r>
            <a:r>
              <a:rPr lang="en-US" sz="2800" dirty="0" smtClean="0">
                <a:latin typeface="+mj-lt"/>
              </a:rPr>
              <a:t>_________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them </a:t>
            </a:r>
            <a:r>
              <a:rPr sz="2800" dirty="0" smtClean="0">
                <a:latin typeface="+mj-lt"/>
              </a:rPr>
              <a:t>now.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I </a:t>
            </a:r>
            <a:r>
              <a:rPr sz="2800" dirty="0">
                <a:latin typeface="+mj-lt"/>
              </a:rPr>
              <a:t>haven’t been outside for a week, not even for a walk or anything. So I </a:t>
            </a:r>
            <a:r>
              <a:rPr lang="en-US" sz="2800" u="sng" dirty="0" smtClean="0">
                <a:latin typeface="+mj-lt"/>
              </a:rPr>
              <a:t>          </a:t>
            </a:r>
            <a:r>
              <a:rPr sz="2800" dirty="0" smtClean="0">
                <a:latin typeface="+mj-lt"/>
              </a:rPr>
              <a:t>some </a:t>
            </a:r>
            <a:r>
              <a:rPr sz="2800" dirty="0">
                <a:latin typeface="+mj-lt"/>
              </a:rPr>
              <a:t>exercise in the </a:t>
            </a:r>
            <a:r>
              <a:rPr sz="2800" dirty="0" smtClean="0">
                <a:latin typeface="+mj-lt"/>
              </a:rPr>
              <a:t>terrace</a:t>
            </a:r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>
                <a:latin typeface="+mj-lt"/>
              </a:rPr>
              <a:t>阳台</a:t>
            </a:r>
            <a:r>
              <a:rPr lang="en-US" sz="2800" dirty="0" smtClean="0">
                <a:latin typeface="+mj-lt"/>
              </a:rPr>
              <a:t>)</a:t>
            </a:r>
            <a:r>
              <a:rPr sz="2800" dirty="0" smtClean="0">
                <a:latin typeface="+mj-lt"/>
              </a:rPr>
              <a:t>.</a:t>
            </a:r>
            <a:endParaRPr sz="2800" dirty="0"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750" y="189182"/>
            <a:ext cx="60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Fill in the blanks with verbs: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1913" y="733412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study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8990" y="1166085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closed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45662" y="1622070"/>
            <a:ext cx="128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started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4981" y="2496020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dedicated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13098" y="2469126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access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2750" y="3373063"/>
            <a:ext cx="1705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recorded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5394" y="3712105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uploaded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75394" y="4203560"/>
            <a:ext cx="172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download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4984410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got/ gotten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28369" y="5468260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did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09321" y="4074459"/>
            <a:ext cx="7792720" cy="1195816"/>
          </a:xfrm>
        </p:spPr>
        <p:txBody>
          <a:bodyPr>
            <a:noAutofit/>
          </a:bodyPr>
          <a:lstStyle/>
          <a:p>
            <a:r>
              <a:rPr lang="en-US" altLang="zh-CN" sz="6600" i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Thank you!</a:t>
            </a:r>
            <a:endParaRPr lang="en-US" altLang="zh-CN" sz="6600" i="1" dirty="0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98"/>
          <p:cNvSpPr txBox="1"/>
          <p:nvPr/>
        </p:nvSpPr>
        <p:spPr>
          <a:xfrm>
            <a:off x="1682452" y="767301"/>
            <a:ext cx="8646458" cy="2862322"/>
          </a:xfrm>
          <a:prstGeom prst="rect">
            <a:avLst/>
          </a:prstGeom>
          <a:solidFill>
            <a:srgbClr val="C00000">
              <a:alpha val="19000"/>
            </a:srgbClr>
          </a:solidFill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400" dirty="0" smtClean="0">
                <a:latin typeface="+mj-ea"/>
                <a:ea typeface="+mj-ea"/>
              </a:rPr>
              <a:t>    </a:t>
            </a:r>
            <a:r>
              <a:rPr lang="en-US" altLang="zh-CN" sz="6000" dirty="0" smtClean="0">
                <a:latin typeface="+mj-lt"/>
                <a:ea typeface="+mj-ea"/>
              </a:rPr>
              <a:t>Don't take everything we own for granted, but </a:t>
            </a:r>
            <a:r>
              <a:rPr lang="en-US" altLang="zh-CN" sz="6000" dirty="0" smtClean="0">
                <a:solidFill>
                  <a:srgbClr val="00B0F0"/>
                </a:solidFill>
                <a:latin typeface="+mj-lt"/>
                <a:ea typeface="+mj-ea"/>
              </a:rPr>
              <a:t>cherish</a:t>
            </a:r>
            <a:r>
              <a:rPr lang="en-US" altLang="zh-CN" sz="6000" dirty="0" smtClean="0">
                <a:latin typeface="+mj-lt"/>
                <a:ea typeface="+mj-ea"/>
              </a:rPr>
              <a:t> it and be </a:t>
            </a:r>
            <a:r>
              <a:rPr lang="en-US" altLang="zh-CN" sz="6000" dirty="0" smtClean="0">
                <a:solidFill>
                  <a:srgbClr val="00B0F0"/>
                </a:solidFill>
                <a:latin typeface="+mj-lt"/>
                <a:ea typeface="+mj-ea"/>
              </a:rPr>
              <a:t>grateful</a:t>
            </a:r>
            <a:r>
              <a:rPr lang="en-US" altLang="zh-CN" sz="6000" dirty="0" smtClean="0">
                <a:latin typeface="+mj-lt"/>
                <a:ea typeface="+mj-ea"/>
              </a:rPr>
              <a:t>.</a:t>
            </a:r>
            <a:endParaRPr lang="en-US" altLang="zh-CN" sz="6000" dirty="0" smtClean="0">
              <a:latin typeface="+mj-lt"/>
              <a:ea typeface="+mj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24283" cy="369916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2" y="0"/>
            <a:ext cx="6167717" cy="36991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2" y="3699164"/>
            <a:ext cx="6167718" cy="31588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164"/>
            <a:ext cx="6024282" cy="315883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11" name="爆炸形 2 10"/>
          <p:cNvSpPr/>
          <p:nvPr/>
        </p:nvSpPr>
        <p:spPr>
          <a:xfrm>
            <a:off x="820271" y="1559859"/>
            <a:ext cx="11268342" cy="400722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2" name="文本框 2"/>
          <p:cNvSpPr txBox="1"/>
          <p:nvPr/>
        </p:nvSpPr>
        <p:spPr>
          <a:xfrm rot="21222420">
            <a:off x="2353911" y="2903353"/>
            <a:ext cx="7576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protective measures  </a:t>
            </a:r>
            <a:endParaRPr lang="en-US" altLang="zh-CN" sz="54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in school</a:t>
            </a:r>
            <a:endParaRPr lang="zh-CN" altLang="en-US" sz="5400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5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4739" y="68291"/>
            <a:ext cx="2520000" cy="3326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39" y="3463291"/>
            <a:ext cx="2520000" cy="339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0" y="68291"/>
            <a:ext cx="2520000" cy="33267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076" y="68291"/>
            <a:ext cx="2520000" cy="33267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80" y="3463291"/>
            <a:ext cx="2520000" cy="339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856" y="3463000"/>
            <a:ext cx="2520000" cy="339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856" y="68291"/>
            <a:ext cx="2520000" cy="3326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29" y="3463291"/>
            <a:ext cx="2520000" cy="33947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47918" y="-7920"/>
            <a:ext cx="11887200" cy="1231601"/>
          </a:xfrm>
          <a:prstGeom prst="rect">
            <a:avLst/>
          </a:prstGeom>
          <a:noFill/>
          <a:effectLst/>
        </p:spPr>
        <p:txBody>
          <a:bodyPr wrap="square" rtlCol="0" anchor="b" anchorCtr="0">
            <a:noAutofit/>
          </a:bodyPr>
          <a:lstStyle/>
          <a:p>
            <a:pPr algn="ctr" fontAlgn="auto"/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376517" y="309804"/>
            <a:ext cx="11815483" cy="6117890"/>
          </a:xfrm>
          <a:prstGeom prst="rect">
            <a:avLst/>
          </a:prstGeom>
        </p:spPr>
        <p:txBody>
          <a:bodyPr vert="horz" lIns="101600" tIns="0" rIns="82550" bIns="0" rtlCol="0">
            <a:normAutofit fontScale="25000"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8000" dirty="0"/>
              <a:t> </a:t>
            </a:r>
            <a:r>
              <a:rPr lang="en-US" altLang="zh-CN" sz="8000" dirty="0" smtClean="0"/>
              <a:t>   </a:t>
            </a:r>
            <a:r>
              <a:rPr lang="en-US" altLang="zh-CN" sz="7600" dirty="0" smtClean="0"/>
              <a:t>The Ministry of Education has set three conditions for school resumption, namely, the epidemic is _________________(</a:t>
            </a:r>
            <a:r>
              <a:rPr lang="zh-CN" altLang="en-US" sz="7600" dirty="0" smtClean="0"/>
              <a:t>得到基本控制</a:t>
            </a:r>
            <a:r>
              <a:rPr lang="en-US" altLang="zh-CN" sz="7600" dirty="0" smtClean="0"/>
              <a:t>)where the schools are located, schools are capable of___________________(</a:t>
            </a:r>
            <a:r>
              <a:rPr lang="zh-CN" altLang="en-US" sz="7600" dirty="0"/>
              <a:t>疫情</a:t>
            </a:r>
            <a:r>
              <a:rPr lang="zh-CN" altLang="en-US" sz="7600" dirty="0" smtClean="0"/>
              <a:t>防控</a:t>
            </a:r>
            <a:r>
              <a:rPr lang="en-US" altLang="zh-CN" sz="7600" dirty="0" smtClean="0"/>
              <a:t>), and safeguarding the __________________</a:t>
            </a:r>
            <a:endParaRPr lang="en-US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(</a:t>
            </a:r>
            <a:r>
              <a:rPr lang="zh-CN" altLang="en-US" sz="7600" dirty="0" smtClean="0"/>
              <a:t>卫生安全</a:t>
            </a:r>
            <a:r>
              <a:rPr lang="en-US" altLang="zh-CN" sz="7600" dirty="0" smtClean="0"/>
              <a:t>)of teachers and students.</a:t>
            </a:r>
            <a:endParaRPr lang="zh-CN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    “Our head teacher has reminded us to______________(</a:t>
            </a:r>
            <a:r>
              <a:rPr lang="zh-CN" altLang="en-US" sz="7600" dirty="0" smtClean="0"/>
              <a:t>戴口罩</a:t>
            </a:r>
            <a:r>
              <a:rPr lang="en-US" altLang="zh-CN" sz="7600" dirty="0" smtClean="0"/>
              <a:t>), do disinfection(</a:t>
            </a:r>
            <a:r>
              <a:rPr lang="zh-CN" altLang="en-US" sz="7600" dirty="0" smtClean="0"/>
              <a:t>消毒</a:t>
            </a:r>
            <a:r>
              <a:rPr lang="en-US" altLang="zh-CN" sz="7600" dirty="0" smtClean="0"/>
              <a:t>) and _____________________(</a:t>
            </a:r>
            <a:r>
              <a:rPr lang="zh-CN" altLang="en-US" sz="7600" dirty="0" smtClean="0"/>
              <a:t>量体温</a:t>
            </a:r>
            <a:r>
              <a:rPr lang="en-US" altLang="zh-CN" sz="7600" dirty="0" smtClean="0"/>
              <a:t>)when we go to school, and my parents have prepared masks, hand sanitizer(</a:t>
            </a:r>
            <a:r>
              <a:rPr lang="zh-CN" altLang="en-US" sz="7600" dirty="0" smtClean="0"/>
              <a:t>洗手液</a:t>
            </a:r>
            <a:r>
              <a:rPr lang="en-US" altLang="zh-CN" sz="7600" dirty="0" smtClean="0"/>
              <a:t>) and a thermometer(</a:t>
            </a:r>
            <a:r>
              <a:rPr lang="zh-CN" altLang="en-US" sz="7600" dirty="0" smtClean="0"/>
              <a:t>体温计</a:t>
            </a:r>
            <a:r>
              <a:rPr lang="en-US" altLang="zh-CN" sz="7600" dirty="0" smtClean="0"/>
              <a:t>) for me," said Chen.</a:t>
            </a:r>
            <a:endParaRPr lang="en-US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 </a:t>
            </a:r>
            <a:r>
              <a:rPr lang="en-US" altLang="zh-CN" sz="7600" dirty="0"/>
              <a:t> </a:t>
            </a:r>
            <a:r>
              <a:rPr lang="en-US" altLang="zh-CN" sz="7600" dirty="0" smtClean="0"/>
              <a:t>   Dong </a:t>
            </a:r>
            <a:r>
              <a:rPr lang="en-US" altLang="zh-CN" sz="7600" dirty="0" err="1" smtClean="0"/>
              <a:t>Yaping</a:t>
            </a:r>
            <a:r>
              <a:rPr lang="en-US" altLang="zh-CN" sz="7600" dirty="0" smtClean="0"/>
              <a:t>, _______ daughter will </a:t>
            </a:r>
            <a:r>
              <a:rPr lang="en-US" altLang="zh-CN" sz="7600" dirty="0"/>
              <a:t>attend</a:t>
            </a:r>
            <a:r>
              <a:rPr lang="en-US" altLang="zh-CN" sz="7600" dirty="0" smtClean="0"/>
              <a:t> </a:t>
            </a:r>
            <a:r>
              <a:rPr lang="en-US" altLang="zh-CN" sz="7600" dirty="0" err="1" smtClean="0"/>
              <a:t>Gaokao</a:t>
            </a:r>
            <a:r>
              <a:rPr lang="en-US" altLang="zh-CN" sz="7600" dirty="0" smtClean="0"/>
              <a:t> this year, said she is confident that students will be safe in the school, ________ each class will be divided into two smaller groups and each dormitory accommodate no more than four boarding students to reduce cross-infection risks.</a:t>
            </a:r>
            <a:endParaRPr lang="zh-CN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    "My daughter has been moved by the medical workers' stories in the fight against the epidemic and learned to love our country more, _______ I think is more important than only performing well academically," said Dong.</a:t>
            </a:r>
            <a:endParaRPr lang="zh-CN" altLang="zh-CN" sz="7600" dirty="0" smtClean="0"/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9823" y="801381"/>
            <a:ext cx="31600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under basic control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4988" y="1212996"/>
            <a:ext cx="27252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epidemic prevention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5059" y="1224524"/>
            <a:ext cx="31600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health and safety 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1541" y="2039747"/>
            <a:ext cx="17930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wear masks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03" y="2512393"/>
            <a:ext cx="34874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take body </a:t>
            </a:r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temperature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9882" y="3784872"/>
            <a:ext cx="9476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where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34367" y="3368749"/>
            <a:ext cx="98777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whose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9816" y="5612149"/>
            <a:ext cx="90601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which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/>
      <p:bldP spid="6" grpId="0"/>
      <p:bldP spid="7" grpId="0"/>
      <p:bldP spid="10" grpId="0"/>
      <p:bldP spid="11" grpId="0"/>
      <p:bldP spid="8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20" y="1169691"/>
            <a:ext cx="8732795" cy="520400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2000" cy="833717"/>
          </a:xfrm>
          <a:prstGeom prst="rect">
            <a:avLst/>
          </a:prstGeom>
          <a:noFill/>
          <a:effectLst/>
        </p:spPr>
        <p:txBody>
          <a:bodyPr wrap="square" rtlCol="0" anchor="b" anchorCtr="0">
            <a:noAutofit/>
          </a:bodyPr>
          <a:lstStyle/>
          <a:p>
            <a:pPr algn="ctr" fontAlgn="auto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How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do you </a:t>
            </a:r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feel when back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 </a:t>
            </a:r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to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school?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sp>
        <p:nvSpPr>
          <p:cNvPr id="8" name="爆炸形 1 7"/>
          <p:cNvSpPr/>
          <p:nvPr/>
        </p:nvSpPr>
        <p:spPr>
          <a:xfrm rot="1080000">
            <a:off x="113796" y="693423"/>
            <a:ext cx="2822654" cy="13416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mic Sans MS" panose="030F0702030302020204" charset="0"/>
                <a:cs typeface="Comic Sans MS" panose="030F0702030302020204" charset="0"/>
              </a:rPr>
              <a:t>excited</a:t>
            </a:r>
            <a:endParaRPr lang="en-US" altLang="zh-CN" sz="28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爆炸形 1 9"/>
          <p:cNvSpPr/>
          <p:nvPr/>
        </p:nvSpPr>
        <p:spPr>
          <a:xfrm rot="1080000">
            <a:off x="9756560" y="998224"/>
            <a:ext cx="2822654" cy="13416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omic Sans MS" panose="030F0702030302020204" charset="0"/>
                <a:cs typeface="Comic Sans MS" panose="030F0702030302020204" charset="0"/>
              </a:rPr>
              <a:t>Why?</a:t>
            </a:r>
            <a:endParaRPr lang="en-US" altLang="zh-CN" sz="28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3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8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35" y="616569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91" y="583661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00" y="726199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9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9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TEMPLATE_THUMBS_INDEX" val="1、4、7、8、9、10、11、12、13、14、15"/>
</p:tagLst>
</file>

<file path=ppt/tags/tag121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22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23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24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2809_7*e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6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2809_7*e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8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9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1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2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3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34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36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37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38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41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2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4.xml><?xml version="1.0" encoding="utf-8"?>
<p:tagLst xmlns:p="http://schemas.openxmlformats.org/presentationml/2006/main">
  <p:tag name="REFSHAPE" val="169071108"/>
  <p:tag name="KSO_WM_UNIT_PLACING_PICTURE_USER_VIEWPORT" val="{&quot;height&quot;:10140,&quot;width&quot;:7104}"/>
</p:tagLst>
</file>

<file path=ppt/tags/tag145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6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8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9.xml><?xml version="1.0" encoding="utf-8"?>
<p:tagLst xmlns:p="http://schemas.openxmlformats.org/presentationml/2006/main">
  <p:tag name="KSO_WM_UNIT_ISCONTENTS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5*a*1"/>
  <p:tag name="KSO_WM_TEMPLATE_CATEGORY" val="custom"/>
  <p:tag name="KSO_WM_TEMPLATE_INDEX" val="20202809"/>
  <p:tag name="KSO_WM_UNIT_LAYERLEVEL" val="1"/>
  <p:tag name="KSO_WM_TAG_VERSION" val="1.0"/>
  <p:tag name="KSO_WM_BEAUTIFY_FLAG" val="#wm#"/>
  <p:tag name="KSO_WM_UNIT_PRESET_TEXT" val="感谢您的观看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D" val="custom20202809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20202809">
      <a:dk1>
        <a:sysClr val="windowText" lastClr="000000"/>
      </a:dk1>
      <a:lt1>
        <a:sysClr val="window" lastClr="FFFFFF"/>
      </a:lt1>
      <a:dk2>
        <a:srgbClr val="EFECEB"/>
      </a:dk2>
      <a:lt2>
        <a:srgbClr val="FFFFFF"/>
      </a:lt2>
      <a:accent1>
        <a:srgbClr val="ACC4B3"/>
      </a:accent1>
      <a:accent2>
        <a:srgbClr val="AFC4AC"/>
      </a:accent2>
      <a:accent3>
        <a:srgbClr val="B8C4AC"/>
      </a:accent3>
      <a:accent4>
        <a:srgbClr val="C2C4AC"/>
      </a:accent4>
      <a:accent5>
        <a:srgbClr val="C4BDAC"/>
      </a:accent5>
      <a:accent6>
        <a:srgbClr val="C4B3AC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5139</Words>
  <Application>WPS 演示</Application>
  <PresentationFormat>自定义</PresentationFormat>
  <Paragraphs>147</Paragraphs>
  <Slides>24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隶书</vt:lpstr>
      <vt:lpstr>汉仪尚巍手书W</vt:lpstr>
      <vt:lpstr>Times New Roman</vt:lpstr>
      <vt:lpstr>HelveticaNeue</vt:lpstr>
      <vt:lpstr>华文新魏</vt:lpstr>
      <vt:lpstr>Comic Sans MS</vt:lpstr>
      <vt:lpstr>微软雅黑</vt:lpstr>
      <vt:lpstr>Arial Unicode MS</vt:lpstr>
      <vt:lpstr>Calibri</vt:lpstr>
      <vt:lpstr>方正舒体</vt:lpstr>
      <vt:lpstr>楷体</vt:lpstr>
      <vt:lpstr>1_Office 主题​​</vt:lpstr>
      <vt:lpstr>PowerPoint 演示文稿</vt:lpstr>
      <vt:lpstr>We are back to school！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America</vt:lpstr>
      <vt:lpstr>PowerPoint 演示文稿</vt:lpstr>
      <vt:lpstr>PowerPoint 演示文稿</vt:lpstr>
      <vt:lpstr>Britain</vt:lpstr>
      <vt:lpstr>PowerPoint 演示文稿</vt:lpstr>
      <vt:lpstr>PowerPoint 演示文稿</vt:lpstr>
      <vt:lpstr>Spain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back to school！</dc:title>
  <dc:creator>Administrator</dc:creator>
  <cp:lastModifiedBy>曹小等</cp:lastModifiedBy>
  <cp:revision>143</cp:revision>
  <dcterms:created xsi:type="dcterms:W3CDTF">2020-04-14T04:32:00Z</dcterms:created>
  <dcterms:modified xsi:type="dcterms:W3CDTF">2020-04-22T03:17:47Z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