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733" r:id="rId3"/>
    <p:sldId id="700" r:id="rId4"/>
    <p:sldId id="258" r:id="rId5"/>
    <p:sldId id="329" r:id="rId6"/>
    <p:sldId id="682" r:id="rId7"/>
    <p:sldId id="701" r:id="rId9"/>
    <p:sldId id="702" r:id="rId10"/>
    <p:sldId id="678" r:id="rId11"/>
    <p:sldId id="321" r:id="rId12"/>
    <p:sldId id="687" r:id="rId13"/>
    <p:sldId id="703" r:id="rId14"/>
    <p:sldId id="704" r:id="rId15"/>
    <p:sldId id="679" r:id="rId16"/>
    <p:sldId id="689" r:id="rId17"/>
    <p:sldId id="680" r:id="rId18"/>
    <p:sldId id="705" r:id="rId19"/>
    <p:sldId id="706" r:id="rId20"/>
    <p:sldId id="692" r:id="rId21"/>
    <p:sldId id="708" r:id="rId22"/>
    <p:sldId id="694" r:id="rId23"/>
    <p:sldId id="693" r:id="rId24"/>
    <p:sldId id="710" r:id="rId25"/>
    <p:sldId id="711" r:id="rId26"/>
    <p:sldId id="712" r:id="rId27"/>
    <p:sldId id="713" r:id="rId28"/>
    <p:sldId id="685" r:id="rId29"/>
    <p:sldId id="695" r:id="rId30"/>
    <p:sldId id="686" r:id="rId31"/>
    <p:sldId id="715" r:id="rId32"/>
    <p:sldId id="697" r:id="rId33"/>
    <p:sldId id="714" r:id="rId34"/>
    <p:sldId id="698" r:id="rId35"/>
    <p:sldId id="675" r:id="rId36"/>
    <p:sldId id="681"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E5FE2"/>
    <a:srgbClr val="FF9999"/>
    <a:srgbClr val="ADCDEA"/>
    <a:srgbClr val="7BA5CA"/>
    <a:srgbClr val="13AAA0"/>
    <a:srgbClr val="FFFFFF"/>
    <a:srgbClr val="339933"/>
    <a:srgbClr val="FF00FF"/>
    <a:srgbClr val="248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7" d="100"/>
          <a:sy n="77" d="100"/>
        </p:scale>
        <p:origin x="80" y="5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17B9D-38FD-4EB7-A799-151A879884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0AF86-3E75-494B-B064-C24509A624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9A5A69-9D12-46C8-8165-7157CBA1E9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9A5A69-9D12-46C8-8165-7157CBA1E9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9A5A69-9D12-46C8-8165-7157CBA1E9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9A5A69-9D12-46C8-8165-7157CBA1E9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9A5A69-9D12-46C8-8165-7157CBA1E9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9A5A69-9D12-46C8-8165-7157CBA1E94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35EA95C-52E5-4ABD-A58C-8CE4BAFA10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7F1E1F-65CF-4E4B-9DBE-B3005963F2E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EA95C-52E5-4ABD-A58C-8CE4BAFA108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F1E1F-65CF-4E4B-9DBE-B3005963F2EF}" type="slidenum">
              <a:rPr lang="zh-CN" altLang="en-US" smtClean="0"/>
            </a:fld>
            <a:endParaRPr lang="zh-CN" altLang="en-US"/>
          </a:p>
        </p:txBody>
      </p:sp>
      <p:pic>
        <p:nvPicPr>
          <p:cNvPr id="5125" name="图片 1" descr="logo横版 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2.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11.png"/><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microsoft.com/office/2007/relationships/hdphoto" Target="../media/hdphoto5.wdp"/><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1"/>
          <p:cNvSpPr>
            <a:spLocks noChangeArrowheads="1"/>
          </p:cNvSpPr>
          <p:nvPr/>
        </p:nvSpPr>
        <p:spPr bwMode="auto">
          <a:xfrm>
            <a:off x="432594" y="151209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pPr eaLnBrk="1" hangingPunct="1">
              <a:lnSpc>
                <a:spcPct val="100000"/>
              </a:lnSpc>
              <a:spcBef>
                <a:spcPct val="0"/>
              </a:spcBef>
              <a:buFontTx/>
              <a:buNone/>
            </a:pPr>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3" name="矩形 3"/>
          <p:cNvSpPr>
            <a:spLocks noChangeArrowheads="1"/>
          </p:cNvSpPr>
          <p:nvPr/>
        </p:nvSpPr>
        <p:spPr bwMode="auto">
          <a:xfrm>
            <a:off x="7250907" y="2407444"/>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charset="-122"/>
                <a:cs typeface="+mn-cs"/>
              </a:defRPr>
            </a:lvl9pPr>
          </a:lstStyle>
          <a:p>
            <a:pPr eaLnBrk="1" hangingPunct="1">
              <a:lnSpc>
                <a:spcPct val="100000"/>
              </a:lnSpc>
              <a:spcBef>
                <a:spcPct val="0"/>
              </a:spcBef>
              <a:buFontTx/>
              <a:buNone/>
            </a:pPr>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4" name="图片 11" descr="水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7207" y="32940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1"/>
          <p:cNvPicPr>
            <a:picLocks noChangeAspect="1" noChangeArrowheads="1"/>
          </p:cNvPicPr>
          <p:nvPr/>
        </p:nvPicPr>
        <p:blipFill>
          <a:blip r:embed="rId2">
            <a:extLst>
              <a:ext uri="{28A0092B-C50C-407E-A947-70E740481C1C}">
                <a14:useLocalDpi xmlns:a14="http://schemas.microsoft.com/office/drawing/2010/main" val="0"/>
              </a:ext>
            </a:extLst>
          </a:blip>
          <a:srcRect l="3201" t="3189"/>
          <a:stretch>
            <a:fillRect/>
          </a:stretch>
        </p:blipFill>
        <p:spPr bwMode="auto">
          <a:xfrm>
            <a:off x="7331869" y="3072606"/>
            <a:ext cx="34417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11829188" y="0"/>
            <a:ext cx="45719" cy="614253"/>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7170" name="Picture 2" descr="卡通山素材PNG免费下载 - 图星人"/>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06264" y="2327967"/>
            <a:ext cx="7620000" cy="43053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圆角 1"/>
          <p:cNvSpPr/>
          <p:nvPr/>
        </p:nvSpPr>
        <p:spPr>
          <a:xfrm>
            <a:off x="0" y="5179275"/>
            <a:ext cx="2617557" cy="1563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80000"/>
              </a:lnSpc>
            </a:pPr>
            <a:r>
              <a:rPr lang="en-US" altLang="zh-CN" b="1" dirty="0"/>
              <a:t>My flight ___________________  and just 30 minutes before ______________ of the last bus to Prague.</a:t>
            </a:r>
            <a:endParaRPr lang="zh-CN" altLang="en-US" b="1" dirty="0"/>
          </a:p>
        </p:txBody>
      </p:sp>
      <p:sp>
        <p:nvSpPr>
          <p:cNvPr id="4" name="矩形: 圆角 3"/>
          <p:cNvSpPr/>
          <p:nvPr/>
        </p:nvSpPr>
        <p:spPr>
          <a:xfrm>
            <a:off x="748985" y="3234975"/>
            <a:ext cx="2523324" cy="11587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b="1" dirty="0"/>
              <a:t>I jumped into the first taxi on the rank, ____________I met the driver Gunter.</a:t>
            </a:r>
            <a:endParaRPr lang="en-US" altLang="zh-CN" b="1" dirty="0"/>
          </a:p>
        </p:txBody>
      </p:sp>
      <p:sp>
        <p:nvSpPr>
          <p:cNvPr id="8" name="文本框 7"/>
          <p:cNvSpPr txBox="1"/>
          <p:nvPr/>
        </p:nvSpPr>
        <p:spPr>
          <a:xfrm>
            <a:off x="88707" y="5396984"/>
            <a:ext cx="2081830" cy="369332"/>
          </a:xfrm>
          <a:prstGeom prst="rect">
            <a:avLst/>
          </a:prstGeom>
          <a:noFill/>
        </p:spPr>
        <p:txBody>
          <a:bodyPr wrap="square">
            <a:spAutoFit/>
          </a:bodyPr>
          <a:lstStyle/>
          <a:p>
            <a:r>
              <a:rPr lang="en-US" altLang="zh-CN" b="1" dirty="0">
                <a:solidFill>
                  <a:srgbClr val="C00000"/>
                </a:solidFill>
              </a:rPr>
              <a:t>had been delayed </a:t>
            </a:r>
            <a:endParaRPr lang="zh-CN" altLang="en-US" dirty="0">
              <a:solidFill>
                <a:srgbClr val="C00000"/>
              </a:solidFill>
            </a:endParaRPr>
          </a:p>
        </p:txBody>
      </p:sp>
      <p:sp>
        <p:nvSpPr>
          <p:cNvPr id="10" name="文本框 9"/>
          <p:cNvSpPr txBox="1"/>
          <p:nvPr/>
        </p:nvSpPr>
        <p:spPr>
          <a:xfrm>
            <a:off x="839363" y="5799359"/>
            <a:ext cx="1739803" cy="369332"/>
          </a:xfrm>
          <a:prstGeom prst="rect">
            <a:avLst/>
          </a:prstGeom>
          <a:noFill/>
        </p:spPr>
        <p:txBody>
          <a:bodyPr wrap="square">
            <a:spAutoFit/>
          </a:bodyPr>
          <a:lstStyle/>
          <a:p>
            <a:r>
              <a:rPr lang="en-US" altLang="zh-CN" b="1" dirty="0">
                <a:solidFill>
                  <a:srgbClr val="C00000"/>
                </a:solidFill>
              </a:rPr>
              <a:t>the departure </a:t>
            </a:r>
            <a:endParaRPr lang="zh-CN" altLang="en-US" dirty="0"/>
          </a:p>
        </p:txBody>
      </p:sp>
      <p:sp>
        <p:nvSpPr>
          <p:cNvPr id="11" name="矩形: 圆角 10"/>
          <p:cNvSpPr/>
          <p:nvPr/>
        </p:nvSpPr>
        <p:spPr>
          <a:xfrm>
            <a:off x="3164336" y="1438233"/>
            <a:ext cx="2931664" cy="17182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b="1" dirty="0"/>
              <a:t>Despite my______________, Gunter still managed to figure out my destination with the help of his friend over the phone.</a:t>
            </a:r>
            <a:endParaRPr lang="en-US" altLang="zh-CN" b="1" dirty="0"/>
          </a:p>
        </p:txBody>
      </p:sp>
      <p:sp>
        <p:nvSpPr>
          <p:cNvPr id="12" name="矩形: 圆角 11"/>
          <p:cNvSpPr/>
          <p:nvPr/>
        </p:nvSpPr>
        <p:spPr>
          <a:xfrm>
            <a:off x="6825134" y="651857"/>
            <a:ext cx="4238408" cy="17182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b="1" dirty="0"/>
              <a:t>But I didn't have any___________, while my Portuguese bankcard didn’t work. And the ATM machine was _______________. I ran back to Gunter and told him the bad news…</a:t>
            </a:r>
            <a:endParaRPr lang="en-US" altLang="zh-CN" b="1" dirty="0"/>
          </a:p>
        </p:txBody>
      </p:sp>
      <p:sp>
        <p:nvSpPr>
          <p:cNvPr id="13" name="文本框 12"/>
          <p:cNvSpPr txBox="1"/>
          <p:nvPr/>
        </p:nvSpPr>
        <p:spPr>
          <a:xfrm>
            <a:off x="88707" y="4809943"/>
            <a:ext cx="2434617" cy="369332"/>
          </a:xfrm>
          <a:prstGeom prst="rect">
            <a:avLst/>
          </a:prstGeom>
          <a:noFill/>
          <a:ln w="38100">
            <a:solidFill>
              <a:schemeClr val="accent6">
                <a:lumMod val="75000"/>
              </a:schemeClr>
            </a:solidFill>
          </a:ln>
        </p:spPr>
        <p:txBody>
          <a:bodyPr wrap="square" rtlCol="0">
            <a:spAutoFit/>
          </a:bodyPr>
          <a:lstStyle/>
          <a:p>
            <a:pPr algn="ctr"/>
            <a:r>
              <a:rPr lang="en-US" altLang="zh-CN" b="1" dirty="0">
                <a:effectLst>
                  <a:outerShdw blurRad="38100" dist="38100" dir="2700000" algn="tl">
                    <a:srgbClr val="000000">
                      <a:alpha val="43137"/>
                    </a:srgbClr>
                  </a:outerShdw>
                </a:effectLst>
              </a:rPr>
              <a:t>Cause</a:t>
            </a:r>
            <a:endParaRPr lang="zh-CN" altLang="en-US" b="1" dirty="0">
              <a:effectLst>
                <a:outerShdw blurRad="38100" dist="38100" dir="2700000" algn="tl">
                  <a:srgbClr val="000000">
                    <a:alpha val="43137"/>
                  </a:srgbClr>
                </a:outerShdw>
              </a:effectLst>
            </a:endParaRPr>
          </a:p>
        </p:txBody>
      </p:sp>
      <p:sp>
        <p:nvSpPr>
          <p:cNvPr id="14" name="文本框 13"/>
          <p:cNvSpPr txBox="1"/>
          <p:nvPr/>
        </p:nvSpPr>
        <p:spPr>
          <a:xfrm>
            <a:off x="908147" y="2847611"/>
            <a:ext cx="2205001" cy="369332"/>
          </a:xfrm>
          <a:prstGeom prst="rect">
            <a:avLst/>
          </a:prstGeom>
          <a:noFill/>
          <a:ln w="38100">
            <a:solidFill>
              <a:schemeClr val="accent6">
                <a:lumMod val="75000"/>
              </a:schemeClr>
            </a:solidFill>
          </a:ln>
        </p:spPr>
        <p:txBody>
          <a:bodyPr wrap="square" rtlCol="0">
            <a:spAutoFit/>
          </a:bodyPr>
          <a:lstStyle/>
          <a:p>
            <a:pPr algn="ctr"/>
            <a:r>
              <a:rPr lang="en-US" altLang="zh-CN" b="1" dirty="0">
                <a:effectLst>
                  <a:outerShdw blurRad="38100" dist="38100" dir="2700000" algn="tl">
                    <a:srgbClr val="000000">
                      <a:alpha val="43137"/>
                    </a:srgbClr>
                  </a:outerShdw>
                </a:effectLst>
              </a:rPr>
              <a:t>Development 1</a:t>
            </a:r>
            <a:endParaRPr lang="zh-CN" altLang="en-US" b="1" dirty="0">
              <a:effectLst>
                <a:outerShdw blurRad="38100" dist="38100" dir="2700000" algn="tl">
                  <a:srgbClr val="000000">
                    <a:alpha val="43137"/>
                  </a:srgbClr>
                </a:outerShdw>
              </a:effectLst>
            </a:endParaRPr>
          </a:p>
        </p:txBody>
      </p:sp>
      <p:sp>
        <p:nvSpPr>
          <p:cNvPr id="16" name="文本框 15"/>
          <p:cNvSpPr txBox="1"/>
          <p:nvPr/>
        </p:nvSpPr>
        <p:spPr>
          <a:xfrm>
            <a:off x="3350327" y="1059885"/>
            <a:ext cx="2559681" cy="369332"/>
          </a:xfrm>
          <a:prstGeom prst="rect">
            <a:avLst/>
          </a:prstGeom>
          <a:noFill/>
          <a:ln w="38100">
            <a:solidFill>
              <a:schemeClr val="accent6">
                <a:lumMod val="75000"/>
              </a:schemeClr>
            </a:solidFill>
          </a:ln>
        </p:spPr>
        <p:txBody>
          <a:bodyPr wrap="square" rtlCol="0">
            <a:spAutoFit/>
          </a:bodyPr>
          <a:lstStyle/>
          <a:p>
            <a:pPr algn="ctr"/>
            <a:r>
              <a:rPr lang="en-US" altLang="zh-CN" b="1" dirty="0">
                <a:effectLst>
                  <a:outerShdw blurRad="38100" dist="38100" dir="2700000" algn="tl">
                    <a:srgbClr val="000000">
                      <a:alpha val="43137"/>
                    </a:srgbClr>
                  </a:outerShdw>
                </a:effectLst>
              </a:rPr>
              <a:t>Development 2</a:t>
            </a:r>
            <a:endParaRPr lang="zh-CN" altLang="en-US" b="1" dirty="0">
              <a:effectLst>
                <a:outerShdw blurRad="38100" dist="38100" dir="2700000" algn="tl">
                  <a:srgbClr val="000000">
                    <a:alpha val="43137"/>
                  </a:srgbClr>
                </a:outerShdw>
              </a:effectLst>
            </a:endParaRPr>
          </a:p>
        </p:txBody>
      </p:sp>
      <p:sp>
        <p:nvSpPr>
          <p:cNvPr id="17" name="文本框 16"/>
          <p:cNvSpPr txBox="1"/>
          <p:nvPr/>
        </p:nvSpPr>
        <p:spPr>
          <a:xfrm>
            <a:off x="6911222" y="246289"/>
            <a:ext cx="3970835" cy="369332"/>
          </a:xfrm>
          <a:prstGeom prst="rect">
            <a:avLst/>
          </a:prstGeom>
          <a:noFill/>
          <a:ln w="38100">
            <a:solidFill>
              <a:schemeClr val="accent6">
                <a:lumMod val="75000"/>
              </a:schemeClr>
            </a:solidFill>
          </a:ln>
        </p:spPr>
        <p:txBody>
          <a:bodyPr wrap="square" rtlCol="0">
            <a:spAutoFit/>
          </a:bodyPr>
          <a:lstStyle/>
          <a:p>
            <a:pPr algn="ctr"/>
            <a:r>
              <a:rPr lang="en-US" altLang="zh-CN" b="1" dirty="0">
                <a:effectLst>
                  <a:outerShdw blurRad="38100" dist="38100" dir="2700000" algn="tl">
                    <a:srgbClr val="000000">
                      <a:alpha val="43137"/>
                    </a:srgbClr>
                  </a:outerShdw>
                </a:effectLst>
              </a:rPr>
              <a:t>Climax</a:t>
            </a:r>
            <a:endParaRPr lang="zh-CN" altLang="en-US" b="1" dirty="0">
              <a:effectLst>
                <a:outerShdw blurRad="38100" dist="38100" dir="2700000" algn="tl">
                  <a:srgbClr val="000000">
                    <a:alpha val="43137"/>
                  </a:srgbClr>
                </a:outerShdw>
              </a:effectLst>
            </a:endParaRPr>
          </a:p>
        </p:txBody>
      </p:sp>
      <p:sp>
        <p:nvSpPr>
          <p:cNvPr id="19" name="矩形: 圆角 18"/>
          <p:cNvSpPr/>
          <p:nvPr/>
        </p:nvSpPr>
        <p:spPr>
          <a:xfrm>
            <a:off x="8966006" y="3925158"/>
            <a:ext cx="3225994" cy="12541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b="1" dirty="0"/>
              <a:t>Four days later, when I was back in Vienna, I called Gunter___________________ . …</a:t>
            </a:r>
            <a:endParaRPr lang="en-US" altLang="zh-CN" b="1" dirty="0"/>
          </a:p>
        </p:txBody>
      </p:sp>
      <p:sp>
        <p:nvSpPr>
          <p:cNvPr id="20" name="文本框 19"/>
          <p:cNvSpPr txBox="1"/>
          <p:nvPr/>
        </p:nvSpPr>
        <p:spPr>
          <a:xfrm>
            <a:off x="9300182" y="3548893"/>
            <a:ext cx="2460593" cy="369332"/>
          </a:xfrm>
          <a:prstGeom prst="rect">
            <a:avLst/>
          </a:prstGeom>
          <a:noFill/>
          <a:ln w="38100">
            <a:solidFill>
              <a:schemeClr val="accent6">
                <a:lumMod val="75000"/>
              </a:schemeClr>
            </a:solidFill>
          </a:ln>
        </p:spPr>
        <p:txBody>
          <a:bodyPr wrap="square" rtlCol="0">
            <a:spAutoFit/>
          </a:bodyPr>
          <a:lstStyle/>
          <a:p>
            <a:pPr algn="ctr"/>
            <a:r>
              <a:rPr lang="en-US" altLang="zh-CN" b="1" dirty="0">
                <a:effectLst>
                  <a:outerShdw blurRad="38100" dist="38100" dir="2700000" algn="tl">
                    <a:srgbClr val="000000">
                      <a:alpha val="43137"/>
                    </a:srgbClr>
                  </a:outerShdw>
                </a:effectLst>
              </a:rPr>
              <a:t>Ending</a:t>
            </a:r>
            <a:endParaRPr lang="zh-CN" altLang="en-US" b="1" dirty="0">
              <a:effectLst>
                <a:outerShdw blurRad="38100" dist="38100" dir="2700000" algn="tl">
                  <a:srgbClr val="000000">
                    <a:alpha val="43137"/>
                  </a:srgbClr>
                </a:outerShdw>
              </a:effectLst>
            </a:endParaRPr>
          </a:p>
        </p:txBody>
      </p:sp>
      <p:sp>
        <p:nvSpPr>
          <p:cNvPr id="22" name="文本框 21"/>
          <p:cNvSpPr txBox="1"/>
          <p:nvPr/>
        </p:nvSpPr>
        <p:spPr>
          <a:xfrm>
            <a:off x="972277" y="3733559"/>
            <a:ext cx="893459" cy="369332"/>
          </a:xfrm>
          <a:prstGeom prst="rect">
            <a:avLst/>
          </a:prstGeom>
          <a:noFill/>
        </p:spPr>
        <p:txBody>
          <a:bodyPr wrap="square">
            <a:spAutoFit/>
          </a:bodyPr>
          <a:lstStyle/>
          <a:p>
            <a:r>
              <a:rPr lang="en-US" altLang="zh-CN" b="1" dirty="0">
                <a:solidFill>
                  <a:srgbClr val="C00000"/>
                </a:solidFill>
              </a:rPr>
              <a:t>where</a:t>
            </a:r>
            <a:endParaRPr lang="zh-CN" altLang="en-US" dirty="0"/>
          </a:p>
        </p:txBody>
      </p:sp>
      <p:sp>
        <p:nvSpPr>
          <p:cNvPr id="24" name="文本框 23"/>
          <p:cNvSpPr txBox="1"/>
          <p:nvPr/>
        </p:nvSpPr>
        <p:spPr>
          <a:xfrm>
            <a:off x="4451011" y="1438233"/>
            <a:ext cx="1696177" cy="369332"/>
          </a:xfrm>
          <a:prstGeom prst="rect">
            <a:avLst/>
          </a:prstGeom>
          <a:noFill/>
        </p:spPr>
        <p:txBody>
          <a:bodyPr wrap="square">
            <a:spAutoFit/>
          </a:bodyPr>
          <a:lstStyle/>
          <a:p>
            <a:r>
              <a:rPr lang="en-US" altLang="zh-CN" b="1" dirty="0">
                <a:solidFill>
                  <a:srgbClr val="C00000"/>
                </a:solidFill>
              </a:rPr>
              <a:t>pronunciation</a:t>
            </a:r>
            <a:endParaRPr lang="zh-CN" altLang="en-US" dirty="0"/>
          </a:p>
        </p:txBody>
      </p:sp>
      <p:sp>
        <p:nvSpPr>
          <p:cNvPr id="26" name="文本框 25"/>
          <p:cNvSpPr txBox="1"/>
          <p:nvPr/>
        </p:nvSpPr>
        <p:spPr>
          <a:xfrm>
            <a:off x="9300182" y="779819"/>
            <a:ext cx="767817" cy="369332"/>
          </a:xfrm>
          <a:prstGeom prst="rect">
            <a:avLst/>
          </a:prstGeom>
          <a:noFill/>
        </p:spPr>
        <p:txBody>
          <a:bodyPr wrap="square">
            <a:spAutoFit/>
          </a:bodyPr>
          <a:lstStyle/>
          <a:p>
            <a:r>
              <a:rPr lang="en-US" altLang="zh-CN" b="1" dirty="0">
                <a:solidFill>
                  <a:srgbClr val="C00000"/>
                </a:solidFill>
              </a:rPr>
              <a:t>cash</a:t>
            </a:r>
            <a:endParaRPr lang="zh-CN" altLang="en-US" dirty="0"/>
          </a:p>
        </p:txBody>
      </p:sp>
      <p:sp>
        <p:nvSpPr>
          <p:cNvPr id="28" name="文本框 27"/>
          <p:cNvSpPr txBox="1"/>
          <p:nvPr/>
        </p:nvSpPr>
        <p:spPr>
          <a:xfrm>
            <a:off x="6970117" y="1572152"/>
            <a:ext cx="1926522" cy="369332"/>
          </a:xfrm>
          <a:prstGeom prst="rect">
            <a:avLst/>
          </a:prstGeom>
          <a:noFill/>
        </p:spPr>
        <p:txBody>
          <a:bodyPr wrap="square">
            <a:spAutoFit/>
          </a:bodyPr>
          <a:lstStyle/>
          <a:p>
            <a:r>
              <a:rPr lang="en-US" altLang="zh-CN" b="1" dirty="0">
                <a:solidFill>
                  <a:srgbClr val="C00000"/>
                </a:solidFill>
              </a:rPr>
              <a:t>out of order</a:t>
            </a:r>
            <a:endParaRPr lang="zh-CN" altLang="en-US" dirty="0"/>
          </a:p>
        </p:txBody>
      </p:sp>
      <p:sp>
        <p:nvSpPr>
          <p:cNvPr id="30" name="文本框 29"/>
          <p:cNvSpPr txBox="1"/>
          <p:nvPr/>
        </p:nvSpPr>
        <p:spPr>
          <a:xfrm>
            <a:off x="9959370" y="4625277"/>
            <a:ext cx="1471067" cy="369332"/>
          </a:xfrm>
          <a:prstGeom prst="rect">
            <a:avLst/>
          </a:prstGeom>
          <a:noFill/>
        </p:spPr>
        <p:txBody>
          <a:bodyPr wrap="square">
            <a:spAutoFit/>
          </a:bodyPr>
          <a:lstStyle/>
          <a:p>
            <a:r>
              <a:rPr lang="en-US" altLang="zh-CN" b="1" dirty="0">
                <a:solidFill>
                  <a:srgbClr val="C00000"/>
                </a:solidFill>
              </a:rPr>
              <a:t>as promised</a:t>
            </a:r>
            <a:endParaRPr lang="zh-CN" altLang="en-US" dirty="0"/>
          </a:p>
        </p:txBody>
      </p:sp>
      <p:pic>
        <p:nvPicPr>
          <p:cNvPr id="7174" name="Picture 6" descr="Flight Delayed Cancelled Cartoon Vector Poster Template, Postponed ..."/>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3917" l="10000" r="90000">
                        <a14:foregroundMark x1="67167" y1="29417" x2="75333" y2="42667"/>
                        <a14:foregroundMark x1="66167" y1="25333" x2="69417" y2="24250"/>
                        <a14:foregroundMark x1="78167" y1="48583" x2="78500" y2="56000"/>
                        <a14:foregroundMark x1="88250" y1="72583" x2="88250" y2="72583"/>
                        <a14:foregroundMark x1="87000" y1="90000" x2="87000" y2="90000"/>
                        <a14:foregroundMark x1="83417" y1="91000" x2="77417" y2="91000"/>
                        <a14:foregroundMark x1="66250" y1="93917" x2="66250" y2="93917"/>
                      </a14:backgroundRemoval>
                    </a14:imgEffect>
                  </a14:imgLayer>
                </a14:imgProps>
              </a:ext>
              <a:ext uri="{28A0092B-C50C-407E-A947-70E740481C1C}">
                <a14:useLocalDpi xmlns:a14="http://schemas.microsoft.com/office/drawing/2010/main" val="0"/>
              </a:ext>
            </a:extLst>
          </a:blip>
          <a:srcRect l="48357"/>
          <a:stretch>
            <a:fillRect/>
          </a:stretch>
        </p:blipFill>
        <p:spPr bwMode="auto">
          <a:xfrm>
            <a:off x="6692869" y="3416912"/>
            <a:ext cx="1733127" cy="33559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elayed flight sign icon airport delay symbol Vector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333" b="78333" l="10000" r="90000">
                        <a14:foregroundMark x1="42200" y1="31389" x2="64000" y2="50833"/>
                        <a14:foregroundMark x1="64000" y1="50833" x2="40300" y2="60370"/>
                        <a14:foregroundMark x1="40300" y1="60370" x2="24400" y2="41852"/>
                        <a14:foregroundMark x1="24400" y1="41852" x2="55300" y2="33056"/>
                        <a14:foregroundMark x1="55300" y1="33056" x2="68000" y2="55370"/>
                        <a14:foregroundMark x1="68000" y1="55370" x2="60600" y2="60370"/>
                        <a14:foregroundMark x1="46700" y1="44907" x2="46700" y2="44907"/>
                        <a14:foregroundMark x1="53300" y1="42315" x2="38700" y2="43333"/>
                        <a14:foregroundMark x1="45300" y1="50370" x2="37300" y2="43611"/>
                        <a14:foregroundMark x1="23800" y1="63241" x2="73700" y2="63241"/>
                        <a14:foregroundMark x1="28300" y1="37500" x2="49100" y2="37222"/>
                        <a14:foregroundMark x1="22700" y1="29815" x2="22700" y2="25278"/>
                        <a14:foregroundMark x1="25500" y1="65185" x2="25100" y2="63519"/>
                        <a14:foregroundMark x1="19200" y1="63519" x2="19200" y2="63519"/>
                        <a14:foregroundMark x1="21000" y1="63519" x2="21000" y2="63519"/>
                        <a14:foregroundMark x1="52600" y1="75463" x2="62300" y2="75463"/>
                        <a14:foregroundMark x1="52200" y1="78333" x2="52200" y2="78333"/>
                        <a14:foregroundMark x1="46000" y1="77407" x2="50100" y2="77407"/>
                        <a14:backgroundMark x1="7800" y1="8611" x2="8800" y2="63519"/>
                        <a14:backgroundMark x1="89400" y1="15648" x2="90400" y2="42037"/>
                        <a14:backgroundMark x1="86900" y1="72870" x2="97300" y2="72870"/>
                      </a14:backgroundRemoval>
                    </a14:imgEffect>
                  </a14:imgLayer>
                </a14:imgProps>
              </a:ext>
              <a:ext uri="{28A0092B-C50C-407E-A947-70E740481C1C}">
                <a14:useLocalDpi xmlns:a14="http://schemas.microsoft.com/office/drawing/2010/main" val="0"/>
              </a:ext>
            </a:extLst>
          </a:blip>
          <a:srcRect b="15918"/>
          <a:stretch>
            <a:fillRect/>
          </a:stretch>
        </p:blipFill>
        <p:spPr bwMode="auto">
          <a:xfrm>
            <a:off x="58460" y="-74736"/>
            <a:ext cx="2523324" cy="22913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Taxi PNG transparent image download, size: 980x383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6464" y="5234292"/>
            <a:ext cx="3298670" cy="1289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2" grpId="0"/>
      <p:bldP spid="24" grpId="0"/>
      <p:bldP spid="26" grpId="0"/>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0"/>
          <a:ext cx="12192000" cy="6937566"/>
        </p:xfrm>
        <a:graphic>
          <a:graphicData uri="http://schemas.openxmlformats.org/drawingml/2006/table">
            <a:tbl>
              <a:tblPr firstRow="1" bandRow="1">
                <a:tableStyleId>{7DF18680-E054-41AD-8BC1-D1AEF772440D}</a:tableStyleId>
              </a:tblPr>
              <a:tblGrid>
                <a:gridCol w="1745038"/>
                <a:gridCol w="5507341"/>
                <a:gridCol w="4939621"/>
              </a:tblGrid>
              <a:tr h="655679">
                <a:tc>
                  <a:txBody>
                    <a:bodyPr/>
                    <a:lstStyle/>
                    <a:p>
                      <a:pPr algn="ctr">
                        <a:lnSpc>
                          <a:spcPct val="150000"/>
                        </a:lnSpc>
                      </a:pPr>
                      <a:r>
                        <a:rPr lang="zh-CN" altLang="en-US" sz="2800" dirty="0">
                          <a:solidFill>
                            <a:schemeClr val="tx1"/>
                          </a:solidFill>
                          <a:highlight>
                            <a:srgbClr val="FFFF00"/>
                          </a:highlight>
                          <a:latin typeface="微软雅黑" panose="020B0503020204020204" pitchFamily="34" charset="-122"/>
                          <a:ea typeface="微软雅黑" panose="020B0503020204020204" pitchFamily="34" charset="-122"/>
                        </a:rPr>
                        <a:t>矛盾冲突</a:t>
                      </a:r>
                      <a:endParaRPr lang="zh-CN" altLang="en-US" sz="2800" dirty="0">
                        <a:solidFill>
                          <a:schemeClr val="tx1"/>
                        </a:solidFill>
                        <a:highlight>
                          <a:srgbClr val="FFFF00"/>
                        </a:highlight>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800" dirty="0">
                          <a:solidFill>
                            <a:schemeClr val="tx1"/>
                          </a:solidFill>
                          <a:highlight>
                            <a:srgbClr val="FFFF00"/>
                          </a:highlight>
                          <a:latin typeface="微软雅黑" panose="020B0503020204020204" pitchFamily="34" charset="-122"/>
                          <a:ea typeface="微软雅黑" panose="020B0503020204020204" pitchFamily="34" charset="-122"/>
                        </a:rPr>
                        <a:t>原文描述</a:t>
                      </a:r>
                      <a:endParaRPr lang="zh-CN" altLang="en-US" sz="2800" dirty="0">
                        <a:solidFill>
                          <a:schemeClr val="tx1"/>
                        </a:solidFill>
                        <a:highlight>
                          <a:srgbClr val="FFFF00"/>
                        </a:highlight>
                      </a:endParaRPr>
                    </a:p>
                  </a:txBody>
                  <a:tcPr>
                    <a:solidFill>
                      <a:schemeClr val="tx2">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800" dirty="0">
                          <a:solidFill>
                            <a:schemeClr val="tx1"/>
                          </a:solidFill>
                          <a:highlight>
                            <a:srgbClr val="FFFF00"/>
                          </a:highlight>
                          <a:latin typeface="微软雅黑" panose="020B0503020204020204" pitchFamily="34" charset="-122"/>
                          <a:ea typeface="微软雅黑" panose="020B0503020204020204" pitchFamily="34" charset="-122"/>
                        </a:rPr>
                        <a:t>解决办法</a:t>
                      </a:r>
                      <a:endParaRPr lang="zh-CN" altLang="en-US" sz="2800" dirty="0">
                        <a:solidFill>
                          <a:schemeClr val="tx1"/>
                        </a:solidFill>
                        <a:highlight>
                          <a:srgbClr val="FFFF00"/>
                        </a:highlight>
                      </a:endParaRPr>
                    </a:p>
                  </a:txBody>
                  <a:tcPr>
                    <a:solidFill>
                      <a:schemeClr val="tx2">
                        <a:lumMod val="60000"/>
                        <a:lumOff val="40000"/>
                      </a:schemeClr>
                    </a:solidFill>
                  </a:tcPr>
                </a:tc>
              </a:tr>
              <a:tr h="845585">
                <a:tc>
                  <a:txBody>
                    <a:bodyPr/>
                    <a:lstStyle/>
                    <a:p>
                      <a:pPr algn="ctr">
                        <a:lnSpc>
                          <a:spcPct val="150000"/>
                        </a:lnSpc>
                      </a:pPr>
                      <a:r>
                        <a:rPr lang="zh-CN" altLang="en-US" sz="2600" b="0" dirty="0">
                          <a:latin typeface="微软雅黑" panose="020B0503020204020204" pitchFamily="34" charset="-122"/>
                          <a:ea typeface="微软雅黑" panose="020B0503020204020204" pitchFamily="34" charset="-122"/>
                        </a:rPr>
                        <a:t>冲突</a:t>
                      </a:r>
                      <a:r>
                        <a:rPr lang="en-US" altLang="zh-CN" sz="2600" b="0" dirty="0">
                          <a:latin typeface="微软雅黑" panose="020B0503020204020204" pitchFamily="34" charset="-122"/>
                          <a:ea typeface="微软雅黑" panose="020B0503020204020204" pitchFamily="34" charset="-122"/>
                        </a:rPr>
                        <a:t>1</a:t>
                      </a:r>
                      <a:endParaRPr lang="en-US" altLang="zh-CN" sz="2600" b="0" dirty="0">
                        <a:latin typeface="微软雅黑" panose="020B0503020204020204" pitchFamily="34" charset="-122"/>
                        <a:ea typeface="微软雅黑" panose="020B0503020204020204" pitchFamily="34" charset="-122"/>
                      </a:endParaRPr>
                    </a:p>
                    <a:p>
                      <a:pPr algn="ctr">
                        <a:lnSpc>
                          <a:spcPct val="150000"/>
                        </a:lnSpc>
                      </a:pPr>
                      <a:r>
                        <a:rPr lang="en-US" altLang="zh-CN" sz="2600" b="0" dirty="0">
                          <a:latin typeface="微软雅黑" panose="020B0503020204020204" pitchFamily="34" charset="-122"/>
                          <a:ea typeface="微软雅黑" panose="020B0503020204020204" pitchFamily="34" charset="-122"/>
                        </a:rPr>
                        <a:t>(</a:t>
                      </a:r>
                      <a:r>
                        <a:rPr lang="zh-CN" altLang="en-US" sz="2600" b="0" dirty="0">
                          <a:latin typeface="微软雅黑" panose="020B0503020204020204" pitchFamily="34" charset="-122"/>
                          <a:ea typeface="微软雅黑" panose="020B0503020204020204" pitchFamily="34" charset="-122"/>
                        </a:rPr>
                        <a:t>时间紧急</a:t>
                      </a:r>
                      <a:r>
                        <a:rPr lang="en-US" altLang="zh-CN" sz="2600" b="0" dirty="0">
                          <a:latin typeface="微软雅黑" panose="020B0503020204020204" pitchFamily="34" charset="-122"/>
                          <a:ea typeface="微软雅黑" panose="020B0503020204020204" pitchFamily="34" charset="-122"/>
                        </a:rPr>
                        <a:t>)</a:t>
                      </a:r>
                      <a:endParaRPr lang="zh-CN" altLang="en-US" sz="2600" b="0" dirty="0">
                        <a:latin typeface="微软雅黑" panose="020B0503020204020204" pitchFamily="34" charset="-122"/>
                        <a:ea typeface="微软雅黑" panose="020B0503020204020204" pitchFamily="34" charset="-122"/>
                      </a:endParaRPr>
                    </a:p>
                  </a:txBody>
                  <a:tcPr/>
                </a:tc>
                <a:tc>
                  <a:txBody>
                    <a:bodyPr/>
                    <a:lstStyle/>
                    <a:p>
                      <a:pPr algn="l">
                        <a:lnSpc>
                          <a:spcPct val="100000"/>
                        </a:lnSpc>
                      </a:pPr>
                      <a:r>
                        <a:rPr lang="en-US" altLang="zh-CN" sz="2600" dirty="0">
                          <a:latin typeface="Times New Roman" panose="02020603050405020304" pitchFamily="18" charset="0"/>
                          <a:cs typeface="Times New Roman" panose="02020603050405020304" pitchFamily="18" charset="0"/>
                          <a:sym typeface="Wingdings" panose="05000000000000000000" pitchFamily="2" charset="2"/>
                        </a:rPr>
                        <a:t>Due to a big storm, my flight had been delayed by an hour and a half. </a:t>
                      </a:r>
                      <a:endParaRPr lang="zh-CN" altLang="en-US" sz="26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a:lnSpc>
                          <a:spcPct val="90000"/>
                        </a:lnSpc>
                      </a:pPr>
                      <a:r>
                        <a:rPr lang="en-US" altLang="zh-CN" sz="2600" kern="1200" dirty="0">
                          <a:solidFill>
                            <a:schemeClr val="dk1"/>
                          </a:solidFill>
                          <a:latin typeface="Times New Roman" panose="02020603050405020304" pitchFamily="18" charset="0"/>
                          <a:ea typeface="+mn-ea"/>
                          <a:cs typeface="Times New Roman" panose="02020603050405020304" pitchFamily="18" charset="0"/>
                        </a:rPr>
                        <a:t>I ran like crazy through the airport building and jumped into the first taxi on the rank without a second thought.</a:t>
                      </a:r>
                      <a:endParaRPr lang="zh-CN" altLang="en-US" sz="2600" kern="1200" dirty="0">
                        <a:solidFill>
                          <a:schemeClr val="dk1"/>
                        </a:solidFill>
                        <a:latin typeface="Times New Roman" panose="02020603050405020304" pitchFamily="18" charset="0"/>
                        <a:ea typeface="+mn-ea"/>
                        <a:cs typeface="Times New Roman" panose="02020603050405020304" pitchFamily="18" charset="0"/>
                      </a:endParaRPr>
                    </a:p>
                  </a:txBody>
                  <a:tcPr/>
                </a:tc>
              </a:tr>
              <a:tr h="1551125">
                <a:tc>
                  <a:txBody>
                    <a:bodyPr/>
                    <a:lstStyle/>
                    <a:p>
                      <a:pPr algn="ctr">
                        <a:lnSpc>
                          <a:spcPct val="200000"/>
                        </a:lnSpc>
                      </a:pPr>
                      <a:r>
                        <a:rPr lang="zh-CN" altLang="en-US" sz="2600" b="0" dirty="0">
                          <a:latin typeface="微软雅黑" panose="020B0503020204020204" pitchFamily="34" charset="-122"/>
                          <a:ea typeface="微软雅黑" panose="020B0503020204020204" pitchFamily="34" charset="-122"/>
                        </a:rPr>
                        <a:t>冲突</a:t>
                      </a:r>
                      <a:r>
                        <a:rPr lang="en-US" altLang="zh-CN" sz="2600" b="0" dirty="0">
                          <a:latin typeface="微软雅黑" panose="020B0503020204020204" pitchFamily="34" charset="-122"/>
                          <a:ea typeface="微软雅黑" panose="020B0503020204020204" pitchFamily="34" charset="-122"/>
                        </a:rPr>
                        <a:t>2</a:t>
                      </a:r>
                      <a:endParaRPr lang="en-US" altLang="zh-CN" sz="2600" b="0" dirty="0">
                        <a:latin typeface="微软雅黑" panose="020B0503020204020204" pitchFamily="34" charset="-122"/>
                        <a:ea typeface="微软雅黑" panose="020B0503020204020204" pitchFamily="34" charset="-122"/>
                      </a:endParaRPr>
                    </a:p>
                    <a:p>
                      <a:pPr algn="ctr">
                        <a:lnSpc>
                          <a:spcPct val="200000"/>
                        </a:lnSpc>
                      </a:pPr>
                      <a:r>
                        <a:rPr lang="en-US" altLang="zh-CN" sz="2600" b="0" dirty="0">
                          <a:latin typeface="微软雅黑" panose="020B0503020204020204" pitchFamily="34" charset="-122"/>
                          <a:ea typeface="微软雅黑" panose="020B0503020204020204" pitchFamily="34" charset="-122"/>
                        </a:rPr>
                        <a:t>(</a:t>
                      </a:r>
                      <a:r>
                        <a:rPr lang="zh-CN" altLang="en-US" sz="2600" b="0" dirty="0">
                          <a:latin typeface="微软雅黑" panose="020B0503020204020204" pitchFamily="34" charset="-122"/>
                          <a:ea typeface="微软雅黑" panose="020B0503020204020204" pitchFamily="34" charset="-122"/>
                        </a:rPr>
                        <a:t>沟通不畅</a:t>
                      </a:r>
                      <a:r>
                        <a:rPr lang="en-US" altLang="zh-CN" sz="2600" b="0" dirty="0">
                          <a:latin typeface="微软雅黑" panose="020B0503020204020204" pitchFamily="34" charset="-122"/>
                          <a:ea typeface="微软雅黑" panose="020B0503020204020204" pitchFamily="34" charset="-122"/>
                        </a:rPr>
                        <a:t>)</a:t>
                      </a:r>
                      <a:endParaRPr lang="zh-CN" altLang="en-US" sz="2600" b="0" dirty="0">
                        <a:latin typeface="微软雅黑" panose="020B0503020204020204" pitchFamily="34" charset="-122"/>
                        <a:ea typeface="微软雅黑" panose="020B0503020204020204" pitchFamily="34" charset="-122"/>
                      </a:endParaRPr>
                    </a:p>
                  </a:txBody>
                  <a:tcPr/>
                </a:tc>
                <a:tc>
                  <a:txBody>
                    <a:bodyPr/>
                    <a:lstStyle/>
                    <a:p>
                      <a:pPr algn="l">
                        <a:lnSpc>
                          <a:spcPct val="90000"/>
                        </a:lnSpc>
                      </a:pPr>
                      <a:r>
                        <a:rPr lang="en-US" altLang="zh-CN" sz="2600" kern="1200" dirty="0">
                          <a:solidFill>
                            <a:schemeClr val="dk1"/>
                          </a:solidFill>
                          <a:latin typeface="Times New Roman" panose="02020603050405020304" pitchFamily="18" charset="0"/>
                          <a:ea typeface="+mn-ea"/>
                          <a:cs typeface="Times New Roman" panose="02020603050405020304" pitchFamily="18" charset="0"/>
                        </a:rPr>
                        <a:t>I </a:t>
                      </a:r>
                      <a:r>
                        <a:rPr lang="en-US" altLang="zh-CN" sz="2600" kern="1200" dirty="0">
                          <a:solidFill>
                            <a:srgbClr val="C00000"/>
                          </a:solidFill>
                          <a:latin typeface="Times New Roman" panose="02020603050405020304" pitchFamily="18" charset="0"/>
                          <a:ea typeface="+mn-ea"/>
                          <a:cs typeface="Times New Roman" panose="02020603050405020304" pitchFamily="18" charset="0"/>
                        </a:rPr>
                        <a:t>thought my pronunciation was the problem</a:t>
                      </a:r>
                      <a:r>
                        <a:rPr lang="en-US" altLang="zh-CN" sz="2600" kern="1200" dirty="0">
                          <a:solidFill>
                            <a:schemeClr val="dk1"/>
                          </a:solidFill>
                          <a:latin typeface="Times New Roman" panose="02020603050405020304" pitchFamily="18" charset="0"/>
                          <a:ea typeface="+mn-ea"/>
                          <a:cs typeface="Times New Roman" panose="02020603050405020304" pitchFamily="18" charset="0"/>
                        </a:rPr>
                        <a:t>, so I explained again more slowly, but he still looked confused. </a:t>
                      </a:r>
                      <a:endParaRPr lang="zh-CN" altLang="en-US" sz="26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l">
                        <a:lnSpc>
                          <a:spcPct val="90000"/>
                        </a:lnSpc>
                      </a:pPr>
                      <a:r>
                        <a:rPr lang="en-US" altLang="zh-CN" sz="2600" kern="1200" dirty="0">
                          <a:solidFill>
                            <a:schemeClr val="dk1"/>
                          </a:solidFill>
                          <a:latin typeface="Times New Roman" panose="02020603050405020304" pitchFamily="18" charset="0"/>
                          <a:ea typeface="+mn-ea"/>
                          <a:cs typeface="Times New Roman" panose="02020603050405020304" pitchFamily="18" charset="0"/>
                        </a:rPr>
                        <a:t>Gunter fished out his little phone and rang up a friend. After a heated discussion that lasted for what seemed like a century, Gunter put his phone down and started the car.</a:t>
                      </a:r>
                      <a:endParaRPr lang="zh-CN" altLang="en-US" sz="2600" kern="1200" dirty="0">
                        <a:solidFill>
                          <a:schemeClr val="dk1"/>
                        </a:solidFill>
                        <a:latin typeface="Times New Roman" panose="02020603050405020304" pitchFamily="18" charset="0"/>
                        <a:ea typeface="+mn-ea"/>
                        <a:cs typeface="Times New Roman" panose="02020603050405020304" pitchFamily="18" charset="0"/>
                      </a:endParaRPr>
                    </a:p>
                  </a:txBody>
                  <a:tcPr/>
                </a:tc>
              </a:tr>
              <a:tr h="1633611">
                <a:tc>
                  <a:txBody>
                    <a:bodyPr/>
                    <a:lstStyle/>
                    <a:p>
                      <a:pPr algn="ctr">
                        <a:lnSpc>
                          <a:spcPct val="200000"/>
                        </a:lnSpc>
                      </a:pPr>
                      <a:r>
                        <a:rPr lang="zh-CN" altLang="en-US" sz="2600" b="0" dirty="0">
                          <a:latin typeface="微软雅黑" panose="020B0503020204020204" pitchFamily="34" charset="-122"/>
                          <a:ea typeface="微软雅黑" panose="020B0503020204020204" pitchFamily="34" charset="-122"/>
                        </a:rPr>
                        <a:t>冲突</a:t>
                      </a:r>
                      <a:r>
                        <a:rPr lang="en-US" altLang="zh-CN" sz="2600" b="0" dirty="0">
                          <a:latin typeface="微软雅黑" panose="020B0503020204020204" pitchFamily="34" charset="-122"/>
                          <a:ea typeface="微软雅黑" panose="020B0503020204020204" pitchFamily="34" charset="-122"/>
                        </a:rPr>
                        <a:t>3</a:t>
                      </a:r>
                      <a:endParaRPr lang="en-US" altLang="zh-CN" sz="2600" b="0" dirty="0">
                        <a:latin typeface="微软雅黑" panose="020B0503020204020204" pitchFamily="34" charset="-122"/>
                        <a:ea typeface="微软雅黑" panose="020B0503020204020204" pitchFamily="34" charset="-122"/>
                      </a:endParaRPr>
                    </a:p>
                    <a:p>
                      <a:pPr algn="ctr">
                        <a:lnSpc>
                          <a:spcPct val="200000"/>
                        </a:lnSpc>
                      </a:pPr>
                      <a:r>
                        <a:rPr lang="en-US" altLang="zh-CN" sz="2600" b="0" dirty="0">
                          <a:latin typeface="微软雅黑" panose="020B0503020204020204" pitchFamily="34" charset="-122"/>
                          <a:ea typeface="微软雅黑" panose="020B0503020204020204" pitchFamily="34" charset="-122"/>
                        </a:rPr>
                        <a:t>(</a:t>
                      </a:r>
                      <a:r>
                        <a:rPr lang="zh-CN" altLang="en-US" sz="2600" b="0" dirty="0">
                          <a:latin typeface="微软雅黑" panose="020B0503020204020204" pitchFamily="34" charset="-122"/>
                          <a:ea typeface="微软雅黑" panose="020B0503020204020204" pitchFamily="34" charset="-122"/>
                        </a:rPr>
                        <a:t>无法买单</a:t>
                      </a:r>
                      <a:r>
                        <a:rPr lang="en-US" altLang="zh-CN" sz="2600" b="0" dirty="0">
                          <a:latin typeface="微软雅黑" panose="020B0503020204020204" pitchFamily="34" charset="-122"/>
                          <a:ea typeface="微软雅黑" panose="020B0503020204020204" pitchFamily="34" charset="-122"/>
                        </a:rPr>
                        <a:t>)</a:t>
                      </a:r>
                      <a:endParaRPr lang="zh-CN" altLang="en-US" sz="2600" b="0" dirty="0">
                        <a:latin typeface="微软雅黑" panose="020B0503020204020204" pitchFamily="34" charset="-122"/>
                        <a:ea typeface="微软雅黑" panose="020B0503020204020204" pitchFamily="34" charset="-122"/>
                      </a:endParaRPr>
                    </a:p>
                  </a:txBody>
                  <a:tcPr/>
                </a:tc>
                <a:tc>
                  <a:txBody>
                    <a:bodyPr/>
                    <a:lstStyle/>
                    <a:p>
                      <a:pPr marL="457200" indent="-457200" algn="l">
                        <a:lnSpc>
                          <a:spcPct val="88000"/>
                        </a:lnSpc>
                        <a:buFont typeface="Arial" panose="020B0604020202020204" pitchFamily="34" charset="0"/>
                        <a:buChar char="•"/>
                      </a:pPr>
                      <a:r>
                        <a:rPr lang="en-US" altLang="zh-CN" sz="2600" kern="1200" dirty="0">
                          <a:solidFill>
                            <a:schemeClr val="dk1"/>
                          </a:solidFill>
                          <a:latin typeface="Times New Roman" panose="02020603050405020304" pitchFamily="18" charset="0"/>
                          <a:ea typeface="+mn-ea"/>
                          <a:cs typeface="Times New Roman" panose="02020603050405020304" pitchFamily="18" charset="0"/>
                        </a:rPr>
                        <a:t>I realized that I had </a:t>
                      </a:r>
                      <a:r>
                        <a:rPr lang="en-US" altLang="zh-CN" sz="2600" kern="1200" dirty="0">
                          <a:solidFill>
                            <a:srgbClr val="C00000"/>
                          </a:solidFill>
                          <a:latin typeface="Times New Roman" panose="02020603050405020304" pitchFamily="18" charset="0"/>
                          <a:ea typeface="+mn-ea"/>
                          <a:cs typeface="Times New Roman" panose="02020603050405020304" pitchFamily="18" charset="0"/>
                        </a:rPr>
                        <a:t>zero cash </a:t>
                      </a:r>
                      <a:r>
                        <a:rPr lang="en-US" altLang="zh-CN" sz="2600" kern="1200" dirty="0">
                          <a:solidFill>
                            <a:schemeClr val="dk1"/>
                          </a:solidFill>
                          <a:latin typeface="Times New Roman" panose="02020603050405020304" pitchFamily="18" charset="0"/>
                          <a:ea typeface="+mn-ea"/>
                          <a:cs typeface="Times New Roman" panose="02020603050405020304" pitchFamily="18" charset="0"/>
                        </a:rPr>
                        <a:t>in my wallet. </a:t>
                      </a:r>
                      <a:endParaRPr lang="en-US" altLang="zh-CN" sz="2600" kern="1200" dirty="0">
                        <a:solidFill>
                          <a:schemeClr val="dk1"/>
                        </a:solidFill>
                        <a:latin typeface="Times New Roman" panose="02020603050405020304" pitchFamily="18" charset="0"/>
                        <a:ea typeface="+mn-ea"/>
                        <a:cs typeface="Times New Roman" panose="02020603050405020304" pitchFamily="18" charset="0"/>
                      </a:endParaRPr>
                    </a:p>
                    <a:p>
                      <a:pPr marL="457200" indent="-457200" algn="l">
                        <a:lnSpc>
                          <a:spcPct val="88000"/>
                        </a:lnSpc>
                        <a:buFont typeface="Arial" panose="020B0604020202020204" pitchFamily="34" charset="0"/>
                        <a:buChar char="•"/>
                      </a:pPr>
                      <a:r>
                        <a:rPr lang="en-US" altLang="zh-CN" sz="2600" kern="1200" dirty="0">
                          <a:solidFill>
                            <a:schemeClr val="dk1"/>
                          </a:solidFill>
                          <a:latin typeface="Times New Roman" panose="02020603050405020304" pitchFamily="18" charset="0"/>
                          <a:ea typeface="+mn-ea"/>
                          <a:cs typeface="Times New Roman" panose="02020603050405020304" pitchFamily="18" charset="0"/>
                        </a:rPr>
                        <a:t>I pulled out my Portuguese bankcard. He tried it several times, but the card machine just </a:t>
                      </a:r>
                      <a:r>
                        <a:rPr lang="en-US" altLang="zh-CN" sz="2600" kern="1200" dirty="0">
                          <a:solidFill>
                            <a:srgbClr val="C00000"/>
                          </a:solidFill>
                          <a:latin typeface="Times New Roman" panose="02020603050405020304" pitchFamily="18" charset="0"/>
                          <a:ea typeface="+mn-ea"/>
                          <a:cs typeface="Times New Roman" panose="02020603050405020304" pitchFamily="18" charset="0"/>
                        </a:rPr>
                        <a:t>did not play along. </a:t>
                      </a:r>
                      <a:endParaRPr lang="en-US" altLang="zh-CN" sz="2600" kern="1200" dirty="0">
                        <a:solidFill>
                          <a:srgbClr val="C00000"/>
                        </a:solidFill>
                        <a:latin typeface="Times New Roman" panose="02020603050405020304" pitchFamily="18" charset="0"/>
                        <a:ea typeface="+mn-ea"/>
                        <a:cs typeface="Times New Roman" panose="02020603050405020304" pitchFamily="18" charset="0"/>
                      </a:endParaRPr>
                    </a:p>
                    <a:p>
                      <a:pPr marL="457200" indent="-457200" algn="l">
                        <a:lnSpc>
                          <a:spcPct val="88000"/>
                        </a:lnSpc>
                        <a:buFont typeface="Arial" panose="020B0604020202020204" pitchFamily="34" charset="0"/>
                        <a:buChar char="•"/>
                      </a:pPr>
                      <a:r>
                        <a:rPr lang="en-US" altLang="zh-CN" sz="2600" kern="1200" dirty="0">
                          <a:solidFill>
                            <a:schemeClr val="dk1"/>
                          </a:solidFill>
                          <a:latin typeface="Times New Roman" panose="02020603050405020304" pitchFamily="18" charset="0"/>
                          <a:ea typeface="+mn-ea"/>
                          <a:cs typeface="Times New Roman" panose="02020603050405020304" pitchFamily="18" charset="0"/>
                        </a:rPr>
                        <a:t>Then I made a mad run for a cash machine, only to find it </a:t>
                      </a:r>
                      <a:r>
                        <a:rPr lang="en-US" altLang="zh-CN" sz="2600" kern="1200" dirty="0">
                          <a:solidFill>
                            <a:srgbClr val="C00000"/>
                          </a:solidFill>
                          <a:latin typeface="Times New Roman" panose="02020603050405020304" pitchFamily="18" charset="0"/>
                          <a:ea typeface="+mn-ea"/>
                          <a:cs typeface="Times New Roman" panose="02020603050405020304" pitchFamily="18" charset="0"/>
                        </a:rPr>
                        <a:t>out of order. </a:t>
                      </a:r>
                      <a:endParaRPr lang="en-US" altLang="zh-CN" sz="2600" kern="1200" dirty="0">
                        <a:solidFill>
                          <a:srgbClr val="C00000"/>
                        </a:solidFill>
                        <a:latin typeface="Times New Roman" panose="02020603050405020304" pitchFamily="18" charset="0"/>
                        <a:ea typeface="+mn-ea"/>
                        <a:cs typeface="Times New Roman" panose="02020603050405020304" pitchFamily="18" charset="0"/>
                      </a:endParaRPr>
                    </a:p>
                  </a:txBody>
                  <a:tcPr/>
                </a:tc>
                <a:tc>
                  <a:txBody>
                    <a:bodyPr/>
                    <a:lstStyle/>
                    <a:p>
                      <a:pPr algn="l">
                        <a:lnSpc>
                          <a:spcPct val="90000"/>
                        </a:lnSpc>
                      </a:pPr>
                      <a:endParaRPr lang="zh-CN" altLang="en-US" sz="2600" kern="1200" dirty="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p:pic>
        <p:nvPicPr>
          <p:cNvPr id="8194" name="Picture 2" descr="卡通问号PNG下载图片素材免费下载 - 觅知网"/>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foregroundMark x1="47604" y1="81615" x2="47604" y2="81615"/>
                        <a14:foregroundMark x1="38385" y1="73594" x2="38385" y2="73594"/>
                        <a14:foregroundMark x1="38542" y1="78698" x2="38542" y2="78698"/>
                        <a14:foregroundMark x1="43125" y1="37135" x2="43125" y2="37135"/>
                        <a14:foregroundMark x1="41094" y1="31250" x2="41094" y2="31250"/>
                        <a14:foregroundMark x1="53750" y1="31042" x2="53750" y2="31042"/>
                        <a14:foregroundMark x1="54844" y1="28594" x2="54844" y2="28594"/>
                        <a14:foregroundMark x1="58125" y1="28385" x2="58125" y2="28385"/>
                      </a14:backgroundRemoval>
                    </a14:imgEffect>
                  </a14:imgLayer>
                </a14:imgProps>
              </a:ext>
              <a:ext uri="{28A0092B-C50C-407E-A947-70E740481C1C}">
                <a14:useLocalDpi xmlns:a14="http://schemas.microsoft.com/office/drawing/2010/main" val="0"/>
              </a:ext>
            </a:extLst>
          </a:blip>
          <a:srcRect/>
          <a:stretch>
            <a:fillRect/>
          </a:stretch>
        </p:blipFill>
        <p:spPr bwMode="auto">
          <a:xfrm rot="301170">
            <a:off x="8251122" y="3901905"/>
            <a:ext cx="3035661" cy="3035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768652" y="0"/>
            <a:ext cx="181901" cy="495577"/>
          </a:xfrm>
          <a:prstGeom prst="rect">
            <a:avLst/>
          </a:prstGeom>
          <a:solidFill>
            <a:srgbClr val="13AAA0"/>
          </a:solidFill>
          <a:ln>
            <a:solidFill>
              <a:srgbClr val="13A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0"/>
          <p:cNvSpPr txBox="1"/>
          <p:nvPr/>
        </p:nvSpPr>
        <p:spPr>
          <a:xfrm>
            <a:off x="490532" y="152897"/>
            <a:ext cx="11460021" cy="7017306"/>
          </a:xfrm>
          <a:prstGeom prst="rect">
            <a:avLst/>
          </a:prstGeom>
          <a:noFill/>
        </p:spPr>
        <p:txBody>
          <a:bodyPr wrap="square" rtlCol="0">
            <a:spAutoFit/>
          </a:bodyPr>
          <a:lstStyle/>
          <a:p>
            <a:pPr lvl="0">
              <a:defRPr/>
            </a:pPr>
            <a:r>
              <a:rPr lang="en-US" altLang="zh-CN" sz="3000" b="1"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Para.1</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ran back to Gunter and told him the bad news.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b="1"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Para.2</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Four days later, when I was back in Vienna, I called Gunter as promised.</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_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grpSp>
        <p:nvGrpSpPr>
          <p:cNvPr id="2" name="组合 1"/>
          <p:cNvGrpSpPr/>
          <p:nvPr/>
        </p:nvGrpSpPr>
        <p:grpSpPr>
          <a:xfrm>
            <a:off x="332397" y="152897"/>
            <a:ext cx="1390649" cy="1174889"/>
            <a:chOff x="5124451" y="793750"/>
            <a:chExt cx="1390649" cy="1174889"/>
          </a:xfrm>
        </p:grpSpPr>
        <p:cxnSp>
          <p:nvCxnSpPr>
            <p:cNvPr id="13" name="直接连接符 12"/>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5709765" y="614253"/>
            <a:ext cx="2198748" cy="530492"/>
          </a:xfrm>
          <a:prstGeom prst="rect">
            <a:avLst/>
          </a:prstGeom>
          <a:solidFill>
            <a:schemeClr val="accent2">
              <a:alpha val="44706"/>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5" name="矩形 4"/>
          <p:cNvSpPr/>
          <p:nvPr/>
        </p:nvSpPr>
        <p:spPr>
          <a:xfrm>
            <a:off x="7572000" y="3866016"/>
            <a:ext cx="4040317" cy="530492"/>
          </a:xfrm>
          <a:prstGeom prst="rect">
            <a:avLst/>
          </a:prstGeom>
          <a:solidFill>
            <a:schemeClr val="accent2">
              <a:alpha val="44706"/>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6" name="矩形: 圆角 5"/>
          <p:cNvSpPr/>
          <p:nvPr/>
        </p:nvSpPr>
        <p:spPr>
          <a:xfrm>
            <a:off x="4185765" y="3867764"/>
            <a:ext cx="3048000"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55520" y="3707451"/>
            <a:ext cx="2007509" cy="773807"/>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528971" y="3893376"/>
            <a:ext cx="2388149" cy="475773"/>
          </a:xfrm>
          <a:prstGeom prst="rect">
            <a:avLst/>
          </a:prstGeom>
          <a:solidFill>
            <a:srgbClr val="7BA5CA">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p:cNvSpPr/>
          <p:nvPr/>
        </p:nvSpPr>
        <p:spPr>
          <a:xfrm>
            <a:off x="731979" y="704222"/>
            <a:ext cx="3020694"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90532" y="977831"/>
            <a:ext cx="7081468" cy="2270750"/>
          </a:xfrm>
          <a:prstGeom prst="rect">
            <a:avLst/>
          </a:prstGeom>
          <a:noFill/>
        </p:spPr>
        <p:txBody>
          <a:bodyPr wrap="square" rtlCol="0">
            <a:spAutoFit/>
          </a:bodyPr>
          <a:lstStyle/>
          <a:p>
            <a:pPr>
              <a:lnSpc>
                <a:spcPct val="120000"/>
              </a:lnSpc>
            </a:pPr>
            <a:r>
              <a:rPr lang="en-US" altLang="zh-CN" sz="2400" dirty="0">
                <a:solidFill>
                  <a:srgbClr val="C00000"/>
                </a:solidFill>
                <a:latin typeface="微软雅黑" panose="020B0503020204020204" pitchFamily="34" charset="-122"/>
                <a:ea typeface="微软雅黑" panose="020B0503020204020204" pitchFamily="34" charset="-122"/>
              </a:rPr>
              <a:t>Q1: What did I say?</a:t>
            </a: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20000"/>
              </a:lnSpc>
            </a:pPr>
            <a:r>
              <a:rPr lang="en-US" altLang="zh-CN" sz="2400" dirty="0" err="1">
                <a:solidFill>
                  <a:srgbClr val="C00000"/>
                </a:solidFill>
                <a:latin typeface="微软雅黑" panose="020B0503020204020204" pitchFamily="34" charset="-122"/>
                <a:ea typeface="微软雅黑" panose="020B0503020204020204" pitchFamily="34" charset="-122"/>
              </a:rPr>
              <a:t>Q2</a:t>
            </a:r>
            <a:r>
              <a:rPr lang="en-US" altLang="zh-CN" sz="2400" dirty="0">
                <a:solidFill>
                  <a:srgbClr val="C00000"/>
                </a:solidFill>
                <a:latin typeface="微软雅黑" panose="020B0503020204020204" pitchFamily="34" charset="-122"/>
                <a:ea typeface="微软雅黑" panose="020B0503020204020204" pitchFamily="34" charset="-122"/>
              </a:rPr>
              <a:t>: How did Gunter react to my words?</a:t>
            </a: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20000"/>
              </a:lnSpc>
            </a:pPr>
            <a:r>
              <a:rPr lang="en-US" altLang="zh-CN" sz="2400" dirty="0" err="1">
                <a:solidFill>
                  <a:srgbClr val="C00000"/>
                </a:solidFill>
                <a:latin typeface="微软雅黑" panose="020B0503020204020204" pitchFamily="34" charset="-122"/>
                <a:ea typeface="微软雅黑" panose="020B0503020204020204" pitchFamily="34" charset="-122"/>
              </a:rPr>
              <a:t>Q3</a:t>
            </a:r>
            <a:r>
              <a:rPr lang="en-US" altLang="zh-CN" sz="2400" dirty="0">
                <a:solidFill>
                  <a:srgbClr val="C00000"/>
                </a:solidFill>
                <a:latin typeface="微软雅黑" panose="020B0503020204020204" pitchFamily="34" charset="-122"/>
                <a:ea typeface="微软雅黑" panose="020B0503020204020204" pitchFamily="34" charset="-122"/>
              </a:rPr>
              <a:t>: What was my response to his reaction?</a:t>
            </a: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20000"/>
              </a:lnSpc>
            </a:pPr>
            <a:r>
              <a:rPr lang="en-US" altLang="zh-CN" sz="2400" dirty="0" err="1">
                <a:solidFill>
                  <a:srgbClr val="C00000"/>
                </a:solidFill>
                <a:latin typeface="微软雅黑" panose="020B0503020204020204" pitchFamily="34" charset="-122"/>
                <a:ea typeface="微软雅黑" panose="020B0503020204020204" pitchFamily="34" charset="-122"/>
              </a:rPr>
              <a:t>Q4</a:t>
            </a:r>
            <a:r>
              <a:rPr lang="en-US" altLang="zh-CN" sz="2400" dirty="0">
                <a:solidFill>
                  <a:srgbClr val="C00000"/>
                </a:solidFill>
                <a:latin typeface="微软雅黑" panose="020B0503020204020204" pitchFamily="34" charset="-122"/>
                <a:ea typeface="微软雅黑" panose="020B0503020204020204" pitchFamily="34" charset="-122"/>
              </a:rPr>
              <a:t>: What was the promise?</a:t>
            </a: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20000"/>
              </a:lnSpc>
            </a:pPr>
            <a:r>
              <a:rPr lang="en-US" altLang="zh-CN" sz="2400" dirty="0" err="1">
                <a:solidFill>
                  <a:srgbClr val="C00000"/>
                </a:solidFill>
                <a:latin typeface="微软雅黑" panose="020B0503020204020204" pitchFamily="34" charset="-122"/>
                <a:ea typeface="微软雅黑" panose="020B0503020204020204" pitchFamily="34" charset="-122"/>
              </a:rPr>
              <a:t>Q5</a:t>
            </a:r>
            <a:r>
              <a:rPr lang="en-US" altLang="zh-CN" sz="2400" dirty="0">
                <a:solidFill>
                  <a:srgbClr val="C00000"/>
                </a:solidFill>
                <a:latin typeface="微软雅黑" panose="020B0503020204020204" pitchFamily="34" charset="-122"/>
                <a:ea typeface="微软雅黑" panose="020B0503020204020204" pitchFamily="34" charset="-122"/>
              </a:rPr>
              <a:t>: Did I miss the bus?</a:t>
            </a:r>
            <a:endParaRPr lang="en-US" altLang="zh-CN" sz="2400" dirty="0">
              <a:solidFill>
                <a:srgbClr val="C00000"/>
              </a:solidFill>
              <a:latin typeface="微软雅黑" panose="020B0503020204020204" pitchFamily="34" charset="-122"/>
              <a:ea typeface="微软雅黑" panose="020B0503020204020204" pitchFamily="34" charset="-122"/>
            </a:endParaRPr>
          </a:p>
        </p:txBody>
      </p:sp>
      <p:cxnSp>
        <p:nvCxnSpPr>
          <p:cNvPr id="22" name="直接箭头连接符 21"/>
          <p:cNvCxnSpPr/>
          <p:nvPr/>
        </p:nvCxnSpPr>
        <p:spPr>
          <a:xfrm flipH="1">
            <a:off x="3364434" y="1069303"/>
            <a:ext cx="2345331" cy="20817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a:stCxn id="27" idx="5"/>
            <a:endCxn id="7" idx="1"/>
          </p:cNvCxnSpPr>
          <p:nvPr/>
        </p:nvCxnSpPr>
        <p:spPr>
          <a:xfrm>
            <a:off x="4386743" y="2711478"/>
            <a:ext cx="5562770" cy="11092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椭圆 26"/>
          <p:cNvSpPr/>
          <p:nvPr/>
        </p:nvSpPr>
        <p:spPr>
          <a:xfrm>
            <a:off x="3111935" y="2380213"/>
            <a:ext cx="1493530" cy="388101"/>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ndParaRPr>
          </a:p>
        </p:txBody>
      </p:sp>
      <p:sp>
        <p:nvSpPr>
          <p:cNvPr id="31" name="文本框 30"/>
          <p:cNvSpPr txBox="1"/>
          <p:nvPr/>
        </p:nvSpPr>
        <p:spPr>
          <a:xfrm>
            <a:off x="530381" y="4536471"/>
            <a:ext cx="6512594" cy="1827552"/>
          </a:xfrm>
          <a:prstGeom prst="rect">
            <a:avLst/>
          </a:prstGeom>
          <a:noFill/>
        </p:spPr>
        <p:txBody>
          <a:bodyPr wrap="square" rtlCol="0">
            <a:spAutoFit/>
          </a:bodyPr>
          <a:lstStyle/>
          <a:p>
            <a:pPr>
              <a:lnSpc>
                <a:spcPct val="120000"/>
              </a:lnSpc>
            </a:pPr>
            <a:r>
              <a:rPr lang="en-US" altLang="zh-CN" sz="2400" dirty="0">
                <a:solidFill>
                  <a:srgbClr val="C00000"/>
                </a:solidFill>
                <a:latin typeface="微软雅黑" panose="020B0503020204020204" pitchFamily="34" charset="-122"/>
                <a:ea typeface="微软雅黑" panose="020B0503020204020204" pitchFamily="34" charset="-122"/>
              </a:rPr>
              <a:t>Q1: What was Gunter’s response?</a:t>
            </a: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20000"/>
              </a:lnSpc>
            </a:pPr>
            <a:r>
              <a:rPr lang="en-US" altLang="zh-CN" sz="2400" dirty="0" err="1">
                <a:solidFill>
                  <a:srgbClr val="C00000"/>
                </a:solidFill>
                <a:latin typeface="微软雅黑" panose="020B0503020204020204" pitchFamily="34" charset="-122"/>
                <a:ea typeface="微软雅黑" panose="020B0503020204020204" pitchFamily="34" charset="-122"/>
              </a:rPr>
              <a:t>Q2</a:t>
            </a:r>
            <a:r>
              <a:rPr lang="en-US" altLang="zh-CN" sz="2400" dirty="0">
                <a:solidFill>
                  <a:srgbClr val="C00000"/>
                </a:solidFill>
                <a:latin typeface="微软雅黑" panose="020B0503020204020204" pitchFamily="34" charset="-122"/>
                <a:ea typeface="微软雅黑" panose="020B0503020204020204" pitchFamily="34" charset="-122"/>
              </a:rPr>
              <a:t>: What happened when we met?</a:t>
            </a: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20000"/>
              </a:lnSpc>
            </a:pPr>
            <a:endParaRPr lang="en-US" altLang="zh-CN" sz="2400" dirty="0">
              <a:solidFill>
                <a:srgbClr val="C00000"/>
              </a:solidFill>
              <a:latin typeface="微软雅黑" panose="020B0503020204020204" pitchFamily="34" charset="-122"/>
              <a:ea typeface="微软雅黑" panose="020B0503020204020204" pitchFamily="34" charset="-122"/>
            </a:endParaRPr>
          </a:p>
          <a:p>
            <a:pPr>
              <a:lnSpc>
                <a:spcPct val="120000"/>
              </a:lnSpc>
            </a:pPr>
            <a:r>
              <a:rPr lang="en-US" altLang="zh-CN" sz="2400" dirty="0" err="1">
                <a:solidFill>
                  <a:srgbClr val="C00000"/>
                </a:solidFill>
                <a:latin typeface="微软雅黑" panose="020B0503020204020204" pitchFamily="34" charset="-122"/>
                <a:ea typeface="微软雅黑" panose="020B0503020204020204" pitchFamily="34" charset="-122"/>
              </a:rPr>
              <a:t>Q3</a:t>
            </a:r>
            <a:r>
              <a:rPr lang="en-US" altLang="zh-CN" sz="2400" dirty="0">
                <a:solidFill>
                  <a:srgbClr val="C00000"/>
                </a:solidFill>
                <a:latin typeface="微软雅黑" panose="020B0503020204020204" pitchFamily="34" charset="-122"/>
                <a:ea typeface="微软雅黑" panose="020B0503020204020204" pitchFamily="34" charset="-122"/>
              </a:rPr>
              <a:t>: What did I learn from this experience?</a:t>
            </a:r>
            <a:endParaRPr lang="en-US" altLang="zh-CN" sz="2400" dirty="0">
              <a:solidFill>
                <a:srgbClr val="C00000"/>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964727" y="954810"/>
            <a:ext cx="9961540" cy="2270750"/>
          </a:xfrm>
          <a:prstGeom prst="rect">
            <a:avLst/>
          </a:prstGeom>
          <a:noFill/>
        </p:spPr>
        <p:txBody>
          <a:bodyPr wrap="square" rtlCol="0">
            <a:spAutoFit/>
          </a:bodyPr>
          <a:lstStyle/>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(my explanation and my plan/promise…)</a:t>
            </a:r>
            <a:endParaRPr lang="en-US" altLang="zh-CN" sz="2400" dirty="0">
              <a:solidFill>
                <a:schemeClr val="tx2"/>
              </a:solidFill>
              <a:latin typeface="微软雅黑" panose="020B0503020204020204" pitchFamily="34" charset="-122"/>
              <a:ea typeface="微软雅黑" panose="020B0503020204020204" pitchFamily="34" charset="-122"/>
            </a:endParaRPr>
          </a:p>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(gladly agree/ comfort me/smile… )</a:t>
            </a:r>
            <a:endParaRPr lang="en-US" altLang="zh-CN" sz="2400" dirty="0">
              <a:solidFill>
                <a:schemeClr val="tx2"/>
              </a:solidFill>
              <a:latin typeface="微软雅黑" panose="020B0503020204020204" pitchFamily="34" charset="-122"/>
              <a:ea typeface="微软雅黑" panose="020B0503020204020204" pitchFamily="34" charset="-122"/>
            </a:endParaRPr>
          </a:p>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(unexpected/grateful/touched…)</a:t>
            </a:r>
            <a:endParaRPr lang="en-US" altLang="zh-CN" sz="2400" dirty="0">
              <a:solidFill>
                <a:schemeClr val="tx2"/>
              </a:solidFill>
              <a:latin typeface="微软雅黑" panose="020B0503020204020204" pitchFamily="34" charset="-122"/>
              <a:ea typeface="微软雅黑" panose="020B0503020204020204" pitchFamily="34" charset="-122"/>
            </a:endParaRPr>
          </a:p>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(pay off the fare/ give a tip/…)</a:t>
            </a:r>
            <a:endParaRPr lang="en-US" altLang="zh-CN" sz="2400" dirty="0">
              <a:solidFill>
                <a:schemeClr val="tx2"/>
              </a:solidFill>
              <a:latin typeface="微软雅黑" panose="020B0503020204020204" pitchFamily="34" charset="-122"/>
              <a:ea typeface="微软雅黑" panose="020B0503020204020204" pitchFamily="34" charset="-122"/>
            </a:endParaRPr>
          </a:p>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(board the bus as planned)</a:t>
            </a:r>
            <a:endParaRPr lang="en-US" altLang="zh-CN" sz="2400" dirty="0">
              <a:solidFill>
                <a:schemeClr val="tx2"/>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506177" y="4536470"/>
            <a:ext cx="6332162" cy="1827552"/>
          </a:xfrm>
          <a:prstGeom prst="rect">
            <a:avLst/>
          </a:prstGeom>
          <a:noFill/>
        </p:spPr>
        <p:txBody>
          <a:bodyPr wrap="square" rtlCol="0">
            <a:spAutoFit/>
          </a:bodyPr>
          <a:lstStyle/>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(surprise/ happy/ …)</a:t>
            </a:r>
            <a:endParaRPr lang="en-US" altLang="zh-CN" sz="2400" dirty="0">
              <a:solidFill>
                <a:schemeClr val="tx2"/>
              </a:solidFill>
              <a:latin typeface="微软雅黑" panose="020B0503020204020204" pitchFamily="34" charset="-122"/>
              <a:ea typeface="微软雅黑" panose="020B0503020204020204" pitchFamily="34" charset="-122"/>
            </a:endParaRPr>
          </a:p>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(shake hands or hug/ pay off the fare/</a:t>
            </a:r>
            <a:endParaRPr lang="en-US" altLang="zh-CN" sz="2400" dirty="0">
              <a:solidFill>
                <a:schemeClr val="tx2"/>
              </a:solidFill>
              <a:latin typeface="微软雅黑" panose="020B0503020204020204" pitchFamily="34" charset="-122"/>
              <a:ea typeface="微软雅黑" panose="020B0503020204020204" pitchFamily="34" charset="-122"/>
            </a:endParaRPr>
          </a:p>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tips are refused/ become friends/)</a:t>
            </a:r>
            <a:endParaRPr lang="en-US" altLang="zh-CN" sz="2400" dirty="0">
              <a:solidFill>
                <a:schemeClr val="tx2"/>
              </a:solidFill>
              <a:latin typeface="微软雅黑" panose="020B0503020204020204" pitchFamily="34" charset="-122"/>
              <a:ea typeface="微软雅黑" panose="020B0503020204020204" pitchFamily="34" charset="-122"/>
            </a:endParaRPr>
          </a:p>
          <a:p>
            <a:pPr>
              <a:lnSpc>
                <a:spcPct val="120000"/>
              </a:lnSpc>
            </a:pPr>
            <a:r>
              <a:rPr lang="en-US" altLang="zh-CN" sz="2400" dirty="0">
                <a:solidFill>
                  <a:schemeClr val="tx2"/>
                </a:solidFill>
                <a:latin typeface="微软雅黑" panose="020B0503020204020204" pitchFamily="34" charset="-122"/>
                <a:ea typeface="微软雅黑" panose="020B0503020204020204" pitchFamily="34" charset="-122"/>
              </a:rPr>
              <a:t>              (trust/ help/ kindness…)</a:t>
            </a:r>
            <a:endParaRPr lang="en-US" altLang="zh-CN" sz="2400" dirty="0">
              <a:solidFill>
                <a:schemeClr val="tx2"/>
              </a:solidFill>
              <a:latin typeface="微软雅黑" panose="020B0503020204020204" pitchFamily="34" charset="-122"/>
              <a:ea typeface="微软雅黑" panose="020B0503020204020204" pitchFamily="34" charset="-122"/>
            </a:endParaRPr>
          </a:p>
        </p:txBody>
      </p:sp>
      <p:sp>
        <p:nvSpPr>
          <p:cNvPr id="37" name="矩形: 折角 36"/>
          <p:cNvSpPr/>
          <p:nvPr/>
        </p:nvSpPr>
        <p:spPr>
          <a:xfrm>
            <a:off x="9865605" y="-2925"/>
            <a:ext cx="1642937" cy="935339"/>
          </a:xfrm>
          <a:prstGeom prst="foldedCorner">
            <a:avLst>
              <a:gd name="adj" fmla="val 3663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Question Chain</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barn(inVertical)">
                                      <p:cBhvr>
                                        <p:cTn id="23" dur="500"/>
                                        <p:tgtEl>
                                          <p:spTgt spid="3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barn(inVertical)">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barn(inVertical)">
                                      <p:cBhvr>
                                        <p:cTn id="33" dur="500"/>
                                        <p:tgtEl>
                                          <p:spTgt spid="3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arn(inVertical)">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2">
                                            <p:txEl>
                                              <p:pRg st="2" end="2"/>
                                            </p:txEl>
                                          </p:spTgt>
                                        </p:tgtEl>
                                        <p:attrNameLst>
                                          <p:attrName>style.visibility</p:attrName>
                                        </p:attrNameLst>
                                      </p:cBhvr>
                                      <p:to>
                                        <p:strVal val="visible"/>
                                      </p:to>
                                    </p:set>
                                    <p:animEffect transition="in" filter="barn(inVertical)">
                                      <p:cBhvr>
                                        <p:cTn id="43" dur="500"/>
                                        <p:tgtEl>
                                          <p:spTgt spid="3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4"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barn(inVertical)">
                                      <p:cBhvr>
                                        <p:cTn id="59" dur="500"/>
                                        <p:tgtEl>
                                          <p:spTgt spid="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2">
                                            <p:txEl>
                                              <p:pRg st="3" end="3"/>
                                            </p:txEl>
                                          </p:spTgt>
                                        </p:tgtEl>
                                        <p:attrNameLst>
                                          <p:attrName>style.visibility</p:attrName>
                                        </p:attrNameLst>
                                      </p:cBhvr>
                                      <p:to>
                                        <p:strVal val="visible"/>
                                      </p:to>
                                    </p:set>
                                    <p:animEffect transition="in" filter="barn(inVertical)">
                                      <p:cBhvr>
                                        <p:cTn id="64" dur="500"/>
                                        <p:tgtEl>
                                          <p:spTgt spid="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Effect transition="in" filter="barn(inVertical)">
                                      <p:cBhvr>
                                        <p:cTn id="69" dur="500"/>
                                        <p:tgtEl>
                                          <p:spTgt spid="4">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32">
                                            <p:txEl>
                                              <p:pRg st="4" end="4"/>
                                            </p:txEl>
                                          </p:spTgt>
                                        </p:tgtEl>
                                        <p:attrNameLst>
                                          <p:attrName>style.visibility</p:attrName>
                                        </p:attrNameLst>
                                      </p:cBhvr>
                                      <p:to>
                                        <p:strVal val="visible"/>
                                      </p:to>
                                    </p:set>
                                    <p:animEffect transition="in" filter="barn(inVertical)">
                                      <p:cBhvr>
                                        <p:cTn id="74" dur="500"/>
                                        <p:tgtEl>
                                          <p:spTgt spid="32">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animEffect transition="in" filter="barn(inVertical)">
                                      <p:cBhvr>
                                        <p:cTn id="79" dur="500"/>
                                        <p:tgtEl>
                                          <p:spTgt spid="3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36">
                                            <p:txEl>
                                              <p:pRg st="0" end="0"/>
                                            </p:txEl>
                                          </p:spTgt>
                                        </p:tgtEl>
                                        <p:attrNameLst>
                                          <p:attrName>style.visibility</p:attrName>
                                        </p:attrNameLst>
                                      </p:cBhvr>
                                      <p:to>
                                        <p:strVal val="visible"/>
                                      </p:to>
                                    </p:set>
                                    <p:animEffect transition="in" filter="barn(inVertical)">
                                      <p:cBhvr>
                                        <p:cTn id="84" dur="500"/>
                                        <p:tgtEl>
                                          <p:spTgt spid="36">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31">
                                            <p:txEl>
                                              <p:pRg st="1" end="1"/>
                                            </p:txEl>
                                          </p:spTgt>
                                        </p:tgtEl>
                                        <p:attrNameLst>
                                          <p:attrName>style.visibility</p:attrName>
                                        </p:attrNameLst>
                                      </p:cBhvr>
                                      <p:to>
                                        <p:strVal val="visible"/>
                                      </p:to>
                                    </p:set>
                                    <p:animEffect transition="in" filter="barn(inVertical)">
                                      <p:cBhvr>
                                        <p:cTn id="89" dur="500"/>
                                        <p:tgtEl>
                                          <p:spTgt spid="31">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36">
                                            <p:txEl>
                                              <p:pRg st="1" end="1"/>
                                            </p:txEl>
                                          </p:spTgt>
                                        </p:tgtEl>
                                        <p:attrNameLst>
                                          <p:attrName>style.visibility</p:attrName>
                                        </p:attrNameLst>
                                      </p:cBhvr>
                                      <p:to>
                                        <p:strVal val="visible"/>
                                      </p:to>
                                    </p:set>
                                    <p:animEffect transition="in" filter="barn(inVertical)">
                                      <p:cBhvr>
                                        <p:cTn id="94" dur="500"/>
                                        <p:tgtEl>
                                          <p:spTgt spid="36">
                                            <p:txEl>
                                              <p:pRg st="1" end="1"/>
                                            </p:txEl>
                                          </p:spTgt>
                                        </p:tgtEl>
                                      </p:cBhvr>
                                    </p:animEffect>
                                  </p:childTnLst>
                                </p:cTn>
                              </p:par>
                              <p:par>
                                <p:cTn id="95" presetID="16" presetClass="entr" presetSubtype="21" fill="hold" nodeType="withEffect">
                                  <p:stCondLst>
                                    <p:cond delay="0"/>
                                  </p:stCondLst>
                                  <p:childTnLst>
                                    <p:set>
                                      <p:cBhvr>
                                        <p:cTn id="96" dur="1" fill="hold">
                                          <p:stCondLst>
                                            <p:cond delay="0"/>
                                          </p:stCondLst>
                                        </p:cTn>
                                        <p:tgtEl>
                                          <p:spTgt spid="36">
                                            <p:txEl>
                                              <p:pRg st="2" end="2"/>
                                            </p:txEl>
                                          </p:spTgt>
                                        </p:tgtEl>
                                        <p:attrNameLst>
                                          <p:attrName>style.visibility</p:attrName>
                                        </p:attrNameLst>
                                      </p:cBhvr>
                                      <p:to>
                                        <p:strVal val="visible"/>
                                      </p:to>
                                    </p:set>
                                    <p:animEffect transition="in" filter="barn(inVertical)">
                                      <p:cBhvr>
                                        <p:cTn id="97" dur="500"/>
                                        <p:tgtEl>
                                          <p:spTgt spid="36">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31">
                                            <p:txEl>
                                              <p:pRg st="3" end="3"/>
                                            </p:txEl>
                                          </p:spTgt>
                                        </p:tgtEl>
                                        <p:attrNameLst>
                                          <p:attrName>style.visibility</p:attrName>
                                        </p:attrNameLst>
                                      </p:cBhvr>
                                      <p:to>
                                        <p:strVal val="visible"/>
                                      </p:to>
                                    </p:set>
                                    <p:animEffect transition="in" filter="barn(inVertical)">
                                      <p:cBhvr>
                                        <p:cTn id="102" dur="500"/>
                                        <p:tgtEl>
                                          <p:spTgt spid="31">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36">
                                            <p:txEl>
                                              <p:pRg st="3" end="3"/>
                                            </p:txEl>
                                          </p:spTgt>
                                        </p:tgtEl>
                                        <p:attrNameLst>
                                          <p:attrName>style.visibility</p:attrName>
                                        </p:attrNameLst>
                                      </p:cBhvr>
                                      <p:to>
                                        <p:strVal val="visible"/>
                                      </p:to>
                                    </p:set>
                                    <p:animEffect transition="in" filter="barn(inVertical)">
                                      <p:cBhvr>
                                        <p:cTn id="107"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40190" y="436800"/>
            <a:ext cx="5235740" cy="1107996"/>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人物性格协同</a:t>
            </a:r>
            <a:endPar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6" name="TextBox 6"/>
          <p:cNvSpPr txBox="1"/>
          <p:nvPr/>
        </p:nvSpPr>
        <p:spPr>
          <a:xfrm>
            <a:off x="4304440" y="-210326"/>
            <a:ext cx="1205405" cy="230063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rPr>
              <a:t>3</a:t>
            </a:r>
            <a:endPar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endParaRPr>
          </a:p>
        </p:txBody>
      </p:sp>
      <p:grpSp>
        <p:nvGrpSpPr>
          <p:cNvPr id="13" name="组合 12"/>
          <p:cNvGrpSpPr/>
          <p:nvPr/>
        </p:nvGrpSpPr>
        <p:grpSpPr>
          <a:xfrm>
            <a:off x="4692829" y="1802479"/>
            <a:ext cx="428626" cy="153192"/>
            <a:chOff x="882650" y="3726658"/>
            <a:chExt cx="428626" cy="153192"/>
          </a:xfrm>
          <a:solidFill>
            <a:schemeClr val="tx1">
              <a:lumMod val="85000"/>
              <a:lumOff val="15000"/>
            </a:schemeClr>
          </a:solidFill>
        </p:grpSpPr>
        <p:sp>
          <p:nvSpPr>
            <p:cNvPr id="14" name="矩形 13"/>
            <p:cNvSpPr/>
            <p:nvPr/>
          </p:nvSpPr>
          <p:spPr>
            <a:xfrm>
              <a:off x="882650" y="3786053"/>
              <a:ext cx="428626" cy="9379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5" name="直接连接符 14"/>
            <p:cNvCxnSpPr/>
            <p:nvPr/>
          </p:nvCxnSpPr>
          <p:spPr>
            <a:xfrm>
              <a:off x="882650" y="3726658"/>
              <a:ext cx="428626" cy="0"/>
            </a:xfrm>
            <a:prstGeom prst="line">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4802345" y="2149698"/>
            <a:ext cx="6966192" cy="44377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阅读记叙文不仅要了解事，还要感知人，不仅要通过获取表层信息形成结构化情节线索，更要深入文本，</a:t>
            </a:r>
            <a:r>
              <a:rPr lang="zh-CN" altLang="en-US" sz="24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通过人物语言和动作</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，感知人物情感，洞悉角色的内在转变，并在续写中推测其情绪反应表达人物情感。挖掘语篇情感暗线，可使叙写的人物情感与原文协调统一。</a:t>
            </a:r>
            <a:endPar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崔文华，唐书哲 拉波夫叙事模式在高中英语读后续写中的建构和应用  </a:t>
            </a:r>
            <a:endPar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p:txBody>
      </p:sp>
      <p:pic>
        <p:nvPicPr>
          <p:cNvPr id="7" name="Picture 2" descr="Taxi PNG transparent image download, size: 980x383p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4360" y="2795697"/>
            <a:ext cx="6606800" cy="25820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握手商业人士元素素材下载-正版素材401148014-摄图网"/>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70" b="94070" l="10000" r="90000">
                        <a14:foregroundMark x1="33256" y1="9651" x2="33256" y2="9651"/>
                        <a14:foregroundMark x1="70116" y1="9302" x2="70116" y2="9302"/>
                        <a14:foregroundMark x1="34419" y1="92791" x2="34419" y2="92791"/>
                        <a14:foregroundMark x1="21279" y1="93837" x2="21279" y2="93837"/>
                        <a14:foregroundMark x1="34767" y1="94070" x2="34767" y2="94070"/>
                        <a14:foregroundMark x1="64186" y1="91628" x2="64186" y2="91628"/>
                        <a14:foregroundMark x1="64419" y1="90698" x2="64419" y2="90698"/>
                        <a14:foregroundMark x1="75233" y1="90698" x2="75233" y2="90698"/>
                        <a14:foregroundMark x1="74767" y1="91977" x2="74767" y2="91977"/>
                      </a14:backgroundRemoval>
                    </a14:imgEffect>
                  </a14:imgLayer>
                </a14:imgProps>
              </a:ext>
              <a:ext uri="{28A0092B-C50C-407E-A947-70E740481C1C}">
                <a14:useLocalDpi xmlns:a14="http://schemas.microsoft.com/office/drawing/2010/main" val="0"/>
              </a:ext>
            </a:extLst>
          </a:blip>
          <a:srcRect/>
          <a:stretch>
            <a:fillRect/>
          </a:stretch>
        </p:blipFill>
        <p:spPr bwMode="auto">
          <a:xfrm>
            <a:off x="516339" y="1622918"/>
            <a:ext cx="4706983" cy="4706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卡通乌云图片_卡通乌云素材_卡通乌云高清图片_摄图网图片下载"/>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00" b="93667" l="5136" r="92447">
                        <a14:foregroundMark x1="5740" y1="32667" x2="5740" y2="32667"/>
                        <a14:foregroundMark x1="28097" y1="7333" x2="28097" y2="7333"/>
                        <a14:foregroundMark x1="57704" y1="6333" x2="57704" y2="6333"/>
                        <a14:foregroundMark x1="78248" y1="48000" x2="78248" y2="48000"/>
                        <a14:foregroundMark x1="49849" y1="53333" x2="49849" y2="53333"/>
                        <a14:foregroundMark x1="33837" y1="56000" x2="33837" y2="56000"/>
                        <a14:foregroundMark x1="17825" y1="51667" x2="17825" y2="51667"/>
                        <a14:foregroundMark x1="28399" y1="76333" x2="28399" y2="76333"/>
                        <a14:foregroundMark x1="44713" y1="76667" x2="44713" y2="76667"/>
                        <a14:foregroundMark x1="66767" y1="63667" x2="66767" y2="63667"/>
                        <a14:foregroundMark x1="77946" y1="71667" x2="77946" y2="71667"/>
                        <a14:foregroundMark x1="87009" y1="57667" x2="87009" y2="57667"/>
                        <a14:foregroundMark x1="67069" y1="63000" x2="67069" y2="63000"/>
                        <a14:foregroundMark x1="60121" y1="84333" x2="60121" y2="84333"/>
                        <a14:foregroundMark x1="32628" y1="92333" x2="32628" y2="92333"/>
                        <a14:foregroundMark x1="44411" y1="76000" x2="44411" y2="76000"/>
                        <a14:foregroundMark x1="27795" y1="75667" x2="27795" y2="75667"/>
                        <a14:foregroundMark x1="27190" y1="75667" x2="27190" y2="75667"/>
                        <a14:foregroundMark x1="27795" y1="74000" x2="27795" y2="74000"/>
                        <a14:foregroundMark x1="76737" y1="71667" x2="76737" y2="71667"/>
                        <a14:foregroundMark x1="77039" y1="71000" x2="77039" y2="71000"/>
                        <a14:foregroundMark x1="59215" y1="84000" x2="59215" y2="84000"/>
                        <a14:foregroundMark x1="33837" y1="93667" x2="33837" y2="93667"/>
                        <a14:foregroundMark x1="86103" y1="58000" x2="86103" y2="58000"/>
                        <a14:foregroundMark x1="86707" y1="57667" x2="86707" y2="57667"/>
                        <a14:foregroundMark x1="85801" y1="58333" x2="85801" y2="58333"/>
                        <a14:foregroundMark x1="92447" y1="44000" x2="92447" y2="44000"/>
                        <a14:foregroundMark x1="16918" y1="51667" x2="16918" y2="51667"/>
                        <a14:foregroundMark x1="17523" y1="51333" x2="17523" y2="51333"/>
                        <a14:foregroundMark x1="16314" y1="51000" x2="16314" y2="51000"/>
                        <a14:foregroundMark x1="67976" y1="63667" x2="67976" y2="63667"/>
                        <a14:foregroundMark x1="88218" y1="53667" x2="88218" y2="53667"/>
                        <a14:backgroundMark x1="21450" y1="52000" x2="21450" y2="52000"/>
                        <a14:backgroundMark x1="89426" y1="57000" x2="89426" y2="57000"/>
                        <a14:backgroundMark x1="83384" y1="56667" x2="83384" y2="56667"/>
                      </a14:backgroundRemoval>
                    </a14:imgEffect>
                  </a14:imgLayer>
                </a14:imgProps>
              </a:ext>
              <a:ext uri="{28A0092B-C50C-407E-A947-70E740481C1C}">
                <a14:useLocalDpi xmlns:a14="http://schemas.microsoft.com/office/drawing/2010/main" val="0"/>
              </a:ext>
            </a:extLst>
          </a:blip>
          <a:srcRect/>
          <a:stretch>
            <a:fillRect/>
          </a:stretch>
        </p:blipFill>
        <p:spPr bwMode="auto">
          <a:xfrm>
            <a:off x="118615" y="102453"/>
            <a:ext cx="2194910" cy="1989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8144" y="0"/>
            <a:ext cx="1109517" cy="1464562"/>
          </a:xfrm>
          <a:prstGeom prst="rect">
            <a:avLst/>
          </a:prstGeom>
        </p:spPr>
      </p:pic>
      <p:pic>
        <p:nvPicPr>
          <p:cNvPr id="8" name="图片 7"/>
          <p:cNvPicPr>
            <a:picLocks noChangeAspect="1"/>
          </p:cNvPicPr>
          <p:nvPr/>
        </p:nvPicPr>
        <p:blipFill>
          <a:blip r:embed="rId2"/>
          <a:stretch>
            <a:fillRect/>
          </a:stretch>
        </p:blipFill>
        <p:spPr>
          <a:xfrm>
            <a:off x="8837709" y="-34900"/>
            <a:ext cx="1619395" cy="1451872"/>
          </a:xfrm>
          <a:prstGeom prst="rect">
            <a:avLst/>
          </a:prstGeom>
        </p:spPr>
      </p:pic>
      <p:sp>
        <p:nvSpPr>
          <p:cNvPr id="9" name="文本框 8"/>
          <p:cNvSpPr txBox="1"/>
          <p:nvPr/>
        </p:nvSpPr>
        <p:spPr>
          <a:xfrm>
            <a:off x="1734896" y="202716"/>
            <a:ext cx="1109517" cy="523220"/>
          </a:xfrm>
          <a:prstGeom prst="rect">
            <a:avLst/>
          </a:prstGeom>
          <a:noFill/>
        </p:spPr>
        <p:txBody>
          <a:bodyPr wrap="square" rtlCol="0">
            <a:spAutoFit/>
          </a:bodyPr>
          <a:lstStyle/>
          <a:p>
            <a:pPr algn="ctr"/>
            <a:r>
              <a:rPr lang="en-US" altLang="zh-CN" sz="2800" b="1" dirty="0"/>
              <a:t>I</a:t>
            </a:r>
            <a:endParaRPr lang="zh-CN" altLang="en-US" sz="2800" b="1" dirty="0"/>
          </a:p>
        </p:txBody>
      </p:sp>
      <p:sp>
        <p:nvSpPr>
          <p:cNvPr id="10" name="文本框 9"/>
          <p:cNvSpPr txBox="1"/>
          <p:nvPr/>
        </p:nvSpPr>
        <p:spPr>
          <a:xfrm>
            <a:off x="7336140" y="195736"/>
            <a:ext cx="1451872" cy="523220"/>
          </a:xfrm>
          <a:prstGeom prst="rect">
            <a:avLst/>
          </a:prstGeom>
          <a:noFill/>
        </p:spPr>
        <p:txBody>
          <a:bodyPr wrap="square" rtlCol="0">
            <a:spAutoFit/>
          </a:bodyPr>
          <a:lstStyle/>
          <a:p>
            <a:pPr algn="ctr"/>
            <a:r>
              <a:rPr lang="en-US" altLang="zh-CN" sz="2800" b="1" dirty="0"/>
              <a:t>Gunter</a:t>
            </a:r>
            <a:endParaRPr lang="zh-CN" altLang="en-US" sz="2800" b="1" dirty="0"/>
          </a:p>
        </p:txBody>
      </p:sp>
      <p:graphicFrame>
        <p:nvGraphicFramePr>
          <p:cNvPr id="11" name="表格 10"/>
          <p:cNvGraphicFramePr>
            <a:graphicFrameLocks noGrp="1"/>
          </p:cNvGraphicFramePr>
          <p:nvPr/>
        </p:nvGraphicFramePr>
        <p:xfrm>
          <a:off x="80436" y="1464562"/>
          <a:ext cx="4770771" cy="5760720"/>
        </p:xfrm>
        <a:graphic>
          <a:graphicData uri="http://schemas.openxmlformats.org/drawingml/2006/table">
            <a:tbl>
              <a:tblPr>
                <a:tableStyleId>{2D5ABB26-0587-4C30-8999-92F81FD0307C}</a:tableStyleId>
              </a:tblPr>
              <a:tblGrid>
                <a:gridCol w="4770771"/>
              </a:tblGrid>
              <a:tr h="4613881">
                <a:tc>
                  <a:txBody>
                    <a:bodyPr/>
                    <a:lstStyle/>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I ran like crazy. </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jumped into the first taxi without a second thought. </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indent="-285750">
                        <a:buFont typeface="Arial" panose="020B0604020202020204" pitchFamily="34" charset="0"/>
                        <a:buChar cha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was about to give up.</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indent="-285750">
                        <a:buFont typeface="Arial" panose="020B0604020202020204" pitchFamily="34" charset="0"/>
                        <a:buChar cha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what seemed like a century</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indent="-285750">
                        <a:buFont typeface="Arial" panose="020B0604020202020204" pitchFamily="34" charset="0"/>
                        <a:buChar cha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flashed him an apologetic smile.</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indent="-285750">
                        <a:buFont typeface="Arial" panose="020B0604020202020204" pitchFamily="34" charset="0"/>
                        <a:buChar cha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 feeling of helplessness washed over me.</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indent="-285750">
                        <a:buFont typeface="Arial" panose="020B0604020202020204" pitchFamily="34" charset="0"/>
                        <a:buChar cha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jumped out of the car, made a mad run for the machine.</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indent="-285750">
                        <a:buFont typeface="Arial" panose="020B0604020202020204" pitchFamily="34" charset="0"/>
                        <a:buChar cha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called Gunter as promised.</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endParaRPr lang="en-US" altLang="zh-CN" dirty="0"/>
                    </a:p>
                    <a:p>
                      <a:endParaRPr lang="zh-CN" altLang="en-US" dirty="0"/>
                    </a:p>
                  </a:txBody>
                  <a:tcPr>
                    <a:solidFill>
                      <a:srgbClr val="FFC000"/>
                    </a:solidFill>
                  </a:tcPr>
                </a:tc>
              </a:tr>
            </a:tbl>
          </a:graphicData>
        </a:graphic>
      </p:graphicFrame>
      <p:graphicFrame>
        <p:nvGraphicFramePr>
          <p:cNvPr id="12" name="表格 11"/>
          <p:cNvGraphicFramePr>
            <a:graphicFrameLocks noGrp="1"/>
          </p:cNvGraphicFramePr>
          <p:nvPr/>
        </p:nvGraphicFramePr>
        <p:xfrm>
          <a:off x="6450660" y="1416972"/>
          <a:ext cx="5660904" cy="6614160"/>
        </p:xfrm>
        <a:graphic>
          <a:graphicData uri="http://schemas.openxmlformats.org/drawingml/2006/table">
            <a:tbl>
              <a:tblPr>
                <a:tableStyleId>{2D5ABB26-0587-4C30-8999-92F81FD0307C}</a:tableStyleId>
              </a:tblPr>
              <a:tblGrid>
                <a:gridCol w="5660904"/>
              </a:tblGrid>
              <a:tr h="6545629">
                <a:tc>
                  <a:txBody>
                    <a:bodyPr/>
                    <a:lstStyle/>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Gunter fished out his little phone and rang up a friend. </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After a heated discussion,</a:t>
                      </a:r>
                      <a:r>
                        <a:rPr lang="zh-CN" altLang="en-US"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Gunter put his phone down and started the car.</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Gunter parked the taxi behind the bus, turned around, and looked at me with a big smile on his face. </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“We made it,” he said.</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At this moment, Gunter pointed towards the waiting hall of the bus station.</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endParaRPr lang="en-US" altLang="zh-CN" dirty="0"/>
                    </a:p>
                    <a:p>
                      <a:endParaRPr lang="zh-CN" altLang="en-US" dirty="0"/>
                    </a:p>
                  </a:txBody>
                  <a:tcPr>
                    <a:solidFill>
                      <a:srgbClr val="ADCDEA"/>
                    </a:solidFill>
                  </a:tcPr>
                </a:tc>
              </a:tr>
            </a:tbl>
          </a:graphicData>
        </a:graphic>
      </p:graphicFrame>
      <p:sp>
        <p:nvSpPr>
          <p:cNvPr id="13" name="思想气泡: 云 12"/>
          <p:cNvSpPr/>
          <p:nvPr/>
        </p:nvSpPr>
        <p:spPr>
          <a:xfrm>
            <a:off x="0" y="1667278"/>
            <a:ext cx="5200214" cy="4147189"/>
          </a:xfrm>
          <a:prstGeom prst="cloudCallout">
            <a:avLst>
              <a:gd name="adj1" fmla="val -18243"/>
              <a:gd name="adj2" fmla="val 7076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0E5FE2"/>
                </a:solidFill>
                <a:latin typeface="Arial" panose="020B0604020202020204" pitchFamily="34" charset="0"/>
                <a:cs typeface="Arial" panose="020B0604020202020204" pitchFamily="34" charset="0"/>
              </a:rPr>
              <a:t>impatient, anxious,</a:t>
            </a:r>
            <a:endParaRPr lang="en-US" altLang="zh-CN" sz="3200" b="1" dirty="0">
              <a:solidFill>
                <a:srgbClr val="0E5FE2"/>
              </a:solidFill>
              <a:latin typeface="Arial" panose="020B0604020202020204" pitchFamily="34" charset="0"/>
              <a:cs typeface="Arial" panose="020B0604020202020204" pitchFamily="34" charset="0"/>
            </a:endParaRPr>
          </a:p>
          <a:p>
            <a:r>
              <a:rPr lang="en-US" altLang="zh-CN" sz="3200" b="1" dirty="0">
                <a:solidFill>
                  <a:srgbClr val="0E5FE2"/>
                </a:solidFill>
                <a:latin typeface="Arial" panose="020B0604020202020204" pitchFamily="34" charset="0"/>
                <a:cs typeface="Arial" panose="020B0604020202020204" pitchFamily="34" charset="0"/>
              </a:rPr>
              <a:t>careless,</a:t>
            </a:r>
            <a:endParaRPr lang="en-US" altLang="zh-CN" sz="3200" b="1" dirty="0">
              <a:solidFill>
                <a:srgbClr val="0E5FE2"/>
              </a:solidFill>
              <a:latin typeface="Arial" panose="020B0604020202020204" pitchFamily="34" charset="0"/>
              <a:cs typeface="Arial" panose="020B0604020202020204" pitchFamily="34" charset="0"/>
            </a:endParaRPr>
          </a:p>
          <a:p>
            <a:r>
              <a:rPr lang="en-US" altLang="zh-CN" sz="3200" b="1" dirty="0">
                <a:solidFill>
                  <a:srgbClr val="0E5FE2"/>
                </a:solidFill>
                <a:latin typeface="Arial" panose="020B0604020202020204" pitchFamily="34" charset="0"/>
                <a:cs typeface="Arial" panose="020B0604020202020204" pitchFamily="34" charset="0"/>
              </a:rPr>
              <a:t>embarrassed,  considerate, responsible…</a:t>
            </a:r>
            <a:endParaRPr lang="en-US" altLang="zh-CN" sz="3200" b="1" dirty="0">
              <a:solidFill>
                <a:srgbClr val="0E5FE2"/>
              </a:solidFill>
              <a:latin typeface="Arial" panose="020B0604020202020204" pitchFamily="34" charset="0"/>
              <a:cs typeface="Arial" panose="020B0604020202020204" pitchFamily="34" charset="0"/>
            </a:endParaRPr>
          </a:p>
          <a:p>
            <a:pPr algn="ctr"/>
            <a:r>
              <a:rPr lang="en-US" altLang="zh-CN" sz="3200" b="1" dirty="0">
                <a:solidFill>
                  <a:srgbClr val="0E5FE2"/>
                </a:solidFill>
                <a:latin typeface="Arial" panose="020B0604020202020204" pitchFamily="34" charset="0"/>
                <a:cs typeface="Arial" panose="020B0604020202020204" pitchFamily="34" charset="0"/>
              </a:rPr>
              <a:t> </a:t>
            </a:r>
            <a:endParaRPr lang="zh-CN" altLang="en-US" sz="3200" b="1" dirty="0">
              <a:solidFill>
                <a:srgbClr val="0E5FE2"/>
              </a:solidFill>
              <a:latin typeface="Arial" panose="020B0604020202020204" pitchFamily="34" charset="0"/>
              <a:cs typeface="Arial" panose="020B0604020202020204" pitchFamily="34" charset="0"/>
            </a:endParaRPr>
          </a:p>
        </p:txBody>
      </p:sp>
      <p:sp>
        <p:nvSpPr>
          <p:cNvPr id="14" name="思想气泡: 云 13"/>
          <p:cNvSpPr/>
          <p:nvPr/>
        </p:nvSpPr>
        <p:spPr>
          <a:xfrm>
            <a:off x="6631145" y="1821820"/>
            <a:ext cx="5290955" cy="3627936"/>
          </a:xfrm>
          <a:prstGeom prst="cloudCallout">
            <a:avLst>
              <a:gd name="adj1" fmla="val 23915"/>
              <a:gd name="adj2" fmla="val 7410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3200" b="1" dirty="0">
                <a:solidFill>
                  <a:schemeClr val="accent2"/>
                </a:solidFill>
                <a:latin typeface="Arial" panose="020B0604020202020204" pitchFamily="34" charset="0"/>
                <a:cs typeface="Arial" panose="020B0604020202020204" pitchFamily="34" charset="0"/>
              </a:rPr>
              <a:t>warmhearted, enthusiastic, optimistic, </a:t>
            </a:r>
            <a:endParaRPr lang="en-US" altLang="zh-CN" sz="3200" b="1" dirty="0">
              <a:solidFill>
                <a:schemeClr val="accent2"/>
              </a:solidFill>
              <a:latin typeface="Arial" panose="020B0604020202020204" pitchFamily="34" charset="0"/>
              <a:cs typeface="Arial" panose="020B0604020202020204" pitchFamily="34" charset="0"/>
            </a:endParaRPr>
          </a:p>
          <a:p>
            <a:r>
              <a:rPr lang="en-US" altLang="zh-CN" sz="3200" b="1" dirty="0">
                <a:solidFill>
                  <a:schemeClr val="accent2"/>
                </a:solidFill>
                <a:latin typeface="Arial" panose="020B0604020202020204" pitchFamily="34" charset="0"/>
                <a:cs typeface="Arial" panose="020B0604020202020204" pitchFamily="34" charset="0"/>
              </a:rPr>
              <a:t>understanding, friendly, helpful...</a:t>
            </a:r>
            <a:endParaRPr lang="en-US" altLang="zh-CN" sz="3200" b="1" dirty="0">
              <a:solidFill>
                <a:schemeClr val="accent2"/>
              </a:solidFill>
              <a:latin typeface="Arial" panose="020B0604020202020204" pitchFamily="34" charset="0"/>
              <a:cs typeface="Arial" panose="020B0604020202020204" pitchFamily="34" charset="0"/>
            </a:endParaRPr>
          </a:p>
          <a:p>
            <a:pPr algn="ctr"/>
            <a:r>
              <a:rPr lang="en-US" altLang="zh-CN" sz="3200" b="1" dirty="0">
                <a:solidFill>
                  <a:srgbClr val="0E5FE2"/>
                </a:solidFill>
                <a:latin typeface="Arial" panose="020B0604020202020204" pitchFamily="34" charset="0"/>
                <a:cs typeface="Arial" panose="020B0604020202020204" pitchFamily="34" charset="0"/>
              </a:rPr>
              <a:t> </a:t>
            </a:r>
            <a:endParaRPr lang="zh-CN" altLang="en-US" sz="3200" b="1" dirty="0">
              <a:solidFill>
                <a:srgbClr val="0E5FE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802365" y="467096"/>
            <a:ext cx="5347422" cy="1107996"/>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语言风格协同</a:t>
            </a:r>
            <a:endPar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6" name="TextBox 6"/>
          <p:cNvSpPr txBox="1"/>
          <p:nvPr/>
        </p:nvSpPr>
        <p:spPr>
          <a:xfrm>
            <a:off x="3997383" y="-129221"/>
            <a:ext cx="1205405" cy="230063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rPr>
              <a:t>4</a:t>
            </a:r>
            <a:endPar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endParaRPr>
          </a:p>
        </p:txBody>
      </p:sp>
      <p:grpSp>
        <p:nvGrpSpPr>
          <p:cNvPr id="13" name="组合 12"/>
          <p:cNvGrpSpPr/>
          <p:nvPr/>
        </p:nvGrpSpPr>
        <p:grpSpPr>
          <a:xfrm>
            <a:off x="4526522" y="2018217"/>
            <a:ext cx="428626" cy="153192"/>
            <a:chOff x="882650" y="3726658"/>
            <a:chExt cx="428626" cy="153192"/>
          </a:xfrm>
          <a:solidFill>
            <a:schemeClr val="tx1">
              <a:lumMod val="85000"/>
              <a:lumOff val="15000"/>
            </a:schemeClr>
          </a:solidFill>
        </p:grpSpPr>
        <p:sp>
          <p:nvSpPr>
            <p:cNvPr id="14" name="矩形 13"/>
            <p:cNvSpPr/>
            <p:nvPr/>
          </p:nvSpPr>
          <p:spPr>
            <a:xfrm>
              <a:off x="882650" y="3786053"/>
              <a:ext cx="428626" cy="9379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5" name="直接连接符 14"/>
            <p:cNvCxnSpPr/>
            <p:nvPr/>
          </p:nvCxnSpPr>
          <p:spPr>
            <a:xfrm>
              <a:off x="882650" y="3726658"/>
              <a:ext cx="428626" cy="0"/>
            </a:xfrm>
            <a:prstGeom prst="line">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4740835" y="2099970"/>
            <a:ext cx="7226157" cy="44377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4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模仿原文语言</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a:t>
            </a:r>
            <a:r>
              <a:rPr lang="zh-CN" altLang="en-US" sz="24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平衡句式风格</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的协同性。读后续写语言丰富性应延续原文的语言风格，“与原文的词汇和句子结构甚至语言风格协同”是语言运用能力的较高要求（陈康，</a:t>
            </a:r>
            <a:r>
              <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2019</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 学生在写作时首先应</a:t>
            </a:r>
            <a:r>
              <a:rPr lang="zh-CN" altLang="en-US" sz="24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使用多样且恰当的词汇和句型</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，以体现语言表达的丰富性；其次，续写内容的语言表达需</a:t>
            </a:r>
            <a:r>
              <a:rPr lang="zh-CN" altLang="en-US" sz="24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延续原材料的语言风格</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，体现协同性（陈玉松， </a:t>
            </a:r>
            <a:r>
              <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2022</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a:t>
            </a:r>
            <a:endPar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 ——</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吴俊峰 读后续写语言丰富性的评估及提升路径</a:t>
            </a:r>
            <a:endPar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p:txBody>
      </p:sp>
      <p:pic>
        <p:nvPicPr>
          <p:cNvPr id="3" name="Picture 2" descr="Taxi PNG transparent image download, size: 980x383p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7328" y="2746640"/>
            <a:ext cx="6839487" cy="26729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握手商业人士元素素材下载-正版素材401148014-摄图网"/>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70" b="94070" l="10000" r="90000">
                        <a14:foregroundMark x1="33256" y1="9651" x2="33256" y2="9651"/>
                        <a14:foregroundMark x1="70116" y1="9302" x2="70116" y2="9302"/>
                        <a14:foregroundMark x1="34419" y1="92791" x2="34419" y2="92791"/>
                        <a14:foregroundMark x1="21279" y1="93837" x2="21279" y2="93837"/>
                        <a14:foregroundMark x1="34767" y1="94070" x2="34767" y2="94070"/>
                        <a14:foregroundMark x1="64186" y1="91628" x2="64186" y2="91628"/>
                        <a14:foregroundMark x1="64419" y1="90698" x2="64419" y2="90698"/>
                        <a14:foregroundMark x1="75233" y1="90698" x2="75233" y2="90698"/>
                        <a14:foregroundMark x1="74767" y1="91977" x2="74767" y2="91977"/>
                      </a14:backgroundRemoval>
                    </a14:imgEffect>
                  </a14:imgLayer>
                </a14:imgProps>
              </a:ext>
              <a:ext uri="{28A0092B-C50C-407E-A947-70E740481C1C}">
                <a14:useLocalDpi xmlns:a14="http://schemas.microsoft.com/office/drawing/2010/main" val="0"/>
              </a:ext>
            </a:extLst>
          </a:blip>
          <a:srcRect/>
          <a:stretch>
            <a:fillRect/>
          </a:stretch>
        </p:blipFill>
        <p:spPr bwMode="auto">
          <a:xfrm>
            <a:off x="653137" y="1940482"/>
            <a:ext cx="4054372" cy="40543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卡通乌云图片_卡通乌云素材_卡通乌云高清图片_摄图网图片下载"/>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00" b="93667" l="5136" r="92447">
                        <a14:foregroundMark x1="5740" y1="32667" x2="5740" y2="32667"/>
                        <a14:foregroundMark x1="28097" y1="7333" x2="28097" y2="7333"/>
                        <a14:foregroundMark x1="57704" y1="6333" x2="57704" y2="6333"/>
                        <a14:foregroundMark x1="78248" y1="48000" x2="78248" y2="48000"/>
                        <a14:foregroundMark x1="49849" y1="53333" x2="49849" y2="53333"/>
                        <a14:foregroundMark x1="33837" y1="56000" x2="33837" y2="56000"/>
                        <a14:foregroundMark x1="17825" y1="51667" x2="17825" y2="51667"/>
                        <a14:foregroundMark x1="28399" y1="76333" x2="28399" y2="76333"/>
                        <a14:foregroundMark x1="44713" y1="76667" x2="44713" y2="76667"/>
                        <a14:foregroundMark x1="66767" y1="63667" x2="66767" y2="63667"/>
                        <a14:foregroundMark x1="77946" y1="71667" x2="77946" y2="71667"/>
                        <a14:foregroundMark x1="87009" y1="57667" x2="87009" y2="57667"/>
                        <a14:foregroundMark x1="67069" y1="63000" x2="67069" y2="63000"/>
                        <a14:foregroundMark x1="60121" y1="84333" x2="60121" y2="84333"/>
                        <a14:foregroundMark x1="32628" y1="92333" x2="32628" y2="92333"/>
                        <a14:foregroundMark x1="44411" y1="76000" x2="44411" y2="76000"/>
                        <a14:foregroundMark x1="27795" y1="75667" x2="27795" y2="75667"/>
                        <a14:foregroundMark x1="27190" y1="75667" x2="27190" y2="75667"/>
                        <a14:foregroundMark x1="27795" y1="74000" x2="27795" y2="74000"/>
                        <a14:foregroundMark x1="76737" y1="71667" x2="76737" y2="71667"/>
                        <a14:foregroundMark x1="77039" y1="71000" x2="77039" y2="71000"/>
                        <a14:foregroundMark x1="59215" y1="84000" x2="59215" y2="84000"/>
                        <a14:foregroundMark x1="33837" y1="93667" x2="33837" y2="93667"/>
                        <a14:foregroundMark x1="86103" y1="58000" x2="86103" y2="58000"/>
                        <a14:foregroundMark x1="86707" y1="57667" x2="86707" y2="57667"/>
                        <a14:foregroundMark x1="85801" y1="58333" x2="85801" y2="58333"/>
                        <a14:foregroundMark x1="92447" y1="44000" x2="92447" y2="44000"/>
                        <a14:foregroundMark x1="16918" y1="51667" x2="16918" y2="51667"/>
                        <a14:foregroundMark x1="17523" y1="51333" x2="17523" y2="51333"/>
                        <a14:foregroundMark x1="16314" y1="51000" x2="16314" y2="51000"/>
                        <a14:foregroundMark x1="67976" y1="63667" x2="67976" y2="63667"/>
                        <a14:foregroundMark x1="88218" y1="53667" x2="88218" y2="53667"/>
                        <a14:backgroundMark x1="21450" y1="52000" x2="21450" y2="52000"/>
                        <a14:backgroundMark x1="89426" y1="57000" x2="89426" y2="57000"/>
                        <a14:backgroundMark x1="83384" y1="56667" x2="83384" y2="56667"/>
                      </a14:backgroundRemoval>
                    </a14:imgEffect>
                  </a14:imgLayer>
                </a14:imgProps>
              </a:ext>
              <a:ext uri="{28A0092B-C50C-407E-A947-70E740481C1C}">
                <a14:useLocalDpi xmlns:a14="http://schemas.microsoft.com/office/drawing/2010/main" val="0"/>
              </a:ext>
            </a:extLst>
          </a:blip>
          <a:srcRect/>
          <a:stretch>
            <a:fillRect/>
          </a:stretch>
        </p:blipFill>
        <p:spPr bwMode="auto">
          <a:xfrm>
            <a:off x="118615" y="102453"/>
            <a:ext cx="2194910" cy="1989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768652" y="0"/>
            <a:ext cx="181901" cy="495577"/>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0"/>
          <p:cNvSpPr txBox="1"/>
          <p:nvPr/>
        </p:nvSpPr>
        <p:spPr>
          <a:xfrm>
            <a:off x="399582" y="152897"/>
            <a:ext cx="11392835" cy="6555641"/>
          </a:xfrm>
          <a:prstGeom prst="rect">
            <a:avLst/>
          </a:prstGeom>
          <a:noFill/>
        </p:spPr>
        <p:txBody>
          <a:bodyPr wrap="square" rtlCol="0">
            <a:spAutoFit/>
          </a:bodyPr>
          <a:lstStyle/>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met Gunter on a cold, wet and unforgettable evening in September. I had planned to fly to Vienna and take a bus to Prague for a conference.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Due to </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 big storm, my flight had been delayed by an hour and a half. I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touched down </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in Vienna just 30 minutes before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departure of </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last bus to Prague. The moment I got off the plane, I ran like crazy through the airport building and jumped into the first taxi on the rank without a second thought.</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That was when I met Gunter. I told him where I was going , but he said he hadn't heard of the bus station. I thought my pronunciation was the problem, so I explained again more slowly, but he still looked confused. When I was about to give up, Gunter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fished out </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his little phone and rang up a friend. After a heated discussion that lasted for what seemed like a century, Gunter put his phone down and started the car.</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grpSp>
        <p:nvGrpSpPr>
          <p:cNvPr id="2" name="组合 1"/>
          <p:cNvGrpSpPr/>
          <p:nvPr/>
        </p:nvGrpSpPr>
        <p:grpSpPr>
          <a:xfrm>
            <a:off x="332397" y="152897"/>
            <a:ext cx="1390649" cy="1174889"/>
            <a:chOff x="5124451" y="793750"/>
            <a:chExt cx="1390649" cy="1174889"/>
          </a:xfrm>
        </p:grpSpPr>
        <p:cxnSp>
          <p:nvCxnSpPr>
            <p:cNvPr id="13" name="直接连接符 12"/>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2987505" y="244305"/>
            <a:ext cx="5849368" cy="495577"/>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2764141" y="2079089"/>
            <a:ext cx="8662369"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对话气泡: 椭圆形 5"/>
          <p:cNvSpPr/>
          <p:nvPr/>
        </p:nvSpPr>
        <p:spPr>
          <a:xfrm>
            <a:off x="9367364" y="1"/>
            <a:ext cx="2191769" cy="1116824"/>
          </a:xfrm>
          <a:prstGeom prst="wedgeEllipseCallout">
            <a:avLst>
              <a:gd name="adj1" fmla="val -81940"/>
              <a:gd name="adj2" fmla="val 67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形容词环境描写</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99582" y="2500145"/>
            <a:ext cx="11026928"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399582" y="2921201"/>
            <a:ext cx="2587923"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 name="直接连接符 13"/>
          <p:cNvCxnSpPr/>
          <p:nvPr/>
        </p:nvCxnSpPr>
        <p:spPr>
          <a:xfrm>
            <a:off x="4953183" y="2444304"/>
            <a:ext cx="1086975"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21" name="直接连接符 20"/>
          <p:cNvCxnSpPr/>
          <p:nvPr/>
        </p:nvCxnSpPr>
        <p:spPr>
          <a:xfrm>
            <a:off x="7845692" y="2444304"/>
            <a:ext cx="614253"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25" name="直接连接符 24"/>
          <p:cNvCxnSpPr/>
          <p:nvPr/>
        </p:nvCxnSpPr>
        <p:spPr>
          <a:xfrm>
            <a:off x="3488913" y="2900174"/>
            <a:ext cx="2551245" cy="21027"/>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sp>
        <p:nvSpPr>
          <p:cNvPr id="31" name="对话气泡: 椭圆形 30"/>
          <p:cNvSpPr/>
          <p:nvPr/>
        </p:nvSpPr>
        <p:spPr>
          <a:xfrm>
            <a:off x="4764535" y="2871104"/>
            <a:ext cx="2191769" cy="894987"/>
          </a:xfrm>
          <a:prstGeom prst="wedgeEllipseCallout">
            <a:avLst>
              <a:gd name="adj1" fmla="val -84169"/>
              <a:gd name="adj2" fmla="val -46425"/>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动作链</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1</a:t>
            </a: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渲染情绪</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4" name="对话气泡: 椭圆形 33"/>
          <p:cNvSpPr/>
          <p:nvPr/>
        </p:nvSpPr>
        <p:spPr>
          <a:xfrm>
            <a:off x="9063146" y="3019349"/>
            <a:ext cx="2495987" cy="746742"/>
          </a:xfrm>
          <a:prstGeom prst="wedgeEllipseCallout">
            <a:avLst>
              <a:gd name="adj1" fmla="val -45059"/>
              <a:gd name="adj2" fmla="val -10580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夸张</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+with</a:t>
            </a: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结构</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9838127" y="2896814"/>
            <a:ext cx="1490661" cy="24387"/>
          </a:xfrm>
          <a:prstGeom prst="line">
            <a:avLst/>
          </a:prstGeom>
          <a:ln w="5715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9" name="直接连接符 38"/>
          <p:cNvCxnSpPr/>
          <p:nvPr/>
        </p:nvCxnSpPr>
        <p:spPr>
          <a:xfrm>
            <a:off x="484233" y="3401167"/>
            <a:ext cx="2412530" cy="0"/>
          </a:xfrm>
          <a:prstGeom prst="line">
            <a:avLst/>
          </a:prstGeom>
          <a:ln w="5715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2" name="直接连接符 41"/>
          <p:cNvCxnSpPr/>
          <p:nvPr/>
        </p:nvCxnSpPr>
        <p:spPr>
          <a:xfrm>
            <a:off x="8527129" y="2434475"/>
            <a:ext cx="1490661" cy="24387"/>
          </a:xfrm>
          <a:prstGeom prst="line">
            <a:avLst/>
          </a:prstGeom>
          <a:ln w="5715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45" name="矩形 44"/>
          <p:cNvSpPr/>
          <p:nvPr/>
        </p:nvSpPr>
        <p:spPr>
          <a:xfrm>
            <a:off x="4953183" y="3916917"/>
            <a:ext cx="8662369"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p:cNvSpPr/>
          <p:nvPr/>
        </p:nvSpPr>
        <p:spPr>
          <a:xfrm>
            <a:off x="497304" y="4385053"/>
            <a:ext cx="10929206"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矩形 46"/>
          <p:cNvSpPr/>
          <p:nvPr/>
        </p:nvSpPr>
        <p:spPr>
          <a:xfrm>
            <a:off x="399582" y="4832780"/>
            <a:ext cx="11026928"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对话气泡: 椭圆形 48"/>
          <p:cNvSpPr/>
          <p:nvPr/>
        </p:nvSpPr>
        <p:spPr>
          <a:xfrm>
            <a:off x="2261140" y="4118330"/>
            <a:ext cx="2874078" cy="1180165"/>
          </a:xfrm>
          <a:prstGeom prst="wedgeEllipseCallout">
            <a:avLst>
              <a:gd name="adj1" fmla="val -15975"/>
              <a:gd name="adj2" fmla="val -47846"/>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镜头切换互动交替式描写</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5009024" y="4264961"/>
            <a:ext cx="1496478"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52" name="直接连接符 51"/>
          <p:cNvCxnSpPr/>
          <p:nvPr/>
        </p:nvCxnSpPr>
        <p:spPr>
          <a:xfrm>
            <a:off x="9620868" y="4264961"/>
            <a:ext cx="1707920"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54" name="直接连接符 53"/>
          <p:cNvCxnSpPr/>
          <p:nvPr/>
        </p:nvCxnSpPr>
        <p:spPr>
          <a:xfrm>
            <a:off x="5598847" y="4738449"/>
            <a:ext cx="1496478"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55" name="直接连接符 54"/>
          <p:cNvCxnSpPr/>
          <p:nvPr/>
        </p:nvCxnSpPr>
        <p:spPr>
          <a:xfrm>
            <a:off x="7150767" y="5170450"/>
            <a:ext cx="1623285"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sp>
        <p:nvSpPr>
          <p:cNvPr id="57" name="矩形 56"/>
          <p:cNvSpPr/>
          <p:nvPr/>
        </p:nvSpPr>
        <p:spPr>
          <a:xfrm>
            <a:off x="382131" y="5258954"/>
            <a:ext cx="11159551" cy="495577"/>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8" name="直接连接符 57"/>
          <p:cNvCxnSpPr/>
          <p:nvPr/>
        </p:nvCxnSpPr>
        <p:spPr>
          <a:xfrm>
            <a:off x="1491027" y="5638888"/>
            <a:ext cx="2124692"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60" name="直接连接符 59"/>
          <p:cNvCxnSpPr/>
          <p:nvPr/>
        </p:nvCxnSpPr>
        <p:spPr>
          <a:xfrm>
            <a:off x="6208065" y="5638888"/>
            <a:ext cx="1518964"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62" name="直接连接符 61"/>
          <p:cNvCxnSpPr/>
          <p:nvPr/>
        </p:nvCxnSpPr>
        <p:spPr>
          <a:xfrm>
            <a:off x="8441912" y="6103579"/>
            <a:ext cx="2984598" cy="12194"/>
          </a:xfrm>
          <a:prstGeom prst="line">
            <a:avLst/>
          </a:prstGeom>
          <a:ln w="5715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4" name="直接连接符 63"/>
          <p:cNvCxnSpPr/>
          <p:nvPr/>
        </p:nvCxnSpPr>
        <p:spPr>
          <a:xfrm>
            <a:off x="282390" y="6579523"/>
            <a:ext cx="1440656" cy="0"/>
          </a:xfrm>
          <a:prstGeom prst="line">
            <a:avLst/>
          </a:prstGeom>
          <a:ln w="57150">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6" name="对话气泡: 椭圆形 65"/>
          <p:cNvSpPr/>
          <p:nvPr/>
        </p:nvSpPr>
        <p:spPr>
          <a:xfrm>
            <a:off x="9296431" y="6258178"/>
            <a:ext cx="1124937" cy="599821"/>
          </a:xfrm>
          <a:prstGeom prst="wedgeEllipseCallout">
            <a:avLst>
              <a:gd name="adj1" fmla="val -28839"/>
              <a:gd name="adj2" fmla="val -71214"/>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夸张</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inVertical)">
                                      <p:cBhvr>
                                        <p:cTn id="73" dur="500"/>
                                        <p:tgtEl>
                                          <p:spTgt spid="4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barn(inVertical)">
                                      <p:cBhvr>
                                        <p:cTn id="76" dur="500"/>
                                        <p:tgtEl>
                                          <p:spTgt spid="4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arn(inVertical)">
                                      <p:cBhvr>
                                        <p:cTn id="79" dur="500"/>
                                        <p:tgtEl>
                                          <p:spTgt spid="4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barn(inVertical)">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par>
                                <p:cTn id="88" presetID="16" presetClass="entr" presetSubtype="21"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barn(inVertical)">
                                      <p:cBhvr>
                                        <p:cTn id="90" dur="500"/>
                                        <p:tgtEl>
                                          <p:spTgt spid="52"/>
                                        </p:tgtEl>
                                      </p:cBhvr>
                                    </p:animEffect>
                                  </p:childTnLst>
                                </p:cTn>
                              </p:par>
                              <p:par>
                                <p:cTn id="91" presetID="16" presetClass="entr" presetSubtype="21" fill="hold"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barn(inVertical)">
                                      <p:cBhvr>
                                        <p:cTn id="93" dur="500"/>
                                        <p:tgtEl>
                                          <p:spTgt spid="54"/>
                                        </p:tgtEl>
                                      </p:cBhvr>
                                    </p:animEffect>
                                  </p:childTnLst>
                                </p:cTn>
                              </p:par>
                              <p:par>
                                <p:cTn id="94" presetID="16" presetClass="entr" presetSubtype="21"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barn(inVertical)">
                                      <p:cBhvr>
                                        <p:cTn id="96" dur="500"/>
                                        <p:tgtEl>
                                          <p:spTgt spid="55"/>
                                        </p:tgtEl>
                                      </p:cBhvr>
                                    </p:animEffect>
                                  </p:childTnLst>
                                </p:cTn>
                              </p:par>
                              <p:par>
                                <p:cTn id="97" presetID="16" presetClass="entr" presetSubtype="21" fill="hold"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barn(inVertical)">
                                      <p:cBhvr>
                                        <p:cTn id="99" dur="500"/>
                                        <p:tgtEl>
                                          <p:spTgt spid="58"/>
                                        </p:tgtEl>
                                      </p:cBhvr>
                                    </p:animEffect>
                                  </p:childTnLst>
                                </p:cTn>
                              </p:par>
                              <p:par>
                                <p:cTn id="100" presetID="16" presetClass="entr" presetSubtype="21" fill="hold"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barn(inVertical)">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down)">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barn(inVertical)">
                                      <p:cBhvr>
                                        <p:cTn id="112" dur="500"/>
                                        <p:tgtEl>
                                          <p:spTgt spid="62"/>
                                        </p:tgtEl>
                                      </p:cBhvr>
                                    </p:animEffect>
                                  </p:childTnLst>
                                </p:cTn>
                              </p:par>
                              <p:par>
                                <p:cTn id="113" presetID="16" presetClass="entr" presetSubtype="21"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barn(inVertical)">
                                      <p:cBhvr>
                                        <p:cTn id="115" dur="500"/>
                                        <p:tgtEl>
                                          <p:spTgt spid="6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wipe(down)">
                                      <p:cBhvr>
                                        <p:cTn id="12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p:bldP spid="3" grpId="0" animBg="1"/>
      <p:bldP spid="29" grpId="0" animBg="1"/>
      <p:bldP spid="6" grpId="0" animBg="1"/>
      <p:bldP spid="7" grpId="0" animBg="1"/>
      <p:bldP spid="10" grpId="0" animBg="1"/>
      <p:bldP spid="31" grpId="0" animBg="1"/>
      <p:bldP spid="34" grpId="0" animBg="1"/>
      <p:bldP spid="45" grpId="0" animBg="1"/>
      <p:bldP spid="46" grpId="0" animBg="1"/>
      <p:bldP spid="47" grpId="0" animBg="1"/>
      <p:bldP spid="49" grpId="0" animBg="1"/>
      <p:bldP spid="57"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768652" y="0"/>
            <a:ext cx="181901" cy="495577"/>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0"/>
          <p:cNvSpPr txBox="1"/>
          <p:nvPr/>
        </p:nvSpPr>
        <p:spPr>
          <a:xfrm>
            <a:off x="399582" y="152897"/>
            <a:ext cx="11392835" cy="6555641"/>
          </a:xfrm>
          <a:prstGeom prst="rect">
            <a:avLst/>
          </a:prstGeom>
          <a:noFill/>
        </p:spPr>
        <p:txBody>
          <a:bodyPr wrap="square" rtlCol="0">
            <a:spAutoFit/>
          </a:bodyPr>
          <a:lstStyle/>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Finally, with just two minutes to spare we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rolled into </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bus station.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Thankfully</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there was a long queue still waiting to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board the bus</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Gunter parked the taxi behind the bus, turned around, and looked at me with a big smile on his face. "'We made it, "he said.</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Just then I realized that I had zero cash in my wallet. I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flashed him an apologetic smile</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as I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pulled out </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my Portuguese bankcard. He tried it several times, but the card machine just did not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play along</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 feeling of helplessness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washed over </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me as I saw the </a:t>
            </a:r>
            <a:r>
              <a:rPr lang="en-US" altLang="zh-CN" sz="30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bus queue thinning out</a:t>
            </a: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this moment, Gunter pointed towards the waiting hall of the bus station. There at the entrance, was a cash machine. I jumped out of the car, made a mad run for the machine, and popped my card in, only to read the message :"Out of order. Sorry."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grpSp>
        <p:nvGrpSpPr>
          <p:cNvPr id="2" name="组合 1"/>
          <p:cNvGrpSpPr/>
          <p:nvPr/>
        </p:nvGrpSpPr>
        <p:grpSpPr>
          <a:xfrm>
            <a:off x="332397" y="152897"/>
            <a:ext cx="1390649" cy="1174889"/>
            <a:chOff x="5124451" y="793750"/>
            <a:chExt cx="1390649" cy="1174889"/>
          </a:xfrm>
        </p:grpSpPr>
        <p:cxnSp>
          <p:nvCxnSpPr>
            <p:cNvPr id="13" name="直接连接符 12"/>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332397" y="1182160"/>
            <a:ext cx="11026928"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 name="直接连接符 5"/>
          <p:cNvCxnSpPr/>
          <p:nvPr/>
        </p:nvCxnSpPr>
        <p:spPr>
          <a:xfrm>
            <a:off x="464944" y="1527454"/>
            <a:ext cx="1086975"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a:off x="8250540" y="1527454"/>
            <a:ext cx="3029386"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nvCxnSpPr>
        <p:spPr>
          <a:xfrm>
            <a:off x="5261871" y="1527454"/>
            <a:ext cx="2151051"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sp>
        <p:nvSpPr>
          <p:cNvPr id="22" name="对话气泡: 椭圆形 21"/>
          <p:cNvSpPr/>
          <p:nvPr/>
        </p:nvSpPr>
        <p:spPr>
          <a:xfrm>
            <a:off x="8142347" y="1603216"/>
            <a:ext cx="3137579" cy="894987"/>
          </a:xfrm>
          <a:prstGeom prst="wedgeEllipseCallout">
            <a:avLst>
              <a:gd name="adj1" fmla="val -84169"/>
              <a:gd name="adj2" fmla="val -55004"/>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动作链</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2 </a:t>
            </a:r>
            <a:endParaRPr lang="en-US" altLang="zh-CN" sz="2400" dirty="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烘托人物形象</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4049654" y="1603215"/>
            <a:ext cx="1911396" cy="495577"/>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对话气泡: 椭圆形 24"/>
          <p:cNvSpPr/>
          <p:nvPr/>
        </p:nvSpPr>
        <p:spPr>
          <a:xfrm>
            <a:off x="1723046" y="1905404"/>
            <a:ext cx="2220739" cy="746232"/>
          </a:xfrm>
          <a:prstGeom prst="wedgeEllipseCallout">
            <a:avLst>
              <a:gd name="adj1" fmla="val 70103"/>
              <a:gd name="adj2" fmla="val -33490"/>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对话简洁</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77676" y="3869850"/>
            <a:ext cx="10418196"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nvSpPr>
        <p:spPr>
          <a:xfrm>
            <a:off x="9546508" y="3383312"/>
            <a:ext cx="1911396" cy="495577"/>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对话气泡: 椭圆形 27"/>
          <p:cNvSpPr/>
          <p:nvPr/>
        </p:nvSpPr>
        <p:spPr>
          <a:xfrm>
            <a:off x="828423" y="4220898"/>
            <a:ext cx="2424328" cy="804811"/>
          </a:xfrm>
          <a:prstGeom prst="wedgeEllipseCallout">
            <a:avLst>
              <a:gd name="adj1" fmla="val 71254"/>
              <a:gd name="adj2" fmla="val -39561"/>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无灵主语句渲染情绪</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29" name="对话气泡: 椭圆形 28"/>
          <p:cNvSpPr/>
          <p:nvPr/>
        </p:nvSpPr>
        <p:spPr>
          <a:xfrm>
            <a:off x="5261871" y="2561376"/>
            <a:ext cx="3363268" cy="746232"/>
          </a:xfrm>
          <a:prstGeom prst="wedgeEllipseCallout">
            <a:avLst>
              <a:gd name="adj1" fmla="val 38986"/>
              <a:gd name="adj2" fmla="val -1478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生动的动词短语</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588200" y="5289194"/>
            <a:ext cx="6662340"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对话气泡: 椭圆形 30"/>
          <p:cNvSpPr/>
          <p:nvPr/>
        </p:nvSpPr>
        <p:spPr>
          <a:xfrm>
            <a:off x="4344620" y="4449974"/>
            <a:ext cx="2424328" cy="804811"/>
          </a:xfrm>
          <a:prstGeom prst="wedgeEllipseCallout">
            <a:avLst>
              <a:gd name="adj1" fmla="val -3893"/>
              <a:gd name="adj2" fmla="val 62781"/>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完全倒装句</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464944" y="5743193"/>
            <a:ext cx="11026928"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nvSpPr>
        <p:spPr>
          <a:xfrm>
            <a:off x="8282533" y="5278048"/>
            <a:ext cx="2997393" cy="495577"/>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34" name="直接连接符 33"/>
          <p:cNvCxnSpPr/>
          <p:nvPr/>
        </p:nvCxnSpPr>
        <p:spPr>
          <a:xfrm>
            <a:off x="8459533" y="5630621"/>
            <a:ext cx="2185200"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36" name="直接连接符 35"/>
          <p:cNvCxnSpPr/>
          <p:nvPr/>
        </p:nvCxnSpPr>
        <p:spPr>
          <a:xfrm>
            <a:off x="1129210" y="6111088"/>
            <a:ext cx="2458588"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cxnSp>
        <p:nvCxnSpPr>
          <p:cNvPr id="38" name="直接连接符 37"/>
          <p:cNvCxnSpPr/>
          <p:nvPr/>
        </p:nvCxnSpPr>
        <p:spPr>
          <a:xfrm>
            <a:off x="6837811" y="6111088"/>
            <a:ext cx="2913462" cy="0"/>
          </a:xfrm>
          <a:prstGeom prst="line">
            <a:avLst/>
          </a:prstGeom>
          <a:ln w="57150">
            <a:solidFill>
              <a:srgbClr val="FF9999"/>
            </a:solidFill>
          </a:ln>
        </p:spPr>
        <p:style>
          <a:lnRef idx="1">
            <a:schemeClr val="accent2"/>
          </a:lnRef>
          <a:fillRef idx="0">
            <a:schemeClr val="accent2"/>
          </a:fillRef>
          <a:effectRef idx="0">
            <a:schemeClr val="accent2"/>
          </a:effectRef>
          <a:fontRef idx="minor">
            <a:schemeClr val="tx1"/>
          </a:fontRef>
        </p:style>
      </p:cxnSp>
      <p:sp>
        <p:nvSpPr>
          <p:cNvPr id="40" name="对话气泡: 椭圆形 39"/>
          <p:cNvSpPr/>
          <p:nvPr/>
        </p:nvSpPr>
        <p:spPr>
          <a:xfrm>
            <a:off x="8842928" y="5973459"/>
            <a:ext cx="3014851" cy="894987"/>
          </a:xfrm>
          <a:prstGeom prst="wedgeEllipseCallout">
            <a:avLst>
              <a:gd name="adj1" fmla="val -84169"/>
              <a:gd name="adj2" fmla="val -55004"/>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动作链</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3 </a:t>
            </a:r>
            <a:endParaRPr lang="en-US" altLang="zh-CN" sz="2400" dirty="0">
              <a:solidFill>
                <a:schemeClr val="accent1">
                  <a:lumMod val="50000"/>
                </a:schemeClr>
              </a:solidFill>
              <a:latin typeface="微软雅黑" panose="020B0503020204020204" pitchFamily="34" charset="-122"/>
              <a:ea typeface="微软雅黑" panose="020B0503020204020204" pitchFamily="34" charset="-122"/>
            </a:endParaRPr>
          </a:p>
          <a:p>
            <a:pPr algn="ct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渲染情况紧急</a:t>
            </a:r>
            <a:endParaRPr lang="zh-CN" altLang="en-US" sz="2400"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par>
                                <p:cTn id="73" presetID="22" presetClass="entr" presetSubtype="4"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par>
                                <p:cTn id="76" presetID="22" presetClass="entr" presetSubtype="4"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down)">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11829188" y="0"/>
            <a:ext cx="45719" cy="614253"/>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文本框 2"/>
          <p:cNvSpPr txBox="1"/>
          <p:nvPr/>
        </p:nvSpPr>
        <p:spPr>
          <a:xfrm>
            <a:off x="1039375" y="209403"/>
            <a:ext cx="5088356" cy="1550578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due to</a:t>
            </a: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touch down</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departure of</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without a second thought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be about to do</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fish out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what seemed like a century</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roll into</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thankfully</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apologetic smile</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
        <p:nvSpPr>
          <p:cNvPr id="5" name="文本框 4"/>
          <p:cNvSpPr txBox="1"/>
          <p:nvPr/>
        </p:nvSpPr>
        <p:spPr>
          <a:xfrm>
            <a:off x="6236052" y="425787"/>
            <a:ext cx="4555237" cy="1585049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由于</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着陆；到达</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的离开</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启程</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毫不犹豫</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正准备做</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捞出</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仿佛一个世纪</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滚入</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进入</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谢天谢地</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歉意的微笑</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cxnSp>
        <p:nvCxnSpPr>
          <p:cNvPr id="8" name="直接连接符 7"/>
          <p:cNvCxnSpPr/>
          <p:nvPr/>
        </p:nvCxnSpPr>
        <p:spPr>
          <a:xfrm>
            <a:off x="159380" y="6478541"/>
            <a:ext cx="48362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5831" y="3693462"/>
            <a:ext cx="0" cy="3316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76673" y="149113"/>
            <a:ext cx="1390649" cy="1174889"/>
            <a:chOff x="5124451" y="793750"/>
            <a:chExt cx="1390649" cy="1174889"/>
          </a:xfrm>
        </p:grpSpPr>
        <p:cxnSp>
          <p:nvCxnSpPr>
            <p:cNvPr id="12" name="直接连接符 11"/>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7. Sınıf / 2. Ünite - FunWords.ne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59838" y="-53585"/>
            <a:ext cx="2731061" cy="1679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11829188" y="0"/>
            <a:ext cx="45719" cy="614253"/>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文本框 2"/>
          <p:cNvSpPr txBox="1"/>
          <p:nvPr/>
        </p:nvSpPr>
        <p:spPr>
          <a:xfrm>
            <a:off x="1612891" y="307126"/>
            <a:ext cx="5088356" cy="15770471"/>
          </a:xfrm>
          <a:prstGeom prst="rect">
            <a:avLst/>
          </a:prstGeom>
          <a:noFill/>
        </p:spPr>
        <p:txBody>
          <a:bodyPr wrap="square" rtlCol="0">
            <a:spAutoFit/>
          </a:bodyPr>
          <a:lstStyle/>
          <a:p>
            <a:pPr lvl="0">
              <a:lnSpc>
                <a:spcPct val="150000"/>
              </a:lnSpc>
              <a:defRPr/>
            </a:pPr>
            <a:r>
              <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pull out</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play along</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wash over</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bus queue</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thin out</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make a mad run</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pop my card in</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6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6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6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6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zh-CN" altLang="en-US" sz="36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
        <p:nvSpPr>
          <p:cNvPr id="5" name="文本框 4"/>
          <p:cNvSpPr txBox="1"/>
          <p:nvPr/>
        </p:nvSpPr>
        <p:spPr>
          <a:xfrm>
            <a:off x="6027619" y="307126"/>
            <a:ext cx="4555237" cy="1524109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取出；撤退</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配合；顺应</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深入影响</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公交车排队</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变得稀薄</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疯狂奔跑</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快速把我的卡插入</a:t>
            </a: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6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cxnSp>
        <p:nvCxnSpPr>
          <p:cNvPr id="8" name="直接连接符 7"/>
          <p:cNvCxnSpPr/>
          <p:nvPr/>
        </p:nvCxnSpPr>
        <p:spPr>
          <a:xfrm>
            <a:off x="257103" y="6324977"/>
            <a:ext cx="48362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5831" y="3693462"/>
            <a:ext cx="0" cy="3316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76673" y="149113"/>
            <a:ext cx="1390649" cy="1174889"/>
            <a:chOff x="5124451" y="793750"/>
            <a:chExt cx="1390649" cy="1174889"/>
          </a:xfrm>
        </p:grpSpPr>
        <p:cxnSp>
          <p:nvCxnSpPr>
            <p:cNvPr id="12" name="直接连接符 11"/>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2" descr="7. Sınıf / 2. Ünite - FunWords.ne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31309" y="232601"/>
            <a:ext cx="2895600" cy="178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veiling 9 Intriguing Causes of Flight Delay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70637"/>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5226428" y="2401838"/>
            <a:ext cx="6880905" cy="2308324"/>
          </a:xfrm>
          <a:prstGeom prst="rect">
            <a:avLst/>
          </a:prstGeom>
          <a:solidFill>
            <a:schemeClr val="accent1">
              <a:lumMod val="50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7200" dirty="0">
                <a:solidFill>
                  <a:prstClr val="white"/>
                </a:solidFill>
                <a:latin typeface="Abril Fatface" panose="02000503000000020003" pitchFamily="2" charset="0"/>
                <a:ea typeface="微软雅黑" panose="020B0503020204020204" pitchFamily="34" charset="-122"/>
                <a:sym typeface="思源黑体" panose="020B0500000000000000" pitchFamily="34" charset="-122"/>
              </a:rPr>
              <a:t>风雨路途</a:t>
            </a:r>
            <a:endParaRPr lang="en-US" altLang="zh-CN" sz="7200" dirty="0">
              <a:solidFill>
                <a:prstClr val="white"/>
              </a:solidFill>
              <a:latin typeface="Abril Fatface" panose="02000503000000020003" pitchFamily="2" charset="0"/>
              <a:ea typeface="微软雅黑" panose="020B0503020204020204" pitchFamily="34" charset="-122"/>
              <a:sym typeface="思源黑体" panose="020B05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7200" dirty="0">
                <a:solidFill>
                  <a:prstClr val="white"/>
                </a:solidFill>
                <a:latin typeface="Abril Fatface" panose="02000503000000020003" pitchFamily="2" charset="0"/>
                <a:ea typeface="微软雅黑" panose="020B0503020204020204" pitchFamily="34" charset="-122"/>
                <a:sym typeface="思源黑体" panose="020B0500000000000000" pitchFamily="34" charset="-122"/>
              </a:rPr>
              <a:t>感恩信任</a:t>
            </a:r>
            <a:endParaRPr lang="en-US" altLang="zh-CN" sz="7200" dirty="0">
              <a:solidFill>
                <a:prstClr val="white"/>
              </a:solidFill>
              <a:latin typeface="Abril Fatface" panose="02000503000000020003" pitchFamily="2" charset="0"/>
              <a:ea typeface="微软雅黑" panose="020B0503020204020204" pitchFamily="34" charset="-122"/>
              <a:sym typeface="思源黑体" panose="020B0500000000000000" pitchFamily="34" charset="-122"/>
            </a:endParaRPr>
          </a:p>
        </p:txBody>
      </p:sp>
      <p:sp>
        <p:nvSpPr>
          <p:cNvPr id="5" name="文本框 4"/>
          <p:cNvSpPr txBox="1"/>
          <p:nvPr/>
        </p:nvSpPr>
        <p:spPr>
          <a:xfrm>
            <a:off x="5226428" y="5403734"/>
            <a:ext cx="6965572"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3200" b="1" dirty="0">
                <a:solidFill>
                  <a:prstClr val="white"/>
                </a:solidFill>
                <a:latin typeface="微软雅黑" panose="020B0503020204020204" pitchFamily="34" charset="-122"/>
                <a:ea typeface="微软雅黑" panose="020B0503020204020204" pitchFamily="34" charset="-122"/>
                <a:sym typeface="思源黑体" panose="020B0500000000000000" pitchFamily="34" charset="-122"/>
              </a:rPr>
              <a:t>湖北省十堰市东风高级中学</a:t>
            </a:r>
            <a:r>
              <a:rPr lang="en-US" altLang="zh-CN" sz="3200" b="1" dirty="0">
                <a:solidFill>
                  <a:prstClr val="white"/>
                </a:solidFill>
                <a:latin typeface="微软雅黑" panose="020B0503020204020204" pitchFamily="34" charset="-122"/>
                <a:ea typeface="微软雅黑" panose="020B0503020204020204" pitchFamily="34" charset="-122"/>
                <a:sym typeface="思源黑体" panose="020B0500000000000000" pitchFamily="34" charset="-122"/>
              </a:rPr>
              <a:t>   </a:t>
            </a: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刘彦麟 </a:t>
            </a:r>
            <a:endPar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703" y="272226"/>
            <a:ext cx="12136159" cy="1206868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语言现象</a:t>
            </a:r>
            <a:r>
              <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1</a:t>
            </a: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：三处动作链的使用</a:t>
            </a:r>
            <a:endPar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moment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got off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plane, I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ran like crazy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through the airport building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and jumped into the first taxi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on the rank </a:t>
            </a:r>
            <a:r>
              <a:rPr lang="en-US" altLang="zh-CN" sz="32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without a second thought.</a:t>
            </a:r>
            <a:endParaRPr lang="en-US" altLang="zh-CN" sz="32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Gunter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parked the taxi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behind the bus,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turned around</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and looked at me </a:t>
            </a:r>
            <a:r>
              <a:rPr lang="en-US" altLang="zh-CN" sz="32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with a big smile on his face</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jumped out of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car,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made a mad run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for the machine,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and popped my card in</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32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only to read the message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:"Out of order. Sorry." </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动作</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1+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动作</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2 + and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动作</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3+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后缀结构（</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with</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结构 </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非谓语结构</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 y="1"/>
            <a:ext cx="12192000" cy="6678751"/>
          </a:xfrm>
          <a:prstGeom prst="rect">
            <a:avLst/>
          </a:prstGeom>
          <a:noFill/>
        </p:spPr>
        <p:txBody>
          <a:bodyPr wrap="square">
            <a:spAutoFit/>
          </a:bodyPr>
          <a:lstStyle/>
          <a:p>
            <a:pPr lvl="0" algn="ctr">
              <a:defRPr/>
            </a:pP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动作</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1+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动作</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2 + and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动作</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3+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后缀结构（</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with</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结构 </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非谓语结构</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zh-CN" altLang="en-US" sz="28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仿写练习</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我艰难地说完，盯着里的卡，然后抬头看着他的眼睛，带着羞愧和尴尬</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I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finished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my words with difficulty,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stared at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 card in my  </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hand,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and then looked up into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his eyes </a:t>
            </a:r>
            <a:r>
              <a:rPr lang="en-US" altLang="zh-CN" sz="28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with shame and embarrassment</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2. </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我向</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Gunter</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挥手，大步走过去</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(stride)</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，一把揽住他</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(gather)</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，用力   </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拥抱</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(embrace)</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I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waved at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Gunter,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strode</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to him,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and gathered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him into my arms   </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28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with a strong embrace.</a:t>
            </a:r>
            <a:endParaRPr lang="en-US" altLang="zh-CN" sz="28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28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3. Gunter</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捞出了他的小手机</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拍了拍</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(pat)</a:t>
            </a:r>
            <a:r>
              <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我的肩膀，笑道“合个影吧”</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Gunter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fished out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his little phone,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patted on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my shoulder </a:t>
            </a:r>
            <a:r>
              <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and smiled  </a:t>
            </a:r>
            <a:endParaRPr lang="en-US" altLang="zh-CN" sz="28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28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“Let’s take a picture together!”</a:t>
            </a:r>
            <a:endParaRPr lang="en-US" altLang="zh-CN" sz="28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arn(inVertical)">
                                      <p:cBhvr>
                                        <p:cTn id="12" dur="500"/>
                                        <p:tgtEl>
                                          <p:spTgt spid="8">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barn(inVertical)">
                                      <p:cBhvr>
                                        <p:cTn id="15" dur="5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7" end="7"/>
                                            </p:txEl>
                                          </p:spTgt>
                                        </p:tgtEl>
                                        <p:attrNameLst>
                                          <p:attrName>style.visibility</p:attrName>
                                        </p:attrNameLst>
                                      </p:cBhvr>
                                      <p:to>
                                        <p:strVal val="visible"/>
                                      </p:to>
                                    </p:set>
                                    <p:animEffect transition="in" filter="barn(inVertical)">
                                      <p:cBhvr>
                                        <p:cTn id="20" dur="500"/>
                                        <p:tgtEl>
                                          <p:spTgt spid="8">
                                            <p:txEl>
                                              <p:pRg st="7" end="7"/>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barn(inVertical)">
                                      <p:cBhvr>
                                        <p:cTn id="23" dur="500"/>
                                        <p:tgtEl>
                                          <p:spTgt spid="8">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barn(inVertical)">
                                      <p:cBhvr>
                                        <p:cTn id="28" dur="500"/>
                                        <p:tgtEl>
                                          <p:spTgt spid="8">
                                            <p:txEl>
                                              <p:pRg st="9" end="9"/>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Effect transition="in" filter="barn(inVertical)">
                                      <p:cBhvr>
                                        <p:cTn id="31" dur="500"/>
                                        <p:tgtEl>
                                          <p:spTgt spid="8">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12" end="12"/>
                                            </p:txEl>
                                          </p:spTgt>
                                        </p:tgtEl>
                                        <p:attrNameLst>
                                          <p:attrName>style.visibility</p:attrName>
                                        </p:attrNameLst>
                                      </p:cBhvr>
                                      <p:to>
                                        <p:strVal val="visible"/>
                                      </p:to>
                                    </p:set>
                                    <p:animEffect transition="in" filter="barn(inVertical)">
                                      <p:cBhvr>
                                        <p:cTn id="36" dur="500"/>
                                        <p:tgtEl>
                                          <p:spTgt spid="8">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xEl>
                                              <p:pRg st="13" end="13"/>
                                            </p:txEl>
                                          </p:spTgt>
                                        </p:tgtEl>
                                        <p:attrNameLst>
                                          <p:attrName>style.visibility</p:attrName>
                                        </p:attrNameLst>
                                      </p:cBhvr>
                                      <p:to>
                                        <p:strVal val="visible"/>
                                      </p:to>
                                    </p:set>
                                    <p:animEffect transition="in" filter="barn(inVertical)">
                                      <p:cBhvr>
                                        <p:cTn id="41" dur="500"/>
                                        <p:tgtEl>
                                          <p:spTgt spid="8">
                                            <p:txEl>
                                              <p:pRg st="13" end="13"/>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8">
                                            <p:txEl>
                                              <p:pRg st="14" end="14"/>
                                            </p:txEl>
                                          </p:spTgt>
                                        </p:tgtEl>
                                        <p:attrNameLst>
                                          <p:attrName>style.visibility</p:attrName>
                                        </p:attrNameLst>
                                      </p:cBhvr>
                                      <p:to>
                                        <p:strVal val="visible"/>
                                      </p:to>
                                    </p:set>
                                    <p:animEffect transition="in" filter="barn(inVertical)">
                                      <p:cBhvr>
                                        <p:cTn id="44"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841" y="0"/>
            <a:ext cx="12136159" cy="11576246"/>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语言现象</a:t>
            </a:r>
            <a:r>
              <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2</a:t>
            </a: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：二处夸张修辞的使用</a:t>
            </a:r>
            <a:endPar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ran like crazy through the airport building …</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lgn="ctr">
              <a:buAutoNum type="arabicPeriod"/>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After a heated discussion that lasted for what seemed like a century, ..          </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夸张修辞可以充分渲染情绪</a:t>
            </a:r>
            <a:endPar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zh-CN" altLang="en-US" sz="32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仿写练习</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时间仿佛静止了</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Time seemed to stand still.</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2. </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我的血液凝固了</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My flood froze.</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3. </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我除了自己的心跳什么也听不见</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I could hear nothing but my heart beating.</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4. </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听到他的话，我简直欣喜若狂</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Hearing his words, I was I was over the moon/ on the top of the world.</a:t>
            </a: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arn(inVertical)">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barn(inVertical)">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703" y="272226"/>
            <a:ext cx="12136159" cy="1206868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语言现象</a:t>
            </a:r>
            <a:r>
              <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3</a:t>
            </a: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：一处无灵主语句的使用</a:t>
            </a:r>
            <a:endPar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 feeling of helplessness washed over me as I saw the bus queue  </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thinning out.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情感</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动词 </a:t>
            </a: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overwhelm/ take hold of/ seize/ creep over/… sb</a:t>
            </a:r>
            <a:endPar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2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zh-CN" altLang="en-US" sz="32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仿写练习</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514350" lvl="0" indent="-514350">
              <a:buAutoNum type="arabicPeriod"/>
              <a:defRPr/>
            </a:pP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一股喜悦之情淹没了我</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 wave of joy overwhelmed me.</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2. </a:t>
            </a:r>
            <a:r>
              <a:rPr lang="zh-CN" altLang="en-US"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每当我想起这段经历，一股暖流涌过我全身</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Every time I think of this experience, a warm current rushes through   my body.</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841" y="0"/>
            <a:ext cx="12136159" cy="9114033"/>
          </a:xfrm>
          <a:prstGeom prst="rect">
            <a:avLst/>
          </a:prstGeom>
          <a:noFill/>
        </p:spPr>
        <p:txBody>
          <a:bodyPr wrap="square" rtlCol="0">
            <a:spAutoFit/>
          </a:bodyPr>
          <a:lstStyle/>
          <a:p>
            <a:pPr lvl="0">
              <a:defRPr/>
            </a:pP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语言现象</a:t>
            </a:r>
            <a:r>
              <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4</a:t>
            </a:r>
            <a:r>
              <a:rPr lang="zh-CN" altLang="en-US" sz="3200" b="1"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：镜头切换互动交替式描写</a:t>
            </a:r>
            <a:endPar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I told him where I was going , but he said he hadn't heard of the bus station. I thought my pronunciation was the problem, so I explained again more slowly, but he still looked confused. When I was about to give up, Gunter fished out his little phone and rang up a friend. </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a:defRPr/>
            </a:pPr>
            <a:r>
              <a:rPr lang="en-US" altLang="zh-CN"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
        <p:nvSpPr>
          <p:cNvPr id="2" name="矩形 1"/>
          <p:cNvSpPr/>
          <p:nvPr/>
        </p:nvSpPr>
        <p:spPr>
          <a:xfrm>
            <a:off x="523511" y="589211"/>
            <a:ext cx="1724097" cy="509551"/>
          </a:xfrm>
          <a:prstGeom prst="rect">
            <a:avLst/>
          </a:prstGeom>
          <a:solidFill>
            <a:schemeClr val="accent6">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85559" y="1098762"/>
            <a:ext cx="1639771" cy="509551"/>
          </a:xfrm>
          <a:prstGeom prst="rect">
            <a:avLst/>
          </a:prstGeom>
          <a:solidFill>
            <a:schemeClr val="accent6">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25945" y="1608313"/>
            <a:ext cx="1992368" cy="509551"/>
          </a:xfrm>
          <a:prstGeom prst="rect">
            <a:avLst/>
          </a:prstGeom>
          <a:solidFill>
            <a:schemeClr val="accent6">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13157" y="589211"/>
            <a:ext cx="1875168" cy="509551"/>
          </a:xfrm>
          <a:prstGeom prst="rect">
            <a:avLst/>
          </a:prstGeom>
          <a:solidFill>
            <a:schemeClr val="accent2">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659" y="1608313"/>
            <a:ext cx="1875168" cy="509551"/>
          </a:xfrm>
          <a:prstGeom prst="rect">
            <a:avLst/>
          </a:prstGeom>
          <a:solidFill>
            <a:schemeClr val="accent2">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63820" y="2117864"/>
            <a:ext cx="2889716" cy="509551"/>
          </a:xfrm>
          <a:prstGeom prst="rect">
            <a:avLst/>
          </a:prstGeom>
          <a:solidFill>
            <a:schemeClr val="accent2">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4448" y="2628694"/>
            <a:ext cx="842646" cy="1112293"/>
          </a:xfrm>
          <a:prstGeom prst="rect">
            <a:avLst/>
          </a:prstGeom>
        </p:spPr>
      </p:pic>
      <p:pic>
        <p:nvPicPr>
          <p:cNvPr id="10" name="图片 9"/>
          <p:cNvPicPr>
            <a:picLocks noChangeAspect="1"/>
          </p:cNvPicPr>
          <p:nvPr/>
        </p:nvPicPr>
        <p:blipFill>
          <a:blip r:embed="rId2"/>
          <a:stretch>
            <a:fillRect/>
          </a:stretch>
        </p:blipFill>
        <p:spPr>
          <a:xfrm>
            <a:off x="9653560" y="2596908"/>
            <a:ext cx="1311540" cy="1175864"/>
          </a:xfrm>
          <a:prstGeom prst="rect">
            <a:avLst/>
          </a:prstGeom>
        </p:spPr>
      </p:pic>
      <p:sp>
        <p:nvSpPr>
          <p:cNvPr id="11" name="文本框 10"/>
          <p:cNvSpPr txBox="1"/>
          <p:nvPr/>
        </p:nvSpPr>
        <p:spPr>
          <a:xfrm>
            <a:off x="1191536" y="2996962"/>
            <a:ext cx="1109517" cy="523220"/>
          </a:xfrm>
          <a:prstGeom prst="rect">
            <a:avLst/>
          </a:prstGeom>
          <a:noFill/>
        </p:spPr>
        <p:txBody>
          <a:bodyPr wrap="square" rtlCol="0">
            <a:spAutoFit/>
          </a:bodyPr>
          <a:lstStyle/>
          <a:p>
            <a:pPr algn="ctr"/>
            <a:r>
              <a:rPr lang="en-US" altLang="zh-CN" sz="2800" b="1" dirty="0"/>
              <a:t>I</a:t>
            </a:r>
            <a:endParaRPr lang="zh-CN" altLang="en-US" sz="2800" b="1" dirty="0"/>
          </a:p>
        </p:txBody>
      </p:sp>
      <p:sp>
        <p:nvSpPr>
          <p:cNvPr id="12" name="文本框 11"/>
          <p:cNvSpPr txBox="1"/>
          <p:nvPr/>
        </p:nvSpPr>
        <p:spPr>
          <a:xfrm>
            <a:off x="8616838" y="2841068"/>
            <a:ext cx="1451872" cy="523220"/>
          </a:xfrm>
          <a:prstGeom prst="rect">
            <a:avLst/>
          </a:prstGeom>
          <a:noFill/>
        </p:spPr>
        <p:txBody>
          <a:bodyPr wrap="square" rtlCol="0">
            <a:spAutoFit/>
          </a:bodyPr>
          <a:lstStyle/>
          <a:p>
            <a:pPr algn="ctr"/>
            <a:r>
              <a:rPr lang="en-US" altLang="zh-CN" sz="2800" b="1" dirty="0"/>
              <a:t>Gunter</a:t>
            </a:r>
            <a:endParaRPr lang="zh-CN" altLang="en-US" sz="2800" b="1" dirty="0"/>
          </a:p>
        </p:txBody>
      </p:sp>
      <p:sp>
        <p:nvSpPr>
          <p:cNvPr id="14" name="文本框 13"/>
          <p:cNvSpPr txBox="1"/>
          <p:nvPr/>
        </p:nvSpPr>
        <p:spPr>
          <a:xfrm>
            <a:off x="2420551" y="3082321"/>
            <a:ext cx="6942327" cy="523220"/>
          </a:xfrm>
          <a:prstGeom prst="rect">
            <a:avLst/>
          </a:prstGeom>
          <a:noFill/>
        </p:spPr>
        <p:txBody>
          <a:bodyPr wrap="square">
            <a:spAutoFit/>
          </a:bodyPr>
          <a:lstStyle/>
          <a:p>
            <a:pPr>
              <a:defRPr/>
            </a:pPr>
            <a:r>
              <a:rPr lang="zh-CN" altLang="en-US" sz="28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人物互动密集交替，节奏快，画面感强</a:t>
            </a:r>
            <a:endParaRPr lang="en-US" altLang="zh-CN" sz="28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graphicFrame>
        <p:nvGraphicFramePr>
          <p:cNvPr id="15" name="表格 14"/>
          <p:cNvGraphicFramePr>
            <a:graphicFrameLocks noGrp="1"/>
          </p:cNvGraphicFramePr>
          <p:nvPr/>
        </p:nvGraphicFramePr>
        <p:xfrm>
          <a:off x="0" y="3726177"/>
          <a:ext cx="5591103" cy="3097131"/>
        </p:xfrm>
        <a:graphic>
          <a:graphicData uri="http://schemas.openxmlformats.org/drawingml/2006/table">
            <a:tbl>
              <a:tblPr>
                <a:tableStyleId>{2D5ABB26-0587-4C30-8999-92F81FD0307C}</a:tableStyleId>
              </a:tblPr>
              <a:tblGrid>
                <a:gridCol w="5591103"/>
              </a:tblGrid>
              <a:tr h="3097131">
                <a:tc>
                  <a:txBody>
                    <a:bodyPr/>
                    <a:lstStyle/>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explain and make a promise. </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look into his eyes, embarrassed</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catch up with the bus</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call him and pay for the fare</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give tips</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learn to trust others and gain a friendship</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txBody>
                  <a:tcPr>
                    <a:solidFill>
                      <a:srgbClr val="FFC000"/>
                    </a:solidFill>
                  </a:tcPr>
                </a:tc>
              </a:tr>
            </a:tbl>
          </a:graphicData>
        </a:graphic>
      </p:graphicFrame>
      <p:graphicFrame>
        <p:nvGraphicFramePr>
          <p:cNvPr id="16" name="表格 15"/>
          <p:cNvGraphicFramePr>
            <a:graphicFrameLocks noGrp="1"/>
          </p:cNvGraphicFramePr>
          <p:nvPr/>
        </p:nvGraphicFramePr>
        <p:xfrm>
          <a:off x="6005258" y="3726176"/>
          <a:ext cx="6130901" cy="3037592"/>
        </p:xfrm>
        <a:graphic>
          <a:graphicData uri="http://schemas.openxmlformats.org/drawingml/2006/table">
            <a:tbl>
              <a:tblPr>
                <a:tableStyleId>{2D5ABB26-0587-4C30-8999-92F81FD0307C}</a:tableStyleId>
              </a:tblPr>
              <a:tblGrid>
                <a:gridCol w="6130901"/>
              </a:tblGrid>
              <a:tr h="3037592">
                <a:tc>
                  <a:txBody>
                    <a:bodyPr/>
                    <a:lstStyle/>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nod his head simply/agree gladly</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comfort and a big smile</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encourage and wave goodbye</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surprise and happy</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refuse the tips</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p>
                      <a:pPr marL="285750" indent="-285750">
                        <a:buFont typeface="Arial" panose="020B0604020202020204" pitchFamily="34" charset="0"/>
                        <a:buChar char="•"/>
                      </a:pPr>
                      <a:r>
                        <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make a new friend</a:t>
                      </a:r>
                      <a:endParaRPr lang="en-US" altLang="zh-CN" sz="2800" kern="1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a:txBody>
                  <a:tcPr>
                    <a:solidFill>
                      <a:srgbClr val="ADCDE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5" grpId="0" animBg="1"/>
      <p:bldP spid="6" grpId="0" animBg="1"/>
      <p:bldP spid="7" grpId="0" animBg="1"/>
      <p:bldP spid="8" grpId="0" animBg="1"/>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703" y="272226"/>
            <a:ext cx="12136159" cy="86215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语言现象</a:t>
            </a:r>
            <a:r>
              <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5</a:t>
            </a:r>
            <a:r>
              <a:rPr lang="zh-CN" altLang="en-US"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：直接引语非常简洁，且只有两处，大部分为间接转述</a:t>
            </a:r>
            <a:endParaRPr lang="en-US" altLang="zh-CN" sz="3200" b="1" noProof="0" dirty="0">
              <a:solidFill>
                <a:srgbClr val="C00000"/>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'We made it, "he said</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"Out of order. Sorry." </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lang="en-US" altLang="zh-CN" sz="32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effectLst>
                  <a:outerShdw blurRad="38100" dist="38100" dir="2700000" algn="tl">
                    <a:srgbClr val="000000">
                      <a:alpha val="43137"/>
                    </a:srgbClr>
                  </a:outerShdw>
                </a:effectLs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a:t>
            </a:r>
            <a:r>
              <a:rPr lang="en-US" altLang="zh-CN" sz="3200" dirty="0">
                <a:solidFill>
                  <a:schemeClr val="accent2">
                    <a:lumMod val="50000"/>
                  </a:scheme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told him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where I was going , </a:t>
            </a:r>
            <a:r>
              <a:rPr lang="en-US" altLang="zh-CN" sz="3200" dirty="0">
                <a:solidFill>
                  <a:schemeClr val="accent2">
                    <a:lumMod val="50000"/>
                  </a:scheme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but he said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he hadn't heard of the bus station. I thought my pronunciation was the problem, </a:t>
            </a:r>
            <a:r>
              <a:rPr lang="en-US" altLang="zh-CN" sz="3200" dirty="0">
                <a:solidFill>
                  <a:schemeClr val="accent2">
                    <a:lumMod val="50000"/>
                  </a:scheme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so I explained </a:t>
            </a: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again more slowly, but he still looked confused</a:t>
            </a: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lnSpc>
                <a:spcPct val="150000"/>
              </a:lnSpc>
              <a:defRPr/>
            </a:pPr>
            <a:r>
              <a:rPr lang="zh-CN" altLang="en-US" sz="3200" b="1" dirty="0">
                <a:solidFill>
                  <a:srgbClr val="0E5FE2"/>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因此续写中不应出现大量直接引语的对话描写。</a:t>
            </a: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037298" y="1256667"/>
            <a:ext cx="5235740" cy="1107996"/>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主题协同</a:t>
            </a:r>
            <a:endPar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6" name="TextBox 6"/>
          <p:cNvSpPr txBox="1"/>
          <p:nvPr/>
        </p:nvSpPr>
        <p:spPr>
          <a:xfrm>
            <a:off x="5345879" y="532868"/>
            <a:ext cx="1205405" cy="230063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rPr>
              <a:t>5</a:t>
            </a:r>
            <a:endPar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endParaRPr>
          </a:p>
        </p:txBody>
      </p:sp>
      <p:grpSp>
        <p:nvGrpSpPr>
          <p:cNvPr id="13" name="组合 12"/>
          <p:cNvGrpSpPr/>
          <p:nvPr/>
        </p:nvGrpSpPr>
        <p:grpSpPr>
          <a:xfrm>
            <a:off x="5734268" y="2522210"/>
            <a:ext cx="428626" cy="153192"/>
            <a:chOff x="882650" y="3726658"/>
            <a:chExt cx="428626" cy="153192"/>
          </a:xfrm>
          <a:solidFill>
            <a:schemeClr val="tx1">
              <a:lumMod val="85000"/>
              <a:lumOff val="15000"/>
            </a:schemeClr>
          </a:solidFill>
        </p:grpSpPr>
        <p:sp>
          <p:nvSpPr>
            <p:cNvPr id="14" name="矩形 13"/>
            <p:cNvSpPr/>
            <p:nvPr/>
          </p:nvSpPr>
          <p:spPr>
            <a:xfrm>
              <a:off x="882650" y="3786053"/>
              <a:ext cx="428626" cy="9379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5" name="直接连接符 14"/>
            <p:cNvCxnSpPr/>
            <p:nvPr/>
          </p:nvCxnSpPr>
          <p:spPr>
            <a:xfrm>
              <a:off x="882650" y="3726658"/>
              <a:ext cx="428626" cy="0"/>
            </a:xfrm>
            <a:prstGeom prst="line">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418667" y="3003823"/>
            <a:ext cx="6422894" cy="3251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0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主题为续写指明方向，只有</a:t>
            </a:r>
            <a:r>
              <a:rPr lang="zh-CN" altLang="en-US" sz="20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准确把握所给文本主题</a:t>
            </a:r>
            <a:r>
              <a:rPr lang="zh-CN" altLang="en-US" sz="20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，才能保证续写内容与原文，上下衔接，情节合理，内容协同，目的一致，因此续写内容情节等应基于主题意义来创造和构思，并</a:t>
            </a:r>
            <a:r>
              <a:rPr lang="zh-CN" altLang="en-US" sz="20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基于原文主题，通过续写达成作者的写作目的，升华文本主题</a:t>
            </a:r>
            <a:r>
              <a:rPr lang="zh-CN" altLang="en-US" sz="20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a:t>
            </a:r>
            <a:endParaRPr lang="zh-CN" altLang="en-US" sz="20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20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a:t>
            </a:r>
            <a:r>
              <a:rPr lang="zh-CN" altLang="en-US" sz="20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吴亚东，张卫平 例谈基于文本深度解读的读后续写内容创造</a:t>
            </a:r>
            <a:endParaRPr lang="en-US" altLang="zh-CN" sz="20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p:txBody>
      </p:sp>
      <p:pic>
        <p:nvPicPr>
          <p:cNvPr id="3" name="Picture 2" descr="Taxi PNG transparent image download, size: 980x383p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0797" y="2833498"/>
            <a:ext cx="6839487" cy="2672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握手商业人士元素素材下载-正版素材401148014-摄图网"/>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70" b="94070" l="10000" r="90000">
                        <a14:foregroundMark x1="33256" y1="9651" x2="33256" y2="9651"/>
                        <a14:foregroundMark x1="70116" y1="9302" x2="70116" y2="9302"/>
                        <a14:foregroundMark x1="34419" y1="92791" x2="34419" y2="92791"/>
                        <a14:foregroundMark x1="21279" y1="93837" x2="21279" y2="93837"/>
                        <a14:foregroundMark x1="34767" y1="94070" x2="34767" y2="94070"/>
                        <a14:foregroundMark x1="64186" y1="91628" x2="64186" y2="91628"/>
                        <a14:foregroundMark x1="64419" y1="90698" x2="64419" y2="90698"/>
                        <a14:foregroundMark x1="75233" y1="90698" x2="75233" y2="90698"/>
                        <a14:foregroundMark x1="74767" y1="91977" x2="74767" y2="91977"/>
                      </a14:backgroundRemoval>
                    </a14:imgEffect>
                  </a14:imgLayer>
                </a14:imgProps>
              </a:ext>
              <a:ext uri="{28A0092B-C50C-407E-A947-70E740481C1C}">
                <a14:useLocalDpi xmlns:a14="http://schemas.microsoft.com/office/drawing/2010/main" val="0"/>
              </a:ext>
            </a:extLst>
          </a:blip>
          <a:srcRect/>
          <a:stretch>
            <a:fillRect/>
          </a:stretch>
        </p:blipFill>
        <p:spPr bwMode="auto">
          <a:xfrm>
            <a:off x="1048500" y="2109723"/>
            <a:ext cx="4054372" cy="4054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卡通乌云图片_卡通乌云素材_卡通乌云高清图片_摄图网图片下载"/>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00" b="93667" l="5136" r="92447">
                        <a14:foregroundMark x1="5740" y1="32667" x2="5740" y2="32667"/>
                        <a14:foregroundMark x1="28097" y1="7333" x2="28097" y2="7333"/>
                        <a14:foregroundMark x1="57704" y1="6333" x2="57704" y2="6333"/>
                        <a14:foregroundMark x1="78248" y1="48000" x2="78248" y2="48000"/>
                        <a14:foregroundMark x1="49849" y1="53333" x2="49849" y2="53333"/>
                        <a14:foregroundMark x1="33837" y1="56000" x2="33837" y2="56000"/>
                        <a14:foregroundMark x1="17825" y1="51667" x2="17825" y2="51667"/>
                        <a14:foregroundMark x1="28399" y1="76333" x2="28399" y2="76333"/>
                        <a14:foregroundMark x1="44713" y1="76667" x2="44713" y2="76667"/>
                        <a14:foregroundMark x1="66767" y1="63667" x2="66767" y2="63667"/>
                        <a14:foregroundMark x1="77946" y1="71667" x2="77946" y2="71667"/>
                        <a14:foregroundMark x1="87009" y1="57667" x2="87009" y2="57667"/>
                        <a14:foregroundMark x1="67069" y1="63000" x2="67069" y2="63000"/>
                        <a14:foregroundMark x1="60121" y1="84333" x2="60121" y2="84333"/>
                        <a14:foregroundMark x1="32628" y1="92333" x2="32628" y2="92333"/>
                        <a14:foregroundMark x1="44411" y1="76000" x2="44411" y2="76000"/>
                        <a14:foregroundMark x1="27795" y1="75667" x2="27795" y2="75667"/>
                        <a14:foregroundMark x1="27190" y1="75667" x2="27190" y2="75667"/>
                        <a14:foregroundMark x1="27795" y1="74000" x2="27795" y2="74000"/>
                        <a14:foregroundMark x1="76737" y1="71667" x2="76737" y2="71667"/>
                        <a14:foregroundMark x1="77039" y1="71000" x2="77039" y2="71000"/>
                        <a14:foregroundMark x1="59215" y1="84000" x2="59215" y2="84000"/>
                        <a14:foregroundMark x1="33837" y1="93667" x2="33837" y2="93667"/>
                        <a14:foregroundMark x1="86103" y1="58000" x2="86103" y2="58000"/>
                        <a14:foregroundMark x1="86707" y1="57667" x2="86707" y2="57667"/>
                        <a14:foregroundMark x1="85801" y1="58333" x2="85801" y2="58333"/>
                        <a14:foregroundMark x1="92447" y1="44000" x2="92447" y2="44000"/>
                        <a14:foregroundMark x1="16918" y1="51667" x2="16918" y2="51667"/>
                        <a14:foregroundMark x1="17523" y1="51333" x2="17523" y2="51333"/>
                        <a14:foregroundMark x1="16314" y1="51000" x2="16314" y2="51000"/>
                        <a14:foregroundMark x1="67976" y1="63667" x2="67976" y2="63667"/>
                        <a14:foregroundMark x1="88218" y1="53667" x2="88218" y2="53667"/>
                        <a14:backgroundMark x1="21450" y1="52000" x2="21450" y2="52000"/>
                        <a14:backgroundMark x1="89426" y1="57000" x2="89426" y2="57000"/>
                        <a14:backgroundMark x1="83384" y1="56667" x2="83384" y2="56667"/>
                      </a14:backgroundRemoval>
                    </a14:imgEffect>
                  </a14:imgLayer>
                </a14:imgProps>
              </a:ext>
              <a:ext uri="{28A0092B-C50C-407E-A947-70E740481C1C}">
                <a14:useLocalDpi xmlns:a14="http://schemas.microsoft.com/office/drawing/2010/main" val="0"/>
              </a:ext>
            </a:extLst>
          </a:blip>
          <a:srcRect/>
          <a:stretch>
            <a:fillRect/>
          </a:stretch>
        </p:blipFill>
        <p:spPr bwMode="auto">
          <a:xfrm>
            <a:off x="244036" y="186540"/>
            <a:ext cx="2194910" cy="1989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flipH="1">
            <a:off x="11829188" y="0"/>
            <a:ext cx="45719" cy="614253"/>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文本框 2"/>
          <p:cNvSpPr txBox="1"/>
          <p:nvPr/>
        </p:nvSpPr>
        <p:spPr>
          <a:xfrm>
            <a:off x="397869" y="307126"/>
            <a:ext cx="11794131" cy="8129148"/>
          </a:xfrm>
          <a:prstGeom prst="rect">
            <a:avLst/>
          </a:prstGeom>
          <a:noFill/>
        </p:spPr>
        <p:txBody>
          <a:bodyPr wrap="square" rtlCol="0">
            <a:spAutoFit/>
          </a:bodyPr>
          <a:lstStyle/>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Four days later, when I was back in Vienna, I called Gunter </a:t>
            </a:r>
            <a:r>
              <a:rPr lang="en-US" altLang="zh-CN"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as promised.</a:t>
            </a:r>
            <a:endParaRPr kumimoji="0" lang="en-US" altLang="zh-CN" sz="3200" b="0" i="0" u="none" strike="noStrike" kern="1200" cap="none" normalizeH="0" baseline="0" dirty="0">
              <a:ln>
                <a:noFill/>
              </a:ln>
              <a:solidFill>
                <a:prstClr val="black">
                  <a:lumMod val="85000"/>
                  <a:lumOff val="15000"/>
                </a:prstClr>
              </a:solidFill>
              <a:effectLst/>
              <a:highlight>
                <a:srgbClr val="FFFF00"/>
              </a:highligh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r>
              <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made a promise                                                     trusted me</a:t>
            </a: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r>
              <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kept my promise                                               made a new friend</a:t>
            </a: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R="0" lvl="0" algn="l" defTabSz="914400" rtl="0" eaLnBrk="1" fontAlgn="auto" latinLnBrk="0" hangingPunct="1">
              <a:spcBef>
                <a:spcPts val="0"/>
              </a:spcBef>
              <a:spcAft>
                <a:spcPts val="0"/>
              </a:spcAft>
              <a:buClrTx/>
              <a:buSzTx/>
              <a:defRPr/>
            </a:pP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457200" indent="-457200">
              <a:buFont typeface="Arial" panose="020B0604020202020204" pitchFamily="34" charset="0"/>
              <a:buChar char="•"/>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It dawned on me that it’s kindness and trust that makes the world go round.</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457200" lvl="0" indent="-457200">
              <a:buFont typeface="Arial" panose="020B0604020202020204" pitchFamily="34" charset="0"/>
              <a:buChar char="•"/>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Every time I think of that cold, wet evening, a warm current still flows through my body.</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457200" lvl="0" indent="-457200">
              <a:buFont typeface="Arial" panose="020B0604020202020204" pitchFamily="34" charset="0"/>
              <a:buChar char="•"/>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5363" y="1303844"/>
            <a:ext cx="811306" cy="1070924"/>
          </a:xfrm>
          <a:prstGeom prst="rect">
            <a:avLst/>
          </a:prstGeom>
        </p:spPr>
      </p:pic>
      <p:pic>
        <p:nvPicPr>
          <p:cNvPr id="5" name="图片 4"/>
          <p:cNvPicPr>
            <a:picLocks noChangeAspect="1"/>
          </p:cNvPicPr>
          <p:nvPr/>
        </p:nvPicPr>
        <p:blipFill>
          <a:blip r:embed="rId2"/>
          <a:stretch>
            <a:fillRect/>
          </a:stretch>
        </p:blipFill>
        <p:spPr>
          <a:xfrm>
            <a:off x="8885744" y="1198904"/>
            <a:ext cx="1311540" cy="1175864"/>
          </a:xfrm>
          <a:prstGeom prst="rect">
            <a:avLst/>
          </a:prstGeom>
        </p:spPr>
      </p:pic>
      <p:cxnSp>
        <p:nvCxnSpPr>
          <p:cNvPr id="9" name="直接箭头连接符 8"/>
          <p:cNvCxnSpPr/>
          <p:nvPr/>
        </p:nvCxnSpPr>
        <p:spPr>
          <a:xfrm>
            <a:off x="3469136" y="2589637"/>
            <a:ext cx="50745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3538937" y="2589637"/>
            <a:ext cx="5004770" cy="9911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566858" y="3580818"/>
            <a:ext cx="45929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心形 21"/>
          <p:cNvSpPr/>
          <p:nvPr/>
        </p:nvSpPr>
        <p:spPr>
          <a:xfrm>
            <a:off x="4631330" y="991009"/>
            <a:ext cx="2463995" cy="1591653"/>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微软雅黑" panose="020B0503020204020204" pitchFamily="34" charset="-122"/>
                <a:ea typeface="微软雅黑" panose="020B0503020204020204" pitchFamily="34" charset="-122"/>
              </a:rPr>
              <a:t>trust</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blinds(horizontal)">
                                      <p:cBhvr>
                                        <p:cTn id="58" dur="500"/>
                                        <p:tgtEl>
                                          <p:spTgt spid="3">
                                            <p:txEl>
                                              <p:pRg st="7" end="7"/>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blinds(horizontal)">
                                      <p:cBhvr>
                                        <p:cTn id="6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462996" y="3259303"/>
            <a:ext cx="5347422" cy="1107996"/>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习作点评</a:t>
            </a:r>
            <a:endPar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6" name="TextBox 6"/>
          <p:cNvSpPr txBox="1"/>
          <p:nvPr/>
        </p:nvSpPr>
        <p:spPr>
          <a:xfrm>
            <a:off x="6502005" y="756274"/>
            <a:ext cx="1205405" cy="230063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rPr>
              <a:t>6</a:t>
            </a:r>
            <a:endPar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endParaRPr>
          </a:p>
        </p:txBody>
      </p:sp>
      <p:grpSp>
        <p:nvGrpSpPr>
          <p:cNvPr id="13" name="组合 12"/>
          <p:cNvGrpSpPr/>
          <p:nvPr/>
        </p:nvGrpSpPr>
        <p:grpSpPr>
          <a:xfrm>
            <a:off x="6890394" y="2762327"/>
            <a:ext cx="428626" cy="153192"/>
            <a:chOff x="882650" y="3726658"/>
            <a:chExt cx="428626" cy="153192"/>
          </a:xfrm>
          <a:solidFill>
            <a:schemeClr val="tx1">
              <a:lumMod val="85000"/>
              <a:lumOff val="15000"/>
            </a:schemeClr>
          </a:solidFill>
        </p:grpSpPr>
        <p:sp>
          <p:nvSpPr>
            <p:cNvPr id="14" name="矩形 13"/>
            <p:cNvSpPr/>
            <p:nvPr/>
          </p:nvSpPr>
          <p:spPr>
            <a:xfrm>
              <a:off x="882650" y="3786053"/>
              <a:ext cx="428626" cy="9379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5" name="直接连接符 14"/>
            <p:cNvCxnSpPr/>
            <p:nvPr/>
          </p:nvCxnSpPr>
          <p:spPr>
            <a:xfrm>
              <a:off x="882650" y="3726658"/>
              <a:ext cx="428626" cy="0"/>
            </a:xfrm>
            <a:prstGeom prst="line">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Trust a Nurse | Medical Scrubs Collection"/>
          <p:cNvPicPr>
            <a:picLocks noChangeAspect="1" noChangeArrowheads="1"/>
          </p:cNvPicPr>
          <p:nvPr/>
        </p:nvPicPr>
        <p:blipFill rotWithShape="1">
          <a:blip r:embed="rId1">
            <a:extLst>
              <a:ext uri="{28A0092B-C50C-407E-A947-70E740481C1C}">
                <a14:useLocalDpi xmlns:a14="http://schemas.microsoft.com/office/drawing/2010/main" val="0"/>
              </a:ext>
            </a:extLst>
          </a:blip>
          <a:srcRect l="19112" r="17295"/>
          <a:stretch>
            <a:fillRect/>
          </a:stretch>
        </p:blipFill>
        <p:spPr bwMode="auto">
          <a:xfrm>
            <a:off x="0" y="11120"/>
            <a:ext cx="5632983" cy="6846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6514605"/>
            <a:ext cx="48362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3431" y="3541062"/>
            <a:ext cx="0" cy="3316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62822"/>
            <a:ext cx="9991248" cy="12622686"/>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lang="en-US" altLang="zh-CN"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AI</a:t>
            </a:r>
            <a:r>
              <a:rPr lang="zh-CN" altLang="en-US"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试水</a:t>
            </a:r>
            <a:r>
              <a:rPr lang="en-US" altLang="zh-CN"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24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ran back to Gunter and told him the bad news. </a:t>
            </a: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My heart sank with every passing second. His smile faded, replaced by a look of concern. "Don't worry," he said reassuringly, "We'll find a solution." Gunter, with his kind heart, suggested we ask around if anyone could help with a cash withdrawal. Miraculously, a kind traveler agreed to withdraw money for me in exchange for the equivalent in euros. With the freshly acquired cash, I paid Gunter, adding a generous tip for his unwavering help. As I boarded the bus, he waved, his smile brighter than ever, "Safe travels!"</a:t>
            </a:r>
            <a:endPar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24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Four days later, when I was back in Vienna, I called Gunter as promised</a:t>
            </a: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His voice, warm and familiar, greeted me on the other end of the line. I thanked him once more for his incredible kindness and insisted on meeting him to return the favor. We met at a local café, where I presented him with a small token of appreciation—a book on Prague, where our unlikely journey had aimed. Over steaming cups of coffee, we shared stories and laughter, forging a friendship born out of a stormy night's chaos. Gunter's act of kindness had not only gotten me to my destination but had also opened doors to a friendship that transcended borders.</a:t>
            </a:r>
            <a:endParaRPr lang="en-US" altLang="zh-CN" sz="24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4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28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8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28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
        <p:nvSpPr>
          <p:cNvPr id="2" name="矩形 1"/>
          <p:cNvSpPr/>
          <p:nvPr/>
        </p:nvSpPr>
        <p:spPr>
          <a:xfrm>
            <a:off x="9660533" y="-1"/>
            <a:ext cx="2463992" cy="67498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457200" indent="-457200">
              <a:buAutoNum type="arabicPeriod"/>
            </a:pPr>
            <a:r>
              <a:rPr lang="zh-CN" altLang="en-US" sz="2300" dirty="0">
                <a:solidFill>
                  <a:srgbClr val="FF0000"/>
                </a:solidFill>
                <a:latin typeface="楷体" panose="02010609060101010101" pitchFamily="49" charset="-122"/>
                <a:ea typeface="楷体" panose="02010609060101010101" pitchFamily="49" charset="-122"/>
              </a:rPr>
              <a:t>该作品在情节协同上问题较为明显</a:t>
            </a:r>
            <a:r>
              <a:rPr lang="en-US" altLang="zh-CN" sz="2300" dirty="0">
                <a:solidFill>
                  <a:srgbClr val="FF0000"/>
                </a:solidFill>
                <a:latin typeface="楷体" panose="02010609060101010101" pitchFamily="49" charset="-122"/>
                <a:ea typeface="楷体" panose="02010609060101010101" pitchFamily="49" charset="-122"/>
              </a:rPr>
              <a:t>——</a:t>
            </a:r>
            <a:r>
              <a:rPr lang="en-US" altLang="zh-CN"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promise</a:t>
            </a:r>
            <a:r>
              <a:rPr lang="zh-CN" altLang="en-US"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没有进行解释说明，给</a:t>
            </a:r>
            <a:r>
              <a:rPr lang="en-US" altLang="zh-CN"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Gunter</a:t>
            </a:r>
            <a:r>
              <a:rPr lang="zh-CN" altLang="en-US"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打电话也没有合理续作。</a:t>
            </a:r>
            <a:endParaRPr lang="en-US" altLang="zh-CN"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zh-CN" altLang="en-US"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冲突解决办法没有很好地凸显人物性格。</a:t>
            </a:r>
            <a:endParaRPr lang="en-US" altLang="zh-CN"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zh-CN" altLang="en-US"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主题成为了友谊，和原文所表达主题有所偏颇。</a:t>
            </a:r>
            <a:endParaRPr lang="en-US" altLang="zh-CN"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zh-CN" altLang="en-US" sz="23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第二段结尾处场景描写比较温情</a:t>
            </a:r>
            <a:r>
              <a:rPr lang="zh-CN" altLang="en-US" sz="2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0"/>
                                        <p:tgtEl>
                                          <p:spTgt spid="2">
                                            <p:txEl>
                                              <p:pRg st="0" end="0"/>
                                            </p:txEl>
                                          </p:spTgt>
                                        </p:tgtEl>
                                      </p:cBhvr>
                                    </p:animEffect>
                                    <p:anim calcmode="lin" valueType="num">
                                      <p:cBhvr>
                                        <p:cTn id="3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fade">
                                      <p:cBhvr>
                                        <p:cTn id="40" dur="1000"/>
                                        <p:tgtEl>
                                          <p:spTgt spid="2">
                                            <p:txEl>
                                              <p:pRg st="2" end="2"/>
                                            </p:txEl>
                                          </p:spTgt>
                                        </p:tgtEl>
                                      </p:cBhvr>
                                    </p:animEffect>
                                    <p:anim calcmode="lin" valueType="num">
                                      <p:cBhvr>
                                        <p:cTn id="4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1000"/>
                                        <p:tgtEl>
                                          <p:spTgt spid="2">
                                            <p:txEl>
                                              <p:pRg st="3" end="3"/>
                                            </p:txEl>
                                          </p:spTgt>
                                        </p:tgtEl>
                                      </p:cBhvr>
                                    </p:animEffect>
                                    <p:anim calcmode="lin" valueType="num">
                                      <p:cBhvr>
                                        <p:cTn id="4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t="55932"/>
          <a:stretch>
            <a:fillRect/>
          </a:stretch>
        </p:blipFill>
        <p:spPr>
          <a:xfrm flipV="1">
            <a:off x="0" y="0"/>
            <a:ext cx="12192000" cy="3022184"/>
          </a:xfrm>
          <a:prstGeom prst="rect">
            <a:avLst/>
          </a:prstGeom>
        </p:spPr>
      </p:pic>
      <p:sp>
        <p:nvSpPr>
          <p:cNvPr id="8" name="文本框 7"/>
          <p:cNvSpPr txBox="1"/>
          <p:nvPr/>
        </p:nvSpPr>
        <p:spPr>
          <a:xfrm>
            <a:off x="5731366" y="1710214"/>
            <a:ext cx="6460634" cy="144655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0" normalizeH="0" baseline="0" noProof="0" dirty="0">
                <a:ln>
                  <a:noFill/>
                </a:ln>
                <a:gradFill>
                  <a:gsLst>
                    <a:gs pos="65000">
                      <a:srgbClr val="FCFDFE">
                        <a:alpha val="34000"/>
                      </a:srgbClr>
                    </a:gs>
                    <a:gs pos="0">
                      <a:srgbClr val="4472C4">
                        <a:lumMod val="5000"/>
                        <a:lumOff val="95000"/>
                      </a:srgbClr>
                    </a:gs>
                    <a:gs pos="100000">
                      <a:prstClr val="white">
                        <a:alpha val="0"/>
                      </a:prstClr>
                    </a:gs>
                  </a:gsLst>
                  <a:lin ang="5400000" scaled="1"/>
                </a:gradFill>
                <a:effectLst/>
                <a:uLnTx/>
                <a:uFillTx/>
                <a:latin typeface="思源黑体" panose="020B0500000000000000" pitchFamily="34" charset="-122"/>
                <a:ea typeface="思源黑体" panose="020B0500000000000000" pitchFamily="34" charset="-122"/>
                <a:sym typeface="思源黑体" panose="020B0500000000000000" pitchFamily="34" charset="-122"/>
              </a:rPr>
              <a:t>CONTENTS</a:t>
            </a:r>
            <a:endParaRPr kumimoji="0" lang="zh-CN" altLang="en-US" sz="8800" b="1" i="0" u="none" strike="noStrike" kern="1200" cap="none" spc="0" normalizeH="0" baseline="0" noProof="0" dirty="0">
              <a:ln>
                <a:noFill/>
              </a:ln>
              <a:gradFill>
                <a:gsLst>
                  <a:gs pos="65000">
                    <a:srgbClr val="FCFDFE">
                      <a:alpha val="34000"/>
                    </a:srgbClr>
                  </a:gs>
                  <a:gs pos="0">
                    <a:srgbClr val="4472C4">
                      <a:lumMod val="5000"/>
                      <a:lumOff val="95000"/>
                    </a:srgbClr>
                  </a:gs>
                  <a:gs pos="100000">
                    <a:prstClr val="white">
                      <a:alpha val="0"/>
                    </a:prstClr>
                  </a:gs>
                </a:gsLst>
                <a:lin ang="5400000" scaled="1"/>
              </a:gra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文本框 8"/>
          <p:cNvSpPr txBox="1"/>
          <p:nvPr/>
        </p:nvSpPr>
        <p:spPr>
          <a:xfrm>
            <a:off x="3462976" y="746384"/>
            <a:ext cx="95395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a:t>
            </a:r>
            <a:r>
              <a:rPr kumimoji="0" lang="zh-CN" altLang="en-US"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强化协同能力，引发拉平效应</a:t>
            </a:r>
            <a:endParaRPr kumimoji="0" lang="zh-CN" altLang="en-US" sz="4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2" name="组合 1"/>
          <p:cNvGrpSpPr/>
          <p:nvPr/>
        </p:nvGrpSpPr>
        <p:grpSpPr>
          <a:xfrm>
            <a:off x="515897" y="3655574"/>
            <a:ext cx="2214754" cy="707886"/>
            <a:chOff x="1623274" y="3772220"/>
            <a:chExt cx="2214754" cy="707886"/>
          </a:xfrm>
        </p:grpSpPr>
        <p:sp>
          <p:nvSpPr>
            <p:cNvPr id="12" name="矩形 11"/>
            <p:cNvSpPr/>
            <p:nvPr/>
          </p:nvSpPr>
          <p:spPr>
            <a:xfrm>
              <a:off x="1623274" y="3852686"/>
              <a:ext cx="97949" cy="625475"/>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13" name="文本框 12"/>
            <p:cNvSpPr txBox="1"/>
            <p:nvPr/>
          </p:nvSpPr>
          <p:spPr>
            <a:xfrm>
              <a:off x="1784723" y="3772220"/>
              <a:ext cx="5309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01</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14" name="文本框 13"/>
            <p:cNvSpPr txBox="1"/>
            <p:nvPr/>
          </p:nvSpPr>
          <p:spPr>
            <a:xfrm>
              <a:off x="2422256" y="3906800"/>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原文再现</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4" name="组合 3"/>
          <p:cNvGrpSpPr/>
          <p:nvPr/>
        </p:nvGrpSpPr>
        <p:grpSpPr>
          <a:xfrm>
            <a:off x="7533829" y="3644105"/>
            <a:ext cx="2941698" cy="707886"/>
            <a:chOff x="1623274" y="5189531"/>
            <a:chExt cx="2941698" cy="707886"/>
          </a:xfrm>
        </p:grpSpPr>
        <p:sp>
          <p:nvSpPr>
            <p:cNvPr id="22" name="矩形 21"/>
            <p:cNvSpPr/>
            <p:nvPr/>
          </p:nvSpPr>
          <p:spPr>
            <a:xfrm>
              <a:off x="1623274" y="5269997"/>
              <a:ext cx="97949" cy="625475"/>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23" name="文本框 22"/>
            <p:cNvSpPr txBox="1"/>
            <p:nvPr/>
          </p:nvSpPr>
          <p:spPr>
            <a:xfrm>
              <a:off x="1784723" y="5189531"/>
              <a:ext cx="65755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03</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25" name="文本框 24"/>
            <p:cNvSpPr txBox="1"/>
            <p:nvPr/>
          </p:nvSpPr>
          <p:spPr>
            <a:xfrm>
              <a:off x="2442275" y="5281299"/>
              <a:ext cx="21226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 人物性格协同</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3" name="组合 2"/>
          <p:cNvGrpSpPr/>
          <p:nvPr/>
        </p:nvGrpSpPr>
        <p:grpSpPr>
          <a:xfrm>
            <a:off x="3989209" y="3644105"/>
            <a:ext cx="2901615" cy="707886"/>
            <a:chOff x="7008074" y="3772220"/>
            <a:chExt cx="2901615" cy="707886"/>
          </a:xfrm>
        </p:grpSpPr>
        <p:sp>
          <p:nvSpPr>
            <p:cNvPr id="28" name="矩形 27"/>
            <p:cNvSpPr/>
            <p:nvPr/>
          </p:nvSpPr>
          <p:spPr>
            <a:xfrm>
              <a:off x="7008074" y="3852686"/>
              <a:ext cx="97949" cy="625475"/>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29" name="文本框 28"/>
            <p:cNvSpPr txBox="1"/>
            <p:nvPr/>
          </p:nvSpPr>
          <p:spPr>
            <a:xfrm>
              <a:off x="7169523" y="3772220"/>
              <a:ext cx="64793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02</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31" name="文本框 30"/>
            <p:cNvSpPr txBox="1"/>
            <p:nvPr/>
          </p:nvSpPr>
          <p:spPr>
            <a:xfrm>
              <a:off x="7878364" y="3895330"/>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情节内容协同</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6" name="组合 5"/>
          <p:cNvGrpSpPr/>
          <p:nvPr/>
        </p:nvGrpSpPr>
        <p:grpSpPr>
          <a:xfrm>
            <a:off x="515897" y="5051897"/>
            <a:ext cx="2947079" cy="707886"/>
            <a:chOff x="7008074" y="5189531"/>
            <a:chExt cx="2947079" cy="707886"/>
          </a:xfrm>
        </p:grpSpPr>
        <p:sp>
          <p:nvSpPr>
            <p:cNvPr id="34" name="矩形 33"/>
            <p:cNvSpPr/>
            <p:nvPr/>
          </p:nvSpPr>
          <p:spPr>
            <a:xfrm>
              <a:off x="7008074" y="5269997"/>
              <a:ext cx="97949" cy="625475"/>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35" name="文本框 34"/>
            <p:cNvSpPr txBox="1"/>
            <p:nvPr/>
          </p:nvSpPr>
          <p:spPr>
            <a:xfrm>
              <a:off x="7169523" y="5189531"/>
              <a:ext cx="66236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04</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37" name="文本框 36"/>
            <p:cNvSpPr txBox="1"/>
            <p:nvPr/>
          </p:nvSpPr>
          <p:spPr>
            <a:xfrm>
              <a:off x="7832456" y="5298711"/>
              <a:ext cx="21226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 语言风格协同</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5" name="组合 4"/>
          <p:cNvGrpSpPr/>
          <p:nvPr/>
        </p:nvGrpSpPr>
        <p:grpSpPr>
          <a:xfrm>
            <a:off x="3989209" y="5012637"/>
            <a:ext cx="2286062" cy="707886"/>
            <a:chOff x="7008074" y="3772220"/>
            <a:chExt cx="2286062" cy="707886"/>
          </a:xfrm>
        </p:grpSpPr>
        <p:sp>
          <p:nvSpPr>
            <p:cNvPr id="7" name="矩形 6"/>
            <p:cNvSpPr/>
            <p:nvPr/>
          </p:nvSpPr>
          <p:spPr>
            <a:xfrm>
              <a:off x="7008074" y="3852686"/>
              <a:ext cx="97949" cy="625475"/>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11" name="文本框 10"/>
            <p:cNvSpPr txBox="1"/>
            <p:nvPr/>
          </p:nvSpPr>
          <p:spPr>
            <a:xfrm>
              <a:off x="7169523" y="3772220"/>
              <a:ext cx="8162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05</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16" name="文本框 15"/>
            <p:cNvSpPr txBox="1"/>
            <p:nvPr/>
          </p:nvSpPr>
          <p:spPr>
            <a:xfrm>
              <a:off x="7878364" y="3895330"/>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主题协同</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17" name="组合 16"/>
          <p:cNvGrpSpPr/>
          <p:nvPr/>
        </p:nvGrpSpPr>
        <p:grpSpPr>
          <a:xfrm>
            <a:off x="7533829" y="4917853"/>
            <a:ext cx="2377434" cy="707886"/>
            <a:chOff x="7008074" y="3772220"/>
            <a:chExt cx="2377434" cy="707886"/>
          </a:xfrm>
        </p:grpSpPr>
        <p:sp>
          <p:nvSpPr>
            <p:cNvPr id="18" name="矩形 17"/>
            <p:cNvSpPr/>
            <p:nvPr/>
          </p:nvSpPr>
          <p:spPr>
            <a:xfrm>
              <a:off x="7008074" y="3852686"/>
              <a:ext cx="97949" cy="625475"/>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20" name="文本框 19"/>
            <p:cNvSpPr txBox="1"/>
            <p:nvPr/>
          </p:nvSpPr>
          <p:spPr>
            <a:xfrm>
              <a:off x="7169523" y="3772220"/>
              <a:ext cx="8162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06</a:t>
              </a:r>
              <a:endParaRPr kumimoji="0" lang="zh-CN" altLang="en-US" sz="4000" b="1" i="0" u="none" strike="noStrike" kern="1200" cap="none" spc="0" normalizeH="0" baseline="0" noProof="0" dirty="0">
                <a:ln>
                  <a:noFill/>
                </a:ln>
                <a:solidFill>
                  <a:prstClr val="black">
                    <a:lumMod val="85000"/>
                    <a:lumOff val="15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21" name="文本框 20"/>
            <p:cNvSpPr txBox="1"/>
            <p:nvPr/>
          </p:nvSpPr>
          <p:spPr>
            <a:xfrm>
              <a:off x="7878364" y="3895330"/>
              <a:ext cx="15071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 习作点评</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6514605"/>
            <a:ext cx="48362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3431" y="3541062"/>
            <a:ext cx="0" cy="3316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62822"/>
            <a:ext cx="9991248" cy="1151469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lang="zh-CN" altLang="en-US"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学生</a:t>
            </a:r>
            <a:r>
              <a:rPr lang="zh-CN" altLang="en-US" sz="320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习作</a:t>
            </a:r>
            <a:r>
              <a:rPr lang="en-US" altLang="zh-CN"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24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ran back to Gunter and told him the bad news. </a:t>
            </a: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finished my words with difficulty, stared at the card in my hand, and then looked up into his eyes with shame and embarrassment. To my surprise, Gunter comforted me with a big smile, which calmed me down. Plucking up my courage, I explained my situation to him and promised to pay off the fare and some extra tip four days later when I was back in Vienna. “No problem!” he smiled. Having left my phone number, I hurried to catch the bus. When I looked back, I saw him waving me goodbye.</a:t>
            </a:r>
            <a:endPar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2400" u="sng"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Four days later, when I was back in Vienna, I called Gunter as promised</a:t>
            </a: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kumimoji="0" lang="en-US" altLang="zh-CN" sz="24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The moment I saw Gunter, I strode to him, and gathered him into my arms   </a:t>
            </a:r>
            <a:endPar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with a strong embrace. Happy and excited, He laughed and said he thought I wouldn't show up. I gave him some extra tip as promised but he refused. So I treated him to a cup of coffee instead. Before we parted that day, Gunter fished out his little phone again, patted on my shoulder and smiled “Let’s take a picture together, my friend!” This photo is still on my desk today, which serves as a reminder of trusting others and offering kindness. Every time I think of that cold, wet evening, a warm current still flows through my body.</a:t>
            </a:r>
            <a:endPar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24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8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28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
        <p:nvSpPr>
          <p:cNvPr id="2" name="矩形 1"/>
          <p:cNvSpPr/>
          <p:nvPr/>
        </p:nvSpPr>
        <p:spPr>
          <a:xfrm>
            <a:off x="9667511" y="-1"/>
            <a:ext cx="2457013" cy="674980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457200" indent="-457200">
              <a:buAutoNum type="arabicPeriod"/>
            </a:pPr>
            <a:r>
              <a:rPr lang="zh-CN" altLang="en-US" sz="2400" dirty="0">
                <a:solidFill>
                  <a:srgbClr val="FF0000"/>
                </a:solidFill>
                <a:latin typeface="楷体" panose="02010609060101010101" pitchFamily="49" charset="-122"/>
                <a:ea typeface="楷体" panose="02010609060101010101" pitchFamily="49" charset="-122"/>
              </a:rPr>
              <a:t>该习作在情节上与原文衔接紧密</a:t>
            </a:r>
            <a:endParaRPr lang="en-US" altLang="zh-CN" sz="2400" dirty="0">
              <a:solidFill>
                <a:srgbClr val="FF0000"/>
              </a:solidFill>
              <a:latin typeface="楷体" panose="02010609060101010101" pitchFamily="49" charset="-122"/>
              <a:ea typeface="楷体" panose="02010609060101010101" pitchFamily="49" charset="-122"/>
            </a:endParaRPr>
          </a:p>
          <a:p>
            <a:pPr marL="457200" indent="-457200">
              <a:buAutoNum type="arabicPeriod"/>
            </a:pPr>
            <a:r>
              <a:rPr lang="zh-CN" altLang="en-US" sz="2400" dirty="0">
                <a:solidFill>
                  <a:srgbClr val="FF0000"/>
                </a:solidFill>
                <a:latin typeface="楷体" panose="02010609060101010101" pitchFamily="49" charset="-122"/>
                <a:ea typeface="楷体" panose="02010609060101010101" pitchFamily="49" charset="-122"/>
              </a:rPr>
              <a:t>语言风格模仿了原文</a:t>
            </a:r>
            <a:endParaRPr lang="en-US" altLang="zh-CN" sz="2400" dirty="0">
              <a:solidFill>
                <a:srgbClr val="FF0000"/>
              </a:solidFill>
              <a:latin typeface="楷体" panose="02010609060101010101" pitchFamily="49" charset="-122"/>
              <a:ea typeface="楷体" panose="02010609060101010101" pitchFamily="49" charset="-122"/>
            </a:endParaRPr>
          </a:p>
          <a:p>
            <a:pPr marL="457200" indent="-457200">
              <a:buAutoNum type="arabicPeriod"/>
            </a:pP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人物性格通过动作和心理描写体现鲜明</a:t>
            </a:r>
            <a:endPar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注意了小细节回扣例如</a:t>
            </a:r>
            <a:r>
              <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”card” ”bus ”his little phone”</a:t>
            </a: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等</a:t>
            </a:r>
            <a:endPar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结尾升华符合原文主题。</a:t>
            </a:r>
            <a:endParaRPr lang="en-US" altLang="zh-CN"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buAutoNum type="arabicPeriod"/>
            </a:pPr>
            <a:r>
              <a:rPr lang="zh-CN" altLang="en-US" sz="24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整体流畅但词汇可以再升级</a:t>
            </a:r>
            <a:endParaRPr lang="zh-CN" altLang="en-US" sz="32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fade">
                                      <p:cBhvr>
                                        <p:cTn id="36" dur="1000"/>
                                        <p:tgtEl>
                                          <p:spTgt spid="2">
                                            <p:txEl>
                                              <p:pRg st="0" end="0"/>
                                            </p:txEl>
                                          </p:spTgt>
                                        </p:tgtEl>
                                      </p:cBhvr>
                                    </p:animEffect>
                                    <p:anim calcmode="lin" valueType="num">
                                      <p:cBhvr>
                                        <p:cTn id="3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fade">
                                      <p:cBhvr>
                                        <p:cTn id="41" dur="1000"/>
                                        <p:tgtEl>
                                          <p:spTgt spid="2">
                                            <p:txEl>
                                              <p:pRg st="1" end="1"/>
                                            </p:txEl>
                                          </p:spTgt>
                                        </p:tgtEl>
                                      </p:cBhvr>
                                    </p:animEffect>
                                    <p:anim calcmode="lin" valueType="num">
                                      <p:cBhvr>
                                        <p:cTn id="4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fade">
                                      <p:cBhvr>
                                        <p:cTn id="46" dur="1000"/>
                                        <p:tgtEl>
                                          <p:spTgt spid="2">
                                            <p:txEl>
                                              <p:pRg st="2" end="2"/>
                                            </p:txEl>
                                          </p:spTgt>
                                        </p:tgtEl>
                                      </p:cBhvr>
                                    </p:animEffect>
                                    <p:anim calcmode="lin" valueType="num">
                                      <p:cBhvr>
                                        <p:cTn id="4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fade">
                                      <p:cBhvr>
                                        <p:cTn id="51" dur="1000"/>
                                        <p:tgtEl>
                                          <p:spTgt spid="2">
                                            <p:txEl>
                                              <p:pRg st="3" end="3"/>
                                            </p:txEl>
                                          </p:spTgt>
                                        </p:tgtEl>
                                      </p:cBhvr>
                                    </p:animEffect>
                                    <p:anim calcmode="lin" valueType="num">
                                      <p:cBhvr>
                                        <p:cTn id="5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1000"/>
                                        <p:tgtEl>
                                          <p:spTgt spid="2">
                                            <p:txEl>
                                              <p:pRg st="4" end="4"/>
                                            </p:txEl>
                                          </p:spTgt>
                                        </p:tgtEl>
                                      </p:cBhvr>
                                    </p:animEffect>
                                    <p:anim calcmode="lin" valueType="num">
                                      <p:cBhvr>
                                        <p:cTn id="5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fade">
                                      <p:cBhvr>
                                        <p:cTn id="61" dur="1000"/>
                                        <p:tgtEl>
                                          <p:spTgt spid="2">
                                            <p:txEl>
                                              <p:pRg st="5" end="5"/>
                                            </p:txEl>
                                          </p:spTgt>
                                        </p:tgtEl>
                                      </p:cBhvr>
                                    </p:animEffect>
                                    <p:anim calcmode="lin" valueType="num">
                                      <p:cBhvr>
                                        <p:cTn id="6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6514605"/>
            <a:ext cx="48362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3431" y="3541062"/>
            <a:ext cx="0" cy="3316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0" y="0"/>
            <a:ext cx="12192000" cy="11483913"/>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lang="zh-CN" altLang="en-US"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原作结局欣赏</a:t>
            </a:r>
            <a:r>
              <a:rPr lang="en-US" altLang="zh-CN"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a:r>
            <a:endParaRPr lang="en-US" altLang="zh-CN" sz="3200" noProof="0" dirty="0">
              <a:solidFill>
                <a:prstClr val="black">
                  <a:lumMod val="85000"/>
                  <a:lumOff val="15000"/>
                </a:prstClr>
              </a:solidFill>
              <a:highlight>
                <a:srgbClr val="FFFF00"/>
              </a:highlight>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2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can’t remember the exact words of what I said to him then. It’s a bit of a blur.  It goes something like this</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‘I know Gunter we’ve just met. But I really need to get on this bus. Otherwise I have to spend the night here which will be bloody expensive. I have to buy a new bus ticket tomorrow morning. I know we’ve just met but I am going to be back in Vienna in 4 days time. If it’s ok with you I can pay you the money then. I’ll add an extra 10 euros for your hassle.’</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Then an uncomfortable pause as I analyze Gunter’s face for his reaction.</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Then the impossible happened. He nodded his head simply.</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It’s cool. I accept this solution and trust you. Give me zee name of your hotel and we can meet there.’</a:t>
            </a:r>
            <a:endPar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I look at him. Biggest smile you can imagine. I give him the name of my hotel and we exchange phone numbers. I board the bus and give him a big huge wave to my newest friend on planet earth.</a:t>
            </a:r>
            <a:endParaRPr kumimoji="0" lang="en-US" altLang="zh-CN" sz="2800" b="0" i="0"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28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28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lang="en-US" altLang="zh-CN" sz="3200" noProof="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3200" b="0" i="0" u="none" strike="noStrike" kern="1200" cap="none" normalizeH="0" baseline="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0" i="0" u="none" strike="noStrike" kern="1200" cap="none" normalizeH="0" baseline="0" noProof="0" dirty="0">
              <a:ln>
                <a:noFill/>
              </a:ln>
              <a:solidFill>
                <a:prstClr val="black">
                  <a:lumMod val="85000"/>
                  <a:lumOff val="15000"/>
                </a:prstClr>
              </a:solidFill>
              <a:effectLst/>
              <a:uLnTx/>
              <a:uFillTx/>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2177" y="151179"/>
            <a:ext cx="12019823" cy="6555641"/>
          </a:xfrm>
          <a:prstGeom prst="rect">
            <a:avLst/>
          </a:prstGeom>
          <a:noFill/>
        </p:spPr>
        <p:txBody>
          <a:bodyPr wrap="square">
            <a:spAutoFit/>
          </a:bodyPr>
          <a:lstStyle/>
          <a:p>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As promised, I call Gunter. He’s happy to hear from me.</a:t>
            </a:r>
            <a:b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b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We meet at the airport where he works from. We embrace like long lost friends.</a:t>
            </a:r>
            <a:b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b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Gunter tells me that he wasn’t sure if I was going to show up but was happy to hear my voice when I called him.</a:t>
            </a:r>
            <a:b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b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I gave Gunter the extra €10 tip I had promised which he would not accept. He told me to call him , the next time I was in Vienna and buy him a </a:t>
            </a:r>
            <a:r>
              <a:rPr lang="en-US" altLang="zh-CN" sz="2800"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beer.Which</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I happily agreed to. If my faith in humanity was wavering, Gunter restored </a:t>
            </a:r>
            <a:r>
              <a:rPr lang="en-US" altLang="zh-CN" sz="2800"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it.Things</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have changed since we were </a:t>
            </a:r>
            <a:r>
              <a:rPr lang="en-US" altLang="zh-CN" sz="2800"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kids.They</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tell me that fairytales exist no </a:t>
            </a:r>
            <a:r>
              <a:rPr lang="en-US" altLang="zh-CN" sz="2800"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more.Well</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They are wrong. Fairytales DO </a:t>
            </a:r>
            <a:r>
              <a:rPr lang="en-US" altLang="zh-CN" sz="2800"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exist.Thanks</a:t>
            </a:r>
            <a:r>
              <a:rPr lang="en-US" altLang="zh-CN"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rPr>
              <a:t> to the invisible knights in shining armor. Call them angels or kindred spirits. They exist in this world. We just don’t see them. Like the anonymous taxi driver who you meet at the airports of this world. Like my anon Gozitan taxi driver or indeed Gunter. Definitely, the nicest, the best taxi driver you will meet in Vienna and maybe Austria.</a:t>
            </a:r>
            <a:endParaRPr lang="zh-CN" altLang="en-US" sz="28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rnest Hemingway Quote: “The best way to find out if you can trust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V="1">
            <a:off x="0" y="0"/>
            <a:ext cx="12192000" cy="6858000"/>
          </a:xfrm>
          <a:prstGeom prst="rect">
            <a:avLst/>
          </a:prstGeom>
        </p:spPr>
      </p:pic>
      <p:cxnSp>
        <p:nvCxnSpPr>
          <p:cNvPr id="8" name="直接连接符 7"/>
          <p:cNvCxnSpPr/>
          <p:nvPr/>
        </p:nvCxnSpPr>
        <p:spPr>
          <a:xfrm>
            <a:off x="10303547" y="1535852"/>
            <a:ext cx="7275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654801" y="1750537"/>
            <a:ext cx="5413585" cy="1200329"/>
          </a:xfrm>
          <a:prstGeom prst="rect">
            <a:avLst/>
          </a:prstGeom>
          <a:noFill/>
        </p:spPr>
        <p:txBody>
          <a:bodyPr wrap="square" rtlCol="0">
            <a:spAutoFit/>
          </a:bodyPr>
          <a:lstStyle/>
          <a:p>
            <a:pPr lvl="0"/>
            <a:r>
              <a:rPr lang="en-US" altLang="zh-CN" sz="7200" dirty="0">
                <a:solidFill>
                  <a:prstClr val="white"/>
                </a:solidFill>
                <a:latin typeface="三极花信简体" panose="00000500000000000000" pitchFamily="2" charset="-122"/>
                <a:ea typeface="三极花信简体" panose="00000500000000000000" pitchFamily="2" charset="-122"/>
                <a:sym typeface="思源黑体" panose="020B0500000000000000" pitchFamily="34" charset="-122"/>
              </a:rPr>
              <a:t>Thank You</a:t>
            </a:r>
            <a:endParaRPr lang="zh-CN" altLang="en-US" sz="7200" dirty="0">
              <a:solidFill>
                <a:prstClr val="white"/>
              </a:solidFill>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19" name="文本框 18"/>
          <p:cNvSpPr txBox="1"/>
          <p:nvPr/>
        </p:nvSpPr>
        <p:spPr>
          <a:xfrm>
            <a:off x="274825" y="4701403"/>
            <a:ext cx="11793561" cy="221599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300" normalizeH="0" baseline="0" noProof="0" dirty="0">
                <a:ln>
                  <a:noFill/>
                </a:ln>
                <a:gradFill>
                  <a:gsLst>
                    <a:gs pos="44000">
                      <a:srgbClr val="FCFDFE">
                        <a:alpha val="34000"/>
                      </a:srgbClr>
                    </a:gs>
                    <a:gs pos="0">
                      <a:srgbClr val="4472C4">
                        <a:lumMod val="5000"/>
                        <a:lumOff val="95000"/>
                      </a:srgbClr>
                    </a:gs>
                    <a:gs pos="100000">
                      <a:prstClr val="white">
                        <a:alpha val="0"/>
                      </a:prstClr>
                    </a:gs>
                  </a:gsLst>
                  <a:lin ang="5400000" scaled="1"/>
                </a:gradFill>
                <a:effectLst/>
                <a:uLnTx/>
                <a:uFillTx/>
                <a:latin typeface="思源黑体" panose="020B0500000000000000" pitchFamily="34" charset="-122"/>
                <a:ea typeface="思源黑体" panose="020B0500000000000000" pitchFamily="34" charset="-122"/>
                <a:sym typeface="思源黑体" panose="020B0500000000000000" pitchFamily="34" charset="-122"/>
              </a:rPr>
              <a:t>Thank You</a:t>
            </a:r>
            <a:endParaRPr kumimoji="0" lang="zh-CN" altLang="en-US" sz="13800" b="1" i="0" u="none" strike="noStrike" kern="1200" cap="none" spc="-300" normalizeH="0" baseline="0" noProof="0" dirty="0">
              <a:ln>
                <a:noFill/>
              </a:ln>
              <a:gradFill>
                <a:gsLst>
                  <a:gs pos="44000">
                    <a:srgbClr val="FCFDFE">
                      <a:alpha val="34000"/>
                    </a:srgbClr>
                  </a:gs>
                  <a:gs pos="0">
                    <a:srgbClr val="4472C4">
                      <a:lumMod val="5000"/>
                      <a:lumOff val="95000"/>
                    </a:srgbClr>
                  </a:gs>
                  <a:gs pos="100000">
                    <a:prstClr val="white">
                      <a:alpha val="0"/>
                    </a:prstClr>
                  </a:gs>
                </a:gsLst>
                <a:lin ang="5400000" scaled="1"/>
              </a:gra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717031" y="2492949"/>
            <a:ext cx="3865826" cy="1107996"/>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rPr>
              <a:t>原文再现</a:t>
            </a:r>
            <a:endPar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6" name="TextBox 6"/>
          <p:cNvSpPr txBox="1"/>
          <p:nvPr/>
        </p:nvSpPr>
        <p:spPr>
          <a:xfrm>
            <a:off x="6311210" y="966704"/>
            <a:ext cx="1205405" cy="230063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rPr>
              <a:t>1</a:t>
            </a:r>
            <a:endPar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endParaRPr>
          </a:p>
        </p:txBody>
      </p:sp>
      <p:grpSp>
        <p:nvGrpSpPr>
          <p:cNvPr id="13" name="组合 12"/>
          <p:cNvGrpSpPr/>
          <p:nvPr/>
        </p:nvGrpSpPr>
        <p:grpSpPr>
          <a:xfrm>
            <a:off x="6783237" y="3207939"/>
            <a:ext cx="428626" cy="153192"/>
            <a:chOff x="882650" y="3726658"/>
            <a:chExt cx="428626" cy="153192"/>
          </a:xfrm>
          <a:solidFill>
            <a:schemeClr val="tx1">
              <a:lumMod val="85000"/>
              <a:lumOff val="15000"/>
            </a:schemeClr>
          </a:solidFill>
        </p:grpSpPr>
        <p:sp>
          <p:nvSpPr>
            <p:cNvPr id="14" name="矩形 13"/>
            <p:cNvSpPr/>
            <p:nvPr/>
          </p:nvSpPr>
          <p:spPr>
            <a:xfrm>
              <a:off x="882650" y="3786053"/>
              <a:ext cx="428626" cy="9379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5" name="直接连接符 14"/>
            <p:cNvCxnSpPr/>
            <p:nvPr/>
          </p:nvCxnSpPr>
          <p:spPr>
            <a:xfrm>
              <a:off x="882650" y="3726658"/>
              <a:ext cx="428626" cy="0"/>
            </a:xfrm>
            <a:prstGeom prst="line">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Taxi PNG transparent image download, size: 980x383p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2783" y="2351883"/>
            <a:ext cx="9334500" cy="3648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握手商业人士元素素材下载-正版素材401148014-摄图网"/>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70" b="94070" l="10000" r="90000">
                        <a14:foregroundMark x1="33256" y1="9651" x2="33256" y2="9651"/>
                        <a14:foregroundMark x1="70116" y1="9302" x2="70116" y2="9302"/>
                        <a14:foregroundMark x1="34419" y1="92791" x2="34419" y2="92791"/>
                        <a14:foregroundMark x1="21279" y1="93837" x2="21279" y2="93837"/>
                        <a14:foregroundMark x1="34767" y1="94070" x2="34767" y2="94070"/>
                        <a14:foregroundMark x1="64186" y1="91628" x2="64186" y2="91628"/>
                        <a14:foregroundMark x1="64419" y1="90698" x2="64419" y2="90698"/>
                        <a14:foregroundMark x1="75233" y1="90698" x2="75233" y2="90698"/>
                        <a14:foregroundMark x1="74767" y1="91977" x2="74767" y2="91977"/>
                      </a14:backgroundRemoval>
                    </a14:imgEffect>
                  </a14:imgLayer>
                </a14:imgProps>
              </a:ext>
              <a:ext uri="{28A0092B-C50C-407E-A947-70E740481C1C}">
                <a14:useLocalDpi xmlns:a14="http://schemas.microsoft.com/office/drawing/2010/main" val="0"/>
              </a:ext>
            </a:extLst>
          </a:blip>
          <a:srcRect/>
          <a:stretch>
            <a:fillRect/>
          </a:stretch>
        </p:blipFill>
        <p:spPr bwMode="auto">
          <a:xfrm>
            <a:off x="2414173" y="1741626"/>
            <a:ext cx="4706983" cy="4706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卡通乌云图片_卡通乌云素材_卡通乌云高清图片_摄图网图片下载"/>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00" b="93667" l="5136" r="92447">
                        <a14:foregroundMark x1="5740" y1="32667" x2="5740" y2="32667"/>
                        <a14:foregroundMark x1="28097" y1="7333" x2="28097" y2="7333"/>
                        <a14:foregroundMark x1="57704" y1="6333" x2="57704" y2="6333"/>
                        <a14:foregroundMark x1="78248" y1="48000" x2="78248" y2="48000"/>
                        <a14:foregroundMark x1="49849" y1="53333" x2="49849" y2="53333"/>
                        <a14:foregroundMark x1="33837" y1="56000" x2="33837" y2="56000"/>
                        <a14:foregroundMark x1="17825" y1="51667" x2="17825" y2="51667"/>
                        <a14:foregroundMark x1="28399" y1="76333" x2="28399" y2="76333"/>
                        <a14:foregroundMark x1="44713" y1="76667" x2="44713" y2="76667"/>
                        <a14:foregroundMark x1="66767" y1="63667" x2="66767" y2="63667"/>
                        <a14:foregroundMark x1="77946" y1="71667" x2="77946" y2="71667"/>
                        <a14:foregroundMark x1="87009" y1="57667" x2="87009" y2="57667"/>
                        <a14:foregroundMark x1="67069" y1="63000" x2="67069" y2="63000"/>
                        <a14:foregroundMark x1="60121" y1="84333" x2="60121" y2="84333"/>
                        <a14:foregroundMark x1="32628" y1="92333" x2="32628" y2="92333"/>
                        <a14:foregroundMark x1="44411" y1="76000" x2="44411" y2="76000"/>
                        <a14:foregroundMark x1="27795" y1="75667" x2="27795" y2="75667"/>
                        <a14:foregroundMark x1="27190" y1="75667" x2="27190" y2="75667"/>
                        <a14:foregroundMark x1="27795" y1="74000" x2="27795" y2="74000"/>
                        <a14:foregroundMark x1="76737" y1="71667" x2="76737" y2="71667"/>
                        <a14:foregroundMark x1="77039" y1="71000" x2="77039" y2="71000"/>
                        <a14:foregroundMark x1="59215" y1="84000" x2="59215" y2="84000"/>
                        <a14:foregroundMark x1="33837" y1="93667" x2="33837" y2="93667"/>
                        <a14:foregroundMark x1="86103" y1="58000" x2="86103" y2="58000"/>
                        <a14:foregroundMark x1="86707" y1="57667" x2="86707" y2="57667"/>
                        <a14:foregroundMark x1="85801" y1="58333" x2="85801" y2="58333"/>
                        <a14:foregroundMark x1="92447" y1="44000" x2="92447" y2="44000"/>
                        <a14:foregroundMark x1="16918" y1="51667" x2="16918" y2="51667"/>
                        <a14:foregroundMark x1="17523" y1="51333" x2="17523" y2="51333"/>
                        <a14:foregroundMark x1="16314" y1="51000" x2="16314" y2="51000"/>
                        <a14:foregroundMark x1="67976" y1="63667" x2="67976" y2="63667"/>
                        <a14:foregroundMark x1="88218" y1="53667" x2="88218" y2="53667"/>
                        <a14:backgroundMark x1="21450" y1="52000" x2="21450" y2="52000"/>
                        <a14:backgroundMark x1="89426" y1="57000" x2="89426" y2="57000"/>
                        <a14:backgroundMark x1="83384" y1="56667" x2="83384" y2="56667"/>
                      </a14:backgroundRemoval>
                    </a14:imgEffect>
                  </a14:imgLayer>
                </a14:imgProps>
              </a:ext>
              <a:ext uri="{28A0092B-C50C-407E-A947-70E740481C1C}">
                <a14:useLocalDpi xmlns:a14="http://schemas.microsoft.com/office/drawing/2010/main" val="0"/>
              </a:ext>
            </a:extLst>
          </a:blip>
          <a:srcRect/>
          <a:stretch>
            <a:fillRect/>
          </a:stretch>
        </p:blipFill>
        <p:spPr bwMode="auto">
          <a:xfrm>
            <a:off x="396176" y="267980"/>
            <a:ext cx="2605289" cy="23612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768652" y="0"/>
            <a:ext cx="181901" cy="495577"/>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0"/>
          <p:cNvSpPr txBox="1"/>
          <p:nvPr/>
        </p:nvSpPr>
        <p:spPr>
          <a:xfrm>
            <a:off x="399582" y="152897"/>
            <a:ext cx="11392835" cy="6555641"/>
          </a:xfrm>
          <a:prstGeom prst="rect">
            <a:avLst/>
          </a:prstGeom>
          <a:noFill/>
        </p:spPr>
        <p:txBody>
          <a:bodyPr wrap="square" rtlCol="0">
            <a:spAutoFit/>
          </a:bodyPr>
          <a:lstStyle/>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met Gunter on a cold, wet and unforgettable evening in September. I had planned to fly to Vienna and take a bus to Prague for a conference. Due to a big storm, my flight had been delayed by an hour and a half. I touched down in Vienna just 30 minutes before the departure of the last bus to Prague. The moment I got off the plane, I ran like crazy through the airport building and jumped into the first taxi on the rank without a second thought.</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That was when I met Gunter. I told him where I was going , but he said he hadn't heard of the bus station. I thought my pronunciation was the problem, so I explained again more slowly, but he still looked confused. When I was about to give up, Gunter fished out his little phone and rang up a friend. After a heated discussion that lasted for what seemed like a century, Gunter put his phone down and started the car.</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grpSp>
        <p:nvGrpSpPr>
          <p:cNvPr id="2" name="组合 1"/>
          <p:cNvGrpSpPr/>
          <p:nvPr/>
        </p:nvGrpSpPr>
        <p:grpSpPr>
          <a:xfrm>
            <a:off x="332397" y="152897"/>
            <a:ext cx="1390649" cy="1174889"/>
            <a:chOff x="5124451" y="793750"/>
            <a:chExt cx="1390649" cy="1174889"/>
          </a:xfrm>
        </p:grpSpPr>
        <p:cxnSp>
          <p:nvCxnSpPr>
            <p:cNvPr id="13" name="直接连接符 12"/>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2987505" y="244305"/>
            <a:ext cx="7943414" cy="495577"/>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a:off x="241446" y="244299"/>
            <a:ext cx="542322" cy="495577"/>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343313" y="217362"/>
            <a:ext cx="1192821" cy="495577"/>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 name="直接连接符 7"/>
          <p:cNvCxnSpPr/>
          <p:nvPr/>
        </p:nvCxnSpPr>
        <p:spPr>
          <a:xfrm>
            <a:off x="399582" y="1580606"/>
            <a:ext cx="10886727"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9" name="直接连接符 8"/>
          <p:cNvCxnSpPr/>
          <p:nvPr/>
        </p:nvCxnSpPr>
        <p:spPr>
          <a:xfrm>
            <a:off x="399582" y="2058149"/>
            <a:ext cx="11017355"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12" name="直接连接符 11"/>
          <p:cNvCxnSpPr/>
          <p:nvPr/>
        </p:nvCxnSpPr>
        <p:spPr>
          <a:xfrm>
            <a:off x="399582" y="2503715"/>
            <a:ext cx="10886727"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17" name="直接连接符 16"/>
          <p:cNvCxnSpPr/>
          <p:nvPr/>
        </p:nvCxnSpPr>
        <p:spPr>
          <a:xfrm>
            <a:off x="513806" y="2949282"/>
            <a:ext cx="10886727"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18" name="直接连接符 17"/>
          <p:cNvCxnSpPr/>
          <p:nvPr/>
        </p:nvCxnSpPr>
        <p:spPr>
          <a:xfrm>
            <a:off x="513806" y="3418697"/>
            <a:ext cx="2375977"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20" name="直接连接符 19"/>
          <p:cNvCxnSpPr/>
          <p:nvPr/>
        </p:nvCxnSpPr>
        <p:spPr>
          <a:xfrm>
            <a:off x="399582" y="1079863"/>
            <a:ext cx="10886727" cy="0"/>
          </a:xfrm>
          <a:prstGeom prst="line">
            <a:avLst/>
          </a:prstGeom>
          <a:ln w="47625"/>
        </p:spPr>
        <p:style>
          <a:lnRef idx="3">
            <a:schemeClr val="accent4"/>
          </a:lnRef>
          <a:fillRef idx="0">
            <a:schemeClr val="accent4"/>
          </a:fillRef>
          <a:effectRef idx="2">
            <a:schemeClr val="accent4"/>
          </a:effectRef>
          <a:fontRef idx="minor">
            <a:schemeClr val="tx1"/>
          </a:fontRef>
        </p:style>
      </p:cxnSp>
      <p:sp>
        <p:nvSpPr>
          <p:cNvPr id="26" name="矩形: 圆角 25"/>
          <p:cNvSpPr/>
          <p:nvPr/>
        </p:nvSpPr>
        <p:spPr>
          <a:xfrm>
            <a:off x="2751909" y="712939"/>
            <a:ext cx="2177142"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5512527" y="691762"/>
            <a:ext cx="3187336"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236952" y="1585773"/>
            <a:ext cx="7163581"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399582" y="2058149"/>
            <a:ext cx="2280798" cy="421056"/>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圆角 31"/>
          <p:cNvSpPr/>
          <p:nvPr/>
        </p:nvSpPr>
        <p:spPr>
          <a:xfrm>
            <a:off x="4104331" y="2528226"/>
            <a:ext cx="5688824"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32"/>
          <p:cNvSpPr/>
          <p:nvPr/>
        </p:nvSpPr>
        <p:spPr>
          <a:xfrm>
            <a:off x="399582" y="1593599"/>
            <a:ext cx="3837370"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645675" y="5122016"/>
            <a:ext cx="2531388" cy="649139"/>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par>
                                <p:cTn id="49" presetID="16" presetClass="entr" presetSubtype="2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par>
                                <p:cTn id="55" presetID="16" presetClass="entr" presetSubtype="21"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6" grpId="0" animBg="1"/>
      <p:bldP spid="27" grpId="0" animBg="1"/>
      <p:bldP spid="29" grpId="0" animBg="1"/>
      <p:bldP spid="30" grpId="0" animBg="1"/>
      <p:bldP spid="32" grpId="0" animBg="1"/>
      <p:bldP spid="3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768652" y="0"/>
            <a:ext cx="181901" cy="495577"/>
          </a:xfrm>
          <a:prstGeom prst="rect">
            <a:avLst/>
          </a:prstGeom>
          <a:solidFill>
            <a:srgbClr val="13A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0"/>
          <p:cNvSpPr txBox="1"/>
          <p:nvPr/>
        </p:nvSpPr>
        <p:spPr>
          <a:xfrm>
            <a:off x="399582" y="152897"/>
            <a:ext cx="11392835" cy="6555641"/>
          </a:xfrm>
          <a:prstGeom prst="rect">
            <a:avLst/>
          </a:prstGeom>
          <a:noFill/>
        </p:spPr>
        <p:txBody>
          <a:bodyPr wrap="square" rtlCol="0">
            <a:spAutoFit/>
          </a:bodyPr>
          <a:lstStyle/>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Finally, with just two minutes to spare we rolled into the bus station. Thankfully, there was a long queue still waiting to board the bus. Gunter parked the taxi behind the bus, turned around, and looked at me with a big smile on his face. "'We made it, "he said.</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Just then I realized that I had zero cash in my wallet. I flashed him an apologetic smile as I pulled out my Portuguese bankcard. He tried it several times, but the card machine just did not play along. A feeling of helplessness washed over me as I saw the bus queue thinning out.</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At this moment, Gunter pointed towards the waiting hall of the bus station. There at the entrance, was a cash machine. I jumped out of the car, made a mad run for the machine, and popped my card in, only to read the message :"Out of order. Sorry."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grpSp>
        <p:nvGrpSpPr>
          <p:cNvPr id="2" name="组合 1"/>
          <p:cNvGrpSpPr/>
          <p:nvPr/>
        </p:nvGrpSpPr>
        <p:grpSpPr>
          <a:xfrm>
            <a:off x="332397" y="152897"/>
            <a:ext cx="1390649" cy="1174889"/>
            <a:chOff x="5124451" y="793750"/>
            <a:chExt cx="1390649" cy="1174889"/>
          </a:xfrm>
        </p:grpSpPr>
        <p:cxnSp>
          <p:nvCxnSpPr>
            <p:cNvPr id="13" name="直接连接符 12"/>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 name="直接连接符 2"/>
          <p:cNvCxnSpPr/>
          <p:nvPr/>
        </p:nvCxnSpPr>
        <p:spPr>
          <a:xfrm>
            <a:off x="513806" y="2949282"/>
            <a:ext cx="8022921"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5" name="直接连接符 4"/>
          <p:cNvCxnSpPr/>
          <p:nvPr/>
        </p:nvCxnSpPr>
        <p:spPr>
          <a:xfrm>
            <a:off x="332397" y="3828781"/>
            <a:ext cx="9097789"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7" name="直接连接符 6"/>
          <p:cNvCxnSpPr/>
          <p:nvPr/>
        </p:nvCxnSpPr>
        <p:spPr>
          <a:xfrm>
            <a:off x="3538937" y="3411717"/>
            <a:ext cx="7412923"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10" name="直接连接符 9"/>
          <p:cNvCxnSpPr/>
          <p:nvPr/>
        </p:nvCxnSpPr>
        <p:spPr>
          <a:xfrm>
            <a:off x="1723046" y="5650601"/>
            <a:ext cx="9563263"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14" name="直接连接符 13"/>
          <p:cNvCxnSpPr/>
          <p:nvPr/>
        </p:nvCxnSpPr>
        <p:spPr>
          <a:xfrm>
            <a:off x="399582" y="6125251"/>
            <a:ext cx="10886727" cy="0"/>
          </a:xfrm>
          <a:prstGeom prst="line">
            <a:avLst/>
          </a:prstGeom>
          <a:ln w="47625"/>
        </p:spPr>
        <p:style>
          <a:lnRef idx="3">
            <a:schemeClr val="accent4"/>
          </a:lnRef>
          <a:fillRef idx="0">
            <a:schemeClr val="accent4"/>
          </a:fillRef>
          <a:effectRef idx="2">
            <a:schemeClr val="accent4"/>
          </a:effectRef>
          <a:fontRef idx="minor">
            <a:schemeClr val="tx1"/>
          </a:fontRef>
        </p:style>
      </p:cxnSp>
      <p:cxnSp>
        <p:nvCxnSpPr>
          <p:cNvPr id="16" name="直接连接符 15"/>
          <p:cNvCxnSpPr/>
          <p:nvPr/>
        </p:nvCxnSpPr>
        <p:spPr>
          <a:xfrm>
            <a:off x="332397" y="6585941"/>
            <a:ext cx="6124244" cy="0"/>
          </a:xfrm>
          <a:prstGeom prst="line">
            <a:avLst/>
          </a:prstGeom>
          <a:ln w="47625"/>
        </p:spPr>
        <p:style>
          <a:lnRef idx="3">
            <a:schemeClr val="accent4"/>
          </a:lnRef>
          <a:fillRef idx="0">
            <a:schemeClr val="accent4"/>
          </a:fillRef>
          <a:effectRef idx="2">
            <a:schemeClr val="accent4"/>
          </a:effectRef>
          <a:fontRef idx="minor">
            <a:schemeClr val="tx1"/>
          </a:fontRef>
        </p:style>
      </p:cxnSp>
      <p:sp>
        <p:nvSpPr>
          <p:cNvPr id="18" name="矩形: 圆角 17"/>
          <p:cNvSpPr/>
          <p:nvPr/>
        </p:nvSpPr>
        <p:spPr>
          <a:xfrm>
            <a:off x="6388552" y="272058"/>
            <a:ext cx="4444645"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399582" y="1144211"/>
            <a:ext cx="4668009"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7261071" y="4821069"/>
            <a:ext cx="3690789"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399583" y="5276461"/>
            <a:ext cx="1165328"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9106465" y="593152"/>
            <a:ext cx="1335843" cy="649139"/>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7588893" y="2874483"/>
            <a:ext cx="1717119" cy="649139"/>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6972008" y="2470630"/>
            <a:ext cx="1717119" cy="649139"/>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6" presetClass="entr" presetSubtype="21"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00"/>
                                        <p:tgtEl>
                                          <p:spTgt spid="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19" grpId="0" animBg="1"/>
      <p:bldP spid="20" grpId="0" animBg="1"/>
      <p:bldP spid="21" grpId="0" animBg="1"/>
      <p:bldP spid="4"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1768652" y="0"/>
            <a:ext cx="181901" cy="495577"/>
          </a:xfrm>
          <a:prstGeom prst="rect">
            <a:avLst/>
          </a:prstGeom>
          <a:solidFill>
            <a:srgbClr val="13AAA0"/>
          </a:solidFill>
          <a:ln>
            <a:solidFill>
              <a:srgbClr val="13AA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0"/>
          <p:cNvSpPr txBox="1"/>
          <p:nvPr/>
        </p:nvSpPr>
        <p:spPr>
          <a:xfrm>
            <a:off x="490532" y="152897"/>
            <a:ext cx="11460021" cy="7017306"/>
          </a:xfrm>
          <a:prstGeom prst="rect">
            <a:avLst/>
          </a:prstGeom>
          <a:noFill/>
        </p:spPr>
        <p:txBody>
          <a:bodyPr wrap="square" rtlCol="0">
            <a:spAutoFit/>
          </a:bodyPr>
          <a:lstStyle/>
          <a:p>
            <a:pPr lvl="0">
              <a:defRPr/>
            </a:pPr>
            <a:r>
              <a:rPr lang="en-US" altLang="zh-CN" sz="3000" b="1"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Para.1</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I ran back to Gunter and told him the bad news.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b="1" dirty="0" err="1">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Para.2</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Four days later, when I was back in Vienna, I called Gunter as promised.</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a:p>
            <a:pPr lvl="0">
              <a:defRPr/>
            </a:pPr>
            <a:r>
              <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rPr>
              <a:t>————————————————————————————————————————————————————————————————————————————————————————————————————————————————————————————————————————————————— _ </a:t>
            </a:r>
            <a:endParaRPr lang="en-US" altLang="zh-CN" sz="3000" dirty="0">
              <a:solidFill>
                <a:prstClr val="black">
                  <a:lumMod val="85000"/>
                  <a:lumOff val="15000"/>
                </a:prstClr>
              </a:solidFill>
              <a:latin typeface="Times New Roman" panose="02020603050405020304" pitchFamily="18" charset="0"/>
              <a:ea typeface="思源黑体" panose="020B0500000000000000" pitchFamily="34" charset="-122"/>
              <a:cs typeface="Times New Roman" panose="02020603050405020304" pitchFamily="18" charset="0"/>
              <a:sym typeface="思源黑体" panose="020B0500000000000000" pitchFamily="34" charset="-122"/>
            </a:endParaRPr>
          </a:p>
        </p:txBody>
      </p:sp>
      <p:grpSp>
        <p:nvGrpSpPr>
          <p:cNvPr id="2" name="组合 1"/>
          <p:cNvGrpSpPr/>
          <p:nvPr/>
        </p:nvGrpSpPr>
        <p:grpSpPr>
          <a:xfrm>
            <a:off x="332397" y="152897"/>
            <a:ext cx="1390649" cy="1174889"/>
            <a:chOff x="5124451" y="793750"/>
            <a:chExt cx="1390649" cy="1174889"/>
          </a:xfrm>
        </p:grpSpPr>
        <p:cxnSp>
          <p:nvCxnSpPr>
            <p:cNvPr id="13" name="直接连接符 12"/>
            <p:cNvCxnSpPr/>
            <p:nvPr/>
          </p:nvCxnSpPr>
          <p:spPr>
            <a:xfrm>
              <a:off x="5124451" y="793750"/>
              <a:ext cx="139064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24451" y="793750"/>
              <a:ext cx="0" cy="11748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5709765" y="614253"/>
            <a:ext cx="2198748" cy="530492"/>
          </a:xfrm>
          <a:prstGeom prst="rect">
            <a:avLst/>
          </a:prstGeom>
          <a:solidFill>
            <a:schemeClr val="accent2">
              <a:alpha val="44706"/>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5" name="矩形 4"/>
          <p:cNvSpPr/>
          <p:nvPr/>
        </p:nvSpPr>
        <p:spPr>
          <a:xfrm>
            <a:off x="7572000" y="3866016"/>
            <a:ext cx="4040317" cy="530492"/>
          </a:xfrm>
          <a:prstGeom prst="rect">
            <a:avLst/>
          </a:prstGeom>
          <a:solidFill>
            <a:schemeClr val="accent2">
              <a:alpha val="44706"/>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6" name="矩形: 圆角 5"/>
          <p:cNvSpPr/>
          <p:nvPr/>
        </p:nvSpPr>
        <p:spPr>
          <a:xfrm>
            <a:off x="4185765" y="3867764"/>
            <a:ext cx="3048000"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655520" y="3565425"/>
            <a:ext cx="2007509" cy="992778"/>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579683" y="3884368"/>
            <a:ext cx="2388149" cy="475773"/>
          </a:xfrm>
          <a:prstGeom prst="rect">
            <a:avLst/>
          </a:prstGeom>
          <a:solidFill>
            <a:srgbClr val="00B0F0">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p:cNvSpPr/>
          <p:nvPr/>
        </p:nvSpPr>
        <p:spPr>
          <a:xfrm>
            <a:off x="731979" y="704222"/>
            <a:ext cx="3020694" cy="38810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815852" y="1201846"/>
            <a:ext cx="5256055" cy="1107996"/>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6600" b="1" dirty="0">
                <a:solidFill>
                  <a:prstClr val="black">
                    <a:lumMod val="50000"/>
                  </a:prstClr>
                </a:solidFill>
                <a:latin typeface="三极花信简体" panose="00000500000000000000" pitchFamily="2" charset="-122"/>
                <a:ea typeface="三极花信简体" panose="00000500000000000000" pitchFamily="2" charset="-122"/>
                <a:sym typeface="思源黑体" panose="020B0500000000000000" pitchFamily="34" charset="-122"/>
              </a:rPr>
              <a:t>情节协同</a:t>
            </a:r>
            <a:endParaRPr kumimoji="0" lang="zh-CN" altLang="en-US" sz="6600" b="1" i="0" u="none" strike="noStrike" kern="1200" cap="none" spc="0" normalizeH="0" baseline="0" noProof="0" dirty="0">
              <a:ln>
                <a:noFill/>
              </a:ln>
              <a:solidFill>
                <a:prstClr val="black">
                  <a:lumMod val="50000"/>
                </a:prstClr>
              </a:solidFill>
              <a:effectLst/>
              <a:uLnTx/>
              <a:uFillTx/>
              <a:latin typeface="三极花信简体" panose="00000500000000000000" pitchFamily="2" charset="-122"/>
              <a:ea typeface="三极花信简体" panose="00000500000000000000" pitchFamily="2" charset="-122"/>
              <a:sym typeface="思源黑体" panose="020B0500000000000000" pitchFamily="34" charset="-122"/>
            </a:endParaRPr>
          </a:p>
        </p:txBody>
      </p:sp>
      <p:sp>
        <p:nvSpPr>
          <p:cNvPr id="6" name="TextBox 6"/>
          <p:cNvSpPr txBox="1"/>
          <p:nvPr/>
        </p:nvSpPr>
        <p:spPr>
          <a:xfrm>
            <a:off x="5376149" y="162404"/>
            <a:ext cx="1205405" cy="230063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rPr>
              <a:t>2</a:t>
            </a:r>
            <a:endParaRPr kumimoji="0" lang="en-US" sz="14350" b="1" i="0" u="none" strike="noStrike" kern="1200" cap="none" spc="300" normalizeH="0" baseline="0" noProof="0" dirty="0">
              <a:ln>
                <a:noFill/>
              </a:ln>
              <a:solidFill>
                <a:srgbClr val="13AAA0"/>
              </a:solidFill>
              <a:effectLst/>
              <a:uLnTx/>
              <a:uFillTx/>
              <a:latin typeface="思源黑体" panose="020B0500000000000000" pitchFamily="34" charset="-122"/>
              <a:ea typeface="思源黑体" panose="020B0500000000000000" pitchFamily="34" charset="-122"/>
              <a:cs typeface="Playfair Display SC" charset="0"/>
              <a:sym typeface="思源黑体" panose="020B0500000000000000" pitchFamily="34" charset="-122"/>
            </a:endParaRPr>
          </a:p>
        </p:txBody>
      </p:sp>
      <p:grpSp>
        <p:nvGrpSpPr>
          <p:cNvPr id="13" name="组合 12"/>
          <p:cNvGrpSpPr/>
          <p:nvPr/>
        </p:nvGrpSpPr>
        <p:grpSpPr>
          <a:xfrm>
            <a:off x="5764538" y="2309842"/>
            <a:ext cx="428626" cy="153192"/>
            <a:chOff x="882650" y="3726658"/>
            <a:chExt cx="428626" cy="153192"/>
          </a:xfrm>
          <a:solidFill>
            <a:schemeClr val="tx1">
              <a:lumMod val="85000"/>
              <a:lumOff val="15000"/>
            </a:schemeClr>
          </a:solidFill>
        </p:grpSpPr>
        <p:sp>
          <p:nvSpPr>
            <p:cNvPr id="14" name="矩形 13"/>
            <p:cNvSpPr/>
            <p:nvPr/>
          </p:nvSpPr>
          <p:spPr>
            <a:xfrm>
              <a:off x="882650" y="3786053"/>
              <a:ext cx="428626" cy="93797"/>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5" name="直接连接符 14"/>
            <p:cNvCxnSpPr/>
            <p:nvPr/>
          </p:nvCxnSpPr>
          <p:spPr>
            <a:xfrm>
              <a:off x="882650" y="3726658"/>
              <a:ext cx="428626" cy="0"/>
            </a:xfrm>
            <a:prstGeom prst="line">
              <a:avLst/>
            </a:prstGeom>
            <a:grp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5304916" y="2945593"/>
            <a:ext cx="6766991" cy="332975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阅读原文和段首提示句</a:t>
            </a:r>
            <a:r>
              <a:rPr lang="zh-CN" altLang="en-US" sz="24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梳理故事背景要素</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，在文本中</a:t>
            </a:r>
            <a:r>
              <a:rPr lang="zh-CN" altLang="en-US" sz="2400" dirty="0">
                <a:solidFill>
                  <a:prstClr val="black">
                    <a:lumMod val="85000"/>
                    <a:lumOff val="15000"/>
                  </a:prstClr>
                </a:solidFill>
                <a:highlight>
                  <a:srgbClr val="FFFF00"/>
                </a:highlight>
                <a:latin typeface="楷体" panose="02010609060101010101" pitchFamily="49" charset="-122"/>
                <a:ea typeface="楷体" panose="02010609060101010101" pitchFamily="49" charset="-122"/>
                <a:sym typeface="思源黑体" panose="020B0500000000000000" pitchFamily="34" charset="-122"/>
              </a:rPr>
              <a:t>查找时间，空间，物件</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等故事背景信息，分析这些信息与后续故事情节发展的关联，同时关注背景要素的变化及文本中的细节，并在续文中巧妙照应，以提高续文融洽度，实现情境协同。</a:t>
            </a:r>
            <a:endPar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a:t>
            </a:r>
            <a:r>
              <a:rPr lang="zh-CN" altLang="en-US"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rPr>
              <a:t>李川 读后续写中伏笔的捕捉和照应策略探究</a:t>
            </a:r>
            <a:endParaRPr lang="en-US" altLang="zh-CN" sz="2400" dirty="0">
              <a:solidFill>
                <a:prstClr val="black">
                  <a:lumMod val="85000"/>
                  <a:lumOff val="15000"/>
                </a:prstClr>
              </a:solidFill>
              <a:latin typeface="楷体" panose="02010609060101010101" pitchFamily="49" charset="-122"/>
              <a:ea typeface="楷体" panose="02010609060101010101" pitchFamily="49" charset="-122"/>
              <a:sym typeface="思源黑体" panose="020B0500000000000000" pitchFamily="34" charset="-122"/>
            </a:endParaRPr>
          </a:p>
        </p:txBody>
      </p:sp>
      <p:pic>
        <p:nvPicPr>
          <p:cNvPr id="3" name="Picture 2" descr="Taxi PNG transparent image download, size: 980x383p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7700" y="2195685"/>
            <a:ext cx="7233700" cy="2827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握手商业人士元素素材下载-正版素材401148014-摄图网"/>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70" b="94070" l="10000" r="90000">
                        <a14:foregroundMark x1="33256" y1="9651" x2="33256" y2="9651"/>
                        <a14:foregroundMark x1="70116" y1="9302" x2="70116" y2="9302"/>
                        <a14:foregroundMark x1="34419" y1="92791" x2="34419" y2="92791"/>
                        <a14:foregroundMark x1="21279" y1="93837" x2="21279" y2="93837"/>
                        <a14:foregroundMark x1="34767" y1="94070" x2="34767" y2="94070"/>
                        <a14:foregroundMark x1="64186" y1="91628" x2="64186" y2="91628"/>
                        <a14:foregroundMark x1="64419" y1="90698" x2="64419" y2="90698"/>
                        <a14:foregroundMark x1="75233" y1="90698" x2="75233" y2="90698"/>
                        <a14:foregroundMark x1="74767" y1="91977" x2="74767" y2="91977"/>
                      </a14:backgroundRemoval>
                    </a14:imgEffect>
                  </a14:imgLayer>
                </a14:imgProps>
              </a:ext>
              <a:ext uri="{28A0092B-C50C-407E-A947-70E740481C1C}">
                <a14:useLocalDpi xmlns:a14="http://schemas.microsoft.com/office/drawing/2010/main" val="0"/>
              </a:ext>
            </a:extLst>
          </a:blip>
          <a:srcRect/>
          <a:stretch>
            <a:fillRect/>
          </a:stretch>
        </p:blipFill>
        <p:spPr bwMode="auto">
          <a:xfrm>
            <a:off x="1012474" y="2094775"/>
            <a:ext cx="3904052" cy="39040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卡通乌云图片_卡通乌云素材_卡通乌云高清图片_摄图网图片下载"/>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00" b="93667" l="5136" r="92447">
                        <a14:foregroundMark x1="5740" y1="32667" x2="5740" y2="32667"/>
                        <a14:foregroundMark x1="28097" y1="7333" x2="28097" y2="7333"/>
                        <a14:foregroundMark x1="57704" y1="6333" x2="57704" y2="6333"/>
                        <a14:foregroundMark x1="78248" y1="48000" x2="78248" y2="48000"/>
                        <a14:foregroundMark x1="49849" y1="53333" x2="49849" y2="53333"/>
                        <a14:foregroundMark x1="33837" y1="56000" x2="33837" y2="56000"/>
                        <a14:foregroundMark x1="17825" y1="51667" x2="17825" y2="51667"/>
                        <a14:foregroundMark x1="28399" y1="76333" x2="28399" y2="76333"/>
                        <a14:foregroundMark x1="44713" y1="76667" x2="44713" y2="76667"/>
                        <a14:foregroundMark x1="66767" y1="63667" x2="66767" y2="63667"/>
                        <a14:foregroundMark x1="77946" y1="71667" x2="77946" y2="71667"/>
                        <a14:foregroundMark x1="87009" y1="57667" x2="87009" y2="57667"/>
                        <a14:foregroundMark x1="67069" y1="63000" x2="67069" y2="63000"/>
                        <a14:foregroundMark x1="60121" y1="84333" x2="60121" y2="84333"/>
                        <a14:foregroundMark x1="32628" y1="92333" x2="32628" y2="92333"/>
                        <a14:foregroundMark x1="44411" y1="76000" x2="44411" y2="76000"/>
                        <a14:foregroundMark x1="27795" y1="75667" x2="27795" y2="75667"/>
                        <a14:foregroundMark x1="27190" y1="75667" x2="27190" y2="75667"/>
                        <a14:foregroundMark x1="27795" y1="74000" x2="27795" y2="74000"/>
                        <a14:foregroundMark x1="76737" y1="71667" x2="76737" y2="71667"/>
                        <a14:foregroundMark x1="77039" y1="71000" x2="77039" y2="71000"/>
                        <a14:foregroundMark x1="59215" y1="84000" x2="59215" y2="84000"/>
                        <a14:foregroundMark x1="33837" y1="93667" x2="33837" y2="93667"/>
                        <a14:foregroundMark x1="86103" y1="58000" x2="86103" y2="58000"/>
                        <a14:foregroundMark x1="86707" y1="57667" x2="86707" y2="57667"/>
                        <a14:foregroundMark x1="85801" y1="58333" x2="85801" y2="58333"/>
                        <a14:foregroundMark x1="92447" y1="44000" x2="92447" y2="44000"/>
                        <a14:foregroundMark x1="16918" y1="51667" x2="16918" y2="51667"/>
                        <a14:foregroundMark x1="17523" y1="51333" x2="17523" y2="51333"/>
                        <a14:foregroundMark x1="16314" y1="51000" x2="16314" y2="51000"/>
                        <a14:foregroundMark x1="67976" y1="63667" x2="67976" y2="63667"/>
                        <a14:foregroundMark x1="88218" y1="53667" x2="88218" y2="53667"/>
                        <a14:backgroundMark x1="21450" y1="52000" x2="21450" y2="52000"/>
                        <a14:backgroundMark x1="89426" y1="57000" x2="89426" y2="57000"/>
                        <a14:backgroundMark x1="83384" y1="56667" x2="83384" y2="56667"/>
                      </a14:backgroundRemoval>
                    </a14:imgEffect>
                  </a14:imgLayer>
                </a14:imgProps>
              </a:ext>
              <a:ext uri="{28A0092B-C50C-407E-A947-70E740481C1C}">
                <a14:useLocalDpi xmlns:a14="http://schemas.microsoft.com/office/drawing/2010/main" val="0"/>
              </a:ext>
            </a:extLst>
          </a:blip>
          <a:srcRect/>
          <a:stretch>
            <a:fillRect/>
          </a:stretch>
        </p:blipFill>
        <p:spPr bwMode="auto">
          <a:xfrm>
            <a:off x="118615" y="102453"/>
            <a:ext cx="2194910" cy="1989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0" y="-125644"/>
          <a:ext cx="12192000" cy="6996925"/>
        </p:xfrm>
        <a:graphic>
          <a:graphicData uri="http://schemas.openxmlformats.org/drawingml/2006/table">
            <a:tbl>
              <a:tblPr firstRow="1" bandRow="1">
                <a:tableStyleId>{7DF18680-E054-41AD-8BC1-D1AEF772440D}</a:tableStyleId>
              </a:tblPr>
              <a:tblGrid>
                <a:gridCol w="1821820"/>
                <a:gridCol w="10370180"/>
              </a:tblGrid>
              <a:tr h="650990">
                <a:tc>
                  <a:txBody>
                    <a:bodyPr/>
                    <a:lstStyle/>
                    <a:p>
                      <a:pPr algn="ctr">
                        <a:lnSpc>
                          <a:spcPct val="150000"/>
                        </a:lnSpc>
                      </a:pPr>
                      <a:r>
                        <a:rPr lang="zh-CN" altLang="en-US" sz="2800" dirty="0">
                          <a:solidFill>
                            <a:schemeClr val="tx1"/>
                          </a:solidFill>
                          <a:highlight>
                            <a:srgbClr val="FFFF00"/>
                          </a:highlight>
                          <a:latin typeface="微软雅黑" panose="020B0503020204020204" pitchFamily="34" charset="-122"/>
                          <a:ea typeface="微软雅黑" panose="020B0503020204020204" pitchFamily="34" charset="-122"/>
                        </a:rPr>
                        <a:t>背景要素</a:t>
                      </a:r>
                      <a:endParaRPr lang="zh-CN" altLang="en-US" sz="2800" dirty="0">
                        <a:solidFill>
                          <a:schemeClr val="tx1"/>
                        </a:solidFill>
                        <a:highlight>
                          <a:srgbClr val="FFFF00"/>
                        </a:highlight>
                        <a:latin typeface="微软雅黑" panose="020B0503020204020204" pitchFamily="34" charset="-122"/>
                        <a:ea typeface="微软雅黑" panose="020B0503020204020204" pitchFamily="34" charset="-122"/>
                      </a:endParaRPr>
                    </a:p>
                  </a:txBody>
                  <a:tcPr>
                    <a:solidFill>
                      <a:schemeClr val="tx2">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800" dirty="0">
                          <a:solidFill>
                            <a:schemeClr val="tx1"/>
                          </a:solidFill>
                          <a:highlight>
                            <a:srgbClr val="FFFF00"/>
                          </a:highlight>
                          <a:latin typeface="微软雅黑" panose="020B0503020204020204" pitchFamily="34" charset="-122"/>
                          <a:ea typeface="微软雅黑" panose="020B0503020204020204" pitchFamily="34" charset="-122"/>
                        </a:rPr>
                        <a:t>原文描述</a:t>
                      </a:r>
                      <a:endParaRPr lang="zh-CN" altLang="en-US" sz="2800" dirty="0">
                        <a:solidFill>
                          <a:schemeClr val="tx1"/>
                        </a:solidFill>
                        <a:highlight>
                          <a:srgbClr val="FFFF00"/>
                        </a:highlight>
                      </a:endParaRPr>
                    </a:p>
                  </a:txBody>
                  <a:tcPr>
                    <a:solidFill>
                      <a:schemeClr val="tx2">
                        <a:lumMod val="60000"/>
                        <a:lumOff val="40000"/>
                      </a:schemeClr>
                    </a:solidFill>
                  </a:tcPr>
                </a:tc>
              </a:tr>
              <a:tr h="1266530">
                <a:tc>
                  <a:txBody>
                    <a:bodyPr/>
                    <a:lstStyle/>
                    <a:p>
                      <a:pPr algn="ctr">
                        <a:lnSpc>
                          <a:spcPct val="200000"/>
                        </a:lnSpc>
                      </a:pPr>
                      <a:r>
                        <a:rPr lang="zh-CN" altLang="en-US" sz="2800" b="0" dirty="0">
                          <a:latin typeface="微软雅黑" panose="020B0503020204020204" pitchFamily="34" charset="-122"/>
                          <a:ea typeface="微软雅黑" panose="020B0503020204020204" pitchFamily="34" charset="-122"/>
                        </a:rPr>
                        <a:t>时   间</a:t>
                      </a:r>
                      <a:endParaRPr lang="zh-CN" altLang="en-US" sz="2800" b="0" dirty="0">
                        <a:latin typeface="微软雅黑" panose="020B0503020204020204" pitchFamily="34" charset="-122"/>
                        <a:ea typeface="微软雅黑" panose="020B0503020204020204" pitchFamily="34" charset="-122"/>
                      </a:endParaRPr>
                    </a:p>
                  </a:txBody>
                  <a:tcPr/>
                </a:tc>
                <a:tc>
                  <a:txBody>
                    <a:bodyPr/>
                    <a:lstStyle/>
                    <a:p>
                      <a:pPr algn="l">
                        <a:lnSpc>
                          <a:spcPct val="90000"/>
                        </a:lnSpc>
                      </a:pP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800" dirty="0">
                          <a:latin typeface="Times New Roman" panose="02020603050405020304" pitchFamily="18" charset="0"/>
                          <a:cs typeface="Times New Roman" panose="02020603050405020304" pitchFamily="18" charset="0"/>
                        </a:rPr>
                        <a:t>on a </a:t>
                      </a:r>
                      <a:r>
                        <a:rPr lang="en-US" altLang="zh-CN" sz="2800" dirty="0">
                          <a:solidFill>
                            <a:srgbClr val="C00000"/>
                          </a:solidFill>
                          <a:latin typeface="Times New Roman" panose="02020603050405020304" pitchFamily="18" charset="0"/>
                          <a:cs typeface="Times New Roman" panose="02020603050405020304" pitchFamily="18" charset="0"/>
                        </a:rPr>
                        <a:t>cold</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C00000"/>
                          </a:solidFill>
                          <a:latin typeface="Times New Roman" panose="02020603050405020304" pitchFamily="18" charset="0"/>
                          <a:cs typeface="Times New Roman" panose="02020603050405020304" pitchFamily="18" charset="0"/>
                        </a:rPr>
                        <a:t>wet</a:t>
                      </a:r>
                      <a:r>
                        <a:rPr lang="en-US" altLang="zh-CN" sz="2800" dirty="0">
                          <a:latin typeface="Times New Roman" panose="02020603050405020304" pitchFamily="18" charset="0"/>
                          <a:cs typeface="Times New Roman" panose="02020603050405020304" pitchFamily="18" charset="0"/>
                        </a:rPr>
                        <a:t> and </a:t>
                      </a:r>
                      <a:r>
                        <a:rPr lang="en-US" altLang="zh-CN" sz="2800" dirty="0">
                          <a:solidFill>
                            <a:srgbClr val="C00000"/>
                          </a:solidFill>
                          <a:latin typeface="Times New Roman" panose="02020603050405020304" pitchFamily="18" charset="0"/>
                          <a:cs typeface="Times New Roman" panose="02020603050405020304" pitchFamily="18" charset="0"/>
                        </a:rPr>
                        <a:t>unforgettable</a:t>
                      </a:r>
                      <a:r>
                        <a:rPr lang="en-US" altLang="zh-CN" sz="2800" dirty="0">
                          <a:latin typeface="Times New Roman" panose="02020603050405020304" pitchFamily="18" charset="0"/>
                          <a:cs typeface="Times New Roman" panose="02020603050405020304" pitchFamily="18" charset="0"/>
                        </a:rPr>
                        <a:t> evening in September</a:t>
                      </a:r>
                      <a:endParaRPr lang="en-US" altLang="zh-CN" sz="2800" dirty="0">
                        <a:latin typeface="Times New Roman" panose="02020603050405020304" pitchFamily="18" charset="0"/>
                        <a:cs typeface="Times New Roman" panose="02020603050405020304" pitchFamily="18" charset="0"/>
                      </a:endParaRPr>
                    </a:p>
                    <a:p>
                      <a:pPr algn="l">
                        <a:lnSpc>
                          <a:spcPct val="90000"/>
                        </a:lnSpc>
                      </a:pP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just </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30 minutes </a:t>
                      </a:r>
                      <a:r>
                        <a:rPr lang="en-US" altLang="zh-CN"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before the departure of the last bus </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to Prague</a:t>
                      </a:r>
                      <a:endParaRPr lang="en-US" altLang="zh-CN" sz="2800" dirty="0">
                        <a:latin typeface="Times New Roman" panose="02020603050405020304" pitchFamily="18" charset="0"/>
                        <a:cs typeface="Times New Roman" panose="02020603050405020304" pitchFamily="18" charset="0"/>
                        <a:sym typeface="Wingdings" panose="05000000000000000000" pitchFamily="2" charset="2"/>
                      </a:endParaRPr>
                    </a:p>
                    <a:p>
                      <a:pPr algn="l">
                        <a:lnSpc>
                          <a:spcPct val="90000"/>
                        </a:lnSpc>
                      </a:pPr>
                      <a:r>
                        <a:rPr lang="zh-CN" altLang="en-US" sz="2800" kern="1200" dirty="0">
                          <a:solidFill>
                            <a:schemeClr val="dk1"/>
                          </a:solidFill>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altLang="zh-CN" sz="2800" kern="1200" dirty="0">
                          <a:solidFill>
                            <a:schemeClr val="dk1"/>
                          </a:solidFill>
                          <a:latin typeface="Times New Roman" panose="02020603050405020304" pitchFamily="18" charset="0"/>
                          <a:ea typeface="+mn-ea"/>
                          <a:cs typeface="Times New Roman" panose="02020603050405020304" pitchFamily="18" charset="0"/>
                          <a:sym typeface="Wingdings" panose="05000000000000000000" pitchFamily="2" charset="2"/>
                        </a:rPr>
                        <a:t>four days later</a:t>
                      </a:r>
                      <a:endParaRPr lang="zh-CN" altLang="en-US" sz="2800" kern="1200" dirty="0">
                        <a:solidFill>
                          <a:schemeClr val="dk1"/>
                        </a:solidFill>
                        <a:latin typeface="Times New Roman" panose="02020603050405020304" pitchFamily="18" charset="0"/>
                        <a:ea typeface="+mn-ea"/>
                        <a:cs typeface="Times New Roman" panose="02020603050405020304" pitchFamily="18" charset="0"/>
                      </a:endParaRPr>
                    </a:p>
                  </a:txBody>
                  <a:tcPr/>
                </a:tc>
              </a:tr>
              <a:tr h="478467">
                <a:tc>
                  <a:txBody>
                    <a:bodyPr/>
                    <a:lstStyle/>
                    <a:p>
                      <a:pPr algn="ctr">
                        <a:lnSpc>
                          <a:spcPct val="90000"/>
                        </a:lnSpc>
                      </a:pPr>
                      <a:r>
                        <a:rPr lang="zh-CN" altLang="en-US" sz="2800" b="0" dirty="0">
                          <a:latin typeface="微软雅黑" panose="020B0503020204020204" pitchFamily="34" charset="-122"/>
                          <a:ea typeface="微软雅黑" panose="020B0503020204020204" pitchFamily="34" charset="-122"/>
                        </a:rPr>
                        <a:t>人   物</a:t>
                      </a:r>
                      <a:endParaRPr lang="zh-CN" altLang="en-US" sz="2800" b="0" dirty="0">
                        <a:latin typeface="微软雅黑" panose="020B0503020204020204" pitchFamily="34" charset="-122"/>
                        <a:ea typeface="微软雅黑" panose="020B0503020204020204" pitchFamily="34" charset="-122"/>
                      </a:endParaRPr>
                    </a:p>
                  </a:txBody>
                  <a:tcPr/>
                </a:tc>
                <a:tc>
                  <a:txBody>
                    <a:bodyPr/>
                    <a:lstStyle/>
                    <a:p>
                      <a:pPr algn="ctr">
                        <a:lnSpc>
                          <a:spcPct val="90000"/>
                        </a:lnSpc>
                      </a:pPr>
                      <a:r>
                        <a:rPr lang="en-US" altLang="zh-CN" sz="2800" kern="1200" dirty="0">
                          <a:solidFill>
                            <a:schemeClr val="dk1"/>
                          </a:solidFill>
                          <a:latin typeface="Times New Roman" panose="02020603050405020304" pitchFamily="18" charset="0"/>
                          <a:ea typeface="+mn-ea"/>
                          <a:cs typeface="Times New Roman" panose="02020603050405020304" pitchFamily="18" charset="0"/>
                          <a:sym typeface="思源黑体" panose="020B0500000000000000" pitchFamily="34" charset="-122"/>
                        </a:rPr>
                        <a:t>I ,       Gunter (a taxi driver)</a:t>
                      </a:r>
                      <a:endParaRPr lang="zh-CN" altLang="en-US" sz="2800" kern="1200" dirty="0">
                        <a:solidFill>
                          <a:schemeClr val="dk1"/>
                        </a:solidFill>
                        <a:latin typeface="Times New Roman" panose="02020603050405020304" pitchFamily="18" charset="0"/>
                        <a:ea typeface="+mn-ea"/>
                        <a:cs typeface="Times New Roman" panose="02020603050405020304" pitchFamily="18" charset="0"/>
                      </a:endParaRPr>
                    </a:p>
                  </a:txBody>
                  <a:tcPr/>
                </a:tc>
              </a:tr>
              <a:tr h="1660562">
                <a:tc>
                  <a:txBody>
                    <a:bodyPr/>
                    <a:lstStyle/>
                    <a:p>
                      <a:pPr algn="ctr">
                        <a:lnSpc>
                          <a:spcPct val="150000"/>
                        </a:lnSpc>
                      </a:pPr>
                      <a:r>
                        <a:rPr lang="zh-CN" altLang="en-US" sz="2800" b="0" dirty="0">
                          <a:latin typeface="微软雅黑" panose="020B0503020204020204" pitchFamily="34" charset="-122"/>
                          <a:ea typeface="微软雅黑" panose="020B0503020204020204" pitchFamily="34" charset="-122"/>
                        </a:rPr>
                        <a:t>空   间（动态）</a:t>
                      </a:r>
                      <a:endParaRPr lang="en-US" altLang="zh-CN" sz="2800" b="0" dirty="0">
                        <a:latin typeface="微软雅黑" panose="020B0503020204020204" pitchFamily="34" charset="-122"/>
                        <a:ea typeface="微软雅黑" panose="020B0503020204020204" pitchFamily="34" charset="-122"/>
                      </a:endParaRPr>
                    </a:p>
                  </a:txBody>
                  <a:tcPr/>
                </a:tc>
                <a:tc>
                  <a:txBody>
                    <a:bodyPr/>
                    <a:lstStyle/>
                    <a:p>
                      <a:pPr algn="l">
                        <a:lnSpc>
                          <a:spcPct val="90000"/>
                        </a:lnSpc>
                      </a:pPr>
                      <a:r>
                        <a:rPr lang="en-US" altLang="zh-CN" sz="2800" kern="1200" dirty="0">
                          <a:solidFill>
                            <a:schemeClr val="dk1"/>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en-US" altLang="zh-CN" sz="2800" kern="1200" dirty="0">
                          <a:solidFill>
                            <a:schemeClr val="dk1"/>
                          </a:solidFill>
                          <a:latin typeface="Times New Roman" panose="02020603050405020304" pitchFamily="18" charset="0"/>
                          <a:ea typeface="+mn-ea"/>
                          <a:cs typeface="Times New Roman" panose="02020603050405020304" pitchFamily="18" charset="0"/>
                        </a:rPr>
                        <a:t>fly to Vienna     take a bus to Prague     back in Vienna</a:t>
                      </a:r>
                      <a:endParaRPr lang="en-US" altLang="zh-CN" sz="2800" kern="1200" dirty="0">
                        <a:solidFill>
                          <a:schemeClr val="dk1"/>
                        </a:solidFill>
                        <a:latin typeface="Times New Roman" panose="02020603050405020304" pitchFamily="18" charset="0"/>
                        <a:ea typeface="+mn-ea"/>
                        <a:cs typeface="Times New Roman" panose="02020603050405020304" pitchFamily="18" charset="0"/>
                      </a:endParaRPr>
                    </a:p>
                    <a:p>
                      <a:pPr algn="l">
                        <a:lnSpc>
                          <a:spcPct val="90000"/>
                        </a:lnSpc>
                      </a:pPr>
                      <a:r>
                        <a:rPr lang="en-US" altLang="zh-CN" sz="2800" kern="1200" dirty="0">
                          <a:solidFill>
                            <a:schemeClr val="dk1"/>
                          </a:solidFill>
                          <a:latin typeface="Times New Roman" panose="02020603050405020304" pitchFamily="18" charset="0"/>
                          <a:ea typeface="+mn-ea"/>
                          <a:cs typeface="Times New Roman" panose="02020603050405020304" pitchFamily="18" charset="0"/>
                          <a:sym typeface="Wingdings" panose="05000000000000000000" pitchFamily="2" charset="2"/>
                        </a:rPr>
                        <a:t>touched down in Vienna    jumped into the first taxi on the rank  </a:t>
                      </a:r>
                      <a:endParaRPr lang="en-US" altLang="zh-CN" sz="2800" kern="1200" dirty="0">
                        <a:solidFill>
                          <a:schemeClr val="dk1"/>
                        </a:solidFill>
                        <a:latin typeface="Times New Roman" panose="02020603050405020304" pitchFamily="18" charset="0"/>
                        <a:ea typeface="+mn-ea"/>
                        <a:cs typeface="Times New Roman" panose="02020603050405020304" pitchFamily="18" charset="0"/>
                      </a:endParaRPr>
                    </a:p>
                    <a:p>
                      <a:pPr algn="l">
                        <a:lnSpc>
                          <a:spcPct val="90000"/>
                        </a:lnSpc>
                      </a:pPr>
                      <a:r>
                        <a:rPr lang="en-US" altLang="zh-CN" sz="2800" kern="1200" dirty="0">
                          <a:solidFill>
                            <a:schemeClr val="dk1"/>
                          </a:solidFill>
                          <a:latin typeface="Times New Roman" panose="02020603050405020304" pitchFamily="18" charset="0"/>
                          <a:ea typeface="+mn-ea"/>
                          <a:cs typeface="Times New Roman" panose="02020603050405020304" pitchFamily="18" charset="0"/>
                        </a:rPr>
                        <a:t>    rolled into the bus station    parked the taxi behind the bus    waiting hall of the bus station     back in Vienna</a:t>
                      </a:r>
                      <a:endParaRPr lang="zh-CN" altLang="en-US" sz="2800" kern="1200" dirty="0">
                        <a:solidFill>
                          <a:schemeClr val="dk1"/>
                        </a:solidFill>
                        <a:latin typeface="Times New Roman" panose="02020603050405020304" pitchFamily="18" charset="0"/>
                        <a:ea typeface="+mn-ea"/>
                        <a:cs typeface="Times New Roman" panose="02020603050405020304" pitchFamily="18" charset="0"/>
                      </a:endParaRPr>
                    </a:p>
                  </a:txBody>
                  <a:tcPr/>
                </a:tc>
              </a:tr>
              <a:tr h="1266530">
                <a:tc>
                  <a:txBody>
                    <a:bodyPr/>
                    <a:lstStyle/>
                    <a:p>
                      <a:pPr algn="ctr">
                        <a:lnSpc>
                          <a:spcPct val="200000"/>
                        </a:lnSpc>
                      </a:pPr>
                      <a:r>
                        <a:rPr lang="zh-CN" altLang="en-US" sz="2800" b="0" dirty="0">
                          <a:latin typeface="微软雅黑" panose="020B0503020204020204" pitchFamily="34" charset="-122"/>
                          <a:ea typeface="微软雅黑" panose="020B0503020204020204" pitchFamily="34" charset="-122"/>
                        </a:rPr>
                        <a:t>起   因</a:t>
                      </a:r>
                      <a:endParaRPr lang="zh-CN" altLang="en-US" sz="2800" b="0" dirty="0">
                        <a:latin typeface="微软雅黑" panose="020B0503020204020204" pitchFamily="34" charset="-122"/>
                        <a:ea typeface="微软雅黑" panose="020B0503020204020204" pitchFamily="34" charset="-122"/>
                      </a:endParaRPr>
                    </a:p>
                  </a:txBody>
                  <a:tcPr/>
                </a:tc>
                <a:tc>
                  <a:txBody>
                    <a:bodyPr/>
                    <a:lstStyle/>
                    <a:p>
                      <a:pPr algn="l">
                        <a:lnSpc>
                          <a:spcPct val="90000"/>
                        </a:lnSpc>
                      </a:pPr>
                      <a:r>
                        <a:rPr lang="en-US" altLang="zh-CN" sz="2800" kern="1200" dirty="0">
                          <a:solidFill>
                            <a:schemeClr val="dk1"/>
                          </a:solidFill>
                          <a:latin typeface="Times New Roman" panose="02020603050405020304" pitchFamily="18" charset="0"/>
                          <a:ea typeface="+mn-ea"/>
                          <a:cs typeface="Times New Roman" panose="02020603050405020304" pitchFamily="18" charset="0"/>
                        </a:rPr>
                        <a:t>Due to a big storm, </a:t>
                      </a:r>
                      <a:r>
                        <a:rPr lang="en-US" altLang="zh-CN" sz="2800" kern="1200" dirty="0">
                          <a:solidFill>
                            <a:srgbClr val="C00000"/>
                          </a:solidFill>
                          <a:latin typeface="Times New Roman" panose="02020603050405020304" pitchFamily="18" charset="0"/>
                          <a:ea typeface="+mn-ea"/>
                          <a:cs typeface="Times New Roman" panose="02020603050405020304" pitchFamily="18" charset="0"/>
                        </a:rPr>
                        <a:t>my flight had been delayed </a:t>
                      </a:r>
                      <a:r>
                        <a:rPr lang="en-US" altLang="zh-CN" sz="2800" kern="1200" dirty="0">
                          <a:solidFill>
                            <a:schemeClr val="dk1"/>
                          </a:solidFill>
                          <a:latin typeface="Times New Roman" panose="02020603050405020304" pitchFamily="18" charset="0"/>
                          <a:ea typeface="+mn-ea"/>
                          <a:cs typeface="Times New Roman" panose="02020603050405020304" pitchFamily="18" charset="0"/>
                        </a:rPr>
                        <a:t>by an hour and a half. I touched down in Vienna </a:t>
                      </a:r>
                      <a:r>
                        <a:rPr lang="en-US" altLang="zh-CN" sz="2800" kern="1200" dirty="0">
                          <a:solidFill>
                            <a:srgbClr val="C00000"/>
                          </a:solidFill>
                          <a:latin typeface="Times New Roman" panose="02020603050405020304" pitchFamily="18" charset="0"/>
                          <a:ea typeface="+mn-ea"/>
                          <a:cs typeface="Times New Roman" panose="02020603050405020304" pitchFamily="18" charset="0"/>
                        </a:rPr>
                        <a:t>just 30 minutes before the departure of the last bus to Prague. </a:t>
                      </a:r>
                      <a:endParaRPr lang="zh-CN" altLang="en-US" sz="2800" kern="1200" dirty="0">
                        <a:solidFill>
                          <a:srgbClr val="C00000"/>
                        </a:solidFill>
                        <a:latin typeface="Times New Roman" panose="02020603050405020304" pitchFamily="18" charset="0"/>
                        <a:ea typeface="+mn-ea"/>
                        <a:cs typeface="Times New Roman" panose="02020603050405020304" pitchFamily="18" charset="0"/>
                      </a:endParaRPr>
                    </a:p>
                  </a:txBody>
                  <a:tcPr/>
                </a:tc>
              </a:tr>
              <a:tr h="1660562">
                <a:tc>
                  <a:txBody>
                    <a:bodyPr/>
                    <a:lstStyle/>
                    <a:p>
                      <a:pPr algn="ctr">
                        <a:lnSpc>
                          <a:spcPct val="250000"/>
                        </a:lnSpc>
                      </a:pPr>
                      <a:r>
                        <a:rPr lang="zh-CN" altLang="en-US" sz="2800" b="0" dirty="0">
                          <a:latin typeface="微软雅黑" panose="020B0503020204020204" pitchFamily="34" charset="-122"/>
                          <a:ea typeface="微软雅黑" panose="020B0503020204020204" pitchFamily="34" charset="-122"/>
                        </a:rPr>
                        <a:t>高   潮</a:t>
                      </a:r>
                      <a:endParaRPr lang="zh-CN" altLang="en-US" sz="2800" b="0" dirty="0">
                        <a:latin typeface="微软雅黑" panose="020B0503020204020204" pitchFamily="34" charset="-122"/>
                        <a:ea typeface="微软雅黑" panose="020B0503020204020204" pitchFamily="34" charset="-122"/>
                      </a:endParaRPr>
                    </a:p>
                  </a:txBody>
                  <a:tcPr/>
                </a:tc>
                <a:tc>
                  <a:txBody>
                    <a:bodyPr/>
                    <a:lstStyle/>
                    <a:p>
                      <a:pPr algn="l">
                        <a:lnSpc>
                          <a:spcPct val="90000"/>
                        </a:lnSpc>
                      </a:pPr>
                      <a:r>
                        <a:rPr lang="en-US" altLang="zh-CN" sz="2800" kern="1200" dirty="0">
                          <a:solidFill>
                            <a:schemeClr val="dk1"/>
                          </a:solidFill>
                          <a:latin typeface="Times New Roman" panose="02020603050405020304" pitchFamily="18" charset="0"/>
                          <a:ea typeface="+mn-ea"/>
                          <a:cs typeface="Times New Roman" panose="02020603050405020304" pitchFamily="18" charset="0"/>
                        </a:rPr>
                        <a:t>I realized that I had </a:t>
                      </a:r>
                      <a:r>
                        <a:rPr lang="en-US" altLang="zh-CN" sz="2800" kern="1200" dirty="0">
                          <a:solidFill>
                            <a:srgbClr val="C00000"/>
                          </a:solidFill>
                          <a:latin typeface="Times New Roman" panose="02020603050405020304" pitchFamily="18" charset="0"/>
                          <a:ea typeface="+mn-ea"/>
                          <a:cs typeface="Times New Roman" panose="02020603050405020304" pitchFamily="18" charset="0"/>
                        </a:rPr>
                        <a:t>zero cash </a:t>
                      </a:r>
                      <a:r>
                        <a:rPr lang="en-US" altLang="zh-CN" sz="2800" kern="1200" dirty="0">
                          <a:solidFill>
                            <a:schemeClr val="dk1"/>
                          </a:solidFill>
                          <a:latin typeface="Times New Roman" panose="02020603050405020304" pitchFamily="18" charset="0"/>
                          <a:ea typeface="+mn-ea"/>
                          <a:cs typeface="Times New Roman" panose="02020603050405020304" pitchFamily="18" charset="0"/>
                        </a:rPr>
                        <a:t>in my wallet. I pulled out my Portuguese bankcard. He tried it several times, but the </a:t>
                      </a:r>
                      <a:r>
                        <a:rPr lang="en-US" altLang="zh-CN" sz="2800" kern="1200" dirty="0">
                          <a:solidFill>
                            <a:srgbClr val="C00000"/>
                          </a:solidFill>
                          <a:latin typeface="Times New Roman" panose="02020603050405020304" pitchFamily="18" charset="0"/>
                          <a:ea typeface="+mn-ea"/>
                          <a:cs typeface="Times New Roman" panose="02020603050405020304" pitchFamily="18" charset="0"/>
                        </a:rPr>
                        <a:t>card machine just did not play along</a:t>
                      </a:r>
                      <a:r>
                        <a:rPr lang="en-US" altLang="zh-CN" sz="2800" kern="1200" dirty="0">
                          <a:solidFill>
                            <a:schemeClr val="dk1"/>
                          </a:solidFill>
                          <a:latin typeface="Times New Roman" panose="02020603050405020304" pitchFamily="18" charset="0"/>
                          <a:ea typeface="+mn-ea"/>
                          <a:cs typeface="Times New Roman" panose="02020603050405020304" pitchFamily="18" charset="0"/>
                        </a:rPr>
                        <a:t>. Then I made a mad run for </a:t>
                      </a:r>
                      <a:r>
                        <a:rPr lang="en-US" altLang="zh-CN" sz="2800" kern="1200" dirty="0">
                          <a:solidFill>
                            <a:srgbClr val="C00000"/>
                          </a:solidFill>
                          <a:latin typeface="Times New Roman" panose="02020603050405020304" pitchFamily="18" charset="0"/>
                          <a:ea typeface="+mn-ea"/>
                          <a:cs typeface="Times New Roman" panose="02020603050405020304" pitchFamily="18" charset="0"/>
                        </a:rPr>
                        <a:t>a cash machine</a:t>
                      </a:r>
                      <a:r>
                        <a:rPr lang="en-US" altLang="zh-CN" sz="2800" kern="1200" dirty="0">
                          <a:solidFill>
                            <a:schemeClr val="dk1"/>
                          </a:solidFill>
                          <a:latin typeface="Times New Roman" panose="02020603050405020304" pitchFamily="18" charset="0"/>
                          <a:ea typeface="+mn-ea"/>
                          <a:cs typeface="Times New Roman" panose="02020603050405020304" pitchFamily="18" charset="0"/>
                        </a:rPr>
                        <a:t>, only to find it </a:t>
                      </a:r>
                      <a:r>
                        <a:rPr lang="en-US" altLang="zh-CN" sz="2800" kern="1200" dirty="0">
                          <a:solidFill>
                            <a:srgbClr val="C00000"/>
                          </a:solidFill>
                          <a:latin typeface="Times New Roman" panose="02020603050405020304" pitchFamily="18" charset="0"/>
                          <a:ea typeface="+mn-ea"/>
                          <a:cs typeface="Times New Roman" panose="02020603050405020304" pitchFamily="18" charset="0"/>
                        </a:rPr>
                        <a:t>out of order. </a:t>
                      </a:r>
                      <a:endParaRPr lang="zh-CN" altLang="en-US" sz="2800" kern="1200" dirty="0">
                        <a:solidFill>
                          <a:srgbClr val="C00000"/>
                        </a:solidFill>
                        <a:latin typeface="Times New Roman" panose="02020603050405020304" pitchFamily="18" charset="0"/>
                        <a:ea typeface="+mn-ea"/>
                        <a:cs typeface="Times New Roman" panose="02020603050405020304" pitchFamily="18" charset="0"/>
                      </a:endParaRPr>
                    </a:p>
                  </a:txBody>
                  <a:tcPr/>
                </a:tc>
              </a:tr>
            </a:tbl>
          </a:graphicData>
        </a:graphic>
      </p:graphicFrame>
      <p:cxnSp>
        <p:nvCxnSpPr>
          <p:cNvPr id="5" name="直接箭头连接符 4"/>
          <p:cNvCxnSpPr/>
          <p:nvPr/>
        </p:nvCxnSpPr>
        <p:spPr>
          <a:xfrm>
            <a:off x="4181111" y="2554737"/>
            <a:ext cx="3141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425719" y="2533798"/>
            <a:ext cx="3141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5726051" y="2916541"/>
            <a:ext cx="3141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1917214" y="3320225"/>
            <a:ext cx="3141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883104" y="3343493"/>
            <a:ext cx="3141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0551663" y="3320225"/>
            <a:ext cx="3141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044323" y="3705299"/>
            <a:ext cx="31410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16666</Words>
  <Application>WPS 演示</Application>
  <PresentationFormat>宽屏</PresentationFormat>
  <Paragraphs>582</Paragraphs>
  <Slides>34</Slides>
  <Notes>23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34</vt:i4>
      </vt:variant>
    </vt:vector>
  </HeadingPairs>
  <TitlesOfParts>
    <vt:vector size="53" baseType="lpstr">
      <vt:lpstr>Arial</vt:lpstr>
      <vt:lpstr>宋体</vt:lpstr>
      <vt:lpstr>Wingdings</vt:lpstr>
      <vt:lpstr>Abril Fatface</vt:lpstr>
      <vt:lpstr>微软雅黑</vt:lpstr>
      <vt:lpstr>思源黑体</vt:lpstr>
      <vt:lpstr>三极花信简体</vt:lpstr>
      <vt:lpstr>Playfair Display SC</vt:lpstr>
      <vt:lpstr>Times New Roman</vt:lpstr>
      <vt:lpstr>等线</vt:lpstr>
      <vt:lpstr>楷体</vt:lpstr>
      <vt:lpstr>Yu Gothic UI</vt:lpstr>
      <vt:lpstr>Arial Unicode MS</vt:lpstr>
      <vt:lpstr>等线 Light</vt:lpstr>
      <vt:lpstr>黑体</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Wiesen</cp:lastModifiedBy>
  <cp:revision>86</cp:revision>
  <dcterms:created xsi:type="dcterms:W3CDTF">2021-10-15T12:36:00Z</dcterms:created>
  <dcterms:modified xsi:type="dcterms:W3CDTF">2024-06-09T00:48:30Z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ies>
</file>