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2" r:id="rId2"/>
    <p:sldId id="327" r:id="rId3"/>
    <p:sldId id="328" r:id="rId4"/>
    <p:sldId id="329" r:id="rId5"/>
    <p:sldId id="315" r:id="rId6"/>
    <p:sldId id="319" r:id="rId7"/>
    <p:sldId id="313" r:id="rId8"/>
    <p:sldId id="316" r:id="rId9"/>
    <p:sldId id="342" r:id="rId10"/>
    <p:sldId id="332" r:id="rId11"/>
    <p:sldId id="333" r:id="rId12"/>
    <p:sldId id="341" r:id="rId13"/>
    <p:sldId id="336" r:id="rId14"/>
    <p:sldId id="337" r:id="rId15"/>
    <p:sldId id="338" r:id="rId16"/>
    <p:sldId id="340" r:id="rId17"/>
    <p:sldId id="280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ACEC"/>
    <a:srgbClr val="0000FF"/>
    <a:srgbClr val="E0ECF0"/>
    <a:srgbClr val="D1EBFF"/>
    <a:srgbClr val="D1F7FF"/>
    <a:srgbClr val="FCB302"/>
    <a:srgbClr val="FED100"/>
    <a:srgbClr val="FAB204"/>
    <a:srgbClr val="FAAC04"/>
    <a:srgbClr val="7ED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216" y="424"/>
      </p:cViewPr>
      <p:guideLst>
        <p:guide orient="horz" pos="204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71725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420817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519694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25348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58518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119730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704982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766642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56753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8517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057542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543143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450245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683112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114089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55470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85904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400" y="316800"/>
            <a:ext cx="3726000" cy="120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2068546" y="3225439"/>
            <a:ext cx="2199969" cy="2199969"/>
          </a:xfrm>
          <a:prstGeom prst="ellipse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3277972" y="1100343"/>
            <a:ext cx="5429287" cy="92503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" name="椭圆 3"/>
          <p:cNvSpPr/>
          <p:nvPr/>
        </p:nvSpPr>
        <p:spPr bwMode="auto">
          <a:xfrm>
            <a:off x="2242021" y="3398913"/>
            <a:ext cx="1853017" cy="1853016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1899" tIns="60949" rIns="121899" bIns="60949" numCol="1" rtlCol="0" anchor="t" anchorCtr="0" compatLnSpc="1"/>
          <a:lstStyle/>
          <a:p>
            <a:pPr defTabSz="913765"/>
            <a:endParaRPr lang="zh-CN" altLang="en-US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563723" y="1347415"/>
            <a:ext cx="51435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B2U2 The Olympic Games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552435" y="2778768"/>
            <a:ext cx="0" cy="3094074"/>
          </a:xfrm>
          <a:prstGeom prst="line">
            <a:avLst/>
          </a:prstGeom>
          <a:ln w="28575"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552435" y="3790880"/>
            <a:ext cx="749212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New Words  and Expressions</a:t>
            </a: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1" name="平行四边形 10"/>
          <p:cNvSpPr/>
          <p:nvPr/>
        </p:nvSpPr>
        <p:spPr>
          <a:xfrm>
            <a:off x="2285973" y="1214423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8953520" y="1285861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983033" y="1517759"/>
            <a:ext cx="12583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2. admit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152070" y="1911701"/>
            <a:ext cx="9177862" cy="13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eaLnBrk="0" hangingPunct="0">
              <a:lnSpc>
                <a:spcPct val="115000"/>
              </a:lnSpc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to confess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承认</a:t>
            </a:r>
            <a:endParaRPr lang="zh-CN" altLang="en-US" sz="2400" dirty="0">
              <a:solidFill>
                <a:srgbClr val="252526"/>
              </a:solidFill>
              <a:latin typeface="Calibri" panose="020F0502020204030204" pitchFamily="34" charset="0"/>
              <a:ea typeface="宋体" pitchFamily="2" charset="-122"/>
            </a:endParaRPr>
          </a:p>
          <a:p>
            <a:pPr eaLnBrk="0" hangingPunct="0">
              <a:lnSpc>
                <a:spcPct val="115000"/>
              </a:lnSpc>
            </a:pPr>
            <a:r>
              <a:rPr lang="zh-CN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admit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(to)</a:t>
            </a:r>
            <a:r>
              <a:rPr lang="zh-CN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 +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sth</a:t>
            </a:r>
            <a:r>
              <a:rPr lang="zh-CN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./doing (having done)/tha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t…</a:t>
            </a:r>
            <a:r>
              <a:rPr lang="zh-CN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承认做过某事</a:t>
            </a:r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  <a:ea typeface="宋体" pitchFamily="2" charset="-122"/>
            </a:endParaRPr>
          </a:p>
          <a:p>
            <a:pPr eaLnBrk="0" hangingPunct="0">
              <a:lnSpc>
                <a:spcPct val="115000"/>
              </a:lnSpc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One in five students admitted having cheated in exams. </a:t>
            </a:r>
            <a:endParaRPr lang="en-US" altLang="zh-CN" sz="2400" dirty="0">
              <a:latin typeface="Calibri" panose="020F0502020204030204" pitchFamily="34" charset="0"/>
              <a:ea typeface="华文新魏" pitchFamily="2" charset="-122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24" name="矩形 43"/>
          <p:cNvSpPr>
            <a:spLocks noChangeArrowheads="1"/>
          </p:cNvSpPr>
          <p:nvPr/>
        </p:nvSpPr>
        <p:spPr bwMode="auto">
          <a:xfrm>
            <a:off x="1152070" y="3328966"/>
            <a:ext cx="10727140" cy="1768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eaLnBrk="0" hangingPunct="0">
              <a:lnSpc>
                <a:spcPct val="115000"/>
              </a:lnSpc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to be allowed in 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准许进入</a:t>
            </a:r>
          </a:p>
          <a:p>
            <a:pPr eaLnBrk="0" hangingPunct="0">
              <a:lnSpc>
                <a:spcPct val="115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be admitted into/ to … </a:t>
            </a:r>
            <a:r>
              <a:rPr lang="zh-CN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被准入进入；被录取 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admit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sb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 into/to…</a:t>
            </a:r>
          </a:p>
          <a:p>
            <a:pPr eaLnBrk="0" hangingPunct="0">
              <a:lnSpc>
                <a:spcPct val="115000"/>
              </a:lnSpc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Well over 80% graduates of our school are admitted to key universities.</a:t>
            </a:r>
          </a:p>
          <a:p>
            <a:pPr eaLnBrk="0" hangingPunct="0">
              <a:lnSpc>
                <a:spcPct val="115000"/>
              </a:lnSpc>
            </a:pP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  <a:sym typeface="黑体" pitchFamily="49" charset="-122"/>
              </a:rPr>
              <a:t>The ticket 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  <a:sym typeface="黑体" pitchFamily="49" charset="-122"/>
              </a:rPr>
              <a:t>only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  <a:sym typeface="黑体" pitchFamily="49" charset="-122"/>
              </a:rPr>
              <a:t> admit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  <a:sym typeface="黑体" pitchFamily="49" charset="-122"/>
              </a:rPr>
              <a:t>s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  <a:sym typeface="黑体" pitchFamily="49" charset="-122"/>
              </a:rPr>
              <a:t> 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  <a:sym typeface="黑体" pitchFamily="49" charset="-122"/>
              </a:rPr>
              <a:t>one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  <a:sym typeface="黑体" pitchFamily="49" charset="-122"/>
              </a:rPr>
              <a:t> person to the concert.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</a:t>
            </a:r>
          </a:p>
        </p:txBody>
      </p:sp>
      <p:sp>
        <p:nvSpPr>
          <p:cNvPr id="25" name="矩形 43"/>
          <p:cNvSpPr>
            <a:spLocks noChangeArrowheads="1"/>
          </p:cNvSpPr>
          <p:nvPr/>
        </p:nvSpPr>
        <p:spPr bwMode="auto">
          <a:xfrm>
            <a:off x="1152070" y="5121665"/>
            <a:ext cx="10608611" cy="91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eaLnBrk="0" hangingPunct="0">
              <a:lnSpc>
                <a:spcPct val="115000"/>
              </a:lnSpc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make an admi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ss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cs typeface="Times New Roman" pitchFamily="18" charset="0"/>
              </a:rPr>
              <a:t>ion that …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承认</a:t>
            </a:r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  <a:ea typeface="宋体" pitchFamily="2" charset="-122"/>
            </a:endParaRPr>
          </a:p>
          <a:p>
            <a:pPr eaLnBrk="0" hangingPunct="0">
              <a:lnSpc>
                <a:spcPct val="115000"/>
              </a:lnSpc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One in five students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made an admission that 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they  had cheated in exams.</a:t>
            </a:r>
          </a:p>
        </p:txBody>
      </p:sp>
      <p:sp>
        <p:nvSpPr>
          <p:cNvPr id="18" name="平行四边形 17"/>
          <p:cNvSpPr/>
          <p:nvPr/>
        </p:nvSpPr>
        <p:spPr>
          <a:xfrm>
            <a:off x="983033" y="499677"/>
            <a:ext cx="3085769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7" name="矩形 6"/>
          <p:cNvSpPr/>
          <p:nvPr/>
        </p:nvSpPr>
        <p:spPr>
          <a:xfrm>
            <a:off x="2809953" y="1517759"/>
            <a:ext cx="3727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vt.</a:t>
            </a:r>
            <a:r>
              <a:rPr lang="en-US" altLang="zh-CN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admit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ed, admit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ed   </a:t>
            </a:r>
            <a:r>
              <a:rPr lang="en-US" altLang="zh-CN" sz="2400" b="1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  </a:t>
            </a:r>
            <a:endParaRPr lang="zh-CN" altLang="en-US" sz="2400" b="1" dirty="0">
              <a:solidFill>
                <a:srgbClr val="0070C0"/>
              </a:solidFill>
              <a:latin typeface="宋体" pitchFamily="2" charset="-122"/>
              <a:ea typeface="宋体" pitchFamily="2" charset="-122"/>
              <a:cs typeface="Times New Roman" pitchFamily="18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28571" y="675945"/>
            <a:ext cx="216054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62838" y="810289"/>
            <a:ext cx="7373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Quiz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306369" y="659191"/>
            <a:ext cx="384866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  <a:sym typeface="Arial" panose="020B0604020202020204"/>
              </a:rPr>
              <a:t>单句语法填空 </a:t>
            </a: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666433" y="1934170"/>
            <a:ext cx="11318543" cy="470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marL="514350" indent="-514350">
              <a:spcBef>
                <a:spcPct val="35000"/>
              </a:spcBef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_________(admit) to universities depends on examination results.</a:t>
            </a:r>
          </a:p>
          <a:p>
            <a:pPr marL="514350" indent="-514350">
              <a:spcBef>
                <a:spcPct val="35000"/>
              </a:spcBef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He works very hard in order to get himself __________ (admit) to a key university.</a:t>
            </a:r>
          </a:p>
          <a:p>
            <a:pPr marL="514350" indent="-514350">
              <a:spcBef>
                <a:spcPct val="35000"/>
              </a:spcBef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Little Tom admitted _____________ (cheat) in exams, promising not to do that in the future.  </a:t>
            </a:r>
          </a:p>
          <a:p>
            <a:pPr marL="514350" indent="-514350">
              <a:spcBef>
                <a:spcPct val="35000"/>
              </a:spcBef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The citizens with ID card can ________________ (admit) to </a:t>
            </a:r>
            <a:r>
              <a:rPr lang="en-US" altLang="zh-CN" sz="2800" i="1" dirty="0" err="1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Luxun’s</a:t>
            </a:r>
            <a:r>
              <a:rPr lang="en-US" altLang="zh-CN" sz="2800" i="1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  Former Residence</a:t>
            </a:r>
            <a:r>
              <a:rPr lang="en-US" altLang="zh-CN" sz="2800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 without ____________ (admit) . </a:t>
            </a:r>
          </a:p>
          <a:p>
            <a:pPr marL="514350" indent="-514350">
              <a:spcBef>
                <a:spcPct val="35000"/>
              </a:spcBef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ea typeface="华文新魏" pitchFamily="2" charset="-122"/>
                <a:cs typeface="Times New Roman" pitchFamily="18" charset="0"/>
              </a:rPr>
              <a:t>Our school dining hall can _________ (admit) 1000 students at a time. </a:t>
            </a:r>
          </a:p>
          <a:p>
            <a:pPr marL="514350" indent="-514350">
              <a:spcBef>
                <a:spcPct val="35000"/>
              </a:spcBef>
              <a:buAutoNum type="arabicPeriod"/>
            </a:pPr>
            <a:endParaRPr lang="en-US" altLang="zh-CN" sz="2800" dirty="0">
              <a:latin typeface="Calibri" panose="020F0502020204030204" pitchFamily="34" charset="0"/>
              <a:ea typeface="华文新魏" pitchFamily="2" charset="-122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209501" y="1945351"/>
            <a:ext cx="1843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Admission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7458983" y="2453955"/>
            <a:ext cx="16356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defRPr>
            </a:lvl1pPr>
          </a:lstStyle>
          <a:p>
            <a:r>
              <a:rPr lang="en-US" altLang="zh-CN" dirty="0"/>
              <a:t>admitted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3951785" y="3500689"/>
            <a:ext cx="375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defRPr>
            </a:lvl1pPr>
          </a:lstStyle>
          <a:p>
            <a:r>
              <a:rPr lang="en-US" altLang="zh-CN" dirty="0"/>
              <a:t> having cheated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5478717" y="4512885"/>
            <a:ext cx="23556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defRPr>
            </a:lvl1pPr>
          </a:lstStyle>
          <a:p>
            <a:r>
              <a:rPr lang="en-US" altLang="zh-CN" dirty="0"/>
              <a:t>be admitted 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5311149" y="4939454"/>
            <a:ext cx="1843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defRPr>
            </a:lvl1pPr>
          </a:lstStyle>
          <a:p>
            <a:r>
              <a:rPr lang="en-US" altLang="zh-CN" dirty="0"/>
              <a:t>admission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342312" y="5505980"/>
            <a:ext cx="16356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defRPr>
            </a:lvl1pPr>
          </a:lstStyle>
          <a:p>
            <a:r>
              <a:rPr lang="en-US" altLang="zh-CN" dirty="0"/>
              <a:t>admit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5350143" y="5951650"/>
            <a:ext cx="2108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defRPr>
            </a:lvl1pPr>
          </a:lstStyle>
          <a:p>
            <a:r>
              <a:rPr lang="en-US" altLang="zh-CN" dirty="0"/>
              <a:t>hold  </a:t>
            </a:r>
            <a:r>
              <a:rPr lang="zh-CN" altLang="en-US" dirty="0"/>
              <a:t>容纳</a:t>
            </a:r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26" grpId="0"/>
      <p:bldP spid="28" grpId="0"/>
      <p:bldP spid="34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04256" y="1449834"/>
            <a:ext cx="51297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3. charge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       一词多义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684090" y="1752433"/>
            <a:ext cx="10007844" cy="93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044576" y="4943366"/>
            <a:ext cx="10201302" cy="125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charge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  		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get/be charged    		  get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charged </a:t>
            </a:r>
            <a:r>
              <a:rPr lang="zh-CN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充电</a:t>
            </a:r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Don’t use your mobile phone when it is charged.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0" name="平行四边形 19"/>
          <p:cNvSpPr/>
          <p:nvPr/>
        </p:nvSpPr>
        <p:spPr>
          <a:xfrm>
            <a:off x="983033" y="499677"/>
            <a:ext cx="3085769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8" name="矩形 7"/>
          <p:cNvSpPr/>
          <p:nvPr/>
        </p:nvSpPr>
        <p:spPr>
          <a:xfrm>
            <a:off x="1006479" y="2100560"/>
            <a:ext cx="10024936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charge (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) … for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因为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向某人要价多少</a:t>
            </a: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How much did the hair stylist charge you for a hair cut?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They charged me 20 yuan for the repair of my flat </a:t>
            </a:r>
            <a:r>
              <a:rPr lang="en-US" altLang="zh-CN" sz="2400" dirty="0" err="1">
                <a:latin typeface="Calibri" panose="020F0502020204030204" pitchFamily="34" charset="0"/>
                <a:cs typeface="Times New Roman" pitchFamily="18" charset="0"/>
              </a:rPr>
              <a:t>tyre</a:t>
            </a: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矩形 10"/>
          <p:cNvSpPr/>
          <p:nvPr/>
        </p:nvSpPr>
        <p:spPr>
          <a:xfrm>
            <a:off x="1006479" y="3489086"/>
            <a:ext cx="10685455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charge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with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 = accuse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of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因为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指控某人</a:t>
            </a: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They charged him with drunk driving.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He was charged with murder. </a:t>
            </a:r>
          </a:p>
        </p:txBody>
      </p:sp>
      <p:sp>
        <p:nvSpPr>
          <p:cNvPr id="12" name="矩形 11"/>
          <p:cNvSpPr/>
          <p:nvPr/>
        </p:nvSpPr>
        <p:spPr>
          <a:xfrm>
            <a:off x="1006479" y="5806672"/>
            <a:ext cx="5514074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free of charge 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= for free = for nothing 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免费</a:t>
            </a: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273097" y="510696"/>
            <a:ext cx="2700671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743804" y="670987"/>
            <a:ext cx="142506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in charge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684090" y="1752433"/>
            <a:ext cx="10007844" cy="93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044576" y="3469826"/>
            <a:ext cx="11045588" cy="3023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Customers can directly complain about the product to the manager________. </a:t>
            </a: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The manager is __________ the company while the boss is away.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The company is ______________ the manager while the boss is away.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The manager ______________ the company while the boss is away.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 flipH="1">
            <a:off x="9353760" y="3381844"/>
            <a:ext cx="1548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in charge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 flipH="1">
            <a:off x="3032232" y="3822647"/>
            <a:ext cx="1883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in charge of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 flipH="1">
            <a:off x="3032232" y="4284312"/>
            <a:ext cx="24949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in the charge of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 flipH="1">
            <a:off x="2799300" y="4692447"/>
            <a:ext cx="26041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takes charge of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53365" y="1478127"/>
            <a:ext cx="6096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in charge 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主管 </a:t>
            </a: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be in charge of  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主管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；掌管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be in the charge of  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被控制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；被掌管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take charge of  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主管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；掌管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0" grpId="0"/>
      <p:bldP spid="24" grpId="0"/>
      <p:bldP spid="25" grpId="0"/>
      <p:bldP spid="26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167006" y="1203246"/>
            <a:ext cx="418237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Times New Roman" pitchFamily="18" charset="0"/>
              </a:rPr>
              <a:t>4. deserve     </a:t>
            </a:r>
            <a:endParaRPr lang="en-US" altLang="zh-CN" sz="28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310684" y="3342574"/>
            <a:ext cx="9920024" cy="1904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deserve to do </a:t>
            </a:r>
            <a:r>
              <a:rPr lang="en-US" altLang="zh-CN" sz="2400" dirty="0" err="1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sth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理应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……/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活该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  </a:t>
            </a:r>
            <a:endParaRPr lang="en-US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 eaLnBrk="0" hangingPunct="0">
              <a:lnSpc>
                <a:spcPct val="125000"/>
              </a:lnSpc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You </a:t>
            </a: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deserve to win </a:t>
            </a: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the competition since you have made full preparations.</a:t>
            </a:r>
          </a:p>
          <a:p>
            <a:pPr eaLnBrk="0" hangingPunct="0">
              <a:lnSpc>
                <a:spcPct val="125000"/>
              </a:lnSpc>
            </a:pPr>
            <a:r>
              <a:rPr lang="en-US" altLang="zh-CN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You deserve it! = It serves you right! </a:t>
            </a:r>
            <a:r>
              <a:rPr lang="zh-CN" altLang="en-US" sz="24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你活该！</a:t>
            </a:r>
            <a:endParaRPr lang="zh-CN" altLang="zh-CN" sz="2400" dirty="0"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239843"/>
            <a:ext cx="756285" cy="594360"/>
          </a:xfrm>
          <a:prstGeom prst="rect">
            <a:avLst/>
          </a:prstGeom>
        </p:spPr>
      </p:pic>
      <p:sp>
        <p:nvSpPr>
          <p:cNvPr id="17" name="平行四边形 16"/>
          <p:cNvSpPr/>
          <p:nvPr/>
        </p:nvSpPr>
        <p:spPr>
          <a:xfrm>
            <a:off x="1167006" y="276217"/>
            <a:ext cx="3085769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8" name="矩形 7"/>
          <p:cNvSpPr/>
          <p:nvPr/>
        </p:nvSpPr>
        <p:spPr>
          <a:xfrm>
            <a:off x="1310684" y="1750496"/>
            <a:ext cx="95997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zh-CN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deserve sth. =be worth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y of</a:t>
            </a:r>
            <a:r>
              <a:rPr lang="zh-CN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sth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  <a:r>
              <a:rPr lang="zh-CN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zh-CN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值得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……</a:t>
            </a:r>
            <a:endParaRPr lang="zh-CN" altLang="zh-CN" sz="2400" dirty="0">
              <a:solidFill>
                <a:srgbClr val="FF0000"/>
              </a:solidFill>
              <a:latin typeface="Calibri" panose="020F0502020204030204" pitchFamily="34" charset="0"/>
              <a:ea typeface="宋体" pitchFamily="2" charset="-122"/>
              <a:cs typeface="Times New Roman" pitchFamily="18" charset="0"/>
            </a:endParaRPr>
          </a:p>
          <a:p>
            <a:pPr eaLnBrk="0" hangingPunct="0">
              <a:lnSpc>
                <a:spcPct val="125000"/>
              </a:lnSpc>
            </a:pPr>
            <a:r>
              <a:rPr lang="zh-CN" altLang="zh-CN" sz="2400" dirty="0">
                <a:latin typeface="Calibri" panose="020F0502020204030204" pitchFamily="34" charset="0"/>
                <a:cs typeface="Times New Roman" pitchFamily="18" charset="0"/>
              </a:rPr>
              <a:t>You deserve a rest after all that hard work.</a:t>
            </a:r>
            <a:endParaRPr lang="en-US" altLang="zh-CN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0" hangingPunct="0">
              <a:lnSpc>
                <a:spcPct val="125000"/>
              </a:lnSpc>
            </a:pPr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You deserve the glory./ The suggestion deserves consideration.</a:t>
            </a:r>
            <a:endParaRPr lang="zh-CN" altLang="zh-CN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58195" y="1204859"/>
            <a:ext cx="659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vt.</a:t>
            </a:r>
            <a:r>
              <a:rPr lang="en-US" altLang="zh-CN" sz="2800" b="1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矩形 13"/>
          <p:cNvSpPr/>
          <p:nvPr/>
        </p:nvSpPr>
        <p:spPr>
          <a:xfrm>
            <a:off x="1310684" y="4749237"/>
            <a:ext cx="97676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d</a:t>
            </a:r>
            <a:r>
              <a:rPr lang="zh-CN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eserve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doing = deserve to be done</a:t>
            </a:r>
            <a:r>
              <a:rPr lang="zh-CN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，同</a:t>
            </a:r>
            <a:r>
              <a:rPr lang="zh-CN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need, want, require等。</a:t>
            </a:r>
          </a:p>
          <a:p>
            <a:pPr eaLnBrk="0" hangingPunct="0">
              <a:lnSpc>
                <a:spcPct val="125000"/>
              </a:lnSpc>
            </a:pPr>
            <a:r>
              <a:rPr lang="zh-CN" altLang="zh-CN" sz="2400" dirty="0">
                <a:latin typeface="Calibri" panose="020F0502020204030204" pitchFamily="34" charset="0"/>
                <a:cs typeface="Times New Roman" pitchFamily="18" charset="0"/>
              </a:rPr>
              <a:t>They deserved rewarding. = They deserved to be rewarded.</a:t>
            </a:r>
          </a:p>
          <a:p>
            <a:pPr eaLnBrk="0" hangingPunct="0">
              <a:lnSpc>
                <a:spcPct val="125000"/>
              </a:lnSpc>
            </a:pPr>
            <a:r>
              <a:rPr lang="zh-CN" altLang="zh-CN" sz="2400" dirty="0">
                <a:latin typeface="Calibri" panose="020F0502020204030204" pitchFamily="34" charset="0"/>
                <a:cs typeface="Times New Roman" pitchFamily="18" charset="0"/>
              </a:rPr>
              <a:t>The TV needs mending. = The TV needs to be mended.</a:t>
            </a:r>
            <a:endParaRPr lang="en-US" altLang="zh-CN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928051" y="501187"/>
            <a:ext cx="2388358" cy="79535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513806" y="648613"/>
            <a:ext cx="7373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Quiz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195838" y="500032"/>
            <a:ext cx="2686350" cy="79650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b="1" dirty="0">
                <a:solidFill>
                  <a:schemeClr val="accent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Arial" panose="020B0604020202020204"/>
              </a:rPr>
              <a:t>即学即用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11" y="635635"/>
            <a:ext cx="756285" cy="594360"/>
          </a:xfrm>
          <a:prstGeom prst="rect">
            <a:avLst/>
          </a:prstGeom>
        </p:spPr>
      </p:pic>
      <p:sp>
        <p:nvSpPr>
          <p:cNvPr id="18" name="文本框 20481"/>
          <p:cNvSpPr txBox="1">
            <a:spLocks noChangeArrowheads="1"/>
          </p:cNvSpPr>
          <p:nvPr/>
        </p:nvSpPr>
        <p:spPr bwMode="auto">
          <a:xfrm>
            <a:off x="802374" y="1453737"/>
            <a:ext cx="11140422" cy="5120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40000"/>
              </a:lnSpc>
            </a:pPr>
            <a:r>
              <a:rPr lang="en-US" altLang="zh-CN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1. </a:t>
            </a:r>
            <a:r>
              <a:rPr lang="zh-CN" altLang="en-US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不劳者就该挨饿。</a:t>
            </a:r>
          </a:p>
          <a:p>
            <a:pPr eaLnBrk="0" hangingPunct="0">
              <a:lnSpc>
                <a:spcPct val="140000"/>
              </a:lnSpc>
            </a:pPr>
            <a:r>
              <a:rPr lang="zh-CN" altLang="en-US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     </a:t>
            </a:r>
            <a:r>
              <a:rPr lang="en-US" altLang="zh-CN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Those who do not work ___________ starve. 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2. </a:t>
            </a:r>
            <a:r>
              <a:rPr lang="zh-CN" altLang="en-US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他做了这样的事，应该受到惩罚。</a:t>
            </a:r>
          </a:p>
          <a:p>
            <a:pPr eaLnBrk="0" hangingPunct="0">
              <a:lnSpc>
                <a:spcPct val="140000"/>
              </a:lnSpc>
            </a:pPr>
            <a:r>
              <a:rPr lang="zh-CN" altLang="en-US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     </a:t>
            </a:r>
            <a:r>
              <a:rPr lang="en-US" altLang="zh-CN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He______________________ for what he did.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     He ___________________________ for what he did.</a:t>
            </a:r>
            <a:endParaRPr lang="zh-CN" altLang="en-US" sz="2800" dirty="0">
              <a:solidFill>
                <a:srgbClr val="202020"/>
              </a:solidFill>
              <a:latin typeface="Calibri" panose="020F0502020204030204" pitchFamily="34" charset="0"/>
              <a:ea typeface="宋体" pitchFamily="2" charset="-122"/>
            </a:endParaRPr>
          </a:p>
          <a:p>
            <a:pPr eaLnBrk="0" hangingPunct="0">
              <a:lnSpc>
                <a:spcPct val="140000"/>
              </a:lnSpc>
            </a:pPr>
            <a:r>
              <a:rPr lang="en-US" altLang="zh-CN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3. </a:t>
            </a:r>
            <a:r>
              <a:rPr lang="zh-CN" altLang="en-US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这些看法值得认真考虑</a:t>
            </a:r>
            <a:r>
              <a:rPr lang="en-US" altLang="zh-CN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[</a:t>
            </a:r>
            <a:r>
              <a:rPr lang="zh-CN" altLang="en-US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我们注意</a:t>
            </a:r>
            <a:r>
              <a:rPr lang="en-US" altLang="zh-CN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]</a:t>
            </a:r>
            <a:r>
              <a:rPr lang="zh-CN" altLang="en-US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。</a:t>
            </a:r>
            <a:r>
              <a:rPr lang="zh-CN" altLang="en-US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 </a:t>
            </a:r>
          </a:p>
          <a:p>
            <a:pPr eaLnBrk="0" hangingPunct="0">
              <a:lnSpc>
                <a:spcPct val="140000"/>
              </a:lnSpc>
            </a:pPr>
            <a:r>
              <a:rPr lang="en-US" altLang="zh-CN" sz="2800" dirty="0">
                <a:solidFill>
                  <a:srgbClr val="202020"/>
                </a:solidFill>
                <a:latin typeface="Calibri" panose="020F0502020204030204" pitchFamily="34" charset="0"/>
                <a:ea typeface="宋体" pitchFamily="2" charset="-122"/>
              </a:rPr>
              <a:t>    These views _________serious____________________________.</a:t>
            </a:r>
          </a:p>
        </p:txBody>
      </p:sp>
      <p:sp>
        <p:nvSpPr>
          <p:cNvPr id="19" name="矩形 20486"/>
          <p:cNvSpPr>
            <a:spLocks noChangeArrowheads="1"/>
          </p:cNvSpPr>
          <p:nvPr/>
        </p:nvSpPr>
        <p:spPr bwMode="auto">
          <a:xfrm>
            <a:off x="1698375" y="5133427"/>
            <a:ext cx="100085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                                                     consideration /our attention</a:t>
            </a:r>
          </a:p>
        </p:txBody>
      </p:sp>
      <p:sp>
        <p:nvSpPr>
          <p:cNvPr id="20" name="文本框 20482"/>
          <p:cNvSpPr txBox="1">
            <a:spLocks noChangeArrowheads="1"/>
          </p:cNvSpPr>
          <p:nvPr/>
        </p:nvSpPr>
        <p:spPr bwMode="auto">
          <a:xfrm>
            <a:off x="4837613" y="2173048"/>
            <a:ext cx="20891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rPr>
              <a:t>deserve to</a:t>
            </a:r>
          </a:p>
        </p:txBody>
      </p:sp>
      <p:sp>
        <p:nvSpPr>
          <p:cNvPr id="25" name="文本框 20483"/>
          <p:cNvSpPr txBox="1">
            <a:spLocks noChangeArrowheads="1"/>
          </p:cNvSpPr>
          <p:nvPr/>
        </p:nvSpPr>
        <p:spPr bwMode="auto">
          <a:xfrm>
            <a:off x="1857308" y="3341884"/>
            <a:ext cx="43926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zh-CN"/>
            </a:defPPr>
            <a:lvl1pPr eaLnBrk="0" hangingPunct="0"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defRPr>
            </a:lvl1pPr>
          </a:lstStyle>
          <a:p>
            <a:r>
              <a:rPr lang="en-US" altLang="zh-CN" dirty="0"/>
              <a:t>deserves to be punished</a:t>
            </a:r>
          </a:p>
        </p:txBody>
      </p:sp>
      <p:sp>
        <p:nvSpPr>
          <p:cNvPr id="26" name="文本框 20484"/>
          <p:cNvSpPr txBox="1">
            <a:spLocks noChangeArrowheads="1"/>
          </p:cNvSpPr>
          <p:nvPr/>
        </p:nvSpPr>
        <p:spPr bwMode="auto">
          <a:xfrm>
            <a:off x="1698375" y="3913254"/>
            <a:ext cx="51133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zh-CN"/>
            </a:defPPr>
            <a:lvl1pPr eaLnBrk="0" hangingPunct="0"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defRPr>
            </a:lvl1pPr>
          </a:lstStyle>
          <a:p>
            <a:r>
              <a:rPr lang="en-US" altLang="zh-CN" dirty="0"/>
              <a:t>deserves punishing/punishment</a:t>
            </a:r>
          </a:p>
        </p:txBody>
      </p:sp>
      <p:sp>
        <p:nvSpPr>
          <p:cNvPr id="27" name="文本框 20482"/>
          <p:cNvSpPr txBox="1">
            <a:spLocks noChangeArrowheads="1"/>
          </p:cNvSpPr>
          <p:nvPr/>
        </p:nvSpPr>
        <p:spPr bwMode="auto">
          <a:xfrm>
            <a:off x="3009039" y="5134360"/>
            <a:ext cx="20891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zh-CN"/>
            </a:defPPr>
            <a:lvl1pPr eaLnBrk="0" hangingPunct="0"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</a:defRPr>
            </a:lvl1pPr>
          </a:lstStyle>
          <a:p>
            <a:r>
              <a:rPr lang="en-US" altLang="zh-CN" dirty="0"/>
              <a:t>deserve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5" grpId="0"/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79058" y="264801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475892" y="439711"/>
            <a:ext cx="15356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即学即用</a:t>
            </a: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 </a:t>
            </a:r>
          </a:p>
        </p:txBody>
      </p:sp>
      <p:sp>
        <p:nvSpPr>
          <p:cNvPr id="6" name="矩形 5"/>
          <p:cNvSpPr/>
          <p:nvPr/>
        </p:nvSpPr>
        <p:spPr>
          <a:xfrm>
            <a:off x="547198" y="1101472"/>
            <a:ext cx="11023479" cy="5576429"/>
          </a:xfrm>
          <a:prstGeom prst="rect">
            <a:avLst/>
          </a:prstGeom>
          <a:solidFill>
            <a:srgbClr val="E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95" y="309256"/>
            <a:ext cx="504825" cy="50546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726831" y="1045590"/>
            <a:ext cx="10668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My son is crazy about sports and he __________________ their school sports meeting, which is held  ______________. When he ______________ a competitor this year, he was wild with joy. He knew he could  ___________100-metre running with other _________ for the _______ for his class. However, fearing that he would lose the game because of an old injury in his ankle, he practiced again and again to make full preparations . </a:t>
            </a:r>
          </a:p>
          <a:p>
            <a:pPr algn="just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This year the school sports meeting was held in the city’s ________, which can _______ 10000 people. Many parents ____________ cheer on _______. Finally, the most exciting moment came. My son didn’t run fast at first. But he _________ his speed soon and surpassed competitors ______________. To our great joy, he eventually took second place, winning a silver _____. The medal ____________ courage and strength. As the saying goes, “No _______, no gains.”  Those who ____________ achieve their goal ________ respect. </a:t>
            </a:r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6058937" y="1051718"/>
            <a:ext cx="3207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takes an active part in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3767378" y="1420768"/>
            <a:ext cx="2462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on a regular basis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7396433" y="1402164"/>
            <a:ext cx="2339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was admitted as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7220587" y="1773074"/>
            <a:ext cx="1857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compete in</a:t>
            </a: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2082875" y="2140918"/>
            <a:ext cx="1857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competitors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4804405" y="2113307"/>
            <a:ext cx="10138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glory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8617619" y="3239307"/>
            <a:ext cx="1857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stadium</a:t>
            </a: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771207" y="3612113"/>
            <a:ext cx="13343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admit</a:t>
            </a: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502638" y="3595008"/>
            <a:ext cx="21170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volunteered to</a:t>
            </a: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8656632" y="3631348"/>
            <a:ext cx="1857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athletes</a:t>
            </a: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9369235" y="3943393"/>
            <a:ext cx="1857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picked up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085004" y="4328617"/>
            <a:ext cx="2462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one after another</a:t>
            </a: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6870037" y="4705540"/>
            <a:ext cx="1857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medal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9369235" y="4691814"/>
            <a:ext cx="1857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stands for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7081698" y="5061241"/>
            <a:ext cx="1161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pains</a:t>
            </a: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771207" y="5421962"/>
            <a:ext cx="1857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take pains to 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4937338" y="5421963"/>
            <a:ext cx="1857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deserve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边形 8"/>
          <p:cNvSpPr/>
          <p:nvPr/>
        </p:nvSpPr>
        <p:spPr>
          <a:xfrm>
            <a:off x="3604895" y="2694940"/>
            <a:ext cx="5397500" cy="151130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4008120" y="3173730"/>
            <a:ext cx="4631690" cy="55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22ACEC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溯恩教育感谢一路有你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011930" y="3727450"/>
            <a:ext cx="4583430" cy="0"/>
          </a:xfrm>
          <a:prstGeom prst="line">
            <a:avLst/>
          </a:prstGeom>
          <a:ln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0681" y="80654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327163" y="1492443"/>
            <a:ext cx="9525024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________           n.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运动员；运动选手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________  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做东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主办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招待 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主人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________   	adv.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现在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现今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________   	adj.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古代的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古老的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________   	n.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奖章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勋章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纪念章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________   	adj.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魔术的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有魔力的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________   	n.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祖国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本国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________   	adj.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快的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迅速的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 ________   	adj.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物理的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身体的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10.________   	adj.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没有希望的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绝望的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________      	n./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罚款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12.________   	n.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座右铭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格言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警句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09969" y="149842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athlete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09970" y="1963608"/>
            <a:ext cx="1115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host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09970" y="281742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ancient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709970" y="3245926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medal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09971" y="3653080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magical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715556" y="4111028"/>
            <a:ext cx="1905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homeland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36183" y="4519847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swift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830" y="4910776"/>
            <a:ext cx="1809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physical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783808" y="540223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hopeless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831434" y="585246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fine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831433" y="622734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motto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709970" y="2394712"/>
            <a:ext cx="1955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nowadays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4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228099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0680" y="39710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派生单词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228099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3918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4329" y="1096676"/>
            <a:ext cx="11231092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.________      vi.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竞争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 ________ 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竞争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________   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具有竞争力的           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竞争者；参赛者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2.________      v.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承认；接纳 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	   ________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承认；入场费；准许进入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3.________      n. 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责任； 职责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           ________    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有责任心的；负责的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4.________      n. 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志愿者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自愿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		  ________    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自愿的； 志愿的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5.________  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基础； 根据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	  ________     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基本的； 基础的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为基础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基地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6.________     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做广告；登广告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	  ________          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广告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7.________     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规则的；定期的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________    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不规则的；不定期的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________      v.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规定       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	  ________   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规定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规则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8.________ 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魔术的；有魔力的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________   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魔力；魔法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________     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魔法师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3918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809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24294"/>
            <a:ext cx="762000" cy="746760"/>
          </a:xfrm>
          <a:prstGeom prst="rect">
            <a:avLst/>
          </a:prstGeom>
        </p:spPr>
      </p:pic>
      <p:cxnSp>
        <p:nvCxnSpPr>
          <p:cNvPr id="16" name="直接箭头连接符 15"/>
          <p:cNvCxnSpPr/>
          <p:nvPr/>
        </p:nvCxnSpPr>
        <p:spPr>
          <a:xfrm>
            <a:off x="5456310" y="129168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5467035" y="204078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452747" y="242221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51765" y="1154089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sz="2400" b="0" dirty="0"/>
              <a:t>compete</a:t>
            </a:r>
            <a:endParaRPr lang="zh-CN" altLang="en-US" sz="2400" b="0" dirty="0"/>
          </a:p>
        </p:txBody>
      </p:sp>
      <p:sp>
        <p:nvSpPr>
          <p:cNvPr id="41" name="TextBox 40"/>
          <p:cNvSpPr txBox="1"/>
          <p:nvPr/>
        </p:nvSpPr>
        <p:spPr>
          <a:xfrm>
            <a:off x="6431143" y="1169000"/>
            <a:ext cx="2095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competition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51765" y="1618119"/>
            <a:ext cx="2785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competitive</a:t>
            </a:r>
            <a:endParaRPr lang="zh-CN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05288" y="1599762"/>
            <a:ext cx="249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competitor</a:t>
            </a:r>
            <a:endParaRPr lang="zh-CN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991151" y="2054539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admit</a:t>
            </a:r>
            <a:endParaRPr lang="zh-CN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405269" y="2043077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admission</a:t>
            </a:r>
            <a:endParaRPr lang="zh-CN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991151" y="2494989"/>
            <a:ext cx="268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responsibility</a:t>
            </a:r>
            <a:endParaRPr lang="zh-CN" alt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384989" y="2481318"/>
            <a:ext cx="23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responsible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005614" y="297414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volunteer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431143" y="2904602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voluntary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005614" y="3400043"/>
            <a:ext cx="1314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basis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444310" y="3393632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basic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008155" y="4285375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advertise</a:t>
            </a:r>
            <a:endParaRPr lang="zh-CN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011258" y="3828921"/>
            <a:ext cx="1511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base</a:t>
            </a:r>
            <a:endParaRPr lang="zh-CN" alt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369873" y="4274187"/>
            <a:ext cx="2008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advertisement</a:t>
            </a:r>
            <a:endParaRPr lang="zh-CN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000089" y="4723139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regular</a:t>
            </a:r>
            <a:endParaRPr lang="zh-CN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369873" y="4742599"/>
            <a:ext cx="16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irregular</a:t>
            </a:r>
            <a:endParaRPr lang="zh-CN" alt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000089" y="5165259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regulate</a:t>
            </a:r>
            <a:endParaRPr lang="zh-CN" altLang="en-US" dirty="0"/>
          </a:p>
        </p:txBody>
      </p:sp>
      <p:cxnSp>
        <p:nvCxnSpPr>
          <p:cNvPr id="63" name="直接箭头连接符 62"/>
          <p:cNvCxnSpPr/>
          <p:nvPr/>
        </p:nvCxnSpPr>
        <p:spPr>
          <a:xfrm>
            <a:off x="5467054" y="1626470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385593" y="5161054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regulation</a:t>
            </a:r>
            <a:endParaRPr lang="zh-CN" altLang="en-US" dirty="0"/>
          </a:p>
        </p:txBody>
      </p:sp>
      <p:cxnSp>
        <p:nvCxnSpPr>
          <p:cNvPr id="70" name="直接箭头连接符 69"/>
          <p:cNvCxnSpPr/>
          <p:nvPr/>
        </p:nvCxnSpPr>
        <p:spPr>
          <a:xfrm>
            <a:off x="5473521" y="2795389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010641" y="5615244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magical</a:t>
            </a:r>
            <a:endParaRPr lang="zh-CN" alt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369873" y="5611703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magic</a:t>
            </a:r>
            <a:endParaRPr lang="zh-CN" alt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966244" y="6052656"/>
            <a:ext cx="19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magician</a:t>
            </a:r>
            <a:endParaRPr lang="zh-CN" altLang="en-US" dirty="0"/>
          </a:p>
        </p:txBody>
      </p:sp>
      <p:cxnSp>
        <p:nvCxnSpPr>
          <p:cNvPr id="50" name="直接箭头连接符 49"/>
          <p:cNvCxnSpPr/>
          <p:nvPr/>
        </p:nvCxnSpPr>
        <p:spPr>
          <a:xfrm>
            <a:off x="5453641" y="3204973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5705796" y="4988347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>
            <a:off x="5715316" y="4495659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5706308" y="5890402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60" grpId="0"/>
      <p:bldP spid="61" grpId="0"/>
      <p:bldP spid="62" grpId="0"/>
      <p:bldP spid="69" grpId="0"/>
      <p:bldP spid="71" grpId="0"/>
      <p:bldP spid="72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33545" y="900430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重点短语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201456" y="2688247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077633" y="237963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40422" y="1515118"/>
            <a:ext cx="10058400" cy="5260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1.________________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参加；参与 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2.________________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代表；象征；表示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3.________________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也；又；还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4.________________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陆续地；一个接一个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5.________________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主管；看管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      </a:t>
            </a: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6.________________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拾起；搭车；加速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7.________________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达成协议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8.________________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被接纳进入；被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录取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9.________________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计算出； 设计出；解决；结果；锻炼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10._______________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除了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11._______________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代替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12._______________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达到一致的标准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077633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190569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066745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73318" y="1528048"/>
            <a:ext cx="199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sz="2400" b="0" dirty="0"/>
              <a:t>take part in</a:t>
            </a:r>
            <a:endParaRPr lang="zh-CN" altLang="en-US" sz="2400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1973318" y="1941425"/>
            <a:ext cx="199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stand for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60974" y="2313984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as well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48630" y="2692652"/>
            <a:ext cx="295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one after another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960974" y="3113372"/>
            <a:ext cx="295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in charge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73318" y="3467644"/>
            <a:ext cx="295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pick up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979182" y="3907978"/>
            <a:ext cx="3505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make a bargain with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000162" y="4288616"/>
            <a:ext cx="354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be admitted into/to 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00162" y="4696606"/>
            <a:ext cx="295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work out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018442" y="5069858"/>
            <a:ext cx="16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apart from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039912" y="5472390"/>
            <a:ext cx="279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take the place of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38058" y="5853028"/>
            <a:ext cx="5548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reach the agreed standard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6" y="284229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0679" y="46534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同反义词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33728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233478"/>
            <a:ext cx="762000" cy="746760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1402544" y="1164916"/>
            <a:ext cx="3152799" cy="5460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modern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go in for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motherland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master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duty   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honor 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mental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hopeful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stupid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at present  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quick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difference              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27108" y="1196750"/>
            <a:ext cx="3152799" cy="5450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homeland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take part in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glory                          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nowadays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swift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responsibility 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similarity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ancient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foolish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host                      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hopeless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physical            </a:t>
            </a:r>
          </a:p>
        </p:txBody>
      </p:sp>
      <p:cxnSp>
        <p:nvCxnSpPr>
          <p:cNvPr id="29" name="直接箭头连接符 28"/>
          <p:cNvCxnSpPr/>
          <p:nvPr/>
        </p:nvCxnSpPr>
        <p:spPr>
          <a:xfrm>
            <a:off x="3196823" y="1434589"/>
            <a:ext cx="3583844" cy="3161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3228976" y="1910749"/>
            <a:ext cx="3443287" cy="14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V="1">
            <a:off x="3714750" y="1525072"/>
            <a:ext cx="2971800" cy="728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978943" y="2765269"/>
            <a:ext cx="3829050" cy="2614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>
            <a:off x="2846948" y="3248072"/>
            <a:ext cx="3893804" cy="4233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2871788" y="2357438"/>
            <a:ext cx="3800475" cy="1114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3086100" y="4507706"/>
            <a:ext cx="3700463" cy="1383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3159945" y="4993481"/>
            <a:ext cx="3657600" cy="428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>
            <a:cxnSpLocks/>
          </p:cNvCxnSpPr>
          <p:nvPr/>
        </p:nvCxnSpPr>
        <p:spPr>
          <a:xfrm flipV="1">
            <a:off x="3566012" y="3015436"/>
            <a:ext cx="3200998" cy="2195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 flipV="1">
            <a:off x="3054577" y="3370099"/>
            <a:ext cx="3686175" cy="254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 flipV="1">
            <a:off x="3493477" y="3986213"/>
            <a:ext cx="3307373" cy="2375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>
            <a:off x="3024123" y="4061052"/>
            <a:ext cx="3776727" cy="2300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1177159" y="360960"/>
            <a:ext cx="2596055" cy="74676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词汇释义</a:t>
            </a:r>
          </a:p>
        </p:txBody>
      </p:sp>
      <p:pic>
        <p:nvPicPr>
          <p:cNvPr id="3" name="图片 2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159" y="360960"/>
            <a:ext cx="762000" cy="7467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440" y="1238114"/>
            <a:ext cx="118133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dirty="0"/>
              <a:t>  ____________ to take part in a sports event 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  ____________ to be as symbol of; to advocate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  ____________ to be willing to do something without pay 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  ____________ happening with the same amount of time in between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  ____________ to allow in; to allow to enter a course etc. 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   to take the place of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   to arrive at an agreement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   to be worthy of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1467528" y="1396302"/>
            <a:ext cx="14695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compete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40929" y="2004987"/>
            <a:ext cx="14847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stand for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62098" y="2683660"/>
            <a:ext cx="15863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volunteer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62098" y="3277584"/>
            <a:ext cx="1218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regular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40929" y="3918726"/>
            <a:ext cx="1034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admit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62098" y="4535342"/>
            <a:ext cx="1255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replace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62098" y="5181166"/>
            <a:ext cx="1269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bargain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62098" y="5862347"/>
            <a:ext cx="1335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deserve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818861" y="472966"/>
            <a:ext cx="2156347" cy="588087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话题词汇</a:t>
            </a:r>
          </a:p>
        </p:txBody>
      </p:sp>
      <p:sp>
        <p:nvSpPr>
          <p:cNvPr id="5" name="矩形 4"/>
          <p:cNvSpPr/>
          <p:nvPr/>
        </p:nvSpPr>
        <p:spPr>
          <a:xfrm>
            <a:off x="449348" y="1685351"/>
            <a:ext cx="4069897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Calibri" panose="020F0502020204030204" pitchFamily="34" charset="0"/>
                <a:cs typeface="Times New Roman" pitchFamily="18" charset="0"/>
              </a:rPr>
              <a:t>Prepared questions                    </a:t>
            </a:r>
            <a:endParaRPr lang="zh-CN" altLang="en-US" sz="32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9347" y="3252323"/>
            <a:ext cx="4069898" cy="2308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Calibri" panose="020F0502020204030204" pitchFamily="34" charset="0"/>
                <a:cs typeface="Times New Roman" pitchFamily="18" charset="0"/>
              </a:rPr>
              <a:t>Unprepared questions</a:t>
            </a:r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48" y="314294"/>
            <a:ext cx="762000" cy="746760"/>
          </a:xfrm>
          <a:prstGeom prst="rect">
            <a:avLst/>
          </a:prstGeom>
        </p:spPr>
      </p:pic>
      <p:sp>
        <p:nvSpPr>
          <p:cNvPr id="11" name="平行四边形 10"/>
          <p:cNvSpPr/>
          <p:nvPr/>
        </p:nvSpPr>
        <p:spPr>
          <a:xfrm>
            <a:off x="2857501" y="518615"/>
            <a:ext cx="7800974" cy="559558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600" dirty="0"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Arial" panose="020B0604020202020204"/>
              </a:rPr>
              <a:t>How to make an interview?  </a:t>
            </a:r>
            <a:endParaRPr lang="zh-CN" altLang="en-US" sz="2600" dirty="0">
              <a:latin typeface="Times New Roman" pitchFamily="18" charset="0"/>
              <a:ea typeface="微软雅黑" panose="020B0503020204020204" charset="-122"/>
              <a:cs typeface="Times New Roman" pitchFamily="18" charset="0"/>
              <a:sym typeface="Arial" panose="020B06040202020202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00955" y="1685351"/>
            <a:ext cx="6706821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How often do you hold your Games?</a:t>
            </a:r>
          </a:p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Where are all the athletes housed?</a:t>
            </a:r>
          </a:p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Does anyone want to host the Olympic Games?</a:t>
            </a:r>
          </a:p>
        </p:txBody>
      </p:sp>
      <p:sp>
        <p:nvSpPr>
          <p:cNvPr id="7" name="矩形 6"/>
          <p:cNvSpPr/>
          <p:nvPr/>
        </p:nvSpPr>
        <p:spPr>
          <a:xfrm>
            <a:off x="4702176" y="3252323"/>
            <a:ext cx="670560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Winter Games? How can the runners enjoy competing in winter? </a:t>
            </a:r>
          </a:p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And what about the horses?</a:t>
            </a:r>
          </a:p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Do you mean the Greek world?</a:t>
            </a:r>
          </a:p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Did you say medals? Do you compete for prize money too?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178195"/>
            <a:ext cx="2457486" cy="713994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732193" y="285823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遣词造句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74390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1050" y="2952750"/>
            <a:ext cx="762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8660" y="1121479"/>
            <a:ext cx="111807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1: deserve; volunteer ; responsibility; admit</a:t>
            </a:r>
            <a:endParaRPr lang="zh-CN" altLang="en-US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2: take part in; stand for; on a regular basis; glory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3: in charge; advertise; bargain; compete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4: fine; as well as; replace; host</a:t>
            </a:r>
          </a:p>
        </p:txBody>
      </p:sp>
      <p:sp>
        <p:nvSpPr>
          <p:cNvPr id="3" name="矩形 2"/>
          <p:cNvSpPr/>
          <p:nvPr/>
        </p:nvSpPr>
        <p:spPr>
          <a:xfrm>
            <a:off x="708661" y="1591610"/>
            <a:ext cx="107213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The volunteer deserved to be admitted as the group leader because he positively took the responsibility for group work.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8660" y="4132832"/>
            <a:ext cx="103171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Managers in charge of advertising of the two companies made a bargain that they would not compete in lowering the product price. 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8659" y="5422595"/>
            <a:ext cx="107694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Due to dishonest behavior, the city to host the international conference will be fined as well as replaced. 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660" y="2860538"/>
            <a:ext cx="107213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4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Taking part in the Olympics held every four years on a regular basis stands for glory for every athlete. </a:t>
            </a: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325646" y="1100913"/>
            <a:ext cx="1168816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51435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compete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vi.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try to be better than somebody else as you do</a:t>
            </a:r>
            <a:r>
              <a:rPr lang="zh-CN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竞争；对抗</a:t>
            </a:r>
            <a:endParaRPr lang="zh-CN" altLang="en-US" sz="2400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093910" y="1722837"/>
            <a:ext cx="9099266" cy="136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 in </a:t>
            </a:r>
            <a:r>
              <a:rPr lang="en-US" altLang="zh-CN" sz="28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参与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的竞争</a:t>
            </a:r>
            <a:endParaRPr lang="en-US" altLang="zh-CN" sz="2800" dirty="0">
              <a:latin typeface="Calibri" panose="020F0502020204030204" pitchFamily="34" charset="0"/>
              <a:ea typeface="宋体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All classes will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 in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the performances in celebration of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New Year’s Day.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92" y="119823"/>
            <a:ext cx="756285" cy="594360"/>
          </a:xfrm>
          <a:prstGeom prst="rect">
            <a:avLst/>
          </a:prstGeom>
        </p:spPr>
      </p:pic>
      <p:sp>
        <p:nvSpPr>
          <p:cNvPr id="24" name="矩形 43"/>
          <p:cNvSpPr>
            <a:spLocks noChangeArrowheads="1"/>
          </p:cNvSpPr>
          <p:nvPr/>
        </p:nvSpPr>
        <p:spPr bwMode="auto">
          <a:xfrm>
            <a:off x="1093907" y="3223298"/>
            <a:ext cx="10781567" cy="136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 for </a:t>
            </a:r>
            <a:r>
              <a:rPr lang="en-US" altLang="zh-CN" sz="2800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而竞争</a:t>
            </a:r>
            <a:endParaRPr lang="en-US" altLang="zh-CN" sz="2800" dirty="0">
              <a:latin typeface="Calibri" panose="020F0502020204030204" pitchFamily="34" charset="0"/>
              <a:ea typeface="宋体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All classes will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glory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the performances in celebration of New Year’s Day.</a:t>
            </a:r>
          </a:p>
        </p:txBody>
      </p:sp>
      <p:sp>
        <p:nvSpPr>
          <p:cNvPr id="25" name="矩形 43"/>
          <p:cNvSpPr>
            <a:spLocks noChangeArrowheads="1"/>
          </p:cNvSpPr>
          <p:nvPr/>
        </p:nvSpPr>
        <p:spPr bwMode="auto">
          <a:xfrm>
            <a:off x="1093908" y="4790956"/>
            <a:ext cx="10781567" cy="136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 against/with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sb</a:t>
            </a:r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竞争</a:t>
            </a:r>
            <a:endParaRPr lang="en-US" altLang="zh-CN" sz="2800" dirty="0">
              <a:latin typeface="Calibri" panose="020F0502020204030204" pitchFamily="34" charset="0"/>
              <a:ea typeface="宋体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All classes will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compete against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each other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glory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performances in celebration of New Year’s Day.</a:t>
            </a:r>
          </a:p>
        </p:txBody>
      </p:sp>
      <p:sp>
        <p:nvSpPr>
          <p:cNvPr id="18" name="平行四边形 17"/>
          <p:cNvSpPr/>
          <p:nvPr/>
        </p:nvSpPr>
        <p:spPr>
          <a:xfrm>
            <a:off x="900077" y="115296"/>
            <a:ext cx="3085769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</p:spTree>
    <p:extLst>
      <p:ext uri="{BB962C8B-B14F-4D97-AF65-F5344CB8AC3E}">
        <p14:creationId xmlns:p14="http://schemas.microsoft.com/office/powerpoint/2010/main" val="200144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1511</Words>
  <Application>Microsoft Macintosh PowerPoint</Application>
  <PresentationFormat>宽屏</PresentationFormat>
  <Paragraphs>281</Paragraphs>
  <Slides>17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Calibri</vt:lpstr>
      <vt:lpstr>Cambria</vt:lpstr>
      <vt:lpstr>Times New Roman</vt:lpstr>
      <vt:lpstr>等线</vt:lpstr>
      <vt:lpstr>等线 Light</vt:lpstr>
      <vt:lpstr>黑体</vt:lpstr>
      <vt:lpstr>华文新魏</vt:lpstr>
      <vt:lpstr>宋体</vt:lpstr>
      <vt:lpstr>微软雅黑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chenmy1</cp:lastModifiedBy>
  <cp:revision>177</cp:revision>
  <dcterms:created xsi:type="dcterms:W3CDTF">2017-08-09T01:43:00Z</dcterms:created>
  <dcterms:modified xsi:type="dcterms:W3CDTF">2019-01-19T14:17:26Z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