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48" r:id="rId3"/>
    <p:sldId id="439" r:id="rId4"/>
    <p:sldId id="440" r:id="rId5"/>
    <p:sldId id="441" r:id="rId6"/>
    <p:sldId id="442" r:id="rId7"/>
    <p:sldId id="443" r:id="rId8"/>
    <p:sldId id="444" r:id="rId9"/>
    <p:sldId id="44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ZXL" initials="H" lastIdx="5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2AE"/>
    <a:srgbClr val="FFFFFF"/>
    <a:srgbClr val="77A5BE"/>
    <a:srgbClr val="7D9DB0"/>
    <a:srgbClr val="B0D4C9"/>
    <a:srgbClr val="69A0B6"/>
    <a:srgbClr val="EAE9CB"/>
    <a:srgbClr val="FE2B0E"/>
    <a:srgbClr val="C4BE72"/>
    <a:srgbClr val="E8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07"/>
        <p:guide pos="39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7.png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image" Target="../media/image8.jpeg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9.pn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image" Target="../media/image9.pn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image" Target="../media/image9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image" Target="../media/image9.pn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image" Target="../media/image9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image" Target="../media/image9.png"/><Relationship Id="rId2" Type="http://schemas.openxmlformats.org/officeDocument/2006/relationships/tags" Target="../tags/tag11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image" Target="../media/image2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4.png"/><Relationship Id="rId2" Type="http://schemas.openxmlformats.org/officeDocument/2006/relationships/tags" Target="../tags/tag23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image" Target="../media/image2.png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6.pn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15160" y="1420402"/>
            <a:ext cx="5433848" cy="4017195"/>
          </a:xfrm>
        </p:spPr>
        <p:txBody>
          <a:bodyPr lIns="90170" tIns="46990" rIns="90170" bIns="46990" anchor="ctr" anchorCtr="0">
            <a:normAutofit/>
          </a:bodyPr>
          <a:lstStyle>
            <a:lvl1pPr algn="ctr">
              <a:defRPr sz="8000" b="0" u="none" strike="noStrike" kern="1200" cap="none" spc="600" normalizeH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365250" cy="216154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spc="0" baseline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pc="0" baseline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pc="0" baseline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pc="0" baseline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pc="0" baseline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 rot="21396991">
            <a:off x="4690465" y="4258714"/>
            <a:ext cx="4285663" cy="759639"/>
          </a:xfrm>
          <a:prstGeom prst="rect">
            <a:avLst/>
          </a:prstGeom>
          <a:solidFill>
            <a:srgbClr val="4C7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 rot="225092">
            <a:off x="3321489" y="3210656"/>
            <a:ext cx="5542927" cy="928221"/>
          </a:xfrm>
          <a:prstGeom prst="rect">
            <a:avLst/>
          </a:prstGeom>
          <a:solidFill>
            <a:srgbClr val="4C7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 rot="21197296">
            <a:off x="3955198" y="2008232"/>
            <a:ext cx="4275508" cy="926191"/>
          </a:xfrm>
          <a:prstGeom prst="rect">
            <a:avLst/>
          </a:prstGeom>
          <a:solidFill>
            <a:srgbClr val="4C7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 rot="225092">
            <a:off x="3215872" y="3080663"/>
            <a:ext cx="5544957" cy="92619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4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 rot="21396991">
            <a:off x="4584847" y="4128722"/>
            <a:ext cx="4285663" cy="759639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5400" dist="12700" dir="189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16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 rot="21197296">
            <a:off x="3843489" y="1839648"/>
            <a:ext cx="4277538" cy="928223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5400" dist="127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4800" dirty="0">
              <a:solidFill>
                <a:schemeClr val="bg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 rot="21217800">
            <a:off x="3860682" y="1862166"/>
            <a:ext cx="4244889" cy="945661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 rot="265306">
            <a:off x="3313555" y="3162195"/>
            <a:ext cx="4444845" cy="714501"/>
          </a:xfrm>
        </p:spPr>
        <p:txBody>
          <a:bodyPr lIns="90170" tIns="46990" rIns="90170" bIns="46990" anchor="ctr">
            <a:normAutofit/>
          </a:bodyPr>
          <a:lstStyle>
            <a:lvl1pPr marL="0" indent="0" algn="ctr">
              <a:buNone/>
              <a:defRPr sz="2800" u="none" strike="noStrike" kern="1200" cap="none" spc="15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 rot="21375331">
            <a:off x="4581036" y="4187385"/>
            <a:ext cx="4264889" cy="681083"/>
          </a:xfrm>
        </p:spPr>
        <p:txBody>
          <a:bodyPr lIns="90170" tIns="46990" rIns="90170" bIns="46990" anchor="ctr">
            <a:normAutofit/>
          </a:bodyPr>
          <a:lstStyle>
            <a:lvl1pPr marL="0" indent="0" algn="ctr">
              <a:buNone/>
              <a:defRPr sz="2800" u="none" strike="noStrike" kern="1200" cap="none" spc="15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44245" cy="14947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1247755" y="5370830"/>
            <a:ext cx="944245" cy="14947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44245" cy="14947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11247755" y="5370830"/>
            <a:ext cx="944245" cy="14947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11247755" y="5370830"/>
            <a:ext cx="944245" cy="14947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44245" cy="14947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6200000">
            <a:off x="275590" y="5648325"/>
            <a:ext cx="944245" cy="14947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10972800" y="-275590"/>
            <a:ext cx="944245" cy="14947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6200000">
            <a:off x="275590" y="5648325"/>
            <a:ext cx="944245" cy="1494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10972800" y="-275590"/>
            <a:ext cx="944245" cy="14947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6200000" flipV="1">
            <a:off x="10972644" y="5648476"/>
            <a:ext cx="944017" cy="1494694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pc="0" baseline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pc="0" baseline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9615" cy="31661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92385" y="3691890"/>
            <a:ext cx="1999615" cy="31661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66730" y="4451350"/>
            <a:ext cx="1525270" cy="24142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04165" y="2392680"/>
            <a:ext cx="5889625" cy="1222375"/>
          </a:xfrm>
        </p:spPr>
        <p:txBody>
          <a:bodyPr lIns="90170" tIns="46990" rIns="90170" bIns="46990" anchor="b" anchorCtr="0">
            <a:normAutofit/>
          </a:bodyPr>
          <a:lstStyle>
            <a:lvl1pPr algn="l">
              <a:defRPr sz="4400" u="none" strike="noStrike" kern="1200" cap="none" spc="-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304043" y="3722051"/>
            <a:ext cx="5889600" cy="1528161"/>
          </a:xfrm>
        </p:spPr>
        <p:txBody>
          <a:bodyPr lIns="90170" tIns="46990" rIns="90170" bIns="46990" anchor="t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2800" b="0" i="0" u="none" strike="noStrike" kern="1200" cap="none" spc="-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754360" y="4589780"/>
            <a:ext cx="1437640" cy="2275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0" normalizeH="0" baseline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u="none" strike="noStrike" kern="1200" cap="none" spc="0" normalizeH="0" baseline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 u="none" strike="noStrike" kern="1200" cap="none" spc="0" normalizeH="0" baseline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 u="none" strike="noStrike" kern="1200" cap="none" spc="0" normalizeH="0" baseline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 u="none" strike="noStrike" kern="1200" cap="none" spc="0" normalizeH="0" baseline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862945" y="4728210"/>
            <a:ext cx="1350010" cy="21374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08945" y="4359275"/>
            <a:ext cx="1583055" cy="25063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52245" cy="22987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 baseline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0" normalizeH="0" baseline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0" normalizeH="0" baseline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0" normalizeH="0" baseline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0" normalizeH="0" baseline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spc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10.png"/><Relationship Id="rId24" Type="http://schemas.openxmlformats.org/officeDocument/2006/relationships/tags" Target="../tags/tag133.xml"/><Relationship Id="rId23" Type="http://schemas.openxmlformats.org/officeDocument/2006/relationships/tags" Target="../tags/tag132.xml"/><Relationship Id="rId22" Type="http://schemas.openxmlformats.org/officeDocument/2006/relationships/tags" Target="../tags/tag131.xml"/><Relationship Id="rId21" Type="http://schemas.openxmlformats.org/officeDocument/2006/relationships/tags" Target="../tags/tag130.xml"/><Relationship Id="rId20" Type="http://schemas.openxmlformats.org/officeDocument/2006/relationships/tags" Target="../tags/tag12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汉仪旗黑-85S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8.xml"/><Relationship Id="rId4" Type="http://schemas.openxmlformats.org/officeDocument/2006/relationships/image" Target="../media/image13.png"/><Relationship Id="rId3" Type="http://schemas.openxmlformats.org/officeDocument/2006/relationships/tags" Target="../tags/tag137.xml"/><Relationship Id="rId2" Type="http://schemas.openxmlformats.org/officeDocument/2006/relationships/image" Target="../media/image12.jpeg"/><Relationship Id="rId1" Type="http://schemas.openxmlformats.org/officeDocument/2006/relationships/tags" Target="../tags/tag13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tags" Target="../tags/tag1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43.xml"/><Relationship Id="rId6" Type="http://schemas.openxmlformats.org/officeDocument/2006/relationships/image" Target="../media/image15.png"/><Relationship Id="rId5" Type="http://schemas.microsoft.com/office/2007/relationships/media" Target="../media/media1.mp3"/><Relationship Id="rId4" Type="http://schemas.openxmlformats.org/officeDocument/2006/relationships/audio" Target="NULL" TargetMode="External"/><Relationship Id="rId3" Type="http://schemas.openxmlformats.org/officeDocument/2006/relationships/tags" Target="../tags/tag142.xml"/><Relationship Id="rId2" Type="http://schemas.openxmlformats.org/officeDocument/2006/relationships/image" Target="../media/image12.jpeg"/><Relationship Id="rId1" Type="http://schemas.openxmlformats.org/officeDocument/2006/relationships/tags" Target="../tags/tag14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5.xml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12.jpeg"/><Relationship Id="rId1" Type="http://schemas.openxmlformats.org/officeDocument/2006/relationships/tags" Target="../tags/tag14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image" Target="../media/image15.png"/><Relationship Id="rId7" Type="http://schemas.microsoft.com/office/2007/relationships/media" Target="../media/media1.mp3"/><Relationship Id="rId6" Type="http://schemas.openxmlformats.org/officeDocument/2006/relationships/audio" Target="NULL" TargetMode="Externa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image" Target="../media/image12.jpe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image" Target="../media/image16.jpeg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image" Target="../media/image9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58.xml"/><Relationship Id="rId10" Type="http://schemas.openxmlformats.org/officeDocument/2006/relationships/image" Target="../media/image12.jpeg"/><Relationship Id="rId1" Type="http://schemas.openxmlformats.org/officeDocument/2006/relationships/tags" Target="../tags/tag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-212090" y="812165"/>
            <a:ext cx="7496810" cy="4017010"/>
          </a:xfrm>
        </p:spPr>
        <p:txBody>
          <a:bodyPr>
            <a:normAutofit/>
          </a:bodyPr>
          <a:p>
            <a:pPr marL="0" lvl="0" indent="-285750" algn="ctr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en-US" altLang="zh-CN" sz="4800" spc="220">
                <a:solidFill>
                  <a:schemeClr val="accent1"/>
                </a:solidFill>
                <a:latin typeface="Impact" panose="020B0806030902050204" charset="0"/>
                <a:ea typeface="汉仪旗黑-85S" panose="00020600040101010101" pitchFamily="18" charset="-122"/>
                <a:cs typeface="Impact" panose="020B0806030902050204" charset="0"/>
              </a:rPr>
              <a:t>Unit 2 Morals and Virtues</a:t>
            </a:r>
            <a:br>
              <a:rPr lang="en-US" altLang="zh-CN" sz="4000" spc="220">
                <a:solidFill>
                  <a:schemeClr val="accent1"/>
                </a:solidFill>
                <a:latin typeface="Impact" panose="020B0806030902050204" charset="0"/>
                <a:ea typeface="汉仪旗黑-85S" panose="00020600040101010101" pitchFamily="18" charset="-122"/>
                <a:cs typeface="Impact" panose="020B0806030902050204" charset="0"/>
              </a:rPr>
            </a:br>
            <a:br>
              <a:rPr lang="en-US" altLang="zh-CN" sz="3800" spc="22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</a:br>
            <a:r>
              <a:rPr lang="en-US" altLang="zh-CN" sz="3600" b="1" spc="220">
                <a:solidFill>
                  <a:schemeClr val="accent1"/>
                </a:solidFill>
                <a:latin typeface="Comic Sans MS" panose="030F0702030302020204" charset="0"/>
                <a:ea typeface="汉仪旗黑-85S" panose="00020600040101010101" pitchFamily="18" charset="-122"/>
                <a:cs typeface="Comic Sans MS" panose="030F0702030302020204" charset="0"/>
              </a:rPr>
              <a:t>Listening and Speaking</a:t>
            </a:r>
            <a:endParaRPr lang="en-US" altLang="zh-CN" sz="3600" b="1" spc="220">
              <a:solidFill>
                <a:schemeClr val="accent1"/>
              </a:solidFill>
              <a:latin typeface="Comic Sans MS" panose="030F0702030302020204" charset="0"/>
              <a:ea typeface="汉仪旗黑-85S" panose="00020600040101010101" pitchFamily="18" charset="-122"/>
              <a:cs typeface="Comic Sans MS" panose="030F07020303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15280" y="5972175"/>
            <a:ext cx="5495290" cy="521970"/>
          </a:xfrm>
          <a:prstGeom prst="rect">
            <a:avLst/>
          </a:prstGeom>
          <a:solidFill>
            <a:srgbClr val="5592AE"/>
          </a:solidFill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FFFF00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statements, informal, intimate</a:t>
            </a:r>
            <a:endParaRPr lang="en-US" sz="2800" b="1">
              <a:solidFill>
                <a:srgbClr val="FFFF00"/>
              </a:solidFill>
              <a:latin typeface="Comic Sans MS" panose="030F0702030302020204" charset="0"/>
              <a:ea typeface="华文新魏" panose="02010800040101010101" charset="-122"/>
              <a:cs typeface="Comic Sans MS" panose="030F07020303020202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0" y="0"/>
            <a:ext cx="2849245" cy="906780"/>
            <a:chOff x="0" y="0"/>
            <a:chExt cx="4487" cy="1428"/>
          </a:xfrm>
        </p:grpSpPr>
        <p:pic>
          <p:nvPicPr>
            <p:cNvPr id="4" name="图片 3" descr="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BF4CA">
                    <a:alpha val="100000"/>
                  </a:srgbClr>
                </a:clrFrom>
                <a:clrTo>
                  <a:srgbClr val="FBF4C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2013" cy="1429"/>
            </a:xfrm>
            <a:prstGeom prst="rect">
              <a:avLst/>
            </a:prstGeom>
            <a:effectLst>
              <a:outerShdw blurRad="190500" dist="152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/>
            <p:cNvSpPr txBox="1"/>
            <p:nvPr/>
          </p:nvSpPr>
          <p:spPr>
            <a:xfrm>
              <a:off x="1893" y="158"/>
              <a:ext cx="2595" cy="111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4000" b="1" i="1">
                  <a:solidFill>
                    <a:srgbClr val="2B548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rnard MT Condensed" panose="02050806060905020404" charset="0"/>
                  <a:ea typeface="华文新魏" panose="02010800040101010101" charset="-122"/>
                  <a:cs typeface="Bernard MT Condensed" panose="02050806060905020404" charset="0"/>
                </a:rPr>
                <a:t>Lead-in</a:t>
              </a:r>
              <a:endParaRPr lang="en-US" altLang="zh-CN" sz="4000" b="1" i="1">
                <a:solidFill>
                  <a:srgbClr val="2B54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ard MT Condensed" panose="02050806060905020404" charset="0"/>
                <a:ea typeface="华文新魏" panose="02010800040101010101" charset="-122"/>
                <a:cs typeface="Bernard MT Condensed" panose="02050806060905020404" charset="0"/>
              </a:endParaRPr>
            </a:p>
          </p:txBody>
        </p:sp>
      </p:grp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3204845" y="-207645"/>
            <a:ext cx="676973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ooper Black" panose="0208090404030B020404" charset="0"/>
                <a:ea typeface="华文琥珀" panose="02010800040101010101" charset="-122"/>
                <a:cs typeface="Cooper Black" panose="0208090404030B020404" charset="0"/>
              </a:rPr>
              <a:t>——Look and say</a:t>
            </a:r>
            <a:endParaRPr lang="en-US" altLang="zh-CN" sz="40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ooper Black" panose="0208090404030B020404" charset="0"/>
              <a:ea typeface="华文琥珀" panose="02010800040101010101" charset="-122"/>
              <a:cs typeface="Cooper Black" panose="0208090404030B0204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07085"/>
            <a:ext cx="12249785" cy="3641090"/>
          </a:xfrm>
          <a:prstGeom prst="rect">
            <a:avLst/>
          </a:prstGeom>
        </p:spPr>
      </p:pic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023620" y="4282440"/>
            <a:ext cx="948626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What problem does </a:t>
            </a:r>
            <a:r>
              <a:rPr lang="en-US" sz="3200">
                <a:solidFill>
                  <a:srgbClr val="C00000"/>
                </a:solidFill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is</a:t>
            </a: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 the boy </a:t>
            </a:r>
            <a:r>
              <a:rPr lang="en-US" sz="3200">
                <a:solidFill>
                  <a:srgbClr val="C00000"/>
                </a:solidFill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faced with</a:t>
            </a: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?</a:t>
            </a:r>
            <a:endParaRPr lang="en-US" sz="2800">
              <a:solidFill>
                <a:schemeClr val="accent5">
                  <a:lumMod val="75000"/>
                </a:schemeClr>
              </a:solidFill>
              <a:ea typeface="叶根友毛笔行书2.0版" panose="0201060103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834390" y="5189855"/>
            <a:ext cx="9447530" cy="138366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  <a:sym typeface="+mn-ea"/>
              </a:rPr>
              <a:t>The boy meets an old woman who fell to the ground.</a:t>
            </a:r>
            <a:endParaRPr lang="en-US" sz="2800">
              <a:solidFill>
                <a:schemeClr val="accent5">
                  <a:lumMod val="75000"/>
                </a:schemeClr>
              </a:solidFill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  <a:sym typeface="+mn-ea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  <a:sym typeface="+mn-ea"/>
              </a:rPr>
              <a:t>and he has to </a:t>
            </a:r>
            <a:r>
              <a:rPr lang="en-US" sz="2800">
                <a:solidFill>
                  <a:srgbClr val="C00000"/>
                </a:solidFill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  <a:sym typeface="+mn-ea"/>
              </a:rPr>
              <a:t>make a choice</a:t>
            </a:r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  <a:sym typeface="+mn-ea"/>
              </a:rPr>
              <a:t> </a:t>
            </a:r>
            <a:r>
              <a:rPr lang="en-US" sz="2800" u="sng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  <a:sym typeface="+mn-ea"/>
              </a:rPr>
              <a:t>whether</a:t>
            </a:r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  <a:sym typeface="+mn-ea"/>
              </a:rPr>
              <a:t> to help her </a:t>
            </a:r>
            <a:r>
              <a:rPr lang="en-US" sz="2800" u="sng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  <a:sym typeface="+mn-ea"/>
              </a:rPr>
              <a:t>or</a:t>
            </a:r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  <a:sym typeface="+mn-ea"/>
              </a:rPr>
              <a:t> </a:t>
            </a:r>
            <a:endParaRPr lang="en-US" sz="2800">
              <a:solidFill>
                <a:schemeClr val="accent5">
                  <a:lumMod val="75000"/>
                </a:schemeClr>
              </a:solidFill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  <a:sym typeface="+mn-ea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  <a:sym typeface="+mn-ea"/>
              </a:rPr>
              <a:t>attend an examination.</a:t>
            </a:r>
            <a:endParaRPr lang="en-US" sz="2800">
              <a:solidFill>
                <a:schemeClr val="accent5">
                  <a:lumMod val="75000"/>
                </a:schemeClr>
              </a:solidFill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6221730" y="5868035"/>
            <a:ext cx="4436110" cy="922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叶根友毛笔行书2.0版" panose="02010601030101010101" charset="-122"/>
                <a:cs typeface="Times New Roman" panose="02020603050405020304" pitchFamily="18" charset="0"/>
                <a:sym typeface="+mn-ea"/>
              </a:rPr>
              <a:t>—— Moral dilemma</a:t>
            </a:r>
            <a:endParaRPr lang="en-US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叶根友毛笔行书2.0版" panose="0201060103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7945" y="3644900"/>
            <a:ext cx="12505055" cy="3161823"/>
            <a:chOff x="2571" y="6911"/>
            <a:chExt cx="18507" cy="3591"/>
          </a:xfrm>
        </p:grpSpPr>
        <p:sp>
          <p:nvSpPr>
            <p:cNvPr id="22" name="圆角矩形 21"/>
            <p:cNvSpPr/>
            <p:nvPr/>
          </p:nvSpPr>
          <p:spPr>
            <a:xfrm>
              <a:off x="2571" y="7336"/>
              <a:ext cx="18084" cy="3166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996" y="6911"/>
              <a:ext cx="18082" cy="35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700" b="1" dirty="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                                                                                                                   </a:t>
              </a:r>
              <a:r>
                <a:rPr lang="en-US" sz="4800" b="1" dirty="0">
                  <a:solidFill>
                    <a:srgbClr val="C00000"/>
                  </a:solidFill>
                  <a:latin typeface="Cooper Black" panose="0208090404030B020404" charset="0"/>
                  <a:ea typeface="华文新魏" panose="02010800040101010101" charset="-122"/>
                  <a:cs typeface="Cooper Black" panose="0208090404030B020404" charset="0"/>
                  <a:sym typeface="+mn-ea"/>
                </a:rPr>
                <a:t>Moral Dilemma</a:t>
              </a:r>
              <a:endParaRPr lang="en-US" sz="4800" b="1" dirty="0">
                <a:solidFill>
                  <a:srgbClr val="C00000"/>
                </a:solidFill>
                <a:latin typeface="Cooper Black" panose="0208090404030B020404" charset="0"/>
                <a:ea typeface="华文新魏" panose="02010800040101010101" charset="-122"/>
                <a:cs typeface="Cooper Black" panose="0208090404030B020404" charset="0"/>
                <a:sym typeface="+mn-ea"/>
              </a:endParaRPr>
            </a:p>
            <a:p>
              <a:pPr algn="ctr"/>
              <a:endParaRPr lang="zh-CN" sz="27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  <a:p>
              <a:r>
                <a:rPr lang="en-US" altLang="zh-CN" sz="3200" b="1" dirty="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A situation </a:t>
              </a:r>
              <a:r>
                <a:rPr lang="en-US" altLang="zh-CN" sz="3200" b="1" i="1" u="sng" dirty="0">
                  <a:solidFill>
                    <a:srgbClr val="C00000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in which</a:t>
              </a:r>
              <a:r>
                <a:rPr lang="en-US" altLang="zh-CN" sz="3200" b="1" dirty="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 a difficult choice has to be made between two or more. If you choose one, you may </a:t>
              </a:r>
              <a:r>
                <a:rPr lang="en-US" altLang="zh-CN" sz="3200" b="1" dirty="0">
                  <a:solidFill>
                    <a:srgbClr val="C00000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get in trouble</a:t>
              </a:r>
              <a:r>
                <a:rPr lang="en-US" altLang="zh-CN" sz="3200" b="1" dirty="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 for not choosing the other(s).</a:t>
              </a:r>
              <a:endParaRPr lang="en-US" altLang="zh-CN" sz="3200" b="1" dirty="0">
                <a:solidFill>
                  <a:schemeClr val="tx1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  <a:sym typeface="+mn-ea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37160" y="4739640"/>
            <a:ext cx="12150090" cy="1753235"/>
          </a:xfrm>
          <a:prstGeom prst="rect">
            <a:avLst/>
          </a:prstGeom>
          <a:solidFill>
            <a:srgbClr val="5592AE"/>
          </a:solidFill>
        </p:spPr>
        <p:txBody>
          <a:bodyPr wrap="square" rtlCol="0">
            <a:spAutoFit/>
          </a:bodyPr>
          <a:p>
            <a:pPr algn="l"/>
            <a:r>
              <a:rPr lang="en-US" sz="3600" b="1">
                <a:solidFill>
                  <a:srgbClr val="FFFF00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If I were </a:t>
            </a:r>
            <a:r>
              <a:rPr lang="en-US" sz="3600" b="1">
                <a:solidFill>
                  <a:schemeClr val="bg2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the boy faced with such a moral dilemma</a:t>
            </a:r>
            <a:r>
              <a:rPr lang="en-US" sz="3600" b="1">
                <a:solidFill>
                  <a:srgbClr val="FFFF00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, I would </a:t>
            </a:r>
            <a:r>
              <a:rPr lang="en-US" sz="3600" b="1">
                <a:solidFill>
                  <a:schemeClr val="bg2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choose to </a:t>
            </a:r>
            <a:r>
              <a:rPr lang="en-US" sz="3600" b="1" i="1" u="sng">
                <a:solidFill>
                  <a:schemeClr val="bg2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help her/continue my way</a:t>
            </a:r>
            <a:r>
              <a:rPr lang="en-US" sz="3600" b="1">
                <a:solidFill>
                  <a:schemeClr val="bg2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.</a:t>
            </a:r>
            <a:r>
              <a:rPr lang="en-US" sz="3600" b="1">
                <a:solidFill>
                  <a:srgbClr val="FFFF00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 This is because____________</a:t>
            </a:r>
            <a:r>
              <a:rPr lang="en-US" sz="2800" b="1">
                <a:solidFill>
                  <a:srgbClr val="FFFF00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 </a:t>
            </a:r>
            <a:endParaRPr lang="en-US" sz="2800" b="1">
              <a:solidFill>
                <a:srgbClr val="FFFF00"/>
              </a:solidFill>
              <a:latin typeface="Comic Sans MS" panose="030F0702030302020204" charset="0"/>
              <a:ea typeface="华文新魏" panose="02010800040101010101" charset="-122"/>
              <a:cs typeface="Comic Sans MS" panose="030F070203030202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0" y="4258945"/>
            <a:ext cx="12150090" cy="2306955"/>
          </a:xfrm>
          <a:prstGeom prst="rect">
            <a:avLst/>
          </a:prstGeom>
          <a:solidFill>
            <a:srgbClr val="5592AE"/>
          </a:solidFill>
        </p:spPr>
        <p:txBody>
          <a:bodyPr wrap="square" rtlCol="0">
            <a:spAutoFit/>
          </a:bodyPr>
          <a:p>
            <a:pPr algn="l"/>
            <a:r>
              <a:rPr lang="en-US" sz="3600" b="1">
                <a:solidFill>
                  <a:srgbClr val="FFFF00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If I were </a:t>
            </a:r>
            <a:r>
              <a:rPr lang="en-US" sz="3600" b="1">
                <a:solidFill>
                  <a:schemeClr val="bg2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the boy faced with such a moral dilemma</a:t>
            </a:r>
            <a:r>
              <a:rPr lang="en-US" sz="3600" b="1">
                <a:solidFill>
                  <a:srgbClr val="FFFF00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, I would </a:t>
            </a:r>
            <a:r>
              <a:rPr lang="en-US" sz="3600" b="1">
                <a:solidFill>
                  <a:schemeClr val="bg2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choose to </a:t>
            </a:r>
            <a:r>
              <a:rPr lang="en-US" sz="3600" b="1" i="1" u="sng">
                <a:solidFill>
                  <a:schemeClr val="bg2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help her</a:t>
            </a:r>
            <a:r>
              <a:rPr lang="en-US" sz="3600" b="1">
                <a:solidFill>
                  <a:schemeClr val="bg2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.</a:t>
            </a:r>
            <a:r>
              <a:rPr lang="en-US" sz="3600" b="1">
                <a:solidFill>
                  <a:srgbClr val="FFFF00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 This is because </a:t>
            </a:r>
            <a:r>
              <a:rPr lang="en-US" sz="3600" b="1">
                <a:solidFill>
                  <a:schemeClr val="bg2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being hardwroking and kind is one of the significant traditional </a:t>
            </a:r>
            <a:r>
              <a:rPr lang="en-US" sz="3600" b="1">
                <a:solidFill>
                  <a:srgbClr val="FFFF00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virtues</a:t>
            </a:r>
            <a:r>
              <a:rPr lang="en-US" sz="3600" b="1">
                <a:solidFill>
                  <a:schemeClr val="bg2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 in China. </a:t>
            </a:r>
            <a:r>
              <a:rPr lang="en-US" sz="2800" b="1">
                <a:solidFill>
                  <a:srgbClr val="FFFF00"/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</a:rPr>
              <a:t> </a:t>
            </a:r>
            <a:endParaRPr lang="en-US" sz="2800" b="1">
              <a:solidFill>
                <a:srgbClr val="FFFF00"/>
              </a:solidFill>
              <a:latin typeface="Comic Sans MS" panose="030F0702030302020204" charset="0"/>
              <a:ea typeface="华文新魏" panose="02010800040101010101" charset="-122"/>
              <a:cs typeface="Comic Sans MS" panose="030F07020303020202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2" grpId="0" bldLvl="0" animBg="1"/>
      <p:bldP spid="11" grpId="1" animBg="1"/>
      <p:bldP spid="12" grpId="1" animBg="1"/>
      <p:bldP spid="10" grpId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0" y="0"/>
            <a:ext cx="2849245" cy="906780"/>
            <a:chOff x="0" y="0"/>
            <a:chExt cx="4487" cy="1428"/>
          </a:xfrm>
        </p:grpSpPr>
        <p:pic>
          <p:nvPicPr>
            <p:cNvPr id="4" name="图片 3" descr="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BF4CA">
                    <a:alpha val="100000"/>
                  </a:srgbClr>
                </a:clrFrom>
                <a:clrTo>
                  <a:srgbClr val="FBF4C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2013" cy="1429"/>
            </a:xfrm>
            <a:prstGeom prst="rect">
              <a:avLst/>
            </a:prstGeom>
            <a:effectLst>
              <a:outerShdw blurRad="190500" dist="152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/>
            <p:cNvSpPr txBox="1"/>
            <p:nvPr/>
          </p:nvSpPr>
          <p:spPr>
            <a:xfrm>
              <a:off x="1893" y="158"/>
              <a:ext cx="2595" cy="111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4000" b="1" i="1">
                  <a:solidFill>
                    <a:srgbClr val="2B548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rnard MT Condensed" panose="02050806060905020404" charset="0"/>
                  <a:ea typeface="华文新魏" panose="02010800040101010101" charset="-122"/>
                  <a:cs typeface="Bernard MT Condensed" panose="02050806060905020404" charset="0"/>
                </a:rPr>
                <a:t>Lead-in</a:t>
              </a:r>
              <a:endParaRPr lang="en-US" altLang="zh-CN" sz="4000" b="1" i="1">
                <a:solidFill>
                  <a:srgbClr val="2B54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ard MT Condensed" panose="02050806060905020404" charset="0"/>
                <a:ea typeface="华文新魏" panose="02010800040101010101" charset="-122"/>
                <a:cs typeface="Bernard MT Condensed" panose="02050806060905020404" charset="0"/>
              </a:endParaRPr>
            </a:p>
          </p:txBody>
        </p:sp>
      </p:grp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2961640" y="-207645"/>
            <a:ext cx="923036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ooper Black" panose="0208090404030B020404" charset="0"/>
                <a:ea typeface="华文琥珀" panose="02010800040101010101" charset="-122"/>
                <a:cs typeface="Cooper Black" panose="0208090404030B020404" charset="0"/>
              </a:rPr>
              <a:t>——Know more traditional virtues</a:t>
            </a:r>
            <a:endParaRPr lang="en-US" altLang="zh-CN" sz="40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ooper Black" panose="0208090404030B020404" charset="0"/>
              <a:ea typeface="华文琥珀" panose="02010800040101010101" charset="-122"/>
              <a:cs typeface="Cooper Black" panose="0208090404030B020404" charset="0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 rot="21360000">
            <a:off x="200025" y="1338580"/>
            <a:ext cx="6924040" cy="645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a. be hardworking and kind</a:t>
            </a:r>
            <a:endParaRPr lang="en-US" altLang="zh-CN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 rot="540000">
            <a:off x="4747260" y="2219325"/>
            <a:ext cx="6924040" cy="64516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b. be modest and devoted</a:t>
            </a:r>
            <a:endParaRPr lang="en-US" altLang="zh-CN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 rot="300000">
            <a:off x="427355" y="2690495"/>
            <a:ext cx="6351905" cy="6451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c. be ready to help others</a:t>
            </a:r>
            <a:endParaRPr lang="en-US" altLang="zh-CN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 rot="21180000">
            <a:off x="4251960" y="3529965"/>
            <a:ext cx="7819390" cy="645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d. </a:t>
            </a:r>
            <a:r>
              <a:rPr lang="en-US" altLang="zh-CN" i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offer to</a:t>
            </a:r>
            <a:r>
              <a:rPr lang="en-US" altLang="zh-CN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 </a:t>
            </a:r>
            <a:r>
              <a:rPr lang="en-US" altLang="zh-CN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take on</a:t>
            </a:r>
            <a:r>
              <a:rPr lang="en-US" altLang="zh-CN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 responsibility</a:t>
            </a:r>
            <a:endParaRPr lang="en-US" altLang="zh-CN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 rot="360000">
            <a:off x="518795" y="4649470"/>
            <a:ext cx="8394700" cy="645160"/>
          </a:xfrm>
          <a:prstGeom prst="rect">
            <a:avLst/>
          </a:prstGeom>
          <a:solidFill>
            <a:srgbClr val="E8E3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e. respect our parents and teachers</a:t>
            </a:r>
            <a:endParaRPr lang="en-US" altLang="zh-CN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 rot="21300000">
            <a:off x="3065780" y="5687695"/>
            <a:ext cx="8394700" cy="645160"/>
          </a:xfrm>
          <a:prstGeom prst="rect">
            <a:avLst/>
          </a:prstGeom>
          <a:solidFill>
            <a:srgbClr val="C4BE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f. </a:t>
            </a:r>
            <a:r>
              <a:rPr lang="en-US" altLang="zh-CN" i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care for/take care of</a:t>
            </a:r>
            <a:r>
              <a:rPr lang="en-US" altLang="zh-CN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 the old</a:t>
            </a:r>
            <a:endParaRPr lang="en-US" altLang="zh-CN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 rot="20340000">
            <a:off x="-66675" y="3188970"/>
            <a:ext cx="12579350" cy="922020"/>
          </a:xfrm>
          <a:prstGeom prst="rect">
            <a:avLst/>
          </a:prstGeom>
          <a:solidFill>
            <a:srgbClr val="FE2B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5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g. put the needs of the others first </a:t>
            </a:r>
            <a:endParaRPr lang="en-US" altLang="zh-CN" sz="5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pic>
        <p:nvPicPr>
          <p:cNvPr id="15" name="图片 1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655" y="828675"/>
            <a:ext cx="9076690" cy="5505450"/>
          </a:xfrm>
          <a:prstGeom prst="rect">
            <a:avLst/>
          </a:prstGeom>
        </p:spPr>
      </p:pic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0" y="2635250"/>
            <a:ext cx="12191365" cy="203009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54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It’s our responsibility to</a:t>
            </a:r>
            <a:r>
              <a:rPr lang="en-US" altLang="zh-CN" sz="60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 </a:t>
            </a:r>
            <a:r>
              <a:rPr lang="en-US" altLang="zh-CN" sz="7200" i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spread</a:t>
            </a:r>
            <a:r>
              <a:rPr lang="en-US" altLang="zh-CN" sz="60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 </a:t>
            </a:r>
            <a:r>
              <a:rPr lang="en-US" altLang="zh-CN" sz="54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Chinese traditional virtues.</a:t>
            </a:r>
            <a:endParaRPr lang="en-US" altLang="zh-CN" sz="5400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0" y="0"/>
            <a:ext cx="3136900" cy="907415"/>
            <a:chOff x="0" y="0"/>
            <a:chExt cx="4940" cy="1429"/>
          </a:xfrm>
        </p:grpSpPr>
        <p:pic>
          <p:nvPicPr>
            <p:cNvPr id="4" name="图片 3" descr="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BF4CA">
                    <a:alpha val="100000"/>
                  </a:srgbClr>
                </a:clrFrom>
                <a:clrTo>
                  <a:srgbClr val="FBF4C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2013" cy="1429"/>
            </a:xfrm>
            <a:prstGeom prst="rect">
              <a:avLst/>
            </a:prstGeom>
            <a:effectLst>
              <a:outerShdw blurRad="190500" dist="152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/>
            <p:cNvSpPr txBox="1"/>
            <p:nvPr/>
          </p:nvSpPr>
          <p:spPr>
            <a:xfrm>
              <a:off x="1893" y="158"/>
              <a:ext cx="3047" cy="111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4000" b="1" i="1">
                  <a:solidFill>
                    <a:srgbClr val="2B548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rnard MT Condensed" panose="02050806060905020404" charset="0"/>
                  <a:ea typeface="华文新魏" panose="02010800040101010101" charset="-122"/>
                  <a:cs typeface="Bernard MT Condensed" panose="02050806060905020404" charset="0"/>
                </a:rPr>
                <a:t>Listening</a:t>
              </a:r>
              <a:endParaRPr lang="en-US" altLang="zh-CN" sz="4000" b="1" i="1">
                <a:solidFill>
                  <a:srgbClr val="2B54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ard MT Condensed" panose="02050806060905020404" charset="0"/>
                <a:ea typeface="华文新魏" panose="02010800040101010101" charset="-122"/>
                <a:cs typeface="Bernard MT Condensed" panose="02050806060905020404" charset="0"/>
              </a:endParaRPr>
            </a:p>
          </p:txBody>
        </p:sp>
      </p:grp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3389630" y="-107315"/>
            <a:ext cx="833564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ooper Black" panose="0208090404030B020404" charset="0"/>
                <a:ea typeface="华文琥珀" panose="02010800040101010101" charset="-122"/>
                <a:cs typeface="Cooper Black" panose="0208090404030B020404" charset="0"/>
              </a:rPr>
              <a:t>——Listen and fill in blanks </a:t>
            </a:r>
            <a:endParaRPr lang="en-US" altLang="zh-CN" sz="40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ooper Black" panose="0208090404030B020404" charset="0"/>
              <a:ea typeface="华文琥珀" panose="02010800040101010101" charset="-122"/>
              <a:cs typeface="Cooper Black" panose="0208090404030B02040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-158" y="1085431"/>
          <a:ext cx="12026900" cy="3993515"/>
        </p:xfrm>
        <a:graphic>
          <a:graphicData uri="http://schemas.openxmlformats.org/drawingml/2006/table">
            <a:tbl>
              <a:tblPr firstRow="1" firstCol="1" bandRow="1"/>
              <a:tblGrid>
                <a:gridCol w="1532890"/>
                <a:gridCol w="5216525"/>
                <a:gridCol w="471170"/>
                <a:gridCol w="4806249"/>
              </a:tblGrid>
              <a:tr h="1418021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kern="100" dirty="0">
                          <a:solidFill>
                            <a:srgbClr val="002060"/>
                          </a:solidFill>
                          <a:effectLst/>
                          <a:latin typeface="Impact" panose="020B0806030902050204" charset="0"/>
                          <a:ea typeface="等线" panose="02010600030101010101" pitchFamily="2" charset="-122"/>
                          <a:cs typeface="Impact" panose="020B0806030902050204" charset="0"/>
                        </a:rPr>
                        <a:t>Situation</a:t>
                      </a:r>
                      <a:endParaRPr lang="en-US" sz="2800" b="1" i="0" kern="100" dirty="0">
                        <a:solidFill>
                          <a:srgbClr val="002060"/>
                        </a:solidFill>
                        <a:effectLst/>
                        <a:latin typeface="Impact" panose="020B0806030902050204" charset="0"/>
                        <a:ea typeface="等线" panose="02010600030101010101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CB"/>
                    </a:solidFill>
                  </a:tcPr>
                </a:tc>
                <a:tc gridSpan="3"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The girl is </a:t>
                      </a:r>
                      <a:r>
                        <a:rPr lang="en-US" sz="2800" b="1" i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taking the entrance examination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for ___________________ in Beijing. During the exam, the student next to her </a:t>
                      </a:r>
                      <a:r>
                        <a:rPr lang="en-US" sz="2800" b="1" i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fainted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CB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709009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kern="100">
                          <a:solidFill>
                            <a:srgbClr val="002060"/>
                          </a:solidFill>
                          <a:effectLst/>
                          <a:latin typeface="Impact" panose="020B0806030902050204" charset="0"/>
                          <a:ea typeface="等线" panose="02010600030101010101" pitchFamily="2" charset="-122"/>
                          <a:cs typeface="Impact" panose="020B0806030902050204" charset="0"/>
                        </a:rPr>
                        <a:t>Choices</a:t>
                      </a:r>
                      <a:endParaRPr lang="en-US" sz="2800" b="1" i="0" kern="100">
                        <a:solidFill>
                          <a:srgbClr val="002060"/>
                        </a:solidFill>
                        <a:effectLst/>
                        <a:latin typeface="Impact" panose="020B0806030902050204" charset="0"/>
                        <a:ea typeface="等线" panose="02010600030101010101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CB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She can ____________________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CB"/>
                    </a:solidFill>
                  </a:tcPr>
                </a:tc>
                <a:tc rowSpan="2">
                  <a:txBody>
                    <a:bodyPr/>
                    <a:p>
                      <a:pPr algn="just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or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CB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She can __________________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CB"/>
                    </a:solidFill>
                  </a:tcPr>
                </a:tc>
              </a:tr>
              <a:tr h="1418021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kern="100" dirty="0">
                          <a:solidFill>
                            <a:srgbClr val="002060"/>
                          </a:solidFill>
                          <a:effectLst/>
                          <a:latin typeface="Impact" panose="020B0806030902050204" charset="0"/>
                          <a:ea typeface="等线" panose="02010600030101010101" pitchFamily="2" charset="-122"/>
                          <a:cs typeface="Impact" panose="020B0806030902050204" charset="0"/>
                        </a:rPr>
                        <a:t>Possible results</a:t>
                      </a:r>
                      <a:endParaRPr lang="en-US" sz="2800" b="1" i="0" kern="100" dirty="0">
                        <a:solidFill>
                          <a:srgbClr val="002060"/>
                        </a:solidFill>
                        <a:effectLst/>
                        <a:latin typeface="Impact" panose="020B0806030902050204" charset="0"/>
                        <a:ea typeface="等线" panose="02010600030101010101" pitchFamily="2" charset="-122"/>
                        <a:cs typeface="Impact" panose="020B080603090205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CB"/>
                    </a:solidFill>
                  </a:tcPr>
                </a:tc>
                <a:tc>
                  <a:txBody>
                    <a:bodyPr/>
                    <a:p>
                      <a:pPr algn="just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________________________________________________________but__________________________________________________________________________________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CB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just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______________________________________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______________but_______________________________________________________________________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CB"/>
                    </a:solidFill>
                  </a:tcPr>
                </a:tc>
              </a:tr>
            </a:tbl>
          </a:graphicData>
        </a:graphic>
      </p:graphicFrame>
      <p:pic>
        <p:nvPicPr>
          <p:cNvPr id="3" name="11 3 Listen again and decide whether the statements are true(T) or false(F).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9286.000000" end="71969.000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7775" y="466090"/>
            <a:ext cx="619125" cy="619125"/>
          </a:xfrm>
          <a:prstGeom prst="rect">
            <a:avLst/>
          </a:prstGeom>
        </p:spPr>
      </p:pic>
      <p:pic>
        <p:nvPicPr>
          <p:cNvPr id="7" name="11 3 Listen again and decide whether the statements are true(T) or false(F).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7044.000000" end="5639.000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9565" y="4726940"/>
            <a:ext cx="619125" cy="6191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26184" y="1482940"/>
            <a:ext cx="36004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a medical university</a:t>
            </a:r>
            <a:endParaRPr lang="en-US" altLang="zh-CN" sz="2800" b="1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0980" y="5624195"/>
            <a:ext cx="1066673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0070C0"/>
                </a:solidFill>
                <a:latin typeface="Impact" panose="020B0806030902050204" charset="0"/>
                <a:ea typeface="华文新魏" panose="02010800040101010101" charset="-122"/>
                <a:cs typeface="Impact" panose="020B0806030902050204" charset="0"/>
              </a:rPr>
              <a:t>Tip: 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Before listening, you can </a:t>
            </a:r>
            <a:r>
              <a:rPr lang="en-US" altLang="zh-CN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make a prediction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according to the </a:t>
            </a:r>
            <a:r>
              <a:rPr lang="en-US" altLang="zh-CN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key words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in the questions</a:t>
            </a:r>
            <a:endParaRPr lang="en-US" altLang="zh-CN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73414" y="2476080"/>
            <a:ext cx="28905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finish the exam</a:t>
            </a:r>
            <a:endParaRPr lang="en-US" altLang="zh-CN" sz="2800" b="1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08340" y="2475865"/>
            <a:ext cx="4000500" cy="464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en-US" altLang="zh-CN" sz="2700" b="1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stop and help the girl</a:t>
            </a:r>
            <a:endParaRPr lang="en-US" altLang="zh-CN" sz="2700" b="1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48765" y="3197225"/>
            <a:ext cx="52038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She will get into the medical university</a:t>
            </a:r>
            <a:endParaRPr lang="en-US" altLang="zh-CN" sz="2800" b="1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67865" y="4024630"/>
            <a:ext cx="52038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the girl may not get the help she need.</a:t>
            </a:r>
            <a:endParaRPr lang="en-US" altLang="zh-CN" sz="2800" b="1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21220" y="3197225"/>
            <a:ext cx="48056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She can put the needs of others first</a:t>
            </a:r>
            <a:endParaRPr lang="en-US" altLang="zh-CN" sz="2800" b="1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21220" y="4024630"/>
            <a:ext cx="48056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  she have to give up her choice to get into the medical university</a:t>
            </a:r>
            <a:endParaRPr lang="en-US" altLang="zh-CN" sz="2800" b="1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4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  <p:bldP spid="9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0" y="0"/>
            <a:ext cx="3136900" cy="907415"/>
            <a:chOff x="0" y="0"/>
            <a:chExt cx="4940" cy="1429"/>
          </a:xfrm>
        </p:grpSpPr>
        <p:pic>
          <p:nvPicPr>
            <p:cNvPr id="4" name="图片 3" descr="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BF4CA">
                    <a:alpha val="100000"/>
                  </a:srgbClr>
                </a:clrFrom>
                <a:clrTo>
                  <a:srgbClr val="FBF4C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2013" cy="1429"/>
            </a:xfrm>
            <a:prstGeom prst="rect">
              <a:avLst/>
            </a:prstGeom>
            <a:effectLst>
              <a:outerShdw blurRad="190500" dist="152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/>
            <p:cNvSpPr txBox="1"/>
            <p:nvPr/>
          </p:nvSpPr>
          <p:spPr>
            <a:xfrm>
              <a:off x="1893" y="158"/>
              <a:ext cx="3047" cy="111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4000" b="1" i="1">
                  <a:solidFill>
                    <a:srgbClr val="2B548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rnard MT Condensed" panose="02050806060905020404" charset="0"/>
                  <a:ea typeface="华文新魏" panose="02010800040101010101" charset="-122"/>
                  <a:cs typeface="Bernard MT Condensed" panose="02050806060905020404" charset="0"/>
                </a:rPr>
                <a:t>Listening</a:t>
              </a:r>
              <a:endParaRPr lang="en-US" altLang="zh-CN" sz="4000" b="1" i="1">
                <a:solidFill>
                  <a:srgbClr val="2B54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ard MT Condensed" panose="02050806060905020404" charset="0"/>
                <a:ea typeface="华文新魏" panose="02010800040101010101" charset="-122"/>
                <a:cs typeface="Bernard MT Condensed" panose="02050806060905020404" charset="0"/>
              </a:endParaRPr>
            </a:p>
          </p:txBody>
        </p:sp>
      </p:grp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3389630" y="-107315"/>
            <a:ext cx="833564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ooper Black" panose="0208090404030B020404" charset="0"/>
                <a:ea typeface="华文琥珀" panose="02010800040101010101" charset="-122"/>
                <a:cs typeface="Cooper Black" panose="0208090404030B020404" charset="0"/>
              </a:rPr>
              <a:t>——Listen and decide </a:t>
            </a:r>
            <a:endParaRPr lang="en-US" altLang="zh-CN" sz="40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ooper Black" panose="0208090404030B020404" charset="0"/>
              <a:ea typeface="华文琥珀" panose="02010800040101010101" charset="-122"/>
              <a:cs typeface="Cooper Black" panose="0208090404030B0204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805" y="1652270"/>
            <a:ext cx="12010390" cy="355346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0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Jane </a:t>
            </a:r>
            <a:r>
              <a:rPr lang="en-US" altLang="zh-CN" sz="30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eager to</a:t>
            </a:r>
            <a:r>
              <a:rPr lang="en-US" altLang="zh-CN" sz="30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share the magazine article with Luck. </a:t>
            </a:r>
            <a:endParaRPr lang="zh-CN" altLang="zh-CN" sz="30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0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Luck </a:t>
            </a:r>
            <a:r>
              <a:rPr lang="en-US" altLang="zh-CN" sz="30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doubts</a:t>
            </a:r>
            <a:r>
              <a:rPr lang="en-US" altLang="zh-CN" sz="30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young people face moral dilemmas all the time.</a:t>
            </a:r>
            <a:endParaRPr lang="zh-CN" altLang="zh-CN" sz="30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0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Jane </a:t>
            </a:r>
            <a:r>
              <a:rPr lang="en-US" altLang="zh-CN" sz="30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admires</a:t>
            </a:r>
            <a:r>
              <a:rPr lang="en-US" altLang="zh-CN" sz="30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the girl in the story did.</a:t>
            </a:r>
            <a:endParaRPr lang="zh-CN" altLang="zh-CN" sz="30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0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Luck </a:t>
            </a:r>
            <a:r>
              <a:rPr lang="en-US" altLang="zh-CN" sz="30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 believe</a:t>
            </a:r>
            <a:r>
              <a:rPr lang="en-US" altLang="zh-CN" sz="30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anybody would do what the girl in the story did.</a:t>
            </a:r>
            <a:endParaRPr lang="zh-CN" altLang="zh-CN" sz="30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0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Jane </a:t>
            </a:r>
            <a:r>
              <a:rPr lang="en-US" altLang="zh-CN" sz="30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wonders</a:t>
            </a:r>
            <a:r>
              <a:rPr lang="en-US" altLang="zh-CN" sz="30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the girl became a doctor later. </a:t>
            </a:r>
            <a:endParaRPr lang="en-US" altLang="zh-CN" sz="30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86410" y="1003935"/>
            <a:ext cx="10484485" cy="706755"/>
          </a:xfrm>
          <a:prstGeom prst="rect">
            <a:avLst/>
          </a:prstGeom>
          <a:solidFill>
            <a:srgbClr val="77A5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40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What do the red words have in common?</a:t>
            </a:r>
            <a:endParaRPr lang="en-US" altLang="zh-CN" sz="4000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1790065" y="5050790"/>
            <a:ext cx="342900" cy="529590"/>
          </a:xfrm>
          <a:prstGeom prst="downArrow">
            <a:avLst/>
          </a:prstGeom>
          <a:solidFill>
            <a:srgbClr val="77A5BE"/>
          </a:solidFill>
          <a:ln>
            <a:solidFill>
              <a:srgbClr val="7D9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90805" y="5580380"/>
            <a:ext cx="7699375" cy="706755"/>
          </a:xfrm>
          <a:prstGeom prst="rect">
            <a:avLst/>
          </a:prstGeom>
          <a:solidFill>
            <a:srgbClr val="77A5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40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be used to describe </a:t>
            </a:r>
            <a:r>
              <a:rPr lang="en-US" altLang="zh-CN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attitudes</a:t>
            </a:r>
            <a:endParaRPr lang="en-US" altLang="zh-CN" sz="40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-8890" y="5205730"/>
            <a:ext cx="12200890" cy="1506855"/>
          </a:xfrm>
          <a:prstGeom prst="rect">
            <a:avLst/>
          </a:prstGeom>
          <a:solidFill>
            <a:srgbClr val="77A5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zh-CN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Tips:</a:t>
            </a:r>
            <a:endParaRPr lang="en-US" altLang="zh-CN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1.pay attention to the </a:t>
            </a:r>
            <a:r>
              <a:rPr lang="en-US" altLang="zh-CN" sz="2800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words</a:t>
            </a:r>
            <a:r>
              <a:rPr lang="en-US" altLang="zh-CN" sz="2800" i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speakers use (passive or positive or objective)</a:t>
            </a:r>
            <a:endParaRPr lang="en-US" altLang="zh-CN" sz="28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2. pay attention to </a:t>
            </a:r>
            <a:r>
              <a:rPr lang="en-US" altLang="zh-CN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HOW</a:t>
            </a:r>
            <a:r>
              <a:rPr lang="en-US" altLang="zh-CN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琥珀" panose="02010800040101010101" charset="-122"/>
                <a:cs typeface="Times New Roman" panose="02020603050405020304" pitchFamily="18" charset="0"/>
              </a:rPr>
              <a:t> the speakers is talking</a:t>
            </a:r>
            <a:endParaRPr lang="en-US" altLang="zh-CN" sz="28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琥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486410" y="1003935"/>
            <a:ext cx="8621395" cy="706755"/>
          </a:xfrm>
          <a:prstGeom prst="rect">
            <a:avLst/>
          </a:prstGeom>
          <a:solidFill>
            <a:srgbClr val="77A5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40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While listening, please </a:t>
            </a:r>
            <a:r>
              <a:rPr lang="en-US" altLang="zh-CN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take notes.</a:t>
            </a:r>
            <a:endParaRPr lang="en-US" altLang="zh-CN" sz="40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48839" y="1807425"/>
            <a:ext cx="6070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 b="1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T</a:t>
            </a:r>
            <a:endParaRPr lang="en-US" altLang="zh-CN" sz="4800" b="1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2614295" y="2265045"/>
            <a:ext cx="3991610" cy="4603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Well. For example...</a:t>
            </a:r>
            <a:endParaRPr lang="en-US" altLang="zh-CN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241774" y="2424645"/>
            <a:ext cx="6070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 b="1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T</a:t>
            </a:r>
            <a:endParaRPr lang="en-US" altLang="zh-CN" sz="4800" b="1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4712335" y="2945130"/>
            <a:ext cx="3187700" cy="4603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Really? Like What?</a:t>
            </a:r>
            <a:endParaRPr lang="en-US" altLang="zh-CN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pic>
        <p:nvPicPr>
          <p:cNvPr id="16" name="11 3 Listen again and decide whether the statements are true(T) or false(F).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8622.000000" end="7297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4800" y="288290"/>
            <a:ext cx="619125" cy="619125"/>
          </a:xfrm>
          <a:prstGeom prst="rect">
            <a:avLst/>
          </a:prstGeom>
        </p:spPr>
      </p:pic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671195" y="2945130"/>
            <a:ext cx="3923665" cy="4603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...don’t happen often...</a:t>
            </a:r>
            <a:endParaRPr lang="en-US" altLang="zh-CN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99769" y="3043770"/>
            <a:ext cx="6070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 b="1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T</a:t>
            </a:r>
            <a:endParaRPr lang="en-US" altLang="zh-CN" sz="4800" b="1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584674" y="3720045"/>
            <a:ext cx="6070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 b="1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T</a:t>
            </a:r>
            <a:endParaRPr lang="en-US" altLang="zh-CN" sz="4800" b="1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601980" y="4318000"/>
            <a:ext cx="2534285" cy="4603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can’t believe...</a:t>
            </a:r>
            <a:endParaRPr lang="en-US" altLang="zh-CN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3389630" y="4318000"/>
            <a:ext cx="4330065" cy="4603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华文琥珀" panose="02010800040101010101" charset="-122"/>
                <a:cs typeface="Comic Sans MS" panose="030F0702030302020204" charset="0"/>
              </a:rPr>
              <a:t>Who would do such a thing?</a:t>
            </a:r>
            <a:endParaRPr lang="en-US" altLang="zh-CN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华文琥珀" panose="02010800040101010101" charset="-122"/>
              <a:cs typeface="Comic Sans MS" panose="030F070203030202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72869" y="4376000"/>
            <a:ext cx="55308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 b="1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F</a:t>
            </a:r>
            <a:endParaRPr lang="en-US" altLang="zh-CN" sz="4800" b="1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000">
                <p:cTn id="8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bldLvl="0" animBg="1"/>
      <p:bldP spid="3" grpId="0" bldLvl="0" animBg="1"/>
      <p:bldP spid="7" grpId="0" bldLvl="0" animBg="1"/>
      <p:bldP spid="8" grpId="0" bldLvl="0" animBg="1"/>
      <p:bldP spid="12" grpId="1" animBg="1"/>
      <p:bldP spid="9" grpId="0" bldLvl="0" animBg="1"/>
      <p:bldP spid="10" grpId="0"/>
      <p:bldP spid="13" grpId="0" bldLvl="0" animBg="1"/>
      <p:bldP spid="14" grpId="0"/>
      <p:bldP spid="15" grpId="0" bldLvl="0" animBg="1"/>
      <p:bldP spid="17" grpId="0" bldLvl="0" animBg="1"/>
      <p:bldP spid="18" grpId="0"/>
      <p:bldP spid="19" grpId="0"/>
      <p:bldP spid="20" grpId="0" bldLvl="0" animBg="1"/>
      <p:bldP spid="21" grpId="0" bldLvl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0" y="0"/>
            <a:ext cx="3136900" cy="907415"/>
            <a:chOff x="0" y="0"/>
            <a:chExt cx="4940" cy="1429"/>
          </a:xfrm>
        </p:grpSpPr>
        <p:pic>
          <p:nvPicPr>
            <p:cNvPr id="4" name="图片 3" descr="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BF4CA">
                    <a:alpha val="100000"/>
                  </a:srgbClr>
                </a:clrFrom>
                <a:clrTo>
                  <a:srgbClr val="FBF4C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2013" cy="1429"/>
            </a:xfrm>
            <a:prstGeom prst="rect">
              <a:avLst/>
            </a:prstGeom>
            <a:effectLst>
              <a:outerShdw blurRad="190500" dist="152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/>
            <p:cNvSpPr txBox="1"/>
            <p:nvPr/>
          </p:nvSpPr>
          <p:spPr>
            <a:xfrm>
              <a:off x="1893" y="158"/>
              <a:ext cx="3047" cy="111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4000" b="1" i="1">
                  <a:solidFill>
                    <a:srgbClr val="2B548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rnard MT Condensed" panose="02050806060905020404" charset="0"/>
                  <a:ea typeface="华文新魏" panose="02010800040101010101" charset="-122"/>
                  <a:cs typeface="Bernard MT Condensed" panose="02050806060905020404" charset="0"/>
                </a:rPr>
                <a:t>Listening</a:t>
              </a:r>
              <a:endParaRPr lang="en-US" altLang="zh-CN" sz="4000" b="1" i="1">
                <a:solidFill>
                  <a:srgbClr val="2B54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ard MT Condensed" panose="02050806060905020404" charset="0"/>
                <a:ea typeface="华文新魏" panose="02010800040101010101" charset="-122"/>
                <a:cs typeface="Bernard MT Condensed" panose="02050806060905020404" charset="0"/>
              </a:endParaRPr>
            </a:p>
          </p:txBody>
        </p:sp>
      </p:grp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3389630" y="-107315"/>
            <a:ext cx="833564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ooper Black" panose="0208090404030B020404" charset="0"/>
                <a:ea typeface="华文琥珀" panose="02010800040101010101" charset="-122"/>
                <a:cs typeface="Cooper Black" panose="0208090404030B020404" charset="0"/>
              </a:rPr>
              <a:t>——Listen and choose </a:t>
            </a:r>
            <a:endParaRPr lang="en-US" altLang="zh-CN" sz="40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ooper Black" panose="0208090404030B020404" charset="0"/>
              <a:ea typeface="华文琥珀" panose="02010800040101010101" charset="-122"/>
              <a:cs typeface="Cooper Black" panose="0208090404030B0204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0190" y="1082675"/>
            <a:ext cx="12010390" cy="447738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b="1" kern="100" dirty="0">
                <a:solidFill>
                  <a:srgbClr val="002060"/>
                </a:solidFill>
                <a:latin typeface="Impact" panose="020B0806030902050204" charset="0"/>
                <a:cs typeface="Impact" panose="020B0806030902050204" charset="0"/>
              </a:rPr>
              <a:t>1. The girl did all the following to help the student, </a:t>
            </a:r>
            <a:r>
              <a:rPr lang="en-US" sz="3000" b="1" kern="100" dirty="0">
                <a:solidFill>
                  <a:srgbClr val="C00000"/>
                </a:solidFill>
                <a:latin typeface="Impact" panose="020B0806030902050204" charset="0"/>
                <a:cs typeface="Impact" panose="020B0806030902050204" charset="0"/>
              </a:rPr>
              <a:t>except for</a:t>
            </a:r>
            <a:r>
              <a:rPr lang="en-US" sz="3000" b="1" kern="100" dirty="0">
                <a:solidFill>
                  <a:srgbClr val="002060"/>
                </a:solidFill>
                <a:latin typeface="Impact" panose="020B0806030902050204" charset="0"/>
                <a:cs typeface="Impact" panose="020B0806030902050204" charset="0"/>
              </a:rPr>
              <a:t>?</a:t>
            </a:r>
            <a:endParaRPr lang="en-US" sz="3000" b="1" kern="100" dirty="0">
              <a:solidFill>
                <a:srgbClr val="002060"/>
              </a:solidFill>
              <a:latin typeface="Impact" panose="020B0806030902050204" charset="0"/>
              <a:cs typeface="Impact" panose="020B080603090205020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carried her to a safe place      </a:t>
            </a:r>
            <a:endParaRPr lang="en-US" sz="26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 went to the hospital </a:t>
            </a:r>
            <a:endParaRPr lang="en-US" sz="26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 called the teacher</a:t>
            </a:r>
            <a:endParaRPr lang="en-US" sz="26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800" b="1" kern="100" dirty="0">
                <a:solidFill>
                  <a:srgbClr val="002060"/>
                </a:solidFill>
                <a:latin typeface="Impact" panose="020B0806030902050204" charset="0"/>
                <a:cs typeface="Impact" panose="020B0806030902050204" charset="0"/>
              </a:rPr>
              <a:t>2. What was the girl’s name? And what </a:t>
            </a:r>
            <a:r>
              <a:rPr lang="en-US" sz="2800" b="1" kern="100" dirty="0">
                <a:solidFill>
                  <a:srgbClr val="C00000"/>
                </a:solidFill>
                <a:latin typeface="Impact" panose="020B0806030902050204" charset="0"/>
                <a:cs typeface="Impact" panose="020B0806030902050204" charset="0"/>
              </a:rPr>
              <a:t>was</a:t>
            </a:r>
            <a:r>
              <a:rPr lang="en-US" sz="2800" b="1" kern="100" dirty="0">
                <a:solidFill>
                  <a:srgbClr val="002060"/>
                </a:solidFill>
                <a:latin typeface="Impact" panose="020B0806030902050204" charset="0"/>
                <a:cs typeface="Impact" panose="020B0806030902050204" charset="0"/>
              </a:rPr>
              <a:t> she </a:t>
            </a:r>
            <a:r>
              <a:rPr lang="en-US" sz="2800" b="1" kern="100" dirty="0">
                <a:solidFill>
                  <a:srgbClr val="C00000"/>
                </a:solidFill>
                <a:latin typeface="Impact" panose="020B0806030902050204" charset="0"/>
                <a:cs typeface="Impact" panose="020B0806030902050204" charset="0"/>
              </a:rPr>
              <a:t>famous for</a:t>
            </a:r>
            <a:r>
              <a:rPr lang="en-US" sz="2800" b="1" kern="100" dirty="0">
                <a:solidFill>
                  <a:srgbClr val="002060"/>
                </a:solidFill>
                <a:latin typeface="Impact" panose="020B0806030902050204" charset="0"/>
                <a:cs typeface="Impact" panose="020B0806030902050204" charset="0"/>
              </a:rPr>
              <a:t>?</a:t>
            </a:r>
            <a:endParaRPr lang="en-US" sz="2800" b="1" kern="100" dirty="0">
              <a:solidFill>
                <a:srgbClr val="002060"/>
              </a:solidFill>
              <a:latin typeface="Impact" panose="020B0806030902050204" charset="0"/>
              <a:cs typeface="Impact" panose="020B080603090205020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  Lin Qiaozhi, she always </a:t>
            </a:r>
            <a:r>
              <a:rPr lang="en-US" sz="2600" b="1" u="sng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the needs of the others first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 Lin Zhiqiao, her life </a:t>
            </a:r>
            <a:r>
              <a:rPr lang="en-US" sz="2600" b="1" u="sng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full of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 choice, but she always take care of others.</a:t>
            </a:r>
            <a:endParaRPr lang="en-US" sz="26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 Lin Qiaozhi, she </a:t>
            </a:r>
            <a:r>
              <a:rPr lang="en-US" sz="2600" b="1" u="sng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cared for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tens of thousands of women and babies.</a:t>
            </a:r>
            <a:endParaRPr lang="en-US" sz="26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800" b="1" kern="100" dirty="0">
                <a:solidFill>
                  <a:srgbClr val="002060"/>
                </a:solidFill>
                <a:latin typeface="Impact" panose="020B0806030902050204" charset="0"/>
                <a:cs typeface="Impact" panose="020B0806030902050204" charset="0"/>
              </a:rPr>
              <a:t>3. What kind of person is the girl can you infer from Jane’s words?</a:t>
            </a:r>
            <a:endParaRPr lang="en-US" sz="2800" b="1" kern="100" dirty="0">
              <a:solidFill>
                <a:srgbClr val="002060"/>
              </a:solidFill>
              <a:latin typeface="Impact" panose="020B0806030902050204" charset="0"/>
              <a:cs typeface="Impact" panose="020B080603090205020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kind and devoted       B. kind and modest     C. devoted and modest</a:t>
            </a:r>
            <a:endParaRPr lang="en-US" sz="2600" b="1" kern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clrChange>
              <a:clrFrom>
                <a:srgbClr val="FBF4CA">
                  <a:alpha val="100000"/>
                </a:srgbClr>
              </a:clrFrom>
              <a:clrTo>
                <a:srgbClr val="FBF4C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170" y="2556510"/>
            <a:ext cx="730885" cy="519430"/>
          </a:xfrm>
          <a:prstGeom prst="rect">
            <a:avLst/>
          </a:prstGeom>
          <a:effectLst>
            <a:outerShdw blurRad="1905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630029" y="2556725"/>
            <a:ext cx="11664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sister</a:t>
            </a:r>
            <a:endParaRPr lang="en-US" altLang="zh-CN" sz="2800" b="1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0" name="图片 9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>
            <a:clrChange>
              <a:clrFrom>
                <a:srgbClr val="FBF4CA">
                  <a:alpha val="100000"/>
                </a:srgbClr>
              </a:clrFrom>
              <a:clrTo>
                <a:srgbClr val="FBF4C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170" y="4145280"/>
            <a:ext cx="730885" cy="519430"/>
          </a:xfrm>
          <a:prstGeom prst="rect">
            <a:avLst/>
          </a:prstGeom>
          <a:effectLst>
            <a:outerShdw blurRad="1905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>
            <a:clrChange>
              <a:clrFrom>
                <a:srgbClr val="FBF4CA">
                  <a:alpha val="100000"/>
                </a:srgbClr>
              </a:clrFrom>
              <a:clrTo>
                <a:srgbClr val="FBF4C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955" y="4968875"/>
            <a:ext cx="730885" cy="519430"/>
          </a:xfrm>
          <a:prstGeom prst="rect">
            <a:avLst/>
          </a:prstGeom>
          <a:effectLst>
            <a:outerShdw blurRad="1905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71170" y="5400040"/>
            <a:ext cx="10885170" cy="1383665"/>
          </a:xfrm>
          <a:prstGeom prst="rect">
            <a:avLst/>
          </a:prstGeom>
          <a:solidFill>
            <a:srgbClr val="7D9DB0"/>
          </a:solidFill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sz="28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Her life </a:t>
            </a:r>
            <a:r>
              <a:rPr lang="en-US" sz="2800" b="1" u="sng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was full of</a:t>
            </a:r>
            <a:r>
              <a:rPr lang="en-US" sz="28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hard choices, but she didn’t let them </a:t>
            </a:r>
            <a:r>
              <a:rPr lang="en-US" sz="28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stop</a:t>
            </a:r>
            <a:r>
              <a:rPr lang="en-US" sz="28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her </a:t>
            </a:r>
            <a:r>
              <a:rPr lang="en-US" sz="28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from</a:t>
            </a:r>
            <a:r>
              <a:rPr lang="en-US" sz="28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taking care of</a:t>
            </a:r>
            <a:r>
              <a:rPr lang="en-US" sz="28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people who </a:t>
            </a:r>
            <a:r>
              <a:rPr lang="en-US" sz="28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need</a:t>
            </a:r>
            <a:r>
              <a:rPr lang="en-US" sz="28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She always </a:t>
            </a:r>
            <a:r>
              <a:rPr lang="en-US" sz="28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cared for others more than for herself.</a:t>
            </a:r>
            <a:endParaRPr lang="en-US" altLang="zh-CN" sz="28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7" name="11 3 Listen again and decide whether the statements are true(T) or false(F).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9286.000000" end="8292.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06150" y="463550"/>
            <a:ext cx="619125" cy="6191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1160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1247755" y="5370830"/>
            <a:ext cx="944245" cy="1494790"/>
          </a:xfrm>
          <a:prstGeom prst="rect">
            <a:avLst/>
          </a:prstGeom>
        </p:spPr>
      </p:pic>
      <p:sp>
        <p:nvSpPr>
          <p:cNvPr id="4" name="矩形 4"/>
          <p:cNvSpPr/>
          <p:nvPr>
            <p:custDataLst>
              <p:tags r:id="rId3"/>
            </p:custDataLst>
          </p:nvPr>
        </p:nvSpPr>
        <p:spPr>
          <a:xfrm>
            <a:off x="340360" y="1567180"/>
            <a:ext cx="11510645" cy="2915285"/>
          </a:xfrm>
          <a:custGeom>
            <a:avLst/>
            <a:gdLst>
              <a:gd name="connsiteX0" fmla="*/ 0 w 9899943"/>
              <a:gd name="connsiteY0" fmla="*/ 0 h 4048220"/>
              <a:gd name="connsiteX1" fmla="*/ 9899943 w 9899943"/>
              <a:gd name="connsiteY1" fmla="*/ 0 h 4048220"/>
              <a:gd name="connsiteX2" fmla="*/ 9899943 w 9899943"/>
              <a:gd name="connsiteY2" fmla="*/ 4048220 h 4048220"/>
              <a:gd name="connsiteX3" fmla="*/ 0 w 9899943"/>
              <a:gd name="connsiteY3" fmla="*/ 4048220 h 4048220"/>
              <a:gd name="connsiteX4" fmla="*/ 0 w 9899943"/>
              <a:gd name="connsiteY4" fmla="*/ 0 h 4048220"/>
              <a:gd name="connsiteX0-1" fmla="*/ 0 w 9899943"/>
              <a:gd name="connsiteY0-2" fmla="*/ 0 h 4048220"/>
              <a:gd name="connsiteX1-3" fmla="*/ 9899943 w 9899943"/>
              <a:gd name="connsiteY1-4" fmla="*/ 0 h 4048220"/>
              <a:gd name="connsiteX2-5" fmla="*/ 9899943 w 9899943"/>
              <a:gd name="connsiteY2-6" fmla="*/ 4048220 h 4048220"/>
              <a:gd name="connsiteX3-7" fmla="*/ 808083 w 9899943"/>
              <a:gd name="connsiteY3-8" fmla="*/ 4043410 h 4048220"/>
              <a:gd name="connsiteX4-9" fmla="*/ 0 w 9899943"/>
              <a:gd name="connsiteY4-10" fmla="*/ 4048220 h 4048220"/>
              <a:gd name="connsiteX5" fmla="*/ 0 w 9899943"/>
              <a:gd name="connsiteY5" fmla="*/ 0 h 4048220"/>
              <a:gd name="connsiteX0-11" fmla="*/ 0 w 9899943"/>
              <a:gd name="connsiteY0-12" fmla="*/ 0 h 4048220"/>
              <a:gd name="connsiteX1-13" fmla="*/ 9899943 w 9899943"/>
              <a:gd name="connsiteY1-14" fmla="*/ 0 h 4048220"/>
              <a:gd name="connsiteX2-15" fmla="*/ 9899943 w 9899943"/>
              <a:gd name="connsiteY2-16" fmla="*/ 4048220 h 4048220"/>
              <a:gd name="connsiteX3-17" fmla="*/ 1730103 w 9899943"/>
              <a:gd name="connsiteY3-18" fmla="*/ 4043410 h 4048220"/>
              <a:gd name="connsiteX4-19" fmla="*/ 808083 w 9899943"/>
              <a:gd name="connsiteY4-20" fmla="*/ 4043410 h 4048220"/>
              <a:gd name="connsiteX5-21" fmla="*/ 0 w 9899943"/>
              <a:gd name="connsiteY5-22" fmla="*/ 4048220 h 4048220"/>
              <a:gd name="connsiteX6" fmla="*/ 0 w 9899943"/>
              <a:gd name="connsiteY6" fmla="*/ 0 h 4048220"/>
              <a:gd name="connsiteX0-23" fmla="*/ 808083 w 9899943"/>
              <a:gd name="connsiteY0-24" fmla="*/ 4043410 h 4134850"/>
              <a:gd name="connsiteX1-25" fmla="*/ 0 w 9899943"/>
              <a:gd name="connsiteY1-26" fmla="*/ 4048220 h 4134850"/>
              <a:gd name="connsiteX2-27" fmla="*/ 0 w 9899943"/>
              <a:gd name="connsiteY2-28" fmla="*/ 0 h 4134850"/>
              <a:gd name="connsiteX3-29" fmla="*/ 9899943 w 9899943"/>
              <a:gd name="connsiteY3-30" fmla="*/ 0 h 4134850"/>
              <a:gd name="connsiteX4-31" fmla="*/ 9899943 w 9899943"/>
              <a:gd name="connsiteY4-32" fmla="*/ 4048220 h 4134850"/>
              <a:gd name="connsiteX5-33" fmla="*/ 1730103 w 9899943"/>
              <a:gd name="connsiteY5-34" fmla="*/ 4043410 h 4134850"/>
              <a:gd name="connsiteX6-35" fmla="*/ 899523 w 9899943"/>
              <a:gd name="connsiteY6-36" fmla="*/ 4134850 h 4134850"/>
              <a:gd name="connsiteX0-37" fmla="*/ 808083 w 9899943"/>
              <a:gd name="connsiteY0-38" fmla="*/ 4043410 h 4048220"/>
              <a:gd name="connsiteX1-39" fmla="*/ 0 w 9899943"/>
              <a:gd name="connsiteY1-40" fmla="*/ 4048220 h 4048220"/>
              <a:gd name="connsiteX2-41" fmla="*/ 0 w 9899943"/>
              <a:gd name="connsiteY2-42" fmla="*/ 0 h 4048220"/>
              <a:gd name="connsiteX3-43" fmla="*/ 9899943 w 9899943"/>
              <a:gd name="connsiteY3-44" fmla="*/ 0 h 4048220"/>
              <a:gd name="connsiteX4-45" fmla="*/ 9899943 w 9899943"/>
              <a:gd name="connsiteY4-46" fmla="*/ 4048220 h 4048220"/>
              <a:gd name="connsiteX5-47" fmla="*/ 1730103 w 9899943"/>
              <a:gd name="connsiteY5-48" fmla="*/ 4043410 h 4048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9899943" h="4048220">
                <a:moveTo>
                  <a:pt x="808083" y="4043410"/>
                </a:moveTo>
                <a:lnTo>
                  <a:pt x="0" y="4048220"/>
                </a:lnTo>
                <a:lnTo>
                  <a:pt x="0" y="0"/>
                </a:lnTo>
                <a:lnTo>
                  <a:pt x="9899943" y="0"/>
                </a:lnTo>
                <a:lnTo>
                  <a:pt x="9899943" y="4048220"/>
                </a:lnTo>
                <a:lnTo>
                  <a:pt x="1730103" y="4043410"/>
                </a:lnTo>
              </a:path>
            </a:pathLst>
          </a:custGeom>
          <a:noFill/>
          <a:ln w="349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5"/>
          <p:cNvSpPr/>
          <p:nvPr>
            <p:custDataLst>
              <p:tags r:id="rId4"/>
            </p:custDataLst>
          </p:nvPr>
        </p:nvSpPr>
        <p:spPr>
          <a:xfrm>
            <a:off x="1369060" y="4139565"/>
            <a:ext cx="859790" cy="67119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lt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369695" y="4321810"/>
            <a:ext cx="817880" cy="30670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altLang="zh-CN" sz="1400" b="1" dirty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Choice</a:t>
            </a:r>
            <a:endParaRPr lang="en-US" altLang="zh-CN" sz="1400" b="1" dirty="0">
              <a:solidFill>
                <a:schemeClr val="l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衬底"/>
          <p:cNvSpPr/>
          <p:nvPr>
            <p:custDataLst>
              <p:tags r:id="rId6"/>
            </p:custDataLst>
          </p:nvPr>
        </p:nvSpPr>
        <p:spPr>
          <a:xfrm>
            <a:off x="6718766" y="664850"/>
            <a:ext cx="5028565" cy="50279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l="15500" r="15500"/>
          <a:stretch>
            <a:fillRect/>
          </a:stretch>
        </p:blipFill>
        <p:spPr>
          <a:xfrm>
            <a:off x="7023231" y="949313"/>
            <a:ext cx="4419625" cy="44196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0" h="6960">
                <a:moveTo>
                  <a:pt x="0" y="0"/>
                </a:moveTo>
                <a:lnTo>
                  <a:pt x="6960" y="0"/>
                </a:lnTo>
                <a:lnTo>
                  <a:pt x="696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340360" y="1886585"/>
            <a:ext cx="64700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0070C0"/>
                </a:solidFill>
                <a:latin typeface="Impact" panose="020B0806030902050204" charset="0"/>
                <a:ea typeface="华文新魏" panose="02010800040101010101" charset="-122"/>
                <a:cs typeface="Impact" panose="020B0806030902050204" charset="0"/>
              </a:rPr>
              <a:t>There is no doubt that</a:t>
            </a:r>
            <a:r>
              <a:rPr lang="en-US" altLang="zh-CN" sz="3600" b="1" dirty="0">
                <a:solidFill>
                  <a:srgbClr val="0070C0"/>
                </a:solidFill>
                <a:latin typeface="Impact" panose="020B0806030902050204" charset="0"/>
                <a:ea typeface="华文新魏" panose="02010800040101010101" charset="-122"/>
                <a:cs typeface="Impact" panose="020B0806030902050204" charset="0"/>
              </a:rPr>
              <a:t> </a:t>
            </a:r>
            <a:r>
              <a:rPr lang="en-US" altLang="zh-CN" sz="2800" b="1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Comic Sans MS" panose="030F0702030302020204" charset="0"/>
                <a:ea typeface="华文新魏" panose="02010800040101010101" charset="-122"/>
                <a:cs typeface="Comic Sans MS" panose="030F0702030302020204" charset="0"/>
                <a:sym typeface="+mn-ea"/>
              </a:rPr>
              <a:t>there are a wide range of moral dilemmas in our life, but whether should we help or not?</a:t>
            </a:r>
            <a:endParaRPr lang="en-US" altLang="zh-CN" sz="2800" b="1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Comic Sans MS" panose="030F0702030302020204" charset="0"/>
              <a:ea typeface="华文新魏" panose="02010800040101010101" charset="-122"/>
              <a:cs typeface="Comic Sans MS" panose="030F0702030302020204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4044950" cy="907415"/>
            <a:chOff x="0" y="0"/>
            <a:chExt cx="6370" cy="1429"/>
          </a:xfrm>
        </p:grpSpPr>
        <p:pic>
          <p:nvPicPr>
            <p:cNvPr id="15" name="图片 14" descr="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clrChange>
                <a:clrFrom>
                  <a:srgbClr val="FBF4CA">
                    <a:alpha val="100000"/>
                  </a:srgbClr>
                </a:clrFrom>
                <a:clrTo>
                  <a:srgbClr val="FBF4C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2013" cy="1429"/>
            </a:xfrm>
            <a:prstGeom prst="rect">
              <a:avLst/>
            </a:prstGeom>
            <a:effectLst>
              <a:outerShdw blurRad="190500" dist="152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文本框 15"/>
            <p:cNvSpPr txBox="1"/>
            <p:nvPr/>
          </p:nvSpPr>
          <p:spPr>
            <a:xfrm>
              <a:off x="1893" y="158"/>
              <a:ext cx="4477" cy="111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4000" b="1" i="1">
                  <a:solidFill>
                    <a:srgbClr val="2B548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rnard MT Condensed" panose="02050806060905020404" charset="0"/>
                  <a:ea typeface="华文新魏" panose="02010800040101010101" charset="-122"/>
                  <a:cs typeface="Bernard MT Condensed" panose="02050806060905020404" charset="0"/>
                </a:rPr>
                <a:t>Post-listening</a:t>
              </a:r>
              <a:endParaRPr lang="en-US" altLang="zh-CN" sz="4000" b="1" i="1">
                <a:solidFill>
                  <a:srgbClr val="2B54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ard MT Condensed" panose="02050806060905020404" charset="0"/>
                <a:ea typeface="华文新魏" panose="02010800040101010101" charset="-122"/>
                <a:cs typeface="Bernard MT Condensed" panose="02050806060905020404" charset="0"/>
              </a:endParaRPr>
            </a:p>
          </p:txBody>
        </p:sp>
      </p:grp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4301490" y="-107315"/>
            <a:ext cx="833564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ooper Black" panose="0208090404030B020404" charset="0"/>
                <a:ea typeface="华文琥珀" panose="02010800040101010101" charset="-122"/>
                <a:cs typeface="Cooper Black" panose="0208090404030B020404" charset="0"/>
              </a:rPr>
              <a:t>——Debate </a:t>
            </a:r>
            <a:endParaRPr lang="en-US" altLang="zh-CN" sz="40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ooper Black" panose="0208090404030B020404" charset="0"/>
              <a:ea typeface="华文琥珀" panose="02010800040101010101" charset="-122"/>
              <a:cs typeface="Cooper Black" panose="0208090404030B0204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9179" y="4567770"/>
            <a:ext cx="45072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Opinion + Reason(s)</a:t>
            </a:r>
            <a:endParaRPr lang="en-US" altLang="zh-CN" sz="3600" b="1" dirty="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4150" y="5297805"/>
            <a:ext cx="115633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for me/In my opinion/As far as I’m concerned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we meet such a moral dilemma, we should choose to help/ ignore.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reason why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make such a choice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6*i*4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6*i*4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14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14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389_1"/>
  <p:tag name="KSO_WM_TEMPLATE_CATEGORY" val="custom"/>
  <p:tag name="KSO_WM_TEMPLATE_INDEX" val="20177142"/>
  <p:tag name="KSO_WM_TEMPLATE_SUBCATEGORY" val="0"/>
  <p:tag name="KSO_WM_TEMPLATE_THUMBS_INDEX" val="1、3、6、11、12、18、24、28、29、30"/>
  <p:tag name="KSO_WM_TEMPLATE_MASTER_TYPE" val="1"/>
  <p:tag name="KSO_WM_TEMPLATE_COLOR_TYPE" val="1"/>
  <p:tag name="KSO_WM_TEMPLATE_MASTER_THUMB_INDEX" val="12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" val="清新淡雅 花卉模板"/>
  <p:tag name="KSO_WM_TEMPLATE_CATEGORY" val="custom"/>
  <p:tag name="KSO_WM_TEMPLATE_INDEX" val="20177142"/>
  <p:tag name="KSO_WM_UNIT_ID" val="custom20177142_1*a*1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135.xml><?xml version="1.0" encoding="utf-8"?>
<p:tagLst xmlns:p="http://schemas.openxmlformats.org/presentationml/2006/main">
  <p:tag name="KSO_WM_TAG_VERSION" val="1.0"/>
  <p:tag name="KSO_WM_SLIDE_ITEM_CNT" val="0"/>
  <p:tag name="KSO_WM_SLIDE_LAYOUT" val="a"/>
  <p:tag name="KSO_WM_SLIDE_LAYOUT_CNT" val="1"/>
  <p:tag name="KSO_WM_SLIDE_TYPE" val="title"/>
  <p:tag name="KSO_WM_BEAUTIFY_FLAG" val="#wm#"/>
  <p:tag name="KSO_WM_COMBINE_RELATE_SLIDE_ID" val="background20176389_1"/>
  <p:tag name="KSO_WM_TEMPLATE_CATEGORY" val="custom"/>
  <p:tag name="KSO_WM_TEMPLATE_INDEX" val="20177142"/>
  <p:tag name="KSO_WM_SLIDE_ID" val="custom20177142_1"/>
  <p:tag name="KSO_WM_SLIDE_INDEX" val="1"/>
  <p:tag name="KSO_WM_TEMPLATE_SUBCATEGORY" val="0"/>
  <p:tag name="KSO_WM_TEMPLATE_THUMBS_INDEX" val="1、3、6、11、12、18、24、28、29、30"/>
  <p:tag name="KSO_WM_SLIDE_SUBTYPE" val="picTxt"/>
  <p:tag name="KSO_WM_TEMPLATE_MASTER_TYPE" val="1"/>
  <p:tag name="KSO_WM_TEMPLATE_COLOR_TYPE" val="1"/>
  <p:tag name="KSO_WM_TEMPLATE_MASTER_THUMB_INDEX" val="12"/>
</p:tagLst>
</file>

<file path=ppt/tags/tag136.xml><?xml version="1.0" encoding="utf-8"?>
<p:tagLst xmlns:p="http://schemas.openxmlformats.org/presentationml/2006/main">
  <p:tag name="KSO_WM_UNIT_PLACING_PICTURE_USER_VIEWPORT" val="{&quot;height&quot;:1429,&quot;width&quot;:2013}"/>
</p:tagLst>
</file>

<file path=ppt/tags/tag137.xml><?xml version="1.0" encoding="utf-8"?>
<p:tagLst xmlns:p="http://schemas.openxmlformats.org/presentationml/2006/main">
  <p:tag name="KSO_WM_UNIT_PLACING_PICTURE_USER_VIEWPORT" val="{&quot;height&quot;:5814,&quot;width&quot;:19291}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2"/>
</p:tagLst>
</file>

<file path=ppt/tags/tag139.xml><?xml version="1.0" encoding="utf-8"?>
<p:tagLst xmlns:p="http://schemas.openxmlformats.org/presentationml/2006/main">
  <p:tag name="KSO_WM_UNIT_PLACING_PICTURE_USER_VIEWPORT" val="{&quot;height&quot;:1429,&quot;width&quot;:2013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2"/>
</p:tagLst>
</file>

<file path=ppt/tags/tag141.xml><?xml version="1.0" encoding="utf-8"?>
<p:tagLst xmlns:p="http://schemas.openxmlformats.org/presentationml/2006/main">
  <p:tag name="KSO_WM_UNIT_PLACING_PICTURE_USER_VIEWPORT" val="{&quot;height&quot;:1429,&quot;width&quot;:2013}"/>
</p:tagLst>
</file>

<file path=ppt/tags/tag142.xml><?xml version="1.0" encoding="utf-8"?>
<p:tagLst xmlns:p="http://schemas.openxmlformats.org/presentationml/2006/main">
  <p:tag name="KSO_WM_UNIT_TABLE_BEAUTIFY" val="smartTable{7954f4c5-256a-42e5-b7e2-624c814dcad6}"/>
  <p:tag name="TABLE_ENDDRAG_ORIGIN_RECT" val="947*369"/>
  <p:tag name="TABLE_ENDDRAG_RECT" val="0*85*947*335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2"/>
</p:tagLst>
</file>

<file path=ppt/tags/tag144.xml><?xml version="1.0" encoding="utf-8"?>
<p:tagLst xmlns:p="http://schemas.openxmlformats.org/presentationml/2006/main">
  <p:tag name="KSO_WM_UNIT_PLACING_PICTURE_USER_VIEWPORT" val="{&quot;height&quot;:1429,&quot;width&quot;:2013}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2"/>
</p:tagLst>
</file>

<file path=ppt/tags/tag146.xml><?xml version="1.0" encoding="utf-8"?>
<p:tagLst xmlns:p="http://schemas.openxmlformats.org/presentationml/2006/main">
  <p:tag name="KSO_WM_UNIT_PLACING_PICTURE_USER_VIEWPORT" val="{&quot;height&quot;:1429,&quot;width&quot;:2013}"/>
</p:tagLst>
</file>

<file path=ppt/tags/tag147.xml><?xml version="1.0" encoding="utf-8"?>
<p:tagLst xmlns:p="http://schemas.openxmlformats.org/presentationml/2006/main">
  <p:tag name="KSO_WM_UNIT_PLACING_PICTURE_USER_VIEWPORT" val="{&quot;height&quot;:1429,&quot;width&quot;:2013}"/>
</p:tagLst>
</file>

<file path=ppt/tags/tag148.xml><?xml version="1.0" encoding="utf-8"?>
<p:tagLst xmlns:p="http://schemas.openxmlformats.org/presentationml/2006/main">
  <p:tag name="KSO_WM_UNIT_PLACING_PICTURE_USER_VIEWPORT" val="{&quot;height&quot;:1429,&quot;width&quot;:2013}"/>
</p:tagLst>
</file>

<file path=ppt/tags/tag149.xml><?xml version="1.0" encoding="utf-8"?>
<p:tagLst xmlns:p="http://schemas.openxmlformats.org/presentationml/2006/main">
  <p:tag name="KSO_WM_UNIT_PLACING_PICTURE_USER_VIEWPORT" val="{&quot;height&quot;:1429,&quot;width&quot;:2013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164_1*i*1"/>
  <p:tag name="KSO_WM_TEMPLATE_CATEGORY" val="diagram"/>
  <p:tag name="KSO_WM_TEMPLATE_INDEX" val="2021216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UNIT_DEC_AREA_ID" val="544e3ac726024a87a4e983faf016091e"/>
  <p:tag name="KSO_WM_CHIP_GROUPID" val="5eedbca6fa6683b8872baa7d"/>
  <p:tag name="KSO_WM_CHIP_XID" val="5eedbca6fa6683b8872baa7e"/>
  <p:tag name="KSO_WM_UNIT_TEXT_FILL_FORE_SCHEMECOLOR_INDEX_BRIGHTNESS" val="0"/>
  <p:tag name="KSO_WM_UNIT_TEXT_FILL_FORE_SCHEMECOLOR_INDEX" val="2"/>
  <p:tag name="KSO_WM_UNIT_TEXT_FILL_TYPE" val="1"/>
  <p:tag name="KSO_WM_UNIT_VALUE" val="675"/>
  <p:tag name="KSO_WM_TEMPLATE_ASSEMBLE_XID" val="5fd0d1a11fa9d42129dd7d8d"/>
  <p:tag name="KSO_WM_TEMPLATE_ASSEMBLE_GROUPID" val="5fd0d1a11fa9d42129dd7d8d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164_1*i*2"/>
  <p:tag name="KSO_WM_TEMPLATE_CATEGORY" val="diagram"/>
  <p:tag name="KSO_WM_TEMPLATE_INDEX" val="20212164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a9c2b6eb11da47fb875a3341252664a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edbca6fa6683b8872baa7d"/>
  <p:tag name="KSO_WM_CHIP_XID" val="5eedbca6fa6683b8872baa7e"/>
  <p:tag name="KSO_WM_UNIT_VALUE" val="20"/>
  <p:tag name="KSO_WM_TEMPLATE_ASSEMBLE_XID" val="5fd0d1a11fa9d42129dd7d8d"/>
  <p:tag name="KSO_WM_TEMPLATE_ASSEMBLE_GROUPID" val="5fd0d1a11fa9d42129dd7d8d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164_1*i*3"/>
  <p:tag name="KSO_WM_TEMPLATE_CATEGORY" val="diagram"/>
  <p:tag name="KSO_WM_TEMPLATE_INDEX" val="20212164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30c65084b8f1453cb909e9c6048ae1c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edbca6fa6683b8872baa7d"/>
  <p:tag name="KSO_WM_CHIP_XID" val="5eedbca6fa6683b8872baa7e"/>
  <p:tag name="KSO_WM_UNIT_TEXT_FILL_FORE_SCHEMECOLOR_INDEX_BRIGHTNESS" val="0"/>
  <p:tag name="KSO_WM_UNIT_TEXT_FILL_FORE_SCHEMECOLOR_INDEX" val="14"/>
  <p:tag name="KSO_WM_UNIT_TEXT_FILL_TYPE" val="1"/>
  <p:tag name="KSO_WM_UNIT_VALUE" val="3"/>
  <p:tag name="KSO_WM_TEMPLATE_ASSEMBLE_XID" val="5fd0d1a11fa9d42129dd7d8d"/>
  <p:tag name="KSO_WM_TEMPLATE_ASSEMBLE_GROUPID" val="5fd0d1a11fa9d42129dd7d8d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2164_1*i*4"/>
  <p:tag name="KSO_WM_TEMPLATE_CATEGORY" val="diagram"/>
  <p:tag name="KSO_WM_TEMPLATE_INDEX" val="2021216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4c7ee35f566e48d493a5662b5c04b9b6&quot;,&quot;X&quot;:{&quot;Pos&quot;:1},&quot;Y&quot;:{&quot;Pos&quot;:1}},&quot;whChangeMode&quot;:0}"/>
  <p:tag name="KSO_WM_UNIT_DEC_AREA_ID" val="049c89fd24a6455087215169f499d30a"/>
  <p:tag name="KSO_WM_CHIP_GROUPID" val="5eedbca6fa6683b8872baa7d"/>
  <p:tag name="KSO_WM_CHIP_XID" val="5eedbca6fa6683b8872baa7e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  <p:tag name="KSO_WM_UNIT_VALUE" val="480"/>
  <p:tag name="KSO_WM_TEMPLATE_ASSEMBLE_XID" val="5fd0d1a11fa9d42129dd7d8d"/>
  <p:tag name="KSO_WM_TEMPLATE_ASSEMBLE_GROUPID" val="5fd0d1a11fa9d42129dd7d8d"/>
</p:tagLst>
</file>

<file path=ppt/tags/tag156.xml><?xml version="1.0" encoding="utf-8"?>
<p:tagLst xmlns:p="http://schemas.openxmlformats.org/presentationml/2006/main">
  <p:tag name="KSO_WM_UNIT_VALUE" val="1227*1227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164_1*d*1"/>
  <p:tag name="KSO_WM_TEMPLATE_CATEGORY" val="diagram"/>
  <p:tag name="KSO_WM_TEMPLATE_INDEX" val="2021216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c7ee35f566e48d493a5662b5c04b9b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06a3f69607342789567931f7d5baca7"/>
  <p:tag name="KSO_WM_UNIT_PLACING_PICTURE" val="306a3f69607342789567931f7d5baca7"/>
  <p:tag name="KSO_WM_UNIT_SUPPORT_BIG_FONT" val="1"/>
  <p:tag name="KSO_WM_UNIT_SUPPORT_UNIT_TYPE" val="[&quot;d&quot;,&quot;α&quot;,&quot;β&quot;,&quot;θ&quot;]"/>
  <p:tag name="KSO_WM_TEMPLATE_ASSEMBLE_XID" val="5fd0d1a11fa9d42129dd7d8d"/>
  <p:tag name="KSO_WM_TEMPLATE_ASSEMBLE_GROUPID" val="5fd0d1a11fa9d42129dd7d8d"/>
</p:tagLst>
</file>

<file path=ppt/tags/tag157.xml><?xml version="1.0" encoding="utf-8"?>
<p:tagLst xmlns:p="http://schemas.openxmlformats.org/presentationml/2006/main">
  <p:tag name="KSO_WM_UNIT_PLACING_PICTURE_USER_VIEWPORT" val="{&quot;height&quot;:1429,&quot;width&quot;:2013}"/>
</p:tagLst>
</file>

<file path=ppt/tags/tag158.xml><?xml version="1.0" encoding="utf-8"?>
<p:tagLst xmlns:p="http://schemas.openxmlformats.org/presentationml/2006/main">
  <p:tag name="KSO_WM_BEAUTIFY_FLAG" val="#wm#"/>
  <p:tag name="KSO_WM_TEMPLATE_CATEGORY" val="diagram"/>
  <p:tag name="KSO_WM_TEMPLATE_INDEX" val="20212164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dbca6fa6683b8872baa7e"/>
  <p:tag name="KSO_WM_CHIP_FILLPROP" val="[[{&quot;text_align&quot;:&quot;lm&quot;,&quot;text_direction&quot;:&quot;horizontal&quot;,&quot;support_big_font&quot;:true,&quot;fill_id&quot;:&quot;9d7e0772fe1b40ea8322166792423364&quot;,&quot;fill_align&quot;:&quot;cm&quot;,&quot;chip_types&quot;:[&quot;text&quot;,&quot;header&quot;]},{&quot;text_align&quot;:&quot;lm&quot;,&quot;text_direction&quot;:&quot;horizontal&quot;,&quot;support_features&quot;:[&quot;carousel&quot;],&quot;support_big_font&quot;:true,&quot;fill_id&quot;:&quot;813a440e5afc4a72b00f4c036d03f93b&quot;,&quot;fill_align&quot;:&quot;cm&quot;,&quot;chip_types&quot;:[&quot;text&quot;,&quot;picture&quot;,&quot;chart&quot;,&quot;table&quot;,&quot;video&quot;]}],[{&quot;text_align&quot;:&quot;cm&quot;,&quot;text_direction&quot;:&quot;horizontal&quot;,&quot;support_big_font&quot;:true,&quot;fill_id&quot;:&quot;9d7e0772fe1b40ea8322166792423364&quot;,&quot;fill_align&quot;:&quot;cm&quot;,&quot;chip_types&quot;:[&quot;text&quot;,&quot;header&quot;]},{&quot;text_align&quot;:&quot;lm&quot;,&quot;text_direction&quot;:&quot;horizontal&quot;,&quot;support_features&quot;:[&quot;carousel&quot;],&quot;support_big_font&quot;:true,&quot;fill_id&quot;:&quot;813a440e5afc4a72b00f4c036d03f93b&quot;,&quot;fill_align&quot;:&quot;cm&quot;,&quot;chip_types&quot;:[&quot;text&quot;,&quot;picture&quot;,&quot;chart&quot;,&quot;table&quot;,&quot;video&quot;]}]]"/>
  <p:tag name="KSO_WM_SLIDE_ID" val="diagram20212164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d_f"/>
  <p:tag name="KSO_WM_SLIDE_LAYOUT_CNT" val="1_1"/>
  <p:tag name="KSO_WM_SLIDE_TYPE" val="text"/>
  <p:tag name="KSO_WM_SLIDE_SUBTYPE" val="picTxt"/>
  <p:tag name="KSO_WM_SLIDE_SIZE" val="816*395"/>
  <p:tag name="KSO_WM_SLIDE_POSITION" val="71*72"/>
  <p:tag name="KSO_WM_CHIP_DECFILLPROP" val="[]"/>
  <p:tag name="KSO_WM_SLIDE_CAN_ADD_NAVIGATION" val="1"/>
  <p:tag name="KSO_WM_CHIP_GROUPID" val="5eedbca6fa6683b8872baa7d"/>
  <p:tag name="KSO_WM_SLIDE_BK_DARK_LIGHT" val="2"/>
  <p:tag name="KSO_WM_SLIDE_BACKGROUND_TYPE" val="general"/>
  <p:tag name="KSO_WM_SLIDE_SUPPORT_FEATURE_TYPE" val="2"/>
  <p:tag name="KSO_WM_TEMPLATE_ASSEMBLE_XID" val="5fd0d1a11fa9d42129dd7d8d"/>
  <p:tag name="KSO_WM_TEMPLATE_ASSEMBLE_GROUPID" val="5fd0d1a11fa9d42129dd7d8d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12-09T21:31:13&quot;,&quot;maxSize&quot;:{&quot;size1&quot;:44.788197227319081},&quot;minSize&quot;:{&quot;size1&quot;:44.788197227319081},&quot;normalSize&quot;:{&quot;size1&quot;:44.788197227319081},&quot;subLayout&quot;:[{&quot;id&quot;:&quot;2020-12-09T21:31:13&quot;,&quot;margin&quot;:{&quot;bottom&quot;:5.9270000457763672,&quot;left&quot;:3.809999942779541,&quot;right&quot;:-2.0053094215266142e-15,&quot;top&quot;:5.0799999237060547},&quot;type&quot;:0},{&quot;id&quot;:&quot;2020-12-09T21:31:13&quot;,&quot;margin&quot;:{&quot;bottom&quot;:2.5399999618530273,&quot;left&quot;:1.2699999809265137,&quot;right&quot;:4.2329998016357422,&quot;top&quot;:2.5399999618530273},&quot;type&quot;:0}],&quot;type&quot;:0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MH" val="20170612003741"/>
  <p:tag name="MH_LIBRARY" val="GRAPHIC"/>
  <p:tag name="MH_ORDER" val="Rectangle 8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MH" val="20170612003741"/>
  <p:tag name="MH_LIBRARY" val="GRAPHIC"/>
  <p:tag name="MH_ORDER" val="Rectangle 5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MH" val="20170612003741"/>
  <p:tag name="MH_LIBRARY" val="GRAPHIC"/>
  <p:tag name="MH_ORDER" val="Rectangle 3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MH" val="20170612003741"/>
  <p:tag name="MH_LIBRARY" val="GRAPHIC"/>
  <p:tag name="MH_ORDER" val="Rectangle 4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MH" val="20170612003741"/>
  <p:tag name="MH_LIBRARY" val="GRAPHIC"/>
  <p:tag name="MH_ORDER" val="Rectangle 7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MH" val="20170612003741"/>
  <p:tag name="MH_LIBRARY" val="GRAPHIC"/>
  <p:tag name="MH_ORDER" val="Rectangle 2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4*i*4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D4E8F6"/>
      </a:dk2>
      <a:lt2>
        <a:srgbClr val="EEF2F5"/>
      </a:lt2>
      <a:accent1>
        <a:srgbClr val="486486"/>
      </a:accent1>
      <a:accent2>
        <a:srgbClr val="487886"/>
      </a:accent2>
      <a:accent3>
        <a:srgbClr val="488681"/>
      </a:accent3>
      <a:accent4>
        <a:srgbClr val="48866D"/>
      </a:accent4>
      <a:accent5>
        <a:srgbClr val="48865A"/>
      </a:accent5>
      <a:accent6>
        <a:srgbClr val="4A8648"/>
      </a:accent6>
      <a:hlink>
        <a:srgbClr val="658BD5"/>
      </a:hlink>
      <a:folHlink>
        <a:srgbClr val="9F69A3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4132</Words>
  <Application>WPS 演示</Application>
  <PresentationFormat>宽屏</PresentationFormat>
  <Paragraphs>166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9" baseType="lpstr">
      <vt:lpstr>Arial</vt:lpstr>
      <vt:lpstr>宋体</vt:lpstr>
      <vt:lpstr>Wingdings</vt:lpstr>
      <vt:lpstr>汉仪旗黑-85S</vt:lpstr>
      <vt:lpstr>微软雅黑</vt:lpstr>
      <vt:lpstr>Verdana</vt:lpstr>
      <vt:lpstr>Wingdings</vt:lpstr>
      <vt:lpstr>Impact</vt:lpstr>
      <vt:lpstr>Comic Sans MS</vt:lpstr>
      <vt:lpstr>华文新魏</vt:lpstr>
      <vt:lpstr>Bernard MT Condensed</vt:lpstr>
      <vt:lpstr>Times New Roman</vt:lpstr>
      <vt:lpstr>Cooper Black</vt:lpstr>
      <vt:lpstr>华文琥珀</vt:lpstr>
      <vt:lpstr>叶根友毛笔行书2.0版</vt:lpstr>
      <vt:lpstr>等线</vt:lpstr>
      <vt:lpstr>Arial Unicode MS</vt:lpstr>
      <vt:lpstr>Calibri</vt:lpstr>
      <vt:lpstr>HelveticaNeue</vt:lpstr>
      <vt:lpstr>NumberOnly</vt:lpstr>
      <vt:lpstr>1_Office 主题​​</vt:lpstr>
      <vt:lpstr>PowerPoint 演示文稿</vt:lpstr>
      <vt:lpstr>Unit 2 Morals and Virtues  Listening and Speaking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南山有谷堆</cp:lastModifiedBy>
  <cp:revision>187</cp:revision>
  <dcterms:created xsi:type="dcterms:W3CDTF">2019-06-19T02:08:00Z</dcterms:created>
  <dcterms:modified xsi:type="dcterms:W3CDTF">2021-04-12T07:52:02Z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F6DD6DDAFA70408C9B00BF74690D7EA9</vt:lpwstr>
  </property>
</Properties>
</file>