
<file path=[Content_Types].xml><?xml version="1.0" encoding="utf-8"?>
<Types xmlns="http://schemas.openxmlformats.org/package/2006/content-types">
  <Default Extension="jpeg" ContentType="image/jpe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395" r:id="rId3"/>
    <p:sldId id="257" r:id="rId4"/>
    <p:sldId id="258" r:id="rId5"/>
    <p:sldId id="259" r:id="rId6"/>
    <p:sldId id="369" r:id="rId7"/>
    <p:sldId id="261" r:id="rId8"/>
    <p:sldId id="358" r:id="rId9"/>
    <p:sldId id="347" r:id="rId10"/>
    <p:sldId id="349" r:id="rId11"/>
    <p:sldId id="362" r:id="rId13"/>
    <p:sldId id="363" r:id="rId14"/>
    <p:sldId id="385" r:id="rId15"/>
    <p:sldId id="388" r:id="rId16"/>
    <p:sldId id="389" r:id="rId17"/>
    <p:sldId id="392" r:id="rId18"/>
    <p:sldId id="393" r:id="rId19"/>
    <p:sldId id="2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05F2C04-C923-438B-8C0F-E0CD2BADF298}">
      <wppc:fontMiss xmlns:wppc="http://www.wps.cn/officeDocument/PresentationCustomData"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9900CC"/>
    <a:srgbClr val="4F81BD"/>
    <a:srgbClr val="FF9900"/>
    <a:srgbClr val="4A7E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040" autoAdjust="0"/>
  </p:normalViewPr>
  <p:slideViewPr>
    <p:cSldViewPr>
      <p:cViewPr varScale="1">
        <p:scale>
          <a:sx n="58" d="100"/>
          <a:sy n="58" d="100"/>
        </p:scale>
        <p:origin x="632" y="44"/>
      </p:cViewPr>
      <p:guideLst>
        <p:guide orient="horz" pos="2160"/>
        <p:guide pos="292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pic>
        <p:nvPicPr>
          <p:cNvPr id="8" name="图片 7" descr="水印"/>
          <p:cNvPicPr>
            <a:picLocks noChangeAspect="1"/>
          </p:cNvPicPr>
          <p:nvPr userDrawn="1"/>
        </p:nvPicPr>
        <p:blipFill>
          <a:blip r:embed="rId12"/>
          <a:stretch>
            <a:fillRect/>
          </a:stretch>
        </p:blipFill>
        <p:spPr>
          <a:xfrm>
            <a:off x="8117840" y="74930"/>
            <a:ext cx="932180" cy="30162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2.png"/><Relationship Id="rId3" Type="http://schemas.openxmlformats.org/officeDocument/2006/relationships/tags" Target="../tags/tag1.xml"/><Relationship Id="rId2" Type="http://schemas.microsoft.com/office/2007/relationships/media" Target="../media/audio1.wav"/><Relationship Id="rId1" Type="http://schemas.openxmlformats.org/officeDocument/2006/relationships/audio" Target="../media/audio1.wa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jpeg"/><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1061085" y="2169795"/>
            <a:ext cx="3584258" cy="304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24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2400" b="1">
              <a:solidFill>
                <a:srgbClr val="FF0000"/>
              </a:solidFill>
              <a:latin typeface="HelveticaNeue" panose="02000503000000020004" pitchFamily="2" charset="0"/>
            </a:endParaRPr>
          </a:p>
          <a:p>
            <a:pPr eaLnBrk="1" hangingPunct="1">
              <a:spcBef>
                <a:spcPct val="0"/>
              </a:spcBef>
              <a:buFontTx/>
              <a:buNone/>
              <a:defRPr/>
            </a:pPr>
            <a:endParaRPr lang="en-US" altLang="zh-CN" sz="2400" b="1">
              <a:solidFill>
                <a:srgbClr val="FF0000"/>
              </a:solidFill>
              <a:latin typeface="HelveticaNeue" panose="02000503000000020004" pitchFamily="2" charset="0"/>
            </a:endParaRPr>
          </a:p>
          <a:p>
            <a:pPr eaLnBrk="1" hangingPunct="1">
              <a:spcBef>
                <a:spcPct val="0"/>
              </a:spcBef>
              <a:buFontTx/>
              <a:buNone/>
              <a:defRPr/>
            </a:pPr>
            <a:r>
              <a:rPr lang="zh-CN" altLang="en-US" sz="2400" b="1">
                <a:solidFill>
                  <a:srgbClr val="FF0000"/>
                </a:solidFill>
                <a:latin typeface="HelveticaNeue" panose="02000503000000020004" pitchFamily="2" charset="0"/>
              </a:rPr>
              <a:t>更多教学资源请关注</a:t>
            </a:r>
            <a:endParaRPr lang="en-US" altLang="zh-CN" sz="2400" b="1">
              <a:solidFill>
                <a:srgbClr val="FF0000"/>
              </a:solidFill>
              <a:latin typeface="HelveticaNeue" panose="02000503000000020004" pitchFamily="2" charset="0"/>
            </a:endParaRPr>
          </a:p>
          <a:p>
            <a:pPr eaLnBrk="1" hangingPunct="1">
              <a:spcBef>
                <a:spcPct val="0"/>
              </a:spcBef>
              <a:buFontTx/>
              <a:buNone/>
              <a:defRPr/>
            </a:pPr>
            <a:r>
              <a:rPr lang="zh-CN" altLang="en-US" sz="2400" b="1">
                <a:solidFill>
                  <a:srgbClr val="FF0000"/>
                </a:solidFill>
                <a:latin typeface="HelveticaNeue" panose="02000503000000020004" pitchFamily="2" charset="0"/>
              </a:rPr>
              <a:t>公众号：溯恩高中英语</a:t>
            </a:r>
            <a:endParaRPr lang="zh-CN" altLang="en-US" sz="24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984909" y="2616518"/>
            <a:ext cx="2468404" cy="246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183505" y="2104073"/>
            <a:ext cx="3616643"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2700" b="1">
                <a:latin typeface="华文新魏" panose="02010800040101010101" pitchFamily="2" charset="-122"/>
              </a:rPr>
              <a:t>知识产权声明</a:t>
            </a:r>
            <a:endParaRPr lang="zh-CN" altLang="en-US" sz="27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3035" y="831850"/>
            <a:ext cx="8891270" cy="521970"/>
          </a:xfrm>
          <a:prstGeom prst="rect">
            <a:avLst/>
          </a:prstGeom>
          <a:noFill/>
        </p:spPr>
        <p:txBody>
          <a:bodyPr wrap="square" rtlCol="0">
            <a:spAutoFit/>
          </a:bodyPr>
          <a:lstStyle/>
          <a:p>
            <a:pPr indent="0">
              <a:buFont typeface="Wingdings" panose="05000000000000000000" pitchFamily="2" charset="2"/>
              <a:buNone/>
            </a:pPr>
            <a:r>
              <a:rPr lang="en-US" altLang="zh-CN" sz="2800" dirty="0">
                <a:latin typeface="Times New Roman" panose="02020603050405020304" pitchFamily="18" charset="0"/>
                <a:cs typeface="Times New Roman" panose="02020603050405020304" pitchFamily="18" charset="0"/>
              </a:rPr>
              <a:t>1.Why do the two brothers choose Henry to make the bet? </a:t>
            </a:r>
            <a:endParaRPr lang="zh-CN" altLang="en-US" sz="2800" dirty="0">
              <a:latin typeface="Times New Roman" panose="02020603050405020304" pitchFamily="18" charset="0"/>
              <a:cs typeface="Times New Roman" panose="02020603050405020304" pitchFamily="18" charset="0"/>
            </a:endParaRPr>
          </a:p>
        </p:txBody>
      </p:sp>
      <p:sp>
        <p:nvSpPr>
          <p:cNvPr id="11" name="矩形 45064"/>
          <p:cNvSpPr/>
          <p:nvPr/>
        </p:nvSpPr>
        <p:spPr>
          <a:xfrm>
            <a:off x="13335" y="635"/>
            <a:ext cx="2976245" cy="579755"/>
          </a:xfrm>
          <a:prstGeom prst="rect">
            <a:avLst/>
          </a:prstGeom>
          <a:solidFill>
            <a:schemeClr val="accent1"/>
          </a:solidFill>
          <a:ln w="9525">
            <a:noFill/>
          </a:ln>
        </p:spPr>
        <p:txBody>
          <a:bodyPr anchor="ctr"/>
          <a:lstStyle/>
          <a:p>
            <a:r>
              <a:rPr lang="en-US" altLang="zh-CN" sz="3200" dirty="0">
                <a:solidFill>
                  <a:schemeClr val="bg1"/>
                </a:solidFill>
                <a:latin typeface="Impact" panose="020B0806030902050204" pitchFamily="34" charset="0"/>
                <a:ea typeface="宋体" panose="02010600030101010101" pitchFamily="2" charset="-122"/>
              </a:rPr>
              <a:t>Read for Details</a:t>
            </a:r>
            <a:endParaRPr lang="en-US" altLang="zh-CN" sz="3200" dirty="0">
              <a:solidFill>
                <a:schemeClr val="bg1"/>
              </a:solidFill>
              <a:latin typeface="Impact" panose="020B0806030902050204" pitchFamily="34" charset="0"/>
              <a:ea typeface="宋体" panose="02010600030101010101" pitchFamily="2" charset="-122"/>
            </a:endParaRPr>
          </a:p>
        </p:txBody>
      </p:sp>
      <p:sp>
        <p:nvSpPr>
          <p:cNvPr id="7" name="矩形 6"/>
          <p:cNvSpPr/>
          <p:nvPr/>
        </p:nvSpPr>
        <p:spPr>
          <a:xfrm>
            <a:off x="942975" y="3925570"/>
            <a:ext cx="1616710" cy="612140"/>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t>honest</a:t>
            </a:r>
            <a:r>
              <a:rPr lang="en-US" altLang="zh-CN" sz="2000" dirty="0"/>
              <a:t> </a:t>
            </a:r>
            <a:endParaRPr lang="zh-CN" altLang="en-US" sz="2000" dirty="0"/>
          </a:p>
        </p:txBody>
      </p:sp>
      <p:sp>
        <p:nvSpPr>
          <p:cNvPr id="5" name="矩形 4"/>
          <p:cNvSpPr/>
          <p:nvPr/>
        </p:nvSpPr>
        <p:spPr>
          <a:xfrm>
            <a:off x="3569970" y="3925570"/>
            <a:ext cx="2879090" cy="612140"/>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t>hardworking</a:t>
            </a:r>
            <a:r>
              <a:rPr lang="en-US" altLang="zh-CN" sz="2000" dirty="0"/>
              <a:t> </a:t>
            </a:r>
            <a:endParaRPr lang="zh-CN" altLang="en-US" sz="2000" dirty="0"/>
          </a:p>
        </p:txBody>
      </p:sp>
      <p:sp>
        <p:nvSpPr>
          <p:cNvPr id="6" name="矩形 5"/>
          <p:cNvSpPr/>
          <p:nvPr/>
        </p:nvSpPr>
        <p:spPr>
          <a:xfrm>
            <a:off x="1372870" y="4852670"/>
            <a:ext cx="1616710" cy="612140"/>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polite</a:t>
            </a:r>
            <a:endParaRPr lang="en-US" sz="2000" dirty="0"/>
          </a:p>
        </p:txBody>
      </p:sp>
      <p:sp>
        <p:nvSpPr>
          <p:cNvPr id="8" name="矩形 7"/>
          <p:cNvSpPr/>
          <p:nvPr/>
        </p:nvSpPr>
        <p:spPr>
          <a:xfrm>
            <a:off x="4189730" y="4852670"/>
            <a:ext cx="3407410" cy="612140"/>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straightforward...</a:t>
            </a:r>
            <a:endParaRPr lang="en-US" sz="2000" dirty="0"/>
          </a:p>
        </p:txBody>
      </p:sp>
      <p:sp>
        <p:nvSpPr>
          <p:cNvPr id="4" name="文本框 3"/>
          <p:cNvSpPr txBox="1"/>
          <p:nvPr/>
        </p:nvSpPr>
        <p:spPr>
          <a:xfrm>
            <a:off x="153035" y="3183255"/>
            <a:ext cx="9307195" cy="953135"/>
          </a:xfrm>
          <a:prstGeom prst="rect">
            <a:avLst/>
          </a:prstGeom>
          <a:noFill/>
        </p:spPr>
        <p:txBody>
          <a:bodyPr wrap="square" rtlCol="0" anchor="t">
            <a:spAutoFit/>
          </a:bodyPr>
          <a:lstStyle/>
          <a:p>
            <a:pPr indent="0">
              <a:buFont typeface="Wingdings" panose="05000000000000000000" pitchFamily="2" charset="2"/>
              <a:buNone/>
            </a:pPr>
            <a:r>
              <a:rPr lang="en-US" altLang="zh-CN" sz="2800" dirty="0">
                <a:latin typeface="Times New Roman" panose="02020603050405020304" pitchFamily="18" charset="0"/>
                <a:cs typeface="Times New Roman" panose="02020603050405020304" pitchFamily="18" charset="0"/>
                <a:sym typeface="+mn-ea"/>
              </a:rPr>
              <a:t>2.What kind of person is Henry according to the passage?</a:t>
            </a:r>
            <a:endParaRPr lang="en-US" altLang="zh-CN" sz="2800" dirty="0">
              <a:latin typeface="Times New Roman" panose="02020603050405020304" pitchFamily="18" charset="0"/>
              <a:cs typeface="Times New Roman" panose="02020603050405020304" pitchFamily="18" charset="0"/>
              <a:sym typeface="+mn-ea"/>
            </a:endParaRPr>
          </a:p>
          <a:p>
            <a:pPr indent="0">
              <a:buFont typeface="Wingdings" panose="05000000000000000000" pitchFamily="2" charset="2"/>
              <a:buNone/>
            </a:pPr>
            <a:endParaRPr lang="zh-CN" altLang="en-US" sz="2800"/>
          </a:p>
        </p:txBody>
      </p:sp>
      <p:sp>
        <p:nvSpPr>
          <p:cNvPr id="9" name="文本框 8"/>
          <p:cNvSpPr txBox="1"/>
          <p:nvPr/>
        </p:nvSpPr>
        <p:spPr>
          <a:xfrm>
            <a:off x="153035" y="5715000"/>
            <a:ext cx="8891270" cy="521970"/>
          </a:xfrm>
          <a:prstGeom prst="rect">
            <a:avLst/>
          </a:prstGeom>
          <a:noFill/>
        </p:spPr>
        <p:txBody>
          <a:bodyPr wrap="square" rtlCol="0" anchor="t">
            <a:spAutoFit/>
          </a:bodyPr>
          <a:lstStyle/>
          <a:p>
            <a:pPr indent="0">
              <a:buFont typeface="Wingdings" panose="05000000000000000000" pitchFamily="2" charset="2"/>
              <a:buNone/>
            </a:pPr>
            <a:r>
              <a:rPr lang="en-US" altLang="zh-CN" sz="2800" dirty="0">
                <a:latin typeface="Times New Roman" panose="02020603050405020304" pitchFamily="18" charset="0"/>
                <a:cs typeface="Times New Roman" panose="02020603050405020304" pitchFamily="18" charset="0"/>
                <a:sym typeface="+mn-ea"/>
              </a:rPr>
              <a:t>3.How do you know ? </a:t>
            </a:r>
            <a:r>
              <a:rPr lang="en-US" altLang="zh-CN" sz="2800" dirty="0">
                <a:solidFill>
                  <a:srgbClr val="FF0000"/>
                </a:solidFill>
                <a:latin typeface="Times New Roman" panose="02020603050405020304" pitchFamily="18" charset="0"/>
                <a:cs typeface="Times New Roman" panose="02020603050405020304" pitchFamily="18" charset="0"/>
                <a:sym typeface="+mn-ea"/>
              </a:rPr>
              <a:t>(find some supporting details)</a:t>
            </a:r>
            <a:endParaRPr lang="zh-CN" altLang="en-US" sz="2800"/>
          </a:p>
        </p:txBody>
      </p:sp>
      <p:sp>
        <p:nvSpPr>
          <p:cNvPr id="32" name="文本框 31"/>
          <p:cNvSpPr txBox="1"/>
          <p:nvPr/>
        </p:nvSpPr>
        <p:spPr>
          <a:xfrm>
            <a:off x="250388" y="1353670"/>
            <a:ext cx="8452485" cy="1383665"/>
          </a:xfrm>
          <a:prstGeom prst="rect">
            <a:avLst/>
          </a:prstGeom>
          <a:noFill/>
        </p:spPr>
        <p:txBody>
          <a:bodyPr wrap="none" rtlCol="0">
            <a:spAutoFit/>
          </a:bodyPr>
          <a:p>
            <a:pPr algn="l"/>
            <a:r>
              <a:rPr lang="en-US" altLang="zh-CN" sz="2800" b="1" dirty="0">
                <a:solidFill>
                  <a:srgbClr val="0000CC"/>
                </a:solidFill>
                <a:latin typeface="Times New Roman" panose="02020603050405020304" pitchFamily="18" charset="0"/>
                <a:cs typeface="Times New Roman" panose="02020603050405020304" pitchFamily="18" charset="0"/>
              </a:rPr>
              <a:t>It was his first visit to London so nobody knew him.</a:t>
            </a:r>
            <a:endParaRPr lang="en-US" altLang="zh-CN" sz="2800" b="1" dirty="0">
              <a:solidFill>
                <a:srgbClr val="0000CC"/>
              </a:solidFill>
              <a:latin typeface="Times New Roman" panose="02020603050405020304" pitchFamily="18" charset="0"/>
              <a:cs typeface="Times New Roman" panose="02020603050405020304" pitchFamily="18" charset="0"/>
            </a:endParaRPr>
          </a:p>
          <a:p>
            <a:pPr algn="l"/>
            <a:r>
              <a:rPr lang="en-US" altLang="zh-CN" sz="2800" b="1" dirty="0">
                <a:solidFill>
                  <a:srgbClr val="0000CC"/>
                </a:solidFill>
                <a:latin typeface="Times New Roman" panose="02020603050405020304" pitchFamily="18" charset="0"/>
                <a:cs typeface="Times New Roman" panose="02020603050405020304" pitchFamily="18" charset="0"/>
              </a:rPr>
              <a:t>He had no money so he would have to rely on the bank </a:t>
            </a:r>
            <a:endParaRPr lang="en-US" altLang="zh-CN" sz="2800" b="1" dirty="0">
              <a:solidFill>
                <a:srgbClr val="0000CC"/>
              </a:solidFill>
              <a:latin typeface="Times New Roman" panose="02020603050405020304" pitchFamily="18" charset="0"/>
              <a:cs typeface="Times New Roman" panose="02020603050405020304" pitchFamily="18" charset="0"/>
            </a:endParaRPr>
          </a:p>
          <a:p>
            <a:pPr algn="l"/>
            <a:r>
              <a:rPr lang="en-US" altLang="zh-CN" sz="2800" b="1" dirty="0">
                <a:solidFill>
                  <a:srgbClr val="0000CC"/>
                </a:solidFill>
                <a:latin typeface="Times New Roman" panose="02020603050405020304" pitchFamily="18" charset="0"/>
                <a:cs typeface="Times New Roman" panose="02020603050405020304" pitchFamily="18" charset="0"/>
              </a:rPr>
              <a:t>note. </a:t>
            </a:r>
            <a:endParaRPr lang="zh-CN" altLang="en-US" sz="2800" b="1" dirty="0">
              <a:solidFill>
                <a:srgbClr val="0000CC"/>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347345" y="2516505"/>
            <a:ext cx="923290" cy="583565"/>
          </a:xfrm>
          <a:prstGeom prst="rect">
            <a:avLst/>
          </a:prstGeom>
          <a:noFill/>
        </p:spPr>
        <p:txBody>
          <a:bodyPr wrap="square" rtlCol="0" anchor="t">
            <a:spAutoFit/>
          </a:bodyPr>
          <a:p>
            <a:pPr algn="l"/>
            <a:r>
              <a:rPr lang="en-US" altLang="zh-CN" sz="3200" b="1" dirty="0">
                <a:solidFill>
                  <a:srgbClr val="0000CC"/>
                </a:solidFill>
                <a:latin typeface="Times New Roman" panose="02020603050405020304" pitchFamily="18" charset="0"/>
                <a:cs typeface="Times New Roman" panose="02020603050405020304" pitchFamily="18" charset="0"/>
                <a:sym typeface="+mn-ea"/>
              </a:rPr>
              <a:t>...</a:t>
            </a:r>
            <a:endParaRPr lang="zh-CN" alt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5" grpId="0" bldLvl="0" animBg="1"/>
      <p:bldP spid="6" grpId="0" bldLvl="0" animBg="1"/>
      <p:bldP spid="8" grpId="0" bldLvl="0" animBg="1"/>
      <p:bldP spid="32" grpId="0"/>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6524" y="0"/>
            <a:ext cx="4403075" cy="7109639"/>
          </a:xfrm>
          <a:prstGeom prst="rect">
            <a:avLst/>
          </a:prstGeom>
        </p:spPr>
        <p:txBody>
          <a:bodyPr wrap="square">
            <a:spAutoFit/>
          </a:bodyPr>
          <a:lstStyle/>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RODERICK:   Young man, would you step inside a moment, please?</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HENRY:           Who? Me, sir?</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RODERICK:    Yes, you. </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OLIVER:          Through the front door on your left.</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HENRY:           (A servant opens a door) Thanks.</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SERVANT:      Good morning, sir. Would you please come</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in?  Permit me to lead the way, sir.</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OLIVER:           (Henry enters) Thank you, James. That will be all.</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RODERICK:     How do you do, Mr... </a:t>
            </a:r>
            <a:r>
              <a:rPr lang="en-US" altLang="zh-CN" sz="1200" b="1" i="1" dirty="0" err="1">
                <a:solidFill>
                  <a:schemeClr val="bg1">
                    <a:lumMod val="75000"/>
                  </a:schemeClr>
                </a:solidFill>
                <a:latin typeface="Times New Roman" panose="02020603050405020304" pitchFamily="18" charset="0"/>
                <a:cs typeface="Times New Roman" panose="02020603050405020304" pitchFamily="18" charset="0"/>
              </a:rPr>
              <a:t>er</a:t>
            </a:r>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HENRY:            Adams. Henry Adams.</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OLIVER:          Come and sit down, Mr. Adams.</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HENRY:           Thank you.</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RODERICK:    You're an American?</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HENRY:           That's right, from San Francisco.</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RODERICK:    How well do you know London?</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HENRY:           Not at all, it's my first trip here.</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RODERICK:   I wonder, Mr. Adams, if you'd mind us asking a few questions.</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HENRY:          Not at all. Go right ahead.</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RODERICK:   May we ask what you're doing in this country and what your plans are?</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HENRY:          Well, I can't say that I have any plans. I'm hoping to find work. As a matter of fact, I landed in Britain by accident. OLIVER:         How is that possible?</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HENRY:          Well, you see, back home I had my own boat. About a month ago, I was sailing out of the bay ... (his eyes stare at what is left of the brother's dinner on table)</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OLIVER:         Well, go on.</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HENRY:          Oh, yes. Well, towards nightfall I found myself carried out to sea by a strong wind. It was all my fault. I didn't know whether I could survive until morning. The next morning I'd just about given myself up for lost when I was spotted by a ship.</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schemeClr val="bg1">
                    <a:lumMod val="75000"/>
                  </a:schemeClr>
                </a:solidFill>
                <a:latin typeface="Times New Roman" panose="02020603050405020304" pitchFamily="18" charset="0"/>
                <a:cs typeface="Times New Roman" panose="02020603050405020304" pitchFamily="18" charset="0"/>
              </a:rPr>
              <a:t>OLIVER:         And it was the ship that brought you to England.</a:t>
            </a:r>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a:p>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HENRY:          Yes. The fact is that I earned my passage by working as an unpaid hand, which accounts for my appearance. I went to the American embassy to seek help, but ... (The brothers smile at each other.)</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endParaRPr lang="en-US" altLang="zh-CN" sz="1200" b="1" i="1" dirty="0">
              <a:solidFill>
                <a:schemeClr val="bg1">
                  <a:lumMod val="75000"/>
                </a:schemeClr>
              </a:solidFill>
              <a:latin typeface="Times New Roman" panose="02020603050405020304" pitchFamily="18" charset="0"/>
              <a:cs typeface="Times New Roman" panose="02020603050405020304" pitchFamily="18" charset="0"/>
            </a:endParaRPr>
          </a:p>
        </p:txBody>
      </p:sp>
      <p:sp>
        <p:nvSpPr>
          <p:cNvPr id="11" name="矩形 10"/>
          <p:cNvSpPr/>
          <p:nvPr/>
        </p:nvSpPr>
        <p:spPr>
          <a:xfrm>
            <a:off x="4724402" y="0"/>
            <a:ext cx="4572000" cy="6924973"/>
          </a:xfrm>
          <a:prstGeom prst="rect">
            <a:avLst/>
          </a:prstGeom>
        </p:spPr>
        <p:txBody>
          <a:bodyPr>
            <a:spAutoFit/>
          </a:bodyPr>
          <a:lstStyle/>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RODERICK:  Well, you mustn't worry about that. It's an advantage.</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HENRY:          I'm afraid I don't quite follow you, sir.</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RODERICK:  Tell us, Mr. Adams, what sort of work did you do in America?</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HENRY:          I worked for a mining company. Could you offer me some kind of work here?</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RODERICK:   Patience, Mr. Adams. If you don't mind, may I ask you how much money you have?</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HENRY:          Well, to be honest, I have none.</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OLIVER:         (happily) What luck! Brother, what luck! (claps his hands together)</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HENRY:          Well, it may seem lucky to you but not to me! On the contrary, in fact. If this is your idea of some kind of joke, I don't think it's very funny. (Henry stands up to leave) Now if you'll excuse me, I think I'll be on my way.</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RODERICK:   Please don't go, Mr. Adams. You mustn't think we don't care about you. Oliver, give him the letter.</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OLIVER:         Yes, the letter. (gets it from a desk and gives it to Henry like a gift) The letter.</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HENRY:          (taking it carefully) For me?</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RODERICK:   For you. (Henry starts to open it) Oh, no, you mustn't open it. Not yet. You can't open it until two o'clock.</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HENRY:          Oh, this is silly.</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RODERICK:   Not silly. There's money in it. (calls to the servant) James?</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HENRY:          Oh, no. I don't want your charity. I just want an honest job.</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RODERICK:   We know you're hard-working. That's why we've given you the letter. James, show Mr. Adams out.</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OLIVER:        Good luck, Mr. Adams.</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HENRY:          Well, why don't you explain what this is all </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about?</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RODERICK:   You'll soon know. (looks at the clock) In </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exactly an hour and a half.</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SERVANT:    This way, sir. </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RODERICK:   Mr. Adams, not until 2 o'clock. Promise?</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HENRY:          Promise. Goodbye.</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p:txBody>
      </p:sp>
      <p:cxnSp>
        <p:nvCxnSpPr>
          <p:cNvPr id="13" name="直接连接符 12"/>
          <p:cNvCxnSpPr/>
          <p:nvPr/>
        </p:nvCxnSpPr>
        <p:spPr>
          <a:xfrm>
            <a:off x="4572000" y="0"/>
            <a:ext cx="0" cy="670560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4" name="矩形 13"/>
          <p:cNvSpPr/>
          <p:nvPr/>
        </p:nvSpPr>
        <p:spPr>
          <a:xfrm>
            <a:off x="4590" y="2743200"/>
            <a:ext cx="3173433" cy="276999"/>
          </a:xfrm>
          <a:prstGeom prst="rect">
            <a:avLst/>
          </a:prstGeom>
        </p:spPr>
        <p:txBody>
          <a:bodyPr wrap="none">
            <a:spAutoFit/>
          </a:bodyPr>
          <a:lstStyle/>
          <a:p>
            <a:pPr lvl="0"/>
            <a:r>
              <a:rPr lang="en-US" altLang="zh-CN" sz="1200" b="1" i="1" dirty="0">
                <a:solidFill>
                  <a:srgbClr val="FF0000"/>
                </a:solidFill>
                <a:latin typeface="Times New Roman" panose="02020603050405020304" pitchFamily="18" charset="0"/>
                <a:cs typeface="Times New Roman" panose="02020603050405020304" pitchFamily="18" charset="0"/>
              </a:rPr>
              <a:t>HENRY:           Not at all, it's my first trip here.</a:t>
            </a:r>
            <a:endParaRPr lang="en-US" altLang="zh-CN" sz="1200" b="1" i="1" dirty="0">
              <a:solidFill>
                <a:srgbClr val="FF0000"/>
              </a:solidFill>
              <a:latin typeface="Times New Roman" panose="02020603050405020304" pitchFamily="18" charset="0"/>
              <a:cs typeface="Times New Roman" panose="02020603050405020304" pitchFamily="18" charset="0"/>
            </a:endParaRPr>
          </a:p>
        </p:txBody>
      </p:sp>
      <p:sp>
        <p:nvSpPr>
          <p:cNvPr id="15" name="矩形 14"/>
          <p:cNvSpPr/>
          <p:nvPr/>
        </p:nvSpPr>
        <p:spPr>
          <a:xfrm>
            <a:off x="4735418" y="1447800"/>
            <a:ext cx="3117585" cy="276999"/>
          </a:xfrm>
          <a:prstGeom prst="rect">
            <a:avLst/>
          </a:prstGeom>
        </p:spPr>
        <p:txBody>
          <a:bodyPr wrap="none">
            <a:spAutoFit/>
          </a:bodyPr>
          <a:lstStyle/>
          <a:p>
            <a:pPr lvl="0"/>
            <a:r>
              <a:rPr lang="en-US" altLang="zh-CN" sz="1200" b="1" i="1" dirty="0">
                <a:solidFill>
                  <a:srgbClr val="FF0000"/>
                </a:solidFill>
                <a:latin typeface="Times New Roman" panose="02020603050405020304" pitchFamily="18" charset="0"/>
                <a:cs typeface="Times New Roman" panose="02020603050405020304" pitchFamily="18" charset="0"/>
              </a:rPr>
              <a:t>HENRY:          Well, to be honest, I have none.</a:t>
            </a:r>
            <a:endParaRPr lang="en-US" altLang="zh-CN" sz="1200" b="1" i="1" dirty="0">
              <a:solidFill>
                <a:srgbClr val="FF0000"/>
              </a:solidFill>
              <a:latin typeface="Times New Roman" panose="02020603050405020304" pitchFamily="18" charset="0"/>
              <a:cs typeface="Times New Roman" panose="02020603050405020304" pitchFamily="18" charset="0"/>
            </a:endParaRPr>
          </a:p>
        </p:txBody>
      </p:sp>
      <p:sp>
        <p:nvSpPr>
          <p:cNvPr id="16" name="矩形 15"/>
          <p:cNvSpPr/>
          <p:nvPr/>
        </p:nvSpPr>
        <p:spPr>
          <a:xfrm>
            <a:off x="27541" y="3837802"/>
            <a:ext cx="3519938" cy="276999"/>
          </a:xfrm>
          <a:prstGeom prst="rect">
            <a:avLst/>
          </a:prstGeom>
        </p:spPr>
        <p:txBody>
          <a:bodyPr wrap="none">
            <a:spAutoFit/>
          </a:bodyPr>
          <a:lstStyle/>
          <a:p>
            <a:r>
              <a:rPr lang="en-US" altLang="zh-CN" sz="1200" b="1" i="1" dirty="0">
                <a:solidFill>
                  <a:srgbClr val="FF0000"/>
                </a:solidFill>
                <a:latin typeface="Times New Roman" panose="02020603050405020304" pitchFamily="18" charset="0"/>
                <a:cs typeface="Times New Roman" panose="02020603050405020304" pitchFamily="18" charset="0"/>
              </a:rPr>
              <a:t>HENRY:          Well, I can't say that I have any plans</a:t>
            </a:r>
            <a:endParaRPr lang="zh-CN" altLang="en-US" dirty="0">
              <a:solidFill>
                <a:srgbClr val="FF0000"/>
              </a:solidFill>
            </a:endParaRPr>
          </a:p>
        </p:txBody>
      </p:sp>
      <p:sp>
        <p:nvSpPr>
          <p:cNvPr id="20" name="矩形 19"/>
          <p:cNvSpPr/>
          <p:nvPr/>
        </p:nvSpPr>
        <p:spPr>
          <a:xfrm>
            <a:off x="0" y="6019800"/>
            <a:ext cx="4572000" cy="830997"/>
          </a:xfrm>
          <a:prstGeom prst="rect">
            <a:avLst/>
          </a:prstGeom>
        </p:spPr>
        <p:txBody>
          <a:bodyPr>
            <a:spAutoFit/>
          </a:bodyPr>
          <a:lstStyle/>
          <a:p>
            <a:pPr lvl="0"/>
            <a:r>
              <a:rPr lang="en-US" altLang="zh-CN" sz="1200" b="1" i="1" dirty="0">
                <a:solidFill>
                  <a:srgbClr val="0000CC"/>
                </a:solidFill>
                <a:latin typeface="Times New Roman" panose="02020603050405020304" pitchFamily="18" charset="0"/>
                <a:cs typeface="Times New Roman" panose="02020603050405020304" pitchFamily="18" charset="0"/>
              </a:rPr>
              <a:t>HENRY:          Yes. The fact is that I earned my passage by working as an unpaid hand, which accounts for my appearance. I went to the American embassy to seek help, </a:t>
            </a:r>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but ... (The brothers smile at each other.)</a:t>
            </a:r>
            <a:endParaRPr lang="en-US" altLang="zh-CN" sz="1200" b="1" i="1" dirty="0">
              <a:solidFill>
                <a:prstClr val="white">
                  <a:lumMod val="75000"/>
                </a:prstClr>
              </a:solidFill>
              <a:latin typeface="Times New Roman" panose="02020603050405020304" pitchFamily="18" charset="0"/>
              <a:cs typeface="Times New Roman" panose="02020603050405020304" pitchFamily="18" charset="0"/>
            </a:endParaRPr>
          </a:p>
        </p:txBody>
      </p:sp>
      <p:sp>
        <p:nvSpPr>
          <p:cNvPr id="22" name="矩形 21"/>
          <p:cNvSpPr/>
          <p:nvPr/>
        </p:nvSpPr>
        <p:spPr>
          <a:xfrm>
            <a:off x="4723484" y="4576231"/>
            <a:ext cx="4572000" cy="461665"/>
          </a:xfrm>
          <a:prstGeom prst="rect">
            <a:avLst/>
          </a:prstGeom>
        </p:spPr>
        <p:txBody>
          <a:bodyPr>
            <a:spAutoFit/>
          </a:bodyPr>
          <a:lstStyle/>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HENRY:          </a:t>
            </a:r>
            <a:r>
              <a:rPr lang="en-US" altLang="zh-CN" sz="1200" b="1" i="1" dirty="0">
                <a:solidFill>
                  <a:srgbClr val="0000CC"/>
                </a:solidFill>
                <a:latin typeface="Times New Roman" panose="02020603050405020304" pitchFamily="18" charset="0"/>
                <a:cs typeface="Times New Roman" panose="02020603050405020304" pitchFamily="18" charset="0"/>
              </a:rPr>
              <a:t>Oh, no. I don't want your charity. I just want an honest job.</a:t>
            </a:r>
            <a:endParaRPr lang="en-US" altLang="zh-CN" sz="1200" b="1" i="1" dirty="0">
              <a:solidFill>
                <a:srgbClr val="0000CC"/>
              </a:solidFill>
              <a:latin typeface="Times New Roman" panose="02020603050405020304" pitchFamily="18" charset="0"/>
              <a:cs typeface="Times New Roman" panose="02020603050405020304" pitchFamily="18" charset="0"/>
            </a:endParaRPr>
          </a:p>
        </p:txBody>
      </p:sp>
      <p:sp>
        <p:nvSpPr>
          <p:cNvPr id="23" name="矩形 22"/>
          <p:cNvSpPr/>
          <p:nvPr/>
        </p:nvSpPr>
        <p:spPr>
          <a:xfrm>
            <a:off x="16524" y="2009001"/>
            <a:ext cx="1899046" cy="276999"/>
          </a:xfrm>
          <a:prstGeom prst="rect">
            <a:avLst/>
          </a:prstGeom>
        </p:spPr>
        <p:txBody>
          <a:bodyPr wrap="none">
            <a:spAutoFit/>
          </a:bodyPr>
          <a:lstStyle/>
          <a:p>
            <a:pPr lvl="0"/>
            <a:r>
              <a:rPr lang="en-US" altLang="zh-CN" sz="1200" b="1" i="1" dirty="0">
                <a:solidFill>
                  <a:srgbClr val="00B050"/>
                </a:solidFill>
                <a:latin typeface="Times New Roman" panose="02020603050405020304" pitchFamily="18" charset="0"/>
                <a:cs typeface="Times New Roman" panose="02020603050405020304" pitchFamily="18" charset="0"/>
              </a:rPr>
              <a:t>HENRY:           Thank you.</a:t>
            </a:r>
            <a:endParaRPr lang="en-US" altLang="zh-CN" sz="1200" b="1" i="1" dirty="0">
              <a:solidFill>
                <a:srgbClr val="00B050"/>
              </a:solidFill>
              <a:latin typeface="Times New Roman" panose="02020603050405020304" pitchFamily="18" charset="0"/>
              <a:cs typeface="Times New Roman" panose="02020603050405020304" pitchFamily="18" charset="0"/>
            </a:endParaRPr>
          </a:p>
        </p:txBody>
      </p:sp>
      <p:sp>
        <p:nvSpPr>
          <p:cNvPr id="26" name="矩形 25"/>
          <p:cNvSpPr/>
          <p:nvPr/>
        </p:nvSpPr>
        <p:spPr>
          <a:xfrm>
            <a:off x="4735418" y="747706"/>
            <a:ext cx="4572000" cy="461665"/>
          </a:xfrm>
          <a:prstGeom prst="rect">
            <a:avLst/>
          </a:prstGeom>
        </p:spPr>
        <p:txBody>
          <a:bodyPr>
            <a:spAutoFit/>
          </a:bodyPr>
          <a:lstStyle/>
          <a:p>
            <a:pPr lvl="0"/>
            <a:r>
              <a:rPr lang="en-US" altLang="zh-CN" sz="1200" b="1" i="1" dirty="0">
                <a:solidFill>
                  <a:prstClr val="white">
                    <a:lumMod val="75000"/>
                  </a:prstClr>
                </a:solidFill>
                <a:latin typeface="Times New Roman" panose="02020603050405020304" pitchFamily="18" charset="0"/>
                <a:cs typeface="Times New Roman" panose="02020603050405020304" pitchFamily="18" charset="0"/>
              </a:rPr>
              <a:t>HENRY:          I worked for a mining company. </a:t>
            </a:r>
            <a:r>
              <a:rPr lang="en-US" altLang="zh-CN" sz="1200" b="1" i="1" dirty="0">
                <a:solidFill>
                  <a:srgbClr val="00B050"/>
                </a:solidFill>
                <a:latin typeface="Times New Roman" panose="02020603050405020304" pitchFamily="18" charset="0"/>
                <a:cs typeface="Times New Roman" panose="02020603050405020304" pitchFamily="18" charset="0"/>
              </a:rPr>
              <a:t>Could you offer me </a:t>
            </a:r>
            <a:r>
              <a:rPr lang="en-US" altLang="zh-CN" sz="1200" b="1" i="1" dirty="0">
                <a:solidFill>
                  <a:schemeClr val="bg1">
                    <a:lumMod val="85000"/>
                  </a:schemeClr>
                </a:solidFill>
                <a:latin typeface="Times New Roman" panose="02020603050405020304" pitchFamily="18" charset="0"/>
                <a:cs typeface="Times New Roman" panose="02020603050405020304" pitchFamily="18" charset="0"/>
              </a:rPr>
              <a:t>some kind of work here?</a:t>
            </a:r>
            <a:endParaRPr lang="en-US" altLang="zh-CN" sz="1200" b="1" i="1"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24" name="矩形 23"/>
          <p:cNvSpPr/>
          <p:nvPr/>
        </p:nvSpPr>
        <p:spPr>
          <a:xfrm>
            <a:off x="4713386" y="4038600"/>
            <a:ext cx="2108141" cy="276999"/>
          </a:xfrm>
          <a:prstGeom prst="rect">
            <a:avLst/>
          </a:prstGeom>
        </p:spPr>
        <p:txBody>
          <a:bodyPr wrap="none">
            <a:spAutoFit/>
          </a:bodyPr>
          <a:lstStyle/>
          <a:p>
            <a:pPr lvl="0"/>
            <a:r>
              <a:rPr lang="en-US" altLang="zh-CN" sz="1200" b="1" i="1" dirty="0">
                <a:solidFill>
                  <a:srgbClr val="9900CC"/>
                </a:solidFill>
                <a:latin typeface="Times New Roman" panose="02020603050405020304" pitchFamily="18" charset="0"/>
                <a:cs typeface="Times New Roman" panose="02020603050405020304" pitchFamily="18" charset="0"/>
              </a:rPr>
              <a:t>HENRY:          Oh, this is silly.</a:t>
            </a:r>
            <a:endParaRPr lang="en-US" altLang="zh-CN" sz="1200" b="1" i="1" dirty="0">
              <a:solidFill>
                <a:srgbClr val="9900CC"/>
              </a:solidFill>
              <a:latin typeface="Times New Roman" panose="02020603050405020304" pitchFamily="18" charset="0"/>
              <a:cs typeface="Times New Roman" panose="02020603050405020304" pitchFamily="18" charset="0"/>
            </a:endParaRPr>
          </a:p>
        </p:txBody>
      </p:sp>
      <p:sp>
        <p:nvSpPr>
          <p:cNvPr id="25" name="矩形 24"/>
          <p:cNvSpPr/>
          <p:nvPr/>
        </p:nvSpPr>
        <p:spPr>
          <a:xfrm>
            <a:off x="4724400" y="1981200"/>
            <a:ext cx="4572000" cy="830997"/>
          </a:xfrm>
          <a:prstGeom prst="rect">
            <a:avLst/>
          </a:prstGeom>
        </p:spPr>
        <p:txBody>
          <a:bodyPr>
            <a:spAutoFit/>
          </a:bodyPr>
          <a:lstStyle/>
          <a:p>
            <a:pPr lvl="0"/>
            <a:r>
              <a:rPr lang="en-US" altLang="zh-CN" sz="1200" b="1" i="1" dirty="0">
                <a:solidFill>
                  <a:srgbClr val="9900CC"/>
                </a:solidFill>
                <a:latin typeface="Times New Roman" panose="02020603050405020304" pitchFamily="18" charset="0"/>
                <a:cs typeface="Times New Roman" panose="02020603050405020304" pitchFamily="18" charset="0"/>
              </a:rPr>
              <a:t>HENRY:          Well, it may seem lucky to you but not to me! On the contrary, in fact. If this is your idea of some kind of joke, I don't think it's very funny. (Henry stands up to leave) Now if you'll excuse me, I think I'll be on my way.</a:t>
            </a:r>
            <a:endParaRPr lang="en-US" altLang="zh-CN" sz="1200" b="1" i="1" dirty="0">
              <a:solidFill>
                <a:srgbClr val="9900CC"/>
              </a:solidFill>
              <a:latin typeface="Times New Roman" panose="02020603050405020304" pitchFamily="18" charset="0"/>
              <a:cs typeface="Times New Roman" panose="02020603050405020304" pitchFamily="18" charset="0"/>
            </a:endParaRPr>
          </a:p>
        </p:txBody>
      </p:sp>
      <p:sp>
        <p:nvSpPr>
          <p:cNvPr id="2" name="矩形 1"/>
          <p:cNvSpPr/>
          <p:nvPr/>
        </p:nvSpPr>
        <p:spPr>
          <a:xfrm>
            <a:off x="3163334" y="167088"/>
            <a:ext cx="1219200" cy="3667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800" b="1" dirty="0">
                <a:solidFill>
                  <a:srgbClr val="FF0000"/>
                </a:solidFill>
                <a:latin typeface="Times New Roman" panose="02020603050405020304" pitchFamily="18" charset="0"/>
                <a:cs typeface="Times New Roman" panose="02020603050405020304" pitchFamily="18" charset="0"/>
              </a:rPr>
              <a:t>honest</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17" name="矩形 16"/>
          <p:cNvSpPr/>
          <p:nvPr/>
        </p:nvSpPr>
        <p:spPr>
          <a:xfrm>
            <a:off x="3163334" y="724490"/>
            <a:ext cx="1219200" cy="3667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800" b="1" dirty="0">
                <a:solidFill>
                  <a:srgbClr val="00B050"/>
                </a:solidFill>
                <a:latin typeface="Times New Roman" panose="02020603050405020304" pitchFamily="18" charset="0"/>
                <a:cs typeface="Times New Roman" panose="02020603050405020304" pitchFamily="18" charset="0"/>
              </a:rPr>
              <a:t>polite</a:t>
            </a:r>
            <a:endParaRPr lang="zh-CN" altLang="en-US" sz="2800" b="1" dirty="0">
              <a:solidFill>
                <a:srgbClr val="00B050"/>
              </a:solidFill>
              <a:latin typeface="Times New Roman" panose="02020603050405020304" pitchFamily="18" charset="0"/>
              <a:cs typeface="Times New Roman" panose="02020603050405020304" pitchFamily="18" charset="0"/>
            </a:endParaRPr>
          </a:p>
        </p:txBody>
      </p:sp>
      <p:sp>
        <p:nvSpPr>
          <p:cNvPr id="18" name="矩形 17"/>
          <p:cNvSpPr/>
          <p:nvPr/>
        </p:nvSpPr>
        <p:spPr>
          <a:xfrm>
            <a:off x="918746" y="1209371"/>
            <a:ext cx="3610105" cy="6443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800" b="1" dirty="0">
                <a:solidFill>
                  <a:srgbClr val="0000CC"/>
                </a:solidFill>
                <a:latin typeface="Times New Roman" panose="02020603050405020304" pitchFamily="18" charset="0"/>
                <a:cs typeface="Times New Roman" panose="02020603050405020304" pitchFamily="18" charset="0"/>
              </a:rPr>
              <a:t>hard working</a:t>
            </a:r>
            <a:endParaRPr lang="zh-CN" altLang="en-US" sz="2800" b="1" dirty="0">
              <a:solidFill>
                <a:srgbClr val="0000CC"/>
              </a:solidFill>
              <a:latin typeface="Times New Roman" panose="02020603050405020304" pitchFamily="18" charset="0"/>
              <a:cs typeface="Times New Roman" panose="02020603050405020304" pitchFamily="18" charset="0"/>
            </a:endParaRPr>
          </a:p>
        </p:txBody>
      </p:sp>
      <p:sp>
        <p:nvSpPr>
          <p:cNvPr id="19" name="矩形 18"/>
          <p:cNvSpPr/>
          <p:nvPr/>
        </p:nvSpPr>
        <p:spPr>
          <a:xfrm>
            <a:off x="891661" y="1908799"/>
            <a:ext cx="3610105" cy="10873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800" b="1" dirty="0">
                <a:solidFill>
                  <a:srgbClr val="9900CC"/>
                </a:solidFill>
                <a:latin typeface="Times New Roman" panose="02020603050405020304" pitchFamily="18" charset="0"/>
                <a:cs typeface="Times New Roman" panose="02020603050405020304" pitchFamily="18" charset="0"/>
              </a:rPr>
              <a:t>direct/ straightforward...</a:t>
            </a:r>
            <a:endParaRPr lang="en-US" altLang="zh-CN" sz="2800" b="1" dirty="0">
              <a:solidFill>
                <a:srgbClr val="99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additive="base">
                                        <p:cTn id="14"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6">
                                            <p:txEl>
                                              <p:pRg st="0" end="0"/>
                                            </p:txEl>
                                          </p:spTgt>
                                        </p:tgtEl>
                                        <p:attrNameLst>
                                          <p:attrName>style.visibility</p:attrName>
                                        </p:attrNameLst>
                                      </p:cBhvr>
                                      <p:to>
                                        <p:strVal val="visible"/>
                                      </p:to>
                                    </p:set>
                                    <p:anim calcmode="lin" valueType="num">
                                      <p:cBhvr additive="base">
                                        <p:cTn id="38"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fill="hold"/>
                                        <p:tgtEl>
                                          <p:spTgt spid="25"/>
                                        </p:tgtEl>
                                        <p:attrNameLst>
                                          <p:attrName>ppt_x</p:attrName>
                                        </p:attrNameLst>
                                      </p:cBhvr>
                                      <p:tavLst>
                                        <p:tav tm="0">
                                          <p:val>
                                            <p:strVal val="#ppt_x"/>
                                          </p:val>
                                        </p:tav>
                                        <p:tav tm="100000">
                                          <p:val>
                                            <p:strVal val="#ppt_x"/>
                                          </p:val>
                                        </p:tav>
                                      </p:tavLst>
                                    </p:anim>
                                    <p:anim calcmode="lin" valueType="num">
                                      <p:cBhvr additive="base">
                                        <p:cTn id="6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additive="base">
                                        <p:cTn id="74" dur="500" fill="hold"/>
                                        <p:tgtEl>
                                          <p:spTgt spid="24"/>
                                        </p:tgtEl>
                                        <p:attrNameLst>
                                          <p:attrName>ppt_x</p:attrName>
                                        </p:attrNameLst>
                                      </p:cBhvr>
                                      <p:tavLst>
                                        <p:tav tm="0">
                                          <p:val>
                                            <p:strVal val="#ppt_x"/>
                                          </p:val>
                                        </p:tav>
                                        <p:tav tm="100000">
                                          <p:val>
                                            <p:strVal val="#ppt_x"/>
                                          </p:val>
                                        </p:tav>
                                      </p:tavLst>
                                    </p:anim>
                                    <p:anim calcmode="lin" valueType="num">
                                      <p:cBhvr additive="base">
                                        <p:cTn id="7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 calcmode="lin" valueType="num">
                                      <p:cBhvr additive="base">
                                        <p:cTn id="80" dur="500" fill="hold"/>
                                        <p:tgtEl>
                                          <p:spTgt spid="19"/>
                                        </p:tgtEl>
                                        <p:attrNameLst>
                                          <p:attrName>ppt_x</p:attrName>
                                        </p:attrNameLst>
                                      </p:cBhvr>
                                      <p:tavLst>
                                        <p:tav tm="0">
                                          <p:val>
                                            <p:strVal val="#ppt_x"/>
                                          </p:val>
                                        </p:tav>
                                        <p:tav tm="100000">
                                          <p:val>
                                            <p:strVal val="#ppt_x"/>
                                          </p:val>
                                        </p:tav>
                                      </p:tavLst>
                                    </p:anim>
                                    <p:anim calcmode="lin" valueType="num">
                                      <p:cBhvr additive="base">
                                        <p:cTn id="8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P spid="22" grpId="0"/>
      <p:bldP spid="23" grpId="0"/>
      <p:bldP spid="24" grpId="0"/>
      <p:bldP spid="25" grpId="0"/>
      <p:bldP spid="2" grpId="0" animBg="1"/>
      <p:bldP spid="17" grpId="0" animBg="1"/>
      <p:bldP spid="18" grpId="0" animBg="1"/>
      <p:bldP spid="1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6524" y="0"/>
            <a:ext cx="4403075" cy="71096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RODERICK:   Young man, would you step inside a moment, please?</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Who? Me, sir?</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RODERICK:    Yes, you. </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OLIVER:          Through the front door on your left.</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(A servant opens a door) Thanks.</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SERVANT:      Good morning, sir. Would you please come</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in?  Permit me to lead the way, sir.</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OLIVER:           (Henry enters) Thank you, James. That will be all.</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RODERICK:     How do you do, Mr... </a:t>
            </a:r>
            <a:r>
              <a:rPr kumimoji="0" lang="en-US" altLang="zh-CN" sz="1200" b="1" i="1" u="none" strike="noStrike" kern="1200" cap="none" spc="0" normalizeH="0" baseline="0" noProof="0" dirty="0" err="1">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er</a:t>
            </a: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Adams. Henry Adams.</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OLIVER:          Come and sit down, Mr. Adams.</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Thank you.</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RODERICK:    You're an American?</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That's right, from San Francisco.</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RODERICK:    How well do you know London?</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Not at all, it's my first trip here.</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RODERICK:   I wonder, Mr. Adams, if you'd mind us asking a few questions.</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Not at all. Go right ahead.</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RODERICK:   May we ask what you're doing in this country and what your plans are?</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Well, I can't say that I have any plans. I'm hoping to find work. As a matter of fact, I landed in Britain by accident. OLIVER:         How is that possible?</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Well, you see, back home I had my own boat. About a month ago, I was sailing out of the bay ... (his eyes stare at what is left of the brother's dinner on table)</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OLIVER:         Well, go on.</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Oh, yes. Well, towards nightfall I found myself carried out to sea by a strong wind. It was all my fault. I didn't know whether I could survive until morning. The next morning I'd just about given myself up for lost when I was spotted by a ship.</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OLIVER:         And it was the ship that brought you to England.</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Yes. The fact is that I earned my passage by working as an unpaid hand, which accounts for my appearance. I went to the American embassy to seek help, but ... (The brothers smile at each other.)</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矩形 10"/>
          <p:cNvSpPr/>
          <p:nvPr/>
        </p:nvSpPr>
        <p:spPr>
          <a:xfrm>
            <a:off x="4724402" y="0"/>
            <a:ext cx="4572000" cy="692497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RODERICK:  Well, you mustn't worry about that. It's an advantage.</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I'm afraid I don't quite follow you, sir.</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RODERICK:  Tell us, Mr. Adams, what sort of work did you do in America?</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I worked for a mining company. Could you offer me some kind of work here?</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RODERICK:   Patience, Mr. Adams. If you don't mind, may I ask you how much money you have?</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Well, to be honest, I have none.</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srgbClr val="9900CC"/>
                </a:solidFill>
                <a:effectLst/>
                <a:uLnTx/>
                <a:uFillTx/>
                <a:latin typeface="Times New Roman" panose="02020603050405020304" pitchFamily="18" charset="0"/>
                <a:ea typeface="宋体" panose="02010600030101010101" pitchFamily="2" charset="-122"/>
                <a:cs typeface="Times New Roman" panose="02020603050405020304" pitchFamily="18" charset="0"/>
              </a:rPr>
              <a:t>OLIVER:         (happily) What luck! Brother, what luck! (claps his hands together)</a:t>
            </a:r>
            <a:endParaRPr kumimoji="0" lang="en-US" altLang="zh-CN" sz="1200" b="1" i="1" u="none" strike="noStrike" kern="1200" cap="none" spc="0" normalizeH="0" baseline="0" noProof="0" dirty="0">
              <a:ln>
                <a:noFill/>
              </a:ln>
              <a:solidFill>
                <a:srgbClr val="9900CC"/>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Well, it may seem lucky to you but not to me! On the contrary, in fact. If this is your idea of some kind of joke, I don't think it's very funny. (Henry stands up to leave) Now if you'll excuse me, I think I'll be on my way.</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RODERICK:   Please don't go, Mr. Adams. You mustn't think we don't care about you. Oliver, give him the letter.</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OLIVER:         Yes, the letter. (gets it from a desk and gives it to Henry like a gift) The letter.</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(taking it carefully) For me?</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RODERICK:   For you. (Henry starts to open it) Oh, no, you mustn't open it. Not yet. You can't open it until two o'clock.</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Oh, this is silly.</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RODERICK:   Not silly. There's money in it. (calls to the servant) James?</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Oh, no. I don't want your charity. I just want an honest job.</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RODERICK:   We know you're hard-working. That's why we've given you the letter. James, show Mr. Adams out.</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OLIVER:        Good luck, Mr. Adams.</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Well, why don't you explain what this is all </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about?</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RODERICK:   You'll soon know. (looks at the clock) In </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exactly an hour and a half.</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SERVANT:    This way, sir. </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RODERICK:   Mr. Adams, not until 2 o'clock. Promise?</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rPr>
              <a:t>HENRY:          Promise. Goodbye.</a:t>
            </a:r>
            <a:endParaRPr kumimoji="0" lang="en-US" altLang="zh-CN" sz="1200" b="1" i="1" u="none" strike="noStrike" kern="1200" cap="none" spc="0" normalizeH="0" baseline="0" noProof="0" dirty="0">
              <a:ln>
                <a:noFill/>
              </a:ln>
              <a:solidFill>
                <a:prstClr val="white">
                  <a:lumMod val="75000"/>
                </a:prstClr>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3" name="直接连接符 12"/>
          <p:cNvCxnSpPr/>
          <p:nvPr/>
        </p:nvCxnSpPr>
        <p:spPr>
          <a:xfrm>
            <a:off x="4572000" y="0"/>
            <a:ext cx="0" cy="670560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3" name="矩形 2"/>
          <p:cNvSpPr/>
          <p:nvPr/>
        </p:nvSpPr>
        <p:spPr>
          <a:xfrm>
            <a:off x="-1" y="12853"/>
            <a:ext cx="4572000" cy="461665"/>
          </a:xfrm>
          <a:prstGeom prst="rect">
            <a:avLst/>
          </a:prstGeom>
        </p:spPr>
        <p:txBody>
          <a:bodyPr>
            <a:spAutoFit/>
          </a:bodyPr>
          <a:lstStyle/>
          <a:p>
            <a:pPr lvl="0">
              <a:defRPr/>
            </a:pPr>
            <a:r>
              <a:rPr lang="en-US" altLang="zh-CN" sz="1200" b="1" i="1" dirty="0">
                <a:solidFill>
                  <a:srgbClr val="FF0000"/>
                </a:solidFill>
                <a:latin typeface="Times New Roman" panose="02020603050405020304" pitchFamily="18" charset="0"/>
                <a:cs typeface="Times New Roman" panose="02020603050405020304" pitchFamily="18" charset="0"/>
              </a:rPr>
              <a:t>RODERICK:   Young man, would you step inside a moment, please?</a:t>
            </a:r>
            <a:endParaRPr lang="en-US" altLang="zh-CN" sz="1200" b="1" i="1" dirty="0">
              <a:solidFill>
                <a:srgbClr val="FF0000"/>
              </a:solidFill>
              <a:latin typeface="Times New Roman" panose="02020603050405020304" pitchFamily="18" charset="0"/>
              <a:cs typeface="Times New Roman" panose="02020603050405020304" pitchFamily="18" charset="0"/>
            </a:endParaRPr>
          </a:p>
          <a:p>
            <a:pPr lvl="0">
              <a:defRPr/>
            </a:pPr>
            <a:r>
              <a:rPr lang="en-US" altLang="zh-CN" sz="1200" b="1" i="1" dirty="0">
                <a:solidFill>
                  <a:srgbClr val="FF0000"/>
                </a:solidFill>
                <a:latin typeface="Times New Roman" panose="02020603050405020304" pitchFamily="18" charset="0"/>
                <a:cs typeface="Times New Roman" panose="02020603050405020304" pitchFamily="18" charset="0"/>
              </a:rPr>
              <a:t>HENRY:           Who? Me, sir?</a:t>
            </a:r>
            <a:endParaRPr lang="en-US" altLang="zh-CN" sz="1200" b="1" i="1" dirty="0">
              <a:solidFill>
                <a:srgbClr val="FF0000"/>
              </a:solidFill>
              <a:latin typeface="Times New Roman" panose="02020603050405020304" pitchFamily="18" charset="0"/>
              <a:cs typeface="Times New Roman" panose="02020603050405020304" pitchFamily="18" charset="0"/>
            </a:endParaRPr>
          </a:p>
        </p:txBody>
      </p:sp>
      <p:sp>
        <p:nvSpPr>
          <p:cNvPr id="4" name="矩形 3"/>
          <p:cNvSpPr/>
          <p:nvPr/>
        </p:nvSpPr>
        <p:spPr>
          <a:xfrm>
            <a:off x="4724402" y="381000"/>
            <a:ext cx="4572000" cy="830997"/>
          </a:xfrm>
          <a:prstGeom prst="rect">
            <a:avLst/>
          </a:prstGeom>
        </p:spPr>
        <p:txBody>
          <a:bodyPr>
            <a:spAutoFit/>
          </a:bodyPr>
          <a:lstStyle/>
          <a:p>
            <a:pPr lvl="0">
              <a:defRPr/>
            </a:pPr>
            <a:r>
              <a:rPr lang="en-US" altLang="zh-CN" sz="1200" b="1" i="1" dirty="0">
                <a:solidFill>
                  <a:srgbClr val="0000CC"/>
                </a:solidFill>
                <a:latin typeface="Times New Roman" panose="02020603050405020304" pitchFamily="18" charset="0"/>
                <a:cs typeface="Times New Roman" panose="02020603050405020304" pitchFamily="18" charset="0"/>
              </a:rPr>
              <a:t>RODERICK:  Tell us, Mr. Adams, what sort of work did you do in America?</a:t>
            </a:r>
            <a:endParaRPr lang="en-US" altLang="zh-CN" sz="1200" b="1" i="1" dirty="0">
              <a:solidFill>
                <a:srgbClr val="0000CC"/>
              </a:solidFill>
              <a:latin typeface="Times New Roman" panose="02020603050405020304" pitchFamily="18" charset="0"/>
              <a:cs typeface="Times New Roman" panose="02020603050405020304" pitchFamily="18" charset="0"/>
            </a:endParaRPr>
          </a:p>
          <a:p>
            <a:pPr lvl="0">
              <a:defRPr/>
            </a:pPr>
            <a:r>
              <a:rPr lang="en-US" altLang="zh-CN" sz="1200" b="1" i="1" dirty="0">
                <a:solidFill>
                  <a:srgbClr val="0000CC"/>
                </a:solidFill>
                <a:latin typeface="Times New Roman" panose="02020603050405020304" pitchFamily="18" charset="0"/>
                <a:cs typeface="Times New Roman" panose="02020603050405020304" pitchFamily="18" charset="0"/>
              </a:rPr>
              <a:t>HENRY:          I worked for a mining company. Could you offer me some kind of work here?</a:t>
            </a:r>
            <a:endParaRPr lang="en-US" altLang="zh-CN" sz="1200" b="1" i="1" dirty="0">
              <a:solidFill>
                <a:srgbClr val="0000CC"/>
              </a:solidFill>
              <a:latin typeface="Times New Roman" panose="02020603050405020304" pitchFamily="18" charset="0"/>
              <a:cs typeface="Times New Roman" panose="02020603050405020304" pitchFamily="18" charset="0"/>
            </a:endParaRPr>
          </a:p>
        </p:txBody>
      </p:sp>
      <p:sp>
        <p:nvSpPr>
          <p:cNvPr id="5" name="矩形 4"/>
          <p:cNvSpPr/>
          <p:nvPr/>
        </p:nvSpPr>
        <p:spPr>
          <a:xfrm>
            <a:off x="4724402" y="1981200"/>
            <a:ext cx="4572000" cy="829945"/>
          </a:xfrm>
          <a:prstGeom prst="rect">
            <a:avLst/>
          </a:prstGeom>
        </p:spPr>
        <p:txBody>
          <a:bodyPr wrap="square">
            <a:spAutoFit/>
          </a:bodyPr>
          <a:lstStyle/>
          <a:p>
            <a:pPr lvl="0">
              <a:defRPr/>
            </a:pPr>
            <a:r>
              <a:rPr lang="en-US" altLang="zh-CN" sz="1200" b="1" i="1" dirty="0">
                <a:solidFill>
                  <a:srgbClr val="9900CC"/>
                </a:solidFill>
                <a:latin typeface="Times New Roman" panose="02020603050405020304" pitchFamily="18" charset="0"/>
                <a:cs typeface="Times New Roman" panose="02020603050405020304" pitchFamily="18" charset="0"/>
              </a:rPr>
              <a:t>HENRY:          Well, it may seem lucky to you but not to me! On the contrary, in fact. If this is your idea of some kind of joke, I don't think it's very funny. (Henry stands up to leave) Now if you'll excuse me, I think I'll be on my way.</a:t>
            </a:r>
            <a:endParaRPr lang="en-US" altLang="zh-CN" sz="1200" b="1" i="1" dirty="0">
              <a:solidFill>
                <a:srgbClr val="9900CC"/>
              </a:solidFill>
              <a:latin typeface="Times New Roman" panose="02020603050405020304" pitchFamily="18" charset="0"/>
              <a:cs typeface="Times New Roman" panose="02020603050405020304" pitchFamily="18" charset="0"/>
            </a:endParaRPr>
          </a:p>
        </p:txBody>
      </p:sp>
      <p:sp>
        <p:nvSpPr>
          <p:cNvPr id="6" name="矩形 5"/>
          <p:cNvSpPr/>
          <p:nvPr/>
        </p:nvSpPr>
        <p:spPr>
          <a:xfrm>
            <a:off x="4724402" y="5297269"/>
            <a:ext cx="4572000" cy="646331"/>
          </a:xfrm>
          <a:prstGeom prst="rect">
            <a:avLst/>
          </a:prstGeom>
        </p:spPr>
        <p:txBody>
          <a:bodyPr>
            <a:spAutoFit/>
          </a:bodyPr>
          <a:lstStyle/>
          <a:p>
            <a:pPr lvl="0">
              <a:defRPr/>
            </a:pPr>
            <a:r>
              <a:rPr lang="en-US" altLang="zh-CN" sz="1200" b="1" i="1" dirty="0">
                <a:solidFill>
                  <a:srgbClr val="00B050"/>
                </a:solidFill>
                <a:latin typeface="Times New Roman" panose="02020603050405020304" pitchFamily="18" charset="0"/>
                <a:cs typeface="Times New Roman" panose="02020603050405020304" pitchFamily="18" charset="0"/>
              </a:rPr>
              <a:t>OLIVER:        Good luck, Mr. Adams.</a:t>
            </a:r>
            <a:endParaRPr lang="en-US" altLang="zh-CN" sz="1200" b="1" i="1" dirty="0">
              <a:solidFill>
                <a:srgbClr val="00B050"/>
              </a:solidFill>
              <a:latin typeface="Times New Roman" panose="02020603050405020304" pitchFamily="18" charset="0"/>
              <a:cs typeface="Times New Roman" panose="02020603050405020304" pitchFamily="18" charset="0"/>
            </a:endParaRPr>
          </a:p>
          <a:p>
            <a:pPr lvl="0">
              <a:defRPr/>
            </a:pPr>
            <a:r>
              <a:rPr lang="en-US" altLang="zh-CN" sz="1200" b="1" i="1" dirty="0">
                <a:solidFill>
                  <a:srgbClr val="00B050"/>
                </a:solidFill>
                <a:latin typeface="Times New Roman" panose="02020603050405020304" pitchFamily="18" charset="0"/>
                <a:cs typeface="Times New Roman" panose="02020603050405020304" pitchFamily="18" charset="0"/>
              </a:rPr>
              <a:t>HENRY:          Well, why don't you explain what this is all </a:t>
            </a:r>
            <a:endParaRPr lang="en-US" altLang="zh-CN" sz="1200" b="1" i="1" dirty="0">
              <a:solidFill>
                <a:srgbClr val="00B050"/>
              </a:solidFill>
              <a:latin typeface="Times New Roman" panose="02020603050405020304" pitchFamily="18" charset="0"/>
              <a:cs typeface="Times New Roman" panose="02020603050405020304" pitchFamily="18" charset="0"/>
            </a:endParaRPr>
          </a:p>
          <a:p>
            <a:pPr lvl="0">
              <a:defRPr/>
            </a:pPr>
            <a:r>
              <a:rPr lang="en-US" altLang="zh-CN" sz="1200" b="1" i="1" dirty="0">
                <a:solidFill>
                  <a:srgbClr val="00B050"/>
                </a:solidFill>
                <a:latin typeface="Times New Roman" panose="02020603050405020304" pitchFamily="18" charset="0"/>
                <a:cs typeface="Times New Roman" panose="02020603050405020304" pitchFamily="18" charset="0"/>
              </a:rPr>
              <a:t>about?</a:t>
            </a:r>
            <a:endParaRPr lang="en-US" altLang="zh-CN" sz="1200" b="1" i="1" dirty="0">
              <a:solidFill>
                <a:srgbClr val="00B050"/>
              </a:solidFill>
              <a:latin typeface="Times New Roman" panose="02020603050405020304" pitchFamily="18" charset="0"/>
              <a:cs typeface="Times New Roman" panose="02020603050405020304" pitchFamily="18" charset="0"/>
            </a:endParaRPr>
          </a:p>
        </p:txBody>
      </p:sp>
      <p:sp>
        <p:nvSpPr>
          <p:cNvPr id="7" name="矩形 6"/>
          <p:cNvSpPr/>
          <p:nvPr/>
        </p:nvSpPr>
        <p:spPr>
          <a:xfrm>
            <a:off x="4699614" y="6396335"/>
            <a:ext cx="4572000" cy="461665"/>
          </a:xfrm>
          <a:prstGeom prst="rect">
            <a:avLst/>
          </a:prstGeom>
        </p:spPr>
        <p:txBody>
          <a:bodyPr>
            <a:spAutoFit/>
          </a:bodyPr>
          <a:lstStyle/>
          <a:p>
            <a:pPr lvl="0">
              <a:defRPr/>
            </a:pPr>
            <a:r>
              <a:rPr lang="en-US" altLang="zh-CN" sz="1200" b="1" i="1" dirty="0">
                <a:solidFill>
                  <a:schemeClr val="accent6">
                    <a:lumMod val="50000"/>
                  </a:schemeClr>
                </a:solidFill>
                <a:latin typeface="Times New Roman" panose="02020603050405020304" pitchFamily="18" charset="0"/>
                <a:cs typeface="Times New Roman" panose="02020603050405020304" pitchFamily="18" charset="0"/>
              </a:rPr>
              <a:t>RODERICK:   Mr. Adams, not until 2 o'clock. Promise?</a:t>
            </a:r>
            <a:endParaRPr lang="en-US" altLang="zh-CN" sz="1200" b="1" i="1" dirty="0">
              <a:solidFill>
                <a:schemeClr val="accent6">
                  <a:lumMod val="50000"/>
                </a:schemeClr>
              </a:solidFill>
              <a:latin typeface="Times New Roman" panose="02020603050405020304" pitchFamily="18" charset="0"/>
              <a:cs typeface="Times New Roman" panose="02020603050405020304" pitchFamily="18" charset="0"/>
            </a:endParaRPr>
          </a:p>
          <a:p>
            <a:pPr lvl="0">
              <a:defRPr/>
            </a:pPr>
            <a:r>
              <a:rPr lang="en-US" altLang="zh-CN" sz="1200" b="1" i="1" dirty="0">
                <a:solidFill>
                  <a:schemeClr val="accent6">
                    <a:lumMod val="50000"/>
                  </a:schemeClr>
                </a:solidFill>
                <a:latin typeface="Times New Roman" panose="02020603050405020304" pitchFamily="18" charset="0"/>
                <a:cs typeface="Times New Roman" panose="02020603050405020304" pitchFamily="18" charset="0"/>
              </a:rPr>
              <a:t>HENRY:          Promise. Goodbye.</a:t>
            </a:r>
            <a:endParaRPr lang="en-US" altLang="zh-CN" sz="1200" b="1" i="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2" name="文本框 31"/>
          <p:cNvSpPr txBox="1"/>
          <p:nvPr/>
        </p:nvSpPr>
        <p:spPr>
          <a:xfrm>
            <a:off x="2187893" y="285432"/>
            <a:ext cx="2231390" cy="460375"/>
          </a:xfrm>
          <a:prstGeom prst="rect">
            <a:avLst/>
          </a:prstGeom>
          <a:noFill/>
          <a:ln w="9525">
            <a:noFill/>
          </a:ln>
        </p:spPr>
        <p:txBody>
          <a:bodyPr wrap="none" anchor="t">
            <a:spAutoFit/>
          </a:bodyPr>
          <a:lstStyle/>
          <a:p>
            <a:r>
              <a:rPr lang="en-US" altLang="zh-CN" sz="2400" b="1" dirty="0">
                <a:solidFill>
                  <a:srgbClr val="FF0000"/>
                </a:solidFill>
                <a:latin typeface="Times New Roman" panose="02020603050405020304" pitchFamily="18" charset="0"/>
                <a:ea typeface="宋体" panose="02010600030101010101" pitchFamily="2" charset="-122"/>
              </a:rPr>
              <a:t>puzzled/curious</a:t>
            </a:r>
            <a:endParaRPr lang="en-US" altLang="zh-CN" sz="2400" b="1" dirty="0">
              <a:solidFill>
                <a:srgbClr val="FF0000"/>
              </a:solidFill>
              <a:latin typeface="Times New Roman" panose="02020603050405020304" pitchFamily="18" charset="0"/>
              <a:ea typeface="宋体" panose="02010600030101010101" pitchFamily="2" charset="-122"/>
            </a:endParaRPr>
          </a:p>
        </p:txBody>
      </p:sp>
      <p:sp>
        <p:nvSpPr>
          <p:cNvPr id="33" name="文本框 32"/>
          <p:cNvSpPr txBox="1"/>
          <p:nvPr/>
        </p:nvSpPr>
        <p:spPr>
          <a:xfrm>
            <a:off x="2188210" y="1719262"/>
            <a:ext cx="2130425" cy="460375"/>
          </a:xfrm>
          <a:prstGeom prst="rect">
            <a:avLst/>
          </a:prstGeom>
          <a:noFill/>
          <a:ln w="9525">
            <a:noFill/>
          </a:ln>
        </p:spPr>
        <p:txBody>
          <a:bodyPr wrap="none" anchor="t">
            <a:spAutoFit/>
          </a:bodyPr>
          <a:lstStyle/>
          <a:p>
            <a:r>
              <a:rPr lang="en-US" altLang="zh-CN" sz="2400" b="1" dirty="0">
                <a:solidFill>
                  <a:srgbClr val="9900CC"/>
                </a:solidFill>
                <a:latin typeface="Times New Roman" panose="02020603050405020304" pitchFamily="18" charset="0"/>
                <a:ea typeface="宋体" panose="02010600030101010101" pitchFamily="2" charset="-122"/>
              </a:rPr>
              <a:t>angry/annoyed</a:t>
            </a:r>
            <a:endParaRPr lang="en-US" altLang="zh-CN" sz="2400" b="1" dirty="0">
              <a:solidFill>
                <a:srgbClr val="9900CC"/>
              </a:solidFill>
              <a:latin typeface="Times New Roman" panose="02020603050405020304" pitchFamily="18" charset="0"/>
              <a:ea typeface="宋体" panose="02010600030101010101" pitchFamily="2" charset="-122"/>
            </a:endParaRPr>
          </a:p>
        </p:txBody>
      </p:sp>
      <p:sp>
        <p:nvSpPr>
          <p:cNvPr id="2" name="文本框 1"/>
          <p:cNvSpPr txBox="1"/>
          <p:nvPr/>
        </p:nvSpPr>
        <p:spPr>
          <a:xfrm>
            <a:off x="2778760" y="866140"/>
            <a:ext cx="1304290" cy="460375"/>
          </a:xfrm>
          <a:prstGeom prst="rect">
            <a:avLst/>
          </a:prstGeom>
          <a:noFill/>
          <a:ln w="9525">
            <a:noFill/>
          </a:ln>
        </p:spPr>
        <p:txBody>
          <a:bodyPr wrap="square" anchor="t">
            <a:spAutoFit/>
          </a:bodyPr>
          <a:p>
            <a:r>
              <a:rPr lang="en-US" altLang="zh-CN" sz="2400" b="1" dirty="0">
                <a:solidFill>
                  <a:srgbClr val="0000CC"/>
                </a:solidFill>
                <a:latin typeface="Times New Roman" panose="02020603050405020304" pitchFamily="18" charset="0"/>
                <a:ea typeface="宋体" panose="02010600030101010101" pitchFamily="2" charset="-122"/>
              </a:rPr>
              <a:t>hopeful</a:t>
            </a:r>
            <a:endParaRPr lang="en-US" altLang="zh-CN" sz="2400" b="1" dirty="0">
              <a:solidFill>
                <a:srgbClr val="0000CC"/>
              </a:solidFill>
              <a:latin typeface="Times New Roman" panose="02020603050405020304" pitchFamily="18" charset="0"/>
              <a:ea typeface="宋体" panose="02010600030101010101" pitchFamily="2" charset="-122"/>
            </a:endParaRPr>
          </a:p>
        </p:txBody>
      </p:sp>
      <p:sp>
        <p:nvSpPr>
          <p:cNvPr id="8" name="文本框 7"/>
          <p:cNvSpPr txBox="1"/>
          <p:nvPr/>
        </p:nvSpPr>
        <p:spPr>
          <a:xfrm>
            <a:off x="1798955" y="5297487"/>
            <a:ext cx="2519680" cy="460375"/>
          </a:xfrm>
          <a:prstGeom prst="rect">
            <a:avLst/>
          </a:prstGeom>
          <a:noFill/>
          <a:ln w="9525">
            <a:noFill/>
          </a:ln>
        </p:spPr>
        <p:txBody>
          <a:bodyPr wrap="none" anchor="t">
            <a:spAutoFit/>
          </a:bodyPr>
          <a:p>
            <a:r>
              <a:rPr lang="en-US" altLang="zh-CN" sz="2400" b="1" dirty="0">
                <a:gradFill>
                  <a:gsLst>
                    <a:gs pos="0">
                      <a:srgbClr val="14CD68"/>
                    </a:gs>
                    <a:gs pos="100000">
                      <a:srgbClr val="0B6E38"/>
                    </a:gs>
                  </a:gsLst>
                  <a:lin scaled="0"/>
                </a:gradFill>
                <a:latin typeface="Times New Roman" panose="02020603050405020304" pitchFamily="18" charset="0"/>
                <a:ea typeface="宋体" panose="02010600030101010101" pitchFamily="2" charset="-122"/>
              </a:rPr>
              <a:t>unhappy/irritated</a:t>
            </a:r>
            <a:endParaRPr lang="en-US" altLang="zh-CN" sz="2400" b="1" dirty="0">
              <a:gradFill>
                <a:gsLst>
                  <a:gs pos="0">
                    <a:srgbClr val="14CD68"/>
                  </a:gs>
                  <a:gs pos="100000">
                    <a:srgbClr val="0B6E38"/>
                  </a:gs>
                </a:gsLst>
                <a:lin scaled="0"/>
              </a:gradFill>
              <a:latin typeface="Times New Roman" panose="02020603050405020304" pitchFamily="18" charset="0"/>
              <a:ea typeface="宋体" panose="02010600030101010101" pitchFamily="2" charset="-122"/>
            </a:endParaRPr>
          </a:p>
        </p:txBody>
      </p:sp>
      <p:sp>
        <p:nvSpPr>
          <p:cNvPr id="9" name="文本框 8"/>
          <p:cNvSpPr txBox="1"/>
          <p:nvPr/>
        </p:nvSpPr>
        <p:spPr>
          <a:xfrm>
            <a:off x="1805305" y="6138227"/>
            <a:ext cx="2513330" cy="460375"/>
          </a:xfrm>
          <a:prstGeom prst="rect">
            <a:avLst/>
          </a:prstGeom>
          <a:noFill/>
          <a:ln w="9525">
            <a:noFill/>
          </a:ln>
        </p:spPr>
        <p:txBody>
          <a:bodyPr wrap="none" anchor="t">
            <a:spAutoFit/>
          </a:bodyPr>
          <a:p>
            <a:r>
              <a:rPr lang="en-US" altLang="zh-CN" sz="2400" b="1" dirty="0">
                <a:solidFill>
                  <a:schemeClr val="bg2">
                    <a:lumMod val="50000"/>
                  </a:schemeClr>
                </a:solidFill>
                <a:latin typeface="Times New Roman" panose="02020603050405020304" pitchFamily="18" charset="0"/>
                <a:ea typeface="宋体" panose="02010600030101010101" pitchFamily="2" charset="-122"/>
              </a:rPr>
              <a:t>interested/curious</a:t>
            </a:r>
            <a:endParaRPr lang="en-US" altLang="zh-CN" sz="2400" b="1" dirty="0">
              <a:solidFill>
                <a:schemeClr val="bg2">
                  <a:lumMod val="50000"/>
                </a:schemeClr>
              </a:solidFill>
              <a:latin typeface="Times New Roman" panose="02020603050405020304" pitchFamily="18" charset="0"/>
              <a:ea typeface="宋体" panose="02010600030101010101" pitchFamily="2" charset="-122"/>
            </a:endParaRPr>
          </a:p>
        </p:txBody>
      </p:sp>
      <p:sp>
        <p:nvSpPr>
          <p:cNvPr id="12" name="文本框 11"/>
          <p:cNvSpPr txBox="1"/>
          <p:nvPr/>
        </p:nvSpPr>
        <p:spPr>
          <a:xfrm>
            <a:off x="626745" y="3152775"/>
            <a:ext cx="7722870" cy="953135"/>
          </a:xfrm>
          <a:prstGeom prst="rect">
            <a:avLst/>
          </a:prstGeom>
          <a:noFill/>
        </p:spPr>
        <p:txBody>
          <a:bodyPr wrap="square" rtlCol="0" anchor="t">
            <a:spAutoFit/>
          </a:bodyPr>
          <a:p>
            <a:r>
              <a:rPr lang="en-US" altLang="zh-CN" sz="2800" b="1" dirty="0">
                <a:solidFill>
                  <a:srgbClr val="0000CC"/>
                </a:solidFill>
                <a:latin typeface="Times New Roman" panose="02020603050405020304" pitchFamily="18" charset="0"/>
                <a:cs typeface="Times New Roman" panose="02020603050405020304" pitchFamily="18" charset="0"/>
                <a:sym typeface="+mn-ea"/>
              </a:rPr>
              <a:t>Henry's feelings changed </a:t>
            </a:r>
            <a:r>
              <a:rPr lang="en-US" altLang="zh-CN" sz="2800" b="1" dirty="0">
                <a:solidFill>
                  <a:srgbClr val="0000CC"/>
                </a:solidFill>
                <a:latin typeface="Times New Roman" panose="02020603050405020304" pitchFamily="18" charset="0"/>
                <a:cs typeface="Times New Roman" panose="02020603050405020304" pitchFamily="18" charset="0"/>
                <a:sym typeface="+mn-ea"/>
              </a:rPr>
              <a:t>as the story developed. What does he say or do?    How does he feel? </a:t>
            </a:r>
            <a:endParaRPr lang="zh-CN" altLang="en-US" sz="2800"/>
          </a:p>
        </p:txBody>
      </p:sp>
      <p:cxnSp>
        <p:nvCxnSpPr>
          <p:cNvPr id="24" name="直接箭头连接符 23"/>
          <p:cNvCxnSpPr/>
          <p:nvPr/>
        </p:nvCxnSpPr>
        <p:spPr>
          <a:xfrm>
            <a:off x="3276600" y="609600"/>
            <a:ext cx="0" cy="3949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H="1">
            <a:off x="3255010" y="1295400"/>
            <a:ext cx="21590" cy="533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a:stCxn id="33" idx="2"/>
          </p:cNvCxnSpPr>
          <p:nvPr/>
        </p:nvCxnSpPr>
        <p:spPr>
          <a:xfrm flipH="1">
            <a:off x="3200400" y="2179320"/>
            <a:ext cx="53340" cy="30784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3187700" y="5715000"/>
            <a:ext cx="12700" cy="457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anim calcmode="lin" valueType="num">
                                      <p:cBhvr additive="base">
                                        <p:cTn id="25"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2" presetClass="entr" presetSubtype="4" fill="hold" nodeType="with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 calcmode="lin" valueType="num">
                                      <p:cBhvr additive="base">
                                        <p:cTn id="4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 calcmode="lin" valueType="num">
                                      <p:cBhvr additive="base">
                                        <p:cTn id="4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Effect transition="in" filter="fade">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ppt_w</p:attrName>
                                        </p:attrNameLst>
                                      </p:cBhvr>
                                      <p:tavLst>
                                        <p:tav tm="0">
                                          <p:val>
                                            <p:fltVal val="0"/>
                                          </p:val>
                                        </p:tav>
                                        <p:tav tm="100000">
                                          <p:val>
                                            <p:strVal val="#ppt_w"/>
                                          </p:val>
                                        </p:tav>
                                      </p:tavLst>
                                    </p:anim>
                                    <p:anim calcmode="lin" valueType="num">
                                      <p:cBhvr>
                                        <p:cTn id="80" dur="500" fill="hold"/>
                                        <p:tgtEl>
                                          <p:spTgt spid="21"/>
                                        </p:tgtEl>
                                        <p:attrNameLst>
                                          <p:attrName>ppt_h</p:attrName>
                                        </p:attrNameLst>
                                      </p:cBhvr>
                                      <p:tavLst>
                                        <p:tav tm="0">
                                          <p:val>
                                            <p:fltVal val="0"/>
                                          </p:val>
                                        </p:tav>
                                        <p:tav tm="100000">
                                          <p:val>
                                            <p:strVal val="#ppt_h"/>
                                          </p:val>
                                        </p:tav>
                                      </p:tavLst>
                                    </p:anim>
                                    <p:animEffect transition="in" filter="fade">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22"/>
                                        </p:tgtEl>
                                        <p:attrNameLst>
                                          <p:attrName>style.visibility</p:attrName>
                                        </p:attrNameLst>
                                      </p:cBhvr>
                                      <p:to>
                                        <p:strVal val="visible"/>
                                      </p:to>
                                    </p:set>
                                    <p:anim calcmode="lin" valueType="num">
                                      <p:cBhvr>
                                        <p:cTn id="86" dur="500" fill="hold"/>
                                        <p:tgtEl>
                                          <p:spTgt spid="22"/>
                                        </p:tgtEl>
                                        <p:attrNameLst>
                                          <p:attrName>ppt_w</p:attrName>
                                        </p:attrNameLst>
                                      </p:cBhvr>
                                      <p:tavLst>
                                        <p:tav tm="0">
                                          <p:val>
                                            <p:fltVal val="0"/>
                                          </p:val>
                                        </p:tav>
                                        <p:tav tm="100000">
                                          <p:val>
                                            <p:strVal val="#ppt_w"/>
                                          </p:val>
                                        </p:tav>
                                      </p:tavLst>
                                    </p:anim>
                                    <p:anim calcmode="lin" valueType="num">
                                      <p:cBhvr>
                                        <p:cTn id="87" dur="500" fill="hold"/>
                                        <p:tgtEl>
                                          <p:spTgt spid="22"/>
                                        </p:tgtEl>
                                        <p:attrNameLst>
                                          <p:attrName>ppt_h</p:attrName>
                                        </p:attrNameLst>
                                      </p:cBhvr>
                                      <p:tavLst>
                                        <p:tav tm="0">
                                          <p:val>
                                            <p:fltVal val="0"/>
                                          </p:val>
                                        </p:tav>
                                        <p:tav tm="100000">
                                          <p:val>
                                            <p:strVal val="#ppt_h"/>
                                          </p:val>
                                        </p:tav>
                                      </p:tavLst>
                                    </p:anim>
                                    <p:animEffect transition="in" filter="fade">
                                      <p:cBhvr>
                                        <p:cTn id="8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32" grpId="0"/>
      <p:bldP spid="33" grpId="0"/>
      <p:bldP spid="2"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14960" y="2925445"/>
            <a:ext cx="309880" cy="583565"/>
          </a:xfrm>
          <a:prstGeom prst="rect">
            <a:avLst/>
          </a:prstGeom>
          <a:noFill/>
          <a:ln w="9525">
            <a:noFill/>
          </a:ln>
        </p:spPr>
        <p:txBody>
          <a:bodyPr wrap="none" anchor="t">
            <a:spAutoFit/>
          </a:bodyPr>
          <a:lstStyle/>
          <a:p>
            <a:r>
              <a:rPr lang="en-US" altLang="zh-CN" sz="3200" b="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  </a:t>
            </a:r>
            <a:endParaRPr lang="en-US" altLang="en-US" sz="3200" b="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endParaRPr>
          </a:p>
        </p:txBody>
      </p:sp>
      <p:sp>
        <p:nvSpPr>
          <p:cNvPr id="9" name="文本框 8"/>
          <p:cNvSpPr txBox="1"/>
          <p:nvPr/>
        </p:nvSpPr>
        <p:spPr>
          <a:xfrm>
            <a:off x="326073" y="4095115"/>
            <a:ext cx="309880" cy="583565"/>
          </a:xfrm>
          <a:prstGeom prst="rect">
            <a:avLst/>
          </a:prstGeom>
          <a:noFill/>
          <a:ln w="9525">
            <a:noFill/>
          </a:ln>
        </p:spPr>
        <p:txBody>
          <a:bodyPr wrap="none" anchor="t">
            <a:spAutoFit/>
          </a:bodyPr>
          <a:lstStyle/>
          <a:p>
            <a:r>
              <a:rPr lang="en-US" altLang="zh-CN" sz="3200" b="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 </a:t>
            </a:r>
            <a:endParaRPr lang="en-US" altLang="en-US" sz="3200" b="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endParaRPr>
          </a:p>
        </p:txBody>
      </p:sp>
      <p:sp>
        <p:nvSpPr>
          <p:cNvPr id="34" name="矩形 45064"/>
          <p:cNvSpPr/>
          <p:nvPr/>
        </p:nvSpPr>
        <p:spPr>
          <a:xfrm>
            <a:off x="13335" y="635"/>
            <a:ext cx="2477135" cy="579755"/>
          </a:xfrm>
          <a:prstGeom prst="rect">
            <a:avLst/>
          </a:prstGeom>
          <a:solidFill>
            <a:schemeClr val="accent1"/>
          </a:solidFill>
          <a:ln w="9525">
            <a:noFill/>
          </a:ln>
        </p:spPr>
        <p:txBody>
          <a:bodyPr anchor="ctr"/>
          <a:lstStyle/>
          <a:p>
            <a:r>
              <a:rPr lang="en-US" altLang="zh-CN" sz="3200" dirty="0">
                <a:solidFill>
                  <a:schemeClr val="bg1"/>
                </a:solidFill>
                <a:latin typeface="Impact" panose="020B0806030902050204" pitchFamily="34" charset="0"/>
                <a:ea typeface="宋体" panose="02010600030101010101" pitchFamily="2" charset="-122"/>
              </a:rPr>
              <a:t>Read for Plot</a:t>
            </a:r>
            <a:endParaRPr lang="en-US" altLang="zh-CN" sz="3200" dirty="0">
              <a:solidFill>
                <a:schemeClr val="bg1"/>
              </a:solidFill>
              <a:latin typeface="Impact" panose="020B0806030902050204" pitchFamily="34" charset="0"/>
              <a:ea typeface="宋体" panose="02010600030101010101" pitchFamily="2" charset="-122"/>
            </a:endParaRPr>
          </a:p>
        </p:txBody>
      </p:sp>
      <p:sp>
        <p:nvSpPr>
          <p:cNvPr id="6" name="文本框 5"/>
          <p:cNvSpPr txBox="1"/>
          <p:nvPr/>
        </p:nvSpPr>
        <p:spPr>
          <a:xfrm>
            <a:off x="132080" y="466533"/>
            <a:ext cx="9076059" cy="583565"/>
          </a:xfrm>
          <a:prstGeom prst="rect">
            <a:avLst/>
          </a:prstGeom>
          <a:noFill/>
        </p:spPr>
        <p:txBody>
          <a:bodyPr wrap="square" rtlCol="0" anchor="t">
            <a:spAutoFit/>
          </a:bodyPr>
          <a:lstStyle/>
          <a:p>
            <a:pPr marL="457200" indent="-457200">
              <a:buFont typeface="Wingdings" panose="05000000000000000000" charset="0"/>
              <a:buChar char="Ø"/>
            </a:pPr>
            <a:r>
              <a:rPr lang="en-US" altLang="en-US" sz="2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Enjoy the video.</a:t>
            </a:r>
            <a:r>
              <a:rPr lang="en-US" altLang="en-US" sz="32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altLang="en-US" sz="32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3" name="Act I Scene4 ">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32080" y="1050290"/>
            <a:ext cx="8707120" cy="545338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bldLst>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文本框 99"/>
          <p:cNvSpPr txBox="1"/>
          <p:nvPr/>
        </p:nvSpPr>
        <p:spPr>
          <a:xfrm>
            <a:off x="85090" y="580390"/>
            <a:ext cx="9013190" cy="1568450"/>
          </a:xfrm>
          <a:prstGeom prst="rect">
            <a:avLst/>
          </a:prstGeom>
          <a:noFill/>
          <a:ln w="9525">
            <a:noFill/>
          </a:ln>
        </p:spPr>
        <p:txBody>
          <a:bodyPr wrap="square" anchor="t">
            <a:spAutoFit/>
          </a:bodyPr>
          <a:lstStyle/>
          <a:p>
            <a:pPr marL="457200" indent="-457200">
              <a:buFont typeface="Wingdings" panose="05000000000000000000" charset="0"/>
              <a:buChar char="Ø"/>
            </a:pPr>
            <a:r>
              <a:rPr lang="en-US" altLang="en-US" sz="3200" dirty="0">
                <a:latin typeface="Times New Roman" panose="02020603050405020304" pitchFamily="18" charset="0"/>
                <a:ea typeface="宋体" panose="02010600030101010101" pitchFamily="2" charset="-122"/>
                <a:cs typeface="Times New Roman" panose="02020603050405020304" pitchFamily="18" charset="0"/>
              </a:rPr>
              <a:t>Change the play into a story with the following information.</a:t>
            </a:r>
            <a:endParaRPr lang="en-US" altLang="en-US" sz="3200" dirty="0">
              <a:latin typeface="Times New Roman" panose="02020603050405020304" pitchFamily="18" charset="0"/>
              <a:ea typeface="宋体" panose="02010600030101010101" pitchFamily="2" charset="-122"/>
              <a:cs typeface="Times New Roman" panose="02020603050405020304" pitchFamily="18" charset="0"/>
            </a:endParaRPr>
          </a:p>
          <a:p>
            <a:endParaRPr lang="en-US" altLang="en-US" sz="3200" dirty="0">
              <a:solidFill>
                <a:srgbClr val="0000CC"/>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nvSpPr>
        <p:spPr>
          <a:xfrm>
            <a:off x="314960" y="2925445"/>
            <a:ext cx="309880" cy="583565"/>
          </a:xfrm>
          <a:prstGeom prst="rect">
            <a:avLst/>
          </a:prstGeom>
          <a:noFill/>
          <a:ln w="9525">
            <a:noFill/>
          </a:ln>
        </p:spPr>
        <p:txBody>
          <a:bodyPr wrap="none" anchor="t">
            <a:spAutoFit/>
          </a:bodyPr>
          <a:lstStyle/>
          <a:p>
            <a:r>
              <a:rPr lang="en-US" altLang="zh-CN" sz="3200" b="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  </a:t>
            </a:r>
            <a:endParaRPr lang="en-US" altLang="en-US" sz="3200" b="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endParaRPr>
          </a:p>
        </p:txBody>
      </p:sp>
      <p:sp>
        <p:nvSpPr>
          <p:cNvPr id="9" name="文本框 8"/>
          <p:cNvSpPr txBox="1"/>
          <p:nvPr/>
        </p:nvSpPr>
        <p:spPr>
          <a:xfrm>
            <a:off x="326073" y="4095115"/>
            <a:ext cx="309880" cy="583565"/>
          </a:xfrm>
          <a:prstGeom prst="rect">
            <a:avLst/>
          </a:prstGeom>
          <a:noFill/>
          <a:ln w="9525">
            <a:noFill/>
          </a:ln>
        </p:spPr>
        <p:txBody>
          <a:bodyPr wrap="none" anchor="t">
            <a:spAutoFit/>
          </a:bodyPr>
          <a:lstStyle/>
          <a:p>
            <a:r>
              <a:rPr lang="en-US" altLang="zh-CN" sz="3200" b="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 </a:t>
            </a:r>
            <a:endParaRPr lang="en-US" altLang="en-US" sz="3200" b="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endParaRPr>
          </a:p>
        </p:txBody>
      </p:sp>
      <p:sp>
        <p:nvSpPr>
          <p:cNvPr id="34" name="矩形 45064"/>
          <p:cNvSpPr/>
          <p:nvPr/>
        </p:nvSpPr>
        <p:spPr>
          <a:xfrm>
            <a:off x="13335" y="635"/>
            <a:ext cx="2477135" cy="579755"/>
          </a:xfrm>
          <a:prstGeom prst="rect">
            <a:avLst/>
          </a:prstGeom>
          <a:solidFill>
            <a:schemeClr val="accent1"/>
          </a:solidFill>
          <a:ln w="9525">
            <a:noFill/>
          </a:ln>
        </p:spPr>
        <p:txBody>
          <a:bodyPr anchor="ctr"/>
          <a:lstStyle/>
          <a:p>
            <a:r>
              <a:rPr lang="en-US" altLang="zh-CN" sz="3200" dirty="0">
                <a:solidFill>
                  <a:schemeClr val="bg1"/>
                </a:solidFill>
                <a:latin typeface="Impact" panose="020B0806030902050204" pitchFamily="34" charset="0"/>
                <a:ea typeface="宋体" panose="02010600030101010101" pitchFamily="2" charset="-122"/>
              </a:rPr>
              <a:t>Read for Plot</a:t>
            </a:r>
            <a:endParaRPr lang="en-US" altLang="zh-CN" sz="3200" dirty="0">
              <a:solidFill>
                <a:schemeClr val="bg1"/>
              </a:solidFill>
              <a:latin typeface="Impact" panose="020B0806030902050204" pitchFamily="34" charset="0"/>
              <a:ea typeface="宋体" panose="02010600030101010101" pitchFamily="2" charset="-122"/>
            </a:endParaRPr>
          </a:p>
        </p:txBody>
      </p:sp>
      <p:sp>
        <p:nvSpPr>
          <p:cNvPr id="6" name="文本框 5"/>
          <p:cNvSpPr txBox="1"/>
          <p:nvPr/>
        </p:nvSpPr>
        <p:spPr>
          <a:xfrm>
            <a:off x="85090" y="1683193"/>
            <a:ext cx="9076059" cy="4030980"/>
          </a:xfrm>
          <a:prstGeom prst="rect">
            <a:avLst/>
          </a:prstGeom>
          <a:noFill/>
        </p:spPr>
        <p:txBody>
          <a:bodyPr wrap="square" rtlCol="0" anchor="t">
            <a:spAutoFit/>
          </a:bodyPr>
          <a:lstStyle/>
          <a:p>
            <a:pPr algn="ctr"/>
            <a:r>
              <a:rPr lang="en-US" altLang="en-US" sz="3200" b="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sym typeface="+mn-ea"/>
              </a:rPr>
              <a:t>The elements of a story</a:t>
            </a:r>
            <a:endParaRPr lang="en-US" altLang="en-US" sz="3200" b="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en-US" sz="3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When: </a:t>
            </a:r>
            <a:r>
              <a:rPr lang="en-US" altLang="en-US" sz="3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in the summer of 1903</a:t>
            </a:r>
            <a:endParaRPr lang="en-US" altLang="en-US" sz="3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en-US" sz="3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Where:</a:t>
            </a:r>
            <a:r>
              <a:rPr lang="en-US" altLang="en-US" sz="3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in London</a:t>
            </a:r>
            <a:endParaRPr lang="en-US" altLang="en-US" sz="3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en-US" sz="3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Who :</a:t>
            </a:r>
            <a:r>
              <a:rPr lang="en-US" altLang="en-US" sz="3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Henry, Roderick&amp;Oliver</a:t>
            </a:r>
            <a:endParaRPr lang="en-US" altLang="en-US" sz="3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en-US" sz="3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What: </a:t>
            </a:r>
            <a:r>
              <a:rPr lang="en-US" altLang="en-US" sz="3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wander round the street,</a:t>
            </a:r>
            <a:r>
              <a:rPr lang="en-US" altLang="en-US" sz="3200" dirty="0">
                <a:latin typeface="Times New Roman" panose="02020603050405020304" pitchFamily="18" charset="0"/>
                <a:ea typeface="宋体" panose="02010600030101010101" pitchFamily="2" charset="-122"/>
                <a:cs typeface="Times New Roman" panose="02020603050405020304" pitchFamily="18" charset="0"/>
                <a:sym typeface="+mn-ea"/>
              </a:rPr>
              <a:t> be carried out to..., </a:t>
            </a:r>
            <a:endParaRPr lang="en-US" altLang="en-US" sz="3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en-US" sz="3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be spotted by...,earned his </a:t>
            </a:r>
            <a:r>
              <a:rPr lang="en-US" altLang="en-US" sz="3200" dirty="0">
                <a:latin typeface="Times New Roman" panose="02020603050405020304" pitchFamily="18" charset="0"/>
                <a:ea typeface="宋体" panose="02010600030101010101" pitchFamily="2" charset="-122"/>
                <a:cs typeface="Times New Roman" panose="02020603050405020304" pitchFamily="18" charset="0"/>
                <a:sym typeface="+mn-ea"/>
              </a:rPr>
              <a:t>passage...</a:t>
            </a:r>
            <a:endParaRPr lang="en-US" altLang="en-US" sz="3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en-US" sz="3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Why : </a:t>
            </a:r>
            <a:r>
              <a:rPr lang="en-US" altLang="en-US" sz="3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make a bet</a:t>
            </a:r>
            <a:endParaRPr lang="en-US" altLang="en-US" sz="3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a:p>
            <a:r>
              <a:rPr lang="en-US" altLang="en-US" sz="32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      How:  </a:t>
            </a:r>
            <a:r>
              <a:rPr lang="en-US" altLang="en-US" sz="3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give him a letter</a:t>
            </a:r>
            <a:endParaRPr lang="en-US" altLang="en-US" sz="3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文本框 99"/>
          <p:cNvSpPr txBox="1"/>
          <p:nvPr/>
        </p:nvSpPr>
        <p:spPr>
          <a:xfrm>
            <a:off x="12700" y="580390"/>
            <a:ext cx="9328785" cy="2245360"/>
          </a:xfrm>
          <a:prstGeom prst="rect">
            <a:avLst/>
          </a:prstGeom>
          <a:noFill/>
          <a:ln w="9525">
            <a:noFill/>
          </a:ln>
        </p:spPr>
        <p:txBody>
          <a:bodyPr wrap="square" anchor="t">
            <a:spAutoFit/>
          </a:bodyPr>
          <a:lstStyle/>
          <a:p>
            <a:pPr marL="457200" indent="-457200">
              <a:buFont typeface="Arial" panose="020B0604020202020204" pitchFamily="34" charset="0"/>
              <a:buChar char="•"/>
            </a:pPr>
            <a:r>
              <a:rPr lang="en-US" altLang="zh-CN" sz="2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Continuation Writing:</a:t>
            </a:r>
            <a:endParaRPr lang="en-US" altLang="zh-CN" sz="2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indent="0">
              <a:buFont typeface="Wingdings" panose="05000000000000000000" charset="0"/>
              <a:buNone/>
            </a:pPr>
            <a:r>
              <a:rPr lang="en-US" altLang="zh-CN" sz="2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      Suppose that you are invited to write a short story of  Scene   4. Can you predict what would happen to Henry with a million pound bank note ? ( 150 words)</a:t>
            </a:r>
            <a:endParaRPr lang="en-US" altLang="zh-CN" sz="2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nvSpPr>
        <p:spPr>
          <a:xfrm>
            <a:off x="314960" y="2925445"/>
            <a:ext cx="309880" cy="583565"/>
          </a:xfrm>
          <a:prstGeom prst="rect">
            <a:avLst/>
          </a:prstGeom>
          <a:noFill/>
          <a:ln w="9525">
            <a:noFill/>
          </a:ln>
        </p:spPr>
        <p:txBody>
          <a:bodyPr wrap="none" anchor="t">
            <a:spAutoFit/>
          </a:bodyPr>
          <a:lstStyle/>
          <a:p>
            <a:r>
              <a:rPr lang="en-US" altLang="zh-CN" sz="3200" b="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  </a:t>
            </a:r>
            <a:endParaRPr lang="en-US" altLang="en-US" sz="3200" b="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endParaRPr>
          </a:p>
        </p:txBody>
      </p:sp>
      <p:sp>
        <p:nvSpPr>
          <p:cNvPr id="9" name="文本框 8"/>
          <p:cNvSpPr txBox="1"/>
          <p:nvPr/>
        </p:nvSpPr>
        <p:spPr>
          <a:xfrm>
            <a:off x="326073" y="4095115"/>
            <a:ext cx="309880" cy="583565"/>
          </a:xfrm>
          <a:prstGeom prst="rect">
            <a:avLst/>
          </a:prstGeom>
          <a:noFill/>
          <a:ln w="9525">
            <a:noFill/>
          </a:ln>
        </p:spPr>
        <p:txBody>
          <a:bodyPr wrap="none" anchor="t">
            <a:spAutoFit/>
          </a:bodyPr>
          <a:lstStyle/>
          <a:p>
            <a:r>
              <a:rPr lang="en-US" altLang="zh-CN" sz="3200" b="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 </a:t>
            </a:r>
            <a:endParaRPr lang="en-US" altLang="en-US" sz="3200" b="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endParaRPr>
          </a:p>
        </p:txBody>
      </p:sp>
      <p:sp>
        <p:nvSpPr>
          <p:cNvPr id="34" name="矩形 45064"/>
          <p:cNvSpPr/>
          <p:nvPr/>
        </p:nvSpPr>
        <p:spPr>
          <a:xfrm>
            <a:off x="13335" y="635"/>
            <a:ext cx="2477135" cy="579755"/>
          </a:xfrm>
          <a:prstGeom prst="rect">
            <a:avLst/>
          </a:prstGeom>
          <a:solidFill>
            <a:schemeClr val="accent1"/>
          </a:solidFill>
          <a:ln w="9525">
            <a:noFill/>
          </a:ln>
        </p:spPr>
        <p:txBody>
          <a:bodyPr anchor="ctr"/>
          <a:lstStyle/>
          <a:p>
            <a:r>
              <a:rPr lang="en-US" altLang="zh-CN" sz="3200" dirty="0">
                <a:solidFill>
                  <a:schemeClr val="bg1"/>
                </a:solidFill>
                <a:latin typeface="Impact" panose="020B0806030902050204" pitchFamily="34" charset="0"/>
                <a:ea typeface="宋体" panose="02010600030101010101" pitchFamily="2" charset="-122"/>
              </a:rPr>
              <a:t>Read for Plot</a:t>
            </a:r>
            <a:endParaRPr lang="en-US" altLang="zh-CN" sz="3200" dirty="0">
              <a:solidFill>
                <a:schemeClr val="bg1"/>
              </a:solidFill>
              <a:latin typeface="Impact" panose="020B0806030902050204" pitchFamily="34" charset="0"/>
              <a:ea typeface="宋体" panose="02010600030101010101" pitchFamily="2" charset="-122"/>
            </a:endParaRPr>
          </a:p>
        </p:txBody>
      </p:sp>
      <p:sp>
        <p:nvSpPr>
          <p:cNvPr id="3" name="文本框 2"/>
          <p:cNvSpPr txBox="1"/>
          <p:nvPr/>
        </p:nvSpPr>
        <p:spPr>
          <a:xfrm>
            <a:off x="12700" y="2444750"/>
            <a:ext cx="9498965" cy="5692775"/>
          </a:xfrm>
          <a:prstGeom prst="rect">
            <a:avLst/>
          </a:prstGeom>
          <a:noFill/>
        </p:spPr>
        <p:txBody>
          <a:bodyPr wrap="square" rtlCol="0" anchor="t">
            <a:spAutoFit/>
          </a:bodyPr>
          <a:p>
            <a:pPr indent="0">
              <a:buFont typeface="Wingdings" panose="05000000000000000000" charset="0"/>
              <a:buNone/>
            </a:pPr>
            <a:r>
              <a:rPr lang="en-US" altLang="zh-CN" sz="2800" dirty="0">
                <a:latin typeface="Times New Roman" panose="02020603050405020304" pitchFamily="18" charset="0"/>
                <a:ea typeface="宋体" panose="02010600030101010101" pitchFamily="2" charset="-122"/>
                <a:cs typeface="Times New Roman" panose="02020603050405020304" pitchFamily="18" charset="0"/>
                <a:sym typeface="+mn-ea"/>
              </a:rPr>
              <a:t>Para.1:</a:t>
            </a:r>
            <a:endParaRPr lang="en-US" altLang="zh-CN" sz="2800" dirty="0">
              <a:latin typeface="Times New Roman" panose="02020603050405020304" pitchFamily="18" charset="0"/>
              <a:ea typeface="宋体" panose="02010600030101010101" pitchFamily="2" charset="-122"/>
              <a:cs typeface="Times New Roman" panose="02020603050405020304" pitchFamily="18" charset="0"/>
            </a:endParaRPr>
          </a:p>
          <a:p>
            <a:pPr algn="l" fontAlgn="auto"/>
            <a:r>
              <a:rPr lang="en-US" altLang="zh-CN" sz="2800" i="1" dirty="0">
                <a:latin typeface="Times New Roman" panose="02020603050405020304" pitchFamily="18" charset="0"/>
                <a:cs typeface="Times New Roman" panose="02020603050405020304" pitchFamily="18" charset="0"/>
                <a:sym typeface="+mn-ea"/>
              </a:rPr>
              <a:t>      Outside a restaurant Henry looked at the envelope without opening it and decided to go in.________________________ __________________________________________________</a:t>
            </a:r>
            <a:endParaRPr lang="en-US" altLang="zh-CN" sz="2800" i="1" dirty="0">
              <a:latin typeface="Times New Roman" panose="02020603050405020304" pitchFamily="18" charset="0"/>
              <a:cs typeface="Times New Roman" panose="02020603050405020304" pitchFamily="18" charset="0"/>
              <a:sym typeface="+mn-ea"/>
            </a:endParaRPr>
          </a:p>
          <a:p>
            <a:pPr algn="l" fontAlgn="auto"/>
            <a:r>
              <a:rPr lang="en-US" altLang="zh-CN" sz="2800" i="1" dirty="0">
                <a:latin typeface="Times New Roman" panose="02020603050405020304" pitchFamily="18" charset="0"/>
                <a:cs typeface="Times New Roman" panose="02020603050405020304" pitchFamily="18" charset="0"/>
                <a:sym typeface="+mn-ea"/>
              </a:rPr>
              <a:t>__________________________________________________</a:t>
            </a:r>
            <a:endParaRPr lang="en-US" altLang="zh-CN" sz="2800" i="1" dirty="0">
              <a:latin typeface="Times New Roman" panose="02020603050405020304" pitchFamily="18" charset="0"/>
              <a:cs typeface="Times New Roman" panose="02020603050405020304" pitchFamily="18" charset="0"/>
              <a:sym typeface="+mn-ea"/>
            </a:endParaRPr>
          </a:p>
          <a:p>
            <a:pPr algn="l" fontAlgn="auto"/>
            <a:r>
              <a:rPr lang="en-US" altLang="zh-CN" sz="2800" i="1" dirty="0">
                <a:latin typeface="Times New Roman" panose="02020603050405020304" pitchFamily="18" charset="0"/>
                <a:cs typeface="Times New Roman" panose="02020603050405020304" pitchFamily="18" charset="0"/>
                <a:sym typeface="+mn-ea"/>
              </a:rPr>
              <a:t>__________________________________________________</a:t>
            </a:r>
            <a:endParaRPr lang="en-US" altLang="zh-CN" sz="2800" i="1" dirty="0">
              <a:latin typeface="Times New Roman" panose="02020603050405020304" pitchFamily="18" charset="0"/>
              <a:cs typeface="Times New Roman" panose="02020603050405020304" pitchFamily="18" charset="0"/>
              <a:sym typeface="+mn-ea"/>
            </a:endParaRPr>
          </a:p>
          <a:p>
            <a:pPr algn="l" fontAlgn="auto"/>
            <a:r>
              <a:rPr lang="en-US" altLang="zh-CN" sz="2800" dirty="0">
                <a:latin typeface="Times New Roman" panose="02020603050405020304" pitchFamily="18" charset="0"/>
                <a:cs typeface="Times New Roman" panose="02020603050405020304" pitchFamily="18" charset="0"/>
                <a:sym typeface="+mn-ea"/>
              </a:rPr>
              <a:t>Para.2:</a:t>
            </a:r>
            <a:endParaRPr lang="en-US" altLang="zh-CN" sz="2800" dirty="0">
              <a:latin typeface="Times New Roman" panose="02020603050405020304" pitchFamily="18" charset="0"/>
              <a:cs typeface="Times New Roman" panose="02020603050405020304" pitchFamily="18" charset="0"/>
              <a:sym typeface="+mn-ea"/>
            </a:endParaRPr>
          </a:p>
          <a:p>
            <a:pPr algn="l" fontAlgn="auto"/>
            <a:r>
              <a:rPr lang="en-US" altLang="zh-CN" sz="2800" i="1" dirty="0">
                <a:latin typeface="Times New Roman" panose="02020603050405020304" pitchFamily="18" charset="0"/>
                <a:cs typeface="Times New Roman" panose="02020603050405020304" pitchFamily="18" charset="0"/>
                <a:sym typeface="+mn-ea"/>
              </a:rPr>
              <a:t>     When the clock struck two, he opened the letter,surprised to find it was a million pound bank note.____________________</a:t>
            </a:r>
            <a:r>
              <a:rPr lang="en-US" altLang="zh-CN" sz="2800" i="1" dirty="0">
                <a:latin typeface="Times New Roman" panose="02020603050405020304" pitchFamily="18" charset="0"/>
                <a:cs typeface="Times New Roman" panose="02020603050405020304" pitchFamily="18" charset="0"/>
                <a:sym typeface="+mn-ea"/>
              </a:rPr>
              <a:t> __________________________________________________</a:t>
            </a:r>
            <a:endParaRPr lang="en-US" altLang="zh-CN" sz="2800" i="1" dirty="0">
              <a:latin typeface="Times New Roman" panose="02020603050405020304" pitchFamily="18" charset="0"/>
              <a:cs typeface="Times New Roman" panose="02020603050405020304" pitchFamily="18" charset="0"/>
              <a:sym typeface="+mn-ea"/>
            </a:endParaRPr>
          </a:p>
          <a:p>
            <a:pPr algn="l" fontAlgn="auto"/>
            <a:endParaRPr lang="en-US" altLang="zh-CN" sz="2800" i="1" dirty="0">
              <a:latin typeface="Times New Roman" panose="02020603050405020304" pitchFamily="18" charset="0"/>
              <a:cs typeface="Times New Roman" panose="02020603050405020304" pitchFamily="18" charset="0"/>
              <a:sym typeface="+mn-ea"/>
            </a:endParaRPr>
          </a:p>
          <a:p>
            <a:pPr algn="l" fontAlgn="auto"/>
            <a:endParaRPr lang="en-US" altLang="zh-CN" sz="2800" i="1" dirty="0">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sz="2800" i="1"/>
          </a:p>
        </p:txBody>
      </p:sp>
      <p:sp>
        <p:nvSpPr>
          <p:cNvPr id="5" name="文本框 4"/>
          <p:cNvSpPr txBox="1"/>
          <p:nvPr/>
        </p:nvSpPr>
        <p:spPr>
          <a:xfrm>
            <a:off x="147955" y="3725545"/>
            <a:ext cx="8931275" cy="953135"/>
          </a:xfrm>
          <a:prstGeom prst="rect">
            <a:avLst/>
          </a:prstGeom>
          <a:noFill/>
          <a:ln w="9525">
            <a:noFill/>
          </a:ln>
        </p:spPr>
        <p:txBody>
          <a:bodyPr wrap="square" anchor="t">
            <a:spAutoFit/>
          </a:bodyPr>
          <a:p>
            <a:pPr marL="457200" indent="-457200">
              <a:buFont typeface="Arial" panose="020B0604020202020204" pitchFamily="34" charset="0"/>
              <a:buChar char="•"/>
            </a:pPr>
            <a:r>
              <a:rPr lang="en-US" altLang="zh-CN" sz="2800" b="1">
                <a:solidFill>
                  <a:srgbClr val="FF0000"/>
                </a:solidFill>
                <a:latin typeface="Calibri" panose="020F0502020204030204" charset="0"/>
                <a:ea typeface="宋体" panose="02010600030101010101" pitchFamily="2" charset="-122"/>
                <a:sym typeface="宋体" panose="02010600030101010101" pitchFamily="2" charset="-122"/>
              </a:rPr>
              <a:t>What would happen at the restaurant? What kind of </a:t>
            </a:r>
            <a:endParaRPr lang="en-US" altLang="zh-CN" sz="2800" b="1">
              <a:solidFill>
                <a:srgbClr val="FF0000"/>
              </a:solidFill>
              <a:latin typeface="Calibri" panose="020F0502020204030204" charset="0"/>
              <a:ea typeface="宋体" panose="02010600030101010101" pitchFamily="2" charset="-122"/>
              <a:sym typeface="宋体" panose="02010600030101010101" pitchFamily="2" charset="-122"/>
            </a:endParaRPr>
          </a:p>
          <a:p>
            <a:r>
              <a:rPr lang="en-US" altLang="zh-CN" sz="2800" b="1">
                <a:solidFill>
                  <a:srgbClr val="FF0000"/>
                </a:solidFill>
                <a:latin typeface="Calibri" panose="020F0502020204030204" charset="0"/>
                <a:ea typeface="宋体" panose="02010600030101010101" pitchFamily="2" charset="-122"/>
                <a:sym typeface="宋体" panose="02010600030101010101" pitchFamily="2" charset="-122"/>
              </a:rPr>
              <a:t>food would Henry order?</a:t>
            </a:r>
            <a:endParaRPr lang="en-US" altLang="en-US" sz="2800" b="1">
              <a:solidFill>
                <a:srgbClr val="FF0000"/>
              </a:solidFill>
              <a:latin typeface="Calibri" panose="020F0502020204030204" charset="0"/>
              <a:ea typeface="宋体" panose="02010600030101010101" pitchFamily="2" charset="-122"/>
              <a:sym typeface="宋体" panose="02010600030101010101" pitchFamily="2" charset="-122"/>
            </a:endParaRPr>
          </a:p>
        </p:txBody>
      </p:sp>
      <p:sp>
        <p:nvSpPr>
          <p:cNvPr id="8" name="文本框 7"/>
          <p:cNvSpPr txBox="1"/>
          <p:nvPr/>
        </p:nvSpPr>
        <p:spPr>
          <a:xfrm>
            <a:off x="147638" y="6241415"/>
            <a:ext cx="8213725" cy="521970"/>
          </a:xfrm>
          <a:prstGeom prst="rect">
            <a:avLst/>
          </a:prstGeom>
          <a:noFill/>
          <a:ln w="9525">
            <a:noFill/>
          </a:ln>
        </p:spPr>
        <p:txBody>
          <a:bodyPr wrap="none" anchor="t">
            <a:spAutoFit/>
          </a:bodyPr>
          <a:p>
            <a:pPr marL="457200" indent="-457200">
              <a:buFont typeface="Arial" panose="020B0604020202020204" pitchFamily="34" charset="0"/>
              <a:buChar char="•"/>
            </a:pPr>
            <a:r>
              <a:rPr lang="en-US" altLang="zh-CN" sz="2800" b="1">
                <a:solidFill>
                  <a:srgbClr val="FF0000"/>
                </a:solidFill>
                <a:latin typeface="Calibri" panose="020F0502020204030204" charset="0"/>
                <a:ea typeface="宋体" panose="02010600030101010101" pitchFamily="2" charset="-122"/>
                <a:sym typeface="宋体" panose="02010600030101010101" pitchFamily="2" charset="-122"/>
              </a:rPr>
              <a:t>How was he treated after he opened the envelope?  </a:t>
            </a:r>
            <a:endParaRPr lang="en-US" altLang="en-US" sz="2800" b="1">
              <a:solidFill>
                <a:srgbClr val="FF0000"/>
              </a:solidFill>
              <a:latin typeface="Calibri" panose="020F0502020204030204" charset="0"/>
              <a:ea typeface="宋体" panose="02010600030101010101" pitchFamily="2" charset="-122"/>
              <a:sym typeface="宋体" panose="02010600030101010101" pitchFamily="2" charset="-122"/>
            </a:endParaRPr>
          </a:p>
        </p:txBody>
      </p:sp>
      <p:sp>
        <p:nvSpPr>
          <p:cNvPr id="4" name="文本框 3"/>
          <p:cNvSpPr txBox="1"/>
          <p:nvPr/>
        </p:nvSpPr>
        <p:spPr>
          <a:xfrm>
            <a:off x="147638" y="4539615"/>
            <a:ext cx="5315585" cy="583565"/>
          </a:xfrm>
          <a:prstGeom prst="rect">
            <a:avLst/>
          </a:prstGeom>
          <a:noFill/>
          <a:ln w="9525">
            <a:noFill/>
          </a:ln>
        </p:spPr>
        <p:txBody>
          <a:bodyPr wrap="none" anchor="t">
            <a:spAutoFit/>
          </a:bodyPr>
          <a:p>
            <a:pPr marL="457200" indent="-457200">
              <a:buFont typeface="Arial" panose="020B0604020202020204" pitchFamily="34" charset="0"/>
              <a:buChar char="•"/>
            </a:pPr>
            <a:r>
              <a:rPr lang="en-US" altLang="zh-CN" sz="2800" b="1">
                <a:solidFill>
                  <a:srgbClr val="FF0000"/>
                </a:solidFill>
                <a:latin typeface="Calibri" panose="020F0502020204030204" charset="0"/>
                <a:ea typeface="宋体" panose="02010600030101010101" pitchFamily="2" charset="-122"/>
                <a:sym typeface="宋体" panose="02010600030101010101" pitchFamily="2" charset="-122"/>
              </a:rPr>
              <a:t>How was Henry treated at first?</a:t>
            </a:r>
            <a:r>
              <a:rPr lang="en-US" altLang="zh-CN" sz="3200" b="1">
                <a:solidFill>
                  <a:srgbClr val="FF0000"/>
                </a:solidFill>
                <a:latin typeface="Calibri" panose="020F0502020204030204" charset="0"/>
                <a:ea typeface="宋体" panose="02010600030101010101" pitchFamily="2" charset="-122"/>
                <a:sym typeface="宋体" panose="02010600030101010101" pitchFamily="2" charset="-122"/>
              </a:rPr>
              <a:t>  </a:t>
            </a:r>
            <a:endParaRPr lang="en-US" altLang="en-US" sz="3200" b="1">
              <a:solidFill>
                <a:srgbClr val="FF0000"/>
              </a:solidFill>
              <a:latin typeface="Calibri" panose="020F0502020204030204" charset="0"/>
              <a:ea typeface="宋体" panose="02010600030101010101" pitchFamily="2"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charRg st="0" end="2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charRg st="0"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0"/>
      <p:bldP spid="5" grpId="1"/>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文本框 99"/>
          <p:cNvSpPr txBox="1"/>
          <p:nvPr/>
        </p:nvSpPr>
        <p:spPr>
          <a:xfrm>
            <a:off x="13335" y="93980"/>
            <a:ext cx="9328785" cy="521970"/>
          </a:xfrm>
          <a:prstGeom prst="rect">
            <a:avLst/>
          </a:prstGeom>
          <a:noFill/>
          <a:ln w="9525">
            <a:noFill/>
          </a:ln>
        </p:spPr>
        <p:txBody>
          <a:bodyPr wrap="square" anchor="t">
            <a:spAutoFit/>
          </a:bodyPr>
          <a:lstStyle/>
          <a:p>
            <a:r>
              <a:rPr lang="en-US" altLang="zh-CN" sz="2800" b="1" i="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Possible version:</a:t>
            </a:r>
            <a:endParaRPr lang="en-US" altLang="zh-CN" sz="2800" b="1" i="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nvSpPr>
        <p:spPr>
          <a:xfrm>
            <a:off x="314960" y="2925445"/>
            <a:ext cx="309880" cy="583565"/>
          </a:xfrm>
          <a:prstGeom prst="rect">
            <a:avLst/>
          </a:prstGeom>
          <a:noFill/>
          <a:ln w="9525">
            <a:noFill/>
          </a:ln>
        </p:spPr>
        <p:txBody>
          <a:bodyPr wrap="none" anchor="t">
            <a:spAutoFit/>
          </a:bodyPr>
          <a:lstStyle/>
          <a:p>
            <a:r>
              <a:rPr lang="en-US" altLang="zh-CN" sz="3200" b="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  </a:t>
            </a:r>
            <a:endParaRPr lang="en-US" altLang="en-US" sz="3200" b="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endParaRPr>
          </a:p>
        </p:txBody>
      </p:sp>
      <p:sp>
        <p:nvSpPr>
          <p:cNvPr id="9" name="文本框 8"/>
          <p:cNvSpPr txBox="1"/>
          <p:nvPr/>
        </p:nvSpPr>
        <p:spPr>
          <a:xfrm>
            <a:off x="326073" y="4095115"/>
            <a:ext cx="309880" cy="583565"/>
          </a:xfrm>
          <a:prstGeom prst="rect">
            <a:avLst/>
          </a:prstGeom>
          <a:noFill/>
          <a:ln w="9525">
            <a:noFill/>
          </a:ln>
        </p:spPr>
        <p:txBody>
          <a:bodyPr wrap="none" anchor="t">
            <a:spAutoFit/>
          </a:bodyPr>
          <a:lstStyle/>
          <a:p>
            <a:r>
              <a:rPr lang="en-US" altLang="zh-CN" sz="3200" b="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 </a:t>
            </a:r>
            <a:endParaRPr lang="en-US" altLang="en-US" sz="3200" b="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endParaRPr>
          </a:p>
        </p:txBody>
      </p:sp>
      <p:sp>
        <p:nvSpPr>
          <p:cNvPr id="3" name="文本框 2"/>
          <p:cNvSpPr txBox="1"/>
          <p:nvPr/>
        </p:nvSpPr>
        <p:spPr>
          <a:xfrm>
            <a:off x="13335" y="717550"/>
            <a:ext cx="9096375" cy="5200650"/>
          </a:xfrm>
          <a:prstGeom prst="rect">
            <a:avLst/>
          </a:prstGeom>
          <a:noFill/>
        </p:spPr>
        <p:txBody>
          <a:bodyPr wrap="square" rtlCol="0" anchor="t">
            <a:spAutoFit/>
          </a:bodyPr>
          <a:p>
            <a:pPr indent="0">
              <a:buFont typeface="Wingdings" panose="05000000000000000000" charset="0"/>
              <a:buNone/>
            </a:pPr>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Para.1:</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lgn="just" fontAlgn="auto"/>
            <a:r>
              <a:rPr lang="en-US" altLang="zh-CN" sz="2400" dirty="0">
                <a:latin typeface="Times New Roman" panose="02020603050405020304" pitchFamily="18" charset="0"/>
                <a:cs typeface="Times New Roman" panose="02020603050405020304" pitchFamily="18" charset="0"/>
                <a:sym typeface="+mn-ea"/>
              </a:rPr>
              <a:t>      </a:t>
            </a:r>
            <a:r>
              <a:rPr lang="en-US" altLang="zh-CN" sz="2000" i="1" dirty="0">
                <a:latin typeface="Times New Roman" panose="02020603050405020304" pitchFamily="18" charset="0"/>
                <a:cs typeface="Times New Roman" panose="02020603050405020304" pitchFamily="18" charset="0"/>
                <a:sym typeface="+mn-ea"/>
              </a:rPr>
              <a:t>Outside a restaurant Henry looked at the envelope without opening it and decided to go in. </a:t>
            </a:r>
            <a:r>
              <a:rPr lang="en-US" altLang="zh-CN" sz="2000" dirty="0">
                <a:latin typeface="Times New Roman" panose="02020603050405020304" pitchFamily="18" charset="0"/>
                <a:cs typeface="Times New Roman" panose="02020603050405020304" pitchFamily="18" charset="0"/>
                <a:sym typeface="+mn-ea"/>
              </a:rPr>
              <a:t>He strutted inside and directly sat down  at the table next to the front  window. </a:t>
            </a:r>
            <a:r>
              <a:rPr lang="en-US" altLang="zh-CN" sz="2000" dirty="0">
                <a:latin typeface="Times New Roman" panose="02020603050405020304" pitchFamily="18" charset="0"/>
                <a:cs typeface="Times New Roman" panose="02020603050405020304" pitchFamily="18" charset="0"/>
                <a:sym typeface="+mn-ea"/>
              </a:rPr>
              <a:t>Observing poor Henry from head to toe,the owner asked the waiter to take him to the corner and take his order. Hardly wait to eat, he ordered some ham, eggs and a big steak together with a large glass of beer. Then the waiter left and soon returned with all the food. Eating like a wolf, Henry asked for more of the same. The owner and the waiter hesitated but served the food eventually. After the meal, they urged Henry to pay the bill, but Henry still needed to wait for a while.</a:t>
            </a:r>
            <a:endParaRPr lang="en-US" altLang="zh-CN" sz="2000" dirty="0">
              <a:latin typeface="Times New Roman" panose="02020603050405020304" pitchFamily="18" charset="0"/>
              <a:cs typeface="Times New Roman" panose="02020603050405020304" pitchFamily="18" charset="0"/>
              <a:sym typeface="+mn-ea"/>
            </a:endParaRPr>
          </a:p>
          <a:p>
            <a:pPr algn="just" fontAlgn="auto"/>
            <a:r>
              <a:rPr lang="en-US" altLang="zh-CN" sz="2400" dirty="0">
                <a:latin typeface="Times New Roman" panose="02020603050405020304" pitchFamily="18" charset="0"/>
                <a:ea typeface="宋体" panose="02010600030101010101" pitchFamily="2" charset="-122"/>
                <a:cs typeface="Times New Roman" panose="02020603050405020304" pitchFamily="18" charset="0"/>
                <a:sym typeface="+mn-ea"/>
              </a:rPr>
              <a:t>Para.2:</a:t>
            </a:r>
            <a:endParaRPr lang="zh-CN" altLang="en-US" sz="2400">
              <a:latin typeface="Times New Roman" panose="02020603050405020304" pitchFamily="18" charset="0"/>
              <a:cs typeface="Times New Roman" panose="02020603050405020304" pitchFamily="18" charset="0"/>
            </a:endParaRPr>
          </a:p>
          <a:p>
            <a:pPr algn="just" fontAlgn="auto"/>
            <a:r>
              <a:rPr lang="zh-CN" altLang="en-US" sz="2000">
                <a:latin typeface="Times New Roman" panose="02020603050405020304" pitchFamily="18" charset="0"/>
                <a:cs typeface="Times New Roman" panose="02020603050405020304" pitchFamily="18" charset="0"/>
              </a:rPr>
              <a:t>      </a:t>
            </a:r>
            <a:r>
              <a:rPr lang="zh-CN" altLang="en-US" sz="2000" i="1">
                <a:latin typeface="Times New Roman" panose="02020603050405020304" pitchFamily="18" charset="0"/>
                <a:cs typeface="Times New Roman" panose="02020603050405020304" pitchFamily="18" charset="0"/>
              </a:rPr>
              <a:t> When the clock struck two, he opened the letter, surprised to find it was a million pound bank note.</a:t>
            </a:r>
            <a:r>
              <a:rPr lang="zh-CN" altLang="en-US" sz="2000">
                <a:latin typeface="Times New Roman" panose="02020603050405020304" pitchFamily="18" charset="0"/>
                <a:cs typeface="Times New Roman" panose="02020603050405020304" pitchFamily="18" charset="0"/>
              </a:rPr>
              <a:t> The owner and the waiter were shocked but not sure whether it was genuine. They couldn</a:t>
            </a:r>
            <a:r>
              <a:rPr lang="en-US" altLang="zh-CN" sz="2000">
                <a:latin typeface="Times New Roman" panose="02020603050405020304" pitchFamily="18" charset="0"/>
                <a:cs typeface="Times New Roman" panose="02020603050405020304" pitchFamily="18" charset="0"/>
              </a:rPr>
              <a:t>'</a:t>
            </a:r>
            <a:r>
              <a:rPr lang="zh-CN" altLang="en-US" sz="2000">
                <a:latin typeface="Times New Roman" panose="02020603050405020304" pitchFamily="18" charset="0"/>
                <a:cs typeface="Times New Roman" panose="02020603050405020304" pitchFamily="18" charset="0"/>
              </a:rPr>
              <a:t>t believe Henry who was in rages could be so rich. After the note was proved to be real,the owner thanked Henry again and again for his coming to his little eating place and even asked Henry to forget the bill. As Henry left,the owner, </a:t>
            </a:r>
            <a:r>
              <a:rPr lang="en-US" altLang="zh-CN" sz="2000">
                <a:latin typeface="Times New Roman" panose="02020603050405020304" pitchFamily="18" charset="0"/>
                <a:cs typeface="Times New Roman" panose="02020603050405020304" pitchFamily="18" charset="0"/>
              </a:rPr>
              <a:t>the </a:t>
            </a:r>
            <a:r>
              <a:rPr lang="zh-CN" altLang="en-US" sz="2000">
                <a:latin typeface="Times New Roman" panose="02020603050405020304" pitchFamily="18" charset="0"/>
                <a:cs typeface="Times New Roman" panose="02020603050405020304" pitchFamily="18" charset="0"/>
              </a:rPr>
              <a:t>hostess and </a:t>
            </a:r>
            <a:r>
              <a:rPr lang="en-US" altLang="zh-CN" sz="2000">
                <a:latin typeface="Times New Roman" panose="02020603050405020304" pitchFamily="18" charset="0"/>
                <a:cs typeface="Times New Roman" panose="02020603050405020304" pitchFamily="18" charset="0"/>
              </a:rPr>
              <a:t>the </a:t>
            </a:r>
            <a:r>
              <a:rPr lang="zh-CN" altLang="en-US" sz="2000">
                <a:latin typeface="Times New Roman" panose="02020603050405020304" pitchFamily="18" charset="0"/>
                <a:cs typeface="Times New Roman" panose="02020603050405020304" pitchFamily="18" charset="0"/>
              </a:rPr>
              <a:t>waiter all bowed together.</a:t>
            </a:r>
            <a:endParaRPr lang="zh-CN" altLang="en-US" sz="2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45064"/>
          <p:cNvSpPr/>
          <p:nvPr/>
        </p:nvSpPr>
        <p:spPr>
          <a:xfrm>
            <a:off x="26670" y="1270"/>
            <a:ext cx="2477135" cy="579755"/>
          </a:xfrm>
          <a:prstGeom prst="rect">
            <a:avLst/>
          </a:prstGeom>
          <a:solidFill>
            <a:schemeClr val="accent1"/>
          </a:solidFill>
          <a:ln w="9525">
            <a:noFill/>
          </a:ln>
        </p:spPr>
        <p:txBody>
          <a:bodyPr anchor="ctr"/>
          <a:lstStyle/>
          <a:p>
            <a:r>
              <a:rPr lang="en-US" altLang="zh-CN" sz="3200" dirty="0">
                <a:solidFill>
                  <a:schemeClr val="bg1"/>
                </a:solidFill>
                <a:latin typeface="Impact" panose="020B0806030902050204" pitchFamily="34" charset="0"/>
                <a:ea typeface="宋体" panose="02010600030101010101" pitchFamily="2" charset="-122"/>
              </a:rPr>
              <a:t>Assignment:</a:t>
            </a:r>
            <a:endParaRPr lang="en-US" altLang="zh-CN" sz="3200" dirty="0">
              <a:solidFill>
                <a:schemeClr val="bg1"/>
              </a:solidFill>
              <a:latin typeface="Impact" panose="020B0806030902050204" pitchFamily="34" charset="0"/>
              <a:ea typeface="宋体" panose="02010600030101010101" pitchFamily="2" charset="-122"/>
            </a:endParaRPr>
          </a:p>
        </p:txBody>
      </p:sp>
      <p:sp>
        <p:nvSpPr>
          <p:cNvPr id="16386" name="文本框 2"/>
          <p:cNvSpPr txBox="1"/>
          <p:nvPr/>
        </p:nvSpPr>
        <p:spPr>
          <a:xfrm>
            <a:off x="152400" y="1575435"/>
            <a:ext cx="9032875" cy="2306955"/>
          </a:xfrm>
          <a:prstGeom prst="rect">
            <a:avLst/>
          </a:prstGeom>
          <a:noFill/>
          <a:ln w="9525">
            <a:noFill/>
          </a:ln>
        </p:spPr>
        <p:txBody>
          <a:bodyPr wrap="square" anchor="t">
            <a:spAutoFit/>
          </a:bodyPr>
          <a:lstStyle/>
          <a:p>
            <a:r>
              <a:rPr lang="en-US" altLang="zh-CN" sz="3600">
                <a:solidFill>
                  <a:schemeClr val="tx1"/>
                </a:solidFill>
                <a:latin typeface="Times New Roman" panose="02020603050405020304" pitchFamily="18" charset="0"/>
                <a:ea typeface="宋体" panose="02010600030101010101" pitchFamily="2" charset="-122"/>
              </a:rPr>
              <a:t>LevelA:Try to act the play out  by imitating the pronunciation and intonation of the character.</a:t>
            </a:r>
            <a:r>
              <a:rPr lang="en-US" altLang="zh-CN" sz="3600">
                <a:solidFill>
                  <a:srgbClr val="0000CC"/>
                </a:solidFill>
                <a:latin typeface="Times New Roman" panose="02020603050405020304" pitchFamily="18" charset="0"/>
                <a:ea typeface="宋体" panose="02010600030101010101" pitchFamily="2" charset="-122"/>
              </a:rPr>
              <a:t> </a:t>
            </a:r>
            <a:endParaRPr lang="en-US" altLang="zh-CN" sz="3600">
              <a:solidFill>
                <a:srgbClr val="0000CC"/>
              </a:solidFill>
              <a:latin typeface="Times New Roman" panose="02020603050405020304" pitchFamily="18" charset="0"/>
              <a:ea typeface="宋体" panose="02010600030101010101" pitchFamily="2" charset="-122"/>
            </a:endParaRPr>
          </a:p>
          <a:p>
            <a:endParaRPr lang="en-US" altLang="zh-CN" sz="3600" b="1">
              <a:latin typeface="Times New Roman" panose="02020603050405020304" pitchFamily="18" charset="0"/>
              <a:ea typeface="宋体" panose="02010600030101010101" pitchFamily="2" charset="-122"/>
            </a:endParaRPr>
          </a:p>
          <a:p>
            <a:endParaRPr lang="en-US" altLang="zh-CN" sz="3600" b="1">
              <a:latin typeface="Times New Roman" panose="02020603050405020304" pitchFamily="18" charset="0"/>
              <a:ea typeface="宋体" panose="02010600030101010101" pitchFamily="2" charset="-122"/>
            </a:endParaRPr>
          </a:p>
        </p:txBody>
      </p:sp>
      <p:sp>
        <p:nvSpPr>
          <p:cNvPr id="2" name="文本框 2"/>
          <p:cNvSpPr txBox="1"/>
          <p:nvPr/>
        </p:nvSpPr>
        <p:spPr>
          <a:xfrm>
            <a:off x="89535" y="775335"/>
            <a:ext cx="9158605" cy="1691640"/>
          </a:xfrm>
          <a:prstGeom prst="rect">
            <a:avLst/>
          </a:prstGeom>
          <a:noFill/>
          <a:ln w="9525">
            <a:noFill/>
          </a:ln>
        </p:spPr>
        <p:txBody>
          <a:bodyPr wrap="square" anchor="t">
            <a:spAutoFit/>
          </a:bodyPr>
          <a:p>
            <a:pPr marL="457200" indent="-457200">
              <a:buFont typeface="Wingdings" panose="05000000000000000000" charset="0"/>
              <a:buChar char="Ø"/>
            </a:pPr>
            <a:r>
              <a:rPr lang="en-US" altLang="zh-CN" sz="3200" b="1">
                <a:solidFill>
                  <a:schemeClr val="tx1"/>
                </a:solidFill>
                <a:latin typeface="Times New Roman" panose="02020603050405020304" pitchFamily="18" charset="0"/>
                <a:ea typeface="宋体" panose="02010600030101010101" pitchFamily="2" charset="-122"/>
              </a:rPr>
              <a:t>Choose one of them according to your own level.</a:t>
            </a:r>
            <a:endParaRPr lang="en-US" altLang="zh-CN" sz="3200">
              <a:solidFill>
                <a:schemeClr val="tx1"/>
              </a:solidFill>
              <a:latin typeface="Times New Roman" panose="02020603050405020304" pitchFamily="18" charset="0"/>
              <a:ea typeface="宋体" panose="02010600030101010101" pitchFamily="2" charset="-122"/>
            </a:endParaRPr>
          </a:p>
          <a:p>
            <a:endParaRPr lang="en-US" altLang="zh-CN" sz="3600" b="1">
              <a:latin typeface="Times New Roman" panose="02020603050405020304" pitchFamily="18" charset="0"/>
              <a:ea typeface="宋体" panose="02010600030101010101" pitchFamily="2" charset="-122"/>
            </a:endParaRPr>
          </a:p>
          <a:p>
            <a:endParaRPr lang="en-US" altLang="zh-CN" sz="3600" b="1">
              <a:latin typeface="Times New Roman" panose="02020603050405020304" pitchFamily="18" charset="0"/>
              <a:ea typeface="宋体" panose="02010600030101010101" pitchFamily="2" charset="-122"/>
            </a:endParaRPr>
          </a:p>
        </p:txBody>
      </p:sp>
      <p:sp>
        <p:nvSpPr>
          <p:cNvPr id="3" name="文本框 2"/>
          <p:cNvSpPr txBox="1"/>
          <p:nvPr/>
        </p:nvSpPr>
        <p:spPr>
          <a:xfrm>
            <a:off x="152400" y="3038475"/>
            <a:ext cx="9032875" cy="1753235"/>
          </a:xfrm>
          <a:prstGeom prst="rect">
            <a:avLst/>
          </a:prstGeom>
          <a:noFill/>
          <a:ln w="9525">
            <a:noFill/>
          </a:ln>
        </p:spPr>
        <p:txBody>
          <a:bodyPr wrap="square" anchor="t">
            <a:spAutoFit/>
          </a:bodyPr>
          <a:p>
            <a:r>
              <a:rPr lang="en-US" altLang="zh-CN" sz="3600">
                <a:solidFill>
                  <a:schemeClr val="tx1"/>
                </a:solidFill>
                <a:latin typeface="Times New Roman" panose="02020603050405020304" pitchFamily="18" charset="0"/>
                <a:ea typeface="宋体" panose="02010600030101010101" pitchFamily="2" charset="-122"/>
              </a:rPr>
              <a:t>LevelB:Write and polish the story.</a:t>
            </a:r>
            <a:r>
              <a:rPr lang="en-US" altLang="zh-CN" sz="3600">
                <a:solidFill>
                  <a:srgbClr val="0000CC"/>
                </a:solidFill>
                <a:latin typeface="Times New Roman" panose="02020603050405020304" pitchFamily="18" charset="0"/>
                <a:ea typeface="宋体" panose="02010600030101010101" pitchFamily="2" charset="-122"/>
              </a:rPr>
              <a:t> </a:t>
            </a:r>
            <a:endParaRPr lang="en-US" altLang="zh-CN" sz="3600">
              <a:latin typeface="Times New Roman" panose="02020603050405020304" pitchFamily="18" charset="0"/>
              <a:ea typeface="宋体" panose="02010600030101010101" pitchFamily="2" charset="-122"/>
            </a:endParaRPr>
          </a:p>
          <a:p>
            <a:endParaRPr lang="en-US" altLang="zh-CN" sz="3600" b="1">
              <a:latin typeface="Times New Roman" panose="02020603050405020304" pitchFamily="18" charset="0"/>
              <a:ea typeface="宋体" panose="02010600030101010101" pitchFamily="2" charset="-122"/>
            </a:endParaRPr>
          </a:p>
          <a:p>
            <a:endParaRPr lang="en-US" altLang="zh-CN" sz="3600" b="1">
              <a:latin typeface="Times New Roman" panose="02020603050405020304" pitchFamily="18" charset="0"/>
              <a:ea typeface="宋体"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186735" y="304800"/>
            <a:ext cx="9144000" cy="147002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4800" dirty="0">
                <a:latin typeface="Times New Roman" panose="02020603050405020304" pitchFamily="18" charset="0"/>
                <a:cs typeface="Times New Roman" panose="02020603050405020304" pitchFamily="18" charset="0"/>
              </a:rPr>
              <a:t>Unit 3 </a:t>
            </a:r>
            <a:endParaRPr lang="en-US" altLang="zh-CN" sz="4800" dirty="0">
              <a:latin typeface="Times New Roman" panose="02020603050405020304" pitchFamily="18" charset="0"/>
              <a:cs typeface="Times New Roman" panose="02020603050405020304" pitchFamily="18" charset="0"/>
            </a:endParaRPr>
          </a:p>
          <a:p>
            <a:r>
              <a:rPr lang="en-US" altLang="zh-CN" sz="4800" dirty="0">
                <a:latin typeface="Times New Roman" panose="02020603050405020304" pitchFamily="18" charset="0"/>
                <a:cs typeface="Times New Roman" panose="02020603050405020304" pitchFamily="18" charset="0"/>
              </a:rPr>
              <a:t>The Million Pound Bank Note</a:t>
            </a:r>
            <a:endParaRPr lang="zh-CN" altLang="en-US" sz="4800" dirty="0">
              <a:latin typeface="Times New Roman" panose="02020603050405020304" pitchFamily="18" charset="0"/>
              <a:cs typeface="Times New Roman" panose="02020603050405020304" pitchFamily="18" charset="0"/>
            </a:endParaRPr>
          </a:p>
        </p:txBody>
      </p:sp>
      <p:pic>
        <p:nvPicPr>
          <p:cNvPr id="3" name="图片 2" descr="QQ图片20200410202335"/>
          <p:cNvPicPr>
            <a:picLocks noChangeAspect="1"/>
          </p:cNvPicPr>
          <p:nvPr/>
        </p:nvPicPr>
        <p:blipFill>
          <a:blip r:embed="rId1"/>
          <a:stretch>
            <a:fillRect/>
          </a:stretch>
        </p:blipFill>
        <p:spPr>
          <a:xfrm>
            <a:off x="711835" y="1670050"/>
            <a:ext cx="7333615" cy="4114165"/>
          </a:xfrm>
          <a:prstGeom prst="rect">
            <a:avLst/>
          </a:prstGeom>
        </p:spPr>
      </p:pic>
      <p:sp>
        <p:nvSpPr>
          <p:cNvPr id="8196" name="TextBox 4"/>
          <p:cNvSpPr txBox="1"/>
          <p:nvPr/>
        </p:nvSpPr>
        <p:spPr>
          <a:xfrm>
            <a:off x="1996758" y="5939155"/>
            <a:ext cx="6048375" cy="460375"/>
          </a:xfrm>
          <a:prstGeom prst="rect">
            <a:avLst/>
          </a:prstGeom>
          <a:noFill/>
          <a:ln w="9525">
            <a:noFill/>
          </a:ln>
        </p:spPr>
        <p:txBody>
          <a:bodyPr>
            <a:spAutoFit/>
          </a:bodyPr>
          <a:p>
            <a:pPr algn="r"/>
            <a:r>
              <a:rPr lang="zh-CN" altLang="en-US" sz="2400" b="1" dirty="0">
                <a:latin typeface="Arial" panose="020B0604020202020204" pitchFamily="34" charset="0"/>
                <a:ea typeface="微软雅黑" panose="020B0503020204020204" charset="-122"/>
              </a:rPr>
              <a:t>浙江省龙泉一中</a:t>
            </a:r>
            <a:r>
              <a:rPr lang="en-US" altLang="zh-CN" sz="2400" b="1" dirty="0">
                <a:latin typeface="Arial" panose="020B0604020202020204" pitchFamily="34" charset="0"/>
                <a:ea typeface="微软雅黑" panose="020B0503020204020204" charset="-122"/>
              </a:rPr>
              <a:t>   </a:t>
            </a:r>
            <a:r>
              <a:rPr lang="zh-CN" altLang="zh-CN" sz="2400" b="1" dirty="0">
                <a:latin typeface="Arial" panose="020B0604020202020204" pitchFamily="34" charset="0"/>
                <a:ea typeface="微软雅黑" panose="020B0503020204020204" charset="-122"/>
              </a:rPr>
              <a:t>范纯乐</a:t>
            </a:r>
            <a:r>
              <a:rPr lang="en-US" altLang="zh-CN" sz="2400" b="1" dirty="0">
                <a:latin typeface="Arial" panose="020B0604020202020204" pitchFamily="34" charset="0"/>
                <a:ea typeface="微软雅黑" panose="020B0503020204020204" charset="-122"/>
              </a:rPr>
              <a:t>/</a:t>
            </a:r>
            <a:r>
              <a:rPr lang="zh-CN" altLang="en-US" sz="2400" b="1" dirty="0">
                <a:latin typeface="Arial" panose="020B0604020202020204" pitchFamily="34" charset="0"/>
                <a:ea typeface="微软雅黑" panose="020B0503020204020204" charset="-122"/>
              </a:rPr>
              <a:t>潘珊珊</a:t>
            </a:r>
            <a:endParaRPr lang="zh-CN" altLang="en-US" sz="2400" b="1" dirty="0">
              <a:latin typeface="Arial" panose="020B0604020202020204" pitchFamily="34" charset="0"/>
              <a:ea typeface="微软雅黑" panose="020B050302020402020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205249" cy="5465618"/>
          </a:xfrm>
          <a:prstGeom prst="rect">
            <a:avLst/>
          </a:prstGeom>
        </p:spPr>
      </p:pic>
      <p:sp>
        <p:nvSpPr>
          <p:cNvPr id="3" name="文本框 2"/>
          <p:cNvSpPr txBox="1"/>
          <p:nvPr/>
        </p:nvSpPr>
        <p:spPr>
          <a:xfrm>
            <a:off x="0" y="5465618"/>
            <a:ext cx="91440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Real Name:  Samuel Langhorne Clemens</a:t>
            </a:r>
            <a:endParaRPr kumimoji="0" lang="en-US" altLang="zh-CN" sz="4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Pen Name: </a:t>
            </a:r>
            <a:r>
              <a:rPr kumimoji="0" lang="en-US" altLang="zh-CN" sz="4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Mark Twain</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0" y="1600200"/>
            <a:ext cx="9144000" cy="2123658"/>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4400" b="0" i="0" u="none" strike="noStrike" kern="1200" cap="none" spc="0" normalizeH="0" baseline="0" noProof="0" dirty="0">
                <a:ln>
                  <a:noFill/>
                </a:ln>
                <a:solidFill>
                  <a:prstClr val="black"/>
                </a:solidFill>
                <a:effectLst/>
                <a:uLnTx/>
                <a:uFillTx/>
                <a:latin typeface="Aharoni" panose="02010803020104030203" pitchFamily="2" charset="-79"/>
                <a:ea typeface="宋体" panose="02010600030101010101" pitchFamily="2" charset="-122"/>
                <a:cs typeface="Aharoni" panose="02010803020104030203" pitchFamily="2" charset="-79"/>
              </a:rPr>
              <a:t>Twain =two</a:t>
            </a:r>
            <a:endParaRPr kumimoji="0" lang="en-US" altLang="zh-CN" sz="4400" b="0" i="0" u="none" strike="noStrike" kern="1200" cap="none" spc="0" normalizeH="0" baseline="0" noProof="0" dirty="0">
              <a:ln>
                <a:noFill/>
              </a:ln>
              <a:solidFill>
                <a:prstClr val="black"/>
              </a:solidFill>
              <a:effectLst/>
              <a:uLnTx/>
              <a:uFillTx/>
              <a:latin typeface="Aharoni" panose="02010803020104030203" pitchFamily="2" charset="-79"/>
              <a:ea typeface="宋体" panose="02010600030101010101" pitchFamily="2" charset="-122"/>
              <a:cs typeface="Aharoni" panose="02010803020104030203" pitchFamily="2" charset="-79"/>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4400" b="0" i="0" u="none" strike="noStrike" kern="1200" cap="none" spc="0" normalizeH="0" baseline="0" noProof="0" dirty="0">
                <a:ln>
                  <a:noFill/>
                </a:ln>
                <a:solidFill>
                  <a:prstClr val="black"/>
                </a:solidFill>
                <a:effectLst/>
                <a:uLnTx/>
                <a:uFillTx/>
                <a:latin typeface="Aharoni" panose="02010803020104030203" pitchFamily="2" charset="-79"/>
                <a:ea typeface="宋体" panose="02010600030101010101" pitchFamily="2" charset="-122"/>
                <a:cs typeface="Aharoni" panose="02010803020104030203" pitchFamily="2" charset="-79"/>
              </a:rPr>
              <a:t>Mark Twain =the water is two </a:t>
            </a:r>
            <a:r>
              <a:rPr kumimoji="0" lang="en-US" altLang="zh-CN" sz="4400" b="0" i="0" u="none" strike="noStrike" kern="1200" cap="none" spc="0" normalizeH="0" baseline="0" noProof="0" dirty="0">
                <a:ln>
                  <a:noFill/>
                </a:ln>
                <a:solidFill>
                  <a:srgbClr val="FF0000"/>
                </a:solidFill>
                <a:effectLst/>
                <a:uLnTx/>
                <a:uFillTx/>
                <a:latin typeface="Aharoni" panose="02010803020104030203" pitchFamily="2" charset="-79"/>
                <a:ea typeface="宋体" panose="02010600030101010101" pitchFamily="2" charset="-122"/>
                <a:cs typeface="Aharoni" panose="02010803020104030203" pitchFamily="2" charset="-79"/>
              </a:rPr>
              <a:t>fathom</a:t>
            </a:r>
            <a:r>
              <a:rPr kumimoji="0" lang="en-US" altLang="zh-CN" sz="4400" b="0" i="0" u="none" strike="noStrike" kern="1200" cap="none" spc="0" normalizeH="0" baseline="0" noProof="0" dirty="0">
                <a:ln>
                  <a:noFill/>
                </a:ln>
                <a:solidFill>
                  <a:prstClr val="black"/>
                </a:solidFill>
                <a:effectLst/>
                <a:uLnTx/>
                <a:uFillTx/>
                <a:latin typeface="Aharoni" panose="02010803020104030203" pitchFamily="2" charset="-79"/>
                <a:ea typeface="宋体" panose="02010600030101010101" pitchFamily="2" charset="-122"/>
                <a:cs typeface="Aharoni" panose="02010803020104030203" pitchFamily="2" charset="-79"/>
              </a:rPr>
              <a:t>s deep </a:t>
            </a:r>
            <a:endParaRPr kumimoji="0" lang="zh-CN" altLang="en-US" sz="4400" b="0" i="0" u="none" strike="noStrike" kern="1200" cap="none" spc="0" normalizeH="0" baseline="0" noProof="0" dirty="0">
              <a:ln>
                <a:noFill/>
              </a:ln>
              <a:solidFill>
                <a:prstClr val="black"/>
              </a:solidFill>
              <a:effectLst/>
              <a:uLnTx/>
              <a:uFillTx/>
              <a:latin typeface="Aharoni" panose="02010803020104030203" pitchFamily="2" charset="-79"/>
              <a:ea typeface="宋体" panose="02010600030101010101" pitchFamily="2" charset="-122"/>
              <a:cs typeface="Aharoni" panose="02010803020104030203" pitchFamily="2"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p:cTn id="2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57674"/>
            <a:ext cx="9144000" cy="5884369"/>
          </a:xfrm>
          <a:prstGeom prst="rect">
            <a:avLst/>
          </a:prstGeom>
        </p:spPr>
      </p:pic>
      <p:sp>
        <p:nvSpPr>
          <p:cNvPr id="5" name="五角星 4"/>
          <p:cNvSpPr/>
          <p:nvPr/>
        </p:nvSpPr>
        <p:spPr>
          <a:xfrm>
            <a:off x="7543800" y="5486400"/>
            <a:ext cx="457200" cy="457200"/>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 name="五角星 5"/>
          <p:cNvSpPr/>
          <p:nvPr/>
        </p:nvSpPr>
        <p:spPr>
          <a:xfrm>
            <a:off x="5181600" y="2951018"/>
            <a:ext cx="457200" cy="457200"/>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五角星 6"/>
          <p:cNvSpPr/>
          <p:nvPr/>
        </p:nvSpPr>
        <p:spPr>
          <a:xfrm>
            <a:off x="1219200" y="2722418"/>
            <a:ext cx="457200" cy="457200"/>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五角星 7"/>
          <p:cNvSpPr/>
          <p:nvPr/>
        </p:nvSpPr>
        <p:spPr>
          <a:xfrm>
            <a:off x="381000" y="2057400"/>
            <a:ext cx="533400" cy="457200"/>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五角星 8"/>
          <p:cNvSpPr/>
          <p:nvPr/>
        </p:nvSpPr>
        <p:spPr>
          <a:xfrm>
            <a:off x="7086600" y="6324600"/>
            <a:ext cx="457200" cy="457200"/>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45">
                                          <p:stCondLst>
                                            <p:cond delay="0"/>
                                          </p:stCondLst>
                                        </p:cTn>
                                        <p:tgtEl>
                                          <p:spTgt spid="5"/>
                                        </p:tgtEl>
                                      </p:cBhvr>
                                    </p:animEffect>
                                    <p:anim calcmode="lin" valueType="num">
                                      <p:cBhvr>
                                        <p:cTn id="8"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3" dur="7">
                                          <p:stCondLst>
                                            <p:cond delay="162"/>
                                          </p:stCondLst>
                                        </p:cTn>
                                        <p:tgtEl>
                                          <p:spTgt spid="5"/>
                                        </p:tgtEl>
                                      </p:cBhvr>
                                      <p:to x="100000" y="60000"/>
                                    </p:animScale>
                                    <p:animScale>
                                      <p:cBhvr>
                                        <p:cTn id="14" dur="41" decel="50000">
                                          <p:stCondLst>
                                            <p:cond delay="169"/>
                                          </p:stCondLst>
                                        </p:cTn>
                                        <p:tgtEl>
                                          <p:spTgt spid="5"/>
                                        </p:tgtEl>
                                      </p:cBhvr>
                                      <p:to x="100000" y="100000"/>
                                    </p:animScale>
                                    <p:animScale>
                                      <p:cBhvr>
                                        <p:cTn id="15" dur="7">
                                          <p:stCondLst>
                                            <p:cond delay="328"/>
                                          </p:stCondLst>
                                        </p:cTn>
                                        <p:tgtEl>
                                          <p:spTgt spid="5"/>
                                        </p:tgtEl>
                                      </p:cBhvr>
                                      <p:to x="100000" y="80000"/>
                                    </p:animScale>
                                    <p:animScale>
                                      <p:cBhvr>
                                        <p:cTn id="16" dur="41" decel="50000">
                                          <p:stCondLst>
                                            <p:cond delay="335"/>
                                          </p:stCondLst>
                                        </p:cTn>
                                        <p:tgtEl>
                                          <p:spTgt spid="5"/>
                                        </p:tgtEl>
                                      </p:cBhvr>
                                      <p:to x="100000" y="100000"/>
                                    </p:animScale>
                                    <p:animScale>
                                      <p:cBhvr>
                                        <p:cTn id="17" dur="7">
                                          <p:stCondLst>
                                            <p:cond delay="410"/>
                                          </p:stCondLst>
                                        </p:cTn>
                                        <p:tgtEl>
                                          <p:spTgt spid="5"/>
                                        </p:tgtEl>
                                      </p:cBhvr>
                                      <p:to x="100000" y="90000"/>
                                    </p:animScale>
                                    <p:animScale>
                                      <p:cBhvr>
                                        <p:cTn id="18" dur="41" decel="50000">
                                          <p:stCondLst>
                                            <p:cond delay="417"/>
                                          </p:stCondLst>
                                        </p:cTn>
                                        <p:tgtEl>
                                          <p:spTgt spid="5"/>
                                        </p:tgtEl>
                                      </p:cBhvr>
                                      <p:to x="100000" y="100000"/>
                                    </p:animScale>
                                    <p:animScale>
                                      <p:cBhvr>
                                        <p:cTn id="19" dur="7">
                                          <p:stCondLst>
                                            <p:cond delay="452"/>
                                          </p:stCondLst>
                                        </p:cTn>
                                        <p:tgtEl>
                                          <p:spTgt spid="5"/>
                                        </p:tgtEl>
                                      </p:cBhvr>
                                      <p:to x="100000" y="95000"/>
                                    </p:animScale>
                                    <p:animScale>
                                      <p:cBhvr>
                                        <p:cTn id="20" dur="41" decel="50000">
                                          <p:stCondLst>
                                            <p:cond delay="459"/>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145">
                                          <p:stCondLst>
                                            <p:cond delay="0"/>
                                          </p:stCondLst>
                                        </p:cTn>
                                        <p:tgtEl>
                                          <p:spTgt spid="6"/>
                                        </p:tgtEl>
                                      </p:cBhvr>
                                    </p:animEffect>
                                    <p:anim calcmode="lin" valueType="num">
                                      <p:cBhvr>
                                        <p:cTn id="26"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31" dur="7">
                                          <p:stCondLst>
                                            <p:cond delay="162"/>
                                          </p:stCondLst>
                                        </p:cTn>
                                        <p:tgtEl>
                                          <p:spTgt spid="6"/>
                                        </p:tgtEl>
                                      </p:cBhvr>
                                      <p:to x="100000" y="60000"/>
                                    </p:animScale>
                                    <p:animScale>
                                      <p:cBhvr>
                                        <p:cTn id="32" dur="41" decel="50000">
                                          <p:stCondLst>
                                            <p:cond delay="169"/>
                                          </p:stCondLst>
                                        </p:cTn>
                                        <p:tgtEl>
                                          <p:spTgt spid="6"/>
                                        </p:tgtEl>
                                      </p:cBhvr>
                                      <p:to x="100000" y="100000"/>
                                    </p:animScale>
                                    <p:animScale>
                                      <p:cBhvr>
                                        <p:cTn id="33" dur="7">
                                          <p:stCondLst>
                                            <p:cond delay="328"/>
                                          </p:stCondLst>
                                        </p:cTn>
                                        <p:tgtEl>
                                          <p:spTgt spid="6"/>
                                        </p:tgtEl>
                                      </p:cBhvr>
                                      <p:to x="100000" y="80000"/>
                                    </p:animScale>
                                    <p:animScale>
                                      <p:cBhvr>
                                        <p:cTn id="34" dur="41" decel="50000">
                                          <p:stCondLst>
                                            <p:cond delay="335"/>
                                          </p:stCondLst>
                                        </p:cTn>
                                        <p:tgtEl>
                                          <p:spTgt spid="6"/>
                                        </p:tgtEl>
                                      </p:cBhvr>
                                      <p:to x="100000" y="100000"/>
                                    </p:animScale>
                                    <p:animScale>
                                      <p:cBhvr>
                                        <p:cTn id="35" dur="7">
                                          <p:stCondLst>
                                            <p:cond delay="410"/>
                                          </p:stCondLst>
                                        </p:cTn>
                                        <p:tgtEl>
                                          <p:spTgt spid="6"/>
                                        </p:tgtEl>
                                      </p:cBhvr>
                                      <p:to x="100000" y="90000"/>
                                    </p:animScale>
                                    <p:animScale>
                                      <p:cBhvr>
                                        <p:cTn id="36" dur="41" decel="50000">
                                          <p:stCondLst>
                                            <p:cond delay="417"/>
                                          </p:stCondLst>
                                        </p:cTn>
                                        <p:tgtEl>
                                          <p:spTgt spid="6"/>
                                        </p:tgtEl>
                                      </p:cBhvr>
                                      <p:to x="100000" y="100000"/>
                                    </p:animScale>
                                    <p:animScale>
                                      <p:cBhvr>
                                        <p:cTn id="37" dur="7">
                                          <p:stCondLst>
                                            <p:cond delay="452"/>
                                          </p:stCondLst>
                                        </p:cTn>
                                        <p:tgtEl>
                                          <p:spTgt spid="6"/>
                                        </p:tgtEl>
                                      </p:cBhvr>
                                      <p:to x="100000" y="95000"/>
                                    </p:animScale>
                                    <p:animScale>
                                      <p:cBhvr>
                                        <p:cTn id="38" dur="41" decel="50000">
                                          <p:stCondLst>
                                            <p:cond delay="459"/>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145">
                                          <p:stCondLst>
                                            <p:cond delay="0"/>
                                          </p:stCondLst>
                                        </p:cTn>
                                        <p:tgtEl>
                                          <p:spTgt spid="7"/>
                                        </p:tgtEl>
                                      </p:cBhvr>
                                    </p:animEffect>
                                    <p:anim calcmode="lin" valueType="num">
                                      <p:cBhvr>
                                        <p:cTn id="44"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47"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48"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49" dur="7">
                                          <p:stCondLst>
                                            <p:cond delay="162"/>
                                          </p:stCondLst>
                                        </p:cTn>
                                        <p:tgtEl>
                                          <p:spTgt spid="7"/>
                                        </p:tgtEl>
                                      </p:cBhvr>
                                      <p:to x="100000" y="60000"/>
                                    </p:animScale>
                                    <p:animScale>
                                      <p:cBhvr>
                                        <p:cTn id="50" dur="41" decel="50000">
                                          <p:stCondLst>
                                            <p:cond delay="169"/>
                                          </p:stCondLst>
                                        </p:cTn>
                                        <p:tgtEl>
                                          <p:spTgt spid="7"/>
                                        </p:tgtEl>
                                      </p:cBhvr>
                                      <p:to x="100000" y="100000"/>
                                    </p:animScale>
                                    <p:animScale>
                                      <p:cBhvr>
                                        <p:cTn id="51" dur="7">
                                          <p:stCondLst>
                                            <p:cond delay="328"/>
                                          </p:stCondLst>
                                        </p:cTn>
                                        <p:tgtEl>
                                          <p:spTgt spid="7"/>
                                        </p:tgtEl>
                                      </p:cBhvr>
                                      <p:to x="100000" y="80000"/>
                                    </p:animScale>
                                    <p:animScale>
                                      <p:cBhvr>
                                        <p:cTn id="52" dur="41" decel="50000">
                                          <p:stCondLst>
                                            <p:cond delay="335"/>
                                          </p:stCondLst>
                                        </p:cTn>
                                        <p:tgtEl>
                                          <p:spTgt spid="7"/>
                                        </p:tgtEl>
                                      </p:cBhvr>
                                      <p:to x="100000" y="100000"/>
                                    </p:animScale>
                                    <p:animScale>
                                      <p:cBhvr>
                                        <p:cTn id="53" dur="7">
                                          <p:stCondLst>
                                            <p:cond delay="410"/>
                                          </p:stCondLst>
                                        </p:cTn>
                                        <p:tgtEl>
                                          <p:spTgt spid="7"/>
                                        </p:tgtEl>
                                      </p:cBhvr>
                                      <p:to x="100000" y="90000"/>
                                    </p:animScale>
                                    <p:animScale>
                                      <p:cBhvr>
                                        <p:cTn id="54" dur="41" decel="50000">
                                          <p:stCondLst>
                                            <p:cond delay="417"/>
                                          </p:stCondLst>
                                        </p:cTn>
                                        <p:tgtEl>
                                          <p:spTgt spid="7"/>
                                        </p:tgtEl>
                                      </p:cBhvr>
                                      <p:to x="100000" y="100000"/>
                                    </p:animScale>
                                    <p:animScale>
                                      <p:cBhvr>
                                        <p:cTn id="55" dur="7">
                                          <p:stCondLst>
                                            <p:cond delay="452"/>
                                          </p:stCondLst>
                                        </p:cTn>
                                        <p:tgtEl>
                                          <p:spTgt spid="7"/>
                                        </p:tgtEl>
                                      </p:cBhvr>
                                      <p:to x="100000" y="95000"/>
                                    </p:animScale>
                                    <p:animScale>
                                      <p:cBhvr>
                                        <p:cTn id="56" dur="41" decel="50000">
                                          <p:stCondLst>
                                            <p:cond delay="459"/>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145">
                                          <p:stCondLst>
                                            <p:cond delay="0"/>
                                          </p:stCondLst>
                                        </p:cTn>
                                        <p:tgtEl>
                                          <p:spTgt spid="8"/>
                                        </p:tgtEl>
                                      </p:cBhvr>
                                    </p:animEffect>
                                    <p:anim calcmode="lin" valueType="num">
                                      <p:cBhvr>
                                        <p:cTn id="6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6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6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67" dur="7">
                                          <p:stCondLst>
                                            <p:cond delay="162"/>
                                          </p:stCondLst>
                                        </p:cTn>
                                        <p:tgtEl>
                                          <p:spTgt spid="8"/>
                                        </p:tgtEl>
                                      </p:cBhvr>
                                      <p:to x="100000" y="60000"/>
                                    </p:animScale>
                                    <p:animScale>
                                      <p:cBhvr>
                                        <p:cTn id="68" dur="41" decel="50000">
                                          <p:stCondLst>
                                            <p:cond delay="169"/>
                                          </p:stCondLst>
                                        </p:cTn>
                                        <p:tgtEl>
                                          <p:spTgt spid="8"/>
                                        </p:tgtEl>
                                      </p:cBhvr>
                                      <p:to x="100000" y="100000"/>
                                    </p:animScale>
                                    <p:animScale>
                                      <p:cBhvr>
                                        <p:cTn id="69" dur="7">
                                          <p:stCondLst>
                                            <p:cond delay="328"/>
                                          </p:stCondLst>
                                        </p:cTn>
                                        <p:tgtEl>
                                          <p:spTgt spid="8"/>
                                        </p:tgtEl>
                                      </p:cBhvr>
                                      <p:to x="100000" y="80000"/>
                                    </p:animScale>
                                    <p:animScale>
                                      <p:cBhvr>
                                        <p:cTn id="70" dur="41" decel="50000">
                                          <p:stCondLst>
                                            <p:cond delay="335"/>
                                          </p:stCondLst>
                                        </p:cTn>
                                        <p:tgtEl>
                                          <p:spTgt spid="8"/>
                                        </p:tgtEl>
                                      </p:cBhvr>
                                      <p:to x="100000" y="100000"/>
                                    </p:animScale>
                                    <p:animScale>
                                      <p:cBhvr>
                                        <p:cTn id="71" dur="7">
                                          <p:stCondLst>
                                            <p:cond delay="410"/>
                                          </p:stCondLst>
                                        </p:cTn>
                                        <p:tgtEl>
                                          <p:spTgt spid="8"/>
                                        </p:tgtEl>
                                      </p:cBhvr>
                                      <p:to x="100000" y="90000"/>
                                    </p:animScale>
                                    <p:animScale>
                                      <p:cBhvr>
                                        <p:cTn id="72" dur="41" decel="50000">
                                          <p:stCondLst>
                                            <p:cond delay="417"/>
                                          </p:stCondLst>
                                        </p:cTn>
                                        <p:tgtEl>
                                          <p:spTgt spid="8"/>
                                        </p:tgtEl>
                                      </p:cBhvr>
                                      <p:to x="100000" y="100000"/>
                                    </p:animScale>
                                    <p:animScale>
                                      <p:cBhvr>
                                        <p:cTn id="73" dur="7">
                                          <p:stCondLst>
                                            <p:cond delay="452"/>
                                          </p:stCondLst>
                                        </p:cTn>
                                        <p:tgtEl>
                                          <p:spTgt spid="8"/>
                                        </p:tgtEl>
                                      </p:cBhvr>
                                      <p:to x="100000" y="95000"/>
                                    </p:animScale>
                                    <p:animScale>
                                      <p:cBhvr>
                                        <p:cTn id="74" dur="41" decel="50000">
                                          <p:stCondLst>
                                            <p:cond delay="459"/>
                                          </p:stCondLst>
                                        </p:cTn>
                                        <p:tgtEl>
                                          <p:spTgt spid="8"/>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down)">
                                      <p:cBhvr>
                                        <p:cTn id="79" dur="145">
                                          <p:stCondLst>
                                            <p:cond delay="0"/>
                                          </p:stCondLst>
                                        </p:cTn>
                                        <p:tgtEl>
                                          <p:spTgt spid="9"/>
                                        </p:tgtEl>
                                      </p:cBhvr>
                                    </p:animEffect>
                                    <p:anim calcmode="lin" valueType="num">
                                      <p:cBhvr>
                                        <p:cTn id="80"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1"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2"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83"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84"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85" dur="7">
                                          <p:stCondLst>
                                            <p:cond delay="162"/>
                                          </p:stCondLst>
                                        </p:cTn>
                                        <p:tgtEl>
                                          <p:spTgt spid="9"/>
                                        </p:tgtEl>
                                      </p:cBhvr>
                                      <p:to x="100000" y="60000"/>
                                    </p:animScale>
                                    <p:animScale>
                                      <p:cBhvr>
                                        <p:cTn id="86" dur="41" decel="50000">
                                          <p:stCondLst>
                                            <p:cond delay="169"/>
                                          </p:stCondLst>
                                        </p:cTn>
                                        <p:tgtEl>
                                          <p:spTgt spid="9"/>
                                        </p:tgtEl>
                                      </p:cBhvr>
                                      <p:to x="100000" y="100000"/>
                                    </p:animScale>
                                    <p:animScale>
                                      <p:cBhvr>
                                        <p:cTn id="87" dur="7">
                                          <p:stCondLst>
                                            <p:cond delay="328"/>
                                          </p:stCondLst>
                                        </p:cTn>
                                        <p:tgtEl>
                                          <p:spTgt spid="9"/>
                                        </p:tgtEl>
                                      </p:cBhvr>
                                      <p:to x="100000" y="80000"/>
                                    </p:animScale>
                                    <p:animScale>
                                      <p:cBhvr>
                                        <p:cTn id="88" dur="41" decel="50000">
                                          <p:stCondLst>
                                            <p:cond delay="335"/>
                                          </p:stCondLst>
                                        </p:cTn>
                                        <p:tgtEl>
                                          <p:spTgt spid="9"/>
                                        </p:tgtEl>
                                      </p:cBhvr>
                                      <p:to x="100000" y="100000"/>
                                    </p:animScale>
                                    <p:animScale>
                                      <p:cBhvr>
                                        <p:cTn id="89" dur="7">
                                          <p:stCondLst>
                                            <p:cond delay="410"/>
                                          </p:stCondLst>
                                        </p:cTn>
                                        <p:tgtEl>
                                          <p:spTgt spid="9"/>
                                        </p:tgtEl>
                                      </p:cBhvr>
                                      <p:to x="100000" y="90000"/>
                                    </p:animScale>
                                    <p:animScale>
                                      <p:cBhvr>
                                        <p:cTn id="90" dur="41" decel="50000">
                                          <p:stCondLst>
                                            <p:cond delay="417"/>
                                          </p:stCondLst>
                                        </p:cTn>
                                        <p:tgtEl>
                                          <p:spTgt spid="9"/>
                                        </p:tgtEl>
                                      </p:cBhvr>
                                      <p:to x="100000" y="100000"/>
                                    </p:animScale>
                                    <p:animScale>
                                      <p:cBhvr>
                                        <p:cTn id="91" dur="7">
                                          <p:stCondLst>
                                            <p:cond delay="452"/>
                                          </p:stCondLst>
                                        </p:cTn>
                                        <p:tgtEl>
                                          <p:spTgt spid="9"/>
                                        </p:tgtEl>
                                      </p:cBhvr>
                                      <p:to x="100000" y="95000"/>
                                    </p:animScale>
                                    <p:animScale>
                                      <p:cBhvr>
                                        <p:cTn id="92" dur="41" decel="50000">
                                          <p:stCondLst>
                                            <p:cond delay="459"/>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75830" t="64750" r="10004" b="8055"/>
          <a:stretch>
            <a:fillRect/>
          </a:stretch>
        </p:blipFill>
        <p:spPr>
          <a:xfrm>
            <a:off x="6934200" y="4114800"/>
            <a:ext cx="1295400" cy="1600200"/>
          </a:xfrm>
          <a:prstGeom prst="roundRect">
            <a:avLst/>
          </a:prstGeom>
        </p:spPr>
      </p:pic>
      <p:pic>
        <p:nvPicPr>
          <p:cNvPr id="3" name="图片 2"/>
          <p:cNvPicPr>
            <a:picLocks noChangeAspect="1"/>
          </p:cNvPicPr>
          <p:nvPr/>
        </p:nvPicPr>
        <p:blipFill rotWithShape="1">
          <a:blip r:embed="rId1">
            <a:extLst>
              <a:ext uri="{28A0092B-C50C-407E-A947-70E740481C1C}">
                <a14:useLocalDpi xmlns:a14="http://schemas.microsoft.com/office/drawing/2010/main" val="0"/>
              </a:ext>
            </a:extLst>
          </a:blip>
          <a:srcRect l="54167" t="34964" r="35000" b="45612"/>
          <a:stretch>
            <a:fillRect/>
          </a:stretch>
        </p:blipFill>
        <p:spPr>
          <a:xfrm>
            <a:off x="4800600" y="2209800"/>
            <a:ext cx="990600" cy="1143000"/>
          </a:xfrm>
          <a:prstGeom prst="roundRect">
            <a:avLst/>
          </a:prstGeom>
        </p:spPr>
      </p:pic>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10000" t="25900" r="78333" b="48200"/>
          <a:stretch>
            <a:fillRect/>
          </a:stretch>
        </p:blipFill>
        <p:spPr>
          <a:xfrm>
            <a:off x="1752600" y="2971800"/>
            <a:ext cx="1066800" cy="1524000"/>
          </a:xfrm>
          <a:prstGeom prst="roundRect">
            <a:avLst/>
          </a:prstGeom>
        </p:spPr>
      </p:pic>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2500" t="23544" r="85000" b="36548"/>
          <a:stretch>
            <a:fillRect/>
          </a:stretch>
        </p:blipFill>
        <p:spPr>
          <a:xfrm>
            <a:off x="381000" y="2223655"/>
            <a:ext cx="1143000" cy="2348345"/>
          </a:xfrm>
          <a:prstGeom prst="roundRect">
            <a:avLst/>
          </a:prstGeom>
        </p:spPr>
      </p:pic>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l="62500" t="79784" r="17500"/>
          <a:stretch>
            <a:fillRect/>
          </a:stretch>
        </p:blipFill>
        <p:spPr>
          <a:xfrm>
            <a:off x="5295900" y="5410200"/>
            <a:ext cx="1828800" cy="1189584"/>
          </a:xfrm>
          <a:prstGeom prst="roundRect">
            <a:avLst/>
          </a:prstGeom>
        </p:spPr>
      </p:pic>
      <p:sp>
        <p:nvSpPr>
          <p:cNvPr id="7" name="五角星 6"/>
          <p:cNvSpPr/>
          <p:nvPr/>
        </p:nvSpPr>
        <p:spPr>
          <a:xfrm>
            <a:off x="7200900" y="4495800"/>
            <a:ext cx="762000" cy="685800"/>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4914900" y="3688080"/>
            <a:ext cx="4502785"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1. </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He </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was born in</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4305300" y="1605280"/>
            <a:ext cx="4876800"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 He was brought up in</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五角星 10"/>
          <p:cNvSpPr/>
          <p:nvPr/>
        </p:nvSpPr>
        <p:spPr>
          <a:xfrm>
            <a:off x="4914900" y="2459182"/>
            <a:ext cx="762000" cy="685800"/>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五角星 11"/>
          <p:cNvSpPr/>
          <p:nvPr/>
        </p:nvSpPr>
        <p:spPr>
          <a:xfrm>
            <a:off x="1943100" y="3352800"/>
            <a:ext cx="762000" cy="685800"/>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五角星 12"/>
          <p:cNvSpPr/>
          <p:nvPr/>
        </p:nvSpPr>
        <p:spPr>
          <a:xfrm>
            <a:off x="381000" y="2459182"/>
            <a:ext cx="762000" cy="685800"/>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五角星 13"/>
          <p:cNvSpPr/>
          <p:nvPr/>
        </p:nvSpPr>
        <p:spPr>
          <a:xfrm>
            <a:off x="6438900" y="5950527"/>
            <a:ext cx="762000" cy="685800"/>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文本框 14"/>
          <p:cNvSpPr txBox="1"/>
          <p:nvPr/>
        </p:nvSpPr>
        <p:spPr>
          <a:xfrm>
            <a:off x="1560195" y="4462780"/>
            <a:ext cx="5815965"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3. </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He </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worked  as an  editor</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文本框 16"/>
          <p:cNvSpPr txBox="1"/>
          <p:nvPr/>
        </p:nvSpPr>
        <p:spPr>
          <a:xfrm>
            <a:off x="-34925" y="1964055"/>
            <a:ext cx="5963285"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4. </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He </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worked as a reporter</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文本框 17"/>
          <p:cNvSpPr txBox="1"/>
          <p:nvPr/>
        </p:nvSpPr>
        <p:spPr>
          <a:xfrm>
            <a:off x="467360" y="6062980"/>
            <a:ext cx="7496175"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5. </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He </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worked as a correspondent</a:t>
            </a:r>
            <a:endParaRPr kumimoji="0" lang="zh-CN" altLang="en-US" sz="3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文本框 18"/>
          <p:cNvSpPr txBox="1"/>
          <p:nvPr/>
        </p:nvSpPr>
        <p:spPr>
          <a:xfrm>
            <a:off x="0" y="96060"/>
            <a:ext cx="9182100" cy="1383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Inference: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His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various</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experiences provide him with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abundant</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writing opportunities, which </a:t>
            </a:r>
            <a:r>
              <a:rPr kumimoji="0" lang="en-US" altLang="zh-CN" sz="2800" b="0" i="0" u="sng"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is of great benefit to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his writing career.</a:t>
            </a: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0782" y="152400"/>
            <a:ext cx="755687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b="0" i="0" u="none" strike="noStrike" kern="1200" cap="none" spc="0" normalizeH="0" baseline="0" noProof="0" dirty="0">
                <a:ln>
                  <a:noFill/>
                </a:ln>
                <a:solidFill>
                  <a:prstClr val="black"/>
                </a:solidFill>
                <a:effectLst/>
                <a:uLnTx/>
                <a:uFillTx/>
                <a:latin typeface="Britannic Bold" panose="020B0903060703020204" pitchFamily="34" charset="0"/>
                <a:ea typeface="宋体" panose="02010600030101010101" pitchFamily="2" charset="-122"/>
                <a:cs typeface="Times New Roman" panose="02020603050405020304" pitchFamily="18" charset="0"/>
              </a:rPr>
              <a:t>Mark Twain’s masterpieces</a:t>
            </a:r>
            <a:endParaRPr kumimoji="0" lang="zh-CN" altLang="en-US" sz="4800" b="0" i="0" u="none" strike="noStrike" kern="1200" cap="none" spc="0" normalizeH="0" baseline="0" noProof="0" dirty="0">
              <a:ln>
                <a:noFill/>
              </a:ln>
              <a:solidFill>
                <a:prstClr val="black"/>
              </a:solidFill>
              <a:effectLst/>
              <a:uLnTx/>
              <a:uFillTx/>
              <a:latin typeface="Britannic Bold" panose="020B0903060703020204" pitchFamily="34" charset="0"/>
              <a:ea typeface="宋体" panose="02010600030101010101" pitchFamily="2" charset="-122"/>
              <a:cs typeface="Times New Roman" panose="02020603050405020304" pitchFamily="18" charset="0"/>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440873"/>
            <a:ext cx="5410200" cy="5410200"/>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025" y="1440815"/>
            <a:ext cx="5410200" cy="5410200"/>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433946"/>
            <a:ext cx="4218320" cy="5410200"/>
          </a:xfrm>
          <a:prstGeom prst="rect">
            <a:avLst/>
          </a:prstGeom>
        </p:spPr>
      </p:pic>
      <p:sp>
        <p:nvSpPr>
          <p:cNvPr id="11" name="矩形 10"/>
          <p:cNvSpPr/>
          <p:nvPr/>
        </p:nvSpPr>
        <p:spPr>
          <a:xfrm>
            <a:off x="6504320" y="2667000"/>
            <a:ext cx="2639680" cy="20612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play </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adapt</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ed </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from</a:t>
            </a: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the short story </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0955" y="556260"/>
            <a:ext cx="9144000" cy="2061210"/>
          </a:xfrm>
          <a:prstGeom prst="rect">
            <a:avLst/>
          </a:prstGeom>
          <a:noFill/>
        </p:spPr>
        <p:txBody>
          <a:bodyPr wrap="square" rtlCol="0">
            <a:spAutoFit/>
          </a:bodyPr>
          <a:lstStyle/>
          <a:p>
            <a:pPr marL="457200" indent="-457200">
              <a:buFont typeface="Arial" panose="020B0604020202020204" pitchFamily="34" charset="0"/>
              <a:buChar char="•"/>
            </a:pPr>
            <a:r>
              <a:rPr lang="en-US" altLang="zh-CN" sz="3200" dirty="0">
                <a:latin typeface="Times New Roman" panose="02020603050405020304" pitchFamily="18" charset="0"/>
                <a:cs typeface="Times New Roman" panose="02020603050405020304" pitchFamily="18" charset="0"/>
              </a:rPr>
              <a:t>1.What is the </a:t>
            </a:r>
            <a:r>
              <a:rPr lang="en-US" altLang="zh-CN" sz="3200" dirty="0">
                <a:latin typeface="Times New Roman" panose="02020603050405020304" pitchFamily="18" charset="0"/>
                <a:cs typeface="Times New Roman" panose="02020603050405020304" pitchFamily="18" charset="0"/>
                <a:sym typeface="+mn-ea"/>
              </a:rPr>
              <a:t>writing </a:t>
            </a:r>
            <a:r>
              <a:rPr lang="en-US" altLang="zh-CN" sz="3200" dirty="0">
                <a:latin typeface="Times New Roman" panose="02020603050405020304" pitchFamily="18" charset="0"/>
                <a:cs typeface="Times New Roman" panose="02020603050405020304" pitchFamily="18" charset="0"/>
              </a:rPr>
              <a:t>style of this passage ?</a:t>
            </a:r>
            <a:endParaRPr lang="en-US" altLang="zh-CN"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altLang="zh-CN" sz="3200" dirty="0">
                <a:latin typeface="Times New Roman" panose="02020603050405020304" pitchFamily="18" charset="0"/>
                <a:cs typeface="Times New Roman" panose="02020603050405020304" pitchFamily="18" charset="0"/>
              </a:rPr>
              <a:t>2.Can you find something special that is different from other texts you have learnt before?</a:t>
            </a:r>
            <a:endParaRPr lang="en-US" altLang="zh-CN"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altLang="zh-CN" sz="3200" dirty="0">
                <a:latin typeface="Times New Roman" panose="02020603050405020304" pitchFamily="18" charset="0"/>
                <a:cs typeface="Times New Roman" panose="02020603050405020304" pitchFamily="18" charset="0"/>
              </a:rPr>
              <a:t>3.Can you tell some </a:t>
            </a:r>
            <a:r>
              <a:rPr lang="en-US" altLang="zh-CN" sz="3200" dirty="0">
                <a:solidFill>
                  <a:srgbClr val="FF0000"/>
                </a:solidFill>
                <a:latin typeface="Times New Roman" panose="02020603050405020304" pitchFamily="18" charset="0"/>
                <a:cs typeface="Times New Roman" panose="02020603050405020304" pitchFamily="18" charset="0"/>
              </a:rPr>
              <a:t>text features </a:t>
            </a:r>
            <a:r>
              <a:rPr lang="en-US" altLang="zh-CN" sz="3200" dirty="0">
                <a:latin typeface="Times New Roman" panose="02020603050405020304" pitchFamily="18" charset="0"/>
                <a:cs typeface="Times New Roman" panose="02020603050405020304" pitchFamily="18" charset="0"/>
              </a:rPr>
              <a:t>of the </a:t>
            </a:r>
            <a:r>
              <a:rPr lang="en-US" altLang="zh-CN" sz="3200" b="1" dirty="0">
                <a:solidFill>
                  <a:srgbClr val="0070C0"/>
                </a:solidFill>
                <a:latin typeface="Times New Roman" panose="02020603050405020304" pitchFamily="18" charset="0"/>
                <a:cs typeface="Times New Roman" panose="02020603050405020304" pitchFamily="18" charset="0"/>
              </a:rPr>
              <a:t>screenplay</a:t>
            </a:r>
            <a:r>
              <a:rPr lang="en-US" altLang="zh-CN" sz="3200" dirty="0">
                <a:latin typeface="Times New Roman" panose="02020603050405020304" pitchFamily="18" charset="0"/>
                <a:cs typeface="Times New Roman" panose="02020603050405020304" pitchFamily="18" charset="0"/>
              </a:rPr>
              <a:t>?</a:t>
            </a:r>
            <a:endParaRPr lang="zh-CN" altLang="en-US" sz="3200" dirty="0">
              <a:latin typeface="Times New Roman" panose="02020603050405020304" pitchFamily="18" charset="0"/>
              <a:cs typeface="Times New Roman" panose="02020603050405020304" pitchFamily="18" charset="0"/>
            </a:endParaRPr>
          </a:p>
        </p:txBody>
      </p:sp>
      <p:grpSp>
        <p:nvGrpSpPr>
          <p:cNvPr id="7" name="组合 6"/>
          <p:cNvGrpSpPr/>
          <p:nvPr/>
        </p:nvGrpSpPr>
        <p:grpSpPr>
          <a:xfrm>
            <a:off x="-22860" y="2812415"/>
            <a:ext cx="9077960" cy="2501900"/>
            <a:chOff x="-6929" y="2667000"/>
            <a:chExt cx="9077672" cy="2410701"/>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3552253" y="-892180"/>
              <a:ext cx="1959310" cy="9077670"/>
            </a:xfrm>
            <a:prstGeom prst="rect">
              <a:avLst/>
            </a:prstGeom>
          </p:spPr>
        </p:pic>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2117" r="62932"/>
            <a:stretch>
              <a:fillRect/>
            </a:stretch>
          </p:blipFill>
          <p:spPr>
            <a:xfrm rot="16200000">
              <a:off x="4303307" y="310265"/>
              <a:ext cx="457200" cy="9077671"/>
            </a:xfrm>
            <a:prstGeom prst="rect">
              <a:avLst/>
            </a:prstGeom>
          </p:spPr>
        </p:pic>
      </p:grpSp>
      <p:sp>
        <p:nvSpPr>
          <p:cNvPr id="8" name="圆角矩形 7"/>
          <p:cNvSpPr/>
          <p:nvPr/>
        </p:nvSpPr>
        <p:spPr>
          <a:xfrm>
            <a:off x="281305" y="2710403"/>
            <a:ext cx="1295400" cy="3617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308610" y="3148904"/>
            <a:ext cx="8558126" cy="1140354"/>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237490" y="4262120"/>
            <a:ext cx="1137920" cy="871220"/>
          </a:xfrm>
          <a:prstGeom prst="roundRect">
            <a:avLst/>
          </a:pr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1454150" y="4289425"/>
            <a:ext cx="7106285" cy="815975"/>
          </a:xfrm>
          <a:prstGeom prst="roundRect">
            <a:avLst/>
          </a:prstGeom>
          <a:no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1375410" y="5184940"/>
            <a:ext cx="7415126" cy="129616"/>
            <a:chOff x="1524000" y="4948085"/>
            <a:chExt cx="7415126" cy="129616"/>
          </a:xfrm>
        </p:grpSpPr>
        <p:cxnSp>
          <p:nvCxnSpPr>
            <p:cNvPr id="13" name="直接连接符 12"/>
            <p:cNvCxnSpPr/>
            <p:nvPr/>
          </p:nvCxnSpPr>
          <p:spPr>
            <a:xfrm>
              <a:off x="1524000" y="5077701"/>
              <a:ext cx="4572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8709054" y="4948085"/>
              <a:ext cx="230072" cy="1847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2" name="文本框 21"/>
          <p:cNvSpPr txBox="1"/>
          <p:nvPr/>
        </p:nvSpPr>
        <p:spPr>
          <a:xfrm>
            <a:off x="2901950" y="2488565"/>
            <a:ext cx="1518285" cy="583565"/>
          </a:xfrm>
          <a:prstGeom prst="rect">
            <a:avLst/>
          </a:prstGeom>
          <a:noFill/>
          <a:ln>
            <a:solidFill>
              <a:srgbClr val="FF0000"/>
            </a:solidFill>
          </a:ln>
        </p:spPr>
        <p:txBody>
          <a:bodyPr wrap="square" rtlCol="0">
            <a:spAutoFit/>
          </a:bodyPr>
          <a:lstStyle/>
          <a:p>
            <a:r>
              <a:rPr lang="en-US" altLang="zh-CN" sz="3200" dirty="0">
                <a:latin typeface="Times New Roman" panose="02020603050405020304" pitchFamily="18" charset="0"/>
                <a:cs typeface="Times New Roman" panose="02020603050405020304" pitchFamily="18" charset="0"/>
              </a:rPr>
              <a:t>Act:</a:t>
            </a:r>
            <a:r>
              <a:rPr lang="zh-CN" altLang="en-US" sz="3200" dirty="0">
                <a:latin typeface="Times New Roman" panose="02020603050405020304" pitchFamily="18" charset="0"/>
                <a:cs typeface="Times New Roman" panose="02020603050405020304" pitchFamily="18" charset="0"/>
              </a:rPr>
              <a:t>幕</a:t>
            </a:r>
            <a:endParaRPr lang="zh-CN" altLang="en-US" sz="3200" dirty="0">
              <a:latin typeface="Times New Roman" panose="02020603050405020304" pitchFamily="18" charset="0"/>
              <a:cs typeface="Times New Roman" panose="02020603050405020304" pitchFamily="18" charset="0"/>
            </a:endParaRPr>
          </a:p>
        </p:txBody>
      </p:sp>
      <p:cxnSp>
        <p:nvCxnSpPr>
          <p:cNvPr id="24" name="直接箭头连接符 23"/>
          <p:cNvCxnSpPr/>
          <p:nvPr/>
        </p:nvCxnSpPr>
        <p:spPr>
          <a:xfrm flipV="1">
            <a:off x="1607127" y="2812719"/>
            <a:ext cx="1295400" cy="218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4641850" y="2488565"/>
            <a:ext cx="1797685" cy="583565"/>
          </a:xfrm>
          <a:prstGeom prst="rect">
            <a:avLst/>
          </a:prstGeom>
          <a:noFill/>
          <a:ln>
            <a:solidFill>
              <a:srgbClr val="FF0000"/>
            </a:solidFill>
          </a:ln>
        </p:spPr>
        <p:txBody>
          <a:bodyPr wrap="square" rtlCol="0">
            <a:spAutoFit/>
          </a:bodyPr>
          <a:lstStyle/>
          <a:p>
            <a:r>
              <a:rPr lang="en-US" altLang="zh-CN" sz="3200" dirty="0">
                <a:latin typeface="Times New Roman" panose="02020603050405020304" pitchFamily="18" charset="0"/>
                <a:cs typeface="Times New Roman" panose="02020603050405020304" pitchFamily="18" charset="0"/>
              </a:rPr>
              <a:t>Scene:</a:t>
            </a:r>
            <a:r>
              <a:rPr lang="zh-CN" altLang="en-US" sz="3200" dirty="0">
                <a:latin typeface="Times New Roman" panose="02020603050405020304" pitchFamily="18" charset="0"/>
                <a:cs typeface="Times New Roman" panose="02020603050405020304" pitchFamily="18" charset="0"/>
              </a:rPr>
              <a:t>景</a:t>
            </a:r>
            <a:endParaRPr lang="zh-CN" altLang="en-US" sz="3200" dirty="0">
              <a:latin typeface="Times New Roman" panose="02020603050405020304" pitchFamily="18" charset="0"/>
              <a:cs typeface="Times New Roman" panose="02020603050405020304" pitchFamily="18" charset="0"/>
            </a:endParaRPr>
          </a:p>
        </p:txBody>
      </p:sp>
      <p:grpSp>
        <p:nvGrpSpPr>
          <p:cNvPr id="46" name="组合 45"/>
          <p:cNvGrpSpPr/>
          <p:nvPr/>
        </p:nvGrpSpPr>
        <p:grpSpPr>
          <a:xfrm>
            <a:off x="111125" y="3535045"/>
            <a:ext cx="238760" cy="2444750"/>
            <a:chOff x="605443" y="5540142"/>
            <a:chExt cx="273989" cy="2499441"/>
          </a:xfrm>
        </p:grpSpPr>
        <p:cxnSp>
          <p:nvCxnSpPr>
            <p:cNvPr id="26" name="直接箭头连接符 25"/>
            <p:cNvCxnSpPr/>
            <p:nvPr/>
          </p:nvCxnSpPr>
          <p:spPr>
            <a:xfrm>
              <a:off x="605443" y="5540223"/>
              <a:ext cx="48895" cy="24993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H="1">
              <a:off x="605806" y="5540142"/>
              <a:ext cx="273626" cy="0"/>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9" name="文本框 48"/>
          <p:cNvSpPr txBox="1"/>
          <p:nvPr/>
        </p:nvSpPr>
        <p:spPr>
          <a:xfrm>
            <a:off x="111355" y="5946279"/>
            <a:ext cx="1943735" cy="583565"/>
          </a:xfrm>
          <a:prstGeom prst="rect">
            <a:avLst/>
          </a:prstGeom>
          <a:noFill/>
          <a:ln>
            <a:solidFill>
              <a:srgbClr val="0070C0"/>
            </a:solidFill>
          </a:ln>
        </p:spPr>
        <p:txBody>
          <a:bodyPr wrap="none" rtlCol="0">
            <a:spAutoFit/>
          </a:bodyPr>
          <a:lstStyle/>
          <a:p>
            <a:r>
              <a:rPr lang="en-US" altLang="zh-CN" sz="3200" dirty="0">
                <a:latin typeface="Times New Roman" panose="02020603050405020304" pitchFamily="18" charset="0"/>
                <a:cs typeface="Times New Roman" panose="02020603050405020304" pitchFamily="18" charset="0"/>
              </a:rPr>
              <a:t>aside:</a:t>
            </a:r>
            <a:r>
              <a:rPr lang="zh-CN" altLang="en-US" sz="3200" dirty="0">
                <a:latin typeface="Times New Roman" panose="02020603050405020304" pitchFamily="18" charset="0"/>
                <a:cs typeface="Times New Roman" panose="02020603050405020304" pitchFamily="18" charset="0"/>
              </a:rPr>
              <a:t>旁白</a:t>
            </a:r>
            <a:endParaRPr lang="zh-CN" altLang="en-US" sz="3200" dirty="0">
              <a:latin typeface="Times New Roman" panose="02020603050405020304" pitchFamily="18" charset="0"/>
              <a:cs typeface="Times New Roman" panose="02020603050405020304" pitchFamily="18" charset="0"/>
            </a:endParaRPr>
          </a:p>
        </p:txBody>
      </p:sp>
      <p:cxnSp>
        <p:nvCxnSpPr>
          <p:cNvPr id="51" name="直接箭头连接符 50"/>
          <p:cNvCxnSpPr>
            <a:stCxn id="10" idx="2"/>
          </p:cNvCxnSpPr>
          <p:nvPr/>
        </p:nvCxnSpPr>
        <p:spPr>
          <a:xfrm>
            <a:off x="806450" y="5133340"/>
            <a:ext cx="2538730" cy="1247140"/>
          </a:xfrm>
          <a:prstGeom prst="straightConnector1">
            <a:avLst/>
          </a:prstGeom>
          <a:ln w="57150">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57" name="文本框 56"/>
          <p:cNvSpPr txBox="1"/>
          <p:nvPr/>
        </p:nvSpPr>
        <p:spPr>
          <a:xfrm>
            <a:off x="3345101" y="6144063"/>
            <a:ext cx="2755265" cy="583565"/>
          </a:xfrm>
          <a:prstGeom prst="rect">
            <a:avLst/>
          </a:prstGeom>
          <a:noFill/>
          <a:ln>
            <a:solidFill>
              <a:srgbClr val="FF9900"/>
            </a:solidFill>
          </a:ln>
        </p:spPr>
        <p:txBody>
          <a:bodyPr wrap="none" rtlCol="0">
            <a:spAutoFit/>
          </a:bodyPr>
          <a:lstStyle/>
          <a:p>
            <a:r>
              <a:rPr lang="en-US" altLang="zh-CN" sz="3200" dirty="0">
                <a:latin typeface="Times New Roman" panose="02020603050405020304" pitchFamily="18" charset="0"/>
                <a:cs typeface="Times New Roman" panose="02020603050405020304" pitchFamily="18" charset="0"/>
              </a:rPr>
              <a:t>characters:</a:t>
            </a:r>
            <a:r>
              <a:rPr lang="zh-CN" altLang="en-US" sz="3200" dirty="0">
                <a:latin typeface="Times New Roman" panose="02020603050405020304" pitchFamily="18" charset="0"/>
                <a:cs typeface="Times New Roman" panose="02020603050405020304" pitchFamily="18" charset="0"/>
              </a:rPr>
              <a:t>人物</a:t>
            </a:r>
            <a:endParaRPr lang="zh-CN" altLang="en-US" sz="3200" dirty="0">
              <a:latin typeface="Times New Roman" panose="02020603050405020304" pitchFamily="18" charset="0"/>
              <a:cs typeface="Times New Roman" panose="02020603050405020304" pitchFamily="18" charset="0"/>
            </a:endParaRPr>
          </a:p>
        </p:txBody>
      </p:sp>
      <p:cxnSp>
        <p:nvCxnSpPr>
          <p:cNvPr id="58" name="直接箭头连接符 57"/>
          <p:cNvCxnSpPr/>
          <p:nvPr/>
        </p:nvCxnSpPr>
        <p:spPr>
          <a:xfrm>
            <a:off x="8382000" y="5105400"/>
            <a:ext cx="110490" cy="939800"/>
          </a:xfrm>
          <a:prstGeom prst="straightConnector1">
            <a:avLst/>
          </a:prstGeom>
          <a:ln w="57150">
            <a:solidFill>
              <a:srgbClr val="9900CC"/>
            </a:solidFill>
            <a:tailEnd type="triangle"/>
          </a:ln>
        </p:spPr>
        <p:style>
          <a:lnRef idx="1">
            <a:schemeClr val="accent1"/>
          </a:lnRef>
          <a:fillRef idx="0">
            <a:schemeClr val="accent1"/>
          </a:fillRef>
          <a:effectRef idx="0">
            <a:schemeClr val="accent1"/>
          </a:effectRef>
          <a:fontRef idx="minor">
            <a:schemeClr val="tx1"/>
          </a:fontRef>
        </p:style>
      </p:cxnSp>
      <p:sp>
        <p:nvSpPr>
          <p:cNvPr id="61" name="文本框 60"/>
          <p:cNvSpPr txBox="1"/>
          <p:nvPr/>
        </p:nvSpPr>
        <p:spPr>
          <a:xfrm>
            <a:off x="6990183" y="6047007"/>
            <a:ext cx="1876425" cy="583565"/>
          </a:xfrm>
          <a:prstGeom prst="rect">
            <a:avLst/>
          </a:prstGeom>
          <a:noFill/>
          <a:ln>
            <a:solidFill>
              <a:srgbClr val="9900CC"/>
            </a:solidFill>
          </a:ln>
        </p:spPr>
        <p:txBody>
          <a:bodyPr wrap="none" rtlCol="0">
            <a:spAutoFit/>
          </a:bodyPr>
          <a:lstStyle/>
          <a:p>
            <a:r>
              <a:rPr lang="en-US" altLang="zh-CN" sz="3200" dirty="0">
                <a:latin typeface="Times New Roman" panose="02020603050405020304" pitchFamily="18" charset="0"/>
                <a:cs typeface="Times New Roman" panose="02020603050405020304" pitchFamily="18" charset="0"/>
              </a:rPr>
              <a:t>lines:</a:t>
            </a:r>
            <a:r>
              <a:rPr lang="zh-CN" altLang="en-US" sz="3200" dirty="0">
                <a:latin typeface="Times New Roman" panose="02020603050405020304" pitchFamily="18" charset="0"/>
                <a:cs typeface="Times New Roman" panose="02020603050405020304" pitchFamily="18" charset="0"/>
              </a:rPr>
              <a:t>台词</a:t>
            </a:r>
            <a:endParaRPr lang="zh-CN" altLang="en-US" sz="3200" dirty="0">
              <a:latin typeface="Times New Roman" panose="02020603050405020304" pitchFamily="18" charset="0"/>
              <a:cs typeface="Times New Roman" panose="02020603050405020304" pitchFamily="18" charset="0"/>
            </a:endParaRPr>
          </a:p>
        </p:txBody>
      </p:sp>
      <p:sp>
        <p:nvSpPr>
          <p:cNvPr id="64" name="文本框 63"/>
          <p:cNvSpPr txBox="1"/>
          <p:nvPr/>
        </p:nvSpPr>
        <p:spPr>
          <a:xfrm>
            <a:off x="3082550" y="5396418"/>
            <a:ext cx="5115652" cy="583565"/>
          </a:xfrm>
          <a:prstGeom prst="rect">
            <a:avLst/>
          </a:prstGeom>
          <a:noFill/>
          <a:ln>
            <a:solidFill>
              <a:srgbClr val="00B050"/>
            </a:solidFill>
          </a:ln>
        </p:spPr>
        <p:txBody>
          <a:bodyPr wrap="square" rtlCol="0">
            <a:spAutoFit/>
          </a:bodyPr>
          <a:lstStyle/>
          <a:p>
            <a:r>
              <a:rPr lang="en-US" altLang="zh-CN" sz="3200" dirty="0">
                <a:latin typeface="Times New Roman" panose="02020603050405020304" pitchFamily="18" charset="0"/>
                <a:cs typeface="Times New Roman" panose="02020603050405020304" pitchFamily="18" charset="0"/>
              </a:rPr>
              <a:t>stage directions:</a:t>
            </a:r>
            <a:r>
              <a:rPr lang="zh-CN" altLang="en-US" sz="3200" dirty="0">
                <a:latin typeface="Times New Roman" panose="02020603050405020304" pitchFamily="18" charset="0"/>
                <a:cs typeface="Times New Roman" panose="02020603050405020304" pitchFamily="18" charset="0"/>
              </a:rPr>
              <a:t>舞台说明</a:t>
            </a:r>
            <a:endParaRPr lang="zh-CN" altLang="en-US" sz="3200" dirty="0">
              <a:latin typeface="Times New Roman" panose="02020603050405020304" pitchFamily="18" charset="0"/>
              <a:cs typeface="Times New Roman" panose="02020603050405020304" pitchFamily="18" charset="0"/>
            </a:endParaRPr>
          </a:p>
        </p:txBody>
      </p:sp>
      <p:grpSp>
        <p:nvGrpSpPr>
          <p:cNvPr id="69" name="组合 68"/>
          <p:cNvGrpSpPr/>
          <p:nvPr/>
        </p:nvGrpSpPr>
        <p:grpSpPr>
          <a:xfrm>
            <a:off x="2653030" y="5292331"/>
            <a:ext cx="429427" cy="417728"/>
            <a:chOff x="2667000" y="5077701"/>
            <a:chExt cx="429427" cy="417728"/>
          </a:xfrm>
        </p:grpSpPr>
        <p:cxnSp>
          <p:nvCxnSpPr>
            <p:cNvPr id="62" name="直接箭头连接符 61"/>
            <p:cNvCxnSpPr/>
            <p:nvPr/>
          </p:nvCxnSpPr>
          <p:spPr>
            <a:xfrm flipV="1">
              <a:off x="2667000" y="5459536"/>
              <a:ext cx="429427" cy="2709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2667000" y="5077701"/>
              <a:ext cx="0" cy="41772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 name="矩形 45064"/>
          <p:cNvSpPr/>
          <p:nvPr/>
        </p:nvSpPr>
        <p:spPr>
          <a:xfrm>
            <a:off x="0" y="0"/>
            <a:ext cx="3768090" cy="556260"/>
          </a:xfrm>
          <a:prstGeom prst="rect">
            <a:avLst/>
          </a:prstGeom>
          <a:solidFill>
            <a:schemeClr val="accent1"/>
          </a:solidFill>
          <a:ln w="9525">
            <a:noFill/>
          </a:ln>
        </p:spPr>
        <p:txBody>
          <a:bodyPr anchor="ctr"/>
          <a:lstStyle/>
          <a:p>
            <a:r>
              <a:rPr lang="en-US" altLang="zh-CN" sz="3200" dirty="0">
                <a:solidFill>
                  <a:schemeClr val="bg1"/>
                </a:solidFill>
                <a:latin typeface="Impact" panose="020B0806030902050204" pitchFamily="34" charset="0"/>
                <a:ea typeface="宋体" panose="02010600030101010101" pitchFamily="2" charset="-122"/>
              </a:rPr>
              <a:t>Read for Information</a:t>
            </a:r>
            <a:endParaRPr lang="en-US" altLang="zh-CN" sz="3200" dirty="0">
              <a:solidFill>
                <a:schemeClr val="bg1"/>
              </a:solidFill>
              <a:latin typeface="Impact" panose="020B080603090205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wipe(down)">
                                      <p:cBhvr>
                                        <p:cTn id="54" dur="25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p:cTn id="59" dur="500" fill="hold"/>
                                        <p:tgtEl>
                                          <p:spTgt spid="46"/>
                                        </p:tgtEl>
                                        <p:attrNameLst>
                                          <p:attrName>ppt_w</p:attrName>
                                        </p:attrNameLst>
                                      </p:cBhvr>
                                      <p:tavLst>
                                        <p:tav tm="0">
                                          <p:val>
                                            <p:fltVal val="0"/>
                                          </p:val>
                                        </p:tav>
                                        <p:tav tm="100000">
                                          <p:val>
                                            <p:strVal val="#ppt_w"/>
                                          </p:val>
                                        </p:tav>
                                      </p:tavLst>
                                    </p:anim>
                                    <p:anim calcmode="lin" valueType="num">
                                      <p:cBhvr>
                                        <p:cTn id="60" dur="500" fill="hold"/>
                                        <p:tgtEl>
                                          <p:spTgt spid="46"/>
                                        </p:tgtEl>
                                        <p:attrNameLst>
                                          <p:attrName>ppt_h</p:attrName>
                                        </p:attrNameLst>
                                      </p:cBhvr>
                                      <p:tavLst>
                                        <p:tav tm="0">
                                          <p:val>
                                            <p:fltVal val="0"/>
                                          </p:val>
                                        </p:tav>
                                        <p:tav tm="100000">
                                          <p:val>
                                            <p:strVal val="#ppt_h"/>
                                          </p:val>
                                        </p:tav>
                                      </p:tavLst>
                                    </p:anim>
                                    <p:animEffect transition="in" filter="fade">
                                      <p:cBhvr>
                                        <p:cTn id="61" dur="500"/>
                                        <p:tgtEl>
                                          <p:spTgt spid="46"/>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49"/>
                                        </p:tgtEl>
                                        <p:attrNameLst>
                                          <p:attrName>style.visibility</p:attrName>
                                        </p:attrNameLst>
                                      </p:cBhvr>
                                      <p:to>
                                        <p:strVal val="visible"/>
                                      </p:to>
                                    </p:set>
                                    <p:anim calcmode="lin" valueType="num">
                                      <p:cBhvr>
                                        <p:cTn id="66" dur="500" fill="hold"/>
                                        <p:tgtEl>
                                          <p:spTgt spid="49"/>
                                        </p:tgtEl>
                                        <p:attrNameLst>
                                          <p:attrName>ppt_w</p:attrName>
                                        </p:attrNameLst>
                                      </p:cBhvr>
                                      <p:tavLst>
                                        <p:tav tm="0">
                                          <p:val>
                                            <p:fltVal val="0"/>
                                          </p:val>
                                        </p:tav>
                                        <p:tav tm="100000">
                                          <p:val>
                                            <p:strVal val="#ppt_w"/>
                                          </p:val>
                                        </p:tav>
                                      </p:tavLst>
                                    </p:anim>
                                    <p:anim calcmode="lin" valueType="num">
                                      <p:cBhvr>
                                        <p:cTn id="67" dur="500" fill="hold"/>
                                        <p:tgtEl>
                                          <p:spTgt spid="49"/>
                                        </p:tgtEl>
                                        <p:attrNameLst>
                                          <p:attrName>ppt_h</p:attrName>
                                        </p:attrNameLst>
                                      </p:cBhvr>
                                      <p:tavLst>
                                        <p:tav tm="0">
                                          <p:val>
                                            <p:fltVal val="0"/>
                                          </p:val>
                                        </p:tav>
                                        <p:tav tm="100000">
                                          <p:val>
                                            <p:strVal val="#ppt_h"/>
                                          </p:val>
                                        </p:tav>
                                      </p:tavLst>
                                    </p:anim>
                                    <p:animEffect transition="in" filter="fade">
                                      <p:cBhvr>
                                        <p:cTn id="68" dur="5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57"/>
                                        </p:tgtEl>
                                        <p:attrNameLst>
                                          <p:attrName>style.visibility</p:attrName>
                                        </p:attrNameLst>
                                      </p:cBhvr>
                                      <p:to>
                                        <p:strVal val="visible"/>
                                      </p:to>
                                    </p:set>
                                    <p:anim calcmode="lin" valueType="num">
                                      <p:cBhvr>
                                        <p:cTn id="77" dur="500" fill="hold"/>
                                        <p:tgtEl>
                                          <p:spTgt spid="57"/>
                                        </p:tgtEl>
                                        <p:attrNameLst>
                                          <p:attrName>ppt_w</p:attrName>
                                        </p:attrNameLst>
                                      </p:cBhvr>
                                      <p:tavLst>
                                        <p:tav tm="0">
                                          <p:val>
                                            <p:fltVal val="0"/>
                                          </p:val>
                                        </p:tav>
                                        <p:tav tm="100000">
                                          <p:val>
                                            <p:strVal val="#ppt_w"/>
                                          </p:val>
                                        </p:tav>
                                      </p:tavLst>
                                    </p:anim>
                                    <p:anim calcmode="lin" valueType="num">
                                      <p:cBhvr>
                                        <p:cTn id="78" dur="500" fill="hold"/>
                                        <p:tgtEl>
                                          <p:spTgt spid="57"/>
                                        </p:tgtEl>
                                        <p:attrNameLst>
                                          <p:attrName>ppt_h</p:attrName>
                                        </p:attrNameLst>
                                      </p:cBhvr>
                                      <p:tavLst>
                                        <p:tav tm="0">
                                          <p:val>
                                            <p:fltVal val="0"/>
                                          </p:val>
                                        </p:tav>
                                        <p:tav tm="100000">
                                          <p:val>
                                            <p:strVal val="#ppt_h"/>
                                          </p:val>
                                        </p:tav>
                                      </p:tavLst>
                                    </p:anim>
                                    <p:animEffect transition="in" filter="fade">
                                      <p:cBhvr>
                                        <p:cTn id="79" dur="500"/>
                                        <p:tgtEl>
                                          <p:spTgt spid="5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51"/>
                                        </p:tgtEl>
                                        <p:attrNameLst>
                                          <p:attrName>style.visibility</p:attrName>
                                        </p:attrNameLst>
                                      </p:cBhvr>
                                      <p:to>
                                        <p:strVal val="visible"/>
                                      </p:to>
                                    </p:set>
                                    <p:anim calcmode="lin" valueType="num">
                                      <p:cBhvr additive="base">
                                        <p:cTn id="84" dur="500" fill="hold"/>
                                        <p:tgtEl>
                                          <p:spTgt spid="51"/>
                                        </p:tgtEl>
                                        <p:attrNameLst>
                                          <p:attrName>ppt_x</p:attrName>
                                        </p:attrNameLst>
                                      </p:cBhvr>
                                      <p:tavLst>
                                        <p:tav tm="0">
                                          <p:val>
                                            <p:strVal val="#ppt_x"/>
                                          </p:val>
                                        </p:tav>
                                        <p:tav tm="100000">
                                          <p:val>
                                            <p:strVal val="#ppt_x"/>
                                          </p:val>
                                        </p:tav>
                                      </p:tavLst>
                                    </p:anim>
                                    <p:anim calcmode="lin" valueType="num">
                                      <p:cBhvr additive="base">
                                        <p:cTn id="85"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barn(inVertical)">
                                      <p:cBhvr>
                                        <p:cTn id="90" dur="5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58"/>
                                        </p:tgtEl>
                                        <p:attrNameLst>
                                          <p:attrName>style.visibility</p:attrName>
                                        </p:attrNameLst>
                                      </p:cBhvr>
                                      <p:to>
                                        <p:strVal val="visible"/>
                                      </p:to>
                                    </p:set>
                                    <p:anim calcmode="lin" valueType="num">
                                      <p:cBhvr>
                                        <p:cTn id="95" dur="500" fill="hold"/>
                                        <p:tgtEl>
                                          <p:spTgt spid="58"/>
                                        </p:tgtEl>
                                        <p:attrNameLst>
                                          <p:attrName>ppt_w</p:attrName>
                                        </p:attrNameLst>
                                      </p:cBhvr>
                                      <p:tavLst>
                                        <p:tav tm="0">
                                          <p:val>
                                            <p:fltVal val="0"/>
                                          </p:val>
                                        </p:tav>
                                        <p:tav tm="100000">
                                          <p:val>
                                            <p:strVal val="#ppt_w"/>
                                          </p:val>
                                        </p:tav>
                                      </p:tavLst>
                                    </p:anim>
                                    <p:anim calcmode="lin" valueType="num">
                                      <p:cBhvr>
                                        <p:cTn id="96" dur="500" fill="hold"/>
                                        <p:tgtEl>
                                          <p:spTgt spid="58"/>
                                        </p:tgtEl>
                                        <p:attrNameLst>
                                          <p:attrName>ppt_h</p:attrName>
                                        </p:attrNameLst>
                                      </p:cBhvr>
                                      <p:tavLst>
                                        <p:tav tm="0">
                                          <p:val>
                                            <p:fltVal val="0"/>
                                          </p:val>
                                        </p:tav>
                                        <p:tav tm="100000">
                                          <p:val>
                                            <p:strVal val="#ppt_h"/>
                                          </p:val>
                                        </p:tav>
                                      </p:tavLst>
                                    </p:anim>
                                    <p:animEffect transition="in" filter="fade">
                                      <p:cBhvr>
                                        <p:cTn id="97" dur="500"/>
                                        <p:tgtEl>
                                          <p:spTgt spid="58"/>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61"/>
                                        </p:tgtEl>
                                        <p:attrNameLst>
                                          <p:attrName>style.visibility</p:attrName>
                                        </p:attrNameLst>
                                      </p:cBhvr>
                                      <p:to>
                                        <p:strVal val="visible"/>
                                      </p:to>
                                    </p:set>
                                    <p:anim calcmode="lin" valueType="num">
                                      <p:cBhvr>
                                        <p:cTn id="102" dur="500" fill="hold"/>
                                        <p:tgtEl>
                                          <p:spTgt spid="61"/>
                                        </p:tgtEl>
                                        <p:attrNameLst>
                                          <p:attrName>ppt_w</p:attrName>
                                        </p:attrNameLst>
                                      </p:cBhvr>
                                      <p:tavLst>
                                        <p:tav tm="0">
                                          <p:val>
                                            <p:fltVal val="0"/>
                                          </p:val>
                                        </p:tav>
                                        <p:tav tm="100000">
                                          <p:val>
                                            <p:strVal val="#ppt_w"/>
                                          </p:val>
                                        </p:tav>
                                      </p:tavLst>
                                    </p:anim>
                                    <p:anim calcmode="lin" valueType="num">
                                      <p:cBhvr>
                                        <p:cTn id="103" dur="500" fill="hold"/>
                                        <p:tgtEl>
                                          <p:spTgt spid="61"/>
                                        </p:tgtEl>
                                        <p:attrNameLst>
                                          <p:attrName>ppt_h</p:attrName>
                                        </p:attrNameLst>
                                      </p:cBhvr>
                                      <p:tavLst>
                                        <p:tav tm="0">
                                          <p:val>
                                            <p:fltVal val="0"/>
                                          </p:val>
                                        </p:tav>
                                        <p:tav tm="100000">
                                          <p:val>
                                            <p:strVal val="#ppt_h"/>
                                          </p:val>
                                        </p:tav>
                                      </p:tavLst>
                                    </p:anim>
                                    <p:animEffect transition="in" filter="fade">
                                      <p:cBhvr>
                                        <p:cTn id="104" dur="500"/>
                                        <p:tgtEl>
                                          <p:spTgt spid="61"/>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nodeType="click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p:cTn id="109" dur="500" fill="hold"/>
                                        <p:tgtEl>
                                          <p:spTgt spid="21"/>
                                        </p:tgtEl>
                                        <p:attrNameLst>
                                          <p:attrName>ppt_w</p:attrName>
                                        </p:attrNameLst>
                                      </p:cBhvr>
                                      <p:tavLst>
                                        <p:tav tm="0">
                                          <p:val>
                                            <p:fltVal val="0"/>
                                          </p:val>
                                        </p:tav>
                                        <p:tav tm="100000">
                                          <p:val>
                                            <p:strVal val="#ppt_w"/>
                                          </p:val>
                                        </p:tav>
                                      </p:tavLst>
                                    </p:anim>
                                    <p:anim calcmode="lin" valueType="num">
                                      <p:cBhvr>
                                        <p:cTn id="110" dur="500" fill="hold"/>
                                        <p:tgtEl>
                                          <p:spTgt spid="21"/>
                                        </p:tgtEl>
                                        <p:attrNameLst>
                                          <p:attrName>ppt_h</p:attrName>
                                        </p:attrNameLst>
                                      </p:cBhvr>
                                      <p:tavLst>
                                        <p:tav tm="0">
                                          <p:val>
                                            <p:fltVal val="0"/>
                                          </p:val>
                                        </p:tav>
                                        <p:tav tm="100000">
                                          <p:val>
                                            <p:strVal val="#ppt_h"/>
                                          </p:val>
                                        </p:tav>
                                      </p:tavLst>
                                    </p:anim>
                                    <p:animEffect transition="in" filter="fade">
                                      <p:cBhvr>
                                        <p:cTn id="111" dur="500"/>
                                        <p:tgtEl>
                                          <p:spTgt spid="21"/>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nodeType="clickEffect">
                                  <p:stCondLst>
                                    <p:cond delay="0"/>
                                  </p:stCondLst>
                                  <p:childTnLst>
                                    <p:set>
                                      <p:cBhvr>
                                        <p:cTn id="115" dur="1" fill="hold">
                                          <p:stCondLst>
                                            <p:cond delay="0"/>
                                          </p:stCondLst>
                                        </p:cTn>
                                        <p:tgtEl>
                                          <p:spTgt spid="69"/>
                                        </p:tgtEl>
                                        <p:attrNameLst>
                                          <p:attrName>style.visibility</p:attrName>
                                        </p:attrNameLst>
                                      </p:cBhvr>
                                      <p:to>
                                        <p:strVal val="visible"/>
                                      </p:to>
                                    </p:set>
                                    <p:anim calcmode="lin" valueType="num">
                                      <p:cBhvr>
                                        <p:cTn id="116" dur="500" fill="hold"/>
                                        <p:tgtEl>
                                          <p:spTgt spid="69"/>
                                        </p:tgtEl>
                                        <p:attrNameLst>
                                          <p:attrName>ppt_w</p:attrName>
                                        </p:attrNameLst>
                                      </p:cBhvr>
                                      <p:tavLst>
                                        <p:tav tm="0">
                                          <p:val>
                                            <p:fltVal val="0"/>
                                          </p:val>
                                        </p:tav>
                                        <p:tav tm="100000">
                                          <p:val>
                                            <p:strVal val="#ppt_w"/>
                                          </p:val>
                                        </p:tav>
                                      </p:tavLst>
                                    </p:anim>
                                    <p:anim calcmode="lin" valueType="num">
                                      <p:cBhvr>
                                        <p:cTn id="117" dur="500" fill="hold"/>
                                        <p:tgtEl>
                                          <p:spTgt spid="69"/>
                                        </p:tgtEl>
                                        <p:attrNameLst>
                                          <p:attrName>ppt_h</p:attrName>
                                        </p:attrNameLst>
                                      </p:cBhvr>
                                      <p:tavLst>
                                        <p:tav tm="0">
                                          <p:val>
                                            <p:fltVal val="0"/>
                                          </p:val>
                                        </p:tav>
                                        <p:tav tm="100000">
                                          <p:val>
                                            <p:strVal val="#ppt_h"/>
                                          </p:val>
                                        </p:tav>
                                      </p:tavLst>
                                    </p:anim>
                                    <p:animEffect transition="in" filter="fade">
                                      <p:cBhvr>
                                        <p:cTn id="118" dur="500"/>
                                        <p:tgtEl>
                                          <p:spTgt spid="69"/>
                                        </p:tgtEl>
                                      </p:cBhvr>
                                    </p:animEffect>
                                  </p:childTnLst>
                                </p:cTn>
                              </p:par>
                            </p:childTnLst>
                          </p:cTn>
                        </p:par>
                      </p:childTnLst>
                    </p:cTn>
                  </p:par>
                  <p:par>
                    <p:cTn id="119" fill="hold">
                      <p:stCondLst>
                        <p:cond delay="indefinite"/>
                      </p:stCondLst>
                      <p:childTnLst>
                        <p:par>
                          <p:cTn id="120" fill="hold">
                            <p:stCondLst>
                              <p:cond delay="0"/>
                            </p:stCondLst>
                            <p:childTnLst>
                              <p:par>
                                <p:cTn id="121" presetID="53" presetClass="entr" presetSubtype="16" fill="hold" grpId="0" nodeType="clickEffect">
                                  <p:stCondLst>
                                    <p:cond delay="0"/>
                                  </p:stCondLst>
                                  <p:childTnLst>
                                    <p:set>
                                      <p:cBhvr>
                                        <p:cTn id="122" dur="1" fill="hold">
                                          <p:stCondLst>
                                            <p:cond delay="0"/>
                                          </p:stCondLst>
                                        </p:cTn>
                                        <p:tgtEl>
                                          <p:spTgt spid="64"/>
                                        </p:tgtEl>
                                        <p:attrNameLst>
                                          <p:attrName>style.visibility</p:attrName>
                                        </p:attrNameLst>
                                      </p:cBhvr>
                                      <p:to>
                                        <p:strVal val="visible"/>
                                      </p:to>
                                    </p:set>
                                    <p:anim calcmode="lin" valueType="num">
                                      <p:cBhvr>
                                        <p:cTn id="123" dur="500" fill="hold"/>
                                        <p:tgtEl>
                                          <p:spTgt spid="64"/>
                                        </p:tgtEl>
                                        <p:attrNameLst>
                                          <p:attrName>ppt_w</p:attrName>
                                        </p:attrNameLst>
                                      </p:cBhvr>
                                      <p:tavLst>
                                        <p:tav tm="0">
                                          <p:val>
                                            <p:fltVal val="0"/>
                                          </p:val>
                                        </p:tav>
                                        <p:tav tm="100000">
                                          <p:val>
                                            <p:strVal val="#ppt_w"/>
                                          </p:val>
                                        </p:tav>
                                      </p:tavLst>
                                    </p:anim>
                                    <p:anim calcmode="lin" valueType="num">
                                      <p:cBhvr>
                                        <p:cTn id="124" dur="500" fill="hold"/>
                                        <p:tgtEl>
                                          <p:spTgt spid="64"/>
                                        </p:tgtEl>
                                        <p:attrNameLst>
                                          <p:attrName>ppt_h</p:attrName>
                                        </p:attrNameLst>
                                      </p:cBhvr>
                                      <p:tavLst>
                                        <p:tav tm="0">
                                          <p:val>
                                            <p:fltVal val="0"/>
                                          </p:val>
                                        </p:tav>
                                        <p:tav tm="100000">
                                          <p:val>
                                            <p:strVal val="#ppt_h"/>
                                          </p:val>
                                        </p:tav>
                                      </p:tavLst>
                                    </p:anim>
                                    <p:animEffect transition="in" filter="fade">
                                      <p:cBhvr>
                                        <p:cTn id="12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11" grpId="0" bldLvl="0" animBg="1"/>
      <p:bldP spid="22" grpId="0" bldLvl="0" animBg="1"/>
      <p:bldP spid="25" grpId="0" bldLvl="0" animBg="1"/>
      <p:bldP spid="49" grpId="0" bldLvl="0" animBg="1"/>
      <p:bldP spid="57" grpId="0" bldLvl="0" animBg="1"/>
      <p:bldP spid="61" grpId="0" bldLvl="0" animBg="1"/>
      <p:bldP spid="6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42545" y="469265"/>
            <a:ext cx="8925560" cy="236156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29799"/>
          <a:stretch>
            <a:fillRect/>
          </a:stretch>
        </p:blipFill>
        <p:spPr>
          <a:xfrm rot="16200000">
            <a:off x="3836035" y="-2336800"/>
            <a:ext cx="1396365" cy="8614410"/>
          </a:xfrm>
          <a:prstGeom prst="rect">
            <a:avLst/>
          </a:prstGeom>
        </p:spPr>
      </p:pic>
      <p:sp>
        <p:nvSpPr>
          <p:cNvPr id="7" name="圆角矩形 8"/>
          <p:cNvSpPr/>
          <p:nvPr/>
        </p:nvSpPr>
        <p:spPr>
          <a:xfrm>
            <a:off x="293370" y="1323340"/>
            <a:ext cx="8491220" cy="1343660"/>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226657" y="593708"/>
            <a:ext cx="1243965" cy="583565"/>
          </a:xfrm>
          <a:prstGeom prst="rect">
            <a:avLst/>
          </a:prstGeom>
          <a:noFill/>
          <a:ln>
            <a:solidFill>
              <a:srgbClr val="0070C0"/>
            </a:solidFill>
          </a:ln>
        </p:spPr>
        <p:txBody>
          <a:bodyPr wrap="none" rtlCol="0">
            <a:spAutoFit/>
          </a:bodyPr>
          <a:lstStyle/>
          <a:p>
            <a:r>
              <a:rPr lang="en-US" altLang="zh-CN" sz="3200" dirty="0">
                <a:latin typeface="Times New Roman" panose="02020603050405020304" pitchFamily="18" charset="0"/>
                <a:cs typeface="Times New Roman" panose="02020603050405020304" pitchFamily="18" charset="0"/>
              </a:rPr>
              <a:t>Aside:</a:t>
            </a:r>
            <a:endParaRPr lang="zh-CN" altLang="en-US" sz="3200" dirty="0">
              <a:latin typeface="Times New Roman" panose="02020603050405020304" pitchFamily="18" charset="0"/>
              <a:cs typeface="Times New Roman" panose="02020603050405020304" pitchFamily="18" charset="0"/>
            </a:endParaRPr>
          </a:p>
        </p:txBody>
      </p:sp>
      <p:sp>
        <p:nvSpPr>
          <p:cNvPr id="26" name="矩形 45064"/>
          <p:cNvSpPr/>
          <p:nvPr/>
        </p:nvSpPr>
        <p:spPr>
          <a:xfrm>
            <a:off x="0" y="635"/>
            <a:ext cx="2976245" cy="499745"/>
          </a:xfrm>
          <a:prstGeom prst="rect">
            <a:avLst/>
          </a:prstGeom>
          <a:solidFill>
            <a:schemeClr val="accent1"/>
          </a:solidFill>
          <a:ln w="9525">
            <a:noFill/>
          </a:ln>
        </p:spPr>
        <p:txBody>
          <a:bodyPr anchor="ctr"/>
          <a:lstStyle/>
          <a:p>
            <a:r>
              <a:rPr lang="en-US" altLang="zh-CN" sz="3200" dirty="0">
                <a:solidFill>
                  <a:schemeClr val="bg1"/>
                </a:solidFill>
                <a:latin typeface="Impact" panose="020B0806030902050204" pitchFamily="34" charset="0"/>
                <a:ea typeface="宋体" panose="02010600030101010101" pitchFamily="2" charset="-122"/>
              </a:rPr>
              <a:t>Read for Details</a:t>
            </a:r>
            <a:endParaRPr lang="en-US" altLang="zh-CN" sz="3200" dirty="0">
              <a:solidFill>
                <a:schemeClr val="bg1"/>
              </a:solidFill>
              <a:latin typeface="Impact" panose="020B0806030902050204" pitchFamily="34" charset="0"/>
              <a:ea typeface="宋体" panose="02010600030101010101" pitchFamily="2" charset="-122"/>
            </a:endParaRPr>
          </a:p>
        </p:txBody>
      </p:sp>
      <p:sp>
        <p:nvSpPr>
          <p:cNvPr id="29" name="矩形 28"/>
          <p:cNvSpPr/>
          <p:nvPr/>
        </p:nvSpPr>
        <p:spPr>
          <a:xfrm>
            <a:off x="-20955" y="2983230"/>
            <a:ext cx="9098915" cy="3538220"/>
          </a:xfrm>
          <a:prstGeom prst="rect">
            <a:avLst/>
          </a:prstGeom>
        </p:spPr>
        <p:txBody>
          <a:bodyPr wrap="square">
            <a:spAutoFit/>
          </a:bodyPr>
          <a:lstStyle/>
          <a:p>
            <a:pPr marL="457200" indent="-457200">
              <a:buFont typeface="Wingdings" panose="05000000000000000000" charset="0"/>
              <a:buChar char="Ø"/>
            </a:pPr>
            <a:r>
              <a:rPr lang="en-US" altLang="zh-CN" sz="3200" dirty="0">
                <a:latin typeface="Times New Roman" panose="02020603050405020304" pitchFamily="18" charset="0"/>
                <a:cs typeface="Times New Roman" panose="02020603050405020304" pitchFamily="18" charset="0"/>
              </a:rPr>
              <a:t>What information can you get from the aside?</a:t>
            </a:r>
            <a:endParaRPr lang="en-US" altLang="zh-CN"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Ø"/>
            </a:pPr>
            <a:r>
              <a:rPr lang="en-US" altLang="zh-CN" sz="3200" dirty="0">
                <a:latin typeface="Times New Roman" panose="02020603050405020304" pitchFamily="18" charset="0"/>
                <a:cs typeface="Times New Roman" panose="02020603050405020304" pitchFamily="18" charset="0"/>
              </a:rPr>
              <a:t>What is the </a:t>
            </a:r>
            <a:r>
              <a:rPr lang="en-US" altLang="zh-CN" sz="3200" b="1" dirty="0">
                <a:latin typeface="Times New Roman" panose="02020603050405020304" pitchFamily="18" charset="0"/>
                <a:cs typeface="Times New Roman" panose="02020603050405020304" pitchFamily="18" charset="0"/>
              </a:rPr>
              <a:t>trigger</a:t>
            </a:r>
            <a:r>
              <a:rPr lang="en-US" altLang="zh-CN" sz="3200" dirty="0">
                <a:latin typeface="Times New Roman" panose="02020603050405020304" pitchFamily="18" charset="0"/>
                <a:cs typeface="Times New Roman" panose="02020603050405020304" pitchFamily="18" charset="0"/>
              </a:rPr>
              <a:t> of the conflict? </a:t>
            </a:r>
            <a:endParaRPr lang="en-US" altLang="zh-CN"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altLang="zh-CN" sz="3200" dirty="0">
              <a:latin typeface="Times New Roman" panose="02020603050405020304" pitchFamily="18" charset="0"/>
              <a:cs typeface="Times New Roman" panose="02020603050405020304" pitchFamily="18" charset="0"/>
            </a:endParaRPr>
          </a:p>
          <a:p>
            <a:pPr marL="457200" indent="-457200">
              <a:buFont typeface="Wingdings" panose="05000000000000000000" charset="0"/>
              <a:buChar char="Ø"/>
            </a:pPr>
            <a:r>
              <a:rPr lang="en-US" altLang="zh-CN" sz="3200" dirty="0">
                <a:latin typeface="Times New Roman" panose="02020603050405020304" pitchFamily="18" charset="0"/>
                <a:cs typeface="Times New Roman" panose="02020603050405020304" pitchFamily="18" charset="0"/>
              </a:rPr>
              <a:t>What can we infer about Henry according to the narrator ?</a:t>
            </a:r>
            <a:endParaRPr lang="en-US" altLang="zh-CN" sz="32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altLang="zh-CN" sz="3200" dirty="0">
              <a:latin typeface="Times New Roman" panose="02020603050405020304" pitchFamily="18" charset="0"/>
              <a:cs typeface="Times New Roman" panose="02020603050405020304" pitchFamily="18" charset="0"/>
            </a:endParaRPr>
          </a:p>
        </p:txBody>
      </p:sp>
      <p:sp>
        <p:nvSpPr>
          <p:cNvPr id="32" name="文本框 31"/>
          <p:cNvSpPr txBox="1"/>
          <p:nvPr/>
        </p:nvSpPr>
        <p:spPr>
          <a:xfrm>
            <a:off x="405328" y="3559025"/>
            <a:ext cx="8335010" cy="521970"/>
          </a:xfrm>
          <a:prstGeom prst="rect">
            <a:avLst/>
          </a:prstGeom>
          <a:noFill/>
        </p:spPr>
        <p:txBody>
          <a:bodyPr wrap="none" rtlCol="0">
            <a:spAutoFit/>
          </a:bodyPr>
          <a:lstStyle/>
          <a:p>
            <a:pPr algn="l"/>
            <a:r>
              <a:rPr lang="en-US" altLang="zh-CN" sz="2800" b="1" dirty="0">
                <a:solidFill>
                  <a:srgbClr val="0000CC"/>
                </a:solidFill>
                <a:latin typeface="Times New Roman" panose="02020603050405020304" pitchFamily="18" charset="0"/>
                <a:cs typeface="Times New Roman" panose="02020603050405020304" pitchFamily="18" charset="0"/>
              </a:rPr>
              <a:t>The background of the play. (</a:t>
            </a:r>
            <a:r>
              <a:rPr lang="en-US" altLang="zh-CN" sz="2800" b="1" dirty="0">
                <a:solidFill>
                  <a:srgbClr val="0000CC"/>
                </a:solidFill>
                <a:latin typeface="Times New Roman" panose="02020603050405020304" pitchFamily="18" charset="0"/>
                <a:cs typeface="Times New Roman" panose="02020603050405020304" pitchFamily="18" charset="0"/>
                <a:sym typeface="+mn-ea"/>
              </a:rPr>
              <a:t>when, where, who,what)</a:t>
            </a:r>
            <a:r>
              <a:rPr lang="en-US" altLang="zh-CN" sz="2800" b="1" dirty="0">
                <a:solidFill>
                  <a:srgbClr val="FF0000"/>
                </a:solidFill>
                <a:latin typeface="Times New Roman" panose="02020603050405020304" pitchFamily="18" charset="0"/>
                <a:cs typeface="Times New Roman" panose="02020603050405020304" pitchFamily="18" charset="0"/>
              </a:rPr>
              <a:t> </a:t>
            </a:r>
            <a:endParaRPr lang="zh-CN" altLang="en-US" sz="2800" b="1" dirty="0">
              <a:solidFill>
                <a:srgbClr val="FF0000"/>
              </a:solidFill>
              <a:latin typeface="Times New Roman" panose="02020603050405020304" pitchFamily="18" charset="0"/>
              <a:cs typeface="Times New Roman" panose="02020603050405020304" pitchFamily="18" charset="0"/>
            </a:endParaRPr>
          </a:p>
        </p:txBody>
      </p:sp>
      <p:sp>
        <p:nvSpPr>
          <p:cNvPr id="33" name="文本框 32"/>
          <p:cNvSpPr txBox="1"/>
          <p:nvPr/>
        </p:nvSpPr>
        <p:spPr>
          <a:xfrm>
            <a:off x="405765" y="4491990"/>
            <a:ext cx="5163185" cy="521970"/>
          </a:xfrm>
          <a:prstGeom prst="rect">
            <a:avLst/>
          </a:prstGeom>
          <a:noFill/>
          <a:ln>
            <a:noFill/>
          </a:ln>
        </p:spPr>
        <p:txBody>
          <a:bodyPr wrap="square" rtlCol="0">
            <a:spAutoFit/>
          </a:bodyPr>
          <a:lstStyle/>
          <a:p>
            <a:r>
              <a:rPr lang="en-US" altLang="zh-CN" sz="2800" b="1" dirty="0">
                <a:solidFill>
                  <a:srgbClr val="0000CC"/>
                </a:solidFill>
                <a:latin typeface="Times New Roman" panose="02020603050405020304" pitchFamily="18" charset="0"/>
                <a:cs typeface="Times New Roman" panose="02020603050405020304" pitchFamily="18" charset="0"/>
              </a:rPr>
              <a:t>The bet makes the conflict arise.</a:t>
            </a:r>
            <a:endParaRPr lang="zh-CN" altLang="en-US" sz="2800" b="1" dirty="0">
              <a:solidFill>
                <a:srgbClr val="0000CC"/>
              </a:solidFill>
              <a:latin typeface="Times New Roman" panose="02020603050405020304" pitchFamily="18" charset="0"/>
              <a:cs typeface="Times New Roman" panose="02020603050405020304" pitchFamily="18" charset="0"/>
            </a:endParaRPr>
          </a:p>
        </p:txBody>
      </p:sp>
      <p:sp>
        <p:nvSpPr>
          <p:cNvPr id="34" name="文本框 33"/>
          <p:cNvSpPr txBox="1"/>
          <p:nvPr/>
        </p:nvSpPr>
        <p:spPr>
          <a:xfrm>
            <a:off x="405130" y="5837555"/>
            <a:ext cx="7067550" cy="521970"/>
          </a:xfrm>
          <a:prstGeom prst="rect">
            <a:avLst/>
          </a:prstGeom>
          <a:noFill/>
          <a:ln>
            <a:noFill/>
          </a:ln>
        </p:spPr>
        <p:txBody>
          <a:bodyPr wrap="square" rtlCol="0">
            <a:spAutoFit/>
          </a:bodyPr>
          <a:lstStyle/>
          <a:p>
            <a:r>
              <a:rPr lang="en-US" altLang="zh-CN" sz="2800" b="1" dirty="0">
                <a:solidFill>
                  <a:srgbClr val="0000CC"/>
                </a:solidFill>
                <a:latin typeface="Times New Roman" panose="02020603050405020304" pitchFamily="18" charset="0"/>
                <a:cs typeface="Times New Roman" panose="02020603050405020304" pitchFamily="18" charset="0"/>
              </a:rPr>
              <a:t>He is penniless and aimless, feeling hopeless.</a:t>
            </a:r>
            <a:endParaRPr lang="zh-CN" altLang="en-US" sz="28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3209290" y="3053080"/>
            <a:ext cx="5334000" cy="32004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 name="矩形 45064"/>
          <p:cNvSpPr/>
          <p:nvPr/>
        </p:nvSpPr>
        <p:spPr>
          <a:xfrm>
            <a:off x="13335" y="636"/>
            <a:ext cx="2976245" cy="523220"/>
          </a:xfrm>
          <a:prstGeom prst="rect">
            <a:avLst/>
          </a:prstGeom>
          <a:solidFill>
            <a:schemeClr val="accent1"/>
          </a:solidFill>
          <a:ln w="9525">
            <a:noFill/>
          </a:ln>
        </p:spPr>
        <p:txBody>
          <a:bodyPr anchor="ctr"/>
          <a:lstStyle/>
          <a:p>
            <a:r>
              <a:rPr lang="en-US" altLang="zh-CN" sz="3200" dirty="0">
                <a:solidFill>
                  <a:schemeClr val="bg1"/>
                </a:solidFill>
                <a:latin typeface="Impact" panose="020B0806030902050204" pitchFamily="34" charset="0"/>
                <a:ea typeface="宋体" panose="02010600030101010101" pitchFamily="2" charset="-122"/>
              </a:rPr>
              <a:t>Read for Details</a:t>
            </a:r>
            <a:endParaRPr lang="en-US" altLang="zh-CN" sz="3200" dirty="0">
              <a:solidFill>
                <a:schemeClr val="bg1"/>
              </a:solidFill>
              <a:latin typeface="Impact" panose="020B0806030902050204" pitchFamily="34" charset="0"/>
              <a:ea typeface="宋体" panose="02010600030101010101" pitchFamily="2" charset="-122"/>
            </a:endParaRPr>
          </a:p>
        </p:txBody>
      </p:sp>
      <p:sp>
        <p:nvSpPr>
          <p:cNvPr id="3" name="文本框 2"/>
          <p:cNvSpPr txBox="1"/>
          <p:nvPr/>
        </p:nvSpPr>
        <p:spPr>
          <a:xfrm>
            <a:off x="58488" y="1750310"/>
            <a:ext cx="8742869" cy="953135"/>
          </a:xfrm>
          <a:prstGeom prst="rect">
            <a:avLst/>
          </a:prstGeom>
          <a:noFill/>
        </p:spPr>
        <p:txBody>
          <a:bodyPr wrap="square" rtlCol="0">
            <a:spAutoFit/>
          </a:bodyPr>
          <a:lstStyle/>
          <a:p>
            <a:pPr indent="0">
              <a:buFont typeface="Wingdings" panose="05000000000000000000" pitchFamily="2" charset="2"/>
              <a:buNone/>
            </a:pPr>
            <a:r>
              <a:rPr lang="en-US" altLang="zh-CN" sz="2800" dirty="0">
                <a:latin typeface="Times New Roman" panose="02020603050405020304" pitchFamily="18" charset="0"/>
                <a:cs typeface="Times New Roman" panose="02020603050405020304" pitchFamily="18" charset="0"/>
              </a:rPr>
              <a:t>2.What kind of person do the two brothers want to find according to these questions?</a:t>
            </a:r>
            <a:endParaRPr lang="zh-CN" altLang="en-US" sz="2800" dirty="0">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140335" y="2854960"/>
            <a:ext cx="2722245" cy="3596640"/>
          </a:xfrm>
          <a:prstGeom prst="rect">
            <a:avLst/>
          </a:prstGeom>
        </p:spPr>
      </p:pic>
      <p:sp>
        <p:nvSpPr>
          <p:cNvPr id="5" name="文本框 4"/>
          <p:cNvSpPr txBox="1"/>
          <p:nvPr/>
        </p:nvSpPr>
        <p:spPr>
          <a:xfrm>
            <a:off x="3209147" y="3149937"/>
            <a:ext cx="5599904" cy="3415030"/>
          </a:xfrm>
          <a:prstGeom prst="rect">
            <a:avLst/>
          </a:prstGeom>
          <a:noFill/>
        </p:spPr>
        <p:txBody>
          <a:bodyPr wrap="square" rtlCol="0">
            <a:spAutoFit/>
          </a:bodyPr>
          <a:lstStyle/>
          <a:p>
            <a:pPr marL="457200" indent="-4572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You’re an American?</a:t>
            </a:r>
            <a:endParaRPr lang="en-US" altLang="zh-CN" sz="24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How well do you know London?</a:t>
            </a:r>
            <a:endParaRPr lang="en-US" altLang="zh-CN" sz="24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What are you doing in this country ?</a:t>
            </a:r>
            <a:endParaRPr lang="en-US" altLang="zh-CN" sz="24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What are your plans?</a:t>
            </a:r>
            <a:endParaRPr lang="en-US" altLang="zh-CN" sz="24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How is that possible?</a:t>
            </a:r>
            <a:endParaRPr lang="en-US" altLang="zh-CN" sz="24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What sort of work did you do in America?</a:t>
            </a:r>
            <a:endParaRPr lang="en-US" altLang="zh-CN" sz="24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How much money do you have?</a:t>
            </a:r>
            <a:endParaRPr lang="en-US" altLang="zh-CN" sz="24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zh-CN" altLang="en-US" sz="2400" dirty="0">
              <a:latin typeface="Times New Roman" panose="02020603050405020304" pitchFamily="18" charset="0"/>
              <a:cs typeface="Times New Roman" panose="02020603050405020304" pitchFamily="18" charset="0"/>
            </a:endParaRPr>
          </a:p>
        </p:txBody>
      </p:sp>
      <p:sp>
        <p:nvSpPr>
          <p:cNvPr id="7" name="矩形 6"/>
          <p:cNvSpPr/>
          <p:nvPr/>
        </p:nvSpPr>
        <p:spPr>
          <a:xfrm>
            <a:off x="4484370" y="2207260"/>
            <a:ext cx="2255520" cy="612140"/>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t>a foreigner</a:t>
            </a:r>
            <a:r>
              <a:rPr lang="en-US" altLang="zh-CN" sz="2000" dirty="0"/>
              <a:t> </a:t>
            </a:r>
            <a:endParaRPr lang="zh-CN" altLang="en-US" sz="2000" dirty="0"/>
          </a:p>
        </p:txBody>
      </p:sp>
      <p:sp>
        <p:nvSpPr>
          <p:cNvPr id="8" name="矩形 7"/>
          <p:cNvSpPr/>
          <p:nvPr/>
        </p:nvSpPr>
        <p:spPr>
          <a:xfrm>
            <a:off x="5638800" y="2855087"/>
            <a:ext cx="2904322" cy="615672"/>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r>
              <a:rPr lang="en-US" altLang="zh-CN" sz="2800" dirty="0"/>
              <a:t>a penniless man </a:t>
            </a:r>
            <a:endParaRPr lang="zh-CN" altLang="en-US" dirty="0"/>
          </a:p>
        </p:txBody>
      </p:sp>
      <p:sp>
        <p:nvSpPr>
          <p:cNvPr id="9" name="文本框 8"/>
          <p:cNvSpPr txBox="1"/>
          <p:nvPr/>
        </p:nvSpPr>
        <p:spPr>
          <a:xfrm>
            <a:off x="58420" y="1271230"/>
            <a:ext cx="9099550" cy="521970"/>
          </a:xfrm>
          <a:prstGeom prst="rect">
            <a:avLst/>
          </a:prstGeom>
          <a:noFill/>
        </p:spPr>
        <p:txBody>
          <a:bodyPr wrap="square" rtlCol="0">
            <a:spAutoFit/>
          </a:bodyPr>
          <a:lstStyle/>
          <a:p>
            <a:pPr indent="0">
              <a:buFont typeface="Wingdings" panose="05000000000000000000" pitchFamily="2" charset="2"/>
              <a:buNone/>
            </a:pPr>
            <a:r>
              <a:rPr lang="en-US" altLang="zh-CN" sz="2800" dirty="0">
                <a:latin typeface="Times New Roman" panose="02020603050405020304" pitchFamily="18" charset="0"/>
                <a:cs typeface="Times New Roman" panose="02020603050405020304" pitchFamily="18" charset="0"/>
              </a:rPr>
              <a:t>1.What questions did Roderick and Oliver ask?</a:t>
            </a:r>
            <a:endParaRPr lang="zh-CN" altLang="en-US" sz="28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38731" y="412463"/>
            <a:ext cx="9138928" cy="954107"/>
          </a:xfrm>
          <a:prstGeom prst="rect">
            <a:avLst/>
          </a:prstGeom>
          <a:noFill/>
        </p:spPr>
        <p:txBody>
          <a:bodyPr wrap="square" rtlCol="0">
            <a:spAutoFit/>
          </a:bodyPr>
          <a:lstStyle/>
          <a:p>
            <a:pPr indent="0">
              <a:buFont typeface="Wingdings" panose="05000000000000000000" pitchFamily="2" charset="2"/>
              <a:buNone/>
            </a:pPr>
            <a:r>
              <a:rPr lang="en-US" altLang="zh-CN" sz="2800" b="1" dirty="0">
                <a:latin typeface="Times New Roman" panose="02020603050405020304" pitchFamily="18" charset="0"/>
                <a:cs typeface="Times New Roman" panose="02020603050405020304" pitchFamily="18" charset="0"/>
              </a:rPr>
              <a:t>Read the passage carefully and answer the following questions.</a:t>
            </a:r>
            <a:endParaRPr lang="en-US" altLang="zh-CN"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3" dur="500"/>
                                        <p:tgtEl>
                                          <p:spTgt spid="5">
                                            <p:txEl>
                                              <p:pRg st="0" end="0"/>
                                            </p:txEl>
                                          </p:spTgt>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0" dur="5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5" dur="500"/>
                                        <p:tgtEl>
                                          <p:spTgt spid="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1000"/>
                                        <p:tgtEl>
                                          <p:spTgt spid="7"/>
                                        </p:tgtEl>
                                      </p:cBhvr>
                                    </p:animEffect>
                                    <p:anim calcmode="lin" valueType="num">
                                      <p:cBhvr>
                                        <p:cTn id="55" dur="1000" fill="hold"/>
                                        <p:tgtEl>
                                          <p:spTgt spid="7"/>
                                        </p:tgtEl>
                                        <p:attrNameLst>
                                          <p:attrName>ppt_x</p:attrName>
                                        </p:attrNameLst>
                                      </p:cBhvr>
                                      <p:tavLst>
                                        <p:tav tm="0">
                                          <p:val>
                                            <p:strVal val="#ppt_x"/>
                                          </p:val>
                                        </p:tav>
                                        <p:tav tm="100000">
                                          <p:val>
                                            <p:strVal val="#ppt_x"/>
                                          </p:val>
                                        </p:tav>
                                      </p:tavLst>
                                    </p:anim>
                                    <p:anim calcmode="lin" valueType="num">
                                      <p:cBhvr>
                                        <p:cTn id="5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 grpId="0"/>
      <p:bldP spid="3" grpId="1"/>
      <p:bldP spid="7" grpId="0" bldLvl="0" animBg="1"/>
      <p:bldP spid="8" grpId="0" bldLvl="0" animBg="1"/>
      <p:bldP spid="9" grpId="0"/>
      <p:bldP spid="9" grpId="1"/>
    </p:bldLst>
  </p:timing>
</p:sld>
</file>

<file path=ppt/tags/tag1.xml><?xml version="1.0" encoding="utf-8"?>
<p:tagLst xmlns:p="http://schemas.openxmlformats.org/presentationml/2006/main">
  <p:tag name="KSO_WM_MEDIACOVER_FLAG" val="1"/>
  <p:tag name="KSO_WM_UNIT_MEDIACOVER_BTN_STATE" val="1"/>
  <p:tag name="KSO_WM_UNIT_MEDIACOVER_BTNRECT" val="6491*3929*728*728"/>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13204</Words>
  <Application>WPS 演示</Application>
  <PresentationFormat>全屏显示(4:3)</PresentationFormat>
  <Paragraphs>348</Paragraphs>
  <Slides>17</Slides>
  <Notes>6</Notes>
  <HiddenSlides>2</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17</vt:i4>
      </vt:variant>
    </vt:vector>
  </HeadingPairs>
  <TitlesOfParts>
    <vt:vector size="36" baseType="lpstr">
      <vt:lpstr>Arial</vt:lpstr>
      <vt:lpstr>宋体</vt:lpstr>
      <vt:lpstr>Wingdings</vt:lpstr>
      <vt:lpstr>Times New Roman</vt:lpstr>
      <vt:lpstr>微软雅黑</vt:lpstr>
      <vt:lpstr>Aharoni</vt:lpstr>
      <vt:lpstr>Kozuka Mincho Pro B</vt:lpstr>
      <vt:lpstr>Calibri</vt:lpstr>
      <vt:lpstr>Britannic Bold</vt:lpstr>
      <vt:lpstr>Impact</vt:lpstr>
      <vt:lpstr>Wingdings</vt:lpstr>
      <vt:lpstr>Calibri</vt:lpstr>
      <vt:lpstr>Arial Unicode MS</vt:lpstr>
      <vt:lpstr>HelveticaNeue</vt:lpstr>
      <vt:lpstr>NumberOnly</vt:lpstr>
      <vt:lpstr>华文新魏</vt:lpstr>
      <vt:lpstr>Aharoni</vt:lpstr>
      <vt:lpstr>Shit Happens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曹小等</cp:lastModifiedBy>
  <cp:revision>115</cp:revision>
  <dcterms:created xsi:type="dcterms:W3CDTF">2006-08-16T00:00:00Z</dcterms:created>
  <dcterms:modified xsi:type="dcterms:W3CDTF">2020-04-13T06:48:16Z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2052-11.1.0.9339</vt:lpwstr>
  </property>
</Properties>
</file>