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6"/>
  </p:notesMasterIdLst>
  <p:sldIdLst>
    <p:sldId id="657" r:id="rId4"/>
    <p:sldId id="291" r:id="rId5"/>
    <p:sldId id="434" r:id="rId7"/>
    <p:sldId id="492" r:id="rId8"/>
    <p:sldId id="491" r:id="rId9"/>
    <p:sldId id="384" r:id="rId10"/>
    <p:sldId id="433" r:id="rId11"/>
    <p:sldId id="432" r:id="rId12"/>
    <p:sldId id="423" r:id="rId13"/>
    <p:sldId id="425" r:id="rId14"/>
    <p:sldId id="426" r:id="rId15"/>
    <p:sldId id="580" r:id="rId16"/>
    <p:sldId id="428" r:id="rId17"/>
    <p:sldId id="429" r:id="rId18"/>
    <p:sldId id="581" r:id="rId19"/>
    <p:sldId id="627" r:id="rId20"/>
    <p:sldId id="628" r:id="rId21"/>
    <p:sldId id="629" r:id="rId22"/>
    <p:sldId id="630" r:id="rId23"/>
    <p:sldId id="435" r:id="rId24"/>
    <p:sldId id="431" r:id="rId25"/>
    <p:sldId id="427" r:id="rId26"/>
    <p:sldId id="430" r:id="rId27"/>
    <p:sldId id="582" r:id="rId28"/>
    <p:sldId id="437" r:id="rId29"/>
    <p:sldId id="436" r:id="rId30"/>
    <p:sldId id="438" r:id="rId31"/>
    <p:sldId id="530" r:id="rId32"/>
    <p:sldId id="471" r:id="rId33"/>
    <p:sldId id="470" r:id="rId34"/>
    <p:sldId id="531" r:id="rId35"/>
    <p:sldId id="552" r:id="rId36"/>
    <p:sldId id="553" r:id="rId37"/>
    <p:sldId id="554" r:id="rId38"/>
    <p:sldId id="583" r:id="rId39"/>
    <p:sldId id="555" r:id="rId40"/>
    <p:sldId id="574" r:id="rId41"/>
    <p:sldId id="575" r:id="rId42"/>
    <p:sldId id="576" r:id="rId43"/>
    <p:sldId id="577" r:id="rId44"/>
    <p:sldId id="584" r:id="rId45"/>
    <p:sldId id="578" r:id="rId46"/>
    <p:sldId id="655" r:id="rId47"/>
    <p:sldId id="371" r:id="rId48"/>
  </p:sldIdLst>
  <p:sldSz cx="12195175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" initials="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8A35"/>
    <a:srgbClr val="E4C874"/>
    <a:srgbClr val="F7F7F7"/>
    <a:srgbClr val="D6D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5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-384" y="-96"/>
      </p:cViewPr>
      <p:guideLst>
        <p:guide orient="horz" pos="2656"/>
        <p:guide pos="67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3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2" Type="http://schemas.openxmlformats.org/officeDocument/2006/relationships/commentAuthors" Target="commentAuthors.xml"/><Relationship Id="rId51" Type="http://schemas.openxmlformats.org/officeDocument/2006/relationships/tableStyles" Target="tableStyles.xml"/><Relationship Id="rId50" Type="http://schemas.openxmlformats.org/officeDocument/2006/relationships/viewProps" Target="viewProps.xml"/><Relationship Id="rId5" Type="http://schemas.openxmlformats.org/officeDocument/2006/relationships/slide" Target="slides/slide2.xml"/><Relationship Id="rId49" Type="http://schemas.openxmlformats.org/officeDocument/2006/relationships/presProps" Target="presProps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0" Type="http://schemas.openxmlformats.org/officeDocument/2006/relationships/slide" Target="slides/slide36.xml"/><Relationship Id="rId4" Type="http://schemas.openxmlformats.org/officeDocument/2006/relationships/slide" Target="slides/slide1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01A41-A85B-4BA3-A58B-5DF29B5ACF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88F8D-94BC-43CD-A0DF-0660451385C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更多模板请关注：https://haosc.taobao.com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88F8D-94BC-43CD-A0DF-0660451385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D64D-B72C-4FF8-85BB-4AA899BC1DF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D64D-B72C-4FF8-85BB-4AA899BC1DF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D64D-B72C-4FF8-85BB-4AA899BC1DF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355E6-BC69-459C-9A59-C187A6960CF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638" y="2130426"/>
            <a:ext cx="10365899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9276" y="3886200"/>
            <a:ext cx="853662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792903" y="274639"/>
            <a:ext cx="3658553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13012" y="274639"/>
            <a:ext cx="10776639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33F9-86E0-4547-A34C-82E474ED5E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CDB6-3A31-4307-BEAB-2877B707A3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四项目录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四项目录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5175" cy="6858000"/>
          </a:xfrm>
          <a:prstGeom prst="rect">
            <a:avLst/>
          </a:prstGeom>
          <a:solidFill>
            <a:srgbClr val="3B3C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页_1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5174" cy="6858000"/>
          </a:xfrm>
          <a:prstGeom prst="rect">
            <a:avLst/>
          </a:prstGeom>
          <a:solidFill>
            <a:srgbClr val="FAFA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页_1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34198" y="2174446"/>
            <a:ext cx="4258007" cy="28610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>
                <a:latin typeface="华文细黑" panose="02010600040101010101" pitchFamily="2" charset="-122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335" y="4406901"/>
            <a:ext cx="1036589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335" y="2906713"/>
            <a:ext cx="1036589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13012" y="1600201"/>
            <a:ext cx="7217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33862" y="1600201"/>
            <a:ext cx="721759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759" y="274638"/>
            <a:ext cx="1097565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759" y="1535113"/>
            <a:ext cx="53883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759" y="2174875"/>
            <a:ext cx="53883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4980" y="1535113"/>
            <a:ext cx="53904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4980" y="2174875"/>
            <a:ext cx="53904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1389116" y="332656"/>
            <a:ext cx="68239" cy="41173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-16602" y="332656"/>
            <a:ext cx="1276066" cy="41173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11" name="直接连接符 10"/>
          <p:cNvCxnSpPr/>
          <p:nvPr userDrawn="1"/>
        </p:nvCxnSpPr>
        <p:spPr>
          <a:xfrm>
            <a:off x="1631311" y="744390"/>
            <a:ext cx="3628937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占位符 12"/>
          <p:cNvSpPr>
            <a:spLocks noGrp="1"/>
          </p:cNvSpPr>
          <p:nvPr>
            <p:ph type="body" sz="quarter" idx="10" hasCustomPrompt="1"/>
          </p:nvPr>
        </p:nvSpPr>
        <p:spPr>
          <a:xfrm>
            <a:off x="1631311" y="332656"/>
            <a:ext cx="3628937" cy="411734"/>
          </a:xfrm>
        </p:spPr>
        <p:txBody>
          <a:bodyPr anchor="ctr">
            <a:normAutofit/>
          </a:bodyPr>
          <a:lstStyle>
            <a:lvl1pPr marL="0" indent="0">
              <a:buNone/>
              <a:defRPr sz="2400" b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 smtClean="0"/>
              <a:t>点击输入标题内容</a:t>
            </a:r>
            <a:endParaRPr lang="zh-CN" altLang="en-US" dirty="0"/>
          </a:p>
        </p:txBody>
      </p:sp>
      <p:sp>
        <p:nvSpPr>
          <p:cNvPr id="14" name="矩形 13"/>
          <p:cNvSpPr/>
          <p:nvPr userDrawn="1"/>
        </p:nvSpPr>
        <p:spPr>
          <a:xfrm>
            <a:off x="0" y="6750893"/>
            <a:ext cx="3119512" cy="11663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 userDrawn="1"/>
        </p:nvSpPr>
        <p:spPr>
          <a:xfrm>
            <a:off x="3023426" y="6750893"/>
            <a:ext cx="3119512" cy="1166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 userDrawn="1"/>
        </p:nvSpPr>
        <p:spPr>
          <a:xfrm>
            <a:off x="6046852" y="6750893"/>
            <a:ext cx="3119512" cy="116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 userDrawn="1"/>
        </p:nvSpPr>
        <p:spPr>
          <a:xfrm>
            <a:off x="9070279" y="6750893"/>
            <a:ext cx="3119512" cy="116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0340" y="4800600"/>
            <a:ext cx="731710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0340" y="612775"/>
            <a:ext cx="73171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0340" y="5367338"/>
            <a:ext cx="731710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7" Type="http://schemas.openxmlformats.org/officeDocument/2006/relationships/image" Target="../media/image1.png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9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759" y="274638"/>
            <a:ext cx="1097565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759" y="1600201"/>
            <a:ext cx="1097565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759" y="6356351"/>
            <a:ext cx="28455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A9CF0-91C9-42F9-83C2-B72FF9A18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6685" y="6356351"/>
            <a:ext cx="3861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9875" y="6356351"/>
            <a:ext cx="28455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1AA27-B7A4-475F-8430-0E6442A33CF0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916738" y="63500"/>
            <a:ext cx="5173345" cy="16744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916738" y="63500"/>
            <a:ext cx="5173345" cy="16744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themeOverride" Target="../theme/themeOverride1.xml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jpe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3588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973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2978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6738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2-1. 名词单数变复数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253365" y="3511233"/>
            <a:ext cx="11105515" cy="251523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685800" lvl="0" eaLnBrk="1" hangingPunct="1">
              <a:lnSpc>
                <a:spcPts val="37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 以-f或-fe结尾的名词，多为将-f或-fe改变为-ves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7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例如：kni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li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lea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scar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但有例外。roof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belief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7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5. 少数特殊的复数形式没有任何规律。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7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例如：child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ren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m</a:t>
            </a:r>
            <a:r>
              <a:rPr lang="en-US" altLang="zh-CN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n; wom</a:t>
            </a:r>
            <a:r>
              <a:rPr lang="en-US" altLang="zh-CN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n; ox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f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ee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t; g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ee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se; m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ic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e; t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ee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th; analys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s;  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7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bas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s; medi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phenomen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3040" y="3386455"/>
            <a:ext cx="11313160" cy="2992755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836930"/>
            <a:ext cx="10774680" cy="23895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765935" y="1152525"/>
            <a:ext cx="888682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写出名词的复数形式：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4. knife life; leaf; scarf; roof; belief5. child; man; woman; ox; foot; goose; mouse; tooth; analysis;  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basis; medium;  phenomenon</a:t>
            </a:r>
            <a:endParaRPr lang="zh-CN" altLang="en-US" sz="2400" b="1"/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9991886" y="6033095"/>
            <a:ext cx="946294" cy="946294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9" name="椭圆 48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FBF53"/>
            </a:solidFill>
            <a:ln w="28575" cap="flat" cmpd="sng" algn="ctr">
              <a:solidFill>
                <a:srgbClr val="FFC00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633466" y="6955994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316770" y="488859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474210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巧记 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以-f或-fe结尾的名词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490220" y="726440"/>
            <a:ext cx="11215370" cy="583882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0" lvl="0" indent="0" algn="ctr" eaLnBrk="1" hangingPunct="1">
              <a:lnSpc>
                <a:spcPts val="43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b="1" u="sng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妻子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持</a:t>
            </a:r>
            <a:r>
              <a:rPr lang="zh-CN" altLang="en-US" sz="2400" b="1" u="sng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刀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去宰</a:t>
            </a:r>
            <a:r>
              <a:rPr lang="zh-CN" altLang="en-US" sz="2400" b="1" u="sng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狼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lang="zh-CN" altLang="en-US" sz="2400" b="1" u="sng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小偷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吓得发了慌；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ctr" eaLnBrk="1" hangingPunct="1">
              <a:lnSpc>
                <a:spcPts val="43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躲在</a:t>
            </a:r>
            <a:r>
              <a:rPr lang="zh-CN" altLang="en-US" sz="2400" b="1" u="sng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架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后保</a:t>
            </a:r>
            <a:r>
              <a:rPr lang="zh-CN" altLang="en-US" sz="2400" b="1" u="sng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己命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lang="zh-CN" altLang="en-US" sz="2400" b="1" u="sng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半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片</a:t>
            </a:r>
            <a:r>
              <a:rPr lang="zh-CN" altLang="en-US" sz="2400" b="1" u="sng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树叶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遮目光。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ctr" eaLnBrk="1" hangingPunct="1">
              <a:lnSpc>
                <a:spcPts val="4380"/>
              </a:lnSpc>
              <a:spcBef>
                <a:spcPct val="0"/>
              </a:spcBef>
              <a:buFont typeface="Wingdings" panose="05000000000000000000" charset="0"/>
              <a:buNone/>
            </a:pP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九个以-f(e)结尾的名词。wife（妻子）、knife（刀子）、wolf（狼）、thief（小偷）、shelf（架子）、self（自己）、 life（生命）、half（一半）、leaf（树叶）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这些名词以-f(e)结尾变复数时，将-f(e)变v再加es。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还有以-self结尾的反身代词复数用法也同样，如: myself-ourselves. yourself-yourselves.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serf（农奴）、chief（首领）、belief（信仰）、safe（保险柜）、gulf（海湾），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直接加-s变为复数形式。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另外 handkerchief（手帕；头巾）可用两种复数形式。handkerchiefs 或 handkerchieves.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63061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浙江新高考 7次语法填空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 </a:t>
            </a:r>
            <a:r>
              <a:rPr lang="en-US" alt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</a:t>
            </a: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名词复数</a:t>
            </a:r>
            <a:endParaRPr lang="zh-CN" altLang="en-US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490220" y="836930"/>
            <a:ext cx="1121537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 I absent-mindedly turned the 56</a:t>
            </a:r>
            <a:r>
              <a:rPr lang="zh-CN" altLang="en-US" sz="2400" u="sng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(page) of the phone book and 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came across a city map. 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（2016年10月浙江卷）</a:t>
            </a:r>
            <a:endParaRPr lang="zh-CN" altLang="en-US" sz="1800" i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 Lena Pahlsson pulled out a handful of small 56 </a:t>
            </a:r>
            <a:r>
              <a:rPr lang="zh-CN" altLang="en-US" sz="2400" u="sng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(carrot) and was 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about to throw them away.  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（2017年6月浙江卷）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 You wouldn’t think that a few 58</a:t>
            </a:r>
            <a:r>
              <a:rPr lang="zh-CN" altLang="en-US" sz="2400" u="sng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(month) of exercise in your 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teens would be enough for the rest of your life.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（2017年11月浙江卷）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 Making Chinese 56</a:t>
            </a:r>
            <a:r>
              <a:rPr lang="zh-CN" altLang="en-US" sz="2400" u="sng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(dish) is seen as especially troublesome. 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（2018年6月浙江卷）</a:t>
            </a:r>
            <a:endParaRPr lang="zh-CN" altLang="en-US" sz="1800" i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5. One study showed that 64____</a:t>
            </a:r>
            <a:r>
              <a:rPr lang="zh-CN" altLang="en-US" sz="2400" u="sng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___(woman) who drank a lot of coffee, 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like eight or more cups per day.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（2018年11月浙江卷）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6. For Japan, the 58</a:t>
            </a:r>
            <a:r>
              <a:rPr lang="zh-CN" altLang="en-US" sz="2400" u="sng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(number) are more striking - 22 in 1950, 46 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today and 53 in 2050.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（2020年1月浙江卷）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703570" y="726440"/>
            <a:ext cx="116395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page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s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910830" y="1468755"/>
            <a:ext cx="128905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carrot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s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967730" y="2226310"/>
            <a:ext cx="136334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month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s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86810" y="3002280"/>
            <a:ext cx="142176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dish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es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63465" y="3667125"/>
            <a:ext cx="139255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wom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</a:t>
            </a: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n</a:t>
            </a:r>
            <a:endParaRPr lang="zh-CN" altLang="en-US" sz="2400" b="1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536315" y="4376420"/>
            <a:ext cx="172275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number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s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Freeform 429"/>
          <p:cNvSpPr>
            <a:spLocks noChangeArrowheads="1"/>
          </p:cNvSpPr>
          <p:nvPr/>
        </p:nvSpPr>
        <p:spPr bwMode="auto">
          <a:xfrm>
            <a:off x="11307242" y="4496165"/>
            <a:ext cx="983158" cy="976090"/>
          </a:xfrm>
          <a:custGeom>
            <a:avLst/>
            <a:gdLst>
              <a:gd name="T0" fmla="*/ 1162 w 1230"/>
              <a:gd name="T1" fmla="*/ 383 h 1221"/>
              <a:gd name="T2" fmla="*/ 1112 w 1230"/>
              <a:gd name="T3" fmla="*/ 433 h 1221"/>
              <a:gd name="T4" fmla="*/ 794 w 1230"/>
              <a:gd name="T5" fmla="*/ 116 h 1221"/>
              <a:gd name="T6" fmla="*/ 844 w 1230"/>
              <a:gd name="T7" fmla="*/ 57 h 1221"/>
              <a:gd name="T8" fmla="*/ 1061 w 1230"/>
              <a:gd name="T9" fmla="*/ 57 h 1221"/>
              <a:gd name="T10" fmla="*/ 1162 w 1230"/>
              <a:gd name="T11" fmla="*/ 166 h 1221"/>
              <a:gd name="T12" fmla="*/ 1162 w 1230"/>
              <a:gd name="T13" fmla="*/ 383 h 1221"/>
              <a:gd name="T14" fmla="*/ 418 w 1230"/>
              <a:gd name="T15" fmla="*/ 1019 h 1221"/>
              <a:gd name="T16" fmla="*/ 418 w 1230"/>
              <a:gd name="T17" fmla="*/ 1077 h 1221"/>
              <a:gd name="T18" fmla="*/ 468 w 1230"/>
              <a:gd name="T19" fmla="*/ 1077 h 1221"/>
              <a:gd name="T20" fmla="*/ 1061 w 1230"/>
              <a:gd name="T21" fmla="*/ 484 h 1221"/>
              <a:gd name="T22" fmla="*/ 1003 w 1230"/>
              <a:gd name="T23" fmla="*/ 433 h 1221"/>
              <a:gd name="T24" fmla="*/ 418 w 1230"/>
              <a:gd name="T25" fmla="*/ 1019 h 1221"/>
              <a:gd name="T26" fmla="*/ 150 w 1230"/>
              <a:gd name="T27" fmla="*/ 751 h 1221"/>
              <a:gd name="T28" fmla="*/ 150 w 1230"/>
              <a:gd name="T29" fmla="*/ 810 h 1221"/>
              <a:gd name="T30" fmla="*/ 209 w 1230"/>
              <a:gd name="T31" fmla="*/ 810 h 1221"/>
              <a:gd name="T32" fmla="*/ 794 w 1230"/>
              <a:gd name="T33" fmla="*/ 216 h 1221"/>
              <a:gd name="T34" fmla="*/ 735 w 1230"/>
              <a:gd name="T35" fmla="*/ 166 h 1221"/>
              <a:gd name="T36" fmla="*/ 150 w 1230"/>
              <a:gd name="T37" fmla="*/ 751 h 1221"/>
              <a:gd name="T38" fmla="*/ 844 w 1230"/>
              <a:gd name="T39" fmla="*/ 275 h 1221"/>
              <a:gd name="T40" fmla="*/ 259 w 1230"/>
              <a:gd name="T41" fmla="*/ 860 h 1221"/>
              <a:gd name="T42" fmla="*/ 259 w 1230"/>
              <a:gd name="T43" fmla="*/ 969 h 1221"/>
              <a:gd name="T44" fmla="*/ 367 w 1230"/>
              <a:gd name="T45" fmla="*/ 969 h 1221"/>
              <a:gd name="T46" fmla="*/ 953 w 1230"/>
              <a:gd name="T47" fmla="*/ 383 h 1221"/>
              <a:gd name="T48" fmla="*/ 844 w 1230"/>
              <a:gd name="T49" fmla="*/ 275 h 1221"/>
              <a:gd name="T50" fmla="*/ 367 w 1230"/>
              <a:gd name="T51" fmla="*/ 1127 h 1221"/>
              <a:gd name="T52" fmla="*/ 334 w 1230"/>
              <a:gd name="T53" fmla="*/ 1061 h 1221"/>
              <a:gd name="T54" fmla="*/ 309 w 1230"/>
              <a:gd name="T55" fmla="*/ 1061 h 1221"/>
              <a:gd name="T56" fmla="*/ 209 w 1230"/>
              <a:gd name="T57" fmla="*/ 1019 h 1221"/>
              <a:gd name="T58" fmla="*/ 158 w 1230"/>
              <a:gd name="T59" fmla="*/ 910 h 1221"/>
              <a:gd name="T60" fmla="*/ 167 w 1230"/>
              <a:gd name="T61" fmla="*/ 893 h 1221"/>
              <a:gd name="T62" fmla="*/ 100 w 1230"/>
              <a:gd name="T63" fmla="*/ 860 h 1221"/>
              <a:gd name="T64" fmla="*/ 92 w 1230"/>
              <a:gd name="T65" fmla="*/ 852 h 1221"/>
              <a:gd name="T66" fmla="*/ 0 w 1230"/>
              <a:gd name="T67" fmla="*/ 1220 h 1221"/>
              <a:gd name="T68" fmla="*/ 367 w 1230"/>
              <a:gd name="T69" fmla="*/ 1127 h 1221"/>
              <a:gd name="T70" fmla="*/ 367 w 1230"/>
              <a:gd name="T71" fmla="*/ 1127 h 1221"/>
              <a:gd name="T72" fmla="*/ 367 w 1230"/>
              <a:gd name="T73" fmla="*/ 1127 h 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30" h="1221">
                <a:moveTo>
                  <a:pt x="1162" y="383"/>
                </a:moveTo>
                <a:cubicBezTo>
                  <a:pt x="1112" y="433"/>
                  <a:pt x="1112" y="433"/>
                  <a:pt x="1112" y="433"/>
                </a:cubicBezTo>
                <a:cubicBezTo>
                  <a:pt x="794" y="116"/>
                  <a:pt x="794" y="116"/>
                  <a:pt x="794" y="116"/>
                </a:cubicBezTo>
                <a:cubicBezTo>
                  <a:pt x="844" y="57"/>
                  <a:pt x="844" y="57"/>
                  <a:pt x="844" y="57"/>
                </a:cubicBezTo>
                <a:cubicBezTo>
                  <a:pt x="903" y="0"/>
                  <a:pt x="1003" y="0"/>
                  <a:pt x="1061" y="57"/>
                </a:cubicBezTo>
                <a:cubicBezTo>
                  <a:pt x="1162" y="166"/>
                  <a:pt x="1162" y="166"/>
                  <a:pt x="1162" y="166"/>
                </a:cubicBezTo>
                <a:cubicBezTo>
                  <a:pt x="1229" y="225"/>
                  <a:pt x="1229" y="325"/>
                  <a:pt x="1162" y="383"/>
                </a:cubicBezTo>
                <a:close/>
                <a:moveTo>
                  <a:pt x="418" y="1019"/>
                </a:moveTo>
                <a:cubicBezTo>
                  <a:pt x="401" y="1035"/>
                  <a:pt x="401" y="1061"/>
                  <a:pt x="418" y="1077"/>
                </a:cubicBezTo>
                <a:cubicBezTo>
                  <a:pt x="434" y="1086"/>
                  <a:pt x="459" y="1086"/>
                  <a:pt x="468" y="1077"/>
                </a:cubicBezTo>
                <a:cubicBezTo>
                  <a:pt x="1061" y="484"/>
                  <a:pt x="1061" y="484"/>
                  <a:pt x="1061" y="484"/>
                </a:cubicBezTo>
                <a:cubicBezTo>
                  <a:pt x="1003" y="433"/>
                  <a:pt x="1003" y="433"/>
                  <a:pt x="1003" y="433"/>
                </a:cubicBezTo>
                <a:lnTo>
                  <a:pt x="418" y="1019"/>
                </a:lnTo>
                <a:close/>
                <a:moveTo>
                  <a:pt x="150" y="751"/>
                </a:moveTo>
                <a:cubicBezTo>
                  <a:pt x="133" y="768"/>
                  <a:pt x="133" y="793"/>
                  <a:pt x="150" y="810"/>
                </a:cubicBezTo>
                <a:cubicBezTo>
                  <a:pt x="167" y="818"/>
                  <a:pt x="192" y="818"/>
                  <a:pt x="209" y="810"/>
                </a:cubicBezTo>
                <a:cubicBezTo>
                  <a:pt x="794" y="216"/>
                  <a:pt x="794" y="216"/>
                  <a:pt x="794" y="216"/>
                </a:cubicBezTo>
                <a:cubicBezTo>
                  <a:pt x="735" y="166"/>
                  <a:pt x="735" y="166"/>
                  <a:pt x="735" y="166"/>
                </a:cubicBezTo>
                <a:lnTo>
                  <a:pt x="150" y="751"/>
                </a:lnTo>
                <a:close/>
                <a:moveTo>
                  <a:pt x="844" y="275"/>
                </a:moveTo>
                <a:cubicBezTo>
                  <a:pt x="259" y="860"/>
                  <a:pt x="259" y="860"/>
                  <a:pt x="259" y="860"/>
                </a:cubicBezTo>
                <a:cubicBezTo>
                  <a:pt x="225" y="893"/>
                  <a:pt x="225" y="935"/>
                  <a:pt x="259" y="969"/>
                </a:cubicBezTo>
                <a:cubicBezTo>
                  <a:pt x="284" y="994"/>
                  <a:pt x="334" y="994"/>
                  <a:pt x="367" y="969"/>
                </a:cubicBezTo>
                <a:cubicBezTo>
                  <a:pt x="953" y="383"/>
                  <a:pt x="953" y="383"/>
                  <a:pt x="953" y="383"/>
                </a:cubicBezTo>
                <a:lnTo>
                  <a:pt x="844" y="275"/>
                </a:lnTo>
                <a:close/>
                <a:moveTo>
                  <a:pt x="367" y="1127"/>
                </a:moveTo>
                <a:cubicBezTo>
                  <a:pt x="351" y="1111"/>
                  <a:pt x="343" y="1086"/>
                  <a:pt x="334" y="1061"/>
                </a:cubicBezTo>
                <a:cubicBezTo>
                  <a:pt x="326" y="1061"/>
                  <a:pt x="317" y="1061"/>
                  <a:pt x="309" y="1061"/>
                </a:cubicBezTo>
                <a:cubicBezTo>
                  <a:pt x="276" y="1061"/>
                  <a:pt x="234" y="1052"/>
                  <a:pt x="209" y="1019"/>
                </a:cubicBezTo>
                <a:cubicBezTo>
                  <a:pt x="175" y="994"/>
                  <a:pt x="158" y="952"/>
                  <a:pt x="158" y="910"/>
                </a:cubicBezTo>
                <a:cubicBezTo>
                  <a:pt x="158" y="910"/>
                  <a:pt x="158" y="902"/>
                  <a:pt x="167" y="893"/>
                </a:cubicBezTo>
                <a:cubicBezTo>
                  <a:pt x="142" y="885"/>
                  <a:pt x="117" y="877"/>
                  <a:pt x="100" y="860"/>
                </a:cubicBezTo>
                <a:lnTo>
                  <a:pt x="92" y="852"/>
                </a:lnTo>
                <a:cubicBezTo>
                  <a:pt x="0" y="1220"/>
                  <a:pt x="0" y="1220"/>
                  <a:pt x="0" y="1220"/>
                </a:cubicBezTo>
                <a:cubicBezTo>
                  <a:pt x="367" y="1127"/>
                  <a:pt x="367" y="1127"/>
                  <a:pt x="367" y="1127"/>
                </a:cubicBezTo>
                <a:close/>
                <a:moveTo>
                  <a:pt x="367" y="1127"/>
                </a:moveTo>
                <a:lnTo>
                  <a:pt x="367" y="1127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177800" dist="190500" dir="2700000" algn="tl" rotWithShape="0">
              <a:prstClr val="black">
                <a:alpha val="40000"/>
              </a:prstClr>
            </a:outerShdw>
          </a:effectLst>
        </p:spPr>
        <p:txBody>
          <a:bodyPr wrap="none" lIns="57594" tIns="28797" rIns="57594" bIns="28797" anchor="ctr"/>
          <a:lstStyle/>
          <a:p>
            <a:pPr defTabSz="513080">
              <a:defRPr/>
            </a:pPr>
            <a:endParaRPr lang="en-US" sz="20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圆角矩形 11"/>
          <p:cNvSpPr/>
          <p:nvPr/>
        </p:nvSpPr>
        <p:spPr>
          <a:xfrm>
            <a:off x="4621530" y="2392045"/>
            <a:ext cx="860425" cy="31877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79730" y="5360035"/>
            <a:ext cx="11214735" cy="116078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 anchor="t">
            <a:spAutoFit/>
          </a:bodyPr>
          <a:p>
            <a:pPr marL="342900" indent="-342900" fontAlgn="auto">
              <a:lnSpc>
                <a:spcPts val="2580"/>
              </a:lnSpc>
              <a:spcBef>
                <a:spcPts val="600"/>
              </a:spcBef>
              <a:buFont typeface="Wingdings" panose="05000000000000000000" charset="0"/>
              <a:buChar char="Ø"/>
            </a:pPr>
            <a:r>
              <a:rPr lang="en-US" altLang="zh-CN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当所给提示词是名词：①考虑名词复数；②考虑名词所有格；③考虑词性转换。  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342900" indent="-342900" fontAlgn="auto">
              <a:lnSpc>
                <a:spcPts val="2580"/>
              </a:lnSpc>
              <a:spcBef>
                <a:spcPts val="600"/>
              </a:spcBef>
              <a:buFont typeface="Wingdings" panose="05000000000000000000" charset="0"/>
              <a:buChar char="Ø"/>
            </a:pP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确定名词为复数的情况：</a:t>
            </a:r>
            <a:r>
              <a:rPr lang="zh-CN" altLang="en-US" sz="2400" b="1" kern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①some, many, all,  these，one of</a:t>
            </a:r>
            <a:r>
              <a:rPr lang="en-US" altLang="zh-CN" sz="2400" b="1" kern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...</a:t>
            </a:r>
            <a:r>
              <a:rPr lang="zh-CN" altLang="en-US" sz="2400" b="1" kern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等复数概念的词所修饰的名词。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②谓语动词是复数，名词作主语时。</a:t>
            </a:r>
            <a:r>
              <a:rPr lang="zh-CN" altLang="en-US" sz="2400" b="1" kern="0" dirty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③根据上下文语境。</a:t>
            </a:r>
            <a:endParaRPr lang="zh-CN" altLang="en-US" sz="2400" b="1" kern="0" dirty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" name="圆角矩形 11"/>
          <p:cNvSpPr/>
          <p:nvPr/>
        </p:nvSpPr>
        <p:spPr>
          <a:xfrm>
            <a:off x="6586220" y="4628515"/>
            <a:ext cx="588010" cy="31877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1" name="圆角矩形 11"/>
          <p:cNvSpPr/>
          <p:nvPr/>
        </p:nvSpPr>
        <p:spPr>
          <a:xfrm>
            <a:off x="4639310" y="1595120"/>
            <a:ext cx="1841500" cy="44450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2152650" y="3065145"/>
            <a:ext cx="2955290" cy="444500"/>
          </a:xfrm>
          <a:prstGeom prst="round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圆角矩形 11"/>
          <p:cNvSpPr/>
          <p:nvPr/>
        </p:nvSpPr>
        <p:spPr>
          <a:xfrm>
            <a:off x="4639310" y="852805"/>
            <a:ext cx="6069965" cy="444500"/>
          </a:xfrm>
          <a:prstGeom prst="round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圆角矩形 11"/>
          <p:cNvSpPr/>
          <p:nvPr/>
        </p:nvSpPr>
        <p:spPr>
          <a:xfrm>
            <a:off x="768985" y="4184015"/>
            <a:ext cx="749300" cy="445135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5" grpId="0" animBg="1"/>
      <p:bldP spid="15" grpId="1" animBg="1"/>
      <p:bldP spid="14" grpId="0" animBg="1"/>
      <p:bldP spid="14" grpId="1" animBg="1"/>
      <p:bldP spid="10" grpId="0" animBg="1"/>
      <p:bldP spid="10" grpId="1" animBg="1"/>
      <p:bldP spid="13" grpId="0" animBg="1"/>
      <p:bldP spid="13" grpId="1" animBg="1"/>
      <p:bldP spid="12" grpId="0" animBg="1"/>
      <p:bldP spid="12" grpId="1" animBg="1"/>
      <p:bldP spid="9" grpId="0" animBg="1"/>
      <p:bldP spid="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729932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.形容词或副词 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 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比较级和最高级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297180" y="3344863"/>
            <a:ext cx="11105515" cy="321500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 以不发音e结尾的单音节词，比较在原级后加-r，最高级在原级后加-st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例如: larger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largest; nicer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nicest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 辅音字母+y结尾，把y变i，加er或est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例如: heav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er-heav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est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eas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er-eas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est; happ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er-happ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est; health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er-   </a:t>
            </a:r>
            <a:endParaRPr 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healthiest</a:t>
            </a:r>
            <a:endParaRPr 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 重读闭音节，末尾只有一个辅音字母，双写再加er或est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例如: bi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gg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er-bi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gg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est;  ho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tt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er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ho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tt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est;  fa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tt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er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fa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tt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est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3040" y="3300730"/>
            <a:ext cx="11313160" cy="326771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22694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98650" y="963295"/>
            <a:ext cx="861758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写出下列形容词或副词比较级和最高级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 large; nice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2. heavy; easy; happy; healthy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3. big; hot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; fat; thin; slim; fit; wet; sad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9991886" y="6033095"/>
            <a:ext cx="946294" cy="946294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9" name="椭圆 48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FBF53"/>
            </a:solidFill>
            <a:ln w="28575" cap="flat" cmpd="sng" algn="ctr">
              <a:solidFill>
                <a:srgbClr val="FFC00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633466" y="6955994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316770" y="488859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741108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.形容词或副词 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 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比较级和最高级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253365" y="3367406"/>
            <a:ext cx="11105515" cy="276860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 部分双音节词和多音节词在原级前加more构成比较级和most构成最高级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例如: 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more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slowly-</a:t>
            </a:r>
            <a:r>
              <a:rPr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most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slowly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5.有少数形副词的比较级和最高级是不规则的，必须熟记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例如: better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best; worse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worst; older/elder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oldest/eldest; 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less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least; more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most;  further/farther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furthest/farthest; 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worse-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off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/better-off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3244850"/>
            <a:ext cx="11313160" cy="326771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22694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98650" y="963295"/>
            <a:ext cx="861758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写出下列形容词或副词比较级和最高级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4. slowly; beautiful; different; easily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5. good/ well; bad /ill; old; little; far; many/much; 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badly-off/well-off  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9991886" y="6033095"/>
            <a:ext cx="946294" cy="946294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9" name="椭圆 48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FBF53"/>
            </a:solidFill>
            <a:ln w="28575" cap="flat" cmpd="sng" algn="ctr">
              <a:solidFill>
                <a:srgbClr val="FFC00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633466" y="6955994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316770" y="488859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633539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浙江新高考 7次语法填空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 </a:t>
            </a:r>
            <a:r>
              <a:rPr lang="en-US" alt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</a:t>
            </a: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比较等级</a:t>
            </a:r>
            <a:endParaRPr lang="zh-CN" altLang="en-US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313690" y="958850"/>
            <a:ext cx="1137729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11. Sixteen years 60 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(early), Pahlsson had removed the diamond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ring to cook a meal. 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（2017年6月浙江卷）</a:t>
            </a:r>
            <a:endParaRPr lang="zh-CN" altLang="en-US" sz="1800" i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16. There could be an even 63 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(high) cost on your health. 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（2018年</a:t>
            </a:r>
            <a:endParaRPr lang="zh-CN" altLang="en-US" sz="1800" i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6月浙江卷）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23. and so, on average, the population becomes 61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(old) than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before. 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（2020年1月浙江卷）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481070" y="888365"/>
            <a:ext cx="116395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earl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ier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058150" y="2326640"/>
            <a:ext cx="142176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old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er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953635" y="1596390"/>
            <a:ext cx="172275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high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er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0695" y="4038600"/>
            <a:ext cx="10204450" cy="216344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 anchor="t">
            <a:spAutoFit/>
          </a:bodyPr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charset="0"/>
              <a:buChar char="Ø"/>
            </a:pP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根据上下文语境，判断形容词和副词的比较级别。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charset="0"/>
              <a:buChar char="Ø"/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比较级的标志词： ①   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than表示比较；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②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有much, a great deal，a lot, a little, a bit, even修饰形容词或副词比较级，用于加强语气。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charset="0"/>
              <a:buChar char="Ø"/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最高级的标志词：①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the+最高级；  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②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in, of表范围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Freeform 429"/>
          <p:cNvSpPr>
            <a:spLocks noChangeArrowheads="1"/>
          </p:cNvSpPr>
          <p:nvPr/>
        </p:nvSpPr>
        <p:spPr bwMode="auto">
          <a:xfrm>
            <a:off x="10707802" y="5023215"/>
            <a:ext cx="983158" cy="976090"/>
          </a:xfrm>
          <a:custGeom>
            <a:avLst/>
            <a:gdLst>
              <a:gd name="T0" fmla="*/ 1162 w 1230"/>
              <a:gd name="T1" fmla="*/ 383 h 1221"/>
              <a:gd name="T2" fmla="*/ 1112 w 1230"/>
              <a:gd name="T3" fmla="*/ 433 h 1221"/>
              <a:gd name="T4" fmla="*/ 794 w 1230"/>
              <a:gd name="T5" fmla="*/ 116 h 1221"/>
              <a:gd name="T6" fmla="*/ 844 w 1230"/>
              <a:gd name="T7" fmla="*/ 57 h 1221"/>
              <a:gd name="T8" fmla="*/ 1061 w 1230"/>
              <a:gd name="T9" fmla="*/ 57 h 1221"/>
              <a:gd name="T10" fmla="*/ 1162 w 1230"/>
              <a:gd name="T11" fmla="*/ 166 h 1221"/>
              <a:gd name="T12" fmla="*/ 1162 w 1230"/>
              <a:gd name="T13" fmla="*/ 383 h 1221"/>
              <a:gd name="T14" fmla="*/ 418 w 1230"/>
              <a:gd name="T15" fmla="*/ 1019 h 1221"/>
              <a:gd name="T16" fmla="*/ 418 w 1230"/>
              <a:gd name="T17" fmla="*/ 1077 h 1221"/>
              <a:gd name="T18" fmla="*/ 468 w 1230"/>
              <a:gd name="T19" fmla="*/ 1077 h 1221"/>
              <a:gd name="T20" fmla="*/ 1061 w 1230"/>
              <a:gd name="T21" fmla="*/ 484 h 1221"/>
              <a:gd name="T22" fmla="*/ 1003 w 1230"/>
              <a:gd name="T23" fmla="*/ 433 h 1221"/>
              <a:gd name="T24" fmla="*/ 418 w 1230"/>
              <a:gd name="T25" fmla="*/ 1019 h 1221"/>
              <a:gd name="T26" fmla="*/ 150 w 1230"/>
              <a:gd name="T27" fmla="*/ 751 h 1221"/>
              <a:gd name="T28" fmla="*/ 150 w 1230"/>
              <a:gd name="T29" fmla="*/ 810 h 1221"/>
              <a:gd name="T30" fmla="*/ 209 w 1230"/>
              <a:gd name="T31" fmla="*/ 810 h 1221"/>
              <a:gd name="T32" fmla="*/ 794 w 1230"/>
              <a:gd name="T33" fmla="*/ 216 h 1221"/>
              <a:gd name="T34" fmla="*/ 735 w 1230"/>
              <a:gd name="T35" fmla="*/ 166 h 1221"/>
              <a:gd name="T36" fmla="*/ 150 w 1230"/>
              <a:gd name="T37" fmla="*/ 751 h 1221"/>
              <a:gd name="T38" fmla="*/ 844 w 1230"/>
              <a:gd name="T39" fmla="*/ 275 h 1221"/>
              <a:gd name="T40" fmla="*/ 259 w 1230"/>
              <a:gd name="T41" fmla="*/ 860 h 1221"/>
              <a:gd name="T42" fmla="*/ 259 w 1230"/>
              <a:gd name="T43" fmla="*/ 969 h 1221"/>
              <a:gd name="T44" fmla="*/ 367 w 1230"/>
              <a:gd name="T45" fmla="*/ 969 h 1221"/>
              <a:gd name="T46" fmla="*/ 953 w 1230"/>
              <a:gd name="T47" fmla="*/ 383 h 1221"/>
              <a:gd name="T48" fmla="*/ 844 w 1230"/>
              <a:gd name="T49" fmla="*/ 275 h 1221"/>
              <a:gd name="T50" fmla="*/ 367 w 1230"/>
              <a:gd name="T51" fmla="*/ 1127 h 1221"/>
              <a:gd name="T52" fmla="*/ 334 w 1230"/>
              <a:gd name="T53" fmla="*/ 1061 h 1221"/>
              <a:gd name="T54" fmla="*/ 309 w 1230"/>
              <a:gd name="T55" fmla="*/ 1061 h 1221"/>
              <a:gd name="T56" fmla="*/ 209 w 1230"/>
              <a:gd name="T57" fmla="*/ 1019 h 1221"/>
              <a:gd name="T58" fmla="*/ 158 w 1230"/>
              <a:gd name="T59" fmla="*/ 910 h 1221"/>
              <a:gd name="T60" fmla="*/ 167 w 1230"/>
              <a:gd name="T61" fmla="*/ 893 h 1221"/>
              <a:gd name="T62" fmla="*/ 100 w 1230"/>
              <a:gd name="T63" fmla="*/ 860 h 1221"/>
              <a:gd name="T64" fmla="*/ 92 w 1230"/>
              <a:gd name="T65" fmla="*/ 852 h 1221"/>
              <a:gd name="T66" fmla="*/ 0 w 1230"/>
              <a:gd name="T67" fmla="*/ 1220 h 1221"/>
              <a:gd name="T68" fmla="*/ 367 w 1230"/>
              <a:gd name="T69" fmla="*/ 1127 h 1221"/>
              <a:gd name="T70" fmla="*/ 367 w 1230"/>
              <a:gd name="T71" fmla="*/ 1127 h 1221"/>
              <a:gd name="T72" fmla="*/ 367 w 1230"/>
              <a:gd name="T73" fmla="*/ 1127 h 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30" h="1221">
                <a:moveTo>
                  <a:pt x="1162" y="383"/>
                </a:moveTo>
                <a:cubicBezTo>
                  <a:pt x="1112" y="433"/>
                  <a:pt x="1112" y="433"/>
                  <a:pt x="1112" y="433"/>
                </a:cubicBezTo>
                <a:cubicBezTo>
                  <a:pt x="794" y="116"/>
                  <a:pt x="794" y="116"/>
                  <a:pt x="794" y="116"/>
                </a:cubicBezTo>
                <a:cubicBezTo>
                  <a:pt x="844" y="57"/>
                  <a:pt x="844" y="57"/>
                  <a:pt x="844" y="57"/>
                </a:cubicBezTo>
                <a:cubicBezTo>
                  <a:pt x="903" y="0"/>
                  <a:pt x="1003" y="0"/>
                  <a:pt x="1061" y="57"/>
                </a:cubicBezTo>
                <a:cubicBezTo>
                  <a:pt x="1162" y="166"/>
                  <a:pt x="1162" y="166"/>
                  <a:pt x="1162" y="166"/>
                </a:cubicBezTo>
                <a:cubicBezTo>
                  <a:pt x="1229" y="225"/>
                  <a:pt x="1229" y="325"/>
                  <a:pt x="1162" y="383"/>
                </a:cubicBezTo>
                <a:close/>
                <a:moveTo>
                  <a:pt x="418" y="1019"/>
                </a:moveTo>
                <a:cubicBezTo>
                  <a:pt x="401" y="1035"/>
                  <a:pt x="401" y="1061"/>
                  <a:pt x="418" y="1077"/>
                </a:cubicBezTo>
                <a:cubicBezTo>
                  <a:pt x="434" y="1086"/>
                  <a:pt x="459" y="1086"/>
                  <a:pt x="468" y="1077"/>
                </a:cubicBezTo>
                <a:cubicBezTo>
                  <a:pt x="1061" y="484"/>
                  <a:pt x="1061" y="484"/>
                  <a:pt x="1061" y="484"/>
                </a:cubicBezTo>
                <a:cubicBezTo>
                  <a:pt x="1003" y="433"/>
                  <a:pt x="1003" y="433"/>
                  <a:pt x="1003" y="433"/>
                </a:cubicBezTo>
                <a:lnTo>
                  <a:pt x="418" y="1019"/>
                </a:lnTo>
                <a:close/>
                <a:moveTo>
                  <a:pt x="150" y="751"/>
                </a:moveTo>
                <a:cubicBezTo>
                  <a:pt x="133" y="768"/>
                  <a:pt x="133" y="793"/>
                  <a:pt x="150" y="810"/>
                </a:cubicBezTo>
                <a:cubicBezTo>
                  <a:pt x="167" y="818"/>
                  <a:pt x="192" y="818"/>
                  <a:pt x="209" y="810"/>
                </a:cubicBezTo>
                <a:cubicBezTo>
                  <a:pt x="794" y="216"/>
                  <a:pt x="794" y="216"/>
                  <a:pt x="794" y="216"/>
                </a:cubicBezTo>
                <a:cubicBezTo>
                  <a:pt x="735" y="166"/>
                  <a:pt x="735" y="166"/>
                  <a:pt x="735" y="166"/>
                </a:cubicBezTo>
                <a:lnTo>
                  <a:pt x="150" y="751"/>
                </a:lnTo>
                <a:close/>
                <a:moveTo>
                  <a:pt x="844" y="275"/>
                </a:moveTo>
                <a:cubicBezTo>
                  <a:pt x="259" y="860"/>
                  <a:pt x="259" y="860"/>
                  <a:pt x="259" y="860"/>
                </a:cubicBezTo>
                <a:cubicBezTo>
                  <a:pt x="225" y="893"/>
                  <a:pt x="225" y="935"/>
                  <a:pt x="259" y="969"/>
                </a:cubicBezTo>
                <a:cubicBezTo>
                  <a:pt x="284" y="994"/>
                  <a:pt x="334" y="994"/>
                  <a:pt x="367" y="969"/>
                </a:cubicBezTo>
                <a:cubicBezTo>
                  <a:pt x="953" y="383"/>
                  <a:pt x="953" y="383"/>
                  <a:pt x="953" y="383"/>
                </a:cubicBezTo>
                <a:lnTo>
                  <a:pt x="844" y="275"/>
                </a:lnTo>
                <a:close/>
                <a:moveTo>
                  <a:pt x="367" y="1127"/>
                </a:moveTo>
                <a:cubicBezTo>
                  <a:pt x="351" y="1111"/>
                  <a:pt x="343" y="1086"/>
                  <a:pt x="334" y="1061"/>
                </a:cubicBezTo>
                <a:cubicBezTo>
                  <a:pt x="326" y="1061"/>
                  <a:pt x="317" y="1061"/>
                  <a:pt x="309" y="1061"/>
                </a:cubicBezTo>
                <a:cubicBezTo>
                  <a:pt x="276" y="1061"/>
                  <a:pt x="234" y="1052"/>
                  <a:pt x="209" y="1019"/>
                </a:cubicBezTo>
                <a:cubicBezTo>
                  <a:pt x="175" y="994"/>
                  <a:pt x="158" y="952"/>
                  <a:pt x="158" y="910"/>
                </a:cubicBezTo>
                <a:cubicBezTo>
                  <a:pt x="158" y="910"/>
                  <a:pt x="158" y="902"/>
                  <a:pt x="167" y="893"/>
                </a:cubicBezTo>
                <a:cubicBezTo>
                  <a:pt x="142" y="885"/>
                  <a:pt x="117" y="877"/>
                  <a:pt x="100" y="860"/>
                </a:cubicBezTo>
                <a:lnTo>
                  <a:pt x="92" y="852"/>
                </a:lnTo>
                <a:cubicBezTo>
                  <a:pt x="0" y="1220"/>
                  <a:pt x="0" y="1220"/>
                  <a:pt x="0" y="1220"/>
                </a:cubicBezTo>
                <a:cubicBezTo>
                  <a:pt x="367" y="1127"/>
                  <a:pt x="367" y="1127"/>
                  <a:pt x="367" y="1127"/>
                </a:cubicBezTo>
                <a:close/>
                <a:moveTo>
                  <a:pt x="367" y="1127"/>
                </a:moveTo>
                <a:lnTo>
                  <a:pt x="367" y="1127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177800" dist="190500" dir="2700000" algn="tl" rotWithShape="0">
              <a:prstClr val="black">
                <a:alpha val="40000"/>
              </a:prstClr>
            </a:outerShdw>
          </a:effectLst>
        </p:spPr>
        <p:txBody>
          <a:bodyPr wrap="none" lIns="57594" tIns="28797" rIns="57594" bIns="28797" anchor="ctr"/>
          <a:lstStyle/>
          <a:p>
            <a:pPr defTabSz="513080">
              <a:defRPr/>
            </a:pPr>
            <a:endParaRPr lang="en-US" sz="20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圆角矩形 11"/>
          <p:cNvSpPr/>
          <p:nvPr/>
        </p:nvSpPr>
        <p:spPr>
          <a:xfrm>
            <a:off x="868045" y="990600"/>
            <a:ext cx="1968500" cy="36576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5" name="圆角矩形 11"/>
          <p:cNvSpPr/>
          <p:nvPr/>
        </p:nvSpPr>
        <p:spPr>
          <a:xfrm>
            <a:off x="7108190" y="991235"/>
            <a:ext cx="1968500" cy="36576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" name="圆角矩形 11"/>
          <p:cNvSpPr/>
          <p:nvPr/>
        </p:nvSpPr>
        <p:spPr>
          <a:xfrm>
            <a:off x="10226675" y="2531745"/>
            <a:ext cx="860425" cy="365125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圆角矩形 11"/>
          <p:cNvSpPr/>
          <p:nvPr/>
        </p:nvSpPr>
        <p:spPr>
          <a:xfrm>
            <a:off x="3608705" y="1801495"/>
            <a:ext cx="813435" cy="36576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5" grpId="0" animBg="1"/>
      <p:bldP spid="15" grpId="1" animBg="1"/>
      <p:bldP spid="5" grpId="0" animBg="1"/>
      <p:bldP spid="5" grpId="1" animBg="1"/>
      <p:bldP spid="9" grpId="0" animBg="1"/>
      <p:bldP spid="9" grpId="1" animBg="1"/>
      <p:bldP spid="7" grpId="0" animBg="1"/>
      <p:bldP spid="7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人称代词</a:t>
            </a:r>
            <a:endParaRPr 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954405"/>
            <a:ext cx="11313160" cy="5614035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717921" y="650450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0145830" y="6050013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56235" y="1045210"/>
          <a:ext cx="11118850" cy="5476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44320"/>
                <a:gridCol w="1469390"/>
                <a:gridCol w="2345055"/>
                <a:gridCol w="3536315"/>
                <a:gridCol w="2223770"/>
              </a:tblGrid>
              <a:tr h="822960"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2400"/>
                        <a:t>主格</a:t>
                      </a:r>
                      <a:endParaRPr lang="zh-CN" altLang="en-US" sz="2400"/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2400"/>
                        <a:t>宾格</a:t>
                      </a:r>
                      <a:endParaRPr lang="zh-CN" altLang="en-US" sz="2400"/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2400"/>
                        <a:t>形容词性</a:t>
                      </a:r>
                      <a:endParaRPr lang="zh-CN" altLang="en-US" sz="2400"/>
                    </a:p>
                    <a:p>
                      <a:pPr algn="ctr" fontAlgn="ctr">
                        <a:buNone/>
                      </a:pPr>
                      <a:r>
                        <a:rPr lang="zh-CN" altLang="en-US" sz="2400"/>
                        <a:t>物主代词</a:t>
                      </a:r>
                      <a:endParaRPr lang="zh-CN" altLang="en-US" sz="2400"/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2400"/>
                        <a:t>名词性</a:t>
                      </a:r>
                      <a:endParaRPr lang="zh-CN" altLang="en-US" sz="2400"/>
                    </a:p>
                    <a:p>
                      <a:pPr algn="ctr" fontAlgn="ctr">
                        <a:buNone/>
                      </a:pPr>
                      <a:r>
                        <a:rPr lang="zh-CN" altLang="en-US" sz="2400"/>
                        <a:t>物主代词</a:t>
                      </a:r>
                      <a:endParaRPr lang="zh-CN" altLang="en-US" sz="2400"/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2400"/>
                        <a:t>反身代词</a:t>
                      </a:r>
                      <a:endParaRPr lang="zh-CN" altLang="en-US" sz="2400"/>
                    </a:p>
                  </a:txBody>
                  <a:tcPr anchor="ctr" anchorCtr="0">
                    <a:solidFill>
                      <a:srgbClr val="0070C0"/>
                    </a:solidFill>
                  </a:tcPr>
                </a:tc>
              </a:tr>
              <a:tr h="5219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endParaRPr lang="en-US" altLang="zh-CN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our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ours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ourselves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</a:tr>
              <a:tr h="5213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altLang="zh-CN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mine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myself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</a:tr>
              <a:tr h="9448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endParaRPr lang="en-US" altLang="zh-CN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your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yours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 fontAlgn="auto">
                        <a:lnSpc>
                          <a:spcPts val="2360"/>
                        </a:lnSpc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yourself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auto">
                        <a:lnSpc>
                          <a:spcPts val="2360"/>
                        </a:lnSpc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yourselves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</a:tr>
              <a:tr h="5213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endParaRPr lang="en-US" altLang="zh-CN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hers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herself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</a:tr>
              <a:tr h="5213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</a:t>
                      </a:r>
                      <a:endParaRPr lang="en-US" altLang="zh-CN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him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himself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</a:tr>
              <a:tr h="5213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</a:t>
                      </a:r>
                      <a:endParaRPr lang="en-US" altLang="zh-CN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its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its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itself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</a:tr>
              <a:tr h="5219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endParaRPr lang="en-US" altLang="zh-CN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them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their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theirs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themselves</a:t>
                      </a:r>
                      <a:endParaRPr lang="en-US" altLang="zh-CN" sz="28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0"/>
                </a:tc>
              </a:tr>
              <a:tr h="579120">
                <a:tc>
                  <a:txBody>
                    <a:bodyPr/>
                    <a:p>
                      <a:pPr>
                        <a:buNone/>
                      </a:pPr>
                      <a:endParaRPr lang="en-US" altLang="zh-CN" sz="32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5798820" y="5949315"/>
            <a:ext cx="3496310" cy="6502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名词属性，后不再接其他成分，且适用于有上下语境时，不再重复使用名词的情况。</a:t>
            </a:r>
            <a:endParaRPr lang="en-US" altLang="zh-CN" sz="1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396615" y="6050280"/>
            <a:ext cx="2401570" cy="3708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具有形容词属性，后接名词</a:t>
            </a:r>
            <a:endParaRPr lang="zh-CN" altLang="en-US" sz="1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165985" y="6050280"/>
            <a:ext cx="956945" cy="3708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用作宾语</a:t>
            </a:r>
            <a:endParaRPr lang="zh-CN" altLang="en-US" sz="1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32155" y="6050280"/>
            <a:ext cx="1098550" cy="3708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用作主语</a:t>
            </a:r>
            <a:endParaRPr lang="zh-CN" altLang="en-US" sz="1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367520" y="6112510"/>
            <a:ext cx="2275840" cy="3708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加强语气，</a:t>
            </a:r>
            <a:r>
              <a:rPr lang="en-US" altLang="zh-CN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“</a:t>
            </a: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自己或亲自</a:t>
            </a:r>
            <a:r>
              <a:rPr lang="en-US" altLang="zh-CN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”</a:t>
            </a:r>
            <a:endParaRPr lang="en-US" altLang="zh-CN" sz="1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13" grpId="0"/>
      <p:bldP spid="13" grpId="1"/>
      <p:bldP spid="12" grpId="0"/>
      <p:bldP spid="12" grpId="1"/>
      <p:bldP spid="11" grpId="0"/>
      <p:bldP spid="11" grpId="1"/>
      <p:bldP spid="10" grpId="0"/>
      <p:bldP spid="10" grpId="1"/>
      <p:bldP spid="14" grpId="0"/>
      <p:bldP spid="1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408940" y="2774950"/>
            <a:ext cx="11377295" cy="387413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 anchor="t">
            <a:spAutoFit/>
          </a:bodyPr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charset="0"/>
              <a:buChar char="Ø"/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代词的转换要根据上下文语境提示、语意或句子成分，注意代词的性别、人称、数和意义的差别。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342900" indent="-342900" fontAlgn="auto">
              <a:lnSpc>
                <a:spcPts val="2380"/>
              </a:lnSpc>
              <a:spcBef>
                <a:spcPts val="600"/>
              </a:spcBef>
              <a:buFont typeface="Wingdings" panose="05000000000000000000" charset="0"/>
              <a:buChar char="Ø"/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反身代词通常有以下四种用法：</a:t>
            </a:r>
            <a:endParaRPr lang="zh-CN" altLang="en-US" sz="2400" b="1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auto">
              <a:lnSpc>
                <a:spcPts val="1780"/>
              </a:lnSpc>
              <a:spcBef>
                <a:spcPts val="600"/>
              </a:spcBef>
            </a:pPr>
            <a:r>
              <a:rPr lang="zh-CN" altLang="en-US" sz="20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1、用作主语同位语，放在主语后或句末，但不能直接用作主语。</a:t>
            </a:r>
            <a:endParaRPr lang="zh-CN" altLang="en-US" sz="20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auto">
              <a:lnSpc>
                <a:spcPts val="1780"/>
              </a:lnSpc>
              <a:spcBef>
                <a:spcPts val="600"/>
              </a:spcBef>
            </a:pPr>
            <a:r>
              <a:rPr lang="zh-CN" altLang="en-US" sz="20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例：I went to the cinema myself. </a:t>
            </a:r>
            <a:endParaRPr lang="zh-CN" altLang="en-US" sz="20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auto">
              <a:lnSpc>
                <a:spcPts val="1780"/>
              </a:lnSpc>
              <a:spcBef>
                <a:spcPts val="600"/>
              </a:spcBef>
            </a:pPr>
            <a:r>
              <a:rPr lang="zh-CN" altLang="en-US" sz="20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2、用作宾语同位语，放在宾语后面。</a:t>
            </a:r>
            <a:endParaRPr lang="zh-CN" altLang="en-US" sz="20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auto">
              <a:lnSpc>
                <a:spcPts val="1780"/>
              </a:lnSpc>
              <a:spcBef>
                <a:spcPts val="600"/>
              </a:spcBef>
            </a:pPr>
            <a:r>
              <a:rPr lang="zh-CN" altLang="en-US" sz="20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例：You can go and ask John himself. </a:t>
            </a:r>
            <a:endParaRPr lang="zh-CN" altLang="en-US" sz="20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auto">
              <a:lnSpc>
                <a:spcPts val="1780"/>
              </a:lnSpc>
              <a:spcBef>
                <a:spcPts val="600"/>
              </a:spcBef>
            </a:pPr>
            <a:r>
              <a:rPr lang="zh-CN" altLang="en-US" sz="20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3、用作介词的宾语，放在介词后面。</a:t>
            </a:r>
            <a:endParaRPr lang="zh-CN" altLang="en-US" sz="20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auto">
              <a:lnSpc>
                <a:spcPts val="1780"/>
              </a:lnSpc>
              <a:spcBef>
                <a:spcPts val="600"/>
              </a:spcBef>
            </a:pPr>
            <a:r>
              <a:rPr lang="zh-CN" altLang="en-US" sz="20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例：by oneself 全靠自己；say to oneself 自言自语</a:t>
            </a:r>
            <a:endParaRPr lang="zh-CN" altLang="en-US" sz="20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auto">
              <a:lnSpc>
                <a:spcPts val="1780"/>
              </a:lnSpc>
              <a:spcBef>
                <a:spcPts val="600"/>
              </a:spcBef>
            </a:pPr>
            <a:r>
              <a:rPr lang="zh-CN" altLang="en-US" sz="20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4、用作动词的宾语，放在动词后面。</a:t>
            </a:r>
            <a:endParaRPr lang="zh-CN" altLang="en-US" sz="20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fontAlgn="auto">
              <a:lnSpc>
                <a:spcPts val="1780"/>
              </a:lnSpc>
              <a:spcBef>
                <a:spcPts val="600"/>
              </a:spcBef>
            </a:pPr>
            <a:r>
              <a:rPr lang="zh-CN" altLang="en-US" sz="2000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例：enjoy oneself 玩得高兴，help oneself (to) 随便用…，teach oneself 自学</a:t>
            </a:r>
            <a:endParaRPr lang="zh-CN" altLang="en-US" sz="2000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642302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浙江新高考 7次语法填空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 </a:t>
            </a:r>
            <a:r>
              <a:rPr lang="en-US" alt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</a:t>
            </a: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人称代词</a:t>
            </a:r>
            <a:endParaRPr lang="zh-CN" altLang="en-US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408940" y="836613"/>
            <a:ext cx="11377295" cy="193802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10.“She thought I had hurt 59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(I),” says Pahlsson.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（2017年6月浙江卷）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14. Another nice thing is that you learn both new words and 64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(they)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use unconsciously.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（2017年11月浙江卷）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19. One cup of coffee in the late afternoon or evening will cause 61___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____ 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(they) to stay awake almost all night.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（2018年11月浙江卷）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26990" y="715010"/>
            <a:ext cx="153225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myself </a:t>
            </a:r>
            <a:endParaRPr lang="zh-CN" altLang="en-US" sz="2400" b="1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364470" y="1742440"/>
            <a:ext cx="142176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them</a:t>
            </a:r>
            <a:endParaRPr lang="zh-CN" altLang="en-US" sz="2400" b="1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741535" y="1076960"/>
            <a:ext cx="105854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their</a:t>
            </a:r>
            <a:endParaRPr lang="zh-CN" altLang="en-US" sz="2400" b="1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Freeform 429"/>
          <p:cNvSpPr>
            <a:spLocks noChangeArrowheads="1"/>
          </p:cNvSpPr>
          <p:nvPr/>
        </p:nvSpPr>
        <p:spPr bwMode="auto">
          <a:xfrm>
            <a:off x="11122457" y="5672820"/>
            <a:ext cx="983158" cy="976090"/>
          </a:xfrm>
          <a:custGeom>
            <a:avLst/>
            <a:gdLst>
              <a:gd name="T0" fmla="*/ 1162 w 1230"/>
              <a:gd name="T1" fmla="*/ 383 h 1221"/>
              <a:gd name="T2" fmla="*/ 1112 w 1230"/>
              <a:gd name="T3" fmla="*/ 433 h 1221"/>
              <a:gd name="T4" fmla="*/ 794 w 1230"/>
              <a:gd name="T5" fmla="*/ 116 h 1221"/>
              <a:gd name="T6" fmla="*/ 844 w 1230"/>
              <a:gd name="T7" fmla="*/ 57 h 1221"/>
              <a:gd name="T8" fmla="*/ 1061 w 1230"/>
              <a:gd name="T9" fmla="*/ 57 h 1221"/>
              <a:gd name="T10" fmla="*/ 1162 w 1230"/>
              <a:gd name="T11" fmla="*/ 166 h 1221"/>
              <a:gd name="T12" fmla="*/ 1162 w 1230"/>
              <a:gd name="T13" fmla="*/ 383 h 1221"/>
              <a:gd name="T14" fmla="*/ 418 w 1230"/>
              <a:gd name="T15" fmla="*/ 1019 h 1221"/>
              <a:gd name="T16" fmla="*/ 418 w 1230"/>
              <a:gd name="T17" fmla="*/ 1077 h 1221"/>
              <a:gd name="T18" fmla="*/ 468 w 1230"/>
              <a:gd name="T19" fmla="*/ 1077 h 1221"/>
              <a:gd name="T20" fmla="*/ 1061 w 1230"/>
              <a:gd name="T21" fmla="*/ 484 h 1221"/>
              <a:gd name="T22" fmla="*/ 1003 w 1230"/>
              <a:gd name="T23" fmla="*/ 433 h 1221"/>
              <a:gd name="T24" fmla="*/ 418 w 1230"/>
              <a:gd name="T25" fmla="*/ 1019 h 1221"/>
              <a:gd name="T26" fmla="*/ 150 w 1230"/>
              <a:gd name="T27" fmla="*/ 751 h 1221"/>
              <a:gd name="T28" fmla="*/ 150 w 1230"/>
              <a:gd name="T29" fmla="*/ 810 h 1221"/>
              <a:gd name="T30" fmla="*/ 209 w 1230"/>
              <a:gd name="T31" fmla="*/ 810 h 1221"/>
              <a:gd name="T32" fmla="*/ 794 w 1230"/>
              <a:gd name="T33" fmla="*/ 216 h 1221"/>
              <a:gd name="T34" fmla="*/ 735 w 1230"/>
              <a:gd name="T35" fmla="*/ 166 h 1221"/>
              <a:gd name="T36" fmla="*/ 150 w 1230"/>
              <a:gd name="T37" fmla="*/ 751 h 1221"/>
              <a:gd name="T38" fmla="*/ 844 w 1230"/>
              <a:gd name="T39" fmla="*/ 275 h 1221"/>
              <a:gd name="T40" fmla="*/ 259 w 1230"/>
              <a:gd name="T41" fmla="*/ 860 h 1221"/>
              <a:gd name="T42" fmla="*/ 259 w 1230"/>
              <a:gd name="T43" fmla="*/ 969 h 1221"/>
              <a:gd name="T44" fmla="*/ 367 w 1230"/>
              <a:gd name="T45" fmla="*/ 969 h 1221"/>
              <a:gd name="T46" fmla="*/ 953 w 1230"/>
              <a:gd name="T47" fmla="*/ 383 h 1221"/>
              <a:gd name="T48" fmla="*/ 844 w 1230"/>
              <a:gd name="T49" fmla="*/ 275 h 1221"/>
              <a:gd name="T50" fmla="*/ 367 w 1230"/>
              <a:gd name="T51" fmla="*/ 1127 h 1221"/>
              <a:gd name="T52" fmla="*/ 334 w 1230"/>
              <a:gd name="T53" fmla="*/ 1061 h 1221"/>
              <a:gd name="T54" fmla="*/ 309 w 1230"/>
              <a:gd name="T55" fmla="*/ 1061 h 1221"/>
              <a:gd name="T56" fmla="*/ 209 w 1230"/>
              <a:gd name="T57" fmla="*/ 1019 h 1221"/>
              <a:gd name="T58" fmla="*/ 158 w 1230"/>
              <a:gd name="T59" fmla="*/ 910 h 1221"/>
              <a:gd name="T60" fmla="*/ 167 w 1230"/>
              <a:gd name="T61" fmla="*/ 893 h 1221"/>
              <a:gd name="T62" fmla="*/ 100 w 1230"/>
              <a:gd name="T63" fmla="*/ 860 h 1221"/>
              <a:gd name="T64" fmla="*/ 92 w 1230"/>
              <a:gd name="T65" fmla="*/ 852 h 1221"/>
              <a:gd name="T66" fmla="*/ 0 w 1230"/>
              <a:gd name="T67" fmla="*/ 1220 h 1221"/>
              <a:gd name="T68" fmla="*/ 367 w 1230"/>
              <a:gd name="T69" fmla="*/ 1127 h 1221"/>
              <a:gd name="T70" fmla="*/ 367 w 1230"/>
              <a:gd name="T71" fmla="*/ 1127 h 1221"/>
              <a:gd name="T72" fmla="*/ 367 w 1230"/>
              <a:gd name="T73" fmla="*/ 1127 h 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30" h="1221">
                <a:moveTo>
                  <a:pt x="1162" y="383"/>
                </a:moveTo>
                <a:cubicBezTo>
                  <a:pt x="1112" y="433"/>
                  <a:pt x="1112" y="433"/>
                  <a:pt x="1112" y="433"/>
                </a:cubicBezTo>
                <a:cubicBezTo>
                  <a:pt x="794" y="116"/>
                  <a:pt x="794" y="116"/>
                  <a:pt x="794" y="116"/>
                </a:cubicBezTo>
                <a:cubicBezTo>
                  <a:pt x="844" y="57"/>
                  <a:pt x="844" y="57"/>
                  <a:pt x="844" y="57"/>
                </a:cubicBezTo>
                <a:cubicBezTo>
                  <a:pt x="903" y="0"/>
                  <a:pt x="1003" y="0"/>
                  <a:pt x="1061" y="57"/>
                </a:cubicBezTo>
                <a:cubicBezTo>
                  <a:pt x="1162" y="166"/>
                  <a:pt x="1162" y="166"/>
                  <a:pt x="1162" y="166"/>
                </a:cubicBezTo>
                <a:cubicBezTo>
                  <a:pt x="1229" y="225"/>
                  <a:pt x="1229" y="325"/>
                  <a:pt x="1162" y="383"/>
                </a:cubicBezTo>
                <a:close/>
                <a:moveTo>
                  <a:pt x="418" y="1019"/>
                </a:moveTo>
                <a:cubicBezTo>
                  <a:pt x="401" y="1035"/>
                  <a:pt x="401" y="1061"/>
                  <a:pt x="418" y="1077"/>
                </a:cubicBezTo>
                <a:cubicBezTo>
                  <a:pt x="434" y="1086"/>
                  <a:pt x="459" y="1086"/>
                  <a:pt x="468" y="1077"/>
                </a:cubicBezTo>
                <a:cubicBezTo>
                  <a:pt x="1061" y="484"/>
                  <a:pt x="1061" y="484"/>
                  <a:pt x="1061" y="484"/>
                </a:cubicBezTo>
                <a:cubicBezTo>
                  <a:pt x="1003" y="433"/>
                  <a:pt x="1003" y="433"/>
                  <a:pt x="1003" y="433"/>
                </a:cubicBezTo>
                <a:lnTo>
                  <a:pt x="418" y="1019"/>
                </a:lnTo>
                <a:close/>
                <a:moveTo>
                  <a:pt x="150" y="751"/>
                </a:moveTo>
                <a:cubicBezTo>
                  <a:pt x="133" y="768"/>
                  <a:pt x="133" y="793"/>
                  <a:pt x="150" y="810"/>
                </a:cubicBezTo>
                <a:cubicBezTo>
                  <a:pt x="167" y="818"/>
                  <a:pt x="192" y="818"/>
                  <a:pt x="209" y="810"/>
                </a:cubicBezTo>
                <a:cubicBezTo>
                  <a:pt x="794" y="216"/>
                  <a:pt x="794" y="216"/>
                  <a:pt x="794" y="216"/>
                </a:cubicBezTo>
                <a:cubicBezTo>
                  <a:pt x="735" y="166"/>
                  <a:pt x="735" y="166"/>
                  <a:pt x="735" y="166"/>
                </a:cubicBezTo>
                <a:lnTo>
                  <a:pt x="150" y="751"/>
                </a:lnTo>
                <a:close/>
                <a:moveTo>
                  <a:pt x="844" y="275"/>
                </a:moveTo>
                <a:cubicBezTo>
                  <a:pt x="259" y="860"/>
                  <a:pt x="259" y="860"/>
                  <a:pt x="259" y="860"/>
                </a:cubicBezTo>
                <a:cubicBezTo>
                  <a:pt x="225" y="893"/>
                  <a:pt x="225" y="935"/>
                  <a:pt x="259" y="969"/>
                </a:cubicBezTo>
                <a:cubicBezTo>
                  <a:pt x="284" y="994"/>
                  <a:pt x="334" y="994"/>
                  <a:pt x="367" y="969"/>
                </a:cubicBezTo>
                <a:cubicBezTo>
                  <a:pt x="953" y="383"/>
                  <a:pt x="953" y="383"/>
                  <a:pt x="953" y="383"/>
                </a:cubicBezTo>
                <a:lnTo>
                  <a:pt x="844" y="275"/>
                </a:lnTo>
                <a:close/>
                <a:moveTo>
                  <a:pt x="367" y="1127"/>
                </a:moveTo>
                <a:cubicBezTo>
                  <a:pt x="351" y="1111"/>
                  <a:pt x="343" y="1086"/>
                  <a:pt x="334" y="1061"/>
                </a:cubicBezTo>
                <a:cubicBezTo>
                  <a:pt x="326" y="1061"/>
                  <a:pt x="317" y="1061"/>
                  <a:pt x="309" y="1061"/>
                </a:cubicBezTo>
                <a:cubicBezTo>
                  <a:pt x="276" y="1061"/>
                  <a:pt x="234" y="1052"/>
                  <a:pt x="209" y="1019"/>
                </a:cubicBezTo>
                <a:cubicBezTo>
                  <a:pt x="175" y="994"/>
                  <a:pt x="158" y="952"/>
                  <a:pt x="158" y="910"/>
                </a:cubicBezTo>
                <a:cubicBezTo>
                  <a:pt x="158" y="910"/>
                  <a:pt x="158" y="902"/>
                  <a:pt x="167" y="893"/>
                </a:cubicBezTo>
                <a:cubicBezTo>
                  <a:pt x="142" y="885"/>
                  <a:pt x="117" y="877"/>
                  <a:pt x="100" y="860"/>
                </a:cubicBezTo>
                <a:lnTo>
                  <a:pt x="92" y="852"/>
                </a:lnTo>
                <a:cubicBezTo>
                  <a:pt x="0" y="1220"/>
                  <a:pt x="0" y="1220"/>
                  <a:pt x="0" y="1220"/>
                </a:cubicBezTo>
                <a:cubicBezTo>
                  <a:pt x="367" y="1127"/>
                  <a:pt x="367" y="1127"/>
                  <a:pt x="367" y="1127"/>
                </a:cubicBezTo>
                <a:close/>
                <a:moveTo>
                  <a:pt x="367" y="1127"/>
                </a:moveTo>
                <a:lnTo>
                  <a:pt x="367" y="1127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177800" dist="190500" dir="2700000" algn="tl" rotWithShape="0">
              <a:prstClr val="black">
                <a:alpha val="40000"/>
              </a:prstClr>
            </a:outerShdw>
          </a:effectLst>
        </p:spPr>
        <p:txBody>
          <a:bodyPr wrap="none" lIns="57594" tIns="28797" rIns="57594" bIns="28797" anchor="ctr"/>
          <a:lstStyle/>
          <a:p>
            <a:pPr defTabSz="513080">
              <a:defRPr/>
            </a:pPr>
            <a:endParaRPr lang="en-US" sz="20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" grpId="0"/>
      <p:bldP spid="8" grpId="1"/>
      <p:bldP spid="6" grpId="0"/>
      <p:bldP spid="6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基数词变序数词</a:t>
            </a:r>
            <a:endParaRPr 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954405"/>
            <a:ext cx="11313160" cy="5614035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717921" y="650450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0766860" y="5639803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53365" y="1045845"/>
          <a:ext cx="11313160" cy="54781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2555"/>
                <a:gridCol w="1520190"/>
                <a:gridCol w="1845945"/>
                <a:gridCol w="2138045"/>
                <a:gridCol w="1936750"/>
                <a:gridCol w="2479675"/>
              </a:tblGrid>
              <a:tr h="4933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基数词</a:t>
                      </a:r>
                      <a:endParaRPr lang="en-US" altLang="en-US" sz="24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序数词</a:t>
                      </a:r>
                      <a:endParaRPr lang="en-US" altLang="en-US" sz="24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基数词</a:t>
                      </a:r>
                      <a:endParaRPr lang="en-US" altLang="en-US" sz="24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序数词</a:t>
                      </a:r>
                      <a:endParaRPr lang="en-US" altLang="en-US" sz="24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基数词</a:t>
                      </a:r>
                      <a:endParaRPr lang="en-US" altLang="en-US" sz="24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序数词</a:t>
                      </a:r>
                      <a:endParaRPr lang="en-US" altLang="en-US" sz="24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95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first</a:t>
                      </a:r>
                      <a:endParaRPr lang="en-US" altLang="en-US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eleven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eleven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twenty-</a:t>
                      </a: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one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twenty</a:t>
                      </a: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-first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3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two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</a:t>
                      </a:r>
                      <a:endParaRPr lang="en-US" altLang="en-US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twelve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twel</a:t>
                      </a: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twenty-</a:t>
                      </a: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two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twenty</a:t>
                      </a: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-second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6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three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third</a:t>
                      </a:r>
                      <a:endParaRPr lang="en-US" altLang="en-US" sz="24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thirteen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thirteen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thirty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thirt</a:t>
                      </a: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0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four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four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fourteen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fourteen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forty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fort</a:t>
                      </a: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6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five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</a:t>
                      </a: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fifteen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fifteen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fifty</a:t>
                      </a: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fift</a:t>
                      </a: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59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six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six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sixteen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sixteen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sixty</a:t>
                      </a: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sixt</a:t>
                      </a: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6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seven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seven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seventeen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seventeen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seventy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sevent</a:t>
                      </a: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3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eight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eigh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eighteen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eighteen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eighty</a:t>
                      </a: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eight</a:t>
                      </a: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nine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</a:t>
                      </a: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nineteen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nineteen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ninety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ninet</a:t>
                      </a: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3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ten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ten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twenty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twent</a:t>
                      </a:r>
                      <a:r>
                        <a:rPr lang="en-US" sz="2400" b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hundred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hundred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altLang="en-US" sz="2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474210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巧记 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基数词变序数词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490220" y="1048068"/>
            <a:ext cx="11215370" cy="510032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基数词变序数词口诀：</a:t>
            </a:r>
            <a:endParaRPr lang="zh-CN" altLang="en-US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ctr" eaLnBrk="1" hangingPunct="1">
              <a:spcBef>
                <a:spcPct val="0"/>
              </a:spcBef>
              <a:buFont typeface="Wingdings" panose="05000000000000000000" charset="0"/>
              <a:buNone/>
            </a:pP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ctr" eaLnBrk="1" hangingPunct="1">
              <a:lnSpc>
                <a:spcPts val="43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一、二、三单独记；八去t、九去e；ve要用f替；</a:t>
            </a: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ctr" eaLnBrk="1" hangingPunct="1">
              <a:lnSpc>
                <a:spcPts val="43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整十基数变序数，先把y变成ie；</a:t>
            </a: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ctr" eaLnBrk="1" hangingPunct="1">
              <a:lnSpc>
                <a:spcPts val="43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要是遇到两位数，十位基数个位序，th最后加上去。</a:t>
            </a: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解析：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algn="l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one→first、two→second、three→third 这三个词变化特殊，要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单独记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；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algn="l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eight→eighth、nine→ninth，八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去t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，九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去e</a:t>
            </a: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后再加-th；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algn="l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five→fifth、twelve→twelfth，五、十二把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ve换成f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再加-th；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algn="l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twenty→twentieth、thirty→thirtieth..... 整十先把词尾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y改为ie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再加-th。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algn="l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两位数时则十位数用基数词，个位数用序数词，例如：twenty-first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矩形 40"/>
          <p:cNvSpPr/>
          <p:nvPr/>
        </p:nvSpPr>
        <p:spPr>
          <a:xfrm>
            <a:off x="2216069" y="1298724"/>
            <a:ext cx="1800201" cy="1800201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330200" dist="203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847917" y="2150135"/>
            <a:ext cx="2304257" cy="2304257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330200" dist="203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429370" y="3763067"/>
            <a:ext cx="900100" cy="900100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330200" dist="203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3485212" y="3212976"/>
            <a:ext cx="792088" cy="7920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2761760" y="3805137"/>
            <a:ext cx="900101" cy="900101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330200" dist="203200" dir="2700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3881256" y="2503677"/>
            <a:ext cx="450050" cy="45005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2990504" y="1574071"/>
            <a:ext cx="1597214" cy="1597214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847917" y="4184542"/>
            <a:ext cx="931490" cy="917921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2648117" y="4382383"/>
            <a:ext cx="540060" cy="540060"/>
          </a:xfrm>
          <a:prstGeom prst="rect">
            <a:avLst/>
          </a:prstGeom>
          <a:noFill/>
          <a:ln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1261962" y="1580287"/>
            <a:ext cx="225025" cy="225025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70" name="矩形 69"/>
          <p:cNvSpPr/>
          <p:nvPr/>
        </p:nvSpPr>
        <p:spPr>
          <a:xfrm flipH="1">
            <a:off x="598713" y="4855756"/>
            <a:ext cx="190697" cy="190697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278948" y="3326001"/>
            <a:ext cx="451955" cy="451955"/>
          </a:xfrm>
          <a:prstGeom prst="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73" name="矩形 4"/>
          <p:cNvSpPr>
            <a:spLocks noChangeArrowheads="1"/>
          </p:cNvSpPr>
          <p:nvPr/>
        </p:nvSpPr>
        <p:spPr bwMode="auto">
          <a:xfrm>
            <a:off x="689269" y="2438167"/>
            <a:ext cx="259028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4400" b="1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语法填空</a:t>
            </a:r>
            <a:endParaRPr lang="en-US" altLang="zh-CN" sz="4400" b="1" dirty="0" smtClean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74" name="矩形 4"/>
          <p:cNvSpPr>
            <a:spLocks noChangeArrowheads="1"/>
          </p:cNvSpPr>
          <p:nvPr/>
        </p:nvSpPr>
        <p:spPr bwMode="auto">
          <a:xfrm>
            <a:off x="483262" y="3302263"/>
            <a:ext cx="3096344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Rational cloze</a:t>
            </a:r>
            <a:endParaRPr lang="en-US" altLang="zh-CN" sz="2800" dirty="0" smtClean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249350" y="1326128"/>
            <a:ext cx="1080121" cy="1080121"/>
          </a:xfrm>
          <a:prstGeom prst="rect">
            <a:avLst/>
          </a:prstGeom>
          <a:noFill/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-13919" y="2725573"/>
            <a:ext cx="488146" cy="488146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717516" y="1844979"/>
            <a:ext cx="450050" cy="450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4348602" y="4151678"/>
            <a:ext cx="7253033" cy="672075"/>
          </a:xfrm>
          <a:prstGeom prst="roundRect">
            <a:avLst>
              <a:gd name="adj" fmla="val 4227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127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4" name="TextBox 25"/>
          <p:cNvSpPr txBox="1"/>
          <p:nvPr/>
        </p:nvSpPr>
        <p:spPr>
          <a:xfrm>
            <a:off x="4016164" y="4215477"/>
            <a:ext cx="70669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         词形变换   名词复数   比较等级   </a:t>
            </a: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词性转换  </a:t>
            </a:r>
            <a:endParaRPr lang="zh-CN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3758220" y="4104612"/>
            <a:ext cx="960105" cy="766159"/>
            <a:chOff x="899592" y="2377261"/>
            <a:chExt cx="720079" cy="5746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圆角矩形 25"/>
            <p:cNvSpPr/>
            <p:nvPr/>
          </p:nvSpPr>
          <p:spPr>
            <a:xfrm>
              <a:off x="899592" y="2377261"/>
              <a:ext cx="720079" cy="574619"/>
            </a:xfrm>
            <a:prstGeom prst="roundRect">
              <a:avLst>
                <a:gd name="adj" fmla="val 42270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920241" y="2397813"/>
              <a:ext cx="681258" cy="533516"/>
            </a:xfrm>
            <a:prstGeom prst="roundRect">
              <a:avLst>
                <a:gd name="adj" fmla="val 42270"/>
              </a:avLst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pic>
        <p:nvPicPr>
          <p:cNvPr id="28" name="Picture 2" descr="C:\Users\Administrator\Desktop\手.pn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flipH="1">
            <a:off x="3661104" y="4454825"/>
            <a:ext cx="3946480" cy="3835091"/>
          </a:xfrm>
          <a:prstGeom prst="rect">
            <a:avLst/>
          </a:prstGeom>
          <a:noFill/>
        </p:spPr>
      </p:pic>
      <p:sp>
        <p:nvSpPr>
          <p:cNvPr id="29" name="标题 4"/>
          <p:cNvSpPr txBox="1"/>
          <p:nvPr/>
        </p:nvSpPr>
        <p:spPr>
          <a:xfrm>
            <a:off x="4693814" y="922680"/>
            <a:ext cx="5255215" cy="53563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Lesson 2</a:t>
            </a:r>
            <a:endParaRPr lang="en-US" altLang="zh-CN" sz="3600" b="1" dirty="0">
              <a:solidFill>
                <a:schemeClr val="tx1">
                  <a:lumMod val="50000"/>
                  <a:lumOff val="50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30" name="TextBox 51"/>
          <p:cNvSpPr txBox="1"/>
          <p:nvPr/>
        </p:nvSpPr>
        <p:spPr>
          <a:xfrm>
            <a:off x="4693920" y="1580515"/>
            <a:ext cx="707644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b="1" dirty="0" smtClean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名词复数意识好</a:t>
            </a:r>
            <a:r>
              <a:rPr lang="zh-CN" sz="7200" b="1" dirty="0" smtClean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词性转换</a:t>
            </a:r>
            <a:r>
              <a:rPr sz="7200" b="1" dirty="0" smtClean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要记牢</a:t>
            </a:r>
            <a:endParaRPr sz="7200" b="1" dirty="0" smtClean="0">
              <a:solidFill>
                <a:srgbClr val="00B0F0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4815" y="5102860"/>
            <a:ext cx="31553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2000" b="1" i="1">
                <a:solidFill>
                  <a:srgbClr val="002060"/>
                </a:solidFill>
              </a:rPr>
              <a:t>浙江省常山一中    吴俊峰</a:t>
            </a:r>
            <a:endParaRPr lang="zh-CN" altLang="zh-CN" sz="2000" b="1" i="1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20"/>
                            </p:stCondLst>
                            <p:childTnLst>
                              <p:par>
                                <p:cTn id="101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639"/>
                            </p:stCondLst>
                            <p:childTnLst>
                              <p:par>
                                <p:cTn id="10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489"/>
                            </p:stCondLst>
                            <p:childTnLst>
                              <p:par>
                                <p:cTn id="1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639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139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597 0.000093 L 0.583442 -0.000278 " pathEditMode="relative" rAng="0" ptsTypes="">
                                      <p:cBhvr>
                                        <p:cTn id="12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" y="0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22222E-6 L 0.58351 2.22222E-6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0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6" grpId="0" animBg="1"/>
      <p:bldP spid="47" grpId="0" animBg="1"/>
      <p:bldP spid="48" grpId="0" animBg="1"/>
      <p:bldP spid="63" grpId="0" animBg="1"/>
      <p:bldP spid="64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2" grpId="0" animBg="1"/>
      <p:bldP spid="73" grpId="0" bldLvl="0" autoUpdateAnimBg="0"/>
      <p:bldP spid="74" grpId="0" bldLvl="0" autoUpdateAnimBg="0"/>
      <p:bldP spid="75" grpId="0" animBg="1"/>
      <p:bldP spid="71" grpId="0" animBg="1"/>
      <p:bldP spid="65" grpId="0" animBg="1"/>
      <p:bldP spid="23" grpId="0" animBg="1"/>
      <p:bldP spid="24" grpId="0"/>
      <p:bldP spid="29" grpId="0"/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875588" y="1700808"/>
            <a:ext cx="8444000" cy="3683358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1806302" y="671937"/>
            <a:ext cx="1728192" cy="1080120"/>
            <a:chOff x="1417067" y="908720"/>
            <a:chExt cx="1728192" cy="1728192"/>
          </a:xfrm>
        </p:grpSpPr>
        <p:grpSp>
          <p:nvGrpSpPr>
            <p:cNvPr id="4" name="组合 3"/>
            <p:cNvGrpSpPr/>
            <p:nvPr/>
          </p:nvGrpSpPr>
          <p:grpSpPr>
            <a:xfrm>
              <a:off x="1417067" y="908720"/>
              <a:ext cx="1728192" cy="1728192"/>
              <a:chOff x="3724323" y="1908536"/>
              <a:chExt cx="1329153" cy="1329153"/>
            </a:xfrm>
            <a:gradFill>
              <a:gsLst>
                <a:gs pos="62000">
                  <a:srgbClr val="C69135"/>
                </a:gs>
                <a:gs pos="34200">
                  <a:srgbClr val="E6D38F"/>
                </a:gs>
                <a:gs pos="0">
                  <a:srgbClr val="FCD860"/>
                </a:gs>
                <a:gs pos="100000">
                  <a:srgbClr val="F1DF97"/>
                </a:gs>
              </a:gsLst>
              <a:lin ang="12000000" scaled="0"/>
            </a:gradFill>
          </p:grpSpPr>
          <p:sp>
            <p:nvSpPr>
              <p:cNvPr id="5" name="椭圆 4"/>
              <p:cNvSpPr/>
              <p:nvPr/>
            </p:nvSpPr>
            <p:spPr>
              <a:xfrm>
                <a:off x="3724323" y="1908536"/>
                <a:ext cx="1329153" cy="1329153"/>
              </a:xfrm>
              <a:prstGeom prst="roundRect">
                <a:avLst/>
              </a:prstGeom>
              <a:solidFill>
                <a:srgbClr val="00B0F0"/>
              </a:solidFill>
              <a:ln w="28575">
                <a:solidFill>
                  <a:srgbClr val="00B0F0"/>
                </a:solidFill>
              </a:ln>
              <a:effectLst>
                <a:outerShdw blurRad="279400" dist="889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070C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3847605" y="1971057"/>
                <a:ext cx="1098122" cy="1098121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0070C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</p:grpSp>
        <p:sp>
          <p:nvSpPr>
            <p:cNvPr id="7" name="TextBox 7"/>
            <p:cNvSpPr>
              <a:spLocks noChangeArrowheads="1"/>
            </p:cNvSpPr>
            <p:nvPr/>
          </p:nvSpPr>
          <p:spPr bwMode="auto">
            <a:xfrm>
              <a:off x="1486353" y="1058917"/>
              <a:ext cx="1487074" cy="1471042"/>
            </a:xfrm>
            <a:prstGeom prst="round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5400" b="1" dirty="0" smtClean="0">
                  <a:solidFill>
                    <a:srgbClr val="00B0F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rPr>
                <a:t>3</a:t>
              </a:r>
              <a:endParaRPr lang="zh-CN" altLang="en-US" sz="5400" b="1" dirty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27" name="TextBox 7"/>
          <p:cNvSpPr>
            <a:spLocks noChangeArrowheads="1"/>
          </p:cNvSpPr>
          <p:nvPr/>
        </p:nvSpPr>
        <p:spPr bwMode="auto">
          <a:xfrm>
            <a:off x="3419260" y="1874056"/>
            <a:ext cx="367240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词性转换</a:t>
            </a:r>
            <a:endParaRPr lang="zh-CN" altLang="en-US" sz="3200" b="1" dirty="0">
              <a:solidFill>
                <a:srgbClr val="0070C0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3414856" y="2485231"/>
            <a:ext cx="2057186" cy="368935"/>
            <a:chOff x="3505299" y="2420880"/>
            <a:chExt cx="1386661" cy="290377"/>
          </a:xfrm>
        </p:grpSpPr>
        <p:sp>
          <p:nvSpPr>
            <p:cNvPr id="2" name="等腰三角形 1"/>
            <p:cNvSpPr/>
            <p:nvPr/>
          </p:nvSpPr>
          <p:spPr>
            <a:xfrm rot="5400000">
              <a:off x="3505299" y="2456602"/>
              <a:ext cx="144016" cy="144016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28" name="TextBox 7"/>
            <p:cNvSpPr>
              <a:spLocks noChangeArrowheads="1"/>
            </p:cNvSpPr>
            <p:nvPr/>
          </p:nvSpPr>
          <p:spPr bwMode="auto">
            <a:xfrm>
              <a:off x="3748216" y="2420880"/>
              <a:ext cx="1143744" cy="290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rgbClr val="00B0F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rPr>
                <a:t>副词后缀</a:t>
              </a:r>
              <a:endParaRPr lang="zh-CN" altLang="en-US" sz="2400" b="1" dirty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5624577" y="2492301"/>
            <a:ext cx="2057186" cy="368935"/>
            <a:chOff x="5017467" y="2420880"/>
            <a:chExt cx="1386661" cy="290377"/>
          </a:xfrm>
        </p:grpSpPr>
        <p:sp>
          <p:nvSpPr>
            <p:cNvPr id="29" name="等腰三角形 28"/>
            <p:cNvSpPr/>
            <p:nvPr/>
          </p:nvSpPr>
          <p:spPr>
            <a:xfrm rot="5400000">
              <a:off x="5017467" y="2456602"/>
              <a:ext cx="144016" cy="144016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30" name="TextBox 7"/>
            <p:cNvSpPr>
              <a:spLocks noChangeArrowheads="1"/>
            </p:cNvSpPr>
            <p:nvPr/>
          </p:nvSpPr>
          <p:spPr bwMode="auto">
            <a:xfrm>
              <a:off x="5260384" y="2420880"/>
              <a:ext cx="1143744" cy="290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rgbClr val="00B0F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rPr>
                <a:t>名词后缀</a:t>
              </a:r>
              <a:endParaRPr lang="zh-CN" altLang="en-US" sz="2400" b="1" dirty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3414856" y="2924943"/>
            <a:ext cx="2057186" cy="368935"/>
            <a:chOff x="3505299" y="2709516"/>
            <a:chExt cx="1386661" cy="290378"/>
          </a:xfrm>
        </p:grpSpPr>
        <p:sp>
          <p:nvSpPr>
            <p:cNvPr id="31" name="等腰三角形 30"/>
            <p:cNvSpPr/>
            <p:nvPr/>
          </p:nvSpPr>
          <p:spPr>
            <a:xfrm rot="5400000">
              <a:off x="3505299" y="2745214"/>
              <a:ext cx="144016" cy="144016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32" name="TextBox 7"/>
            <p:cNvSpPr>
              <a:spLocks noChangeArrowheads="1"/>
            </p:cNvSpPr>
            <p:nvPr/>
          </p:nvSpPr>
          <p:spPr bwMode="auto">
            <a:xfrm>
              <a:off x="3748216" y="2709516"/>
              <a:ext cx="1143744" cy="290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rgbClr val="00B0F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rPr>
                <a:t>形容词后缀</a:t>
              </a:r>
              <a:endParaRPr lang="zh-CN" altLang="en-US" sz="2400" b="1" dirty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5624577" y="2932013"/>
            <a:ext cx="2057186" cy="368935"/>
            <a:chOff x="5017467" y="2709504"/>
            <a:chExt cx="1386661" cy="290377"/>
          </a:xfrm>
        </p:grpSpPr>
        <p:sp>
          <p:nvSpPr>
            <p:cNvPr id="33" name="等腰三角形 32"/>
            <p:cNvSpPr/>
            <p:nvPr/>
          </p:nvSpPr>
          <p:spPr>
            <a:xfrm rot="5400000">
              <a:off x="5017467" y="2745214"/>
              <a:ext cx="144016" cy="144016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34" name="TextBox 7"/>
            <p:cNvSpPr>
              <a:spLocks noChangeArrowheads="1"/>
            </p:cNvSpPr>
            <p:nvPr/>
          </p:nvSpPr>
          <p:spPr bwMode="auto">
            <a:xfrm>
              <a:off x="5260384" y="2709504"/>
              <a:ext cx="1143744" cy="290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rgbClr val="00B0F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rPr>
                <a:t>动词后缀</a:t>
              </a:r>
              <a:endParaRPr lang="zh-CN" altLang="en-US" sz="2400" b="1" dirty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35" name="TextBox 7"/>
          <p:cNvSpPr>
            <a:spLocks noChangeArrowheads="1"/>
          </p:cNvSpPr>
          <p:nvPr/>
        </p:nvSpPr>
        <p:spPr bwMode="auto">
          <a:xfrm>
            <a:off x="2088515" y="3498850"/>
            <a:ext cx="8017510" cy="1661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     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英语是一种更为形式化的语言，它注重形式，善变形式，前缀改变词义，后缀改变词性。在近些年高考语篇填空中都有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2-3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题考查加后缀的词性转换。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3514411" y="702940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延时符</a:t>
            </a:r>
            <a:endParaRPr lang="zh-CN" altLang="en-US" dirty="0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109058" y="532603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chemeClr val="accent5"/>
            </a:solidFill>
            <a:ln w="28575">
              <a:solidFill>
                <a:schemeClr val="accent5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0988646" y="590690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>
              <a:solidFill>
                <a:srgbClr val="00B0F0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8779671" y="5243790"/>
            <a:ext cx="946294" cy="946294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9" name="椭圆 48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FFC000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9914011" y="6294324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>
              <a:solidFill>
                <a:srgbClr val="00B0F0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0597315" y="422692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5" name="椭圆 54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accent2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0929051" y="504091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>
              <a:solidFill>
                <a:srgbClr val="00B0F0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27" grpId="0" bldLvl="0" animBg="1"/>
      <p:bldP spid="35" grpId="0" bldLvl="0" animBg="1"/>
      <p:bldP spid="4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02272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词性转换</a:t>
            </a:r>
            <a:endParaRPr 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76647" y="4268828"/>
            <a:ext cx="2094375" cy="1348105"/>
          </a:xfrm>
          <a:prstGeom prst="rect">
            <a:avLst/>
          </a:prstGeom>
          <a:noFill/>
        </p:spPr>
        <p:txBody>
          <a:bodyPr wrap="square" lIns="102034" tIns="51017" rIns="102034" bIns="51017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-ise, -ize</a:t>
            </a:r>
            <a:endParaRPr lang="zh-CN" altLang="en-US" b="1" dirty="0">
              <a:solidFill>
                <a:srgbClr val="000000">
                  <a:lumMod val="50000"/>
                  <a:lumOff val="5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-fy, -ify</a:t>
            </a:r>
            <a:endParaRPr lang="zh-CN" altLang="en-US" b="1" dirty="0">
              <a:solidFill>
                <a:srgbClr val="000000">
                  <a:lumMod val="50000"/>
                  <a:lumOff val="5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-en</a:t>
            </a:r>
            <a:endParaRPr lang="zh-CN" altLang="en-US" b="1" dirty="0">
              <a:solidFill>
                <a:srgbClr val="000000">
                  <a:lumMod val="50000"/>
                  <a:lumOff val="5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Freeform 11"/>
          <p:cNvSpPr/>
          <p:nvPr/>
        </p:nvSpPr>
        <p:spPr bwMode="auto">
          <a:xfrm>
            <a:off x="5912482" y="1615957"/>
            <a:ext cx="1731206" cy="1729470"/>
          </a:xfrm>
          <a:custGeom>
            <a:avLst/>
            <a:gdLst>
              <a:gd name="T0" fmla="*/ 0 w 972"/>
              <a:gd name="T1" fmla="*/ 972 h 972"/>
              <a:gd name="T2" fmla="*/ 0 w 972"/>
              <a:gd name="T3" fmla="*/ 486 h 972"/>
              <a:gd name="T4" fmla="*/ 486 w 972"/>
              <a:gd name="T5" fmla="*/ 0 h 972"/>
              <a:gd name="T6" fmla="*/ 972 w 972"/>
              <a:gd name="T7" fmla="*/ 486 h 972"/>
              <a:gd name="T8" fmla="*/ 486 w 972"/>
              <a:gd name="T9" fmla="*/ 972 h 972"/>
              <a:gd name="T10" fmla="*/ 0 w 972"/>
              <a:gd name="T11" fmla="*/ 972 h 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2" h="972">
                <a:moveTo>
                  <a:pt x="0" y="972"/>
                </a:moveTo>
                <a:cubicBezTo>
                  <a:pt x="0" y="486"/>
                  <a:pt x="0" y="486"/>
                  <a:pt x="0" y="486"/>
                </a:cubicBezTo>
                <a:cubicBezTo>
                  <a:pt x="0" y="218"/>
                  <a:pt x="218" y="0"/>
                  <a:pt x="486" y="0"/>
                </a:cubicBezTo>
                <a:cubicBezTo>
                  <a:pt x="754" y="0"/>
                  <a:pt x="972" y="218"/>
                  <a:pt x="972" y="486"/>
                </a:cubicBezTo>
                <a:cubicBezTo>
                  <a:pt x="972" y="754"/>
                  <a:pt x="754" y="972"/>
                  <a:pt x="486" y="972"/>
                </a:cubicBezTo>
                <a:lnTo>
                  <a:pt x="0" y="972"/>
                </a:lnTo>
                <a:close/>
              </a:path>
            </a:pathLst>
          </a:custGeom>
          <a:solidFill>
            <a:srgbClr val="F17475"/>
          </a:solidFill>
          <a:ln>
            <a:noFill/>
          </a:ln>
        </p:spPr>
        <p:txBody>
          <a:bodyPr vert="horz" wrap="square" lIns="102034" tIns="51017" rIns="102034" bIns="51017" numCol="1" anchor="t" anchorCtr="0" compatLnSpc="1"/>
          <a:p>
            <a:endParaRPr lang="id-ID">
              <a:solidFill>
                <a:srgbClr val="E7E6E6">
                  <a:lumMod val="50000"/>
                </a:srgbClr>
              </a:solidFill>
              <a:latin typeface="+mj-ea"/>
              <a:ea typeface="+mj-ea"/>
            </a:endParaRPr>
          </a:p>
        </p:txBody>
      </p:sp>
      <p:sp>
        <p:nvSpPr>
          <p:cNvPr id="10" name="Freeform 12"/>
          <p:cNvSpPr/>
          <p:nvPr/>
        </p:nvSpPr>
        <p:spPr bwMode="auto">
          <a:xfrm>
            <a:off x="6037267" y="1737066"/>
            <a:ext cx="1472084" cy="1472641"/>
          </a:xfrm>
          <a:custGeom>
            <a:avLst/>
            <a:gdLst>
              <a:gd name="T0" fmla="*/ 846 w 916"/>
              <a:gd name="T1" fmla="*/ 458 h 917"/>
              <a:gd name="T2" fmla="*/ 910 w 916"/>
              <a:gd name="T3" fmla="*/ 394 h 917"/>
              <a:gd name="T4" fmla="*/ 835 w 916"/>
              <a:gd name="T5" fmla="*/ 369 h 917"/>
              <a:gd name="T6" fmla="*/ 884 w 916"/>
              <a:gd name="T7" fmla="*/ 292 h 917"/>
              <a:gd name="T8" fmla="*/ 805 w 916"/>
              <a:gd name="T9" fmla="*/ 285 h 917"/>
              <a:gd name="T10" fmla="*/ 834 w 916"/>
              <a:gd name="T11" fmla="*/ 199 h 917"/>
              <a:gd name="T12" fmla="*/ 755 w 916"/>
              <a:gd name="T13" fmla="*/ 210 h 917"/>
              <a:gd name="T14" fmla="*/ 764 w 916"/>
              <a:gd name="T15" fmla="*/ 119 h 917"/>
              <a:gd name="T16" fmla="*/ 690 w 916"/>
              <a:gd name="T17" fmla="*/ 148 h 917"/>
              <a:gd name="T18" fmla="*/ 677 w 916"/>
              <a:gd name="T19" fmla="*/ 58 h 917"/>
              <a:gd name="T20" fmla="*/ 612 w 916"/>
              <a:gd name="T21" fmla="*/ 103 h 917"/>
              <a:gd name="T22" fmla="*/ 579 w 916"/>
              <a:gd name="T23" fmla="*/ 19 h 917"/>
              <a:gd name="T24" fmla="*/ 526 w 916"/>
              <a:gd name="T25" fmla="*/ 77 h 917"/>
              <a:gd name="T26" fmla="*/ 474 w 916"/>
              <a:gd name="T27" fmla="*/ 3 h 917"/>
              <a:gd name="T28" fmla="*/ 436 w 916"/>
              <a:gd name="T29" fmla="*/ 72 h 917"/>
              <a:gd name="T30" fmla="*/ 369 w 916"/>
              <a:gd name="T31" fmla="*/ 12 h 917"/>
              <a:gd name="T32" fmla="*/ 348 w 916"/>
              <a:gd name="T33" fmla="*/ 88 h 917"/>
              <a:gd name="T34" fmla="*/ 268 w 916"/>
              <a:gd name="T35" fmla="*/ 44 h 917"/>
              <a:gd name="T36" fmla="*/ 266 w 916"/>
              <a:gd name="T37" fmla="*/ 123 h 917"/>
              <a:gd name="T38" fmla="*/ 178 w 916"/>
              <a:gd name="T39" fmla="*/ 100 h 917"/>
              <a:gd name="T40" fmla="*/ 194 w 916"/>
              <a:gd name="T41" fmla="*/ 177 h 917"/>
              <a:gd name="T42" fmla="*/ 103 w 916"/>
              <a:gd name="T43" fmla="*/ 174 h 917"/>
              <a:gd name="T44" fmla="*/ 136 w 916"/>
              <a:gd name="T45" fmla="*/ 246 h 917"/>
              <a:gd name="T46" fmla="*/ 47 w 916"/>
              <a:gd name="T47" fmla="*/ 264 h 917"/>
              <a:gd name="T48" fmla="*/ 96 w 916"/>
              <a:gd name="T49" fmla="*/ 326 h 917"/>
              <a:gd name="T50" fmla="*/ 13 w 916"/>
              <a:gd name="T51" fmla="*/ 364 h 917"/>
              <a:gd name="T52" fmla="*/ 75 w 916"/>
              <a:gd name="T53" fmla="*/ 414 h 917"/>
              <a:gd name="T54" fmla="*/ 3 w 916"/>
              <a:gd name="T55" fmla="*/ 470 h 917"/>
              <a:gd name="T56" fmla="*/ 75 w 916"/>
              <a:gd name="T57" fmla="*/ 503 h 917"/>
              <a:gd name="T58" fmla="*/ 18 w 916"/>
              <a:gd name="T59" fmla="*/ 574 h 917"/>
              <a:gd name="T60" fmla="*/ 96 w 916"/>
              <a:gd name="T61" fmla="*/ 591 h 917"/>
              <a:gd name="T62" fmla="*/ 57 w 916"/>
              <a:gd name="T63" fmla="*/ 673 h 917"/>
              <a:gd name="T64" fmla="*/ 136 w 916"/>
              <a:gd name="T65" fmla="*/ 671 h 917"/>
              <a:gd name="T66" fmla="*/ 117 w 916"/>
              <a:gd name="T67" fmla="*/ 760 h 917"/>
              <a:gd name="T68" fmla="*/ 194 w 916"/>
              <a:gd name="T69" fmla="*/ 740 h 917"/>
              <a:gd name="T70" fmla="*/ 196 w 916"/>
              <a:gd name="T71" fmla="*/ 831 h 917"/>
              <a:gd name="T72" fmla="*/ 266 w 916"/>
              <a:gd name="T73" fmla="*/ 793 h 917"/>
              <a:gd name="T74" fmla="*/ 289 w 916"/>
              <a:gd name="T75" fmla="*/ 881 h 917"/>
              <a:gd name="T76" fmla="*/ 348 w 916"/>
              <a:gd name="T77" fmla="*/ 829 h 917"/>
              <a:gd name="T78" fmla="*/ 391 w 916"/>
              <a:gd name="T79" fmla="*/ 909 h 917"/>
              <a:gd name="T80" fmla="*/ 437 w 916"/>
              <a:gd name="T81" fmla="*/ 845 h 917"/>
              <a:gd name="T82" fmla="*/ 497 w 916"/>
              <a:gd name="T83" fmla="*/ 913 h 917"/>
              <a:gd name="T84" fmla="*/ 526 w 916"/>
              <a:gd name="T85" fmla="*/ 839 h 917"/>
              <a:gd name="T86" fmla="*/ 601 w 916"/>
              <a:gd name="T87" fmla="*/ 892 h 917"/>
              <a:gd name="T88" fmla="*/ 612 w 916"/>
              <a:gd name="T89" fmla="*/ 814 h 917"/>
              <a:gd name="T90" fmla="*/ 697 w 916"/>
              <a:gd name="T91" fmla="*/ 847 h 917"/>
              <a:gd name="T92" fmla="*/ 690 w 916"/>
              <a:gd name="T93" fmla="*/ 769 h 917"/>
              <a:gd name="T94" fmla="*/ 780 w 916"/>
              <a:gd name="T95" fmla="*/ 782 h 917"/>
              <a:gd name="T96" fmla="*/ 755 w 916"/>
              <a:gd name="T97" fmla="*/ 707 h 917"/>
              <a:gd name="T98" fmla="*/ 846 w 916"/>
              <a:gd name="T99" fmla="*/ 699 h 917"/>
              <a:gd name="T100" fmla="*/ 805 w 916"/>
              <a:gd name="T101" fmla="*/ 632 h 917"/>
              <a:gd name="T102" fmla="*/ 891 w 916"/>
              <a:gd name="T103" fmla="*/ 604 h 917"/>
              <a:gd name="T104" fmla="*/ 835 w 916"/>
              <a:gd name="T105" fmla="*/ 548 h 917"/>
              <a:gd name="T106" fmla="*/ 913 w 916"/>
              <a:gd name="T107" fmla="*/ 500 h 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16" h="917">
                <a:moveTo>
                  <a:pt x="880" y="485"/>
                </a:moveTo>
                <a:cubicBezTo>
                  <a:pt x="864" y="479"/>
                  <a:pt x="848" y="473"/>
                  <a:pt x="847" y="472"/>
                </a:cubicBezTo>
                <a:cubicBezTo>
                  <a:pt x="844" y="469"/>
                  <a:pt x="846" y="459"/>
                  <a:pt x="846" y="459"/>
                </a:cubicBezTo>
                <a:cubicBezTo>
                  <a:pt x="846" y="458"/>
                  <a:pt x="846" y="458"/>
                  <a:pt x="846" y="458"/>
                </a:cubicBezTo>
                <a:cubicBezTo>
                  <a:pt x="846" y="458"/>
                  <a:pt x="845" y="447"/>
                  <a:pt x="847" y="445"/>
                </a:cubicBezTo>
                <a:cubicBezTo>
                  <a:pt x="848" y="443"/>
                  <a:pt x="864" y="439"/>
                  <a:pt x="880" y="433"/>
                </a:cubicBezTo>
                <a:cubicBezTo>
                  <a:pt x="896" y="427"/>
                  <a:pt x="912" y="421"/>
                  <a:pt x="913" y="418"/>
                </a:cubicBezTo>
                <a:cubicBezTo>
                  <a:pt x="916" y="414"/>
                  <a:pt x="914" y="398"/>
                  <a:pt x="910" y="394"/>
                </a:cubicBezTo>
                <a:cubicBezTo>
                  <a:pt x="909" y="392"/>
                  <a:pt x="892" y="389"/>
                  <a:pt x="875" y="387"/>
                </a:cubicBezTo>
                <a:cubicBezTo>
                  <a:pt x="858" y="385"/>
                  <a:pt x="841" y="383"/>
                  <a:pt x="840" y="382"/>
                </a:cubicBezTo>
                <a:cubicBezTo>
                  <a:pt x="836" y="380"/>
                  <a:pt x="835" y="369"/>
                  <a:pt x="835" y="369"/>
                </a:cubicBezTo>
                <a:cubicBezTo>
                  <a:pt x="835" y="369"/>
                  <a:pt x="835" y="369"/>
                  <a:pt x="835" y="369"/>
                </a:cubicBezTo>
                <a:cubicBezTo>
                  <a:pt x="835" y="369"/>
                  <a:pt x="832" y="359"/>
                  <a:pt x="833" y="356"/>
                </a:cubicBezTo>
                <a:cubicBezTo>
                  <a:pt x="834" y="354"/>
                  <a:pt x="848" y="346"/>
                  <a:pt x="863" y="337"/>
                </a:cubicBezTo>
                <a:cubicBezTo>
                  <a:pt x="877" y="328"/>
                  <a:pt x="891" y="317"/>
                  <a:pt x="892" y="315"/>
                </a:cubicBezTo>
                <a:cubicBezTo>
                  <a:pt x="894" y="309"/>
                  <a:pt x="888" y="295"/>
                  <a:pt x="884" y="292"/>
                </a:cubicBezTo>
                <a:cubicBezTo>
                  <a:pt x="881" y="290"/>
                  <a:pt x="864" y="291"/>
                  <a:pt x="847" y="293"/>
                </a:cubicBezTo>
                <a:cubicBezTo>
                  <a:pt x="830" y="295"/>
                  <a:pt x="814" y="297"/>
                  <a:pt x="812" y="296"/>
                </a:cubicBezTo>
                <a:cubicBezTo>
                  <a:pt x="808" y="295"/>
                  <a:pt x="805" y="285"/>
                  <a:pt x="805" y="285"/>
                </a:cubicBezTo>
                <a:cubicBezTo>
                  <a:pt x="805" y="285"/>
                  <a:pt x="805" y="285"/>
                  <a:pt x="805" y="285"/>
                </a:cubicBezTo>
                <a:cubicBezTo>
                  <a:pt x="805" y="285"/>
                  <a:pt x="799" y="275"/>
                  <a:pt x="799" y="272"/>
                </a:cubicBezTo>
                <a:cubicBezTo>
                  <a:pt x="800" y="271"/>
                  <a:pt x="812" y="259"/>
                  <a:pt x="824" y="247"/>
                </a:cubicBezTo>
                <a:cubicBezTo>
                  <a:pt x="835" y="235"/>
                  <a:pt x="847" y="222"/>
                  <a:pt x="847" y="219"/>
                </a:cubicBezTo>
                <a:cubicBezTo>
                  <a:pt x="847" y="213"/>
                  <a:pt x="839" y="200"/>
                  <a:pt x="834" y="199"/>
                </a:cubicBezTo>
                <a:cubicBezTo>
                  <a:pt x="831" y="198"/>
                  <a:pt x="815" y="202"/>
                  <a:pt x="798" y="208"/>
                </a:cubicBezTo>
                <a:cubicBezTo>
                  <a:pt x="782" y="213"/>
                  <a:pt x="767" y="220"/>
                  <a:pt x="765" y="220"/>
                </a:cubicBezTo>
                <a:cubicBezTo>
                  <a:pt x="761" y="219"/>
                  <a:pt x="755" y="210"/>
                  <a:pt x="755" y="210"/>
                </a:cubicBezTo>
                <a:cubicBezTo>
                  <a:pt x="755" y="210"/>
                  <a:pt x="755" y="210"/>
                  <a:pt x="755" y="210"/>
                </a:cubicBezTo>
                <a:cubicBezTo>
                  <a:pt x="755" y="210"/>
                  <a:pt x="748" y="202"/>
                  <a:pt x="747" y="199"/>
                </a:cubicBezTo>
                <a:cubicBezTo>
                  <a:pt x="747" y="197"/>
                  <a:pt x="756" y="183"/>
                  <a:pt x="765" y="169"/>
                </a:cubicBezTo>
                <a:cubicBezTo>
                  <a:pt x="774" y="154"/>
                  <a:pt x="782" y="139"/>
                  <a:pt x="781" y="136"/>
                </a:cubicBezTo>
                <a:cubicBezTo>
                  <a:pt x="780" y="130"/>
                  <a:pt x="769" y="120"/>
                  <a:pt x="764" y="119"/>
                </a:cubicBezTo>
                <a:cubicBezTo>
                  <a:pt x="761" y="119"/>
                  <a:pt x="746" y="127"/>
                  <a:pt x="732" y="136"/>
                </a:cubicBezTo>
                <a:cubicBezTo>
                  <a:pt x="717" y="145"/>
                  <a:pt x="703" y="155"/>
                  <a:pt x="701" y="155"/>
                </a:cubicBezTo>
                <a:cubicBezTo>
                  <a:pt x="698" y="156"/>
                  <a:pt x="690" y="148"/>
                  <a:pt x="690" y="148"/>
                </a:cubicBezTo>
                <a:cubicBezTo>
                  <a:pt x="690" y="148"/>
                  <a:pt x="690" y="148"/>
                  <a:pt x="690" y="148"/>
                </a:cubicBezTo>
                <a:cubicBezTo>
                  <a:pt x="690" y="148"/>
                  <a:pt x="681" y="142"/>
                  <a:pt x="680" y="139"/>
                </a:cubicBezTo>
                <a:cubicBezTo>
                  <a:pt x="679" y="138"/>
                  <a:pt x="685" y="122"/>
                  <a:pt x="690" y="106"/>
                </a:cubicBezTo>
                <a:cubicBezTo>
                  <a:pt x="695" y="90"/>
                  <a:pt x="699" y="73"/>
                  <a:pt x="698" y="70"/>
                </a:cubicBezTo>
                <a:cubicBezTo>
                  <a:pt x="696" y="65"/>
                  <a:pt x="683" y="58"/>
                  <a:pt x="677" y="58"/>
                </a:cubicBezTo>
                <a:cubicBezTo>
                  <a:pt x="675" y="58"/>
                  <a:pt x="662" y="70"/>
                  <a:pt x="650" y="82"/>
                </a:cubicBezTo>
                <a:cubicBezTo>
                  <a:pt x="638" y="94"/>
                  <a:pt x="627" y="107"/>
                  <a:pt x="625" y="108"/>
                </a:cubicBezTo>
                <a:cubicBezTo>
                  <a:pt x="622" y="109"/>
                  <a:pt x="612" y="103"/>
                  <a:pt x="612" y="103"/>
                </a:cubicBezTo>
                <a:cubicBezTo>
                  <a:pt x="612" y="103"/>
                  <a:pt x="612" y="103"/>
                  <a:pt x="612" y="103"/>
                </a:cubicBezTo>
                <a:cubicBezTo>
                  <a:pt x="612" y="103"/>
                  <a:pt x="602" y="100"/>
                  <a:pt x="600" y="97"/>
                </a:cubicBezTo>
                <a:cubicBezTo>
                  <a:pt x="599" y="95"/>
                  <a:pt x="601" y="79"/>
                  <a:pt x="602" y="62"/>
                </a:cubicBezTo>
                <a:cubicBezTo>
                  <a:pt x="604" y="45"/>
                  <a:pt x="604" y="28"/>
                  <a:pt x="602" y="26"/>
                </a:cubicBezTo>
                <a:cubicBezTo>
                  <a:pt x="599" y="21"/>
                  <a:pt x="584" y="17"/>
                  <a:pt x="579" y="19"/>
                </a:cubicBezTo>
                <a:cubicBezTo>
                  <a:pt x="577" y="19"/>
                  <a:pt x="567" y="34"/>
                  <a:pt x="558" y="48"/>
                </a:cubicBezTo>
                <a:cubicBezTo>
                  <a:pt x="549" y="63"/>
                  <a:pt x="541" y="78"/>
                  <a:pt x="540" y="79"/>
                </a:cubicBezTo>
                <a:cubicBezTo>
                  <a:pt x="537" y="81"/>
                  <a:pt x="526" y="78"/>
                  <a:pt x="526" y="78"/>
                </a:cubicBezTo>
                <a:cubicBezTo>
                  <a:pt x="526" y="77"/>
                  <a:pt x="526" y="77"/>
                  <a:pt x="526" y="77"/>
                </a:cubicBezTo>
                <a:cubicBezTo>
                  <a:pt x="526" y="77"/>
                  <a:pt x="515" y="77"/>
                  <a:pt x="513" y="74"/>
                </a:cubicBezTo>
                <a:cubicBezTo>
                  <a:pt x="512" y="73"/>
                  <a:pt x="510" y="56"/>
                  <a:pt x="507" y="40"/>
                </a:cubicBezTo>
                <a:cubicBezTo>
                  <a:pt x="504" y="23"/>
                  <a:pt x="501" y="6"/>
                  <a:pt x="499" y="4"/>
                </a:cubicBezTo>
                <a:cubicBezTo>
                  <a:pt x="494" y="0"/>
                  <a:pt x="479" y="0"/>
                  <a:pt x="474" y="3"/>
                </a:cubicBezTo>
                <a:cubicBezTo>
                  <a:pt x="472" y="4"/>
                  <a:pt x="466" y="20"/>
                  <a:pt x="461" y="37"/>
                </a:cubicBezTo>
                <a:cubicBezTo>
                  <a:pt x="456" y="53"/>
                  <a:pt x="451" y="69"/>
                  <a:pt x="450" y="71"/>
                </a:cubicBezTo>
                <a:cubicBezTo>
                  <a:pt x="447" y="73"/>
                  <a:pt x="437" y="72"/>
                  <a:pt x="437" y="72"/>
                </a:cubicBezTo>
                <a:cubicBezTo>
                  <a:pt x="436" y="72"/>
                  <a:pt x="436" y="72"/>
                  <a:pt x="436" y="72"/>
                </a:cubicBezTo>
                <a:cubicBezTo>
                  <a:pt x="436" y="72"/>
                  <a:pt x="426" y="74"/>
                  <a:pt x="423" y="72"/>
                </a:cubicBezTo>
                <a:cubicBezTo>
                  <a:pt x="421" y="71"/>
                  <a:pt x="416" y="56"/>
                  <a:pt x="409" y="40"/>
                </a:cubicBezTo>
                <a:cubicBezTo>
                  <a:pt x="403" y="24"/>
                  <a:pt x="395" y="9"/>
                  <a:pt x="393" y="7"/>
                </a:cubicBezTo>
                <a:cubicBezTo>
                  <a:pt x="388" y="5"/>
                  <a:pt x="373" y="8"/>
                  <a:pt x="369" y="12"/>
                </a:cubicBezTo>
                <a:cubicBezTo>
                  <a:pt x="367" y="13"/>
                  <a:pt x="365" y="31"/>
                  <a:pt x="363" y="47"/>
                </a:cubicBezTo>
                <a:cubicBezTo>
                  <a:pt x="362" y="65"/>
                  <a:pt x="362" y="81"/>
                  <a:pt x="361" y="83"/>
                </a:cubicBezTo>
                <a:cubicBezTo>
                  <a:pt x="359" y="86"/>
                  <a:pt x="348" y="88"/>
                  <a:pt x="348" y="88"/>
                </a:cubicBezTo>
                <a:cubicBezTo>
                  <a:pt x="348" y="88"/>
                  <a:pt x="348" y="88"/>
                  <a:pt x="348" y="88"/>
                </a:cubicBezTo>
                <a:cubicBezTo>
                  <a:pt x="348" y="88"/>
                  <a:pt x="338" y="92"/>
                  <a:pt x="335" y="91"/>
                </a:cubicBezTo>
                <a:cubicBezTo>
                  <a:pt x="333" y="90"/>
                  <a:pt x="324" y="76"/>
                  <a:pt x="314" y="63"/>
                </a:cubicBezTo>
                <a:cubicBezTo>
                  <a:pt x="304" y="49"/>
                  <a:pt x="293" y="35"/>
                  <a:pt x="290" y="35"/>
                </a:cubicBezTo>
                <a:cubicBezTo>
                  <a:pt x="285" y="33"/>
                  <a:pt x="271" y="40"/>
                  <a:pt x="268" y="44"/>
                </a:cubicBezTo>
                <a:cubicBezTo>
                  <a:pt x="267" y="47"/>
                  <a:pt x="269" y="64"/>
                  <a:pt x="271" y="81"/>
                </a:cubicBezTo>
                <a:cubicBezTo>
                  <a:pt x="274" y="97"/>
                  <a:pt x="277" y="114"/>
                  <a:pt x="277" y="116"/>
                </a:cubicBezTo>
                <a:cubicBezTo>
                  <a:pt x="276" y="119"/>
                  <a:pt x="266" y="123"/>
                  <a:pt x="266" y="123"/>
                </a:cubicBezTo>
                <a:cubicBezTo>
                  <a:pt x="266" y="123"/>
                  <a:pt x="266" y="123"/>
                  <a:pt x="266" y="123"/>
                </a:cubicBezTo>
                <a:cubicBezTo>
                  <a:pt x="266" y="123"/>
                  <a:pt x="257" y="130"/>
                  <a:pt x="253" y="129"/>
                </a:cubicBezTo>
                <a:cubicBezTo>
                  <a:pt x="252" y="129"/>
                  <a:pt x="240" y="118"/>
                  <a:pt x="227" y="107"/>
                </a:cubicBezTo>
                <a:cubicBezTo>
                  <a:pt x="214" y="96"/>
                  <a:pt x="200" y="85"/>
                  <a:pt x="197" y="85"/>
                </a:cubicBezTo>
                <a:cubicBezTo>
                  <a:pt x="192" y="85"/>
                  <a:pt x="179" y="95"/>
                  <a:pt x="178" y="100"/>
                </a:cubicBezTo>
                <a:cubicBezTo>
                  <a:pt x="177" y="102"/>
                  <a:pt x="183" y="118"/>
                  <a:pt x="189" y="134"/>
                </a:cubicBezTo>
                <a:cubicBezTo>
                  <a:pt x="196" y="150"/>
                  <a:pt x="203" y="165"/>
                  <a:pt x="203" y="167"/>
                </a:cubicBezTo>
                <a:cubicBezTo>
                  <a:pt x="203" y="171"/>
                  <a:pt x="194" y="177"/>
                  <a:pt x="194" y="177"/>
                </a:cubicBezTo>
                <a:cubicBezTo>
                  <a:pt x="194" y="177"/>
                  <a:pt x="194" y="177"/>
                  <a:pt x="194" y="177"/>
                </a:cubicBezTo>
                <a:cubicBezTo>
                  <a:pt x="194" y="177"/>
                  <a:pt x="186" y="185"/>
                  <a:pt x="183" y="186"/>
                </a:cubicBezTo>
                <a:cubicBezTo>
                  <a:pt x="181" y="186"/>
                  <a:pt x="167" y="178"/>
                  <a:pt x="152" y="170"/>
                </a:cubicBezTo>
                <a:cubicBezTo>
                  <a:pt x="137" y="162"/>
                  <a:pt x="121" y="155"/>
                  <a:pt x="118" y="156"/>
                </a:cubicBezTo>
                <a:cubicBezTo>
                  <a:pt x="113" y="157"/>
                  <a:pt x="103" y="169"/>
                  <a:pt x="103" y="174"/>
                </a:cubicBezTo>
                <a:cubicBezTo>
                  <a:pt x="103" y="177"/>
                  <a:pt x="112" y="191"/>
                  <a:pt x="122" y="205"/>
                </a:cubicBezTo>
                <a:cubicBezTo>
                  <a:pt x="132" y="219"/>
                  <a:pt x="142" y="232"/>
                  <a:pt x="143" y="234"/>
                </a:cubicBezTo>
                <a:cubicBezTo>
                  <a:pt x="143" y="238"/>
                  <a:pt x="136" y="246"/>
                  <a:pt x="136" y="246"/>
                </a:cubicBezTo>
                <a:cubicBezTo>
                  <a:pt x="136" y="246"/>
                  <a:pt x="136" y="246"/>
                  <a:pt x="136" y="246"/>
                </a:cubicBezTo>
                <a:cubicBezTo>
                  <a:pt x="136" y="246"/>
                  <a:pt x="131" y="256"/>
                  <a:pt x="128" y="257"/>
                </a:cubicBezTo>
                <a:cubicBezTo>
                  <a:pt x="126" y="257"/>
                  <a:pt x="110" y="253"/>
                  <a:pt x="94" y="248"/>
                </a:cubicBezTo>
                <a:cubicBezTo>
                  <a:pt x="77" y="244"/>
                  <a:pt x="60" y="241"/>
                  <a:pt x="58" y="242"/>
                </a:cubicBezTo>
                <a:cubicBezTo>
                  <a:pt x="52" y="245"/>
                  <a:pt x="46" y="259"/>
                  <a:pt x="47" y="264"/>
                </a:cubicBezTo>
                <a:cubicBezTo>
                  <a:pt x="47" y="266"/>
                  <a:pt x="60" y="279"/>
                  <a:pt x="72" y="290"/>
                </a:cubicBezTo>
                <a:cubicBezTo>
                  <a:pt x="85" y="301"/>
                  <a:pt x="98" y="311"/>
                  <a:pt x="99" y="313"/>
                </a:cubicBezTo>
                <a:cubicBezTo>
                  <a:pt x="101" y="317"/>
                  <a:pt x="96" y="326"/>
                  <a:pt x="96" y="326"/>
                </a:cubicBezTo>
                <a:cubicBezTo>
                  <a:pt x="96" y="326"/>
                  <a:pt x="96" y="326"/>
                  <a:pt x="96" y="326"/>
                </a:cubicBezTo>
                <a:cubicBezTo>
                  <a:pt x="95" y="326"/>
                  <a:pt x="93" y="337"/>
                  <a:pt x="90" y="339"/>
                </a:cubicBezTo>
                <a:cubicBezTo>
                  <a:pt x="89" y="340"/>
                  <a:pt x="72" y="339"/>
                  <a:pt x="55" y="338"/>
                </a:cubicBezTo>
                <a:cubicBezTo>
                  <a:pt x="38" y="338"/>
                  <a:pt x="21" y="339"/>
                  <a:pt x="19" y="341"/>
                </a:cubicBezTo>
                <a:cubicBezTo>
                  <a:pt x="14" y="344"/>
                  <a:pt x="11" y="359"/>
                  <a:pt x="13" y="364"/>
                </a:cubicBezTo>
                <a:cubicBezTo>
                  <a:pt x="14" y="367"/>
                  <a:pt x="29" y="376"/>
                  <a:pt x="44" y="383"/>
                </a:cubicBezTo>
                <a:cubicBezTo>
                  <a:pt x="59" y="391"/>
                  <a:pt x="74" y="398"/>
                  <a:pt x="76" y="400"/>
                </a:cubicBezTo>
                <a:cubicBezTo>
                  <a:pt x="78" y="403"/>
                  <a:pt x="75" y="413"/>
                  <a:pt x="75" y="413"/>
                </a:cubicBezTo>
                <a:cubicBezTo>
                  <a:pt x="75" y="414"/>
                  <a:pt x="75" y="414"/>
                  <a:pt x="75" y="414"/>
                </a:cubicBezTo>
                <a:cubicBezTo>
                  <a:pt x="75" y="414"/>
                  <a:pt x="75" y="424"/>
                  <a:pt x="72" y="427"/>
                </a:cubicBezTo>
                <a:cubicBezTo>
                  <a:pt x="71" y="428"/>
                  <a:pt x="55" y="431"/>
                  <a:pt x="38" y="435"/>
                </a:cubicBezTo>
                <a:cubicBezTo>
                  <a:pt x="22" y="439"/>
                  <a:pt x="5" y="443"/>
                  <a:pt x="3" y="445"/>
                </a:cubicBezTo>
                <a:cubicBezTo>
                  <a:pt x="0" y="450"/>
                  <a:pt x="0" y="465"/>
                  <a:pt x="3" y="470"/>
                </a:cubicBezTo>
                <a:cubicBezTo>
                  <a:pt x="5" y="472"/>
                  <a:pt x="21" y="477"/>
                  <a:pt x="38" y="481"/>
                </a:cubicBezTo>
                <a:cubicBezTo>
                  <a:pt x="54" y="485"/>
                  <a:pt x="71" y="489"/>
                  <a:pt x="72" y="490"/>
                </a:cubicBezTo>
                <a:cubicBezTo>
                  <a:pt x="75" y="492"/>
                  <a:pt x="75" y="503"/>
                  <a:pt x="75" y="503"/>
                </a:cubicBezTo>
                <a:cubicBezTo>
                  <a:pt x="75" y="503"/>
                  <a:pt x="75" y="503"/>
                  <a:pt x="75" y="503"/>
                </a:cubicBezTo>
                <a:cubicBezTo>
                  <a:pt x="75" y="503"/>
                  <a:pt x="77" y="514"/>
                  <a:pt x="76" y="517"/>
                </a:cubicBezTo>
                <a:cubicBezTo>
                  <a:pt x="75" y="519"/>
                  <a:pt x="59" y="525"/>
                  <a:pt x="44" y="533"/>
                </a:cubicBezTo>
                <a:cubicBezTo>
                  <a:pt x="29" y="540"/>
                  <a:pt x="14" y="548"/>
                  <a:pt x="13" y="551"/>
                </a:cubicBezTo>
                <a:cubicBezTo>
                  <a:pt x="10" y="556"/>
                  <a:pt x="14" y="571"/>
                  <a:pt x="18" y="574"/>
                </a:cubicBezTo>
                <a:cubicBezTo>
                  <a:pt x="20" y="576"/>
                  <a:pt x="37" y="577"/>
                  <a:pt x="54" y="578"/>
                </a:cubicBezTo>
                <a:cubicBezTo>
                  <a:pt x="71" y="578"/>
                  <a:pt x="88" y="577"/>
                  <a:pt x="90" y="578"/>
                </a:cubicBezTo>
                <a:cubicBezTo>
                  <a:pt x="93" y="580"/>
                  <a:pt x="96" y="591"/>
                  <a:pt x="96" y="591"/>
                </a:cubicBezTo>
                <a:cubicBezTo>
                  <a:pt x="96" y="591"/>
                  <a:pt x="96" y="591"/>
                  <a:pt x="96" y="591"/>
                </a:cubicBezTo>
                <a:cubicBezTo>
                  <a:pt x="96" y="591"/>
                  <a:pt x="100" y="601"/>
                  <a:pt x="99" y="604"/>
                </a:cubicBezTo>
                <a:cubicBezTo>
                  <a:pt x="99" y="606"/>
                  <a:pt x="86" y="615"/>
                  <a:pt x="72" y="626"/>
                </a:cubicBezTo>
                <a:cubicBezTo>
                  <a:pt x="59" y="637"/>
                  <a:pt x="47" y="649"/>
                  <a:pt x="46" y="651"/>
                </a:cubicBezTo>
                <a:cubicBezTo>
                  <a:pt x="45" y="657"/>
                  <a:pt x="52" y="671"/>
                  <a:pt x="57" y="673"/>
                </a:cubicBezTo>
                <a:cubicBezTo>
                  <a:pt x="59" y="674"/>
                  <a:pt x="76" y="672"/>
                  <a:pt x="93" y="668"/>
                </a:cubicBezTo>
                <a:cubicBezTo>
                  <a:pt x="110" y="664"/>
                  <a:pt x="126" y="660"/>
                  <a:pt x="128" y="660"/>
                </a:cubicBezTo>
                <a:cubicBezTo>
                  <a:pt x="131" y="661"/>
                  <a:pt x="136" y="671"/>
                  <a:pt x="136" y="671"/>
                </a:cubicBezTo>
                <a:cubicBezTo>
                  <a:pt x="136" y="671"/>
                  <a:pt x="136" y="671"/>
                  <a:pt x="136" y="671"/>
                </a:cubicBezTo>
                <a:cubicBezTo>
                  <a:pt x="136" y="671"/>
                  <a:pt x="143" y="680"/>
                  <a:pt x="143" y="683"/>
                </a:cubicBezTo>
                <a:cubicBezTo>
                  <a:pt x="143" y="685"/>
                  <a:pt x="132" y="697"/>
                  <a:pt x="122" y="711"/>
                </a:cubicBezTo>
                <a:cubicBezTo>
                  <a:pt x="111" y="724"/>
                  <a:pt x="102" y="739"/>
                  <a:pt x="102" y="741"/>
                </a:cubicBezTo>
                <a:cubicBezTo>
                  <a:pt x="102" y="747"/>
                  <a:pt x="112" y="759"/>
                  <a:pt x="117" y="760"/>
                </a:cubicBezTo>
                <a:cubicBezTo>
                  <a:pt x="120" y="761"/>
                  <a:pt x="136" y="754"/>
                  <a:pt x="151" y="747"/>
                </a:cubicBezTo>
                <a:cubicBezTo>
                  <a:pt x="166" y="739"/>
                  <a:pt x="181" y="731"/>
                  <a:pt x="183" y="731"/>
                </a:cubicBezTo>
                <a:cubicBezTo>
                  <a:pt x="187" y="731"/>
                  <a:pt x="194" y="740"/>
                  <a:pt x="194" y="740"/>
                </a:cubicBezTo>
                <a:cubicBezTo>
                  <a:pt x="194" y="740"/>
                  <a:pt x="194" y="740"/>
                  <a:pt x="194" y="740"/>
                </a:cubicBezTo>
                <a:cubicBezTo>
                  <a:pt x="194" y="740"/>
                  <a:pt x="202" y="747"/>
                  <a:pt x="203" y="750"/>
                </a:cubicBezTo>
                <a:cubicBezTo>
                  <a:pt x="203" y="751"/>
                  <a:pt x="196" y="766"/>
                  <a:pt x="189" y="782"/>
                </a:cubicBezTo>
                <a:cubicBezTo>
                  <a:pt x="182" y="797"/>
                  <a:pt x="176" y="813"/>
                  <a:pt x="177" y="816"/>
                </a:cubicBezTo>
                <a:cubicBezTo>
                  <a:pt x="178" y="822"/>
                  <a:pt x="191" y="831"/>
                  <a:pt x="196" y="831"/>
                </a:cubicBezTo>
                <a:cubicBezTo>
                  <a:pt x="199" y="831"/>
                  <a:pt x="213" y="821"/>
                  <a:pt x="226" y="810"/>
                </a:cubicBezTo>
                <a:cubicBezTo>
                  <a:pt x="239" y="799"/>
                  <a:pt x="252" y="788"/>
                  <a:pt x="254" y="787"/>
                </a:cubicBezTo>
                <a:cubicBezTo>
                  <a:pt x="257" y="787"/>
                  <a:pt x="266" y="793"/>
                  <a:pt x="266" y="793"/>
                </a:cubicBezTo>
                <a:cubicBezTo>
                  <a:pt x="266" y="793"/>
                  <a:pt x="266" y="793"/>
                  <a:pt x="266" y="793"/>
                </a:cubicBezTo>
                <a:cubicBezTo>
                  <a:pt x="266" y="793"/>
                  <a:pt x="276" y="798"/>
                  <a:pt x="277" y="801"/>
                </a:cubicBezTo>
                <a:cubicBezTo>
                  <a:pt x="278" y="803"/>
                  <a:pt x="274" y="819"/>
                  <a:pt x="271" y="835"/>
                </a:cubicBezTo>
                <a:cubicBezTo>
                  <a:pt x="268" y="852"/>
                  <a:pt x="265" y="869"/>
                  <a:pt x="267" y="872"/>
                </a:cubicBezTo>
                <a:cubicBezTo>
                  <a:pt x="269" y="877"/>
                  <a:pt x="284" y="883"/>
                  <a:pt x="289" y="881"/>
                </a:cubicBezTo>
                <a:cubicBezTo>
                  <a:pt x="291" y="881"/>
                  <a:pt x="303" y="868"/>
                  <a:pt x="313" y="854"/>
                </a:cubicBezTo>
                <a:cubicBezTo>
                  <a:pt x="324" y="841"/>
                  <a:pt x="333" y="827"/>
                  <a:pt x="335" y="826"/>
                </a:cubicBezTo>
                <a:cubicBezTo>
                  <a:pt x="338" y="824"/>
                  <a:pt x="348" y="829"/>
                  <a:pt x="348" y="829"/>
                </a:cubicBezTo>
                <a:cubicBezTo>
                  <a:pt x="348" y="829"/>
                  <a:pt x="348" y="829"/>
                  <a:pt x="348" y="829"/>
                </a:cubicBezTo>
                <a:cubicBezTo>
                  <a:pt x="348" y="829"/>
                  <a:pt x="359" y="831"/>
                  <a:pt x="361" y="834"/>
                </a:cubicBezTo>
                <a:cubicBezTo>
                  <a:pt x="362" y="835"/>
                  <a:pt x="362" y="852"/>
                  <a:pt x="363" y="869"/>
                </a:cubicBezTo>
                <a:cubicBezTo>
                  <a:pt x="364" y="886"/>
                  <a:pt x="365" y="903"/>
                  <a:pt x="367" y="905"/>
                </a:cubicBezTo>
                <a:cubicBezTo>
                  <a:pt x="371" y="909"/>
                  <a:pt x="386" y="912"/>
                  <a:pt x="391" y="909"/>
                </a:cubicBezTo>
                <a:cubicBezTo>
                  <a:pt x="393" y="908"/>
                  <a:pt x="401" y="893"/>
                  <a:pt x="408" y="877"/>
                </a:cubicBezTo>
                <a:cubicBezTo>
                  <a:pt x="415" y="862"/>
                  <a:pt x="422" y="846"/>
                  <a:pt x="423" y="845"/>
                </a:cubicBezTo>
                <a:cubicBezTo>
                  <a:pt x="426" y="842"/>
                  <a:pt x="436" y="844"/>
                  <a:pt x="436" y="844"/>
                </a:cubicBezTo>
                <a:cubicBezTo>
                  <a:pt x="437" y="845"/>
                  <a:pt x="437" y="845"/>
                  <a:pt x="437" y="845"/>
                </a:cubicBezTo>
                <a:cubicBezTo>
                  <a:pt x="437" y="845"/>
                  <a:pt x="448" y="844"/>
                  <a:pt x="450" y="846"/>
                </a:cubicBezTo>
                <a:cubicBezTo>
                  <a:pt x="451" y="847"/>
                  <a:pt x="455" y="864"/>
                  <a:pt x="460" y="880"/>
                </a:cubicBezTo>
                <a:cubicBezTo>
                  <a:pt x="465" y="896"/>
                  <a:pt x="470" y="912"/>
                  <a:pt x="473" y="914"/>
                </a:cubicBezTo>
                <a:cubicBezTo>
                  <a:pt x="477" y="917"/>
                  <a:pt x="493" y="916"/>
                  <a:pt x="497" y="913"/>
                </a:cubicBezTo>
                <a:cubicBezTo>
                  <a:pt x="499" y="911"/>
                  <a:pt x="503" y="894"/>
                  <a:pt x="506" y="878"/>
                </a:cubicBezTo>
                <a:cubicBezTo>
                  <a:pt x="510" y="861"/>
                  <a:pt x="512" y="844"/>
                  <a:pt x="513" y="843"/>
                </a:cubicBezTo>
                <a:cubicBezTo>
                  <a:pt x="515" y="840"/>
                  <a:pt x="526" y="839"/>
                  <a:pt x="526" y="839"/>
                </a:cubicBezTo>
                <a:cubicBezTo>
                  <a:pt x="526" y="839"/>
                  <a:pt x="526" y="839"/>
                  <a:pt x="526" y="839"/>
                </a:cubicBezTo>
                <a:cubicBezTo>
                  <a:pt x="526" y="839"/>
                  <a:pt x="537" y="837"/>
                  <a:pt x="540" y="838"/>
                </a:cubicBezTo>
                <a:cubicBezTo>
                  <a:pt x="541" y="839"/>
                  <a:pt x="549" y="854"/>
                  <a:pt x="557" y="868"/>
                </a:cubicBezTo>
                <a:cubicBezTo>
                  <a:pt x="565" y="883"/>
                  <a:pt x="575" y="898"/>
                  <a:pt x="577" y="899"/>
                </a:cubicBezTo>
                <a:cubicBezTo>
                  <a:pt x="583" y="901"/>
                  <a:pt x="597" y="896"/>
                  <a:pt x="601" y="892"/>
                </a:cubicBezTo>
                <a:cubicBezTo>
                  <a:pt x="602" y="890"/>
                  <a:pt x="602" y="873"/>
                  <a:pt x="602" y="855"/>
                </a:cubicBezTo>
                <a:cubicBezTo>
                  <a:pt x="601" y="838"/>
                  <a:pt x="600" y="822"/>
                  <a:pt x="600" y="820"/>
                </a:cubicBezTo>
                <a:cubicBezTo>
                  <a:pt x="602" y="816"/>
                  <a:pt x="612" y="814"/>
                  <a:pt x="612" y="814"/>
                </a:cubicBezTo>
                <a:cubicBezTo>
                  <a:pt x="612" y="814"/>
                  <a:pt x="612" y="814"/>
                  <a:pt x="612" y="814"/>
                </a:cubicBezTo>
                <a:cubicBezTo>
                  <a:pt x="612" y="814"/>
                  <a:pt x="622" y="808"/>
                  <a:pt x="625" y="809"/>
                </a:cubicBezTo>
                <a:cubicBezTo>
                  <a:pt x="627" y="809"/>
                  <a:pt x="638" y="822"/>
                  <a:pt x="649" y="835"/>
                </a:cubicBezTo>
                <a:cubicBezTo>
                  <a:pt x="661" y="847"/>
                  <a:pt x="673" y="859"/>
                  <a:pt x="676" y="860"/>
                </a:cubicBezTo>
                <a:cubicBezTo>
                  <a:pt x="681" y="860"/>
                  <a:pt x="695" y="852"/>
                  <a:pt x="697" y="847"/>
                </a:cubicBezTo>
                <a:cubicBezTo>
                  <a:pt x="698" y="845"/>
                  <a:pt x="694" y="828"/>
                  <a:pt x="689" y="812"/>
                </a:cubicBezTo>
                <a:cubicBezTo>
                  <a:pt x="685" y="795"/>
                  <a:pt x="679" y="779"/>
                  <a:pt x="680" y="778"/>
                </a:cubicBezTo>
                <a:cubicBezTo>
                  <a:pt x="680" y="774"/>
                  <a:pt x="690" y="769"/>
                  <a:pt x="690" y="769"/>
                </a:cubicBezTo>
                <a:cubicBezTo>
                  <a:pt x="690" y="769"/>
                  <a:pt x="690" y="769"/>
                  <a:pt x="690" y="769"/>
                </a:cubicBezTo>
                <a:cubicBezTo>
                  <a:pt x="690" y="769"/>
                  <a:pt x="698" y="761"/>
                  <a:pt x="702" y="761"/>
                </a:cubicBezTo>
                <a:cubicBezTo>
                  <a:pt x="703" y="761"/>
                  <a:pt x="717" y="771"/>
                  <a:pt x="731" y="781"/>
                </a:cubicBezTo>
                <a:cubicBezTo>
                  <a:pt x="745" y="790"/>
                  <a:pt x="759" y="799"/>
                  <a:pt x="762" y="799"/>
                </a:cubicBezTo>
                <a:cubicBezTo>
                  <a:pt x="768" y="798"/>
                  <a:pt x="779" y="787"/>
                  <a:pt x="780" y="782"/>
                </a:cubicBezTo>
                <a:cubicBezTo>
                  <a:pt x="780" y="780"/>
                  <a:pt x="773" y="764"/>
                  <a:pt x="765" y="749"/>
                </a:cubicBezTo>
                <a:cubicBezTo>
                  <a:pt x="756" y="734"/>
                  <a:pt x="748" y="720"/>
                  <a:pt x="747" y="718"/>
                </a:cubicBezTo>
                <a:cubicBezTo>
                  <a:pt x="747" y="714"/>
                  <a:pt x="755" y="707"/>
                  <a:pt x="755" y="707"/>
                </a:cubicBezTo>
                <a:cubicBezTo>
                  <a:pt x="755" y="707"/>
                  <a:pt x="755" y="707"/>
                  <a:pt x="755" y="707"/>
                </a:cubicBezTo>
                <a:cubicBezTo>
                  <a:pt x="755" y="707"/>
                  <a:pt x="762" y="698"/>
                  <a:pt x="765" y="697"/>
                </a:cubicBezTo>
                <a:cubicBezTo>
                  <a:pt x="767" y="697"/>
                  <a:pt x="782" y="703"/>
                  <a:pt x="798" y="709"/>
                </a:cubicBezTo>
                <a:cubicBezTo>
                  <a:pt x="813" y="715"/>
                  <a:pt x="830" y="721"/>
                  <a:pt x="833" y="720"/>
                </a:cubicBezTo>
                <a:cubicBezTo>
                  <a:pt x="838" y="718"/>
                  <a:pt x="846" y="705"/>
                  <a:pt x="846" y="699"/>
                </a:cubicBezTo>
                <a:cubicBezTo>
                  <a:pt x="846" y="697"/>
                  <a:pt x="835" y="683"/>
                  <a:pt x="824" y="671"/>
                </a:cubicBezTo>
                <a:cubicBezTo>
                  <a:pt x="812" y="658"/>
                  <a:pt x="800" y="646"/>
                  <a:pt x="800" y="645"/>
                </a:cubicBezTo>
                <a:cubicBezTo>
                  <a:pt x="799" y="641"/>
                  <a:pt x="805" y="632"/>
                  <a:pt x="805" y="632"/>
                </a:cubicBezTo>
                <a:cubicBezTo>
                  <a:pt x="805" y="632"/>
                  <a:pt x="805" y="632"/>
                  <a:pt x="805" y="632"/>
                </a:cubicBezTo>
                <a:cubicBezTo>
                  <a:pt x="805" y="632"/>
                  <a:pt x="809" y="622"/>
                  <a:pt x="812" y="620"/>
                </a:cubicBezTo>
                <a:cubicBezTo>
                  <a:pt x="813" y="619"/>
                  <a:pt x="830" y="622"/>
                  <a:pt x="846" y="624"/>
                </a:cubicBezTo>
                <a:cubicBezTo>
                  <a:pt x="863" y="627"/>
                  <a:pt x="880" y="628"/>
                  <a:pt x="883" y="626"/>
                </a:cubicBezTo>
                <a:cubicBezTo>
                  <a:pt x="888" y="624"/>
                  <a:pt x="893" y="609"/>
                  <a:pt x="891" y="604"/>
                </a:cubicBezTo>
                <a:cubicBezTo>
                  <a:pt x="891" y="601"/>
                  <a:pt x="877" y="591"/>
                  <a:pt x="863" y="581"/>
                </a:cubicBezTo>
                <a:cubicBezTo>
                  <a:pt x="849" y="571"/>
                  <a:pt x="834" y="563"/>
                  <a:pt x="833" y="561"/>
                </a:cubicBezTo>
                <a:cubicBezTo>
                  <a:pt x="831" y="558"/>
                  <a:pt x="835" y="548"/>
                  <a:pt x="835" y="548"/>
                </a:cubicBezTo>
                <a:cubicBezTo>
                  <a:pt x="835" y="548"/>
                  <a:pt x="835" y="548"/>
                  <a:pt x="835" y="548"/>
                </a:cubicBezTo>
                <a:cubicBezTo>
                  <a:pt x="836" y="548"/>
                  <a:pt x="837" y="537"/>
                  <a:pt x="840" y="535"/>
                </a:cubicBezTo>
                <a:cubicBezTo>
                  <a:pt x="841" y="533"/>
                  <a:pt x="857" y="533"/>
                  <a:pt x="874" y="531"/>
                </a:cubicBezTo>
                <a:cubicBezTo>
                  <a:pt x="891" y="529"/>
                  <a:pt x="908" y="526"/>
                  <a:pt x="910" y="524"/>
                </a:cubicBezTo>
                <a:cubicBezTo>
                  <a:pt x="914" y="520"/>
                  <a:pt x="916" y="505"/>
                  <a:pt x="913" y="500"/>
                </a:cubicBezTo>
                <a:cubicBezTo>
                  <a:pt x="912" y="498"/>
                  <a:pt x="896" y="491"/>
                  <a:pt x="880" y="48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spPr>
        <p:txBody>
          <a:bodyPr vert="horz" wrap="square" lIns="102034" tIns="51017" rIns="102034" bIns="51017" numCol="1" anchor="t" anchorCtr="0" compatLnSpc="1"/>
          <a:p>
            <a:endParaRPr lang="id-ID">
              <a:solidFill>
                <a:srgbClr val="E7E6E6">
                  <a:lumMod val="50000"/>
                </a:srgbClr>
              </a:solidFill>
              <a:latin typeface="+mj-ea"/>
              <a:ea typeface="+mj-ea"/>
            </a:endParaRPr>
          </a:p>
        </p:txBody>
      </p:sp>
      <p:sp>
        <p:nvSpPr>
          <p:cNvPr id="11" name="Oval 13"/>
          <p:cNvSpPr>
            <a:spLocks noChangeArrowheads="1"/>
          </p:cNvSpPr>
          <p:nvPr/>
        </p:nvSpPr>
        <p:spPr bwMode="auto">
          <a:xfrm>
            <a:off x="6223823" y="1923430"/>
            <a:ext cx="1098975" cy="1098552"/>
          </a:xfrm>
          <a:prstGeom prst="ellipse">
            <a:avLst/>
          </a:prstGeom>
          <a:gradFill>
            <a:gsLst>
              <a:gs pos="0">
                <a:srgbClr val="FFFFFF">
                  <a:lumMod val="85000"/>
                </a:srgbClr>
              </a:gs>
              <a:gs pos="100000">
                <a:srgbClr val="FFFFFF"/>
              </a:gs>
            </a:gsLst>
            <a:lin ang="9000000" scaled="0"/>
          </a:gradFill>
          <a:ln>
            <a:noFill/>
          </a:ln>
        </p:spPr>
        <p:txBody>
          <a:bodyPr vert="horz" wrap="square" lIns="102034" tIns="51017" rIns="102034" bIns="51017" numCol="1" anchor="t" anchorCtr="0" compatLnSpc="1"/>
          <a:p>
            <a:endParaRPr lang="id-ID">
              <a:solidFill>
                <a:srgbClr val="E7E6E6">
                  <a:lumMod val="50000"/>
                </a:srgbClr>
              </a:solidFill>
              <a:latin typeface="+mj-ea"/>
              <a:ea typeface="+mj-ea"/>
            </a:endParaRPr>
          </a:p>
        </p:txBody>
      </p:sp>
      <p:sp>
        <p:nvSpPr>
          <p:cNvPr id="12" name="Freeform 108"/>
          <p:cNvSpPr/>
          <p:nvPr/>
        </p:nvSpPr>
        <p:spPr bwMode="auto">
          <a:xfrm rot="16200000">
            <a:off x="3579823" y="1087046"/>
            <a:ext cx="2257252" cy="2259516"/>
          </a:xfrm>
          <a:custGeom>
            <a:avLst/>
            <a:gdLst>
              <a:gd name="T0" fmla="*/ 0 w 972"/>
              <a:gd name="T1" fmla="*/ 972 h 972"/>
              <a:gd name="T2" fmla="*/ 0 w 972"/>
              <a:gd name="T3" fmla="*/ 486 h 972"/>
              <a:gd name="T4" fmla="*/ 486 w 972"/>
              <a:gd name="T5" fmla="*/ 0 h 972"/>
              <a:gd name="T6" fmla="*/ 972 w 972"/>
              <a:gd name="T7" fmla="*/ 486 h 972"/>
              <a:gd name="T8" fmla="*/ 486 w 972"/>
              <a:gd name="T9" fmla="*/ 972 h 972"/>
              <a:gd name="T10" fmla="*/ 0 w 972"/>
              <a:gd name="T11" fmla="*/ 972 h 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2" h="972">
                <a:moveTo>
                  <a:pt x="0" y="972"/>
                </a:moveTo>
                <a:cubicBezTo>
                  <a:pt x="0" y="486"/>
                  <a:pt x="0" y="486"/>
                  <a:pt x="0" y="486"/>
                </a:cubicBezTo>
                <a:cubicBezTo>
                  <a:pt x="0" y="218"/>
                  <a:pt x="218" y="0"/>
                  <a:pt x="486" y="0"/>
                </a:cubicBezTo>
                <a:cubicBezTo>
                  <a:pt x="754" y="0"/>
                  <a:pt x="972" y="218"/>
                  <a:pt x="972" y="486"/>
                </a:cubicBezTo>
                <a:cubicBezTo>
                  <a:pt x="972" y="754"/>
                  <a:pt x="754" y="972"/>
                  <a:pt x="486" y="972"/>
                </a:cubicBezTo>
                <a:lnTo>
                  <a:pt x="0" y="972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102034" tIns="51017" rIns="102034" bIns="51017" numCol="1" anchor="t" anchorCtr="0" compatLnSpc="1"/>
          <a:p>
            <a:endParaRPr lang="id-ID">
              <a:solidFill>
                <a:srgbClr val="E7E6E6">
                  <a:lumMod val="50000"/>
                </a:srgbClr>
              </a:solidFill>
              <a:latin typeface="+mj-ea"/>
              <a:ea typeface="+mj-ea"/>
            </a:endParaRPr>
          </a:p>
        </p:txBody>
      </p:sp>
      <p:sp>
        <p:nvSpPr>
          <p:cNvPr id="13" name="Freeform 109"/>
          <p:cNvSpPr/>
          <p:nvPr/>
        </p:nvSpPr>
        <p:spPr bwMode="auto">
          <a:xfrm rot="16200000">
            <a:off x="3739205" y="1261044"/>
            <a:ext cx="1919392" cy="1923974"/>
          </a:xfrm>
          <a:custGeom>
            <a:avLst/>
            <a:gdLst>
              <a:gd name="T0" fmla="*/ 846 w 916"/>
              <a:gd name="T1" fmla="*/ 458 h 917"/>
              <a:gd name="T2" fmla="*/ 910 w 916"/>
              <a:gd name="T3" fmla="*/ 394 h 917"/>
              <a:gd name="T4" fmla="*/ 835 w 916"/>
              <a:gd name="T5" fmla="*/ 369 h 917"/>
              <a:gd name="T6" fmla="*/ 884 w 916"/>
              <a:gd name="T7" fmla="*/ 292 h 917"/>
              <a:gd name="T8" fmla="*/ 805 w 916"/>
              <a:gd name="T9" fmla="*/ 285 h 917"/>
              <a:gd name="T10" fmla="*/ 834 w 916"/>
              <a:gd name="T11" fmla="*/ 199 h 917"/>
              <a:gd name="T12" fmla="*/ 755 w 916"/>
              <a:gd name="T13" fmla="*/ 210 h 917"/>
              <a:gd name="T14" fmla="*/ 764 w 916"/>
              <a:gd name="T15" fmla="*/ 119 h 917"/>
              <a:gd name="T16" fmla="*/ 690 w 916"/>
              <a:gd name="T17" fmla="*/ 148 h 917"/>
              <a:gd name="T18" fmla="*/ 677 w 916"/>
              <a:gd name="T19" fmla="*/ 58 h 917"/>
              <a:gd name="T20" fmla="*/ 612 w 916"/>
              <a:gd name="T21" fmla="*/ 103 h 917"/>
              <a:gd name="T22" fmla="*/ 579 w 916"/>
              <a:gd name="T23" fmla="*/ 19 h 917"/>
              <a:gd name="T24" fmla="*/ 526 w 916"/>
              <a:gd name="T25" fmla="*/ 77 h 917"/>
              <a:gd name="T26" fmla="*/ 474 w 916"/>
              <a:gd name="T27" fmla="*/ 3 h 917"/>
              <a:gd name="T28" fmla="*/ 436 w 916"/>
              <a:gd name="T29" fmla="*/ 72 h 917"/>
              <a:gd name="T30" fmla="*/ 369 w 916"/>
              <a:gd name="T31" fmla="*/ 12 h 917"/>
              <a:gd name="T32" fmla="*/ 348 w 916"/>
              <a:gd name="T33" fmla="*/ 88 h 917"/>
              <a:gd name="T34" fmla="*/ 268 w 916"/>
              <a:gd name="T35" fmla="*/ 44 h 917"/>
              <a:gd name="T36" fmla="*/ 266 w 916"/>
              <a:gd name="T37" fmla="*/ 123 h 917"/>
              <a:gd name="T38" fmla="*/ 178 w 916"/>
              <a:gd name="T39" fmla="*/ 100 h 917"/>
              <a:gd name="T40" fmla="*/ 194 w 916"/>
              <a:gd name="T41" fmla="*/ 177 h 917"/>
              <a:gd name="T42" fmla="*/ 103 w 916"/>
              <a:gd name="T43" fmla="*/ 174 h 917"/>
              <a:gd name="T44" fmla="*/ 136 w 916"/>
              <a:gd name="T45" fmla="*/ 246 h 917"/>
              <a:gd name="T46" fmla="*/ 47 w 916"/>
              <a:gd name="T47" fmla="*/ 264 h 917"/>
              <a:gd name="T48" fmla="*/ 96 w 916"/>
              <a:gd name="T49" fmla="*/ 326 h 917"/>
              <a:gd name="T50" fmla="*/ 13 w 916"/>
              <a:gd name="T51" fmla="*/ 364 h 917"/>
              <a:gd name="T52" fmla="*/ 75 w 916"/>
              <a:gd name="T53" fmla="*/ 414 h 917"/>
              <a:gd name="T54" fmla="*/ 3 w 916"/>
              <a:gd name="T55" fmla="*/ 470 h 917"/>
              <a:gd name="T56" fmla="*/ 75 w 916"/>
              <a:gd name="T57" fmla="*/ 503 h 917"/>
              <a:gd name="T58" fmla="*/ 18 w 916"/>
              <a:gd name="T59" fmla="*/ 574 h 917"/>
              <a:gd name="T60" fmla="*/ 96 w 916"/>
              <a:gd name="T61" fmla="*/ 591 h 917"/>
              <a:gd name="T62" fmla="*/ 57 w 916"/>
              <a:gd name="T63" fmla="*/ 673 h 917"/>
              <a:gd name="T64" fmla="*/ 136 w 916"/>
              <a:gd name="T65" fmla="*/ 671 h 917"/>
              <a:gd name="T66" fmla="*/ 117 w 916"/>
              <a:gd name="T67" fmla="*/ 760 h 917"/>
              <a:gd name="T68" fmla="*/ 194 w 916"/>
              <a:gd name="T69" fmla="*/ 740 h 917"/>
              <a:gd name="T70" fmla="*/ 196 w 916"/>
              <a:gd name="T71" fmla="*/ 831 h 917"/>
              <a:gd name="T72" fmla="*/ 266 w 916"/>
              <a:gd name="T73" fmla="*/ 793 h 917"/>
              <a:gd name="T74" fmla="*/ 289 w 916"/>
              <a:gd name="T75" fmla="*/ 881 h 917"/>
              <a:gd name="T76" fmla="*/ 348 w 916"/>
              <a:gd name="T77" fmla="*/ 829 h 917"/>
              <a:gd name="T78" fmla="*/ 391 w 916"/>
              <a:gd name="T79" fmla="*/ 909 h 917"/>
              <a:gd name="T80" fmla="*/ 437 w 916"/>
              <a:gd name="T81" fmla="*/ 845 h 917"/>
              <a:gd name="T82" fmla="*/ 497 w 916"/>
              <a:gd name="T83" fmla="*/ 913 h 917"/>
              <a:gd name="T84" fmla="*/ 526 w 916"/>
              <a:gd name="T85" fmla="*/ 839 h 917"/>
              <a:gd name="T86" fmla="*/ 601 w 916"/>
              <a:gd name="T87" fmla="*/ 892 h 917"/>
              <a:gd name="T88" fmla="*/ 612 w 916"/>
              <a:gd name="T89" fmla="*/ 814 h 917"/>
              <a:gd name="T90" fmla="*/ 697 w 916"/>
              <a:gd name="T91" fmla="*/ 847 h 917"/>
              <a:gd name="T92" fmla="*/ 690 w 916"/>
              <a:gd name="T93" fmla="*/ 769 h 917"/>
              <a:gd name="T94" fmla="*/ 780 w 916"/>
              <a:gd name="T95" fmla="*/ 782 h 917"/>
              <a:gd name="T96" fmla="*/ 755 w 916"/>
              <a:gd name="T97" fmla="*/ 707 h 917"/>
              <a:gd name="T98" fmla="*/ 846 w 916"/>
              <a:gd name="T99" fmla="*/ 699 h 917"/>
              <a:gd name="T100" fmla="*/ 805 w 916"/>
              <a:gd name="T101" fmla="*/ 632 h 917"/>
              <a:gd name="T102" fmla="*/ 891 w 916"/>
              <a:gd name="T103" fmla="*/ 604 h 917"/>
              <a:gd name="T104" fmla="*/ 835 w 916"/>
              <a:gd name="T105" fmla="*/ 548 h 917"/>
              <a:gd name="T106" fmla="*/ 913 w 916"/>
              <a:gd name="T107" fmla="*/ 500 h 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16" h="917">
                <a:moveTo>
                  <a:pt x="880" y="485"/>
                </a:moveTo>
                <a:cubicBezTo>
                  <a:pt x="864" y="479"/>
                  <a:pt x="848" y="473"/>
                  <a:pt x="847" y="472"/>
                </a:cubicBezTo>
                <a:cubicBezTo>
                  <a:pt x="844" y="469"/>
                  <a:pt x="846" y="459"/>
                  <a:pt x="846" y="459"/>
                </a:cubicBezTo>
                <a:cubicBezTo>
                  <a:pt x="846" y="458"/>
                  <a:pt x="846" y="458"/>
                  <a:pt x="846" y="458"/>
                </a:cubicBezTo>
                <a:cubicBezTo>
                  <a:pt x="846" y="458"/>
                  <a:pt x="845" y="447"/>
                  <a:pt x="847" y="445"/>
                </a:cubicBezTo>
                <a:cubicBezTo>
                  <a:pt x="848" y="443"/>
                  <a:pt x="864" y="439"/>
                  <a:pt x="880" y="433"/>
                </a:cubicBezTo>
                <a:cubicBezTo>
                  <a:pt x="896" y="427"/>
                  <a:pt x="912" y="421"/>
                  <a:pt x="913" y="418"/>
                </a:cubicBezTo>
                <a:cubicBezTo>
                  <a:pt x="916" y="414"/>
                  <a:pt x="914" y="398"/>
                  <a:pt x="910" y="394"/>
                </a:cubicBezTo>
                <a:cubicBezTo>
                  <a:pt x="909" y="392"/>
                  <a:pt x="892" y="389"/>
                  <a:pt x="875" y="387"/>
                </a:cubicBezTo>
                <a:cubicBezTo>
                  <a:pt x="858" y="385"/>
                  <a:pt x="841" y="383"/>
                  <a:pt x="840" y="382"/>
                </a:cubicBezTo>
                <a:cubicBezTo>
                  <a:pt x="836" y="380"/>
                  <a:pt x="835" y="369"/>
                  <a:pt x="835" y="369"/>
                </a:cubicBezTo>
                <a:cubicBezTo>
                  <a:pt x="835" y="369"/>
                  <a:pt x="835" y="369"/>
                  <a:pt x="835" y="369"/>
                </a:cubicBezTo>
                <a:cubicBezTo>
                  <a:pt x="835" y="369"/>
                  <a:pt x="832" y="359"/>
                  <a:pt x="833" y="356"/>
                </a:cubicBezTo>
                <a:cubicBezTo>
                  <a:pt x="834" y="354"/>
                  <a:pt x="848" y="346"/>
                  <a:pt x="863" y="337"/>
                </a:cubicBezTo>
                <a:cubicBezTo>
                  <a:pt x="877" y="328"/>
                  <a:pt x="891" y="317"/>
                  <a:pt x="892" y="315"/>
                </a:cubicBezTo>
                <a:cubicBezTo>
                  <a:pt x="894" y="309"/>
                  <a:pt x="888" y="295"/>
                  <a:pt x="884" y="292"/>
                </a:cubicBezTo>
                <a:cubicBezTo>
                  <a:pt x="881" y="290"/>
                  <a:pt x="864" y="291"/>
                  <a:pt x="847" y="293"/>
                </a:cubicBezTo>
                <a:cubicBezTo>
                  <a:pt x="830" y="295"/>
                  <a:pt x="814" y="297"/>
                  <a:pt x="812" y="296"/>
                </a:cubicBezTo>
                <a:cubicBezTo>
                  <a:pt x="808" y="295"/>
                  <a:pt x="805" y="285"/>
                  <a:pt x="805" y="285"/>
                </a:cubicBezTo>
                <a:cubicBezTo>
                  <a:pt x="805" y="285"/>
                  <a:pt x="805" y="285"/>
                  <a:pt x="805" y="285"/>
                </a:cubicBezTo>
                <a:cubicBezTo>
                  <a:pt x="805" y="285"/>
                  <a:pt x="799" y="275"/>
                  <a:pt x="799" y="272"/>
                </a:cubicBezTo>
                <a:cubicBezTo>
                  <a:pt x="800" y="271"/>
                  <a:pt x="812" y="259"/>
                  <a:pt x="824" y="247"/>
                </a:cubicBezTo>
                <a:cubicBezTo>
                  <a:pt x="835" y="235"/>
                  <a:pt x="847" y="222"/>
                  <a:pt x="847" y="219"/>
                </a:cubicBezTo>
                <a:cubicBezTo>
                  <a:pt x="847" y="213"/>
                  <a:pt x="839" y="200"/>
                  <a:pt x="834" y="199"/>
                </a:cubicBezTo>
                <a:cubicBezTo>
                  <a:pt x="831" y="198"/>
                  <a:pt x="815" y="202"/>
                  <a:pt x="798" y="208"/>
                </a:cubicBezTo>
                <a:cubicBezTo>
                  <a:pt x="782" y="213"/>
                  <a:pt x="767" y="220"/>
                  <a:pt x="765" y="220"/>
                </a:cubicBezTo>
                <a:cubicBezTo>
                  <a:pt x="761" y="219"/>
                  <a:pt x="755" y="210"/>
                  <a:pt x="755" y="210"/>
                </a:cubicBezTo>
                <a:cubicBezTo>
                  <a:pt x="755" y="210"/>
                  <a:pt x="755" y="210"/>
                  <a:pt x="755" y="210"/>
                </a:cubicBezTo>
                <a:cubicBezTo>
                  <a:pt x="755" y="210"/>
                  <a:pt x="748" y="202"/>
                  <a:pt x="747" y="199"/>
                </a:cubicBezTo>
                <a:cubicBezTo>
                  <a:pt x="747" y="197"/>
                  <a:pt x="756" y="183"/>
                  <a:pt x="765" y="169"/>
                </a:cubicBezTo>
                <a:cubicBezTo>
                  <a:pt x="774" y="154"/>
                  <a:pt x="782" y="139"/>
                  <a:pt x="781" y="136"/>
                </a:cubicBezTo>
                <a:cubicBezTo>
                  <a:pt x="780" y="130"/>
                  <a:pt x="769" y="120"/>
                  <a:pt x="764" y="119"/>
                </a:cubicBezTo>
                <a:cubicBezTo>
                  <a:pt x="761" y="119"/>
                  <a:pt x="746" y="127"/>
                  <a:pt x="732" y="136"/>
                </a:cubicBezTo>
                <a:cubicBezTo>
                  <a:pt x="717" y="145"/>
                  <a:pt x="703" y="155"/>
                  <a:pt x="701" y="155"/>
                </a:cubicBezTo>
                <a:cubicBezTo>
                  <a:pt x="698" y="156"/>
                  <a:pt x="690" y="148"/>
                  <a:pt x="690" y="148"/>
                </a:cubicBezTo>
                <a:cubicBezTo>
                  <a:pt x="690" y="148"/>
                  <a:pt x="690" y="148"/>
                  <a:pt x="690" y="148"/>
                </a:cubicBezTo>
                <a:cubicBezTo>
                  <a:pt x="690" y="148"/>
                  <a:pt x="681" y="142"/>
                  <a:pt x="680" y="139"/>
                </a:cubicBezTo>
                <a:cubicBezTo>
                  <a:pt x="679" y="138"/>
                  <a:pt x="685" y="122"/>
                  <a:pt x="690" y="106"/>
                </a:cubicBezTo>
                <a:cubicBezTo>
                  <a:pt x="695" y="90"/>
                  <a:pt x="699" y="73"/>
                  <a:pt x="698" y="70"/>
                </a:cubicBezTo>
                <a:cubicBezTo>
                  <a:pt x="696" y="65"/>
                  <a:pt x="683" y="58"/>
                  <a:pt x="677" y="58"/>
                </a:cubicBezTo>
                <a:cubicBezTo>
                  <a:pt x="675" y="58"/>
                  <a:pt x="662" y="70"/>
                  <a:pt x="650" y="82"/>
                </a:cubicBezTo>
                <a:cubicBezTo>
                  <a:pt x="638" y="94"/>
                  <a:pt x="627" y="107"/>
                  <a:pt x="625" y="108"/>
                </a:cubicBezTo>
                <a:cubicBezTo>
                  <a:pt x="622" y="109"/>
                  <a:pt x="612" y="103"/>
                  <a:pt x="612" y="103"/>
                </a:cubicBezTo>
                <a:cubicBezTo>
                  <a:pt x="612" y="103"/>
                  <a:pt x="612" y="103"/>
                  <a:pt x="612" y="103"/>
                </a:cubicBezTo>
                <a:cubicBezTo>
                  <a:pt x="612" y="103"/>
                  <a:pt x="602" y="100"/>
                  <a:pt x="600" y="97"/>
                </a:cubicBezTo>
                <a:cubicBezTo>
                  <a:pt x="599" y="95"/>
                  <a:pt x="601" y="79"/>
                  <a:pt x="602" y="62"/>
                </a:cubicBezTo>
                <a:cubicBezTo>
                  <a:pt x="604" y="45"/>
                  <a:pt x="604" y="28"/>
                  <a:pt x="602" y="26"/>
                </a:cubicBezTo>
                <a:cubicBezTo>
                  <a:pt x="599" y="21"/>
                  <a:pt x="584" y="17"/>
                  <a:pt x="579" y="19"/>
                </a:cubicBezTo>
                <a:cubicBezTo>
                  <a:pt x="577" y="19"/>
                  <a:pt x="567" y="34"/>
                  <a:pt x="558" y="48"/>
                </a:cubicBezTo>
                <a:cubicBezTo>
                  <a:pt x="549" y="63"/>
                  <a:pt x="541" y="78"/>
                  <a:pt x="540" y="79"/>
                </a:cubicBezTo>
                <a:cubicBezTo>
                  <a:pt x="537" y="81"/>
                  <a:pt x="526" y="78"/>
                  <a:pt x="526" y="78"/>
                </a:cubicBezTo>
                <a:cubicBezTo>
                  <a:pt x="526" y="77"/>
                  <a:pt x="526" y="77"/>
                  <a:pt x="526" y="77"/>
                </a:cubicBezTo>
                <a:cubicBezTo>
                  <a:pt x="526" y="77"/>
                  <a:pt x="515" y="77"/>
                  <a:pt x="513" y="74"/>
                </a:cubicBezTo>
                <a:cubicBezTo>
                  <a:pt x="512" y="73"/>
                  <a:pt x="510" y="56"/>
                  <a:pt x="507" y="40"/>
                </a:cubicBezTo>
                <a:cubicBezTo>
                  <a:pt x="504" y="23"/>
                  <a:pt x="501" y="6"/>
                  <a:pt x="499" y="4"/>
                </a:cubicBezTo>
                <a:cubicBezTo>
                  <a:pt x="494" y="0"/>
                  <a:pt x="479" y="0"/>
                  <a:pt x="474" y="3"/>
                </a:cubicBezTo>
                <a:cubicBezTo>
                  <a:pt x="472" y="4"/>
                  <a:pt x="466" y="20"/>
                  <a:pt x="461" y="37"/>
                </a:cubicBezTo>
                <a:cubicBezTo>
                  <a:pt x="456" y="53"/>
                  <a:pt x="451" y="69"/>
                  <a:pt x="450" y="71"/>
                </a:cubicBezTo>
                <a:cubicBezTo>
                  <a:pt x="447" y="73"/>
                  <a:pt x="437" y="72"/>
                  <a:pt x="437" y="72"/>
                </a:cubicBezTo>
                <a:cubicBezTo>
                  <a:pt x="436" y="72"/>
                  <a:pt x="436" y="72"/>
                  <a:pt x="436" y="72"/>
                </a:cubicBezTo>
                <a:cubicBezTo>
                  <a:pt x="436" y="72"/>
                  <a:pt x="426" y="74"/>
                  <a:pt x="423" y="72"/>
                </a:cubicBezTo>
                <a:cubicBezTo>
                  <a:pt x="421" y="71"/>
                  <a:pt x="416" y="56"/>
                  <a:pt x="409" y="40"/>
                </a:cubicBezTo>
                <a:cubicBezTo>
                  <a:pt x="403" y="24"/>
                  <a:pt x="395" y="9"/>
                  <a:pt x="393" y="7"/>
                </a:cubicBezTo>
                <a:cubicBezTo>
                  <a:pt x="388" y="5"/>
                  <a:pt x="373" y="8"/>
                  <a:pt x="369" y="12"/>
                </a:cubicBezTo>
                <a:cubicBezTo>
                  <a:pt x="367" y="13"/>
                  <a:pt x="365" y="31"/>
                  <a:pt x="363" y="47"/>
                </a:cubicBezTo>
                <a:cubicBezTo>
                  <a:pt x="362" y="65"/>
                  <a:pt x="362" y="81"/>
                  <a:pt x="361" y="83"/>
                </a:cubicBezTo>
                <a:cubicBezTo>
                  <a:pt x="359" y="86"/>
                  <a:pt x="348" y="88"/>
                  <a:pt x="348" y="88"/>
                </a:cubicBezTo>
                <a:cubicBezTo>
                  <a:pt x="348" y="88"/>
                  <a:pt x="348" y="88"/>
                  <a:pt x="348" y="88"/>
                </a:cubicBezTo>
                <a:cubicBezTo>
                  <a:pt x="348" y="88"/>
                  <a:pt x="338" y="92"/>
                  <a:pt x="335" y="91"/>
                </a:cubicBezTo>
                <a:cubicBezTo>
                  <a:pt x="333" y="90"/>
                  <a:pt x="324" y="76"/>
                  <a:pt x="314" y="63"/>
                </a:cubicBezTo>
                <a:cubicBezTo>
                  <a:pt x="304" y="49"/>
                  <a:pt x="293" y="35"/>
                  <a:pt x="290" y="35"/>
                </a:cubicBezTo>
                <a:cubicBezTo>
                  <a:pt x="285" y="33"/>
                  <a:pt x="271" y="40"/>
                  <a:pt x="268" y="44"/>
                </a:cubicBezTo>
                <a:cubicBezTo>
                  <a:pt x="267" y="47"/>
                  <a:pt x="269" y="64"/>
                  <a:pt x="271" y="81"/>
                </a:cubicBezTo>
                <a:cubicBezTo>
                  <a:pt x="274" y="97"/>
                  <a:pt x="277" y="114"/>
                  <a:pt x="277" y="116"/>
                </a:cubicBezTo>
                <a:cubicBezTo>
                  <a:pt x="276" y="119"/>
                  <a:pt x="266" y="123"/>
                  <a:pt x="266" y="123"/>
                </a:cubicBezTo>
                <a:cubicBezTo>
                  <a:pt x="266" y="123"/>
                  <a:pt x="266" y="123"/>
                  <a:pt x="266" y="123"/>
                </a:cubicBezTo>
                <a:cubicBezTo>
                  <a:pt x="266" y="123"/>
                  <a:pt x="257" y="130"/>
                  <a:pt x="253" y="129"/>
                </a:cubicBezTo>
                <a:cubicBezTo>
                  <a:pt x="252" y="129"/>
                  <a:pt x="240" y="118"/>
                  <a:pt x="227" y="107"/>
                </a:cubicBezTo>
                <a:cubicBezTo>
                  <a:pt x="214" y="96"/>
                  <a:pt x="200" y="85"/>
                  <a:pt x="197" y="85"/>
                </a:cubicBezTo>
                <a:cubicBezTo>
                  <a:pt x="192" y="85"/>
                  <a:pt x="179" y="95"/>
                  <a:pt x="178" y="100"/>
                </a:cubicBezTo>
                <a:cubicBezTo>
                  <a:pt x="177" y="102"/>
                  <a:pt x="183" y="118"/>
                  <a:pt x="189" y="134"/>
                </a:cubicBezTo>
                <a:cubicBezTo>
                  <a:pt x="196" y="150"/>
                  <a:pt x="203" y="165"/>
                  <a:pt x="203" y="167"/>
                </a:cubicBezTo>
                <a:cubicBezTo>
                  <a:pt x="203" y="171"/>
                  <a:pt x="194" y="177"/>
                  <a:pt x="194" y="177"/>
                </a:cubicBezTo>
                <a:cubicBezTo>
                  <a:pt x="194" y="177"/>
                  <a:pt x="194" y="177"/>
                  <a:pt x="194" y="177"/>
                </a:cubicBezTo>
                <a:cubicBezTo>
                  <a:pt x="194" y="177"/>
                  <a:pt x="186" y="185"/>
                  <a:pt x="183" y="186"/>
                </a:cubicBezTo>
                <a:cubicBezTo>
                  <a:pt x="181" y="186"/>
                  <a:pt x="167" y="178"/>
                  <a:pt x="152" y="170"/>
                </a:cubicBezTo>
                <a:cubicBezTo>
                  <a:pt x="137" y="162"/>
                  <a:pt x="121" y="155"/>
                  <a:pt x="118" y="156"/>
                </a:cubicBezTo>
                <a:cubicBezTo>
                  <a:pt x="113" y="157"/>
                  <a:pt x="103" y="169"/>
                  <a:pt x="103" y="174"/>
                </a:cubicBezTo>
                <a:cubicBezTo>
                  <a:pt x="103" y="177"/>
                  <a:pt x="112" y="191"/>
                  <a:pt x="122" y="205"/>
                </a:cubicBezTo>
                <a:cubicBezTo>
                  <a:pt x="132" y="219"/>
                  <a:pt x="142" y="232"/>
                  <a:pt x="143" y="234"/>
                </a:cubicBezTo>
                <a:cubicBezTo>
                  <a:pt x="143" y="238"/>
                  <a:pt x="136" y="246"/>
                  <a:pt x="136" y="246"/>
                </a:cubicBezTo>
                <a:cubicBezTo>
                  <a:pt x="136" y="246"/>
                  <a:pt x="136" y="246"/>
                  <a:pt x="136" y="246"/>
                </a:cubicBezTo>
                <a:cubicBezTo>
                  <a:pt x="136" y="246"/>
                  <a:pt x="131" y="256"/>
                  <a:pt x="128" y="257"/>
                </a:cubicBezTo>
                <a:cubicBezTo>
                  <a:pt x="126" y="257"/>
                  <a:pt x="110" y="253"/>
                  <a:pt x="94" y="248"/>
                </a:cubicBezTo>
                <a:cubicBezTo>
                  <a:pt x="77" y="244"/>
                  <a:pt x="60" y="241"/>
                  <a:pt x="58" y="242"/>
                </a:cubicBezTo>
                <a:cubicBezTo>
                  <a:pt x="52" y="245"/>
                  <a:pt x="46" y="259"/>
                  <a:pt x="47" y="264"/>
                </a:cubicBezTo>
                <a:cubicBezTo>
                  <a:pt x="47" y="266"/>
                  <a:pt x="60" y="279"/>
                  <a:pt x="72" y="290"/>
                </a:cubicBezTo>
                <a:cubicBezTo>
                  <a:pt x="85" y="301"/>
                  <a:pt x="98" y="311"/>
                  <a:pt x="99" y="313"/>
                </a:cubicBezTo>
                <a:cubicBezTo>
                  <a:pt x="101" y="317"/>
                  <a:pt x="96" y="326"/>
                  <a:pt x="96" y="326"/>
                </a:cubicBezTo>
                <a:cubicBezTo>
                  <a:pt x="96" y="326"/>
                  <a:pt x="96" y="326"/>
                  <a:pt x="96" y="326"/>
                </a:cubicBezTo>
                <a:cubicBezTo>
                  <a:pt x="95" y="326"/>
                  <a:pt x="93" y="337"/>
                  <a:pt x="90" y="339"/>
                </a:cubicBezTo>
                <a:cubicBezTo>
                  <a:pt x="89" y="340"/>
                  <a:pt x="72" y="339"/>
                  <a:pt x="55" y="338"/>
                </a:cubicBezTo>
                <a:cubicBezTo>
                  <a:pt x="38" y="338"/>
                  <a:pt x="21" y="339"/>
                  <a:pt x="19" y="341"/>
                </a:cubicBezTo>
                <a:cubicBezTo>
                  <a:pt x="14" y="344"/>
                  <a:pt x="11" y="359"/>
                  <a:pt x="13" y="364"/>
                </a:cubicBezTo>
                <a:cubicBezTo>
                  <a:pt x="14" y="367"/>
                  <a:pt x="29" y="376"/>
                  <a:pt x="44" y="383"/>
                </a:cubicBezTo>
                <a:cubicBezTo>
                  <a:pt x="59" y="391"/>
                  <a:pt x="74" y="398"/>
                  <a:pt x="76" y="400"/>
                </a:cubicBezTo>
                <a:cubicBezTo>
                  <a:pt x="78" y="403"/>
                  <a:pt x="75" y="413"/>
                  <a:pt x="75" y="413"/>
                </a:cubicBezTo>
                <a:cubicBezTo>
                  <a:pt x="75" y="414"/>
                  <a:pt x="75" y="414"/>
                  <a:pt x="75" y="414"/>
                </a:cubicBezTo>
                <a:cubicBezTo>
                  <a:pt x="75" y="414"/>
                  <a:pt x="75" y="424"/>
                  <a:pt x="72" y="427"/>
                </a:cubicBezTo>
                <a:cubicBezTo>
                  <a:pt x="71" y="428"/>
                  <a:pt x="55" y="431"/>
                  <a:pt x="38" y="435"/>
                </a:cubicBezTo>
                <a:cubicBezTo>
                  <a:pt x="22" y="439"/>
                  <a:pt x="5" y="443"/>
                  <a:pt x="3" y="445"/>
                </a:cubicBezTo>
                <a:cubicBezTo>
                  <a:pt x="0" y="450"/>
                  <a:pt x="0" y="465"/>
                  <a:pt x="3" y="470"/>
                </a:cubicBezTo>
                <a:cubicBezTo>
                  <a:pt x="5" y="472"/>
                  <a:pt x="21" y="477"/>
                  <a:pt x="38" y="481"/>
                </a:cubicBezTo>
                <a:cubicBezTo>
                  <a:pt x="54" y="485"/>
                  <a:pt x="71" y="489"/>
                  <a:pt x="72" y="490"/>
                </a:cubicBezTo>
                <a:cubicBezTo>
                  <a:pt x="75" y="492"/>
                  <a:pt x="75" y="503"/>
                  <a:pt x="75" y="503"/>
                </a:cubicBezTo>
                <a:cubicBezTo>
                  <a:pt x="75" y="503"/>
                  <a:pt x="75" y="503"/>
                  <a:pt x="75" y="503"/>
                </a:cubicBezTo>
                <a:cubicBezTo>
                  <a:pt x="75" y="503"/>
                  <a:pt x="77" y="514"/>
                  <a:pt x="76" y="517"/>
                </a:cubicBezTo>
                <a:cubicBezTo>
                  <a:pt x="75" y="519"/>
                  <a:pt x="59" y="525"/>
                  <a:pt x="44" y="533"/>
                </a:cubicBezTo>
                <a:cubicBezTo>
                  <a:pt x="29" y="540"/>
                  <a:pt x="14" y="548"/>
                  <a:pt x="13" y="551"/>
                </a:cubicBezTo>
                <a:cubicBezTo>
                  <a:pt x="10" y="556"/>
                  <a:pt x="14" y="571"/>
                  <a:pt x="18" y="574"/>
                </a:cubicBezTo>
                <a:cubicBezTo>
                  <a:pt x="20" y="576"/>
                  <a:pt x="37" y="577"/>
                  <a:pt x="54" y="578"/>
                </a:cubicBezTo>
                <a:cubicBezTo>
                  <a:pt x="71" y="578"/>
                  <a:pt x="88" y="577"/>
                  <a:pt x="90" y="578"/>
                </a:cubicBezTo>
                <a:cubicBezTo>
                  <a:pt x="93" y="580"/>
                  <a:pt x="96" y="591"/>
                  <a:pt x="96" y="591"/>
                </a:cubicBezTo>
                <a:cubicBezTo>
                  <a:pt x="96" y="591"/>
                  <a:pt x="96" y="591"/>
                  <a:pt x="96" y="591"/>
                </a:cubicBezTo>
                <a:cubicBezTo>
                  <a:pt x="96" y="591"/>
                  <a:pt x="100" y="601"/>
                  <a:pt x="99" y="604"/>
                </a:cubicBezTo>
                <a:cubicBezTo>
                  <a:pt x="99" y="606"/>
                  <a:pt x="86" y="615"/>
                  <a:pt x="72" y="626"/>
                </a:cubicBezTo>
                <a:cubicBezTo>
                  <a:pt x="59" y="637"/>
                  <a:pt x="47" y="649"/>
                  <a:pt x="46" y="651"/>
                </a:cubicBezTo>
                <a:cubicBezTo>
                  <a:pt x="45" y="657"/>
                  <a:pt x="52" y="671"/>
                  <a:pt x="57" y="673"/>
                </a:cubicBezTo>
                <a:cubicBezTo>
                  <a:pt x="59" y="674"/>
                  <a:pt x="76" y="672"/>
                  <a:pt x="93" y="668"/>
                </a:cubicBezTo>
                <a:cubicBezTo>
                  <a:pt x="110" y="664"/>
                  <a:pt x="126" y="660"/>
                  <a:pt x="128" y="660"/>
                </a:cubicBezTo>
                <a:cubicBezTo>
                  <a:pt x="131" y="661"/>
                  <a:pt x="136" y="671"/>
                  <a:pt x="136" y="671"/>
                </a:cubicBezTo>
                <a:cubicBezTo>
                  <a:pt x="136" y="671"/>
                  <a:pt x="136" y="671"/>
                  <a:pt x="136" y="671"/>
                </a:cubicBezTo>
                <a:cubicBezTo>
                  <a:pt x="136" y="671"/>
                  <a:pt x="143" y="680"/>
                  <a:pt x="143" y="683"/>
                </a:cubicBezTo>
                <a:cubicBezTo>
                  <a:pt x="143" y="685"/>
                  <a:pt x="132" y="697"/>
                  <a:pt x="122" y="711"/>
                </a:cubicBezTo>
                <a:cubicBezTo>
                  <a:pt x="111" y="724"/>
                  <a:pt x="102" y="739"/>
                  <a:pt x="102" y="741"/>
                </a:cubicBezTo>
                <a:cubicBezTo>
                  <a:pt x="102" y="747"/>
                  <a:pt x="112" y="759"/>
                  <a:pt x="117" y="760"/>
                </a:cubicBezTo>
                <a:cubicBezTo>
                  <a:pt x="120" y="761"/>
                  <a:pt x="136" y="754"/>
                  <a:pt x="151" y="747"/>
                </a:cubicBezTo>
                <a:cubicBezTo>
                  <a:pt x="166" y="739"/>
                  <a:pt x="181" y="731"/>
                  <a:pt x="183" y="731"/>
                </a:cubicBezTo>
                <a:cubicBezTo>
                  <a:pt x="187" y="731"/>
                  <a:pt x="194" y="740"/>
                  <a:pt x="194" y="740"/>
                </a:cubicBezTo>
                <a:cubicBezTo>
                  <a:pt x="194" y="740"/>
                  <a:pt x="194" y="740"/>
                  <a:pt x="194" y="740"/>
                </a:cubicBezTo>
                <a:cubicBezTo>
                  <a:pt x="194" y="740"/>
                  <a:pt x="202" y="747"/>
                  <a:pt x="203" y="750"/>
                </a:cubicBezTo>
                <a:cubicBezTo>
                  <a:pt x="203" y="751"/>
                  <a:pt x="196" y="766"/>
                  <a:pt x="189" y="782"/>
                </a:cubicBezTo>
                <a:cubicBezTo>
                  <a:pt x="182" y="797"/>
                  <a:pt x="176" y="813"/>
                  <a:pt x="177" y="816"/>
                </a:cubicBezTo>
                <a:cubicBezTo>
                  <a:pt x="178" y="822"/>
                  <a:pt x="191" y="831"/>
                  <a:pt x="196" y="831"/>
                </a:cubicBezTo>
                <a:cubicBezTo>
                  <a:pt x="199" y="831"/>
                  <a:pt x="213" y="821"/>
                  <a:pt x="226" y="810"/>
                </a:cubicBezTo>
                <a:cubicBezTo>
                  <a:pt x="239" y="799"/>
                  <a:pt x="252" y="788"/>
                  <a:pt x="254" y="787"/>
                </a:cubicBezTo>
                <a:cubicBezTo>
                  <a:pt x="257" y="787"/>
                  <a:pt x="266" y="793"/>
                  <a:pt x="266" y="793"/>
                </a:cubicBezTo>
                <a:cubicBezTo>
                  <a:pt x="266" y="793"/>
                  <a:pt x="266" y="793"/>
                  <a:pt x="266" y="793"/>
                </a:cubicBezTo>
                <a:cubicBezTo>
                  <a:pt x="266" y="793"/>
                  <a:pt x="276" y="798"/>
                  <a:pt x="277" y="801"/>
                </a:cubicBezTo>
                <a:cubicBezTo>
                  <a:pt x="278" y="803"/>
                  <a:pt x="274" y="819"/>
                  <a:pt x="271" y="835"/>
                </a:cubicBezTo>
                <a:cubicBezTo>
                  <a:pt x="268" y="852"/>
                  <a:pt x="265" y="869"/>
                  <a:pt x="267" y="872"/>
                </a:cubicBezTo>
                <a:cubicBezTo>
                  <a:pt x="269" y="877"/>
                  <a:pt x="284" y="883"/>
                  <a:pt x="289" y="881"/>
                </a:cubicBezTo>
                <a:cubicBezTo>
                  <a:pt x="291" y="881"/>
                  <a:pt x="303" y="868"/>
                  <a:pt x="313" y="854"/>
                </a:cubicBezTo>
                <a:cubicBezTo>
                  <a:pt x="324" y="841"/>
                  <a:pt x="333" y="827"/>
                  <a:pt x="335" y="826"/>
                </a:cubicBezTo>
                <a:cubicBezTo>
                  <a:pt x="338" y="824"/>
                  <a:pt x="348" y="829"/>
                  <a:pt x="348" y="829"/>
                </a:cubicBezTo>
                <a:cubicBezTo>
                  <a:pt x="348" y="829"/>
                  <a:pt x="348" y="829"/>
                  <a:pt x="348" y="829"/>
                </a:cubicBezTo>
                <a:cubicBezTo>
                  <a:pt x="348" y="829"/>
                  <a:pt x="359" y="831"/>
                  <a:pt x="361" y="834"/>
                </a:cubicBezTo>
                <a:cubicBezTo>
                  <a:pt x="362" y="835"/>
                  <a:pt x="362" y="852"/>
                  <a:pt x="363" y="869"/>
                </a:cubicBezTo>
                <a:cubicBezTo>
                  <a:pt x="364" y="886"/>
                  <a:pt x="365" y="903"/>
                  <a:pt x="367" y="905"/>
                </a:cubicBezTo>
                <a:cubicBezTo>
                  <a:pt x="371" y="909"/>
                  <a:pt x="386" y="912"/>
                  <a:pt x="391" y="909"/>
                </a:cubicBezTo>
                <a:cubicBezTo>
                  <a:pt x="393" y="908"/>
                  <a:pt x="401" y="893"/>
                  <a:pt x="408" y="877"/>
                </a:cubicBezTo>
                <a:cubicBezTo>
                  <a:pt x="415" y="862"/>
                  <a:pt x="422" y="846"/>
                  <a:pt x="423" y="845"/>
                </a:cubicBezTo>
                <a:cubicBezTo>
                  <a:pt x="426" y="842"/>
                  <a:pt x="436" y="844"/>
                  <a:pt x="436" y="844"/>
                </a:cubicBezTo>
                <a:cubicBezTo>
                  <a:pt x="437" y="845"/>
                  <a:pt x="437" y="845"/>
                  <a:pt x="437" y="845"/>
                </a:cubicBezTo>
                <a:cubicBezTo>
                  <a:pt x="437" y="845"/>
                  <a:pt x="448" y="844"/>
                  <a:pt x="450" y="846"/>
                </a:cubicBezTo>
                <a:cubicBezTo>
                  <a:pt x="451" y="847"/>
                  <a:pt x="455" y="864"/>
                  <a:pt x="460" y="880"/>
                </a:cubicBezTo>
                <a:cubicBezTo>
                  <a:pt x="465" y="896"/>
                  <a:pt x="470" y="912"/>
                  <a:pt x="473" y="914"/>
                </a:cubicBezTo>
                <a:cubicBezTo>
                  <a:pt x="477" y="917"/>
                  <a:pt x="493" y="916"/>
                  <a:pt x="497" y="913"/>
                </a:cubicBezTo>
                <a:cubicBezTo>
                  <a:pt x="499" y="911"/>
                  <a:pt x="503" y="894"/>
                  <a:pt x="506" y="878"/>
                </a:cubicBezTo>
                <a:cubicBezTo>
                  <a:pt x="510" y="861"/>
                  <a:pt x="512" y="844"/>
                  <a:pt x="513" y="843"/>
                </a:cubicBezTo>
                <a:cubicBezTo>
                  <a:pt x="515" y="840"/>
                  <a:pt x="526" y="839"/>
                  <a:pt x="526" y="839"/>
                </a:cubicBezTo>
                <a:cubicBezTo>
                  <a:pt x="526" y="839"/>
                  <a:pt x="526" y="839"/>
                  <a:pt x="526" y="839"/>
                </a:cubicBezTo>
                <a:cubicBezTo>
                  <a:pt x="526" y="839"/>
                  <a:pt x="537" y="837"/>
                  <a:pt x="540" y="838"/>
                </a:cubicBezTo>
                <a:cubicBezTo>
                  <a:pt x="541" y="839"/>
                  <a:pt x="549" y="854"/>
                  <a:pt x="557" y="868"/>
                </a:cubicBezTo>
                <a:cubicBezTo>
                  <a:pt x="565" y="883"/>
                  <a:pt x="575" y="898"/>
                  <a:pt x="577" y="899"/>
                </a:cubicBezTo>
                <a:cubicBezTo>
                  <a:pt x="583" y="901"/>
                  <a:pt x="597" y="896"/>
                  <a:pt x="601" y="892"/>
                </a:cubicBezTo>
                <a:cubicBezTo>
                  <a:pt x="602" y="890"/>
                  <a:pt x="602" y="873"/>
                  <a:pt x="602" y="855"/>
                </a:cubicBezTo>
                <a:cubicBezTo>
                  <a:pt x="601" y="838"/>
                  <a:pt x="600" y="822"/>
                  <a:pt x="600" y="820"/>
                </a:cubicBezTo>
                <a:cubicBezTo>
                  <a:pt x="602" y="816"/>
                  <a:pt x="612" y="814"/>
                  <a:pt x="612" y="814"/>
                </a:cubicBezTo>
                <a:cubicBezTo>
                  <a:pt x="612" y="814"/>
                  <a:pt x="612" y="814"/>
                  <a:pt x="612" y="814"/>
                </a:cubicBezTo>
                <a:cubicBezTo>
                  <a:pt x="612" y="814"/>
                  <a:pt x="622" y="808"/>
                  <a:pt x="625" y="809"/>
                </a:cubicBezTo>
                <a:cubicBezTo>
                  <a:pt x="627" y="809"/>
                  <a:pt x="638" y="822"/>
                  <a:pt x="649" y="835"/>
                </a:cubicBezTo>
                <a:cubicBezTo>
                  <a:pt x="661" y="847"/>
                  <a:pt x="673" y="859"/>
                  <a:pt x="676" y="860"/>
                </a:cubicBezTo>
                <a:cubicBezTo>
                  <a:pt x="681" y="860"/>
                  <a:pt x="695" y="852"/>
                  <a:pt x="697" y="847"/>
                </a:cubicBezTo>
                <a:cubicBezTo>
                  <a:pt x="698" y="845"/>
                  <a:pt x="694" y="828"/>
                  <a:pt x="689" y="812"/>
                </a:cubicBezTo>
                <a:cubicBezTo>
                  <a:pt x="685" y="795"/>
                  <a:pt x="679" y="779"/>
                  <a:pt x="680" y="778"/>
                </a:cubicBezTo>
                <a:cubicBezTo>
                  <a:pt x="680" y="774"/>
                  <a:pt x="690" y="769"/>
                  <a:pt x="690" y="769"/>
                </a:cubicBezTo>
                <a:cubicBezTo>
                  <a:pt x="690" y="769"/>
                  <a:pt x="690" y="769"/>
                  <a:pt x="690" y="769"/>
                </a:cubicBezTo>
                <a:cubicBezTo>
                  <a:pt x="690" y="769"/>
                  <a:pt x="698" y="761"/>
                  <a:pt x="702" y="761"/>
                </a:cubicBezTo>
                <a:cubicBezTo>
                  <a:pt x="703" y="761"/>
                  <a:pt x="717" y="771"/>
                  <a:pt x="731" y="781"/>
                </a:cubicBezTo>
                <a:cubicBezTo>
                  <a:pt x="745" y="790"/>
                  <a:pt x="759" y="799"/>
                  <a:pt x="762" y="799"/>
                </a:cubicBezTo>
                <a:cubicBezTo>
                  <a:pt x="768" y="798"/>
                  <a:pt x="779" y="787"/>
                  <a:pt x="780" y="782"/>
                </a:cubicBezTo>
                <a:cubicBezTo>
                  <a:pt x="780" y="780"/>
                  <a:pt x="773" y="764"/>
                  <a:pt x="765" y="749"/>
                </a:cubicBezTo>
                <a:cubicBezTo>
                  <a:pt x="756" y="734"/>
                  <a:pt x="748" y="720"/>
                  <a:pt x="747" y="718"/>
                </a:cubicBezTo>
                <a:cubicBezTo>
                  <a:pt x="747" y="714"/>
                  <a:pt x="755" y="707"/>
                  <a:pt x="755" y="707"/>
                </a:cubicBezTo>
                <a:cubicBezTo>
                  <a:pt x="755" y="707"/>
                  <a:pt x="755" y="707"/>
                  <a:pt x="755" y="707"/>
                </a:cubicBezTo>
                <a:cubicBezTo>
                  <a:pt x="755" y="707"/>
                  <a:pt x="762" y="698"/>
                  <a:pt x="765" y="697"/>
                </a:cubicBezTo>
                <a:cubicBezTo>
                  <a:pt x="767" y="697"/>
                  <a:pt x="782" y="703"/>
                  <a:pt x="798" y="709"/>
                </a:cubicBezTo>
                <a:cubicBezTo>
                  <a:pt x="813" y="715"/>
                  <a:pt x="830" y="721"/>
                  <a:pt x="833" y="720"/>
                </a:cubicBezTo>
                <a:cubicBezTo>
                  <a:pt x="838" y="718"/>
                  <a:pt x="846" y="705"/>
                  <a:pt x="846" y="699"/>
                </a:cubicBezTo>
                <a:cubicBezTo>
                  <a:pt x="846" y="697"/>
                  <a:pt x="835" y="683"/>
                  <a:pt x="824" y="671"/>
                </a:cubicBezTo>
                <a:cubicBezTo>
                  <a:pt x="812" y="658"/>
                  <a:pt x="800" y="646"/>
                  <a:pt x="800" y="645"/>
                </a:cubicBezTo>
                <a:cubicBezTo>
                  <a:pt x="799" y="641"/>
                  <a:pt x="805" y="632"/>
                  <a:pt x="805" y="632"/>
                </a:cubicBezTo>
                <a:cubicBezTo>
                  <a:pt x="805" y="632"/>
                  <a:pt x="805" y="632"/>
                  <a:pt x="805" y="632"/>
                </a:cubicBezTo>
                <a:cubicBezTo>
                  <a:pt x="805" y="632"/>
                  <a:pt x="809" y="622"/>
                  <a:pt x="812" y="620"/>
                </a:cubicBezTo>
                <a:cubicBezTo>
                  <a:pt x="813" y="619"/>
                  <a:pt x="830" y="622"/>
                  <a:pt x="846" y="624"/>
                </a:cubicBezTo>
                <a:cubicBezTo>
                  <a:pt x="863" y="627"/>
                  <a:pt x="880" y="628"/>
                  <a:pt x="883" y="626"/>
                </a:cubicBezTo>
                <a:cubicBezTo>
                  <a:pt x="888" y="624"/>
                  <a:pt x="893" y="609"/>
                  <a:pt x="891" y="604"/>
                </a:cubicBezTo>
                <a:cubicBezTo>
                  <a:pt x="891" y="601"/>
                  <a:pt x="877" y="591"/>
                  <a:pt x="863" y="581"/>
                </a:cubicBezTo>
                <a:cubicBezTo>
                  <a:pt x="849" y="571"/>
                  <a:pt x="834" y="563"/>
                  <a:pt x="833" y="561"/>
                </a:cubicBezTo>
                <a:cubicBezTo>
                  <a:pt x="831" y="558"/>
                  <a:pt x="835" y="548"/>
                  <a:pt x="835" y="548"/>
                </a:cubicBezTo>
                <a:cubicBezTo>
                  <a:pt x="835" y="548"/>
                  <a:pt x="835" y="548"/>
                  <a:pt x="835" y="548"/>
                </a:cubicBezTo>
                <a:cubicBezTo>
                  <a:pt x="836" y="548"/>
                  <a:pt x="837" y="537"/>
                  <a:pt x="840" y="535"/>
                </a:cubicBezTo>
                <a:cubicBezTo>
                  <a:pt x="841" y="533"/>
                  <a:pt x="857" y="533"/>
                  <a:pt x="874" y="531"/>
                </a:cubicBezTo>
                <a:cubicBezTo>
                  <a:pt x="891" y="529"/>
                  <a:pt x="908" y="526"/>
                  <a:pt x="910" y="524"/>
                </a:cubicBezTo>
                <a:cubicBezTo>
                  <a:pt x="914" y="520"/>
                  <a:pt x="916" y="505"/>
                  <a:pt x="913" y="500"/>
                </a:cubicBezTo>
                <a:cubicBezTo>
                  <a:pt x="912" y="498"/>
                  <a:pt x="896" y="491"/>
                  <a:pt x="880" y="485"/>
                </a:cubicBezTo>
                <a:close/>
              </a:path>
            </a:pathLst>
          </a:custGeom>
          <a:gradFill>
            <a:gsLst>
              <a:gs pos="0">
                <a:srgbClr val="FFFFFF">
                  <a:lumMod val="85000"/>
                </a:srgbClr>
              </a:gs>
              <a:gs pos="100000">
                <a:srgbClr val="FFFFFF"/>
              </a:gs>
            </a:gsLst>
            <a:lin ang="0" scaled="0"/>
          </a:gradFill>
          <a:ln>
            <a:noFill/>
          </a:ln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spPr>
        <p:txBody>
          <a:bodyPr vert="horz" wrap="square" lIns="102034" tIns="51017" rIns="102034" bIns="51017" numCol="1" anchor="t" anchorCtr="0" compatLnSpc="1"/>
          <a:p>
            <a:endParaRPr lang="id-ID">
              <a:solidFill>
                <a:srgbClr val="E7E6E6">
                  <a:lumMod val="50000"/>
                </a:srgbClr>
              </a:solidFill>
              <a:latin typeface="+mj-ea"/>
              <a:ea typeface="+mj-ea"/>
            </a:endParaRPr>
          </a:p>
        </p:txBody>
      </p:sp>
      <p:sp>
        <p:nvSpPr>
          <p:cNvPr id="14" name="Oval 110"/>
          <p:cNvSpPr>
            <a:spLocks noChangeArrowheads="1"/>
          </p:cNvSpPr>
          <p:nvPr/>
        </p:nvSpPr>
        <p:spPr bwMode="auto">
          <a:xfrm rot="16200000">
            <a:off x="3981561" y="1505415"/>
            <a:ext cx="1432911" cy="1435233"/>
          </a:xfrm>
          <a:prstGeom prst="ellipse">
            <a:avLst/>
          </a:prstGeom>
          <a:gradFill>
            <a:gsLst>
              <a:gs pos="0">
                <a:srgbClr val="FFFFFF">
                  <a:lumMod val="85000"/>
                </a:srgbClr>
              </a:gs>
              <a:gs pos="100000">
                <a:srgbClr val="FFFFFF"/>
              </a:gs>
            </a:gsLst>
            <a:lin ang="9000000" scaled="0"/>
          </a:gradFill>
          <a:ln>
            <a:noFill/>
          </a:ln>
        </p:spPr>
        <p:txBody>
          <a:bodyPr vert="horz" wrap="square" lIns="102034" tIns="51017" rIns="102034" bIns="51017" numCol="1" anchor="t" anchorCtr="0" compatLnSpc="1"/>
          <a:p>
            <a:endParaRPr lang="id-ID">
              <a:latin typeface="+mj-ea"/>
              <a:ea typeface="+mj-ea"/>
            </a:endParaRPr>
          </a:p>
        </p:txBody>
      </p:sp>
      <p:sp>
        <p:nvSpPr>
          <p:cNvPr id="15" name="Freeform 120"/>
          <p:cNvSpPr/>
          <p:nvPr/>
        </p:nvSpPr>
        <p:spPr bwMode="auto">
          <a:xfrm flipV="1">
            <a:off x="5912484" y="3421585"/>
            <a:ext cx="2603293" cy="2600684"/>
          </a:xfrm>
          <a:custGeom>
            <a:avLst/>
            <a:gdLst>
              <a:gd name="T0" fmla="*/ 0 w 972"/>
              <a:gd name="T1" fmla="*/ 972 h 972"/>
              <a:gd name="T2" fmla="*/ 0 w 972"/>
              <a:gd name="T3" fmla="*/ 486 h 972"/>
              <a:gd name="T4" fmla="*/ 486 w 972"/>
              <a:gd name="T5" fmla="*/ 0 h 972"/>
              <a:gd name="T6" fmla="*/ 972 w 972"/>
              <a:gd name="T7" fmla="*/ 486 h 972"/>
              <a:gd name="T8" fmla="*/ 486 w 972"/>
              <a:gd name="T9" fmla="*/ 972 h 972"/>
              <a:gd name="T10" fmla="*/ 0 w 972"/>
              <a:gd name="T11" fmla="*/ 972 h 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2" h="972">
                <a:moveTo>
                  <a:pt x="0" y="972"/>
                </a:moveTo>
                <a:cubicBezTo>
                  <a:pt x="0" y="486"/>
                  <a:pt x="0" y="486"/>
                  <a:pt x="0" y="486"/>
                </a:cubicBezTo>
                <a:cubicBezTo>
                  <a:pt x="0" y="218"/>
                  <a:pt x="218" y="0"/>
                  <a:pt x="486" y="0"/>
                </a:cubicBezTo>
                <a:cubicBezTo>
                  <a:pt x="754" y="0"/>
                  <a:pt x="972" y="218"/>
                  <a:pt x="972" y="486"/>
                </a:cubicBezTo>
                <a:cubicBezTo>
                  <a:pt x="972" y="754"/>
                  <a:pt x="754" y="972"/>
                  <a:pt x="486" y="972"/>
                </a:cubicBezTo>
                <a:lnTo>
                  <a:pt x="0" y="972"/>
                </a:lnTo>
                <a:close/>
              </a:path>
            </a:pathLst>
          </a:custGeom>
          <a:solidFill>
            <a:srgbClr val="FFBF53"/>
          </a:solidFill>
          <a:ln>
            <a:noFill/>
          </a:ln>
        </p:spPr>
        <p:txBody>
          <a:bodyPr vert="horz" wrap="square" lIns="102034" tIns="51017" rIns="102034" bIns="51017" numCol="1" anchor="t" anchorCtr="0" compatLnSpc="1"/>
          <a:p>
            <a:endParaRPr lang="id-ID">
              <a:solidFill>
                <a:srgbClr val="E7E6E6">
                  <a:lumMod val="50000"/>
                </a:srgbClr>
              </a:solidFill>
              <a:latin typeface="+mj-ea"/>
              <a:ea typeface="+mj-ea"/>
            </a:endParaRPr>
          </a:p>
        </p:txBody>
      </p:sp>
      <p:sp>
        <p:nvSpPr>
          <p:cNvPr id="16" name="Freeform 121"/>
          <p:cNvSpPr/>
          <p:nvPr/>
        </p:nvSpPr>
        <p:spPr bwMode="auto">
          <a:xfrm flipV="1">
            <a:off x="6100129" y="3625678"/>
            <a:ext cx="2213638" cy="2214477"/>
          </a:xfrm>
          <a:custGeom>
            <a:avLst/>
            <a:gdLst>
              <a:gd name="T0" fmla="*/ 846 w 916"/>
              <a:gd name="T1" fmla="*/ 458 h 917"/>
              <a:gd name="T2" fmla="*/ 910 w 916"/>
              <a:gd name="T3" fmla="*/ 394 h 917"/>
              <a:gd name="T4" fmla="*/ 835 w 916"/>
              <a:gd name="T5" fmla="*/ 369 h 917"/>
              <a:gd name="T6" fmla="*/ 884 w 916"/>
              <a:gd name="T7" fmla="*/ 292 h 917"/>
              <a:gd name="T8" fmla="*/ 805 w 916"/>
              <a:gd name="T9" fmla="*/ 285 h 917"/>
              <a:gd name="T10" fmla="*/ 834 w 916"/>
              <a:gd name="T11" fmla="*/ 199 h 917"/>
              <a:gd name="T12" fmla="*/ 755 w 916"/>
              <a:gd name="T13" fmla="*/ 210 h 917"/>
              <a:gd name="T14" fmla="*/ 764 w 916"/>
              <a:gd name="T15" fmla="*/ 119 h 917"/>
              <a:gd name="T16" fmla="*/ 690 w 916"/>
              <a:gd name="T17" fmla="*/ 148 h 917"/>
              <a:gd name="T18" fmla="*/ 677 w 916"/>
              <a:gd name="T19" fmla="*/ 58 h 917"/>
              <a:gd name="T20" fmla="*/ 612 w 916"/>
              <a:gd name="T21" fmla="*/ 103 h 917"/>
              <a:gd name="T22" fmla="*/ 579 w 916"/>
              <a:gd name="T23" fmla="*/ 19 h 917"/>
              <a:gd name="T24" fmla="*/ 526 w 916"/>
              <a:gd name="T25" fmla="*/ 77 h 917"/>
              <a:gd name="T26" fmla="*/ 474 w 916"/>
              <a:gd name="T27" fmla="*/ 3 h 917"/>
              <a:gd name="T28" fmla="*/ 436 w 916"/>
              <a:gd name="T29" fmla="*/ 72 h 917"/>
              <a:gd name="T30" fmla="*/ 369 w 916"/>
              <a:gd name="T31" fmla="*/ 12 h 917"/>
              <a:gd name="T32" fmla="*/ 348 w 916"/>
              <a:gd name="T33" fmla="*/ 88 h 917"/>
              <a:gd name="T34" fmla="*/ 268 w 916"/>
              <a:gd name="T35" fmla="*/ 44 h 917"/>
              <a:gd name="T36" fmla="*/ 266 w 916"/>
              <a:gd name="T37" fmla="*/ 123 h 917"/>
              <a:gd name="T38" fmla="*/ 178 w 916"/>
              <a:gd name="T39" fmla="*/ 100 h 917"/>
              <a:gd name="T40" fmla="*/ 194 w 916"/>
              <a:gd name="T41" fmla="*/ 177 h 917"/>
              <a:gd name="T42" fmla="*/ 103 w 916"/>
              <a:gd name="T43" fmla="*/ 174 h 917"/>
              <a:gd name="T44" fmla="*/ 136 w 916"/>
              <a:gd name="T45" fmla="*/ 246 h 917"/>
              <a:gd name="T46" fmla="*/ 47 w 916"/>
              <a:gd name="T47" fmla="*/ 264 h 917"/>
              <a:gd name="T48" fmla="*/ 96 w 916"/>
              <a:gd name="T49" fmla="*/ 326 h 917"/>
              <a:gd name="T50" fmla="*/ 13 w 916"/>
              <a:gd name="T51" fmla="*/ 364 h 917"/>
              <a:gd name="T52" fmla="*/ 75 w 916"/>
              <a:gd name="T53" fmla="*/ 414 h 917"/>
              <a:gd name="T54" fmla="*/ 3 w 916"/>
              <a:gd name="T55" fmla="*/ 470 h 917"/>
              <a:gd name="T56" fmla="*/ 75 w 916"/>
              <a:gd name="T57" fmla="*/ 503 h 917"/>
              <a:gd name="T58" fmla="*/ 18 w 916"/>
              <a:gd name="T59" fmla="*/ 574 h 917"/>
              <a:gd name="T60" fmla="*/ 96 w 916"/>
              <a:gd name="T61" fmla="*/ 591 h 917"/>
              <a:gd name="T62" fmla="*/ 57 w 916"/>
              <a:gd name="T63" fmla="*/ 673 h 917"/>
              <a:gd name="T64" fmla="*/ 136 w 916"/>
              <a:gd name="T65" fmla="*/ 671 h 917"/>
              <a:gd name="T66" fmla="*/ 117 w 916"/>
              <a:gd name="T67" fmla="*/ 760 h 917"/>
              <a:gd name="T68" fmla="*/ 194 w 916"/>
              <a:gd name="T69" fmla="*/ 740 h 917"/>
              <a:gd name="T70" fmla="*/ 196 w 916"/>
              <a:gd name="T71" fmla="*/ 831 h 917"/>
              <a:gd name="T72" fmla="*/ 266 w 916"/>
              <a:gd name="T73" fmla="*/ 793 h 917"/>
              <a:gd name="T74" fmla="*/ 289 w 916"/>
              <a:gd name="T75" fmla="*/ 881 h 917"/>
              <a:gd name="T76" fmla="*/ 348 w 916"/>
              <a:gd name="T77" fmla="*/ 829 h 917"/>
              <a:gd name="T78" fmla="*/ 391 w 916"/>
              <a:gd name="T79" fmla="*/ 909 h 917"/>
              <a:gd name="T80" fmla="*/ 437 w 916"/>
              <a:gd name="T81" fmla="*/ 845 h 917"/>
              <a:gd name="T82" fmla="*/ 497 w 916"/>
              <a:gd name="T83" fmla="*/ 913 h 917"/>
              <a:gd name="T84" fmla="*/ 526 w 916"/>
              <a:gd name="T85" fmla="*/ 839 h 917"/>
              <a:gd name="T86" fmla="*/ 601 w 916"/>
              <a:gd name="T87" fmla="*/ 892 h 917"/>
              <a:gd name="T88" fmla="*/ 612 w 916"/>
              <a:gd name="T89" fmla="*/ 814 h 917"/>
              <a:gd name="T90" fmla="*/ 697 w 916"/>
              <a:gd name="T91" fmla="*/ 847 h 917"/>
              <a:gd name="T92" fmla="*/ 690 w 916"/>
              <a:gd name="T93" fmla="*/ 769 h 917"/>
              <a:gd name="T94" fmla="*/ 780 w 916"/>
              <a:gd name="T95" fmla="*/ 782 h 917"/>
              <a:gd name="T96" fmla="*/ 755 w 916"/>
              <a:gd name="T97" fmla="*/ 707 h 917"/>
              <a:gd name="T98" fmla="*/ 846 w 916"/>
              <a:gd name="T99" fmla="*/ 699 h 917"/>
              <a:gd name="T100" fmla="*/ 805 w 916"/>
              <a:gd name="T101" fmla="*/ 632 h 917"/>
              <a:gd name="T102" fmla="*/ 891 w 916"/>
              <a:gd name="T103" fmla="*/ 604 h 917"/>
              <a:gd name="T104" fmla="*/ 835 w 916"/>
              <a:gd name="T105" fmla="*/ 548 h 917"/>
              <a:gd name="T106" fmla="*/ 913 w 916"/>
              <a:gd name="T107" fmla="*/ 500 h 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16" h="917">
                <a:moveTo>
                  <a:pt x="880" y="485"/>
                </a:moveTo>
                <a:cubicBezTo>
                  <a:pt x="864" y="479"/>
                  <a:pt x="848" y="473"/>
                  <a:pt x="847" y="472"/>
                </a:cubicBezTo>
                <a:cubicBezTo>
                  <a:pt x="844" y="469"/>
                  <a:pt x="846" y="459"/>
                  <a:pt x="846" y="459"/>
                </a:cubicBezTo>
                <a:cubicBezTo>
                  <a:pt x="846" y="458"/>
                  <a:pt x="846" y="458"/>
                  <a:pt x="846" y="458"/>
                </a:cubicBezTo>
                <a:cubicBezTo>
                  <a:pt x="846" y="458"/>
                  <a:pt x="845" y="447"/>
                  <a:pt x="847" y="445"/>
                </a:cubicBezTo>
                <a:cubicBezTo>
                  <a:pt x="848" y="443"/>
                  <a:pt x="864" y="439"/>
                  <a:pt x="880" y="433"/>
                </a:cubicBezTo>
                <a:cubicBezTo>
                  <a:pt x="896" y="427"/>
                  <a:pt x="912" y="421"/>
                  <a:pt x="913" y="418"/>
                </a:cubicBezTo>
                <a:cubicBezTo>
                  <a:pt x="916" y="414"/>
                  <a:pt x="914" y="398"/>
                  <a:pt x="910" y="394"/>
                </a:cubicBezTo>
                <a:cubicBezTo>
                  <a:pt x="909" y="392"/>
                  <a:pt x="892" y="389"/>
                  <a:pt x="875" y="387"/>
                </a:cubicBezTo>
                <a:cubicBezTo>
                  <a:pt x="858" y="385"/>
                  <a:pt x="841" y="383"/>
                  <a:pt x="840" y="382"/>
                </a:cubicBezTo>
                <a:cubicBezTo>
                  <a:pt x="836" y="380"/>
                  <a:pt x="835" y="369"/>
                  <a:pt x="835" y="369"/>
                </a:cubicBezTo>
                <a:cubicBezTo>
                  <a:pt x="835" y="369"/>
                  <a:pt x="835" y="369"/>
                  <a:pt x="835" y="369"/>
                </a:cubicBezTo>
                <a:cubicBezTo>
                  <a:pt x="835" y="369"/>
                  <a:pt x="832" y="359"/>
                  <a:pt x="833" y="356"/>
                </a:cubicBezTo>
                <a:cubicBezTo>
                  <a:pt x="834" y="354"/>
                  <a:pt x="848" y="346"/>
                  <a:pt x="863" y="337"/>
                </a:cubicBezTo>
                <a:cubicBezTo>
                  <a:pt x="877" y="328"/>
                  <a:pt x="891" y="317"/>
                  <a:pt x="892" y="315"/>
                </a:cubicBezTo>
                <a:cubicBezTo>
                  <a:pt x="894" y="309"/>
                  <a:pt x="888" y="295"/>
                  <a:pt x="884" y="292"/>
                </a:cubicBezTo>
                <a:cubicBezTo>
                  <a:pt x="881" y="290"/>
                  <a:pt x="864" y="291"/>
                  <a:pt x="847" y="293"/>
                </a:cubicBezTo>
                <a:cubicBezTo>
                  <a:pt x="830" y="295"/>
                  <a:pt x="814" y="297"/>
                  <a:pt x="812" y="296"/>
                </a:cubicBezTo>
                <a:cubicBezTo>
                  <a:pt x="808" y="295"/>
                  <a:pt x="805" y="285"/>
                  <a:pt x="805" y="285"/>
                </a:cubicBezTo>
                <a:cubicBezTo>
                  <a:pt x="805" y="285"/>
                  <a:pt x="805" y="285"/>
                  <a:pt x="805" y="285"/>
                </a:cubicBezTo>
                <a:cubicBezTo>
                  <a:pt x="805" y="285"/>
                  <a:pt x="799" y="275"/>
                  <a:pt x="799" y="272"/>
                </a:cubicBezTo>
                <a:cubicBezTo>
                  <a:pt x="800" y="271"/>
                  <a:pt x="812" y="259"/>
                  <a:pt x="824" y="247"/>
                </a:cubicBezTo>
                <a:cubicBezTo>
                  <a:pt x="835" y="235"/>
                  <a:pt x="847" y="222"/>
                  <a:pt x="847" y="219"/>
                </a:cubicBezTo>
                <a:cubicBezTo>
                  <a:pt x="847" y="213"/>
                  <a:pt x="839" y="200"/>
                  <a:pt x="834" y="199"/>
                </a:cubicBezTo>
                <a:cubicBezTo>
                  <a:pt x="831" y="198"/>
                  <a:pt x="815" y="202"/>
                  <a:pt x="798" y="208"/>
                </a:cubicBezTo>
                <a:cubicBezTo>
                  <a:pt x="782" y="213"/>
                  <a:pt x="767" y="220"/>
                  <a:pt x="765" y="220"/>
                </a:cubicBezTo>
                <a:cubicBezTo>
                  <a:pt x="761" y="219"/>
                  <a:pt x="755" y="210"/>
                  <a:pt x="755" y="210"/>
                </a:cubicBezTo>
                <a:cubicBezTo>
                  <a:pt x="755" y="210"/>
                  <a:pt x="755" y="210"/>
                  <a:pt x="755" y="210"/>
                </a:cubicBezTo>
                <a:cubicBezTo>
                  <a:pt x="755" y="210"/>
                  <a:pt x="748" y="202"/>
                  <a:pt x="747" y="199"/>
                </a:cubicBezTo>
                <a:cubicBezTo>
                  <a:pt x="747" y="197"/>
                  <a:pt x="756" y="183"/>
                  <a:pt x="765" y="169"/>
                </a:cubicBezTo>
                <a:cubicBezTo>
                  <a:pt x="774" y="154"/>
                  <a:pt x="782" y="139"/>
                  <a:pt x="781" y="136"/>
                </a:cubicBezTo>
                <a:cubicBezTo>
                  <a:pt x="780" y="130"/>
                  <a:pt x="769" y="120"/>
                  <a:pt x="764" y="119"/>
                </a:cubicBezTo>
                <a:cubicBezTo>
                  <a:pt x="761" y="119"/>
                  <a:pt x="746" y="127"/>
                  <a:pt x="732" y="136"/>
                </a:cubicBezTo>
                <a:cubicBezTo>
                  <a:pt x="717" y="145"/>
                  <a:pt x="703" y="155"/>
                  <a:pt x="701" y="155"/>
                </a:cubicBezTo>
                <a:cubicBezTo>
                  <a:pt x="698" y="156"/>
                  <a:pt x="690" y="148"/>
                  <a:pt x="690" y="148"/>
                </a:cubicBezTo>
                <a:cubicBezTo>
                  <a:pt x="690" y="148"/>
                  <a:pt x="690" y="148"/>
                  <a:pt x="690" y="148"/>
                </a:cubicBezTo>
                <a:cubicBezTo>
                  <a:pt x="690" y="148"/>
                  <a:pt x="681" y="142"/>
                  <a:pt x="680" y="139"/>
                </a:cubicBezTo>
                <a:cubicBezTo>
                  <a:pt x="679" y="138"/>
                  <a:pt x="685" y="122"/>
                  <a:pt x="690" y="106"/>
                </a:cubicBezTo>
                <a:cubicBezTo>
                  <a:pt x="695" y="90"/>
                  <a:pt x="699" y="73"/>
                  <a:pt x="698" y="70"/>
                </a:cubicBezTo>
                <a:cubicBezTo>
                  <a:pt x="696" y="65"/>
                  <a:pt x="683" y="58"/>
                  <a:pt x="677" y="58"/>
                </a:cubicBezTo>
                <a:cubicBezTo>
                  <a:pt x="675" y="58"/>
                  <a:pt x="662" y="70"/>
                  <a:pt x="650" y="82"/>
                </a:cubicBezTo>
                <a:cubicBezTo>
                  <a:pt x="638" y="94"/>
                  <a:pt x="627" y="107"/>
                  <a:pt x="625" y="108"/>
                </a:cubicBezTo>
                <a:cubicBezTo>
                  <a:pt x="622" y="109"/>
                  <a:pt x="612" y="103"/>
                  <a:pt x="612" y="103"/>
                </a:cubicBezTo>
                <a:cubicBezTo>
                  <a:pt x="612" y="103"/>
                  <a:pt x="612" y="103"/>
                  <a:pt x="612" y="103"/>
                </a:cubicBezTo>
                <a:cubicBezTo>
                  <a:pt x="612" y="103"/>
                  <a:pt x="602" y="100"/>
                  <a:pt x="600" y="97"/>
                </a:cubicBezTo>
                <a:cubicBezTo>
                  <a:pt x="599" y="95"/>
                  <a:pt x="601" y="79"/>
                  <a:pt x="602" y="62"/>
                </a:cubicBezTo>
                <a:cubicBezTo>
                  <a:pt x="604" y="45"/>
                  <a:pt x="604" y="28"/>
                  <a:pt x="602" y="26"/>
                </a:cubicBezTo>
                <a:cubicBezTo>
                  <a:pt x="599" y="21"/>
                  <a:pt x="584" y="17"/>
                  <a:pt x="579" y="19"/>
                </a:cubicBezTo>
                <a:cubicBezTo>
                  <a:pt x="577" y="19"/>
                  <a:pt x="567" y="34"/>
                  <a:pt x="558" y="48"/>
                </a:cubicBezTo>
                <a:cubicBezTo>
                  <a:pt x="549" y="63"/>
                  <a:pt x="541" y="78"/>
                  <a:pt x="540" y="79"/>
                </a:cubicBezTo>
                <a:cubicBezTo>
                  <a:pt x="537" y="81"/>
                  <a:pt x="526" y="78"/>
                  <a:pt x="526" y="78"/>
                </a:cubicBezTo>
                <a:cubicBezTo>
                  <a:pt x="526" y="77"/>
                  <a:pt x="526" y="77"/>
                  <a:pt x="526" y="77"/>
                </a:cubicBezTo>
                <a:cubicBezTo>
                  <a:pt x="526" y="77"/>
                  <a:pt x="515" y="77"/>
                  <a:pt x="513" y="74"/>
                </a:cubicBezTo>
                <a:cubicBezTo>
                  <a:pt x="512" y="73"/>
                  <a:pt x="510" y="56"/>
                  <a:pt x="507" y="40"/>
                </a:cubicBezTo>
                <a:cubicBezTo>
                  <a:pt x="504" y="23"/>
                  <a:pt x="501" y="6"/>
                  <a:pt x="499" y="4"/>
                </a:cubicBezTo>
                <a:cubicBezTo>
                  <a:pt x="494" y="0"/>
                  <a:pt x="479" y="0"/>
                  <a:pt x="474" y="3"/>
                </a:cubicBezTo>
                <a:cubicBezTo>
                  <a:pt x="472" y="4"/>
                  <a:pt x="466" y="20"/>
                  <a:pt x="461" y="37"/>
                </a:cubicBezTo>
                <a:cubicBezTo>
                  <a:pt x="456" y="53"/>
                  <a:pt x="451" y="69"/>
                  <a:pt x="450" y="71"/>
                </a:cubicBezTo>
                <a:cubicBezTo>
                  <a:pt x="447" y="73"/>
                  <a:pt x="437" y="72"/>
                  <a:pt x="437" y="72"/>
                </a:cubicBezTo>
                <a:cubicBezTo>
                  <a:pt x="436" y="72"/>
                  <a:pt x="436" y="72"/>
                  <a:pt x="436" y="72"/>
                </a:cubicBezTo>
                <a:cubicBezTo>
                  <a:pt x="436" y="72"/>
                  <a:pt x="426" y="74"/>
                  <a:pt x="423" y="72"/>
                </a:cubicBezTo>
                <a:cubicBezTo>
                  <a:pt x="421" y="71"/>
                  <a:pt x="416" y="56"/>
                  <a:pt x="409" y="40"/>
                </a:cubicBezTo>
                <a:cubicBezTo>
                  <a:pt x="403" y="24"/>
                  <a:pt x="395" y="9"/>
                  <a:pt x="393" y="7"/>
                </a:cubicBezTo>
                <a:cubicBezTo>
                  <a:pt x="388" y="5"/>
                  <a:pt x="373" y="8"/>
                  <a:pt x="369" y="12"/>
                </a:cubicBezTo>
                <a:cubicBezTo>
                  <a:pt x="367" y="13"/>
                  <a:pt x="365" y="31"/>
                  <a:pt x="363" y="47"/>
                </a:cubicBezTo>
                <a:cubicBezTo>
                  <a:pt x="362" y="65"/>
                  <a:pt x="362" y="81"/>
                  <a:pt x="361" y="83"/>
                </a:cubicBezTo>
                <a:cubicBezTo>
                  <a:pt x="359" y="86"/>
                  <a:pt x="348" y="88"/>
                  <a:pt x="348" y="88"/>
                </a:cubicBezTo>
                <a:cubicBezTo>
                  <a:pt x="348" y="88"/>
                  <a:pt x="348" y="88"/>
                  <a:pt x="348" y="88"/>
                </a:cubicBezTo>
                <a:cubicBezTo>
                  <a:pt x="348" y="88"/>
                  <a:pt x="338" y="92"/>
                  <a:pt x="335" y="91"/>
                </a:cubicBezTo>
                <a:cubicBezTo>
                  <a:pt x="333" y="90"/>
                  <a:pt x="324" y="76"/>
                  <a:pt x="314" y="63"/>
                </a:cubicBezTo>
                <a:cubicBezTo>
                  <a:pt x="304" y="49"/>
                  <a:pt x="293" y="35"/>
                  <a:pt x="290" y="35"/>
                </a:cubicBezTo>
                <a:cubicBezTo>
                  <a:pt x="285" y="33"/>
                  <a:pt x="271" y="40"/>
                  <a:pt x="268" y="44"/>
                </a:cubicBezTo>
                <a:cubicBezTo>
                  <a:pt x="267" y="47"/>
                  <a:pt x="269" y="64"/>
                  <a:pt x="271" y="81"/>
                </a:cubicBezTo>
                <a:cubicBezTo>
                  <a:pt x="274" y="97"/>
                  <a:pt x="277" y="114"/>
                  <a:pt x="277" y="116"/>
                </a:cubicBezTo>
                <a:cubicBezTo>
                  <a:pt x="276" y="119"/>
                  <a:pt x="266" y="123"/>
                  <a:pt x="266" y="123"/>
                </a:cubicBezTo>
                <a:cubicBezTo>
                  <a:pt x="266" y="123"/>
                  <a:pt x="266" y="123"/>
                  <a:pt x="266" y="123"/>
                </a:cubicBezTo>
                <a:cubicBezTo>
                  <a:pt x="266" y="123"/>
                  <a:pt x="257" y="130"/>
                  <a:pt x="253" y="129"/>
                </a:cubicBezTo>
                <a:cubicBezTo>
                  <a:pt x="252" y="129"/>
                  <a:pt x="240" y="118"/>
                  <a:pt x="227" y="107"/>
                </a:cubicBezTo>
                <a:cubicBezTo>
                  <a:pt x="214" y="96"/>
                  <a:pt x="200" y="85"/>
                  <a:pt x="197" y="85"/>
                </a:cubicBezTo>
                <a:cubicBezTo>
                  <a:pt x="192" y="85"/>
                  <a:pt x="179" y="95"/>
                  <a:pt x="178" y="100"/>
                </a:cubicBezTo>
                <a:cubicBezTo>
                  <a:pt x="177" y="102"/>
                  <a:pt x="183" y="118"/>
                  <a:pt x="189" y="134"/>
                </a:cubicBezTo>
                <a:cubicBezTo>
                  <a:pt x="196" y="150"/>
                  <a:pt x="203" y="165"/>
                  <a:pt x="203" y="167"/>
                </a:cubicBezTo>
                <a:cubicBezTo>
                  <a:pt x="203" y="171"/>
                  <a:pt x="194" y="177"/>
                  <a:pt x="194" y="177"/>
                </a:cubicBezTo>
                <a:cubicBezTo>
                  <a:pt x="194" y="177"/>
                  <a:pt x="194" y="177"/>
                  <a:pt x="194" y="177"/>
                </a:cubicBezTo>
                <a:cubicBezTo>
                  <a:pt x="194" y="177"/>
                  <a:pt x="186" y="185"/>
                  <a:pt x="183" y="186"/>
                </a:cubicBezTo>
                <a:cubicBezTo>
                  <a:pt x="181" y="186"/>
                  <a:pt x="167" y="178"/>
                  <a:pt x="152" y="170"/>
                </a:cubicBezTo>
                <a:cubicBezTo>
                  <a:pt x="137" y="162"/>
                  <a:pt x="121" y="155"/>
                  <a:pt x="118" y="156"/>
                </a:cubicBezTo>
                <a:cubicBezTo>
                  <a:pt x="113" y="157"/>
                  <a:pt x="103" y="169"/>
                  <a:pt x="103" y="174"/>
                </a:cubicBezTo>
                <a:cubicBezTo>
                  <a:pt x="103" y="177"/>
                  <a:pt x="112" y="191"/>
                  <a:pt x="122" y="205"/>
                </a:cubicBezTo>
                <a:cubicBezTo>
                  <a:pt x="132" y="219"/>
                  <a:pt x="142" y="232"/>
                  <a:pt x="143" y="234"/>
                </a:cubicBezTo>
                <a:cubicBezTo>
                  <a:pt x="143" y="238"/>
                  <a:pt x="136" y="246"/>
                  <a:pt x="136" y="246"/>
                </a:cubicBezTo>
                <a:cubicBezTo>
                  <a:pt x="136" y="246"/>
                  <a:pt x="136" y="246"/>
                  <a:pt x="136" y="246"/>
                </a:cubicBezTo>
                <a:cubicBezTo>
                  <a:pt x="136" y="246"/>
                  <a:pt x="131" y="256"/>
                  <a:pt x="128" y="257"/>
                </a:cubicBezTo>
                <a:cubicBezTo>
                  <a:pt x="126" y="257"/>
                  <a:pt x="110" y="253"/>
                  <a:pt x="94" y="248"/>
                </a:cubicBezTo>
                <a:cubicBezTo>
                  <a:pt x="77" y="244"/>
                  <a:pt x="60" y="241"/>
                  <a:pt x="58" y="242"/>
                </a:cubicBezTo>
                <a:cubicBezTo>
                  <a:pt x="52" y="245"/>
                  <a:pt x="46" y="259"/>
                  <a:pt x="47" y="264"/>
                </a:cubicBezTo>
                <a:cubicBezTo>
                  <a:pt x="47" y="266"/>
                  <a:pt x="60" y="279"/>
                  <a:pt x="72" y="290"/>
                </a:cubicBezTo>
                <a:cubicBezTo>
                  <a:pt x="85" y="301"/>
                  <a:pt x="98" y="311"/>
                  <a:pt x="99" y="313"/>
                </a:cubicBezTo>
                <a:cubicBezTo>
                  <a:pt x="101" y="317"/>
                  <a:pt x="96" y="326"/>
                  <a:pt x="96" y="326"/>
                </a:cubicBezTo>
                <a:cubicBezTo>
                  <a:pt x="96" y="326"/>
                  <a:pt x="96" y="326"/>
                  <a:pt x="96" y="326"/>
                </a:cubicBezTo>
                <a:cubicBezTo>
                  <a:pt x="95" y="326"/>
                  <a:pt x="93" y="337"/>
                  <a:pt x="90" y="339"/>
                </a:cubicBezTo>
                <a:cubicBezTo>
                  <a:pt x="89" y="340"/>
                  <a:pt x="72" y="339"/>
                  <a:pt x="55" y="338"/>
                </a:cubicBezTo>
                <a:cubicBezTo>
                  <a:pt x="38" y="338"/>
                  <a:pt x="21" y="339"/>
                  <a:pt x="19" y="341"/>
                </a:cubicBezTo>
                <a:cubicBezTo>
                  <a:pt x="14" y="344"/>
                  <a:pt x="11" y="359"/>
                  <a:pt x="13" y="364"/>
                </a:cubicBezTo>
                <a:cubicBezTo>
                  <a:pt x="14" y="367"/>
                  <a:pt x="29" y="376"/>
                  <a:pt x="44" y="383"/>
                </a:cubicBezTo>
                <a:cubicBezTo>
                  <a:pt x="59" y="391"/>
                  <a:pt x="74" y="398"/>
                  <a:pt x="76" y="400"/>
                </a:cubicBezTo>
                <a:cubicBezTo>
                  <a:pt x="78" y="403"/>
                  <a:pt x="75" y="413"/>
                  <a:pt x="75" y="413"/>
                </a:cubicBezTo>
                <a:cubicBezTo>
                  <a:pt x="75" y="414"/>
                  <a:pt x="75" y="414"/>
                  <a:pt x="75" y="414"/>
                </a:cubicBezTo>
                <a:cubicBezTo>
                  <a:pt x="75" y="414"/>
                  <a:pt x="75" y="424"/>
                  <a:pt x="72" y="427"/>
                </a:cubicBezTo>
                <a:cubicBezTo>
                  <a:pt x="71" y="428"/>
                  <a:pt x="55" y="431"/>
                  <a:pt x="38" y="435"/>
                </a:cubicBezTo>
                <a:cubicBezTo>
                  <a:pt x="22" y="439"/>
                  <a:pt x="5" y="443"/>
                  <a:pt x="3" y="445"/>
                </a:cubicBezTo>
                <a:cubicBezTo>
                  <a:pt x="0" y="450"/>
                  <a:pt x="0" y="465"/>
                  <a:pt x="3" y="470"/>
                </a:cubicBezTo>
                <a:cubicBezTo>
                  <a:pt x="5" y="472"/>
                  <a:pt x="21" y="477"/>
                  <a:pt x="38" y="481"/>
                </a:cubicBezTo>
                <a:cubicBezTo>
                  <a:pt x="54" y="485"/>
                  <a:pt x="71" y="489"/>
                  <a:pt x="72" y="490"/>
                </a:cubicBezTo>
                <a:cubicBezTo>
                  <a:pt x="75" y="492"/>
                  <a:pt x="75" y="503"/>
                  <a:pt x="75" y="503"/>
                </a:cubicBezTo>
                <a:cubicBezTo>
                  <a:pt x="75" y="503"/>
                  <a:pt x="75" y="503"/>
                  <a:pt x="75" y="503"/>
                </a:cubicBezTo>
                <a:cubicBezTo>
                  <a:pt x="75" y="503"/>
                  <a:pt x="77" y="514"/>
                  <a:pt x="76" y="517"/>
                </a:cubicBezTo>
                <a:cubicBezTo>
                  <a:pt x="75" y="519"/>
                  <a:pt x="59" y="525"/>
                  <a:pt x="44" y="533"/>
                </a:cubicBezTo>
                <a:cubicBezTo>
                  <a:pt x="29" y="540"/>
                  <a:pt x="14" y="548"/>
                  <a:pt x="13" y="551"/>
                </a:cubicBezTo>
                <a:cubicBezTo>
                  <a:pt x="10" y="556"/>
                  <a:pt x="14" y="571"/>
                  <a:pt x="18" y="574"/>
                </a:cubicBezTo>
                <a:cubicBezTo>
                  <a:pt x="20" y="576"/>
                  <a:pt x="37" y="577"/>
                  <a:pt x="54" y="578"/>
                </a:cubicBezTo>
                <a:cubicBezTo>
                  <a:pt x="71" y="578"/>
                  <a:pt x="88" y="577"/>
                  <a:pt x="90" y="578"/>
                </a:cubicBezTo>
                <a:cubicBezTo>
                  <a:pt x="93" y="580"/>
                  <a:pt x="96" y="591"/>
                  <a:pt x="96" y="591"/>
                </a:cubicBezTo>
                <a:cubicBezTo>
                  <a:pt x="96" y="591"/>
                  <a:pt x="96" y="591"/>
                  <a:pt x="96" y="591"/>
                </a:cubicBezTo>
                <a:cubicBezTo>
                  <a:pt x="96" y="591"/>
                  <a:pt x="100" y="601"/>
                  <a:pt x="99" y="604"/>
                </a:cubicBezTo>
                <a:cubicBezTo>
                  <a:pt x="99" y="606"/>
                  <a:pt x="86" y="615"/>
                  <a:pt x="72" y="626"/>
                </a:cubicBezTo>
                <a:cubicBezTo>
                  <a:pt x="59" y="637"/>
                  <a:pt x="47" y="649"/>
                  <a:pt x="46" y="651"/>
                </a:cubicBezTo>
                <a:cubicBezTo>
                  <a:pt x="45" y="657"/>
                  <a:pt x="52" y="671"/>
                  <a:pt x="57" y="673"/>
                </a:cubicBezTo>
                <a:cubicBezTo>
                  <a:pt x="59" y="674"/>
                  <a:pt x="76" y="672"/>
                  <a:pt x="93" y="668"/>
                </a:cubicBezTo>
                <a:cubicBezTo>
                  <a:pt x="110" y="664"/>
                  <a:pt x="126" y="660"/>
                  <a:pt x="128" y="660"/>
                </a:cubicBezTo>
                <a:cubicBezTo>
                  <a:pt x="131" y="661"/>
                  <a:pt x="136" y="671"/>
                  <a:pt x="136" y="671"/>
                </a:cubicBezTo>
                <a:cubicBezTo>
                  <a:pt x="136" y="671"/>
                  <a:pt x="136" y="671"/>
                  <a:pt x="136" y="671"/>
                </a:cubicBezTo>
                <a:cubicBezTo>
                  <a:pt x="136" y="671"/>
                  <a:pt x="143" y="680"/>
                  <a:pt x="143" y="683"/>
                </a:cubicBezTo>
                <a:cubicBezTo>
                  <a:pt x="143" y="685"/>
                  <a:pt x="132" y="697"/>
                  <a:pt x="122" y="711"/>
                </a:cubicBezTo>
                <a:cubicBezTo>
                  <a:pt x="111" y="724"/>
                  <a:pt x="102" y="739"/>
                  <a:pt x="102" y="741"/>
                </a:cubicBezTo>
                <a:cubicBezTo>
                  <a:pt x="102" y="747"/>
                  <a:pt x="112" y="759"/>
                  <a:pt x="117" y="760"/>
                </a:cubicBezTo>
                <a:cubicBezTo>
                  <a:pt x="120" y="761"/>
                  <a:pt x="136" y="754"/>
                  <a:pt x="151" y="747"/>
                </a:cubicBezTo>
                <a:cubicBezTo>
                  <a:pt x="166" y="739"/>
                  <a:pt x="181" y="731"/>
                  <a:pt x="183" y="731"/>
                </a:cubicBezTo>
                <a:cubicBezTo>
                  <a:pt x="187" y="731"/>
                  <a:pt x="194" y="740"/>
                  <a:pt x="194" y="740"/>
                </a:cubicBezTo>
                <a:cubicBezTo>
                  <a:pt x="194" y="740"/>
                  <a:pt x="194" y="740"/>
                  <a:pt x="194" y="740"/>
                </a:cubicBezTo>
                <a:cubicBezTo>
                  <a:pt x="194" y="740"/>
                  <a:pt x="202" y="747"/>
                  <a:pt x="203" y="750"/>
                </a:cubicBezTo>
                <a:cubicBezTo>
                  <a:pt x="203" y="751"/>
                  <a:pt x="196" y="766"/>
                  <a:pt x="189" y="782"/>
                </a:cubicBezTo>
                <a:cubicBezTo>
                  <a:pt x="182" y="797"/>
                  <a:pt x="176" y="813"/>
                  <a:pt x="177" y="816"/>
                </a:cubicBezTo>
                <a:cubicBezTo>
                  <a:pt x="178" y="822"/>
                  <a:pt x="191" y="831"/>
                  <a:pt x="196" y="831"/>
                </a:cubicBezTo>
                <a:cubicBezTo>
                  <a:pt x="199" y="831"/>
                  <a:pt x="213" y="821"/>
                  <a:pt x="226" y="810"/>
                </a:cubicBezTo>
                <a:cubicBezTo>
                  <a:pt x="239" y="799"/>
                  <a:pt x="252" y="788"/>
                  <a:pt x="254" y="787"/>
                </a:cubicBezTo>
                <a:cubicBezTo>
                  <a:pt x="257" y="787"/>
                  <a:pt x="266" y="793"/>
                  <a:pt x="266" y="793"/>
                </a:cubicBezTo>
                <a:cubicBezTo>
                  <a:pt x="266" y="793"/>
                  <a:pt x="266" y="793"/>
                  <a:pt x="266" y="793"/>
                </a:cubicBezTo>
                <a:cubicBezTo>
                  <a:pt x="266" y="793"/>
                  <a:pt x="276" y="798"/>
                  <a:pt x="277" y="801"/>
                </a:cubicBezTo>
                <a:cubicBezTo>
                  <a:pt x="278" y="803"/>
                  <a:pt x="274" y="819"/>
                  <a:pt x="271" y="835"/>
                </a:cubicBezTo>
                <a:cubicBezTo>
                  <a:pt x="268" y="852"/>
                  <a:pt x="265" y="869"/>
                  <a:pt x="267" y="872"/>
                </a:cubicBezTo>
                <a:cubicBezTo>
                  <a:pt x="269" y="877"/>
                  <a:pt x="284" y="883"/>
                  <a:pt x="289" y="881"/>
                </a:cubicBezTo>
                <a:cubicBezTo>
                  <a:pt x="291" y="881"/>
                  <a:pt x="303" y="868"/>
                  <a:pt x="313" y="854"/>
                </a:cubicBezTo>
                <a:cubicBezTo>
                  <a:pt x="324" y="841"/>
                  <a:pt x="333" y="827"/>
                  <a:pt x="335" y="826"/>
                </a:cubicBezTo>
                <a:cubicBezTo>
                  <a:pt x="338" y="824"/>
                  <a:pt x="348" y="829"/>
                  <a:pt x="348" y="829"/>
                </a:cubicBezTo>
                <a:cubicBezTo>
                  <a:pt x="348" y="829"/>
                  <a:pt x="348" y="829"/>
                  <a:pt x="348" y="829"/>
                </a:cubicBezTo>
                <a:cubicBezTo>
                  <a:pt x="348" y="829"/>
                  <a:pt x="359" y="831"/>
                  <a:pt x="361" y="834"/>
                </a:cubicBezTo>
                <a:cubicBezTo>
                  <a:pt x="362" y="835"/>
                  <a:pt x="362" y="852"/>
                  <a:pt x="363" y="869"/>
                </a:cubicBezTo>
                <a:cubicBezTo>
                  <a:pt x="364" y="886"/>
                  <a:pt x="365" y="903"/>
                  <a:pt x="367" y="905"/>
                </a:cubicBezTo>
                <a:cubicBezTo>
                  <a:pt x="371" y="909"/>
                  <a:pt x="386" y="912"/>
                  <a:pt x="391" y="909"/>
                </a:cubicBezTo>
                <a:cubicBezTo>
                  <a:pt x="393" y="908"/>
                  <a:pt x="401" y="893"/>
                  <a:pt x="408" y="877"/>
                </a:cubicBezTo>
                <a:cubicBezTo>
                  <a:pt x="415" y="862"/>
                  <a:pt x="422" y="846"/>
                  <a:pt x="423" y="845"/>
                </a:cubicBezTo>
                <a:cubicBezTo>
                  <a:pt x="426" y="842"/>
                  <a:pt x="436" y="844"/>
                  <a:pt x="436" y="844"/>
                </a:cubicBezTo>
                <a:cubicBezTo>
                  <a:pt x="437" y="845"/>
                  <a:pt x="437" y="845"/>
                  <a:pt x="437" y="845"/>
                </a:cubicBezTo>
                <a:cubicBezTo>
                  <a:pt x="437" y="845"/>
                  <a:pt x="448" y="844"/>
                  <a:pt x="450" y="846"/>
                </a:cubicBezTo>
                <a:cubicBezTo>
                  <a:pt x="451" y="847"/>
                  <a:pt x="455" y="864"/>
                  <a:pt x="460" y="880"/>
                </a:cubicBezTo>
                <a:cubicBezTo>
                  <a:pt x="465" y="896"/>
                  <a:pt x="470" y="912"/>
                  <a:pt x="473" y="914"/>
                </a:cubicBezTo>
                <a:cubicBezTo>
                  <a:pt x="477" y="917"/>
                  <a:pt x="493" y="916"/>
                  <a:pt x="497" y="913"/>
                </a:cubicBezTo>
                <a:cubicBezTo>
                  <a:pt x="499" y="911"/>
                  <a:pt x="503" y="894"/>
                  <a:pt x="506" y="878"/>
                </a:cubicBezTo>
                <a:cubicBezTo>
                  <a:pt x="510" y="861"/>
                  <a:pt x="512" y="844"/>
                  <a:pt x="513" y="843"/>
                </a:cubicBezTo>
                <a:cubicBezTo>
                  <a:pt x="515" y="840"/>
                  <a:pt x="526" y="839"/>
                  <a:pt x="526" y="839"/>
                </a:cubicBezTo>
                <a:cubicBezTo>
                  <a:pt x="526" y="839"/>
                  <a:pt x="526" y="839"/>
                  <a:pt x="526" y="839"/>
                </a:cubicBezTo>
                <a:cubicBezTo>
                  <a:pt x="526" y="839"/>
                  <a:pt x="537" y="837"/>
                  <a:pt x="540" y="838"/>
                </a:cubicBezTo>
                <a:cubicBezTo>
                  <a:pt x="541" y="839"/>
                  <a:pt x="549" y="854"/>
                  <a:pt x="557" y="868"/>
                </a:cubicBezTo>
                <a:cubicBezTo>
                  <a:pt x="565" y="883"/>
                  <a:pt x="575" y="898"/>
                  <a:pt x="577" y="899"/>
                </a:cubicBezTo>
                <a:cubicBezTo>
                  <a:pt x="583" y="901"/>
                  <a:pt x="597" y="896"/>
                  <a:pt x="601" y="892"/>
                </a:cubicBezTo>
                <a:cubicBezTo>
                  <a:pt x="602" y="890"/>
                  <a:pt x="602" y="873"/>
                  <a:pt x="602" y="855"/>
                </a:cubicBezTo>
                <a:cubicBezTo>
                  <a:pt x="601" y="838"/>
                  <a:pt x="600" y="822"/>
                  <a:pt x="600" y="820"/>
                </a:cubicBezTo>
                <a:cubicBezTo>
                  <a:pt x="602" y="816"/>
                  <a:pt x="612" y="814"/>
                  <a:pt x="612" y="814"/>
                </a:cubicBezTo>
                <a:cubicBezTo>
                  <a:pt x="612" y="814"/>
                  <a:pt x="612" y="814"/>
                  <a:pt x="612" y="814"/>
                </a:cubicBezTo>
                <a:cubicBezTo>
                  <a:pt x="612" y="814"/>
                  <a:pt x="622" y="808"/>
                  <a:pt x="625" y="809"/>
                </a:cubicBezTo>
                <a:cubicBezTo>
                  <a:pt x="627" y="809"/>
                  <a:pt x="638" y="822"/>
                  <a:pt x="649" y="835"/>
                </a:cubicBezTo>
                <a:cubicBezTo>
                  <a:pt x="661" y="847"/>
                  <a:pt x="673" y="859"/>
                  <a:pt x="676" y="860"/>
                </a:cubicBezTo>
                <a:cubicBezTo>
                  <a:pt x="681" y="860"/>
                  <a:pt x="695" y="852"/>
                  <a:pt x="697" y="847"/>
                </a:cubicBezTo>
                <a:cubicBezTo>
                  <a:pt x="698" y="845"/>
                  <a:pt x="694" y="828"/>
                  <a:pt x="689" y="812"/>
                </a:cubicBezTo>
                <a:cubicBezTo>
                  <a:pt x="685" y="795"/>
                  <a:pt x="679" y="779"/>
                  <a:pt x="680" y="778"/>
                </a:cubicBezTo>
                <a:cubicBezTo>
                  <a:pt x="680" y="774"/>
                  <a:pt x="690" y="769"/>
                  <a:pt x="690" y="769"/>
                </a:cubicBezTo>
                <a:cubicBezTo>
                  <a:pt x="690" y="769"/>
                  <a:pt x="690" y="769"/>
                  <a:pt x="690" y="769"/>
                </a:cubicBezTo>
                <a:cubicBezTo>
                  <a:pt x="690" y="769"/>
                  <a:pt x="698" y="761"/>
                  <a:pt x="702" y="761"/>
                </a:cubicBezTo>
                <a:cubicBezTo>
                  <a:pt x="703" y="761"/>
                  <a:pt x="717" y="771"/>
                  <a:pt x="731" y="781"/>
                </a:cubicBezTo>
                <a:cubicBezTo>
                  <a:pt x="745" y="790"/>
                  <a:pt x="759" y="799"/>
                  <a:pt x="762" y="799"/>
                </a:cubicBezTo>
                <a:cubicBezTo>
                  <a:pt x="768" y="798"/>
                  <a:pt x="779" y="787"/>
                  <a:pt x="780" y="782"/>
                </a:cubicBezTo>
                <a:cubicBezTo>
                  <a:pt x="780" y="780"/>
                  <a:pt x="773" y="764"/>
                  <a:pt x="765" y="749"/>
                </a:cubicBezTo>
                <a:cubicBezTo>
                  <a:pt x="756" y="734"/>
                  <a:pt x="748" y="720"/>
                  <a:pt x="747" y="718"/>
                </a:cubicBezTo>
                <a:cubicBezTo>
                  <a:pt x="747" y="714"/>
                  <a:pt x="755" y="707"/>
                  <a:pt x="755" y="707"/>
                </a:cubicBezTo>
                <a:cubicBezTo>
                  <a:pt x="755" y="707"/>
                  <a:pt x="755" y="707"/>
                  <a:pt x="755" y="707"/>
                </a:cubicBezTo>
                <a:cubicBezTo>
                  <a:pt x="755" y="707"/>
                  <a:pt x="762" y="698"/>
                  <a:pt x="765" y="697"/>
                </a:cubicBezTo>
                <a:cubicBezTo>
                  <a:pt x="767" y="697"/>
                  <a:pt x="782" y="703"/>
                  <a:pt x="798" y="709"/>
                </a:cubicBezTo>
                <a:cubicBezTo>
                  <a:pt x="813" y="715"/>
                  <a:pt x="830" y="721"/>
                  <a:pt x="833" y="720"/>
                </a:cubicBezTo>
                <a:cubicBezTo>
                  <a:pt x="838" y="718"/>
                  <a:pt x="846" y="705"/>
                  <a:pt x="846" y="699"/>
                </a:cubicBezTo>
                <a:cubicBezTo>
                  <a:pt x="846" y="697"/>
                  <a:pt x="835" y="683"/>
                  <a:pt x="824" y="671"/>
                </a:cubicBezTo>
                <a:cubicBezTo>
                  <a:pt x="812" y="658"/>
                  <a:pt x="800" y="646"/>
                  <a:pt x="800" y="645"/>
                </a:cubicBezTo>
                <a:cubicBezTo>
                  <a:pt x="799" y="641"/>
                  <a:pt x="805" y="632"/>
                  <a:pt x="805" y="632"/>
                </a:cubicBezTo>
                <a:cubicBezTo>
                  <a:pt x="805" y="632"/>
                  <a:pt x="805" y="632"/>
                  <a:pt x="805" y="632"/>
                </a:cubicBezTo>
                <a:cubicBezTo>
                  <a:pt x="805" y="632"/>
                  <a:pt x="809" y="622"/>
                  <a:pt x="812" y="620"/>
                </a:cubicBezTo>
                <a:cubicBezTo>
                  <a:pt x="813" y="619"/>
                  <a:pt x="830" y="622"/>
                  <a:pt x="846" y="624"/>
                </a:cubicBezTo>
                <a:cubicBezTo>
                  <a:pt x="863" y="627"/>
                  <a:pt x="880" y="628"/>
                  <a:pt x="883" y="626"/>
                </a:cubicBezTo>
                <a:cubicBezTo>
                  <a:pt x="888" y="624"/>
                  <a:pt x="893" y="609"/>
                  <a:pt x="891" y="604"/>
                </a:cubicBezTo>
                <a:cubicBezTo>
                  <a:pt x="891" y="601"/>
                  <a:pt x="877" y="591"/>
                  <a:pt x="863" y="581"/>
                </a:cubicBezTo>
                <a:cubicBezTo>
                  <a:pt x="849" y="571"/>
                  <a:pt x="834" y="563"/>
                  <a:pt x="833" y="561"/>
                </a:cubicBezTo>
                <a:cubicBezTo>
                  <a:pt x="831" y="558"/>
                  <a:pt x="835" y="548"/>
                  <a:pt x="835" y="548"/>
                </a:cubicBezTo>
                <a:cubicBezTo>
                  <a:pt x="835" y="548"/>
                  <a:pt x="835" y="548"/>
                  <a:pt x="835" y="548"/>
                </a:cubicBezTo>
                <a:cubicBezTo>
                  <a:pt x="836" y="548"/>
                  <a:pt x="837" y="537"/>
                  <a:pt x="840" y="535"/>
                </a:cubicBezTo>
                <a:cubicBezTo>
                  <a:pt x="841" y="533"/>
                  <a:pt x="857" y="533"/>
                  <a:pt x="874" y="531"/>
                </a:cubicBezTo>
                <a:cubicBezTo>
                  <a:pt x="891" y="529"/>
                  <a:pt x="908" y="526"/>
                  <a:pt x="910" y="524"/>
                </a:cubicBezTo>
                <a:cubicBezTo>
                  <a:pt x="914" y="520"/>
                  <a:pt x="916" y="505"/>
                  <a:pt x="913" y="500"/>
                </a:cubicBezTo>
                <a:cubicBezTo>
                  <a:pt x="912" y="498"/>
                  <a:pt x="896" y="491"/>
                  <a:pt x="880" y="485"/>
                </a:cubicBezTo>
                <a:close/>
              </a:path>
            </a:pathLst>
          </a:custGeom>
          <a:gradFill>
            <a:gsLst>
              <a:gs pos="0">
                <a:srgbClr val="FFFFFF">
                  <a:lumMod val="85000"/>
                </a:srgbClr>
              </a:gs>
              <a:gs pos="100000">
                <a:srgbClr val="FFFFFF"/>
              </a:gs>
            </a:gsLst>
            <a:lin ang="0" scaled="0"/>
          </a:gradFill>
          <a:ln>
            <a:noFill/>
          </a:ln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spPr>
        <p:txBody>
          <a:bodyPr vert="horz" wrap="square" lIns="102034" tIns="51017" rIns="102034" bIns="51017" numCol="1" anchor="t" anchorCtr="0" compatLnSpc="1"/>
          <a:p>
            <a:endParaRPr lang="id-ID">
              <a:solidFill>
                <a:srgbClr val="E7E6E6">
                  <a:lumMod val="50000"/>
                </a:srgbClr>
              </a:solidFill>
              <a:latin typeface="+mj-ea"/>
              <a:ea typeface="+mj-ea"/>
            </a:endParaRPr>
          </a:p>
        </p:txBody>
      </p:sp>
      <p:sp>
        <p:nvSpPr>
          <p:cNvPr id="17" name="Oval 122"/>
          <p:cNvSpPr>
            <a:spLocks noChangeArrowheads="1"/>
          </p:cNvSpPr>
          <p:nvPr/>
        </p:nvSpPr>
        <p:spPr bwMode="auto">
          <a:xfrm flipV="1">
            <a:off x="6380660" y="3907966"/>
            <a:ext cx="1652579" cy="1651941"/>
          </a:xfrm>
          <a:prstGeom prst="ellipse">
            <a:avLst/>
          </a:prstGeom>
          <a:gradFill>
            <a:gsLst>
              <a:gs pos="0">
                <a:srgbClr val="FFFFFF">
                  <a:lumMod val="85000"/>
                </a:srgbClr>
              </a:gs>
              <a:gs pos="100000">
                <a:srgbClr val="FFFFFF"/>
              </a:gs>
            </a:gsLst>
            <a:lin ang="9000000" scaled="0"/>
          </a:gradFill>
          <a:ln>
            <a:noFill/>
          </a:ln>
        </p:spPr>
        <p:txBody>
          <a:bodyPr vert="horz" wrap="square" lIns="102034" tIns="51017" rIns="102034" bIns="51017" numCol="1" anchor="t" anchorCtr="0" compatLnSpc="1"/>
          <a:p>
            <a:endParaRPr lang="id-ID">
              <a:solidFill>
                <a:srgbClr val="E7E6E6">
                  <a:lumMod val="50000"/>
                </a:srgbClr>
              </a:solidFill>
              <a:latin typeface="+mj-ea"/>
              <a:ea typeface="+mj-ea"/>
            </a:endParaRPr>
          </a:p>
        </p:txBody>
      </p:sp>
      <p:sp>
        <p:nvSpPr>
          <p:cNvPr id="18" name="Freeform 124"/>
          <p:cNvSpPr/>
          <p:nvPr/>
        </p:nvSpPr>
        <p:spPr bwMode="auto">
          <a:xfrm rot="5400000" flipV="1">
            <a:off x="3904929" y="3420617"/>
            <a:ext cx="1932308" cy="1934247"/>
          </a:xfrm>
          <a:custGeom>
            <a:avLst/>
            <a:gdLst>
              <a:gd name="T0" fmla="*/ 0 w 972"/>
              <a:gd name="T1" fmla="*/ 972 h 972"/>
              <a:gd name="T2" fmla="*/ 0 w 972"/>
              <a:gd name="T3" fmla="*/ 486 h 972"/>
              <a:gd name="T4" fmla="*/ 486 w 972"/>
              <a:gd name="T5" fmla="*/ 0 h 972"/>
              <a:gd name="T6" fmla="*/ 972 w 972"/>
              <a:gd name="T7" fmla="*/ 486 h 972"/>
              <a:gd name="T8" fmla="*/ 486 w 972"/>
              <a:gd name="T9" fmla="*/ 972 h 972"/>
              <a:gd name="T10" fmla="*/ 0 w 972"/>
              <a:gd name="T11" fmla="*/ 972 h 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2" h="972">
                <a:moveTo>
                  <a:pt x="0" y="972"/>
                </a:moveTo>
                <a:cubicBezTo>
                  <a:pt x="0" y="486"/>
                  <a:pt x="0" y="486"/>
                  <a:pt x="0" y="486"/>
                </a:cubicBezTo>
                <a:cubicBezTo>
                  <a:pt x="0" y="218"/>
                  <a:pt x="218" y="0"/>
                  <a:pt x="486" y="0"/>
                </a:cubicBezTo>
                <a:cubicBezTo>
                  <a:pt x="754" y="0"/>
                  <a:pt x="972" y="218"/>
                  <a:pt x="972" y="486"/>
                </a:cubicBezTo>
                <a:cubicBezTo>
                  <a:pt x="972" y="754"/>
                  <a:pt x="754" y="972"/>
                  <a:pt x="486" y="972"/>
                </a:cubicBezTo>
                <a:lnTo>
                  <a:pt x="0" y="972"/>
                </a:lnTo>
                <a:close/>
              </a:path>
            </a:pathLst>
          </a:custGeom>
          <a:solidFill>
            <a:srgbClr val="C65885"/>
          </a:solidFill>
          <a:ln>
            <a:noFill/>
          </a:ln>
          <a:effectLst>
            <a:outerShdw blurRad="177800" dist="190500" dir="5400000" algn="ctr" rotWithShape="0">
              <a:srgbClr val="000000">
                <a:alpha val="43137"/>
              </a:srgbClr>
            </a:outerShdw>
          </a:effectLst>
        </p:spPr>
        <p:txBody>
          <a:bodyPr vert="horz" wrap="square" lIns="102034" tIns="51017" rIns="102034" bIns="51017" numCol="1" anchor="t" anchorCtr="0" compatLnSpc="1"/>
          <a:p>
            <a:endParaRPr lang="id-ID">
              <a:solidFill>
                <a:srgbClr val="E7E6E6">
                  <a:lumMod val="50000"/>
                </a:srgbClr>
              </a:solidFill>
              <a:latin typeface="+mj-ea"/>
              <a:ea typeface="+mj-ea"/>
            </a:endParaRPr>
          </a:p>
        </p:txBody>
      </p:sp>
      <p:sp>
        <p:nvSpPr>
          <p:cNvPr id="2" name="Freeform 125"/>
          <p:cNvSpPr/>
          <p:nvPr/>
        </p:nvSpPr>
        <p:spPr bwMode="auto">
          <a:xfrm rot="5400000" flipV="1">
            <a:off x="4041369" y="3558905"/>
            <a:ext cx="1643084" cy="1647008"/>
          </a:xfrm>
          <a:custGeom>
            <a:avLst/>
            <a:gdLst>
              <a:gd name="T0" fmla="*/ 846 w 916"/>
              <a:gd name="T1" fmla="*/ 458 h 917"/>
              <a:gd name="T2" fmla="*/ 910 w 916"/>
              <a:gd name="T3" fmla="*/ 394 h 917"/>
              <a:gd name="T4" fmla="*/ 835 w 916"/>
              <a:gd name="T5" fmla="*/ 369 h 917"/>
              <a:gd name="T6" fmla="*/ 884 w 916"/>
              <a:gd name="T7" fmla="*/ 292 h 917"/>
              <a:gd name="T8" fmla="*/ 805 w 916"/>
              <a:gd name="T9" fmla="*/ 285 h 917"/>
              <a:gd name="T10" fmla="*/ 834 w 916"/>
              <a:gd name="T11" fmla="*/ 199 h 917"/>
              <a:gd name="T12" fmla="*/ 755 w 916"/>
              <a:gd name="T13" fmla="*/ 210 h 917"/>
              <a:gd name="T14" fmla="*/ 764 w 916"/>
              <a:gd name="T15" fmla="*/ 119 h 917"/>
              <a:gd name="T16" fmla="*/ 690 w 916"/>
              <a:gd name="T17" fmla="*/ 148 h 917"/>
              <a:gd name="T18" fmla="*/ 677 w 916"/>
              <a:gd name="T19" fmla="*/ 58 h 917"/>
              <a:gd name="T20" fmla="*/ 612 w 916"/>
              <a:gd name="T21" fmla="*/ 103 h 917"/>
              <a:gd name="T22" fmla="*/ 579 w 916"/>
              <a:gd name="T23" fmla="*/ 19 h 917"/>
              <a:gd name="T24" fmla="*/ 526 w 916"/>
              <a:gd name="T25" fmla="*/ 77 h 917"/>
              <a:gd name="T26" fmla="*/ 474 w 916"/>
              <a:gd name="T27" fmla="*/ 3 h 917"/>
              <a:gd name="T28" fmla="*/ 436 w 916"/>
              <a:gd name="T29" fmla="*/ 72 h 917"/>
              <a:gd name="T30" fmla="*/ 369 w 916"/>
              <a:gd name="T31" fmla="*/ 12 h 917"/>
              <a:gd name="T32" fmla="*/ 348 w 916"/>
              <a:gd name="T33" fmla="*/ 88 h 917"/>
              <a:gd name="T34" fmla="*/ 268 w 916"/>
              <a:gd name="T35" fmla="*/ 44 h 917"/>
              <a:gd name="T36" fmla="*/ 266 w 916"/>
              <a:gd name="T37" fmla="*/ 123 h 917"/>
              <a:gd name="T38" fmla="*/ 178 w 916"/>
              <a:gd name="T39" fmla="*/ 100 h 917"/>
              <a:gd name="T40" fmla="*/ 194 w 916"/>
              <a:gd name="T41" fmla="*/ 177 h 917"/>
              <a:gd name="T42" fmla="*/ 103 w 916"/>
              <a:gd name="T43" fmla="*/ 174 h 917"/>
              <a:gd name="T44" fmla="*/ 136 w 916"/>
              <a:gd name="T45" fmla="*/ 246 h 917"/>
              <a:gd name="T46" fmla="*/ 47 w 916"/>
              <a:gd name="T47" fmla="*/ 264 h 917"/>
              <a:gd name="T48" fmla="*/ 96 w 916"/>
              <a:gd name="T49" fmla="*/ 326 h 917"/>
              <a:gd name="T50" fmla="*/ 13 w 916"/>
              <a:gd name="T51" fmla="*/ 364 h 917"/>
              <a:gd name="T52" fmla="*/ 75 w 916"/>
              <a:gd name="T53" fmla="*/ 414 h 917"/>
              <a:gd name="T54" fmla="*/ 3 w 916"/>
              <a:gd name="T55" fmla="*/ 470 h 917"/>
              <a:gd name="T56" fmla="*/ 75 w 916"/>
              <a:gd name="T57" fmla="*/ 503 h 917"/>
              <a:gd name="T58" fmla="*/ 18 w 916"/>
              <a:gd name="T59" fmla="*/ 574 h 917"/>
              <a:gd name="T60" fmla="*/ 96 w 916"/>
              <a:gd name="T61" fmla="*/ 591 h 917"/>
              <a:gd name="T62" fmla="*/ 57 w 916"/>
              <a:gd name="T63" fmla="*/ 673 h 917"/>
              <a:gd name="T64" fmla="*/ 136 w 916"/>
              <a:gd name="T65" fmla="*/ 671 h 917"/>
              <a:gd name="T66" fmla="*/ 117 w 916"/>
              <a:gd name="T67" fmla="*/ 760 h 917"/>
              <a:gd name="T68" fmla="*/ 194 w 916"/>
              <a:gd name="T69" fmla="*/ 740 h 917"/>
              <a:gd name="T70" fmla="*/ 196 w 916"/>
              <a:gd name="T71" fmla="*/ 831 h 917"/>
              <a:gd name="T72" fmla="*/ 266 w 916"/>
              <a:gd name="T73" fmla="*/ 793 h 917"/>
              <a:gd name="T74" fmla="*/ 289 w 916"/>
              <a:gd name="T75" fmla="*/ 881 h 917"/>
              <a:gd name="T76" fmla="*/ 348 w 916"/>
              <a:gd name="T77" fmla="*/ 829 h 917"/>
              <a:gd name="T78" fmla="*/ 391 w 916"/>
              <a:gd name="T79" fmla="*/ 909 h 917"/>
              <a:gd name="T80" fmla="*/ 437 w 916"/>
              <a:gd name="T81" fmla="*/ 845 h 917"/>
              <a:gd name="T82" fmla="*/ 497 w 916"/>
              <a:gd name="T83" fmla="*/ 913 h 917"/>
              <a:gd name="T84" fmla="*/ 526 w 916"/>
              <a:gd name="T85" fmla="*/ 839 h 917"/>
              <a:gd name="T86" fmla="*/ 601 w 916"/>
              <a:gd name="T87" fmla="*/ 892 h 917"/>
              <a:gd name="T88" fmla="*/ 612 w 916"/>
              <a:gd name="T89" fmla="*/ 814 h 917"/>
              <a:gd name="T90" fmla="*/ 697 w 916"/>
              <a:gd name="T91" fmla="*/ 847 h 917"/>
              <a:gd name="T92" fmla="*/ 690 w 916"/>
              <a:gd name="T93" fmla="*/ 769 h 917"/>
              <a:gd name="T94" fmla="*/ 780 w 916"/>
              <a:gd name="T95" fmla="*/ 782 h 917"/>
              <a:gd name="T96" fmla="*/ 755 w 916"/>
              <a:gd name="T97" fmla="*/ 707 h 917"/>
              <a:gd name="T98" fmla="*/ 846 w 916"/>
              <a:gd name="T99" fmla="*/ 699 h 917"/>
              <a:gd name="T100" fmla="*/ 805 w 916"/>
              <a:gd name="T101" fmla="*/ 632 h 917"/>
              <a:gd name="T102" fmla="*/ 891 w 916"/>
              <a:gd name="T103" fmla="*/ 604 h 917"/>
              <a:gd name="T104" fmla="*/ 835 w 916"/>
              <a:gd name="T105" fmla="*/ 548 h 917"/>
              <a:gd name="T106" fmla="*/ 913 w 916"/>
              <a:gd name="T107" fmla="*/ 500 h 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16" h="917">
                <a:moveTo>
                  <a:pt x="880" y="485"/>
                </a:moveTo>
                <a:cubicBezTo>
                  <a:pt x="864" y="479"/>
                  <a:pt x="848" y="473"/>
                  <a:pt x="847" y="472"/>
                </a:cubicBezTo>
                <a:cubicBezTo>
                  <a:pt x="844" y="469"/>
                  <a:pt x="846" y="459"/>
                  <a:pt x="846" y="459"/>
                </a:cubicBezTo>
                <a:cubicBezTo>
                  <a:pt x="846" y="458"/>
                  <a:pt x="846" y="458"/>
                  <a:pt x="846" y="458"/>
                </a:cubicBezTo>
                <a:cubicBezTo>
                  <a:pt x="846" y="458"/>
                  <a:pt x="845" y="447"/>
                  <a:pt x="847" y="445"/>
                </a:cubicBezTo>
                <a:cubicBezTo>
                  <a:pt x="848" y="443"/>
                  <a:pt x="864" y="439"/>
                  <a:pt x="880" y="433"/>
                </a:cubicBezTo>
                <a:cubicBezTo>
                  <a:pt x="896" y="427"/>
                  <a:pt x="912" y="421"/>
                  <a:pt x="913" y="418"/>
                </a:cubicBezTo>
                <a:cubicBezTo>
                  <a:pt x="916" y="414"/>
                  <a:pt x="914" y="398"/>
                  <a:pt x="910" y="394"/>
                </a:cubicBezTo>
                <a:cubicBezTo>
                  <a:pt x="909" y="392"/>
                  <a:pt x="892" y="389"/>
                  <a:pt x="875" y="387"/>
                </a:cubicBezTo>
                <a:cubicBezTo>
                  <a:pt x="858" y="385"/>
                  <a:pt x="841" y="383"/>
                  <a:pt x="840" y="382"/>
                </a:cubicBezTo>
                <a:cubicBezTo>
                  <a:pt x="836" y="380"/>
                  <a:pt x="835" y="369"/>
                  <a:pt x="835" y="369"/>
                </a:cubicBezTo>
                <a:cubicBezTo>
                  <a:pt x="835" y="369"/>
                  <a:pt x="835" y="369"/>
                  <a:pt x="835" y="369"/>
                </a:cubicBezTo>
                <a:cubicBezTo>
                  <a:pt x="835" y="369"/>
                  <a:pt x="832" y="359"/>
                  <a:pt x="833" y="356"/>
                </a:cubicBezTo>
                <a:cubicBezTo>
                  <a:pt x="834" y="354"/>
                  <a:pt x="848" y="346"/>
                  <a:pt x="863" y="337"/>
                </a:cubicBezTo>
                <a:cubicBezTo>
                  <a:pt x="877" y="328"/>
                  <a:pt x="891" y="317"/>
                  <a:pt x="892" y="315"/>
                </a:cubicBezTo>
                <a:cubicBezTo>
                  <a:pt x="894" y="309"/>
                  <a:pt x="888" y="295"/>
                  <a:pt x="884" y="292"/>
                </a:cubicBezTo>
                <a:cubicBezTo>
                  <a:pt x="881" y="290"/>
                  <a:pt x="864" y="291"/>
                  <a:pt x="847" y="293"/>
                </a:cubicBezTo>
                <a:cubicBezTo>
                  <a:pt x="830" y="295"/>
                  <a:pt x="814" y="297"/>
                  <a:pt x="812" y="296"/>
                </a:cubicBezTo>
                <a:cubicBezTo>
                  <a:pt x="808" y="295"/>
                  <a:pt x="805" y="285"/>
                  <a:pt x="805" y="285"/>
                </a:cubicBezTo>
                <a:cubicBezTo>
                  <a:pt x="805" y="285"/>
                  <a:pt x="805" y="285"/>
                  <a:pt x="805" y="285"/>
                </a:cubicBezTo>
                <a:cubicBezTo>
                  <a:pt x="805" y="285"/>
                  <a:pt x="799" y="275"/>
                  <a:pt x="799" y="272"/>
                </a:cubicBezTo>
                <a:cubicBezTo>
                  <a:pt x="800" y="271"/>
                  <a:pt x="812" y="259"/>
                  <a:pt x="824" y="247"/>
                </a:cubicBezTo>
                <a:cubicBezTo>
                  <a:pt x="835" y="235"/>
                  <a:pt x="847" y="222"/>
                  <a:pt x="847" y="219"/>
                </a:cubicBezTo>
                <a:cubicBezTo>
                  <a:pt x="847" y="213"/>
                  <a:pt x="839" y="200"/>
                  <a:pt x="834" y="199"/>
                </a:cubicBezTo>
                <a:cubicBezTo>
                  <a:pt x="831" y="198"/>
                  <a:pt x="815" y="202"/>
                  <a:pt x="798" y="208"/>
                </a:cubicBezTo>
                <a:cubicBezTo>
                  <a:pt x="782" y="213"/>
                  <a:pt x="767" y="220"/>
                  <a:pt x="765" y="220"/>
                </a:cubicBezTo>
                <a:cubicBezTo>
                  <a:pt x="761" y="219"/>
                  <a:pt x="755" y="210"/>
                  <a:pt x="755" y="210"/>
                </a:cubicBezTo>
                <a:cubicBezTo>
                  <a:pt x="755" y="210"/>
                  <a:pt x="755" y="210"/>
                  <a:pt x="755" y="210"/>
                </a:cubicBezTo>
                <a:cubicBezTo>
                  <a:pt x="755" y="210"/>
                  <a:pt x="748" y="202"/>
                  <a:pt x="747" y="199"/>
                </a:cubicBezTo>
                <a:cubicBezTo>
                  <a:pt x="747" y="197"/>
                  <a:pt x="756" y="183"/>
                  <a:pt x="765" y="169"/>
                </a:cubicBezTo>
                <a:cubicBezTo>
                  <a:pt x="774" y="154"/>
                  <a:pt x="782" y="139"/>
                  <a:pt x="781" y="136"/>
                </a:cubicBezTo>
                <a:cubicBezTo>
                  <a:pt x="780" y="130"/>
                  <a:pt x="769" y="120"/>
                  <a:pt x="764" y="119"/>
                </a:cubicBezTo>
                <a:cubicBezTo>
                  <a:pt x="761" y="119"/>
                  <a:pt x="746" y="127"/>
                  <a:pt x="732" y="136"/>
                </a:cubicBezTo>
                <a:cubicBezTo>
                  <a:pt x="717" y="145"/>
                  <a:pt x="703" y="155"/>
                  <a:pt x="701" y="155"/>
                </a:cubicBezTo>
                <a:cubicBezTo>
                  <a:pt x="698" y="156"/>
                  <a:pt x="690" y="148"/>
                  <a:pt x="690" y="148"/>
                </a:cubicBezTo>
                <a:cubicBezTo>
                  <a:pt x="690" y="148"/>
                  <a:pt x="690" y="148"/>
                  <a:pt x="690" y="148"/>
                </a:cubicBezTo>
                <a:cubicBezTo>
                  <a:pt x="690" y="148"/>
                  <a:pt x="681" y="142"/>
                  <a:pt x="680" y="139"/>
                </a:cubicBezTo>
                <a:cubicBezTo>
                  <a:pt x="679" y="138"/>
                  <a:pt x="685" y="122"/>
                  <a:pt x="690" y="106"/>
                </a:cubicBezTo>
                <a:cubicBezTo>
                  <a:pt x="695" y="90"/>
                  <a:pt x="699" y="73"/>
                  <a:pt x="698" y="70"/>
                </a:cubicBezTo>
                <a:cubicBezTo>
                  <a:pt x="696" y="65"/>
                  <a:pt x="683" y="58"/>
                  <a:pt x="677" y="58"/>
                </a:cubicBezTo>
                <a:cubicBezTo>
                  <a:pt x="675" y="58"/>
                  <a:pt x="662" y="70"/>
                  <a:pt x="650" y="82"/>
                </a:cubicBezTo>
                <a:cubicBezTo>
                  <a:pt x="638" y="94"/>
                  <a:pt x="627" y="107"/>
                  <a:pt x="625" y="108"/>
                </a:cubicBezTo>
                <a:cubicBezTo>
                  <a:pt x="622" y="109"/>
                  <a:pt x="612" y="103"/>
                  <a:pt x="612" y="103"/>
                </a:cubicBezTo>
                <a:cubicBezTo>
                  <a:pt x="612" y="103"/>
                  <a:pt x="612" y="103"/>
                  <a:pt x="612" y="103"/>
                </a:cubicBezTo>
                <a:cubicBezTo>
                  <a:pt x="612" y="103"/>
                  <a:pt x="602" y="100"/>
                  <a:pt x="600" y="97"/>
                </a:cubicBezTo>
                <a:cubicBezTo>
                  <a:pt x="599" y="95"/>
                  <a:pt x="601" y="79"/>
                  <a:pt x="602" y="62"/>
                </a:cubicBezTo>
                <a:cubicBezTo>
                  <a:pt x="604" y="45"/>
                  <a:pt x="604" y="28"/>
                  <a:pt x="602" y="26"/>
                </a:cubicBezTo>
                <a:cubicBezTo>
                  <a:pt x="599" y="21"/>
                  <a:pt x="584" y="17"/>
                  <a:pt x="579" y="19"/>
                </a:cubicBezTo>
                <a:cubicBezTo>
                  <a:pt x="577" y="19"/>
                  <a:pt x="567" y="34"/>
                  <a:pt x="558" y="48"/>
                </a:cubicBezTo>
                <a:cubicBezTo>
                  <a:pt x="549" y="63"/>
                  <a:pt x="541" y="78"/>
                  <a:pt x="540" y="79"/>
                </a:cubicBezTo>
                <a:cubicBezTo>
                  <a:pt x="537" y="81"/>
                  <a:pt x="526" y="78"/>
                  <a:pt x="526" y="78"/>
                </a:cubicBezTo>
                <a:cubicBezTo>
                  <a:pt x="526" y="77"/>
                  <a:pt x="526" y="77"/>
                  <a:pt x="526" y="77"/>
                </a:cubicBezTo>
                <a:cubicBezTo>
                  <a:pt x="526" y="77"/>
                  <a:pt x="515" y="77"/>
                  <a:pt x="513" y="74"/>
                </a:cubicBezTo>
                <a:cubicBezTo>
                  <a:pt x="512" y="73"/>
                  <a:pt x="510" y="56"/>
                  <a:pt x="507" y="40"/>
                </a:cubicBezTo>
                <a:cubicBezTo>
                  <a:pt x="504" y="23"/>
                  <a:pt x="501" y="6"/>
                  <a:pt x="499" y="4"/>
                </a:cubicBezTo>
                <a:cubicBezTo>
                  <a:pt x="494" y="0"/>
                  <a:pt x="479" y="0"/>
                  <a:pt x="474" y="3"/>
                </a:cubicBezTo>
                <a:cubicBezTo>
                  <a:pt x="472" y="4"/>
                  <a:pt x="466" y="20"/>
                  <a:pt x="461" y="37"/>
                </a:cubicBezTo>
                <a:cubicBezTo>
                  <a:pt x="456" y="53"/>
                  <a:pt x="451" y="69"/>
                  <a:pt x="450" y="71"/>
                </a:cubicBezTo>
                <a:cubicBezTo>
                  <a:pt x="447" y="73"/>
                  <a:pt x="437" y="72"/>
                  <a:pt x="437" y="72"/>
                </a:cubicBezTo>
                <a:cubicBezTo>
                  <a:pt x="436" y="72"/>
                  <a:pt x="436" y="72"/>
                  <a:pt x="436" y="72"/>
                </a:cubicBezTo>
                <a:cubicBezTo>
                  <a:pt x="436" y="72"/>
                  <a:pt x="426" y="74"/>
                  <a:pt x="423" y="72"/>
                </a:cubicBezTo>
                <a:cubicBezTo>
                  <a:pt x="421" y="71"/>
                  <a:pt x="416" y="56"/>
                  <a:pt x="409" y="40"/>
                </a:cubicBezTo>
                <a:cubicBezTo>
                  <a:pt x="403" y="24"/>
                  <a:pt x="395" y="9"/>
                  <a:pt x="393" y="7"/>
                </a:cubicBezTo>
                <a:cubicBezTo>
                  <a:pt x="388" y="5"/>
                  <a:pt x="373" y="8"/>
                  <a:pt x="369" y="12"/>
                </a:cubicBezTo>
                <a:cubicBezTo>
                  <a:pt x="367" y="13"/>
                  <a:pt x="365" y="31"/>
                  <a:pt x="363" y="47"/>
                </a:cubicBezTo>
                <a:cubicBezTo>
                  <a:pt x="362" y="65"/>
                  <a:pt x="362" y="81"/>
                  <a:pt x="361" y="83"/>
                </a:cubicBezTo>
                <a:cubicBezTo>
                  <a:pt x="359" y="86"/>
                  <a:pt x="348" y="88"/>
                  <a:pt x="348" y="88"/>
                </a:cubicBezTo>
                <a:cubicBezTo>
                  <a:pt x="348" y="88"/>
                  <a:pt x="348" y="88"/>
                  <a:pt x="348" y="88"/>
                </a:cubicBezTo>
                <a:cubicBezTo>
                  <a:pt x="348" y="88"/>
                  <a:pt x="338" y="92"/>
                  <a:pt x="335" y="91"/>
                </a:cubicBezTo>
                <a:cubicBezTo>
                  <a:pt x="333" y="90"/>
                  <a:pt x="324" y="76"/>
                  <a:pt x="314" y="63"/>
                </a:cubicBezTo>
                <a:cubicBezTo>
                  <a:pt x="304" y="49"/>
                  <a:pt x="293" y="35"/>
                  <a:pt x="290" y="35"/>
                </a:cubicBezTo>
                <a:cubicBezTo>
                  <a:pt x="285" y="33"/>
                  <a:pt x="271" y="40"/>
                  <a:pt x="268" y="44"/>
                </a:cubicBezTo>
                <a:cubicBezTo>
                  <a:pt x="267" y="47"/>
                  <a:pt x="269" y="64"/>
                  <a:pt x="271" y="81"/>
                </a:cubicBezTo>
                <a:cubicBezTo>
                  <a:pt x="274" y="97"/>
                  <a:pt x="277" y="114"/>
                  <a:pt x="277" y="116"/>
                </a:cubicBezTo>
                <a:cubicBezTo>
                  <a:pt x="276" y="119"/>
                  <a:pt x="266" y="123"/>
                  <a:pt x="266" y="123"/>
                </a:cubicBezTo>
                <a:cubicBezTo>
                  <a:pt x="266" y="123"/>
                  <a:pt x="266" y="123"/>
                  <a:pt x="266" y="123"/>
                </a:cubicBezTo>
                <a:cubicBezTo>
                  <a:pt x="266" y="123"/>
                  <a:pt x="257" y="130"/>
                  <a:pt x="253" y="129"/>
                </a:cubicBezTo>
                <a:cubicBezTo>
                  <a:pt x="252" y="129"/>
                  <a:pt x="240" y="118"/>
                  <a:pt x="227" y="107"/>
                </a:cubicBezTo>
                <a:cubicBezTo>
                  <a:pt x="214" y="96"/>
                  <a:pt x="200" y="85"/>
                  <a:pt x="197" y="85"/>
                </a:cubicBezTo>
                <a:cubicBezTo>
                  <a:pt x="192" y="85"/>
                  <a:pt x="179" y="95"/>
                  <a:pt x="178" y="100"/>
                </a:cubicBezTo>
                <a:cubicBezTo>
                  <a:pt x="177" y="102"/>
                  <a:pt x="183" y="118"/>
                  <a:pt x="189" y="134"/>
                </a:cubicBezTo>
                <a:cubicBezTo>
                  <a:pt x="196" y="150"/>
                  <a:pt x="203" y="165"/>
                  <a:pt x="203" y="167"/>
                </a:cubicBezTo>
                <a:cubicBezTo>
                  <a:pt x="203" y="171"/>
                  <a:pt x="194" y="177"/>
                  <a:pt x="194" y="177"/>
                </a:cubicBezTo>
                <a:cubicBezTo>
                  <a:pt x="194" y="177"/>
                  <a:pt x="194" y="177"/>
                  <a:pt x="194" y="177"/>
                </a:cubicBezTo>
                <a:cubicBezTo>
                  <a:pt x="194" y="177"/>
                  <a:pt x="186" y="185"/>
                  <a:pt x="183" y="186"/>
                </a:cubicBezTo>
                <a:cubicBezTo>
                  <a:pt x="181" y="186"/>
                  <a:pt x="167" y="178"/>
                  <a:pt x="152" y="170"/>
                </a:cubicBezTo>
                <a:cubicBezTo>
                  <a:pt x="137" y="162"/>
                  <a:pt x="121" y="155"/>
                  <a:pt x="118" y="156"/>
                </a:cubicBezTo>
                <a:cubicBezTo>
                  <a:pt x="113" y="157"/>
                  <a:pt x="103" y="169"/>
                  <a:pt x="103" y="174"/>
                </a:cubicBezTo>
                <a:cubicBezTo>
                  <a:pt x="103" y="177"/>
                  <a:pt x="112" y="191"/>
                  <a:pt x="122" y="205"/>
                </a:cubicBezTo>
                <a:cubicBezTo>
                  <a:pt x="132" y="219"/>
                  <a:pt x="142" y="232"/>
                  <a:pt x="143" y="234"/>
                </a:cubicBezTo>
                <a:cubicBezTo>
                  <a:pt x="143" y="238"/>
                  <a:pt x="136" y="246"/>
                  <a:pt x="136" y="246"/>
                </a:cubicBezTo>
                <a:cubicBezTo>
                  <a:pt x="136" y="246"/>
                  <a:pt x="136" y="246"/>
                  <a:pt x="136" y="246"/>
                </a:cubicBezTo>
                <a:cubicBezTo>
                  <a:pt x="136" y="246"/>
                  <a:pt x="131" y="256"/>
                  <a:pt x="128" y="257"/>
                </a:cubicBezTo>
                <a:cubicBezTo>
                  <a:pt x="126" y="257"/>
                  <a:pt x="110" y="253"/>
                  <a:pt x="94" y="248"/>
                </a:cubicBezTo>
                <a:cubicBezTo>
                  <a:pt x="77" y="244"/>
                  <a:pt x="60" y="241"/>
                  <a:pt x="58" y="242"/>
                </a:cubicBezTo>
                <a:cubicBezTo>
                  <a:pt x="52" y="245"/>
                  <a:pt x="46" y="259"/>
                  <a:pt x="47" y="264"/>
                </a:cubicBezTo>
                <a:cubicBezTo>
                  <a:pt x="47" y="266"/>
                  <a:pt x="60" y="279"/>
                  <a:pt x="72" y="290"/>
                </a:cubicBezTo>
                <a:cubicBezTo>
                  <a:pt x="85" y="301"/>
                  <a:pt x="98" y="311"/>
                  <a:pt x="99" y="313"/>
                </a:cubicBezTo>
                <a:cubicBezTo>
                  <a:pt x="101" y="317"/>
                  <a:pt x="96" y="326"/>
                  <a:pt x="96" y="326"/>
                </a:cubicBezTo>
                <a:cubicBezTo>
                  <a:pt x="96" y="326"/>
                  <a:pt x="96" y="326"/>
                  <a:pt x="96" y="326"/>
                </a:cubicBezTo>
                <a:cubicBezTo>
                  <a:pt x="95" y="326"/>
                  <a:pt x="93" y="337"/>
                  <a:pt x="90" y="339"/>
                </a:cubicBezTo>
                <a:cubicBezTo>
                  <a:pt x="89" y="340"/>
                  <a:pt x="72" y="339"/>
                  <a:pt x="55" y="338"/>
                </a:cubicBezTo>
                <a:cubicBezTo>
                  <a:pt x="38" y="338"/>
                  <a:pt x="21" y="339"/>
                  <a:pt x="19" y="341"/>
                </a:cubicBezTo>
                <a:cubicBezTo>
                  <a:pt x="14" y="344"/>
                  <a:pt x="11" y="359"/>
                  <a:pt x="13" y="364"/>
                </a:cubicBezTo>
                <a:cubicBezTo>
                  <a:pt x="14" y="367"/>
                  <a:pt x="29" y="376"/>
                  <a:pt x="44" y="383"/>
                </a:cubicBezTo>
                <a:cubicBezTo>
                  <a:pt x="59" y="391"/>
                  <a:pt x="74" y="398"/>
                  <a:pt x="76" y="400"/>
                </a:cubicBezTo>
                <a:cubicBezTo>
                  <a:pt x="78" y="403"/>
                  <a:pt x="75" y="413"/>
                  <a:pt x="75" y="413"/>
                </a:cubicBezTo>
                <a:cubicBezTo>
                  <a:pt x="75" y="414"/>
                  <a:pt x="75" y="414"/>
                  <a:pt x="75" y="414"/>
                </a:cubicBezTo>
                <a:cubicBezTo>
                  <a:pt x="75" y="414"/>
                  <a:pt x="75" y="424"/>
                  <a:pt x="72" y="427"/>
                </a:cubicBezTo>
                <a:cubicBezTo>
                  <a:pt x="71" y="428"/>
                  <a:pt x="55" y="431"/>
                  <a:pt x="38" y="435"/>
                </a:cubicBezTo>
                <a:cubicBezTo>
                  <a:pt x="22" y="439"/>
                  <a:pt x="5" y="443"/>
                  <a:pt x="3" y="445"/>
                </a:cubicBezTo>
                <a:cubicBezTo>
                  <a:pt x="0" y="450"/>
                  <a:pt x="0" y="465"/>
                  <a:pt x="3" y="470"/>
                </a:cubicBezTo>
                <a:cubicBezTo>
                  <a:pt x="5" y="472"/>
                  <a:pt x="21" y="477"/>
                  <a:pt x="38" y="481"/>
                </a:cubicBezTo>
                <a:cubicBezTo>
                  <a:pt x="54" y="485"/>
                  <a:pt x="71" y="489"/>
                  <a:pt x="72" y="490"/>
                </a:cubicBezTo>
                <a:cubicBezTo>
                  <a:pt x="75" y="492"/>
                  <a:pt x="75" y="503"/>
                  <a:pt x="75" y="503"/>
                </a:cubicBezTo>
                <a:cubicBezTo>
                  <a:pt x="75" y="503"/>
                  <a:pt x="75" y="503"/>
                  <a:pt x="75" y="503"/>
                </a:cubicBezTo>
                <a:cubicBezTo>
                  <a:pt x="75" y="503"/>
                  <a:pt x="77" y="514"/>
                  <a:pt x="76" y="517"/>
                </a:cubicBezTo>
                <a:cubicBezTo>
                  <a:pt x="75" y="519"/>
                  <a:pt x="59" y="525"/>
                  <a:pt x="44" y="533"/>
                </a:cubicBezTo>
                <a:cubicBezTo>
                  <a:pt x="29" y="540"/>
                  <a:pt x="14" y="548"/>
                  <a:pt x="13" y="551"/>
                </a:cubicBezTo>
                <a:cubicBezTo>
                  <a:pt x="10" y="556"/>
                  <a:pt x="14" y="571"/>
                  <a:pt x="18" y="574"/>
                </a:cubicBezTo>
                <a:cubicBezTo>
                  <a:pt x="20" y="576"/>
                  <a:pt x="37" y="577"/>
                  <a:pt x="54" y="578"/>
                </a:cubicBezTo>
                <a:cubicBezTo>
                  <a:pt x="71" y="578"/>
                  <a:pt x="88" y="577"/>
                  <a:pt x="90" y="578"/>
                </a:cubicBezTo>
                <a:cubicBezTo>
                  <a:pt x="93" y="580"/>
                  <a:pt x="96" y="591"/>
                  <a:pt x="96" y="591"/>
                </a:cubicBezTo>
                <a:cubicBezTo>
                  <a:pt x="96" y="591"/>
                  <a:pt x="96" y="591"/>
                  <a:pt x="96" y="591"/>
                </a:cubicBezTo>
                <a:cubicBezTo>
                  <a:pt x="96" y="591"/>
                  <a:pt x="100" y="601"/>
                  <a:pt x="99" y="604"/>
                </a:cubicBezTo>
                <a:cubicBezTo>
                  <a:pt x="99" y="606"/>
                  <a:pt x="86" y="615"/>
                  <a:pt x="72" y="626"/>
                </a:cubicBezTo>
                <a:cubicBezTo>
                  <a:pt x="59" y="637"/>
                  <a:pt x="47" y="649"/>
                  <a:pt x="46" y="651"/>
                </a:cubicBezTo>
                <a:cubicBezTo>
                  <a:pt x="45" y="657"/>
                  <a:pt x="52" y="671"/>
                  <a:pt x="57" y="673"/>
                </a:cubicBezTo>
                <a:cubicBezTo>
                  <a:pt x="59" y="674"/>
                  <a:pt x="76" y="672"/>
                  <a:pt x="93" y="668"/>
                </a:cubicBezTo>
                <a:cubicBezTo>
                  <a:pt x="110" y="664"/>
                  <a:pt x="126" y="660"/>
                  <a:pt x="128" y="660"/>
                </a:cubicBezTo>
                <a:cubicBezTo>
                  <a:pt x="131" y="661"/>
                  <a:pt x="136" y="671"/>
                  <a:pt x="136" y="671"/>
                </a:cubicBezTo>
                <a:cubicBezTo>
                  <a:pt x="136" y="671"/>
                  <a:pt x="136" y="671"/>
                  <a:pt x="136" y="671"/>
                </a:cubicBezTo>
                <a:cubicBezTo>
                  <a:pt x="136" y="671"/>
                  <a:pt x="143" y="680"/>
                  <a:pt x="143" y="683"/>
                </a:cubicBezTo>
                <a:cubicBezTo>
                  <a:pt x="143" y="685"/>
                  <a:pt x="132" y="697"/>
                  <a:pt x="122" y="711"/>
                </a:cubicBezTo>
                <a:cubicBezTo>
                  <a:pt x="111" y="724"/>
                  <a:pt x="102" y="739"/>
                  <a:pt x="102" y="741"/>
                </a:cubicBezTo>
                <a:cubicBezTo>
                  <a:pt x="102" y="747"/>
                  <a:pt x="112" y="759"/>
                  <a:pt x="117" y="760"/>
                </a:cubicBezTo>
                <a:cubicBezTo>
                  <a:pt x="120" y="761"/>
                  <a:pt x="136" y="754"/>
                  <a:pt x="151" y="747"/>
                </a:cubicBezTo>
                <a:cubicBezTo>
                  <a:pt x="166" y="739"/>
                  <a:pt x="181" y="731"/>
                  <a:pt x="183" y="731"/>
                </a:cubicBezTo>
                <a:cubicBezTo>
                  <a:pt x="187" y="731"/>
                  <a:pt x="194" y="740"/>
                  <a:pt x="194" y="740"/>
                </a:cubicBezTo>
                <a:cubicBezTo>
                  <a:pt x="194" y="740"/>
                  <a:pt x="194" y="740"/>
                  <a:pt x="194" y="740"/>
                </a:cubicBezTo>
                <a:cubicBezTo>
                  <a:pt x="194" y="740"/>
                  <a:pt x="202" y="747"/>
                  <a:pt x="203" y="750"/>
                </a:cubicBezTo>
                <a:cubicBezTo>
                  <a:pt x="203" y="751"/>
                  <a:pt x="196" y="766"/>
                  <a:pt x="189" y="782"/>
                </a:cubicBezTo>
                <a:cubicBezTo>
                  <a:pt x="182" y="797"/>
                  <a:pt x="176" y="813"/>
                  <a:pt x="177" y="816"/>
                </a:cubicBezTo>
                <a:cubicBezTo>
                  <a:pt x="178" y="822"/>
                  <a:pt x="191" y="831"/>
                  <a:pt x="196" y="831"/>
                </a:cubicBezTo>
                <a:cubicBezTo>
                  <a:pt x="199" y="831"/>
                  <a:pt x="213" y="821"/>
                  <a:pt x="226" y="810"/>
                </a:cubicBezTo>
                <a:cubicBezTo>
                  <a:pt x="239" y="799"/>
                  <a:pt x="252" y="788"/>
                  <a:pt x="254" y="787"/>
                </a:cubicBezTo>
                <a:cubicBezTo>
                  <a:pt x="257" y="787"/>
                  <a:pt x="266" y="793"/>
                  <a:pt x="266" y="793"/>
                </a:cubicBezTo>
                <a:cubicBezTo>
                  <a:pt x="266" y="793"/>
                  <a:pt x="266" y="793"/>
                  <a:pt x="266" y="793"/>
                </a:cubicBezTo>
                <a:cubicBezTo>
                  <a:pt x="266" y="793"/>
                  <a:pt x="276" y="798"/>
                  <a:pt x="277" y="801"/>
                </a:cubicBezTo>
                <a:cubicBezTo>
                  <a:pt x="278" y="803"/>
                  <a:pt x="274" y="819"/>
                  <a:pt x="271" y="835"/>
                </a:cubicBezTo>
                <a:cubicBezTo>
                  <a:pt x="268" y="852"/>
                  <a:pt x="265" y="869"/>
                  <a:pt x="267" y="872"/>
                </a:cubicBezTo>
                <a:cubicBezTo>
                  <a:pt x="269" y="877"/>
                  <a:pt x="284" y="883"/>
                  <a:pt x="289" y="881"/>
                </a:cubicBezTo>
                <a:cubicBezTo>
                  <a:pt x="291" y="881"/>
                  <a:pt x="303" y="868"/>
                  <a:pt x="313" y="854"/>
                </a:cubicBezTo>
                <a:cubicBezTo>
                  <a:pt x="324" y="841"/>
                  <a:pt x="333" y="827"/>
                  <a:pt x="335" y="826"/>
                </a:cubicBezTo>
                <a:cubicBezTo>
                  <a:pt x="338" y="824"/>
                  <a:pt x="348" y="829"/>
                  <a:pt x="348" y="829"/>
                </a:cubicBezTo>
                <a:cubicBezTo>
                  <a:pt x="348" y="829"/>
                  <a:pt x="348" y="829"/>
                  <a:pt x="348" y="829"/>
                </a:cubicBezTo>
                <a:cubicBezTo>
                  <a:pt x="348" y="829"/>
                  <a:pt x="359" y="831"/>
                  <a:pt x="361" y="834"/>
                </a:cubicBezTo>
                <a:cubicBezTo>
                  <a:pt x="362" y="835"/>
                  <a:pt x="362" y="852"/>
                  <a:pt x="363" y="869"/>
                </a:cubicBezTo>
                <a:cubicBezTo>
                  <a:pt x="364" y="886"/>
                  <a:pt x="365" y="903"/>
                  <a:pt x="367" y="905"/>
                </a:cubicBezTo>
                <a:cubicBezTo>
                  <a:pt x="371" y="909"/>
                  <a:pt x="386" y="912"/>
                  <a:pt x="391" y="909"/>
                </a:cubicBezTo>
                <a:cubicBezTo>
                  <a:pt x="393" y="908"/>
                  <a:pt x="401" y="893"/>
                  <a:pt x="408" y="877"/>
                </a:cubicBezTo>
                <a:cubicBezTo>
                  <a:pt x="415" y="862"/>
                  <a:pt x="422" y="846"/>
                  <a:pt x="423" y="845"/>
                </a:cubicBezTo>
                <a:cubicBezTo>
                  <a:pt x="426" y="842"/>
                  <a:pt x="436" y="844"/>
                  <a:pt x="436" y="844"/>
                </a:cubicBezTo>
                <a:cubicBezTo>
                  <a:pt x="437" y="845"/>
                  <a:pt x="437" y="845"/>
                  <a:pt x="437" y="845"/>
                </a:cubicBezTo>
                <a:cubicBezTo>
                  <a:pt x="437" y="845"/>
                  <a:pt x="448" y="844"/>
                  <a:pt x="450" y="846"/>
                </a:cubicBezTo>
                <a:cubicBezTo>
                  <a:pt x="451" y="847"/>
                  <a:pt x="455" y="864"/>
                  <a:pt x="460" y="880"/>
                </a:cubicBezTo>
                <a:cubicBezTo>
                  <a:pt x="465" y="896"/>
                  <a:pt x="470" y="912"/>
                  <a:pt x="473" y="914"/>
                </a:cubicBezTo>
                <a:cubicBezTo>
                  <a:pt x="477" y="917"/>
                  <a:pt x="493" y="916"/>
                  <a:pt x="497" y="913"/>
                </a:cubicBezTo>
                <a:cubicBezTo>
                  <a:pt x="499" y="911"/>
                  <a:pt x="503" y="894"/>
                  <a:pt x="506" y="878"/>
                </a:cubicBezTo>
                <a:cubicBezTo>
                  <a:pt x="510" y="861"/>
                  <a:pt x="512" y="844"/>
                  <a:pt x="513" y="843"/>
                </a:cubicBezTo>
                <a:cubicBezTo>
                  <a:pt x="515" y="840"/>
                  <a:pt x="526" y="839"/>
                  <a:pt x="526" y="839"/>
                </a:cubicBezTo>
                <a:cubicBezTo>
                  <a:pt x="526" y="839"/>
                  <a:pt x="526" y="839"/>
                  <a:pt x="526" y="839"/>
                </a:cubicBezTo>
                <a:cubicBezTo>
                  <a:pt x="526" y="839"/>
                  <a:pt x="537" y="837"/>
                  <a:pt x="540" y="838"/>
                </a:cubicBezTo>
                <a:cubicBezTo>
                  <a:pt x="541" y="839"/>
                  <a:pt x="549" y="854"/>
                  <a:pt x="557" y="868"/>
                </a:cubicBezTo>
                <a:cubicBezTo>
                  <a:pt x="565" y="883"/>
                  <a:pt x="575" y="898"/>
                  <a:pt x="577" y="899"/>
                </a:cubicBezTo>
                <a:cubicBezTo>
                  <a:pt x="583" y="901"/>
                  <a:pt x="597" y="896"/>
                  <a:pt x="601" y="892"/>
                </a:cubicBezTo>
                <a:cubicBezTo>
                  <a:pt x="602" y="890"/>
                  <a:pt x="602" y="873"/>
                  <a:pt x="602" y="855"/>
                </a:cubicBezTo>
                <a:cubicBezTo>
                  <a:pt x="601" y="838"/>
                  <a:pt x="600" y="822"/>
                  <a:pt x="600" y="820"/>
                </a:cubicBezTo>
                <a:cubicBezTo>
                  <a:pt x="602" y="816"/>
                  <a:pt x="612" y="814"/>
                  <a:pt x="612" y="814"/>
                </a:cubicBezTo>
                <a:cubicBezTo>
                  <a:pt x="612" y="814"/>
                  <a:pt x="612" y="814"/>
                  <a:pt x="612" y="814"/>
                </a:cubicBezTo>
                <a:cubicBezTo>
                  <a:pt x="612" y="814"/>
                  <a:pt x="622" y="808"/>
                  <a:pt x="625" y="809"/>
                </a:cubicBezTo>
                <a:cubicBezTo>
                  <a:pt x="627" y="809"/>
                  <a:pt x="638" y="822"/>
                  <a:pt x="649" y="835"/>
                </a:cubicBezTo>
                <a:cubicBezTo>
                  <a:pt x="661" y="847"/>
                  <a:pt x="673" y="859"/>
                  <a:pt x="676" y="860"/>
                </a:cubicBezTo>
                <a:cubicBezTo>
                  <a:pt x="681" y="860"/>
                  <a:pt x="695" y="852"/>
                  <a:pt x="697" y="847"/>
                </a:cubicBezTo>
                <a:cubicBezTo>
                  <a:pt x="698" y="845"/>
                  <a:pt x="694" y="828"/>
                  <a:pt x="689" y="812"/>
                </a:cubicBezTo>
                <a:cubicBezTo>
                  <a:pt x="685" y="795"/>
                  <a:pt x="679" y="779"/>
                  <a:pt x="680" y="778"/>
                </a:cubicBezTo>
                <a:cubicBezTo>
                  <a:pt x="680" y="774"/>
                  <a:pt x="690" y="769"/>
                  <a:pt x="690" y="769"/>
                </a:cubicBezTo>
                <a:cubicBezTo>
                  <a:pt x="690" y="769"/>
                  <a:pt x="690" y="769"/>
                  <a:pt x="690" y="769"/>
                </a:cubicBezTo>
                <a:cubicBezTo>
                  <a:pt x="690" y="769"/>
                  <a:pt x="698" y="761"/>
                  <a:pt x="702" y="761"/>
                </a:cubicBezTo>
                <a:cubicBezTo>
                  <a:pt x="703" y="761"/>
                  <a:pt x="717" y="771"/>
                  <a:pt x="731" y="781"/>
                </a:cubicBezTo>
                <a:cubicBezTo>
                  <a:pt x="745" y="790"/>
                  <a:pt x="759" y="799"/>
                  <a:pt x="762" y="799"/>
                </a:cubicBezTo>
                <a:cubicBezTo>
                  <a:pt x="768" y="798"/>
                  <a:pt x="779" y="787"/>
                  <a:pt x="780" y="782"/>
                </a:cubicBezTo>
                <a:cubicBezTo>
                  <a:pt x="780" y="780"/>
                  <a:pt x="773" y="764"/>
                  <a:pt x="765" y="749"/>
                </a:cubicBezTo>
                <a:cubicBezTo>
                  <a:pt x="756" y="734"/>
                  <a:pt x="748" y="720"/>
                  <a:pt x="747" y="718"/>
                </a:cubicBezTo>
                <a:cubicBezTo>
                  <a:pt x="747" y="714"/>
                  <a:pt x="755" y="707"/>
                  <a:pt x="755" y="707"/>
                </a:cubicBezTo>
                <a:cubicBezTo>
                  <a:pt x="755" y="707"/>
                  <a:pt x="755" y="707"/>
                  <a:pt x="755" y="707"/>
                </a:cubicBezTo>
                <a:cubicBezTo>
                  <a:pt x="755" y="707"/>
                  <a:pt x="762" y="698"/>
                  <a:pt x="765" y="697"/>
                </a:cubicBezTo>
                <a:cubicBezTo>
                  <a:pt x="767" y="697"/>
                  <a:pt x="782" y="703"/>
                  <a:pt x="798" y="709"/>
                </a:cubicBezTo>
                <a:cubicBezTo>
                  <a:pt x="813" y="715"/>
                  <a:pt x="830" y="721"/>
                  <a:pt x="833" y="720"/>
                </a:cubicBezTo>
                <a:cubicBezTo>
                  <a:pt x="838" y="718"/>
                  <a:pt x="846" y="705"/>
                  <a:pt x="846" y="699"/>
                </a:cubicBezTo>
                <a:cubicBezTo>
                  <a:pt x="846" y="697"/>
                  <a:pt x="835" y="683"/>
                  <a:pt x="824" y="671"/>
                </a:cubicBezTo>
                <a:cubicBezTo>
                  <a:pt x="812" y="658"/>
                  <a:pt x="800" y="646"/>
                  <a:pt x="800" y="645"/>
                </a:cubicBezTo>
                <a:cubicBezTo>
                  <a:pt x="799" y="641"/>
                  <a:pt x="805" y="632"/>
                  <a:pt x="805" y="632"/>
                </a:cubicBezTo>
                <a:cubicBezTo>
                  <a:pt x="805" y="632"/>
                  <a:pt x="805" y="632"/>
                  <a:pt x="805" y="632"/>
                </a:cubicBezTo>
                <a:cubicBezTo>
                  <a:pt x="805" y="632"/>
                  <a:pt x="809" y="622"/>
                  <a:pt x="812" y="620"/>
                </a:cubicBezTo>
                <a:cubicBezTo>
                  <a:pt x="813" y="619"/>
                  <a:pt x="830" y="622"/>
                  <a:pt x="846" y="624"/>
                </a:cubicBezTo>
                <a:cubicBezTo>
                  <a:pt x="863" y="627"/>
                  <a:pt x="880" y="628"/>
                  <a:pt x="883" y="626"/>
                </a:cubicBezTo>
                <a:cubicBezTo>
                  <a:pt x="888" y="624"/>
                  <a:pt x="893" y="609"/>
                  <a:pt x="891" y="604"/>
                </a:cubicBezTo>
                <a:cubicBezTo>
                  <a:pt x="891" y="601"/>
                  <a:pt x="877" y="591"/>
                  <a:pt x="863" y="581"/>
                </a:cubicBezTo>
                <a:cubicBezTo>
                  <a:pt x="849" y="571"/>
                  <a:pt x="834" y="563"/>
                  <a:pt x="833" y="561"/>
                </a:cubicBezTo>
                <a:cubicBezTo>
                  <a:pt x="831" y="558"/>
                  <a:pt x="835" y="548"/>
                  <a:pt x="835" y="548"/>
                </a:cubicBezTo>
                <a:cubicBezTo>
                  <a:pt x="835" y="548"/>
                  <a:pt x="835" y="548"/>
                  <a:pt x="835" y="548"/>
                </a:cubicBezTo>
                <a:cubicBezTo>
                  <a:pt x="836" y="548"/>
                  <a:pt x="837" y="537"/>
                  <a:pt x="840" y="535"/>
                </a:cubicBezTo>
                <a:cubicBezTo>
                  <a:pt x="841" y="533"/>
                  <a:pt x="857" y="533"/>
                  <a:pt x="874" y="531"/>
                </a:cubicBezTo>
                <a:cubicBezTo>
                  <a:pt x="891" y="529"/>
                  <a:pt x="908" y="526"/>
                  <a:pt x="910" y="524"/>
                </a:cubicBezTo>
                <a:cubicBezTo>
                  <a:pt x="914" y="520"/>
                  <a:pt x="916" y="505"/>
                  <a:pt x="913" y="500"/>
                </a:cubicBezTo>
                <a:cubicBezTo>
                  <a:pt x="912" y="498"/>
                  <a:pt x="896" y="491"/>
                  <a:pt x="880" y="485"/>
                </a:cubicBezTo>
                <a:close/>
              </a:path>
            </a:pathLst>
          </a:custGeom>
          <a:gradFill>
            <a:gsLst>
              <a:gs pos="0">
                <a:srgbClr val="FFFFFF">
                  <a:lumMod val="85000"/>
                </a:srgbClr>
              </a:gs>
              <a:gs pos="100000">
                <a:srgbClr val="FFFFFF"/>
              </a:gs>
            </a:gsLst>
            <a:lin ang="0" scaled="0"/>
          </a:gradFill>
          <a:ln>
            <a:noFill/>
          </a:ln>
        </p:spPr>
        <p:txBody>
          <a:bodyPr vert="horz" wrap="square" lIns="102034" tIns="51017" rIns="102034" bIns="51017" numCol="1" anchor="t" anchorCtr="0" compatLnSpc="1"/>
          <a:p>
            <a:endParaRPr lang="id-ID">
              <a:solidFill>
                <a:srgbClr val="E7E6E6">
                  <a:lumMod val="50000"/>
                </a:srgbClr>
              </a:solidFill>
              <a:latin typeface="+mj-ea"/>
              <a:ea typeface="+mj-ea"/>
            </a:endParaRPr>
          </a:p>
        </p:txBody>
      </p:sp>
      <p:sp>
        <p:nvSpPr>
          <p:cNvPr id="20" name="Oval 126"/>
          <p:cNvSpPr>
            <a:spLocks noChangeArrowheads="1"/>
          </p:cNvSpPr>
          <p:nvPr/>
        </p:nvSpPr>
        <p:spPr bwMode="auto">
          <a:xfrm rot="5400000" flipV="1">
            <a:off x="4248836" y="3768100"/>
            <a:ext cx="1226635" cy="1228623"/>
          </a:xfrm>
          <a:prstGeom prst="ellipse">
            <a:avLst/>
          </a:prstGeom>
          <a:gradFill>
            <a:gsLst>
              <a:gs pos="0">
                <a:srgbClr val="FFFFFF">
                  <a:lumMod val="85000"/>
                </a:srgbClr>
              </a:gs>
              <a:gs pos="100000">
                <a:srgbClr val="FFFFFF"/>
              </a:gs>
            </a:gsLst>
            <a:lin ang="9000000" scaled="0"/>
          </a:gradFill>
          <a:ln>
            <a:noFill/>
          </a:ln>
        </p:spPr>
        <p:txBody>
          <a:bodyPr vert="horz" wrap="square" lIns="102034" tIns="51017" rIns="102034" bIns="51017" numCol="1" anchor="t" anchorCtr="0" compatLnSpc="1"/>
          <a:p>
            <a:endParaRPr lang="id-ID">
              <a:latin typeface="+mj-ea"/>
              <a:ea typeface="+mj-ea"/>
            </a:endParaRPr>
          </a:p>
        </p:txBody>
      </p:sp>
      <p:cxnSp>
        <p:nvCxnSpPr>
          <p:cNvPr id="21" name="Straight Connector 19"/>
          <p:cNvCxnSpPr/>
          <p:nvPr/>
        </p:nvCxnSpPr>
        <p:spPr>
          <a:xfrm flipH="1" flipV="1">
            <a:off x="3192676" y="1684560"/>
            <a:ext cx="555901" cy="352623"/>
          </a:xfrm>
          <a:prstGeom prst="line">
            <a:avLst/>
          </a:prstGeom>
          <a:noFill/>
          <a:ln w="9525" cap="flat" cmpd="sng" algn="ctr">
            <a:solidFill>
              <a:srgbClr val="00B0F0"/>
            </a:solidFill>
            <a:prstDash val="solid"/>
          </a:ln>
          <a:effectLst/>
        </p:spPr>
        <p:style>
          <a:lnRef idx="1">
            <a:srgbClr val="FFBF53"/>
          </a:lnRef>
          <a:fillRef idx="0">
            <a:srgbClr val="FFBF53"/>
          </a:fillRef>
          <a:effectRef idx="0">
            <a:srgbClr val="FFBF53"/>
          </a:effectRef>
          <a:fontRef idx="minor">
            <a:srgbClr val="000000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168502" y="1684559"/>
            <a:ext cx="2024174" cy="0"/>
          </a:xfrm>
          <a:prstGeom prst="line">
            <a:avLst/>
          </a:prstGeom>
          <a:noFill/>
          <a:ln w="9525" cap="flat" cmpd="sng" algn="ctr">
            <a:solidFill>
              <a:srgbClr val="00B0F0"/>
            </a:solidFill>
            <a:prstDash val="solid"/>
            <a:tailEnd type="oval"/>
          </a:ln>
          <a:effectLst/>
        </p:spPr>
        <p:style>
          <a:lnRef idx="1">
            <a:srgbClr val="FFBF53"/>
          </a:lnRef>
          <a:fillRef idx="0">
            <a:srgbClr val="FFBF53"/>
          </a:fillRef>
          <a:effectRef idx="0">
            <a:srgbClr val="FFBF53"/>
          </a:effectRef>
          <a:fontRef idx="minor">
            <a:srgbClr val="000000"/>
          </a:fontRef>
        </p:style>
      </p:cxnSp>
      <p:cxnSp>
        <p:nvCxnSpPr>
          <p:cNvPr id="23" name="Straight Connector 127"/>
          <p:cNvCxnSpPr/>
          <p:nvPr/>
        </p:nvCxnSpPr>
        <p:spPr>
          <a:xfrm flipH="1">
            <a:off x="3348059" y="4246603"/>
            <a:ext cx="555901" cy="352623"/>
          </a:xfrm>
          <a:prstGeom prst="line">
            <a:avLst/>
          </a:prstGeom>
          <a:noFill/>
          <a:ln w="9525" cap="flat" cmpd="sng" algn="ctr">
            <a:solidFill>
              <a:srgbClr val="C65885"/>
            </a:solidFill>
            <a:prstDash val="solid"/>
          </a:ln>
          <a:effectLst/>
        </p:spPr>
        <p:style>
          <a:lnRef idx="1">
            <a:srgbClr val="FFBF53"/>
          </a:lnRef>
          <a:fillRef idx="0">
            <a:srgbClr val="FFBF53"/>
          </a:fillRef>
          <a:effectRef idx="0">
            <a:srgbClr val="FFBF53"/>
          </a:effectRef>
          <a:fontRef idx="minor">
            <a:srgbClr val="000000"/>
          </a:fontRef>
        </p:style>
      </p:cxnSp>
      <p:cxnSp>
        <p:nvCxnSpPr>
          <p:cNvPr id="24" name="Straight Connector 128"/>
          <p:cNvCxnSpPr/>
          <p:nvPr/>
        </p:nvCxnSpPr>
        <p:spPr>
          <a:xfrm flipH="1">
            <a:off x="1544793" y="4599224"/>
            <a:ext cx="1803266" cy="0"/>
          </a:xfrm>
          <a:prstGeom prst="line">
            <a:avLst/>
          </a:prstGeom>
          <a:noFill/>
          <a:ln w="9525" cap="flat" cmpd="sng" algn="ctr">
            <a:solidFill>
              <a:srgbClr val="C65885"/>
            </a:solidFill>
            <a:prstDash val="solid"/>
            <a:tailEnd type="oval"/>
          </a:ln>
          <a:effectLst/>
        </p:spPr>
        <p:style>
          <a:lnRef idx="1">
            <a:srgbClr val="FFBF53"/>
          </a:lnRef>
          <a:fillRef idx="0">
            <a:srgbClr val="FFBF53"/>
          </a:fillRef>
          <a:effectRef idx="0">
            <a:srgbClr val="FFBF53"/>
          </a:effectRef>
          <a:fontRef idx="minor">
            <a:srgbClr val="000000"/>
          </a:fontRef>
        </p:style>
      </p:cxnSp>
      <p:cxnSp>
        <p:nvCxnSpPr>
          <p:cNvPr id="25" name="Straight Connector 134"/>
          <p:cNvCxnSpPr/>
          <p:nvPr/>
        </p:nvCxnSpPr>
        <p:spPr>
          <a:xfrm flipV="1">
            <a:off x="7509352" y="1665955"/>
            <a:ext cx="555901" cy="352623"/>
          </a:xfrm>
          <a:prstGeom prst="line">
            <a:avLst/>
          </a:prstGeom>
          <a:noFill/>
          <a:ln w="9525" cap="flat" cmpd="sng" algn="ctr">
            <a:solidFill>
              <a:srgbClr val="F17475"/>
            </a:solidFill>
            <a:prstDash val="solid"/>
          </a:ln>
          <a:effectLst/>
        </p:spPr>
        <p:style>
          <a:lnRef idx="1">
            <a:srgbClr val="FFBF53"/>
          </a:lnRef>
          <a:fillRef idx="0">
            <a:srgbClr val="FFBF53"/>
          </a:fillRef>
          <a:effectRef idx="0">
            <a:srgbClr val="FFBF53"/>
          </a:effectRef>
          <a:fontRef idx="minor">
            <a:srgbClr val="000000"/>
          </a:fontRef>
        </p:style>
      </p:cxnSp>
      <p:cxnSp>
        <p:nvCxnSpPr>
          <p:cNvPr id="26" name="Straight Connector 135"/>
          <p:cNvCxnSpPr/>
          <p:nvPr/>
        </p:nvCxnSpPr>
        <p:spPr>
          <a:xfrm>
            <a:off x="8065252" y="1665953"/>
            <a:ext cx="1745930" cy="0"/>
          </a:xfrm>
          <a:prstGeom prst="line">
            <a:avLst/>
          </a:prstGeom>
          <a:noFill/>
          <a:ln w="9525" cap="flat" cmpd="sng" algn="ctr">
            <a:solidFill>
              <a:srgbClr val="F17475"/>
            </a:solidFill>
            <a:prstDash val="solid"/>
            <a:tailEnd type="oval"/>
          </a:ln>
          <a:effectLst/>
        </p:spPr>
        <p:style>
          <a:lnRef idx="1">
            <a:srgbClr val="FFBF53"/>
          </a:lnRef>
          <a:fillRef idx="0">
            <a:srgbClr val="FFBF53"/>
          </a:fillRef>
          <a:effectRef idx="0">
            <a:srgbClr val="FFBF53"/>
          </a:effectRef>
          <a:fontRef idx="minor">
            <a:srgbClr val="000000"/>
          </a:fontRef>
        </p:style>
      </p:cxnSp>
      <p:sp>
        <p:nvSpPr>
          <p:cNvPr id="27" name="TextBox 26"/>
          <p:cNvSpPr txBox="1"/>
          <p:nvPr/>
        </p:nvSpPr>
        <p:spPr>
          <a:xfrm>
            <a:off x="1115302" y="1187179"/>
            <a:ext cx="1625600" cy="532130"/>
          </a:xfrm>
          <a:prstGeom prst="rect">
            <a:avLst/>
          </a:prstGeom>
          <a:noFill/>
        </p:spPr>
        <p:txBody>
          <a:bodyPr wrap="none" lIns="102034" tIns="51017" rIns="102034" bIns="51017" rtlCol="0">
            <a:spAutoFit/>
          </a:bodyPr>
          <a:p>
            <a:pPr algn="l"/>
            <a:r>
              <a:rPr lang="zh-CN" altLang="en-US" sz="2800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副词后缀</a:t>
            </a:r>
            <a:endParaRPr lang="zh-CN" altLang="en-US" sz="2800" b="1" dirty="0">
              <a:solidFill>
                <a:srgbClr val="000000">
                  <a:lumMod val="50000"/>
                  <a:lumOff val="5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15302" y="1742368"/>
            <a:ext cx="2094375" cy="516890"/>
          </a:xfrm>
          <a:prstGeom prst="rect">
            <a:avLst/>
          </a:prstGeom>
          <a:noFill/>
        </p:spPr>
        <p:txBody>
          <a:bodyPr wrap="square" lIns="102034" tIns="51017" rIns="102034" bIns="51017" rtlCol="0">
            <a:spAutoFit/>
          </a:bodyPr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-ly</a:t>
            </a:r>
            <a:endParaRPr lang="zh-CN" altLang="en-US" b="1" dirty="0">
              <a:solidFill>
                <a:srgbClr val="000000">
                  <a:lumMod val="50000"/>
                  <a:lumOff val="5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70519" y="4113918"/>
            <a:ext cx="1981200" cy="532130"/>
          </a:xfrm>
          <a:prstGeom prst="rect">
            <a:avLst/>
          </a:prstGeom>
          <a:noFill/>
        </p:spPr>
        <p:txBody>
          <a:bodyPr wrap="none" lIns="102034" tIns="51017" rIns="102034" bIns="51017" rtlCol="0">
            <a:spAutoFit/>
          </a:bodyPr>
          <a:p>
            <a:pPr algn="l"/>
            <a:r>
              <a:rPr lang="zh-CN" altLang="en-US" sz="2800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形容词后缀</a:t>
            </a:r>
            <a:endParaRPr lang="id-ID" sz="2300" b="1" dirty="0">
              <a:solidFill>
                <a:srgbClr val="000000">
                  <a:lumMod val="50000"/>
                  <a:lumOff val="50000"/>
                </a:srgbClr>
              </a:solidFill>
              <a:latin typeface="+mj-ea"/>
              <a:ea typeface="+mj-ea"/>
            </a:endParaRPr>
          </a:p>
        </p:txBody>
      </p:sp>
      <p:sp>
        <p:nvSpPr>
          <p:cNvPr id="3" name="TextBox 29"/>
          <p:cNvSpPr txBox="1"/>
          <p:nvPr/>
        </p:nvSpPr>
        <p:spPr>
          <a:xfrm>
            <a:off x="8242850" y="1181036"/>
            <a:ext cx="1625600" cy="532130"/>
          </a:xfrm>
          <a:prstGeom prst="rect">
            <a:avLst/>
          </a:prstGeom>
          <a:noFill/>
        </p:spPr>
        <p:txBody>
          <a:bodyPr wrap="none" lIns="102034" tIns="51017" rIns="102034" bIns="51017" rtlCol="0">
            <a:spAutoFit/>
          </a:bodyPr>
          <a:p>
            <a:pPr algn="r"/>
            <a:r>
              <a:rPr lang="zh-CN" altLang="en-US" sz="2800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名词后缀</a:t>
            </a:r>
            <a:endParaRPr lang="id-ID" sz="2300" b="1" dirty="0">
              <a:solidFill>
                <a:srgbClr val="000000">
                  <a:lumMod val="50000"/>
                  <a:lumOff val="50000"/>
                </a:srgbClr>
              </a:solidFill>
              <a:latin typeface="+mj-ea"/>
              <a:ea typeface="+mj-ea"/>
            </a:endParaRPr>
          </a:p>
        </p:txBody>
      </p:sp>
      <p:sp>
        <p:nvSpPr>
          <p:cNvPr id="4" name="TextBox 30"/>
          <p:cNvSpPr txBox="1"/>
          <p:nvPr/>
        </p:nvSpPr>
        <p:spPr>
          <a:xfrm>
            <a:off x="9210630" y="3737225"/>
            <a:ext cx="1625600" cy="532130"/>
          </a:xfrm>
          <a:prstGeom prst="rect">
            <a:avLst/>
          </a:prstGeom>
          <a:noFill/>
        </p:spPr>
        <p:txBody>
          <a:bodyPr wrap="none" lIns="102034" tIns="51017" rIns="102034" bIns="51017" rtlCol="0">
            <a:spAutoFit/>
          </a:bodyPr>
          <a:p>
            <a:pPr algn="r"/>
            <a:r>
              <a:rPr lang="zh-CN" altLang="en-US" sz="2800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动词后缀</a:t>
            </a:r>
            <a:endParaRPr lang="id-ID" sz="2300" b="1" dirty="0">
              <a:solidFill>
                <a:srgbClr val="000000">
                  <a:lumMod val="50000"/>
                  <a:lumOff val="50000"/>
                </a:srgbClr>
              </a:solidFill>
              <a:latin typeface="+mj-ea"/>
              <a:ea typeface="+mj-ea"/>
            </a:endParaRPr>
          </a:p>
        </p:txBody>
      </p:sp>
      <p:sp>
        <p:nvSpPr>
          <p:cNvPr id="5" name="TextBox 31"/>
          <p:cNvSpPr txBox="1"/>
          <p:nvPr/>
        </p:nvSpPr>
        <p:spPr>
          <a:xfrm>
            <a:off x="768985" y="4634865"/>
            <a:ext cx="2823210" cy="1763395"/>
          </a:xfrm>
          <a:prstGeom prst="rect">
            <a:avLst/>
          </a:prstGeom>
          <a:noFill/>
        </p:spPr>
        <p:txBody>
          <a:bodyPr wrap="square" lIns="102034" tIns="51017" rIns="102034" bIns="51017" rtlCol="0">
            <a:spAutoFit/>
          </a:bodyPr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–al / -ial</a:t>
            </a:r>
            <a:r>
              <a:rPr lang="en-US" altLang="zh-CN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;  -ical;   –ful</a:t>
            </a:r>
            <a:endParaRPr lang="en-US" altLang="zh-CN" b="1" dirty="0">
              <a:solidFill>
                <a:srgbClr val="000000">
                  <a:lumMod val="50000"/>
                  <a:lumOff val="5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-ible;  –y;  –ic;   –ly</a:t>
            </a:r>
            <a:endParaRPr lang="en-US" altLang="zh-CN" b="1" dirty="0">
              <a:solidFill>
                <a:srgbClr val="000000">
                  <a:lumMod val="50000"/>
                  <a:lumOff val="5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–ous;  –ish;   –ant/–ent</a:t>
            </a:r>
            <a:endParaRPr lang="en-US" altLang="zh-CN" b="1" dirty="0">
              <a:solidFill>
                <a:srgbClr val="000000">
                  <a:lumMod val="50000"/>
                  <a:lumOff val="5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–able;  –ive;   –less</a:t>
            </a:r>
            <a:endParaRPr lang="en-US" altLang="zh-CN" b="1" dirty="0">
              <a:solidFill>
                <a:srgbClr val="000000">
                  <a:lumMod val="50000"/>
                  <a:lumOff val="5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32"/>
          <p:cNvSpPr txBox="1"/>
          <p:nvPr/>
        </p:nvSpPr>
        <p:spPr>
          <a:xfrm>
            <a:off x="7781290" y="1699895"/>
            <a:ext cx="4128770" cy="1763395"/>
          </a:xfrm>
          <a:prstGeom prst="rect">
            <a:avLst/>
          </a:prstGeom>
          <a:noFill/>
        </p:spPr>
        <p:txBody>
          <a:bodyPr wrap="square" lIns="102034" tIns="51017" rIns="102034" bIns="51017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-tion / -ation；  -sion / -mission</a:t>
            </a:r>
            <a:endParaRPr lang="zh-CN" altLang="en-US" b="1" dirty="0">
              <a:solidFill>
                <a:srgbClr val="000000">
                  <a:lumMod val="50000"/>
                  <a:lumOff val="5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-ance / -ence </a:t>
            </a:r>
            <a:r>
              <a:rPr lang="en-US" altLang="zh-CN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;  -ify;   </a:t>
            </a:r>
            <a:r>
              <a:rPr lang="zh-CN" altLang="en-US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-ment</a:t>
            </a:r>
            <a:r>
              <a:rPr lang="en-US" altLang="zh-CN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;  </a:t>
            </a:r>
            <a:endParaRPr lang="en-US" altLang="zh-CN" b="1" dirty="0">
              <a:solidFill>
                <a:srgbClr val="000000">
                  <a:lumMod val="50000"/>
                  <a:lumOff val="5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-al;  -age;  -ure/-ture/-sure/-ature</a:t>
            </a:r>
            <a:endParaRPr lang="en-US" altLang="zh-CN" b="1" dirty="0">
              <a:solidFill>
                <a:srgbClr val="000000">
                  <a:lumMod val="50000"/>
                  <a:lumOff val="5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-ity / -ty / -y</a:t>
            </a:r>
            <a:r>
              <a:rPr lang="en-US" altLang="zh-CN" b="1" dirty="0">
                <a:solidFill>
                  <a:srgbClr val="000000">
                    <a:lumMod val="50000"/>
                    <a:lumOff val="5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;  -th;  -ness; -er/-or</a:t>
            </a:r>
            <a:endParaRPr lang="en-US" altLang="zh-CN" b="1" dirty="0">
              <a:solidFill>
                <a:srgbClr val="000000">
                  <a:lumMod val="50000"/>
                  <a:lumOff val="5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4" name="Straight Connector 47"/>
          <p:cNvCxnSpPr/>
          <p:nvPr/>
        </p:nvCxnSpPr>
        <p:spPr>
          <a:xfrm>
            <a:off x="8176083" y="3968245"/>
            <a:ext cx="582887" cy="226429"/>
          </a:xfrm>
          <a:prstGeom prst="line">
            <a:avLst/>
          </a:prstGeom>
          <a:noFill/>
          <a:ln w="9525" cap="flat" cmpd="sng" algn="ctr">
            <a:solidFill>
              <a:srgbClr val="FFBF53"/>
            </a:solidFill>
            <a:prstDash val="solid"/>
          </a:ln>
          <a:effectLst/>
        </p:spPr>
        <p:style>
          <a:lnRef idx="1">
            <a:srgbClr val="FFBF53"/>
          </a:lnRef>
          <a:fillRef idx="0">
            <a:srgbClr val="FFBF53"/>
          </a:fillRef>
          <a:effectRef idx="0">
            <a:srgbClr val="FFBF53"/>
          </a:effectRef>
          <a:fontRef idx="minor">
            <a:srgbClr val="000000"/>
          </a:fontRef>
        </p:style>
      </p:cxnSp>
      <p:cxnSp>
        <p:nvCxnSpPr>
          <p:cNvPr id="35" name="Straight Connector 48"/>
          <p:cNvCxnSpPr/>
          <p:nvPr/>
        </p:nvCxnSpPr>
        <p:spPr>
          <a:xfrm>
            <a:off x="8758968" y="4194673"/>
            <a:ext cx="2084722" cy="0"/>
          </a:xfrm>
          <a:prstGeom prst="line">
            <a:avLst/>
          </a:prstGeom>
          <a:noFill/>
          <a:ln w="9525" cap="flat" cmpd="sng" algn="ctr">
            <a:solidFill>
              <a:srgbClr val="FFBF53"/>
            </a:solidFill>
            <a:prstDash val="solid"/>
            <a:tailEnd type="oval"/>
          </a:ln>
          <a:effectLst/>
        </p:spPr>
        <p:style>
          <a:lnRef idx="1">
            <a:srgbClr val="FFBF53"/>
          </a:lnRef>
          <a:fillRef idx="0">
            <a:srgbClr val="FFBF53"/>
          </a:fillRef>
          <a:effectRef idx="0">
            <a:srgbClr val="FFBF53"/>
          </a:effectRef>
          <a:fontRef idx="minor">
            <a:srgbClr val="000000"/>
          </a:fontRef>
        </p:style>
      </p:cxnSp>
      <p:grpSp>
        <p:nvGrpSpPr>
          <p:cNvPr id="36" name="Group 20"/>
          <p:cNvGrpSpPr/>
          <p:nvPr/>
        </p:nvGrpSpPr>
        <p:grpSpPr>
          <a:xfrm>
            <a:off x="4444195" y="2018575"/>
            <a:ext cx="446569" cy="475896"/>
            <a:chOff x="7938" y="-1587"/>
            <a:chExt cx="1450975" cy="1547812"/>
          </a:xfrm>
          <a:solidFill>
            <a:srgbClr val="00B0F0"/>
          </a:solidFill>
        </p:grpSpPr>
        <p:sp>
          <p:nvSpPr>
            <p:cNvPr id="37" name="Freeform 5"/>
            <p:cNvSpPr>
              <a:spLocks noEditPoints="1"/>
            </p:cNvSpPr>
            <p:nvPr/>
          </p:nvSpPr>
          <p:spPr bwMode="auto">
            <a:xfrm>
              <a:off x="7938" y="-1587"/>
              <a:ext cx="1450975" cy="1547812"/>
            </a:xfrm>
            <a:custGeom>
              <a:avLst/>
              <a:gdLst>
                <a:gd name="T0" fmla="*/ 358 w 384"/>
                <a:gd name="T1" fmla="*/ 0 h 410"/>
                <a:gd name="T2" fmla="*/ 26 w 384"/>
                <a:gd name="T3" fmla="*/ 0 h 410"/>
                <a:gd name="T4" fmla="*/ 0 w 384"/>
                <a:gd name="T5" fmla="*/ 26 h 410"/>
                <a:gd name="T6" fmla="*/ 0 w 384"/>
                <a:gd name="T7" fmla="*/ 358 h 410"/>
                <a:gd name="T8" fmla="*/ 26 w 384"/>
                <a:gd name="T9" fmla="*/ 384 h 410"/>
                <a:gd name="T10" fmla="*/ 51 w 384"/>
                <a:gd name="T11" fmla="*/ 384 h 410"/>
                <a:gd name="T12" fmla="*/ 77 w 384"/>
                <a:gd name="T13" fmla="*/ 410 h 410"/>
                <a:gd name="T14" fmla="*/ 102 w 384"/>
                <a:gd name="T15" fmla="*/ 384 h 410"/>
                <a:gd name="T16" fmla="*/ 282 w 384"/>
                <a:gd name="T17" fmla="*/ 384 h 410"/>
                <a:gd name="T18" fmla="*/ 307 w 384"/>
                <a:gd name="T19" fmla="*/ 410 h 410"/>
                <a:gd name="T20" fmla="*/ 333 w 384"/>
                <a:gd name="T21" fmla="*/ 384 h 410"/>
                <a:gd name="T22" fmla="*/ 358 w 384"/>
                <a:gd name="T23" fmla="*/ 384 h 410"/>
                <a:gd name="T24" fmla="*/ 384 w 384"/>
                <a:gd name="T25" fmla="*/ 358 h 410"/>
                <a:gd name="T26" fmla="*/ 384 w 384"/>
                <a:gd name="T27" fmla="*/ 26 h 410"/>
                <a:gd name="T28" fmla="*/ 358 w 384"/>
                <a:gd name="T29" fmla="*/ 0 h 410"/>
                <a:gd name="T30" fmla="*/ 333 w 384"/>
                <a:gd name="T31" fmla="*/ 333 h 410"/>
                <a:gd name="T32" fmla="*/ 51 w 384"/>
                <a:gd name="T33" fmla="*/ 333 h 410"/>
                <a:gd name="T34" fmla="*/ 51 w 384"/>
                <a:gd name="T35" fmla="*/ 205 h 410"/>
                <a:gd name="T36" fmla="*/ 333 w 384"/>
                <a:gd name="T37" fmla="*/ 205 h 410"/>
                <a:gd name="T38" fmla="*/ 333 w 384"/>
                <a:gd name="T39" fmla="*/ 333 h 410"/>
                <a:gd name="T40" fmla="*/ 333 w 384"/>
                <a:gd name="T41" fmla="*/ 179 h 410"/>
                <a:gd name="T42" fmla="*/ 51 w 384"/>
                <a:gd name="T43" fmla="*/ 179 h 410"/>
                <a:gd name="T44" fmla="*/ 51 w 384"/>
                <a:gd name="T45" fmla="*/ 51 h 410"/>
                <a:gd name="T46" fmla="*/ 333 w 384"/>
                <a:gd name="T47" fmla="*/ 51 h 410"/>
                <a:gd name="T48" fmla="*/ 333 w 384"/>
                <a:gd name="T49" fmla="*/ 179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4" h="410">
                  <a:moveTo>
                    <a:pt x="358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358"/>
                    <a:pt x="0" y="358"/>
                    <a:pt x="0" y="358"/>
                  </a:cubicBezTo>
                  <a:cubicBezTo>
                    <a:pt x="0" y="372"/>
                    <a:pt x="12" y="384"/>
                    <a:pt x="26" y="384"/>
                  </a:cubicBezTo>
                  <a:cubicBezTo>
                    <a:pt x="51" y="384"/>
                    <a:pt x="51" y="384"/>
                    <a:pt x="51" y="384"/>
                  </a:cubicBezTo>
                  <a:cubicBezTo>
                    <a:pt x="51" y="398"/>
                    <a:pt x="63" y="410"/>
                    <a:pt x="77" y="410"/>
                  </a:cubicBezTo>
                  <a:cubicBezTo>
                    <a:pt x="91" y="410"/>
                    <a:pt x="102" y="398"/>
                    <a:pt x="102" y="384"/>
                  </a:cubicBezTo>
                  <a:cubicBezTo>
                    <a:pt x="282" y="384"/>
                    <a:pt x="282" y="384"/>
                    <a:pt x="282" y="384"/>
                  </a:cubicBezTo>
                  <a:cubicBezTo>
                    <a:pt x="282" y="398"/>
                    <a:pt x="293" y="410"/>
                    <a:pt x="307" y="410"/>
                  </a:cubicBezTo>
                  <a:cubicBezTo>
                    <a:pt x="321" y="410"/>
                    <a:pt x="333" y="398"/>
                    <a:pt x="333" y="384"/>
                  </a:cubicBezTo>
                  <a:cubicBezTo>
                    <a:pt x="358" y="384"/>
                    <a:pt x="358" y="384"/>
                    <a:pt x="358" y="384"/>
                  </a:cubicBezTo>
                  <a:cubicBezTo>
                    <a:pt x="372" y="384"/>
                    <a:pt x="384" y="372"/>
                    <a:pt x="384" y="358"/>
                  </a:cubicBezTo>
                  <a:cubicBezTo>
                    <a:pt x="384" y="26"/>
                    <a:pt x="384" y="26"/>
                    <a:pt x="384" y="26"/>
                  </a:cubicBezTo>
                  <a:cubicBezTo>
                    <a:pt x="384" y="12"/>
                    <a:pt x="372" y="0"/>
                    <a:pt x="358" y="0"/>
                  </a:cubicBezTo>
                  <a:close/>
                  <a:moveTo>
                    <a:pt x="333" y="333"/>
                  </a:moveTo>
                  <a:cubicBezTo>
                    <a:pt x="51" y="333"/>
                    <a:pt x="51" y="333"/>
                    <a:pt x="51" y="333"/>
                  </a:cubicBezTo>
                  <a:cubicBezTo>
                    <a:pt x="51" y="205"/>
                    <a:pt x="51" y="205"/>
                    <a:pt x="51" y="205"/>
                  </a:cubicBezTo>
                  <a:cubicBezTo>
                    <a:pt x="333" y="205"/>
                    <a:pt x="333" y="205"/>
                    <a:pt x="333" y="205"/>
                  </a:cubicBezTo>
                  <a:lnTo>
                    <a:pt x="333" y="333"/>
                  </a:lnTo>
                  <a:close/>
                  <a:moveTo>
                    <a:pt x="333" y="179"/>
                  </a:moveTo>
                  <a:cubicBezTo>
                    <a:pt x="51" y="179"/>
                    <a:pt x="51" y="179"/>
                    <a:pt x="51" y="179"/>
                  </a:cubicBezTo>
                  <a:cubicBezTo>
                    <a:pt x="51" y="51"/>
                    <a:pt x="51" y="51"/>
                    <a:pt x="51" y="51"/>
                  </a:cubicBezTo>
                  <a:cubicBezTo>
                    <a:pt x="333" y="51"/>
                    <a:pt x="333" y="51"/>
                    <a:pt x="333" y="51"/>
                  </a:cubicBezTo>
                  <a:lnTo>
                    <a:pt x="333" y="1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id-ID">
                <a:latin typeface="+mj-ea"/>
                <a:ea typeface="+mj-ea"/>
              </a:endParaRPr>
            </a:p>
          </p:txBody>
        </p:sp>
        <p:sp>
          <p:nvSpPr>
            <p:cNvPr id="38" name="Freeform 6"/>
            <p:cNvSpPr>
              <a:spLocks noEditPoints="1"/>
            </p:cNvSpPr>
            <p:nvPr/>
          </p:nvSpPr>
          <p:spPr bwMode="auto">
            <a:xfrm>
              <a:off x="300038" y="866775"/>
              <a:ext cx="868363" cy="290512"/>
            </a:xfrm>
            <a:custGeom>
              <a:avLst/>
              <a:gdLst>
                <a:gd name="T0" fmla="*/ 547 w 547"/>
                <a:gd name="T1" fmla="*/ 0 h 183"/>
                <a:gd name="T2" fmla="*/ 0 w 547"/>
                <a:gd name="T3" fmla="*/ 0 h 183"/>
                <a:gd name="T4" fmla="*/ 0 w 547"/>
                <a:gd name="T5" fmla="*/ 183 h 183"/>
                <a:gd name="T6" fmla="*/ 547 w 547"/>
                <a:gd name="T7" fmla="*/ 183 h 183"/>
                <a:gd name="T8" fmla="*/ 547 w 547"/>
                <a:gd name="T9" fmla="*/ 0 h 183"/>
                <a:gd name="T10" fmla="*/ 364 w 547"/>
                <a:gd name="T11" fmla="*/ 124 h 183"/>
                <a:gd name="T12" fmla="*/ 183 w 547"/>
                <a:gd name="T13" fmla="*/ 124 h 183"/>
                <a:gd name="T14" fmla="*/ 183 w 547"/>
                <a:gd name="T15" fmla="*/ 62 h 183"/>
                <a:gd name="T16" fmla="*/ 364 w 547"/>
                <a:gd name="T17" fmla="*/ 62 h 183"/>
                <a:gd name="T18" fmla="*/ 364 w 547"/>
                <a:gd name="T19" fmla="*/ 124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7" h="183">
                  <a:moveTo>
                    <a:pt x="547" y="0"/>
                  </a:moveTo>
                  <a:lnTo>
                    <a:pt x="0" y="0"/>
                  </a:lnTo>
                  <a:lnTo>
                    <a:pt x="0" y="183"/>
                  </a:lnTo>
                  <a:lnTo>
                    <a:pt x="547" y="183"/>
                  </a:lnTo>
                  <a:lnTo>
                    <a:pt x="547" y="0"/>
                  </a:lnTo>
                  <a:close/>
                  <a:moveTo>
                    <a:pt x="364" y="124"/>
                  </a:moveTo>
                  <a:lnTo>
                    <a:pt x="183" y="124"/>
                  </a:lnTo>
                  <a:lnTo>
                    <a:pt x="183" y="62"/>
                  </a:lnTo>
                  <a:lnTo>
                    <a:pt x="364" y="62"/>
                  </a:lnTo>
                  <a:lnTo>
                    <a:pt x="364" y="1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id-ID">
                <a:latin typeface="+mj-ea"/>
                <a:ea typeface="+mj-ea"/>
              </a:endParaRPr>
            </a:p>
          </p:txBody>
        </p:sp>
        <p:sp>
          <p:nvSpPr>
            <p:cNvPr id="39" name="Freeform 7"/>
            <p:cNvSpPr>
              <a:spLocks noEditPoints="1"/>
            </p:cNvSpPr>
            <p:nvPr/>
          </p:nvSpPr>
          <p:spPr bwMode="auto">
            <a:xfrm>
              <a:off x="300038" y="288925"/>
              <a:ext cx="868363" cy="290512"/>
            </a:xfrm>
            <a:custGeom>
              <a:avLst/>
              <a:gdLst>
                <a:gd name="T0" fmla="*/ 547 w 547"/>
                <a:gd name="T1" fmla="*/ 0 h 183"/>
                <a:gd name="T2" fmla="*/ 0 w 547"/>
                <a:gd name="T3" fmla="*/ 0 h 183"/>
                <a:gd name="T4" fmla="*/ 0 w 547"/>
                <a:gd name="T5" fmla="*/ 183 h 183"/>
                <a:gd name="T6" fmla="*/ 547 w 547"/>
                <a:gd name="T7" fmla="*/ 183 h 183"/>
                <a:gd name="T8" fmla="*/ 547 w 547"/>
                <a:gd name="T9" fmla="*/ 0 h 183"/>
                <a:gd name="T10" fmla="*/ 364 w 547"/>
                <a:gd name="T11" fmla="*/ 121 h 183"/>
                <a:gd name="T12" fmla="*/ 183 w 547"/>
                <a:gd name="T13" fmla="*/ 121 h 183"/>
                <a:gd name="T14" fmla="*/ 183 w 547"/>
                <a:gd name="T15" fmla="*/ 59 h 183"/>
                <a:gd name="T16" fmla="*/ 364 w 547"/>
                <a:gd name="T17" fmla="*/ 59 h 183"/>
                <a:gd name="T18" fmla="*/ 364 w 547"/>
                <a:gd name="T19" fmla="*/ 12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7" h="183">
                  <a:moveTo>
                    <a:pt x="547" y="0"/>
                  </a:moveTo>
                  <a:lnTo>
                    <a:pt x="0" y="0"/>
                  </a:lnTo>
                  <a:lnTo>
                    <a:pt x="0" y="183"/>
                  </a:lnTo>
                  <a:lnTo>
                    <a:pt x="547" y="183"/>
                  </a:lnTo>
                  <a:lnTo>
                    <a:pt x="547" y="0"/>
                  </a:lnTo>
                  <a:close/>
                  <a:moveTo>
                    <a:pt x="364" y="121"/>
                  </a:moveTo>
                  <a:lnTo>
                    <a:pt x="183" y="121"/>
                  </a:lnTo>
                  <a:lnTo>
                    <a:pt x="183" y="59"/>
                  </a:lnTo>
                  <a:lnTo>
                    <a:pt x="364" y="59"/>
                  </a:lnTo>
                  <a:lnTo>
                    <a:pt x="364" y="1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id-ID">
                <a:latin typeface="+mj-ea"/>
                <a:ea typeface="+mj-ea"/>
              </a:endParaRPr>
            </a:p>
          </p:txBody>
        </p:sp>
      </p:grpSp>
      <p:sp>
        <p:nvSpPr>
          <p:cNvPr id="40" name="Freeform 11"/>
          <p:cNvSpPr>
            <a:spLocks noEditPoints="1"/>
          </p:cNvSpPr>
          <p:nvPr/>
        </p:nvSpPr>
        <p:spPr bwMode="auto">
          <a:xfrm>
            <a:off x="6575711" y="2270478"/>
            <a:ext cx="395199" cy="449603"/>
          </a:xfrm>
          <a:custGeom>
            <a:avLst/>
            <a:gdLst>
              <a:gd name="T0" fmla="*/ 240 w 280"/>
              <a:gd name="T1" fmla="*/ 0 h 320"/>
              <a:gd name="T2" fmla="*/ 40 w 280"/>
              <a:gd name="T3" fmla="*/ 0 h 320"/>
              <a:gd name="T4" fmla="*/ 0 w 280"/>
              <a:gd name="T5" fmla="*/ 40 h 320"/>
              <a:gd name="T6" fmla="*/ 0 w 280"/>
              <a:gd name="T7" fmla="*/ 200 h 320"/>
              <a:gd name="T8" fmla="*/ 0 w 280"/>
              <a:gd name="T9" fmla="*/ 210 h 320"/>
              <a:gd name="T10" fmla="*/ 10 w 280"/>
              <a:gd name="T11" fmla="*/ 220 h 320"/>
              <a:gd name="T12" fmla="*/ 20 w 280"/>
              <a:gd name="T13" fmla="*/ 220 h 320"/>
              <a:gd name="T14" fmla="*/ 20 w 280"/>
              <a:gd name="T15" fmla="*/ 270 h 320"/>
              <a:gd name="T16" fmla="*/ 30 w 280"/>
              <a:gd name="T17" fmla="*/ 280 h 320"/>
              <a:gd name="T18" fmla="*/ 40 w 280"/>
              <a:gd name="T19" fmla="*/ 280 h 320"/>
              <a:gd name="T20" fmla="*/ 40 w 280"/>
              <a:gd name="T21" fmla="*/ 300 h 320"/>
              <a:gd name="T22" fmla="*/ 60 w 280"/>
              <a:gd name="T23" fmla="*/ 320 h 320"/>
              <a:gd name="T24" fmla="*/ 80 w 280"/>
              <a:gd name="T25" fmla="*/ 320 h 320"/>
              <a:gd name="T26" fmla="*/ 100 w 280"/>
              <a:gd name="T27" fmla="*/ 300 h 320"/>
              <a:gd name="T28" fmla="*/ 100 w 280"/>
              <a:gd name="T29" fmla="*/ 280 h 320"/>
              <a:gd name="T30" fmla="*/ 180 w 280"/>
              <a:gd name="T31" fmla="*/ 280 h 320"/>
              <a:gd name="T32" fmla="*/ 180 w 280"/>
              <a:gd name="T33" fmla="*/ 300 h 320"/>
              <a:gd name="T34" fmla="*/ 200 w 280"/>
              <a:gd name="T35" fmla="*/ 320 h 320"/>
              <a:gd name="T36" fmla="*/ 220 w 280"/>
              <a:gd name="T37" fmla="*/ 320 h 320"/>
              <a:gd name="T38" fmla="*/ 240 w 280"/>
              <a:gd name="T39" fmla="*/ 300 h 320"/>
              <a:gd name="T40" fmla="*/ 240 w 280"/>
              <a:gd name="T41" fmla="*/ 280 h 320"/>
              <a:gd name="T42" fmla="*/ 250 w 280"/>
              <a:gd name="T43" fmla="*/ 280 h 320"/>
              <a:gd name="T44" fmla="*/ 260 w 280"/>
              <a:gd name="T45" fmla="*/ 270 h 320"/>
              <a:gd name="T46" fmla="*/ 260 w 280"/>
              <a:gd name="T47" fmla="*/ 220 h 320"/>
              <a:gd name="T48" fmla="*/ 270 w 280"/>
              <a:gd name="T49" fmla="*/ 220 h 320"/>
              <a:gd name="T50" fmla="*/ 280 w 280"/>
              <a:gd name="T51" fmla="*/ 210 h 320"/>
              <a:gd name="T52" fmla="*/ 280 w 280"/>
              <a:gd name="T53" fmla="*/ 200 h 320"/>
              <a:gd name="T54" fmla="*/ 280 w 280"/>
              <a:gd name="T55" fmla="*/ 40 h 320"/>
              <a:gd name="T56" fmla="*/ 240 w 280"/>
              <a:gd name="T57" fmla="*/ 0 h 320"/>
              <a:gd name="T58" fmla="*/ 200 w 280"/>
              <a:gd name="T59" fmla="*/ 80 h 320"/>
              <a:gd name="T60" fmla="*/ 220 w 280"/>
              <a:gd name="T61" fmla="*/ 100 h 320"/>
              <a:gd name="T62" fmla="*/ 220 w 280"/>
              <a:gd name="T63" fmla="*/ 140 h 320"/>
              <a:gd name="T64" fmla="*/ 60 w 280"/>
              <a:gd name="T65" fmla="*/ 140 h 320"/>
              <a:gd name="T66" fmla="*/ 60 w 280"/>
              <a:gd name="T67" fmla="*/ 100 h 320"/>
              <a:gd name="T68" fmla="*/ 80 w 280"/>
              <a:gd name="T69" fmla="*/ 80 h 320"/>
              <a:gd name="T70" fmla="*/ 200 w 280"/>
              <a:gd name="T71" fmla="*/ 80 h 320"/>
              <a:gd name="T72" fmla="*/ 80 w 280"/>
              <a:gd name="T73" fmla="*/ 240 h 320"/>
              <a:gd name="T74" fmla="*/ 60 w 280"/>
              <a:gd name="T75" fmla="*/ 240 h 320"/>
              <a:gd name="T76" fmla="*/ 40 w 280"/>
              <a:gd name="T77" fmla="*/ 220 h 320"/>
              <a:gd name="T78" fmla="*/ 60 w 280"/>
              <a:gd name="T79" fmla="*/ 200 h 320"/>
              <a:gd name="T80" fmla="*/ 80 w 280"/>
              <a:gd name="T81" fmla="*/ 200 h 320"/>
              <a:gd name="T82" fmla="*/ 100 w 280"/>
              <a:gd name="T83" fmla="*/ 220 h 320"/>
              <a:gd name="T84" fmla="*/ 80 w 280"/>
              <a:gd name="T85" fmla="*/ 240 h 320"/>
              <a:gd name="T86" fmla="*/ 220 w 280"/>
              <a:gd name="T87" fmla="*/ 240 h 320"/>
              <a:gd name="T88" fmla="*/ 200 w 280"/>
              <a:gd name="T89" fmla="*/ 240 h 320"/>
              <a:gd name="T90" fmla="*/ 180 w 280"/>
              <a:gd name="T91" fmla="*/ 220 h 320"/>
              <a:gd name="T92" fmla="*/ 200 w 280"/>
              <a:gd name="T93" fmla="*/ 200 h 320"/>
              <a:gd name="T94" fmla="*/ 220 w 280"/>
              <a:gd name="T95" fmla="*/ 200 h 320"/>
              <a:gd name="T96" fmla="*/ 240 w 280"/>
              <a:gd name="T97" fmla="*/ 220 h 320"/>
              <a:gd name="T98" fmla="*/ 220 w 280"/>
              <a:gd name="T99" fmla="*/ 24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80" h="320">
                <a:moveTo>
                  <a:pt x="240" y="0"/>
                </a:moveTo>
                <a:cubicBezTo>
                  <a:pt x="40" y="0"/>
                  <a:pt x="40" y="0"/>
                  <a:pt x="40" y="0"/>
                </a:cubicBezTo>
                <a:cubicBezTo>
                  <a:pt x="18" y="0"/>
                  <a:pt x="0" y="18"/>
                  <a:pt x="0" y="40"/>
                </a:cubicBezTo>
                <a:cubicBezTo>
                  <a:pt x="0" y="200"/>
                  <a:pt x="0" y="200"/>
                  <a:pt x="0" y="200"/>
                </a:cubicBezTo>
                <a:cubicBezTo>
                  <a:pt x="0" y="210"/>
                  <a:pt x="0" y="210"/>
                  <a:pt x="0" y="210"/>
                </a:cubicBezTo>
                <a:cubicBezTo>
                  <a:pt x="0" y="216"/>
                  <a:pt x="4" y="220"/>
                  <a:pt x="10" y="220"/>
                </a:cubicBezTo>
                <a:cubicBezTo>
                  <a:pt x="20" y="220"/>
                  <a:pt x="20" y="220"/>
                  <a:pt x="20" y="220"/>
                </a:cubicBezTo>
                <a:cubicBezTo>
                  <a:pt x="20" y="270"/>
                  <a:pt x="20" y="270"/>
                  <a:pt x="20" y="270"/>
                </a:cubicBezTo>
                <a:cubicBezTo>
                  <a:pt x="20" y="276"/>
                  <a:pt x="24" y="280"/>
                  <a:pt x="30" y="280"/>
                </a:cubicBezTo>
                <a:cubicBezTo>
                  <a:pt x="40" y="280"/>
                  <a:pt x="40" y="280"/>
                  <a:pt x="40" y="280"/>
                </a:cubicBezTo>
                <a:cubicBezTo>
                  <a:pt x="40" y="300"/>
                  <a:pt x="40" y="300"/>
                  <a:pt x="40" y="300"/>
                </a:cubicBezTo>
                <a:cubicBezTo>
                  <a:pt x="40" y="311"/>
                  <a:pt x="49" y="320"/>
                  <a:pt x="60" y="320"/>
                </a:cubicBezTo>
                <a:cubicBezTo>
                  <a:pt x="80" y="320"/>
                  <a:pt x="80" y="320"/>
                  <a:pt x="80" y="320"/>
                </a:cubicBezTo>
                <a:cubicBezTo>
                  <a:pt x="91" y="320"/>
                  <a:pt x="100" y="311"/>
                  <a:pt x="100" y="300"/>
                </a:cubicBezTo>
                <a:cubicBezTo>
                  <a:pt x="100" y="280"/>
                  <a:pt x="100" y="280"/>
                  <a:pt x="100" y="280"/>
                </a:cubicBezTo>
                <a:cubicBezTo>
                  <a:pt x="180" y="280"/>
                  <a:pt x="180" y="280"/>
                  <a:pt x="180" y="280"/>
                </a:cubicBezTo>
                <a:cubicBezTo>
                  <a:pt x="180" y="300"/>
                  <a:pt x="180" y="300"/>
                  <a:pt x="180" y="300"/>
                </a:cubicBezTo>
                <a:cubicBezTo>
                  <a:pt x="180" y="311"/>
                  <a:pt x="189" y="320"/>
                  <a:pt x="200" y="320"/>
                </a:cubicBezTo>
                <a:cubicBezTo>
                  <a:pt x="220" y="320"/>
                  <a:pt x="220" y="320"/>
                  <a:pt x="220" y="320"/>
                </a:cubicBezTo>
                <a:cubicBezTo>
                  <a:pt x="231" y="320"/>
                  <a:pt x="240" y="311"/>
                  <a:pt x="240" y="300"/>
                </a:cubicBezTo>
                <a:cubicBezTo>
                  <a:pt x="240" y="280"/>
                  <a:pt x="240" y="280"/>
                  <a:pt x="240" y="280"/>
                </a:cubicBezTo>
                <a:cubicBezTo>
                  <a:pt x="250" y="280"/>
                  <a:pt x="250" y="280"/>
                  <a:pt x="250" y="280"/>
                </a:cubicBezTo>
                <a:cubicBezTo>
                  <a:pt x="256" y="280"/>
                  <a:pt x="260" y="276"/>
                  <a:pt x="260" y="270"/>
                </a:cubicBezTo>
                <a:cubicBezTo>
                  <a:pt x="260" y="220"/>
                  <a:pt x="260" y="220"/>
                  <a:pt x="260" y="220"/>
                </a:cubicBezTo>
                <a:cubicBezTo>
                  <a:pt x="270" y="220"/>
                  <a:pt x="270" y="220"/>
                  <a:pt x="270" y="220"/>
                </a:cubicBezTo>
                <a:cubicBezTo>
                  <a:pt x="276" y="220"/>
                  <a:pt x="280" y="216"/>
                  <a:pt x="280" y="210"/>
                </a:cubicBezTo>
                <a:cubicBezTo>
                  <a:pt x="280" y="200"/>
                  <a:pt x="280" y="200"/>
                  <a:pt x="280" y="200"/>
                </a:cubicBezTo>
                <a:cubicBezTo>
                  <a:pt x="280" y="40"/>
                  <a:pt x="280" y="40"/>
                  <a:pt x="280" y="40"/>
                </a:cubicBezTo>
                <a:cubicBezTo>
                  <a:pt x="280" y="18"/>
                  <a:pt x="262" y="0"/>
                  <a:pt x="240" y="0"/>
                </a:cubicBezTo>
                <a:close/>
                <a:moveTo>
                  <a:pt x="200" y="80"/>
                </a:moveTo>
                <a:cubicBezTo>
                  <a:pt x="211" y="80"/>
                  <a:pt x="220" y="89"/>
                  <a:pt x="220" y="100"/>
                </a:cubicBezTo>
                <a:cubicBezTo>
                  <a:pt x="220" y="140"/>
                  <a:pt x="220" y="140"/>
                  <a:pt x="220" y="140"/>
                </a:cubicBezTo>
                <a:cubicBezTo>
                  <a:pt x="60" y="140"/>
                  <a:pt x="60" y="140"/>
                  <a:pt x="60" y="140"/>
                </a:cubicBezTo>
                <a:cubicBezTo>
                  <a:pt x="60" y="100"/>
                  <a:pt x="60" y="100"/>
                  <a:pt x="60" y="100"/>
                </a:cubicBezTo>
                <a:cubicBezTo>
                  <a:pt x="60" y="89"/>
                  <a:pt x="69" y="80"/>
                  <a:pt x="80" y="80"/>
                </a:cubicBezTo>
                <a:lnTo>
                  <a:pt x="200" y="80"/>
                </a:lnTo>
                <a:close/>
                <a:moveTo>
                  <a:pt x="80" y="240"/>
                </a:moveTo>
                <a:cubicBezTo>
                  <a:pt x="60" y="240"/>
                  <a:pt x="60" y="240"/>
                  <a:pt x="60" y="240"/>
                </a:cubicBezTo>
                <a:cubicBezTo>
                  <a:pt x="49" y="240"/>
                  <a:pt x="40" y="231"/>
                  <a:pt x="40" y="220"/>
                </a:cubicBezTo>
                <a:cubicBezTo>
                  <a:pt x="40" y="209"/>
                  <a:pt x="49" y="200"/>
                  <a:pt x="60" y="200"/>
                </a:cubicBezTo>
                <a:cubicBezTo>
                  <a:pt x="80" y="200"/>
                  <a:pt x="80" y="200"/>
                  <a:pt x="80" y="200"/>
                </a:cubicBezTo>
                <a:cubicBezTo>
                  <a:pt x="91" y="200"/>
                  <a:pt x="100" y="209"/>
                  <a:pt x="100" y="220"/>
                </a:cubicBezTo>
                <a:cubicBezTo>
                  <a:pt x="100" y="231"/>
                  <a:pt x="91" y="240"/>
                  <a:pt x="80" y="240"/>
                </a:cubicBezTo>
                <a:close/>
                <a:moveTo>
                  <a:pt x="220" y="240"/>
                </a:moveTo>
                <a:cubicBezTo>
                  <a:pt x="200" y="240"/>
                  <a:pt x="200" y="240"/>
                  <a:pt x="200" y="240"/>
                </a:cubicBezTo>
                <a:cubicBezTo>
                  <a:pt x="189" y="240"/>
                  <a:pt x="180" y="231"/>
                  <a:pt x="180" y="220"/>
                </a:cubicBezTo>
                <a:cubicBezTo>
                  <a:pt x="180" y="209"/>
                  <a:pt x="189" y="200"/>
                  <a:pt x="200" y="200"/>
                </a:cubicBezTo>
                <a:cubicBezTo>
                  <a:pt x="220" y="200"/>
                  <a:pt x="220" y="200"/>
                  <a:pt x="220" y="200"/>
                </a:cubicBezTo>
                <a:cubicBezTo>
                  <a:pt x="231" y="200"/>
                  <a:pt x="240" y="209"/>
                  <a:pt x="240" y="220"/>
                </a:cubicBezTo>
                <a:cubicBezTo>
                  <a:pt x="240" y="231"/>
                  <a:pt x="231" y="240"/>
                  <a:pt x="220" y="240"/>
                </a:cubicBezTo>
                <a:close/>
              </a:path>
            </a:pathLst>
          </a:custGeom>
          <a:solidFill>
            <a:srgbClr val="F17475"/>
          </a:solidFill>
          <a:ln>
            <a:noFill/>
          </a:ln>
        </p:spPr>
        <p:txBody>
          <a:bodyPr vert="horz" wrap="square" lIns="102034" tIns="51017" rIns="102034" bIns="51017" numCol="1" anchor="t" anchorCtr="0" compatLnSpc="1"/>
          <a:p>
            <a:endParaRPr lang="id-ID">
              <a:solidFill>
                <a:srgbClr val="E7E6E6">
                  <a:lumMod val="50000"/>
                </a:srgbClr>
              </a:solidFill>
              <a:latin typeface="+mj-ea"/>
              <a:ea typeface="+mj-ea"/>
            </a:endParaRPr>
          </a:p>
        </p:txBody>
      </p:sp>
      <p:grpSp>
        <p:nvGrpSpPr>
          <p:cNvPr id="41" name="Group 59"/>
          <p:cNvGrpSpPr/>
          <p:nvPr/>
        </p:nvGrpSpPr>
        <p:grpSpPr>
          <a:xfrm>
            <a:off x="6919332" y="4514747"/>
            <a:ext cx="575232" cy="599239"/>
            <a:chOff x="-251803" y="2267153"/>
            <a:chExt cx="2078037" cy="2166938"/>
          </a:xfrm>
          <a:solidFill>
            <a:srgbClr val="FFBF53"/>
          </a:solidFill>
        </p:grpSpPr>
        <p:sp>
          <p:nvSpPr>
            <p:cNvPr id="42" name="Freeform 22"/>
            <p:cNvSpPr/>
            <p:nvPr/>
          </p:nvSpPr>
          <p:spPr bwMode="auto">
            <a:xfrm>
              <a:off x="57759" y="2267153"/>
              <a:ext cx="1768475" cy="1522413"/>
            </a:xfrm>
            <a:custGeom>
              <a:avLst/>
              <a:gdLst>
                <a:gd name="T0" fmla="*/ 432 w 469"/>
                <a:gd name="T1" fmla="*/ 0 h 404"/>
                <a:gd name="T2" fmla="*/ 0 w 469"/>
                <a:gd name="T3" fmla="*/ 0 h 404"/>
                <a:gd name="T4" fmla="*/ 147 w 469"/>
                <a:gd name="T5" fmla="*/ 73 h 404"/>
                <a:gd name="T6" fmla="*/ 395 w 469"/>
                <a:gd name="T7" fmla="*/ 73 h 404"/>
                <a:gd name="T8" fmla="*/ 395 w 469"/>
                <a:gd name="T9" fmla="*/ 110 h 404"/>
                <a:gd name="T10" fmla="*/ 220 w 469"/>
                <a:gd name="T11" fmla="*/ 110 h 404"/>
                <a:gd name="T12" fmla="*/ 269 w 469"/>
                <a:gd name="T13" fmla="*/ 134 h 404"/>
                <a:gd name="T14" fmla="*/ 314 w 469"/>
                <a:gd name="T15" fmla="*/ 184 h 404"/>
                <a:gd name="T16" fmla="*/ 395 w 469"/>
                <a:gd name="T17" fmla="*/ 184 h 404"/>
                <a:gd name="T18" fmla="*/ 395 w 469"/>
                <a:gd name="T19" fmla="*/ 220 h 404"/>
                <a:gd name="T20" fmla="*/ 322 w 469"/>
                <a:gd name="T21" fmla="*/ 220 h 404"/>
                <a:gd name="T22" fmla="*/ 322 w 469"/>
                <a:gd name="T23" fmla="*/ 404 h 404"/>
                <a:gd name="T24" fmla="*/ 432 w 469"/>
                <a:gd name="T25" fmla="*/ 404 h 404"/>
                <a:gd name="T26" fmla="*/ 469 w 469"/>
                <a:gd name="T27" fmla="*/ 367 h 404"/>
                <a:gd name="T28" fmla="*/ 469 w 469"/>
                <a:gd name="T29" fmla="*/ 37 h 404"/>
                <a:gd name="T30" fmla="*/ 432 w 469"/>
                <a:gd name="T31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69" h="404">
                  <a:moveTo>
                    <a:pt x="43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47" y="73"/>
                    <a:pt x="147" y="73"/>
                    <a:pt x="147" y="73"/>
                  </a:cubicBezTo>
                  <a:cubicBezTo>
                    <a:pt x="395" y="73"/>
                    <a:pt x="395" y="73"/>
                    <a:pt x="395" y="73"/>
                  </a:cubicBezTo>
                  <a:cubicBezTo>
                    <a:pt x="395" y="110"/>
                    <a:pt x="395" y="110"/>
                    <a:pt x="395" y="110"/>
                  </a:cubicBezTo>
                  <a:cubicBezTo>
                    <a:pt x="220" y="110"/>
                    <a:pt x="220" y="110"/>
                    <a:pt x="220" y="110"/>
                  </a:cubicBezTo>
                  <a:cubicBezTo>
                    <a:pt x="269" y="134"/>
                    <a:pt x="269" y="134"/>
                    <a:pt x="269" y="134"/>
                  </a:cubicBezTo>
                  <a:cubicBezTo>
                    <a:pt x="288" y="144"/>
                    <a:pt x="304" y="163"/>
                    <a:pt x="314" y="184"/>
                  </a:cubicBezTo>
                  <a:cubicBezTo>
                    <a:pt x="395" y="184"/>
                    <a:pt x="395" y="184"/>
                    <a:pt x="395" y="184"/>
                  </a:cubicBezTo>
                  <a:cubicBezTo>
                    <a:pt x="395" y="220"/>
                    <a:pt x="395" y="220"/>
                    <a:pt x="395" y="220"/>
                  </a:cubicBezTo>
                  <a:cubicBezTo>
                    <a:pt x="322" y="220"/>
                    <a:pt x="322" y="220"/>
                    <a:pt x="322" y="220"/>
                  </a:cubicBezTo>
                  <a:cubicBezTo>
                    <a:pt x="322" y="404"/>
                    <a:pt x="322" y="404"/>
                    <a:pt x="322" y="404"/>
                  </a:cubicBezTo>
                  <a:cubicBezTo>
                    <a:pt x="432" y="404"/>
                    <a:pt x="432" y="404"/>
                    <a:pt x="432" y="404"/>
                  </a:cubicBezTo>
                  <a:cubicBezTo>
                    <a:pt x="452" y="404"/>
                    <a:pt x="469" y="387"/>
                    <a:pt x="469" y="367"/>
                  </a:cubicBezTo>
                  <a:cubicBezTo>
                    <a:pt x="469" y="37"/>
                    <a:pt x="469" y="37"/>
                    <a:pt x="469" y="37"/>
                  </a:cubicBezTo>
                  <a:cubicBezTo>
                    <a:pt x="469" y="17"/>
                    <a:pt x="452" y="0"/>
                    <a:pt x="4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id-ID">
                <a:solidFill>
                  <a:srgbClr val="E7E6E6">
                    <a:lumMod val="50000"/>
                  </a:srgbClr>
                </a:solidFill>
                <a:latin typeface="+mj-ea"/>
                <a:ea typeface="+mj-ea"/>
              </a:endParaRPr>
            </a:p>
          </p:txBody>
        </p:sp>
        <p:sp>
          <p:nvSpPr>
            <p:cNvPr id="43" name="Freeform 23"/>
            <p:cNvSpPr>
              <a:spLocks noEditPoints="1"/>
            </p:cNvSpPr>
            <p:nvPr/>
          </p:nvSpPr>
          <p:spPr bwMode="auto">
            <a:xfrm>
              <a:off x="-251803" y="2314778"/>
              <a:ext cx="1384300" cy="2119313"/>
            </a:xfrm>
            <a:custGeom>
              <a:avLst/>
              <a:gdLst>
                <a:gd name="T0" fmla="*/ 334 w 367"/>
                <a:gd name="T1" fmla="*/ 154 h 562"/>
                <a:gd name="T2" fmla="*/ 33 w 367"/>
                <a:gd name="T3" fmla="*/ 3 h 562"/>
                <a:gd name="T4" fmla="*/ 20 w 367"/>
                <a:gd name="T5" fmla="*/ 0 h 562"/>
                <a:gd name="T6" fmla="*/ 0 w 367"/>
                <a:gd name="T7" fmla="*/ 24 h 562"/>
                <a:gd name="T8" fmla="*/ 0 w 367"/>
                <a:gd name="T9" fmla="*/ 354 h 562"/>
                <a:gd name="T10" fmla="*/ 33 w 367"/>
                <a:gd name="T11" fmla="*/ 407 h 562"/>
                <a:gd name="T12" fmla="*/ 334 w 367"/>
                <a:gd name="T13" fmla="*/ 558 h 562"/>
                <a:gd name="T14" fmla="*/ 348 w 367"/>
                <a:gd name="T15" fmla="*/ 562 h 562"/>
                <a:gd name="T16" fmla="*/ 367 w 367"/>
                <a:gd name="T17" fmla="*/ 538 h 562"/>
                <a:gd name="T18" fmla="*/ 367 w 367"/>
                <a:gd name="T19" fmla="*/ 207 h 562"/>
                <a:gd name="T20" fmla="*/ 334 w 367"/>
                <a:gd name="T21" fmla="*/ 154 h 562"/>
                <a:gd name="T22" fmla="*/ 257 w 367"/>
                <a:gd name="T23" fmla="*/ 391 h 562"/>
                <a:gd name="T24" fmla="*/ 220 w 367"/>
                <a:gd name="T25" fmla="*/ 336 h 562"/>
                <a:gd name="T26" fmla="*/ 257 w 367"/>
                <a:gd name="T27" fmla="*/ 281 h 562"/>
                <a:gd name="T28" fmla="*/ 294 w 367"/>
                <a:gd name="T29" fmla="*/ 336 h 562"/>
                <a:gd name="T30" fmla="*/ 257 w 367"/>
                <a:gd name="T31" fmla="*/ 391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67" h="562">
                  <a:moveTo>
                    <a:pt x="334" y="154"/>
                  </a:moveTo>
                  <a:cubicBezTo>
                    <a:pt x="33" y="3"/>
                    <a:pt x="33" y="3"/>
                    <a:pt x="33" y="3"/>
                  </a:cubicBezTo>
                  <a:cubicBezTo>
                    <a:pt x="28" y="1"/>
                    <a:pt x="24" y="0"/>
                    <a:pt x="20" y="0"/>
                  </a:cubicBezTo>
                  <a:cubicBezTo>
                    <a:pt x="8" y="0"/>
                    <a:pt x="0" y="9"/>
                    <a:pt x="0" y="24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0" y="374"/>
                    <a:pt x="15" y="398"/>
                    <a:pt x="33" y="407"/>
                  </a:cubicBezTo>
                  <a:cubicBezTo>
                    <a:pt x="334" y="558"/>
                    <a:pt x="334" y="558"/>
                    <a:pt x="334" y="558"/>
                  </a:cubicBezTo>
                  <a:cubicBezTo>
                    <a:pt x="339" y="560"/>
                    <a:pt x="344" y="562"/>
                    <a:pt x="348" y="562"/>
                  </a:cubicBezTo>
                  <a:cubicBezTo>
                    <a:pt x="359" y="562"/>
                    <a:pt x="367" y="553"/>
                    <a:pt x="367" y="538"/>
                  </a:cubicBezTo>
                  <a:cubicBezTo>
                    <a:pt x="367" y="207"/>
                    <a:pt x="367" y="207"/>
                    <a:pt x="367" y="207"/>
                  </a:cubicBezTo>
                  <a:cubicBezTo>
                    <a:pt x="367" y="187"/>
                    <a:pt x="352" y="163"/>
                    <a:pt x="334" y="154"/>
                  </a:cubicBezTo>
                  <a:close/>
                  <a:moveTo>
                    <a:pt x="257" y="391"/>
                  </a:moveTo>
                  <a:cubicBezTo>
                    <a:pt x="237" y="391"/>
                    <a:pt x="220" y="366"/>
                    <a:pt x="220" y="336"/>
                  </a:cubicBezTo>
                  <a:cubicBezTo>
                    <a:pt x="220" y="305"/>
                    <a:pt x="237" y="281"/>
                    <a:pt x="257" y="281"/>
                  </a:cubicBezTo>
                  <a:cubicBezTo>
                    <a:pt x="277" y="281"/>
                    <a:pt x="294" y="305"/>
                    <a:pt x="294" y="336"/>
                  </a:cubicBezTo>
                  <a:cubicBezTo>
                    <a:pt x="294" y="366"/>
                    <a:pt x="277" y="391"/>
                    <a:pt x="257" y="3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id-ID">
                <a:solidFill>
                  <a:srgbClr val="E7E6E6">
                    <a:lumMod val="50000"/>
                  </a:srgb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44" name="Group 97"/>
          <p:cNvGrpSpPr/>
          <p:nvPr/>
        </p:nvGrpSpPr>
        <p:grpSpPr>
          <a:xfrm>
            <a:off x="4638926" y="4251602"/>
            <a:ext cx="464315" cy="327058"/>
            <a:chOff x="3175" y="1588"/>
            <a:chExt cx="1184276" cy="835025"/>
          </a:xfrm>
          <a:solidFill>
            <a:srgbClr val="C65885"/>
          </a:solidFill>
        </p:grpSpPr>
        <p:sp>
          <p:nvSpPr>
            <p:cNvPr id="45" name="Freeform 27"/>
            <p:cNvSpPr/>
            <p:nvPr/>
          </p:nvSpPr>
          <p:spPr bwMode="auto">
            <a:xfrm>
              <a:off x="3175" y="1588"/>
              <a:ext cx="833438" cy="835025"/>
            </a:xfrm>
            <a:custGeom>
              <a:avLst/>
              <a:gdLst>
                <a:gd name="T0" fmla="*/ 200 w 220"/>
                <a:gd name="T1" fmla="*/ 0 h 220"/>
                <a:gd name="T2" fmla="*/ 20 w 220"/>
                <a:gd name="T3" fmla="*/ 0 h 220"/>
                <a:gd name="T4" fmla="*/ 0 w 220"/>
                <a:gd name="T5" fmla="*/ 20 h 220"/>
                <a:gd name="T6" fmla="*/ 0 w 220"/>
                <a:gd name="T7" fmla="*/ 200 h 220"/>
                <a:gd name="T8" fmla="*/ 20 w 220"/>
                <a:gd name="T9" fmla="*/ 220 h 220"/>
                <a:gd name="T10" fmla="*/ 200 w 220"/>
                <a:gd name="T11" fmla="*/ 220 h 220"/>
                <a:gd name="T12" fmla="*/ 220 w 220"/>
                <a:gd name="T13" fmla="*/ 200 h 220"/>
                <a:gd name="T14" fmla="*/ 220 w 220"/>
                <a:gd name="T15" fmla="*/ 20 h 220"/>
                <a:gd name="T16" fmla="*/ 200 w 220"/>
                <a:gd name="T17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0" h="220">
                  <a:moveTo>
                    <a:pt x="200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0" y="211"/>
                    <a:pt x="9" y="220"/>
                    <a:pt x="20" y="220"/>
                  </a:cubicBezTo>
                  <a:cubicBezTo>
                    <a:pt x="200" y="220"/>
                    <a:pt x="200" y="220"/>
                    <a:pt x="200" y="220"/>
                  </a:cubicBezTo>
                  <a:cubicBezTo>
                    <a:pt x="211" y="220"/>
                    <a:pt x="220" y="211"/>
                    <a:pt x="220" y="200"/>
                  </a:cubicBezTo>
                  <a:cubicBezTo>
                    <a:pt x="220" y="20"/>
                    <a:pt x="220" y="20"/>
                    <a:pt x="220" y="20"/>
                  </a:cubicBezTo>
                  <a:cubicBezTo>
                    <a:pt x="220" y="9"/>
                    <a:pt x="211" y="0"/>
                    <a:pt x="20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id-ID">
                <a:latin typeface="+mj-ea"/>
                <a:ea typeface="+mj-ea"/>
              </a:endParaRPr>
            </a:p>
          </p:txBody>
        </p:sp>
        <p:sp>
          <p:nvSpPr>
            <p:cNvPr id="46" name="Freeform 28"/>
            <p:cNvSpPr/>
            <p:nvPr/>
          </p:nvSpPr>
          <p:spPr bwMode="auto">
            <a:xfrm>
              <a:off x="884238" y="111126"/>
              <a:ext cx="303213" cy="612775"/>
            </a:xfrm>
            <a:custGeom>
              <a:avLst/>
              <a:gdLst>
                <a:gd name="T0" fmla="*/ 63 w 80"/>
                <a:gd name="T1" fmla="*/ 5 h 161"/>
                <a:gd name="T2" fmla="*/ 26 w 80"/>
                <a:gd name="T3" fmla="*/ 28 h 161"/>
                <a:gd name="T4" fmla="*/ 0 w 80"/>
                <a:gd name="T5" fmla="*/ 43 h 161"/>
                <a:gd name="T6" fmla="*/ 0 w 80"/>
                <a:gd name="T7" fmla="*/ 118 h 161"/>
                <a:gd name="T8" fmla="*/ 26 w 80"/>
                <a:gd name="T9" fmla="*/ 134 h 161"/>
                <a:gd name="T10" fmla="*/ 63 w 80"/>
                <a:gd name="T11" fmla="*/ 156 h 161"/>
                <a:gd name="T12" fmla="*/ 80 w 80"/>
                <a:gd name="T13" fmla="*/ 146 h 161"/>
                <a:gd name="T14" fmla="*/ 80 w 80"/>
                <a:gd name="T15" fmla="*/ 15 h 161"/>
                <a:gd name="T16" fmla="*/ 63 w 80"/>
                <a:gd name="T17" fmla="*/ 5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" h="161">
                  <a:moveTo>
                    <a:pt x="63" y="5"/>
                  </a:moveTo>
                  <a:cubicBezTo>
                    <a:pt x="26" y="28"/>
                    <a:pt x="26" y="28"/>
                    <a:pt x="26" y="28"/>
                  </a:cubicBezTo>
                  <a:cubicBezTo>
                    <a:pt x="18" y="32"/>
                    <a:pt x="8" y="38"/>
                    <a:pt x="0" y="43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8" y="123"/>
                    <a:pt x="18" y="129"/>
                    <a:pt x="26" y="134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72" y="161"/>
                    <a:pt x="80" y="157"/>
                    <a:pt x="80" y="146"/>
                  </a:cubicBezTo>
                  <a:cubicBezTo>
                    <a:pt x="80" y="15"/>
                    <a:pt x="80" y="15"/>
                    <a:pt x="80" y="15"/>
                  </a:cubicBezTo>
                  <a:cubicBezTo>
                    <a:pt x="80" y="4"/>
                    <a:pt x="72" y="0"/>
                    <a:pt x="6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id-ID"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0"/>
                            </p:stCondLst>
                            <p:childTnLst>
                              <p:par>
                                <p:cTn id="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5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500"/>
                            </p:stCondLst>
                            <p:childTnLst>
                              <p:par>
                                <p:cTn id="10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75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80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85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90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ldLvl="0" animBg="1"/>
      <p:bldP spid="10" grpId="0" bldLvl="0" animBg="1"/>
      <p:bldP spid="10" grpId="1" bldLvl="0" animBg="1"/>
      <p:bldP spid="11" grpId="0" bldLvl="0" animBg="1"/>
      <p:bldP spid="12" grpId="0" bldLvl="0" animBg="1"/>
      <p:bldP spid="13" grpId="0" bldLvl="0" animBg="1"/>
      <p:bldP spid="13" grpId="1" bldLvl="0" animBg="1"/>
      <p:bldP spid="14" grpId="0" bldLvl="0" animBg="1"/>
      <p:bldP spid="15" grpId="0" bldLvl="0" animBg="1"/>
      <p:bldP spid="16" grpId="0" bldLvl="0" animBg="1"/>
      <p:bldP spid="16" grpId="1" bldLvl="0" animBg="1"/>
      <p:bldP spid="17" grpId="0" bldLvl="0" animBg="1"/>
      <p:bldP spid="18" grpId="0" bldLvl="0" animBg="1"/>
      <p:bldP spid="2" grpId="0" bldLvl="0" animBg="1"/>
      <p:bldP spid="2" grpId="1" bldLvl="0" animBg="1"/>
      <p:bldP spid="20" grpId="0" bldLvl="0" animBg="1"/>
      <p:bldP spid="27" grpId="0"/>
      <p:bldP spid="28" grpId="0"/>
      <p:bldP spid="29" grpId="0"/>
      <p:bldP spid="3" grpId="0"/>
      <p:bldP spid="4" grpId="0"/>
      <p:bldP spid="5" grpId="0"/>
      <p:bldP spid="6" grpId="0"/>
      <p:bldP spid="40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形容词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副词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297180" y="3703638"/>
            <a:ext cx="11105515" cy="269176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1.绝大多数辅音字母加e结尾的形容词直接加-ly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例如：polite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wide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wisely; rude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nice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ly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以辅音字母加le结尾时,去e加y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例如：sim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pl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terri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bl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gen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tl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possi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bl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comforta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bl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considera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bl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y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;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proba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bl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y; incredi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bl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truly;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3040" y="3553460"/>
            <a:ext cx="11313160" cy="2992755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7610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98650" y="939800"/>
            <a:ext cx="8617585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写出下列形容词的副词形式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 polite; wide; wise; rude; nice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2. simple; terrible; gentle; possible; comfortable;considerable; 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probable; incredible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3. true; 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9991886" y="6033095"/>
            <a:ext cx="946294" cy="946294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9" name="椭圆 48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FBF53"/>
            </a:solidFill>
            <a:ln w="28575" cap="flat" cmpd="sng" algn="ctr">
              <a:solidFill>
                <a:srgbClr val="FFC00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633466" y="6955994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316770" y="488859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形容词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变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副词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297180" y="3429318"/>
            <a:ext cx="11105515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 以“y”结尾的，且读音为 / i /， 先将“y”改成“i”，再加“ly”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例如：happ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heav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angr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bus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ly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但是如果读音为 / ai /， 直接加ly，如： shy---shy</a:t>
            </a:r>
            <a:r>
              <a:rPr lang="zh-CN" altLang="en-US" sz="18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ly</a:t>
            </a:r>
            <a:endParaRPr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.以ic 结尾的词，加ally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例如：economic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ally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basic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ally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scientific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ally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automatic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ally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energetic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ally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 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但是public</a:t>
            </a:r>
            <a:r>
              <a:rPr lang="zh-CN" altLang="en-US" sz="18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ly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例外。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 以-ll结尾时，只须加 –y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例如：dully; shrill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3040" y="3300730"/>
            <a:ext cx="11313160" cy="326771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22694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98650" y="963295"/>
            <a:ext cx="861758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写出下列形容词的副词形式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4. happy; heavy; angry; busy; shy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5. economic; basic; scientific; automatic; energetic; public 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6. dull; shrill   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9991886" y="6033095"/>
            <a:ext cx="946294" cy="946294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9" name="椭圆 48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FBF53"/>
            </a:solidFill>
            <a:ln w="28575" cap="flat" cmpd="sng" algn="ctr">
              <a:solidFill>
                <a:srgbClr val="FFC00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633466" y="6955994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316770" y="488859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5925820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浙江新高考 7次语法填空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 </a:t>
            </a:r>
            <a:r>
              <a:rPr lang="en-US" alt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</a:t>
            </a: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副词</a:t>
            </a:r>
            <a:endParaRPr lang="zh-CN" altLang="en-US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408940" y="982980"/>
            <a:ext cx="1137729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7. I looked 59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(quick) at the clock.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（2016年10月浙江卷）</a:t>
            </a:r>
            <a:endParaRPr lang="zh-CN" altLang="en-US" sz="1800" i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13. You need to 61 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(real) read at least one good book a week,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preferably a classic.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（2017年11月浙江卷）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18. 58____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___(recent), caffeine has found its way into orange, apple, and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other flavored drinks.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（2018年11月浙江卷）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20. car drivers can 60 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(easy) see them.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（2019年6月浙江卷）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24. This is 62 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(particular) true in the US. </a:t>
            </a:r>
            <a:r>
              <a:rPr lang="zh-CN" altLang="en-US" sz="18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（2020年1月浙江卷）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64435" y="3088640"/>
            <a:ext cx="209867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particular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ly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89835" y="934085"/>
            <a:ext cx="142176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quick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ly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869690" y="2741295"/>
            <a:ext cx="172275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eas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ily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68345" y="1259840"/>
            <a:ext cx="142176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real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ly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82725" y="1991360"/>
            <a:ext cx="170116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Recent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ly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Freeform 429"/>
          <p:cNvSpPr>
            <a:spLocks noChangeArrowheads="1"/>
          </p:cNvSpPr>
          <p:nvPr/>
        </p:nvSpPr>
        <p:spPr bwMode="auto">
          <a:xfrm>
            <a:off x="11211992" y="5636625"/>
            <a:ext cx="983158" cy="976090"/>
          </a:xfrm>
          <a:custGeom>
            <a:avLst/>
            <a:gdLst>
              <a:gd name="T0" fmla="*/ 1162 w 1230"/>
              <a:gd name="T1" fmla="*/ 383 h 1221"/>
              <a:gd name="T2" fmla="*/ 1112 w 1230"/>
              <a:gd name="T3" fmla="*/ 433 h 1221"/>
              <a:gd name="T4" fmla="*/ 794 w 1230"/>
              <a:gd name="T5" fmla="*/ 116 h 1221"/>
              <a:gd name="T6" fmla="*/ 844 w 1230"/>
              <a:gd name="T7" fmla="*/ 57 h 1221"/>
              <a:gd name="T8" fmla="*/ 1061 w 1230"/>
              <a:gd name="T9" fmla="*/ 57 h 1221"/>
              <a:gd name="T10" fmla="*/ 1162 w 1230"/>
              <a:gd name="T11" fmla="*/ 166 h 1221"/>
              <a:gd name="T12" fmla="*/ 1162 w 1230"/>
              <a:gd name="T13" fmla="*/ 383 h 1221"/>
              <a:gd name="T14" fmla="*/ 418 w 1230"/>
              <a:gd name="T15" fmla="*/ 1019 h 1221"/>
              <a:gd name="T16" fmla="*/ 418 w 1230"/>
              <a:gd name="T17" fmla="*/ 1077 h 1221"/>
              <a:gd name="T18" fmla="*/ 468 w 1230"/>
              <a:gd name="T19" fmla="*/ 1077 h 1221"/>
              <a:gd name="T20" fmla="*/ 1061 w 1230"/>
              <a:gd name="T21" fmla="*/ 484 h 1221"/>
              <a:gd name="T22" fmla="*/ 1003 w 1230"/>
              <a:gd name="T23" fmla="*/ 433 h 1221"/>
              <a:gd name="T24" fmla="*/ 418 w 1230"/>
              <a:gd name="T25" fmla="*/ 1019 h 1221"/>
              <a:gd name="T26" fmla="*/ 150 w 1230"/>
              <a:gd name="T27" fmla="*/ 751 h 1221"/>
              <a:gd name="T28" fmla="*/ 150 w 1230"/>
              <a:gd name="T29" fmla="*/ 810 h 1221"/>
              <a:gd name="T30" fmla="*/ 209 w 1230"/>
              <a:gd name="T31" fmla="*/ 810 h 1221"/>
              <a:gd name="T32" fmla="*/ 794 w 1230"/>
              <a:gd name="T33" fmla="*/ 216 h 1221"/>
              <a:gd name="T34" fmla="*/ 735 w 1230"/>
              <a:gd name="T35" fmla="*/ 166 h 1221"/>
              <a:gd name="T36" fmla="*/ 150 w 1230"/>
              <a:gd name="T37" fmla="*/ 751 h 1221"/>
              <a:gd name="T38" fmla="*/ 844 w 1230"/>
              <a:gd name="T39" fmla="*/ 275 h 1221"/>
              <a:gd name="T40" fmla="*/ 259 w 1230"/>
              <a:gd name="T41" fmla="*/ 860 h 1221"/>
              <a:gd name="T42" fmla="*/ 259 w 1230"/>
              <a:gd name="T43" fmla="*/ 969 h 1221"/>
              <a:gd name="T44" fmla="*/ 367 w 1230"/>
              <a:gd name="T45" fmla="*/ 969 h 1221"/>
              <a:gd name="T46" fmla="*/ 953 w 1230"/>
              <a:gd name="T47" fmla="*/ 383 h 1221"/>
              <a:gd name="T48" fmla="*/ 844 w 1230"/>
              <a:gd name="T49" fmla="*/ 275 h 1221"/>
              <a:gd name="T50" fmla="*/ 367 w 1230"/>
              <a:gd name="T51" fmla="*/ 1127 h 1221"/>
              <a:gd name="T52" fmla="*/ 334 w 1230"/>
              <a:gd name="T53" fmla="*/ 1061 h 1221"/>
              <a:gd name="T54" fmla="*/ 309 w 1230"/>
              <a:gd name="T55" fmla="*/ 1061 h 1221"/>
              <a:gd name="T56" fmla="*/ 209 w 1230"/>
              <a:gd name="T57" fmla="*/ 1019 h 1221"/>
              <a:gd name="T58" fmla="*/ 158 w 1230"/>
              <a:gd name="T59" fmla="*/ 910 h 1221"/>
              <a:gd name="T60" fmla="*/ 167 w 1230"/>
              <a:gd name="T61" fmla="*/ 893 h 1221"/>
              <a:gd name="T62" fmla="*/ 100 w 1230"/>
              <a:gd name="T63" fmla="*/ 860 h 1221"/>
              <a:gd name="T64" fmla="*/ 92 w 1230"/>
              <a:gd name="T65" fmla="*/ 852 h 1221"/>
              <a:gd name="T66" fmla="*/ 0 w 1230"/>
              <a:gd name="T67" fmla="*/ 1220 h 1221"/>
              <a:gd name="T68" fmla="*/ 367 w 1230"/>
              <a:gd name="T69" fmla="*/ 1127 h 1221"/>
              <a:gd name="T70" fmla="*/ 367 w 1230"/>
              <a:gd name="T71" fmla="*/ 1127 h 1221"/>
              <a:gd name="T72" fmla="*/ 367 w 1230"/>
              <a:gd name="T73" fmla="*/ 1127 h 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30" h="1221">
                <a:moveTo>
                  <a:pt x="1162" y="383"/>
                </a:moveTo>
                <a:cubicBezTo>
                  <a:pt x="1112" y="433"/>
                  <a:pt x="1112" y="433"/>
                  <a:pt x="1112" y="433"/>
                </a:cubicBezTo>
                <a:cubicBezTo>
                  <a:pt x="794" y="116"/>
                  <a:pt x="794" y="116"/>
                  <a:pt x="794" y="116"/>
                </a:cubicBezTo>
                <a:cubicBezTo>
                  <a:pt x="844" y="57"/>
                  <a:pt x="844" y="57"/>
                  <a:pt x="844" y="57"/>
                </a:cubicBezTo>
                <a:cubicBezTo>
                  <a:pt x="903" y="0"/>
                  <a:pt x="1003" y="0"/>
                  <a:pt x="1061" y="57"/>
                </a:cubicBezTo>
                <a:cubicBezTo>
                  <a:pt x="1162" y="166"/>
                  <a:pt x="1162" y="166"/>
                  <a:pt x="1162" y="166"/>
                </a:cubicBezTo>
                <a:cubicBezTo>
                  <a:pt x="1229" y="225"/>
                  <a:pt x="1229" y="325"/>
                  <a:pt x="1162" y="383"/>
                </a:cubicBezTo>
                <a:close/>
                <a:moveTo>
                  <a:pt x="418" y="1019"/>
                </a:moveTo>
                <a:cubicBezTo>
                  <a:pt x="401" y="1035"/>
                  <a:pt x="401" y="1061"/>
                  <a:pt x="418" y="1077"/>
                </a:cubicBezTo>
                <a:cubicBezTo>
                  <a:pt x="434" y="1086"/>
                  <a:pt x="459" y="1086"/>
                  <a:pt x="468" y="1077"/>
                </a:cubicBezTo>
                <a:cubicBezTo>
                  <a:pt x="1061" y="484"/>
                  <a:pt x="1061" y="484"/>
                  <a:pt x="1061" y="484"/>
                </a:cubicBezTo>
                <a:cubicBezTo>
                  <a:pt x="1003" y="433"/>
                  <a:pt x="1003" y="433"/>
                  <a:pt x="1003" y="433"/>
                </a:cubicBezTo>
                <a:lnTo>
                  <a:pt x="418" y="1019"/>
                </a:lnTo>
                <a:close/>
                <a:moveTo>
                  <a:pt x="150" y="751"/>
                </a:moveTo>
                <a:cubicBezTo>
                  <a:pt x="133" y="768"/>
                  <a:pt x="133" y="793"/>
                  <a:pt x="150" y="810"/>
                </a:cubicBezTo>
                <a:cubicBezTo>
                  <a:pt x="167" y="818"/>
                  <a:pt x="192" y="818"/>
                  <a:pt x="209" y="810"/>
                </a:cubicBezTo>
                <a:cubicBezTo>
                  <a:pt x="794" y="216"/>
                  <a:pt x="794" y="216"/>
                  <a:pt x="794" y="216"/>
                </a:cubicBezTo>
                <a:cubicBezTo>
                  <a:pt x="735" y="166"/>
                  <a:pt x="735" y="166"/>
                  <a:pt x="735" y="166"/>
                </a:cubicBezTo>
                <a:lnTo>
                  <a:pt x="150" y="751"/>
                </a:lnTo>
                <a:close/>
                <a:moveTo>
                  <a:pt x="844" y="275"/>
                </a:moveTo>
                <a:cubicBezTo>
                  <a:pt x="259" y="860"/>
                  <a:pt x="259" y="860"/>
                  <a:pt x="259" y="860"/>
                </a:cubicBezTo>
                <a:cubicBezTo>
                  <a:pt x="225" y="893"/>
                  <a:pt x="225" y="935"/>
                  <a:pt x="259" y="969"/>
                </a:cubicBezTo>
                <a:cubicBezTo>
                  <a:pt x="284" y="994"/>
                  <a:pt x="334" y="994"/>
                  <a:pt x="367" y="969"/>
                </a:cubicBezTo>
                <a:cubicBezTo>
                  <a:pt x="953" y="383"/>
                  <a:pt x="953" y="383"/>
                  <a:pt x="953" y="383"/>
                </a:cubicBezTo>
                <a:lnTo>
                  <a:pt x="844" y="275"/>
                </a:lnTo>
                <a:close/>
                <a:moveTo>
                  <a:pt x="367" y="1127"/>
                </a:moveTo>
                <a:cubicBezTo>
                  <a:pt x="351" y="1111"/>
                  <a:pt x="343" y="1086"/>
                  <a:pt x="334" y="1061"/>
                </a:cubicBezTo>
                <a:cubicBezTo>
                  <a:pt x="326" y="1061"/>
                  <a:pt x="317" y="1061"/>
                  <a:pt x="309" y="1061"/>
                </a:cubicBezTo>
                <a:cubicBezTo>
                  <a:pt x="276" y="1061"/>
                  <a:pt x="234" y="1052"/>
                  <a:pt x="209" y="1019"/>
                </a:cubicBezTo>
                <a:cubicBezTo>
                  <a:pt x="175" y="994"/>
                  <a:pt x="158" y="952"/>
                  <a:pt x="158" y="910"/>
                </a:cubicBezTo>
                <a:cubicBezTo>
                  <a:pt x="158" y="910"/>
                  <a:pt x="158" y="902"/>
                  <a:pt x="167" y="893"/>
                </a:cubicBezTo>
                <a:cubicBezTo>
                  <a:pt x="142" y="885"/>
                  <a:pt x="117" y="877"/>
                  <a:pt x="100" y="860"/>
                </a:cubicBezTo>
                <a:lnTo>
                  <a:pt x="92" y="852"/>
                </a:lnTo>
                <a:cubicBezTo>
                  <a:pt x="0" y="1220"/>
                  <a:pt x="0" y="1220"/>
                  <a:pt x="0" y="1220"/>
                </a:cubicBezTo>
                <a:cubicBezTo>
                  <a:pt x="367" y="1127"/>
                  <a:pt x="367" y="1127"/>
                  <a:pt x="367" y="1127"/>
                </a:cubicBezTo>
                <a:close/>
                <a:moveTo>
                  <a:pt x="367" y="1127"/>
                </a:moveTo>
                <a:lnTo>
                  <a:pt x="367" y="1127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177800" dist="190500" dir="2700000" algn="tl" rotWithShape="0">
              <a:prstClr val="black">
                <a:alpha val="40000"/>
              </a:prstClr>
            </a:outerShdw>
          </a:effectLst>
        </p:spPr>
        <p:txBody>
          <a:bodyPr wrap="none" lIns="57594" tIns="28797" rIns="57594" bIns="28797" anchor="ctr"/>
          <a:p>
            <a:pPr defTabSz="513080">
              <a:defRPr/>
            </a:pPr>
            <a:endParaRPr lang="en-US" sz="20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202420" y="982980"/>
            <a:ext cx="234823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作状语，修饰动词</a:t>
            </a:r>
            <a:endParaRPr lang="zh-CN" altLang="en-US" sz="20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193155" y="1649730"/>
            <a:ext cx="273050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作状语，修饰动词</a:t>
            </a:r>
            <a:endParaRPr lang="zh-CN" altLang="en-US" sz="20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518910" y="2416810"/>
            <a:ext cx="3230880" cy="4914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作状语，放在句首修饰全句</a:t>
            </a:r>
            <a:endParaRPr lang="zh-CN" altLang="en-US" sz="20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897110" y="2780665"/>
            <a:ext cx="202057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状语，修饰动词</a:t>
            </a:r>
            <a:endParaRPr lang="zh-CN" altLang="en-US" sz="20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915025" y="3517265"/>
            <a:ext cx="254000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作状语，修饰形容词</a:t>
            </a:r>
            <a:endParaRPr lang="zh-CN" altLang="en-US" sz="20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" name="圆角矩形 11"/>
          <p:cNvSpPr/>
          <p:nvPr/>
        </p:nvSpPr>
        <p:spPr>
          <a:xfrm>
            <a:off x="984885" y="982980"/>
            <a:ext cx="1082040" cy="39751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圆角矩形 11"/>
          <p:cNvSpPr/>
          <p:nvPr/>
        </p:nvSpPr>
        <p:spPr>
          <a:xfrm>
            <a:off x="6052185" y="3312160"/>
            <a:ext cx="741680" cy="347345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7" name="圆角矩形 11"/>
          <p:cNvSpPr/>
          <p:nvPr/>
        </p:nvSpPr>
        <p:spPr>
          <a:xfrm>
            <a:off x="6192520" y="2874645"/>
            <a:ext cx="705485" cy="39751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圆角矩形 11"/>
          <p:cNvSpPr/>
          <p:nvPr/>
        </p:nvSpPr>
        <p:spPr>
          <a:xfrm>
            <a:off x="1482725" y="2141220"/>
            <a:ext cx="2871470" cy="421005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圆角矩形 11"/>
          <p:cNvSpPr/>
          <p:nvPr/>
        </p:nvSpPr>
        <p:spPr>
          <a:xfrm>
            <a:off x="5439410" y="1433195"/>
            <a:ext cx="753745" cy="39751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08940" y="4196080"/>
            <a:ext cx="10802620" cy="200977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</a:t>
            </a:r>
            <a:r>
              <a:rPr lang="en-US" altLang="zh-CN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副词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是指在句子中表示行为或状态特征的词，用以修饰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动词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（包括非谓动词）、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形容词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（通常位于被修饰的形容词</a:t>
            </a:r>
            <a:r>
              <a:rPr lang="zh-CN" altLang="en-US" sz="2400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之前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）、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其他副词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（通常位于被修饰的副词之前）或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全句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（此时副词通常放置在句首）。作状语，表示时间、地点、程度、方式等概念。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0" grpId="0" animBg="1"/>
      <p:bldP spid="20" grpId="1" animBg="1"/>
      <p:bldP spid="17" grpId="0" animBg="1"/>
      <p:bldP spid="17" grpId="1" animBg="1"/>
      <p:bldP spid="9" grpId="0"/>
      <p:bldP spid="9" grpId="1"/>
      <p:bldP spid="10" grpId="0"/>
      <p:bldP spid="10" grpId="1"/>
      <p:bldP spid="12" grpId="0"/>
      <p:bldP spid="12" grpId="1"/>
      <p:bldP spid="16" grpId="0" animBg="1"/>
      <p:bldP spid="16" grpId="1" animBg="1"/>
      <p:bldP spid="13" grpId="0"/>
      <p:bldP spid="13" grpId="1"/>
      <p:bldP spid="18" grpId="0" animBg="1"/>
      <p:bldP spid="18" grpId="1" animBg="1"/>
      <p:bldP spid="11" grpId="0"/>
      <p:bldP spid="11" grpId="1"/>
      <p:bldP spid="21" grpId="0" animBg="1"/>
      <p:bldP spid="21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名词后缀</a:t>
            </a:r>
            <a:r>
              <a:rPr 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zh-CN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动词→名词</a:t>
            </a:r>
            <a:endParaRPr lang="zh-CN" sz="24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193040" y="3439795"/>
            <a:ext cx="11351895" cy="31508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-tion / -ation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后缀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① pro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nun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ex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plan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; des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crip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acqui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recogni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compe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tion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② consider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recommend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expect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relax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ation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invi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ation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;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prepa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obser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organi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z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combi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occu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ation</a:t>
            </a:r>
            <a:endParaRPr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178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16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以元音+辅音+e结尾的动词，通常是把e变成a再加-tion</a:t>
            </a:r>
            <a:r>
              <a:rPr lang="en-US" sz="16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加了一个a后，词尾的爆破音就可以顺利地和tion后缀连上了</a:t>
            </a:r>
            <a:endParaRPr 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③ sugges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connec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attrac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pollu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educa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contribu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concentra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dona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introdu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ion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inte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ion</a:t>
            </a:r>
            <a:endParaRPr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zh-CN" altLang="en-US" sz="16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一些以t结尾的动词，直接在后面加-ion；而以te和ate结尾的单词，则需要去掉不发音的字母e再加上-ion</a:t>
            </a:r>
            <a:endParaRPr lang="zh-CN" altLang="en-US" sz="16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3675" y="3439795"/>
            <a:ext cx="11313160" cy="320548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57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718945" y="963295"/>
            <a:ext cx="879729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 ① pronounce; explain; describe ;acquire; recognize; compete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② consider; recommend; expect; </a:t>
            </a:r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relax;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</a:t>
            </a:r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invite; </a:t>
            </a:r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prepare; 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explore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;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admire; </a:t>
            </a:r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observe; organize; combine; occupy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③ suggest; connect; attract; pollute; educate; contribute;   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concentrate; donate; introduce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; intend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10570371" y="5735915"/>
            <a:ext cx="946294" cy="946294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9" name="椭圆 48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FBF53"/>
            </a:solidFill>
            <a:ln w="28575" cap="flat" cmpd="sng" algn="ctr">
              <a:solidFill>
                <a:srgbClr val="FFC00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633466" y="6955994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316770" y="488859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名词后缀</a:t>
            </a:r>
            <a:r>
              <a:rPr 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: </a:t>
            </a:r>
            <a:r>
              <a:rPr lang="zh-CN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动词→名词</a:t>
            </a:r>
            <a:endParaRPr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297180" y="3651251"/>
            <a:ext cx="11105515" cy="276352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-sion / -mission </a:t>
            </a:r>
            <a:r>
              <a:rPr 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后缀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①discus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expres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impres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sion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refu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sion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</a:t>
            </a:r>
            <a:r>
              <a:rPr sz="16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一般以ss结尾的动词，直接在后面加-ion；而以se结尾的单词，则需要去掉不发音的字母e再加上-ion</a:t>
            </a:r>
            <a:endParaRPr sz="16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1780"/>
              </a:lnSpc>
              <a:spcBef>
                <a:spcPct val="0"/>
              </a:spcBef>
              <a:buFont typeface="Wingdings" panose="05000000000000000000" charset="0"/>
              <a:buChar char="Ø"/>
            </a:pP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②conclu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deci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exten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sion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(延伸)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expan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(膨胀)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explo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(爆炸)</a:t>
            </a:r>
            <a:endParaRPr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r>
              <a:rPr sz="16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以de结尾的动词，通常要去掉de再加-sion</a:t>
            </a:r>
            <a:endParaRPr sz="16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1780"/>
              </a:lnSpc>
              <a:spcBef>
                <a:spcPct val="0"/>
              </a:spcBef>
              <a:buFont typeface="Wingdings" panose="05000000000000000000" charset="0"/>
              <a:buChar char="Ø"/>
            </a:pPr>
            <a:endParaRPr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③per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mission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mission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mission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(排放物)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trans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mission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(传送, 传播)</a:t>
            </a:r>
            <a:endParaRPr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</a:t>
            </a:r>
            <a:r>
              <a:rPr sz="16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以重读闭音节mit结尾的动词，去掉t再加-ssion</a:t>
            </a:r>
            <a:endParaRPr sz="16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3675" y="3439795"/>
            <a:ext cx="11313160" cy="320548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57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55470" y="1161415"/>
            <a:ext cx="879729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2.①discuss; express; impress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; </a:t>
            </a:r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refuse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②conclude; decide; extend; expand; explode 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③permit; admit; emit; transmit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10271286" y="5781635"/>
            <a:ext cx="946294" cy="946294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9" name="椭圆 48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FBF53"/>
            </a:solidFill>
            <a:ln w="28575" cap="flat" cmpd="sng" algn="ctr">
              <a:solidFill>
                <a:srgbClr val="FFC00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334381" y="672548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316770" y="488859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名词后缀</a:t>
            </a:r>
            <a:r>
              <a:rPr 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: </a:t>
            </a:r>
            <a:r>
              <a:rPr lang="zh-CN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动词→名词</a:t>
            </a:r>
            <a:endParaRPr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274320" y="3369310"/>
            <a:ext cx="11292840" cy="323024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-ance / -ence 后缀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① assist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ance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attend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ance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（出席）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appear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ance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accept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ance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   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acquaint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ance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（熟人）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perform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ance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</a:t>
            </a: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以字母a开头的动词变为名词时通常以-ance结尾</a:t>
            </a:r>
            <a:endParaRPr sz="1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② exist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ence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differ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ence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prefer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ence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（偏爱）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confer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ence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（会议）    </a:t>
            </a:r>
            <a:endParaRPr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</a:t>
            </a:r>
            <a:r>
              <a:rPr sz="16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以字母e开头或以-er结尾的动词变为名词时通常以-ence结尾</a:t>
            </a:r>
            <a:endParaRPr sz="1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③ insur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ance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（保险）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guid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ance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（指导）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endur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ance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（忍耐）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sz="1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</a:t>
            </a: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当动词以字母e结尾时,去掉e后再-ance/-ence</a:t>
            </a:r>
            <a:endParaRPr sz="18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④ relev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ance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（关联）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signific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ance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ignor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ance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abs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ence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pati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ence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flu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ency </a:t>
            </a:r>
            <a:endParaRPr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（流畅度）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confid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ence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以-ant/ -ent结尾的形容词转化为-ance/-ancy或ence/-ency的名词</a:t>
            </a:r>
            <a:endParaRPr sz="1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3362960"/>
            <a:ext cx="11313160" cy="320548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57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719580" y="938530"/>
            <a:ext cx="879729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3.① assist; attend; appear; accept; acquaint; perform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② exist; differ; prefer; confer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③ insure; guide; endure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④ relevant; significant; important; ignorant; absent; patient;    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fluent; confident; different; independent; convenient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717921" y="650450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316770" y="488859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名词后缀</a:t>
            </a:r>
            <a:r>
              <a:rPr 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: </a:t>
            </a:r>
            <a:r>
              <a:rPr lang="zh-CN" altLang="en-US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动</a:t>
            </a:r>
            <a:r>
              <a:rPr lang="zh-CN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词→名词</a:t>
            </a:r>
            <a:endParaRPr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253365" y="3504248"/>
            <a:ext cx="11313795" cy="292290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indent="0" eaLnBrk="1" hangingPunct="1">
              <a:lnSpc>
                <a:spcPts val="276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 qualif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cation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satisf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clarif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cation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modif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cation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appl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cation</a:t>
            </a: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</a:t>
            </a:r>
            <a:endParaRPr sz="1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76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以-ify结尾的动词把结尾的y变成i再加-cation</a:t>
            </a:r>
            <a:endParaRPr sz="1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indent="0" eaLnBrk="1" hangingPunct="1">
              <a:lnSpc>
                <a:spcPts val="276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5. achieve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ment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advertise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ment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amaze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ment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amuse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ment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argu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ment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76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develop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ment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equip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ment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astonish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ment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disappoint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ment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 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76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embarrass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ment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76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高中阶段-ment后缀的名词中，只有argument去e再加ment.</a:t>
            </a:r>
            <a:endParaRPr sz="1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indent="0" eaLnBrk="1" hangingPunct="1">
              <a:lnSpc>
                <a:spcPts val="276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6. survi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arri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appro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sz="1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276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-al结尾的后缀</a:t>
            </a:r>
            <a:endParaRPr 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3362960"/>
            <a:ext cx="11313160" cy="320548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57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719580" y="964565"/>
            <a:ext cx="879729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4. qualify; satisfy; clarify; modify; apply 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5. achieve; advertise; amaze; amuse; argue; develop; equip;  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astonish; disappoint; embarrass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6. survive; arrive; approve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717921" y="650450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316770" y="488859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名词后缀</a:t>
            </a:r>
            <a:r>
              <a:rPr 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: </a:t>
            </a:r>
            <a:r>
              <a:rPr lang="zh-CN" altLang="en-US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动</a:t>
            </a:r>
            <a:r>
              <a:rPr lang="zh-CN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词→名词</a:t>
            </a:r>
            <a:endParaRPr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253365" y="3404236"/>
            <a:ext cx="11313795" cy="316103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indent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7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 marr</a:t>
            </a:r>
            <a:r>
              <a:rPr 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age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short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age</a:t>
            </a:r>
            <a:endParaRPr lang="en-US" sz="1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en-US"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-age </a:t>
            </a: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名词</a:t>
            </a:r>
            <a:r>
              <a:rPr lang="en-US"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后缀</a:t>
            </a:r>
            <a:endParaRPr 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indent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8. belie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relie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grie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(悲伤)</a:t>
            </a:r>
            <a:endParaRPr 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</a:t>
            </a:r>
            <a:r>
              <a:rPr lang="en-US"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动词</a:t>
            </a: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变</a:t>
            </a:r>
            <a:r>
              <a:rPr lang="en-US"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-ve</a:t>
            </a: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为</a:t>
            </a:r>
            <a:r>
              <a:rPr lang="en-US"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-f </a:t>
            </a:r>
            <a:r>
              <a:rPr lang="zh-CN" altLang="en-US"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成</a:t>
            </a:r>
            <a:r>
              <a:rPr lang="en-US"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名词</a:t>
            </a:r>
            <a:endParaRPr lang="en-US" sz="1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indent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9. fail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ure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press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ure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depart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ure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expo</a:t>
            </a:r>
            <a:r>
              <a:rPr 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ure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(暴露)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plea</a:t>
            </a:r>
            <a:r>
              <a:rPr 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ure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mix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ture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  </a:t>
            </a:r>
            <a:endParaRPr 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sign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ature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(签名)</a:t>
            </a:r>
            <a:endParaRPr 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</a:t>
            </a:r>
            <a:r>
              <a:rPr lang="en-US"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动词或形容词加后缀-ure/-ture/-sure/-ature变名词</a:t>
            </a:r>
            <a:endParaRPr lang="en-US" sz="1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3362960"/>
            <a:ext cx="11313160" cy="320548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57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40865" y="1056005"/>
            <a:ext cx="879729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7. marry; short;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8. believe; relieve; grieve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9. fail; press; depart; expose; please; mix; sign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717921" y="650450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316770" y="488859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875790" y="1700530"/>
            <a:ext cx="8444230" cy="398399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1806302" y="671937"/>
            <a:ext cx="1728192" cy="1080120"/>
            <a:chOff x="1417067" y="908720"/>
            <a:chExt cx="1728192" cy="1728192"/>
          </a:xfrm>
        </p:grpSpPr>
        <p:grpSp>
          <p:nvGrpSpPr>
            <p:cNvPr id="4" name="组合 3"/>
            <p:cNvGrpSpPr/>
            <p:nvPr/>
          </p:nvGrpSpPr>
          <p:grpSpPr>
            <a:xfrm>
              <a:off x="1417067" y="908720"/>
              <a:ext cx="1728192" cy="1728192"/>
              <a:chOff x="3724323" y="1908536"/>
              <a:chExt cx="1329153" cy="1329153"/>
            </a:xfrm>
            <a:gradFill>
              <a:gsLst>
                <a:gs pos="62000">
                  <a:srgbClr val="C69135"/>
                </a:gs>
                <a:gs pos="34200">
                  <a:srgbClr val="E6D38F"/>
                </a:gs>
                <a:gs pos="0">
                  <a:srgbClr val="FCD860"/>
                </a:gs>
                <a:gs pos="100000">
                  <a:srgbClr val="F1DF97"/>
                </a:gs>
              </a:gsLst>
              <a:lin ang="12000000" scaled="0"/>
            </a:gradFill>
          </p:grpSpPr>
          <p:sp>
            <p:nvSpPr>
              <p:cNvPr id="5" name="椭圆 4"/>
              <p:cNvSpPr/>
              <p:nvPr/>
            </p:nvSpPr>
            <p:spPr>
              <a:xfrm>
                <a:off x="3724323" y="1908536"/>
                <a:ext cx="1329153" cy="1329153"/>
              </a:xfrm>
              <a:prstGeom prst="roundRect">
                <a:avLst/>
              </a:prstGeom>
              <a:solidFill>
                <a:srgbClr val="00B0F0"/>
              </a:solidFill>
              <a:ln w="28575">
                <a:solidFill>
                  <a:srgbClr val="00B0F0"/>
                </a:solidFill>
              </a:ln>
              <a:effectLst>
                <a:outerShdw blurRad="279400" dist="889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070C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3847605" y="1971057"/>
                <a:ext cx="1098122" cy="1098121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0070C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</p:grpSp>
        <p:sp>
          <p:nvSpPr>
            <p:cNvPr id="7" name="TextBox 7"/>
            <p:cNvSpPr>
              <a:spLocks noChangeArrowheads="1"/>
            </p:cNvSpPr>
            <p:nvPr/>
          </p:nvSpPr>
          <p:spPr bwMode="auto">
            <a:xfrm>
              <a:off x="1486353" y="1058917"/>
              <a:ext cx="1487074" cy="1472548"/>
            </a:xfrm>
            <a:prstGeom prst="round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 smtClean="0">
                  <a:solidFill>
                    <a:srgbClr val="00B0F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rPr>
                <a:t>1</a:t>
              </a:r>
              <a:endParaRPr lang="en-US" sz="5400" b="1" dirty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27" name="TextBox 7"/>
          <p:cNvSpPr>
            <a:spLocks noChangeArrowheads="1"/>
          </p:cNvSpPr>
          <p:nvPr/>
        </p:nvSpPr>
        <p:spPr bwMode="auto">
          <a:xfrm>
            <a:off x="3419260" y="1874056"/>
            <a:ext cx="367240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高考真题演练</a:t>
            </a:r>
            <a:endParaRPr lang="zh-CN" altLang="en-US" sz="3200" b="1" dirty="0">
              <a:solidFill>
                <a:srgbClr val="0070C0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3414856" y="2485231"/>
            <a:ext cx="3552190" cy="368935"/>
            <a:chOff x="3505299" y="2420880"/>
            <a:chExt cx="2394379" cy="290377"/>
          </a:xfrm>
        </p:grpSpPr>
        <p:sp>
          <p:nvSpPr>
            <p:cNvPr id="2" name="等腰三角形 1"/>
            <p:cNvSpPr/>
            <p:nvPr/>
          </p:nvSpPr>
          <p:spPr>
            <a:xfrm rot="5400000">
              <a:off x="3505299" y="2456602"/>
              <a:ext cx="144016" cy="144016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28" name="TextBox 7"/>
            <p:cNvSpPr>
              <a:spLocks noChangeArrowheads="1"/>
            </p:cNvSpPr>
            <p:nvPr/>
          </p:nvSpPr>
          <p:spPr bwMode="auto">
            <a:xfrm>
              <a:off x="3748418" y="2420880"/>
              <a:ext cx="2151260" cy="290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rgbClr val="00B0F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rPr>
                <a:t>阅读/理解语篇的能力</a:t>
              </a:r>
              <a:endParaRPr lang="zh-CN" altLang="en-US" sz="2400" b="1" dirty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7091427" y="2485316"/>
            <a:ext cx="3227705" cy="368935"/>
            <a:chOff x="5017467" y="2420880"/>
            <a:chExt cx="2175658" cy="290377"/>
          </a:xfrm>
        </p:grpSpPr>
        <p:sp>
          <p:nvSpPr>
            <p:cNvPr id="29" name="等腰三角形 28"/>
            <p:cNvSpPr/>
            <p:nvPr/>
          </p:nvSpPr>
          <p:spPr>
            <a:xfrm rot="5400000">
              <a:off x="5017467" y="2456602"/>
              <a:ext cx="144016" cy="144016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30" name="TextBox 7"/>
            <p:cNvSpPr>
              <a:spLocks noChangeArrowheads="1"/>
            </p:cNvSpPr>
            <p:nvPr/>
          </p:nvSpPr>
          <p:spPr bwMode="auto">
            <a:xfrm>
              <a:off x="5260586" y="2420880"/>
              <a:ext cx="1932539" cy="290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rgbClr val="00B0F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rPr>
                <a:t>分析句子结构的能力</a:t>
              </a:r>
              <a:endParaRPr lang="zh-CN" altLang="en-US" sz="2400" b="1" dirty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3414856" y="2924943"/>
            <a:ext cx="3191510" cy="368935"/>
            <a:chOff x="3505299" y="2709516"/>
            <a:chExt cx="2151260" cy="290378"/>
          </a:xfrm>
        </p:grpSpPr>
        <p:sp>
          <p:nvSpPr>
            <p:cNvPr id="31" name="等腰三角形 30"/>
            <p:cNvSpPr/>
            <p:nvPr/>
          </p:nvSpPr>
          <p:spPr>
            <a:xfrm rot="5400000">
              <a:off x="3505299" y="2745214"/>
              <a:ext cx="144016" cy="144016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32" name="TextBox 7"/>
            <p:cNvSpPr>
              <a:spLocks noChangeArrowheads="1"/>
            </p:cNvSpPr>
            <p:nvPr/>
          </p:nvSpPr>
          <p:spPr bwMode="auto">
            <a:xfrm>
              <a:off x="3748418" y="2709516"/>
              <a:ext cx="1908141" cy="290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rgbClr val="00B0F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rPr>
                <a:t>熟练运用语法的能力</a:t>
              </a:r>
              <a:endParaRPr lang="zh-CN" altLang="en-US" sz="2400" b="1" dirty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7091427" y="2970748"/>
            <a:ext cx="2633345" cy="368935"/>
            <a:chOff x="5017467" y="2709504"/>
            <a:chExt cx="1775025" cy="290377"/>
          </a:xfrm>
        </p:grpSpPr>
        <p:sp>
          <p:nvSpPr>
            <p:cNvPr id="33" name="等腰三角形 32"/>
            <p:cNvSpPr/>
            <p:nvPr/>
          </p:nvSpPr>
          <p:spPr>
            <a:xfrm rot="5400000">
              <a:off x="5017467" y="2745214"/>
              <a:ext cx="144016" cy="144016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34" name="TextBox 7"/>
            <p:cNvSpPr>
              <a:spLocks noChangeArrowheads="1"/>
            </p:cNvSpPr>
            <p:nvPr/>
          </p:nvSpPr>
          <p:spPr bwMode="auto">
            <a:xfrm>
              <a:off x="5260586" y="2709504"/>
              <a:ext cx="1531906" cy="290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rgbClr val="00B0F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rPr>
                <a:t>单词拼写能力</a:t>
              </a:r>
              <a:endParaRPr lang="zh-CN" altLang="en-US" sz="2400" b="1" dirty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35" name="TextBox 7"/>
          <p:cNvSpPr>
            <a:spLocks noChangeArrowheads="1"/>
          </p:cNvSpPr>
          <p:nvPr/>
        </p:nvSpPr>
        <p:spPr bwMode="auto">
          <a:xfrm>
            <a:off x="1984375" y="3776980"/>
            <a:ext cx="8227695" cy="1661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       </a:t>
            </a:r>
            <a:r>
              <a:rPr lang="zh-CN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关注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题材的主题意义， 话题符合考生的认知水平， 贴近考生的日常生活。大部分文章寓意深刻，对考生具有一定的教育意义。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3514411" y="702940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延时符</a:t>
            </a:r>
            <a:endParaRPr lang="zh-CN" altLang="en-US" dirty="0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109058" y="532603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chemeClr val="accent5"/>
            </a:solidFill>
            <a:ln w="28575">
              <a:solidFill>
                <a:schemeClr val="accent5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0988646" y="590690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>
              <a:solidFill>
                <a:srgbClr val="00B0F0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8779671" y="5243790"/>
            <a:ext cx="946294" cy="946294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9" name="椭圆 48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FFC000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9914011" y="6294324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>
              <a:solidFill>
                <a:srgbClr val="00B0F0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0597315" y="422692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5" name="椭圆 54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accent2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0929051" y="504091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>
              <a:solidFill>
                <a:srgbClr val="00B0F0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27" grpId="0" bldLvl="0" animBg="1"/>
      <p:bldP spid="35" grpId="0" bldLvl="0" animBg="1"/>
      <p:bldP spid="4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名词后缀</a:t>
            </a:r>
            <a:r>
              <a:rPr 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: </a:t>
            </a:r>
            <a:r>
              <a:rPr lang="zh-CN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形容词→名词</a:t>
            </a:r>
            <a:endParaRPr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193040" y="3553461"/>
            <a:ext cx="11313795" cy="286131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-ity / -ty / -y名词后缀：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①honest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difficult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modest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(谦逊)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 discover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recovery;  deliver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直接加y变名词</a:t>
            </a:r>
            <a:endParaRPr sz="1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②inju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enqui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 inqui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(询问)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uni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(整体)      </a:t>
            </a:r>
            <a:endParaRPr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去掉e再加y变名词</a:t>
            </a:r>
            <a:endParaRPr sz="1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③real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similar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familiar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popular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equal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personal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national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(国籍)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punctual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ity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(准时)      </a:t>
            </a:r>
            <a:endParaRPr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</a:t>
            </a: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直接加ity变名词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3362960"/>
            <a:ext cx="11313160" cy="320548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57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699260" y="1170940"/>
            <a:ext cx="879729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10. </a:t>
            </a:r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① honest; difficult; modest; discover; recover; deliver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② injure; enquire/ inquire; unite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③ real; similar; familiar; popular; equal; personal; national;  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punctual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717921" y="650450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316770" y="488859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名词后缀</a:t>
            </a:r>
            <a:r>
              <a:rPr 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: </a:t>
            </a:r>
            <a:r>
              <a:rPr lang="zh-CN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形容词→名词</a:t>
            </a:r>
            <a:endParaRPr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253365" y="3351213"/>
            <a:ext cx="11313795" cy="326707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-ity / -ty / -y名词后缀：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algn="l" eaLnBrk="1" hangingPunct="1"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④acti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v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ity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; creati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v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ity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; diver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ity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; secu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ity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; pu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ity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(纯净)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lvl="0" indent="0" algn="l" eaLnBrk="1" hangingPunct="1">
              <a:buFont typeface="Wingdings" panose="05000000000000000000" charset="0"/>
              <a:buNone/>
            </a:pP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    去掉e再加ity变名词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⑤cruel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safe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certain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ty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直接加ty变名词</a:t>
            </a:r>
            <a:endParaRPr sz="1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⑥ab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ility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possib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ility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responsib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ility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flexib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ility</a:t>
            </a:r>
            <a:r>
              <a:rPr 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灵活性</a:t>
            </a:r>
            <a:r>
              <a:rPr 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endParaRPr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把le变成ility变名词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⑦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anxiety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variety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curiosity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generosity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necessity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</a:t>
            </a: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特殊变化的名词，注意发音变化，需熟记。</a:t>
            </a:r>
            <a:endParaRPr lang="zh-CN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3362960"/>
            <a:ext cx="11313160" cy="320548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57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11655" y="1073150"/>
            <a:ext cx="879729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10.  ④ active; creative; diverse; secure; pure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</a:t>
            </a:r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⑤ cruel; safe; certain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⑥ able; possible; responsible; flexible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⑦ anxious; various; curious; generous; necessary</a:t>
            </a:r>
            <a:endParaRPr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717921" y="650450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316770" y="488859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名词后缀</a:t>
            </a:r>
            <a:r>
              <a:rPr 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: </a:t>
            </a:r>
            <a:r>
              <a:rPr lang="zh-CN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形容词→名词</a:t>
            </a:r>
            <a:endParaRPr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252730" y="3384551"/>
            <a:ext cx="11313795" cy="316103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11. warm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str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ng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dea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d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wi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l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ng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tr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u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y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ou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grow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</a:t>
            </a: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形容词或动词加-th 后缀的常见名词 （注意发音的变化）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12.wi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dom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free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dom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bore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dom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(厌烦)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形容词加后缀-dom变成名词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13. accura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cy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(准确性)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fluen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frequen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一些 -at(e) 或 -t 结尾的形容词加后缀-cy变名词。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14. aware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cold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weak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bright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kind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empt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happ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形容词后加-ness变成表示“性质或状态”的名词</a:t>
            </a:r>
            <a:endParaRPr sz="1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15. 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height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weight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laughter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</a:t>
            </a:r>
            <a:r>
              <a:rPr sz="1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记牢几个特殊变化</a:t>
            </a:r>
            <a:endParaRPr sz="1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3362960"/>
            <a:ext cx="11313160" cy="320548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57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25625" y="889000"/>
            <a:ext cx="879729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11. warm; strong; dead; deep; wide; long; true; young; grow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12. wise; free; bore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13. accurate; fluent; frequent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14. aware; cold; weak; bright; kind; empty; happy  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15. high; weigh; laugh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717921" y="650450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0263305" y="591094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名词后缀</a:t>
            </a:r>
            <a:r>
              <a:rPr 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: </a:t>
            </a:r>
            <a:r>
              <a:rPr lang="zh-CN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  名词（人）</a:t>
            </a:r>
            <a:endParaRPr lang="zh-CN" sz="24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252730" y="3603626"/>
            <a:ext cx="11313795" cy="272288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indent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加后缀变成“...人”的名词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indent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①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加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-er</a:t>
            </a:r>
            <a:r>
              <a:rPr 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engine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er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sz="24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employ</a:t>
            </a:r>
            <a:r>
              <a:rPr sz="2400" b="1" u="sng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er</a:t>
            </a:r>
            <a:r>
              <a:rPr lang="en-US" sz="16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</a:t>
            </a:r>
            <a:r>
              <a:rPr sz="16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雇主</a:t>
            </a:r>
            <a:r>
              <a:rPr lang="en-US" sz="16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r>
              <a:rPr sz="24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employ</a:t>
            </a:r>
            <a:r>
              <a:rPr sz="2400" b="1" u="sng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ee</a:t>
            </a:r>
            <a:r>
              <a:rPr lang="en-US" sz="16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</a:t>
            </a:r>
            <a:r>
              <a:rPr sz="16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雇员</a:t>
            </a:r>
            <a:r>
              <a:rPr lang="en-US" sz="16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sz="24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interview</a:t>
            </a:r>
            <a:r>
              <a:rPr sz="2400" b="1" u="sng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er</a:t>
            </a:r>
            <a:r>
              <a:rPr sz="24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sz="16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</a:t>
            </a:r>
            <a:r>
              <a:rPr sz="16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采访者</a:t>
            </a:r>
            <a:r>
              <a:rPr lang="en-US" sz="16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r>
              <a:rPr sz="24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  </a:t>
            </a:r>
            <a:endParaRPr sz="2400" b="1" u="sng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r>
              <a:rPr sz="24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interview</a:t>
            </a:r>
            <a:r>
              <a:rPr sz="2400" b="1" u="sng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ee</a:t>
            </a:r>
            <a:r>
              <a:rPr lang="en-US" sz="16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</a:t>
            </a:r>
            <a:r>
              <a:rPr sz="16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被访问者</a:t>
            </a:r>
            <a:r>
              <a:rPr lang="en-US" sz="16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sz="24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wait</a:t>
            </a:r>
            <a:r>
              <a:rPr sz="2400" b="1" u="sng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er</a:t>
            </a:r>
            <a:r>
              <a:rPr sz="24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wait</a:t>
            </a:r>
            <a:r>
              <a:rPr sz="2400" b="1" u="sng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ress</a:t>
            </a:r>
            <a:r>
              <a:rPr lang="en-US" sz="16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(女服务员)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law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er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indent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② </a:t>
            </a:r>
            <a:r>
              <a:rPr 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加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-ar</a:t>
            </a:r>
            <a:r>
              <a:rPr 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be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gg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ar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(乞丐)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l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ar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(说谎者)</a:t>
            </a:r>
            <a:endParaRPr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indent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③ </a:t>
            </a:r>
            <a:r>
              <a:rPr 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加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-or：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direct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or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instruct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or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conduct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or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sail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or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visit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or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translat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or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None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edit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or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operat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or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invent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or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govern</a:t>
            </a:r>
            <a:r>
              <a:rPr 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or; </a:t>
            </a:r>
            <a:r>
              <a:rPr sz="24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act</a:t>
            </a:r>
            <a:r>
              <a:rPr sz="2400" b="1" u="sng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or</a:t>
            </a:r>
            <a:r>
              <a:rPr sz="24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, act</a:t>
            </a:r>
            <a:r>
              <a:rPr sz="2400" b="1" u="sng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ress</a:t>
            </a:r>
            <a:r>
              <a:rPr lang="en-US" sz="16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</a:t>
            </a:r>
            <a:r>
              <a:rPr sz="16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女演员</a:t>
            </a:r>
            <a:r>
              <a:rPr lang="en-US" sz="1600" b="1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)</a:t>
            </a:r>
            <a:endParaRPr 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3362960"/>
            <a:ext cx="11313160" cy="320548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57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11655" y="986155"/>
            <a:ext cx="8514715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16.加后缀变成“...人”的名词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① engine; employ; interview; wait; law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② beg, lie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③ direct, instructor, conduct, sailor; visit; translate; edit;   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operate; invent; govern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717921" y="650450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0655735" y="6069063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名词后缀</a:t>
            </a:r>
            <a:r>
              <a:rPr 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: </a:t>
            </a:r>
            <a:r>
              <a:rPr lang="zh-CN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  名词（人）</a:t>
            </a:r>
            <a:endParaRPr lang="zh-CN" sz="24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351155" y="3666490"/>
            <a:ext cx="1115568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eaLnBrk="1" hangingPunct="1">
              <a:lnSpc>
                <a:spcPts val="43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加后缀变成“...人”的名词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43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④</a:t>
            </a:r>
            <a:r>
              <a:rPr 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加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-ist：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art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ist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novel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ist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special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ist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tour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ist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pia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ist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 scient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ist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violin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ist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43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⑤</a:t>
            </a:r>
            <a:r>
              <a:rPr 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加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-ant</a:t>
            </a:r>
            <a:r>
              <a:rPr 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: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account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assist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ser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appl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cant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(申请人)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43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⑥</a:t>
            </a:r>
            <a:r>
              <a:rPr 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加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-cian: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musi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cian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magi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cian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politi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cian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physi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cian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内科医生</a:t>
            </a:r>
            <a:r>
              <a:rPr 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endParaRPr 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3362960"/>
            <a:ext cx="11313160" cy="320548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57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11655" y="986155"/>
            <a:ext cx="845121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16.加后缀变成“...人”的名词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④ art, novel, special, tour, piano, science, violin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⑤ account, assist, serve; apply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⑥ music; magic; politic; physic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717921" y="650450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0263305" y="591094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6336030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浙江新高考 7次语法填空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 </a:t>
            </a:r>
            <a:r>
              <a:rPr lang="en-US" alt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</a:t>
            </a: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名词</a:t>
            </a:r>
            <a:endParaRPr lang="zh-CN" altLang="en-US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408940" y="900430"/>
            <a:ext cx="1137729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8. Magically, that show remains the Great Jason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'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 best 65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</a:t>
            </a:r>
            <a:endParaRPr lang="zh-CN" altLang="en-US" sz="2400" u="sng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(perform) to this day.</a:t>
            </a:r>
            <a:r>
              <a:rPr lang="zh-CN" altLang="en-US" sz="24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（2016年10月浙江卷）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17. Researchers have found that there is a direct link between the increase in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food eaten outside the home and the rise in 64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(weigh)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problems.</a:t>
            </a:r>
            <a:r>
              <a:rPr lang="zh-CN" altLang="en-US" sz="24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（2018年6月浙江卷）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21. Other American studies showed no 64 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 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(connect)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between uniforms and school performance.</a:t>
            </a:r>
            <a:r>
              <a:rPr lang="zh-CN" altLang="en-US" sz="24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（2019年6月浙江卷）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035415" y="836930"/>
            <a:ext cx="216154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performance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374130" y="2524125"/>
            <a:ext cx="407733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connec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tion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/connec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tions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192770" y="1953260"/>
            <a:ext cx="172275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weight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8856345" y="1325880"/>
            <a:ext cx="2569845" cy="146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630555" y="4065270"/>
            <a:ext cx="10068560" cy="216344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（1）作主语、表语或宾语用_________形式。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（2）空格前有冠词、形容词、形容词性物主代词、指示代词、不定代词(some, any, a lot of等)、介词、名词所有格时，就考虑用_________形式。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（</a:t>
            </a:r>
            <a:r>
              <a:rPr lang="en-US" altLang="zh-CN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）根据上下文语境，要注意名词的单复数形式。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Freeform 429"/>
          <p:cNvSpPr>
            <a:spLocks noChangeArrowheads="1"/>
          </p:cNvSpPr>
          <p:nvPr/>
        </p:nvSpPr>
        <p:spPr bwMode="auto">
          <a:xfrm>
            <a:off x="10698912" y="5163550"/>
            <a:ext cx="983158" cy="976090"/>
          </a:xfrm>
          <a:custGeom>
            <a:avLst/>
            <a:gdLst>
              <a:gd name="T0" fmla="*/ 1162 w 1230"/>
              <a:gd name="T1" fmla="*/ 383 h 1221"/>
              <a:gd name="T2" fmla="*/ 1112 w 1230"/>
              <a:gd name="T3" fmla="*/ 433 h 1221"/>
              <a:gd name="T4" fmla="*/ 794 w 1230"/>
              <a:gd name="T5" fmla="*/ 116 h 1221"/>
              <a:gd name="T6" fmla="*/ 844 w 1230"/>
              <a:gd name="T7" fmla="*/ 57 h 1221"/>
              <a:gd name="T8" fmla="*/ 1061 w 1230"/>
              <a:gd name="T9" fmla="*/ 57 h 1221"/>
              <a:gd name="T10" fmla="*/ 1162 w 1230"/>
              <a:gd name="T11" fmla="*/ 166 h 1221"/>
              <a:gd name="T12" fmla="*/ 1162 w 1230"/>
              <a:gd name="T13" fmla="*/ 383 h 1221"/>
              <a:gd name="T14" fmla="*/ 418 w 1230"/>
              <a:gd name="T15" fmla="*/ 1019 h 1221"/>
              <a:gd name="T16" fmla="*/ 418 w 1230"/>
              <a:gd name="T17" fmla="*/ 1077 h 1221"/>
              <a:gd name="T18" fmla="*/ 468 w 1230"/>
              <a:gd name="T19" fmla="*/ 1077 h 1221"/>
              <a:gd name="T20" fmla="*/ 1061 w 1230"/>
              <a:gd name="T21" fmla="*/ 484 h 1221"/>
              <a:gd name="T22" fmla="*/ 1003 w 1230"/>
              <a:gd name="T23" fmla="*/ 433 h 1221"/>
              <a:gd name="T24" fmla="*/ 418 w 1230"/>
              <a:gd name="T25" fmla="*/ 1019 h 1221"/>
              <a:gd name="T26" fmla="*/ 150 w 1230"/>
              <a:gd name="T27" fmla="*/ 751 h 1221"/>
              <a:gd name="T28" fmla="*/ 150 w 1230"/>
              <a:gd name="T29" fmla="*/ 810 h 1221"/>
              <a:gd name="T30" fmla="*/ 209 w 1230"/>
              <a:gd name="T31" fmla="*/ 810 h 1221"/>
              <a:gd name="T32" fmla="*/ 794 w 1230"/>
              <a:gd name="T33" fmla="*/ 216 h 1221"/>
              <a:gd name="T34" fmla="*/ 735 w 1230"/>
              <a:gd name="T35" fmla="*/ 166 h 1221"/>
              <a:gd name="T36" fmla="*/ 150 w 1230"/>
              <a:gd name="T37" fmla="*/ 751 h 1221"/>
              <a:gd name="T38" fmla="*/ 844 w 1230"/>
              <a:gd name="T39" fmla="*/ 275 h 1221"/>
              <a:gd name="T40" fmla="*/ 259 w 1230"/>
              <a:gd name="T41" fmla="*/ 860 h 1221"/>
              <a:gd name="T42" fmla="*/ 259 w 1230"/>
              <a:gd name="T43" fmla="*/ 969 h 1221"/>
              <a:gd name="T44" fmla="*/ 367 w 1230"/>
              <a:gd name="T45" fmla="*/ 969 h 1221"/>
              <a:gd name="T46" fmla="*/ 953 w 1230"/>
              <a:gd name="T47" fmla="*/ 383 h 1221"/>
              <a:gd name="T48" fmla="*/ 844 w 1230"/>
              <a:gd name="T49" fmla="*/ 275 h 1221"/>
              <a:gd name="T50" fmla="*/ 367 w 1230"/>
              <a:gd name="T51" fmla="*/ 1127 h 1221"/>
              <a:gd name="T52" fmla="*/ 334 w 1230"/>
              <a:gd name="T53" fmla="*/ 1061 h 1221"/>
              <a:gd name="T54" fmla="*/ 309 w 1230"/>
              <a:gd name="T55" fmla="*/ 1061 h 1221"/>
              <a:gd name="T56" fmla="*/ 209 w 1230"/>
              <a:gd name="T57" fmla="*/ 1019 h 1221"/>
              <a:gd name="T58" fmla="*/ 158 w 1230"/>
              <a:gd name="T59" fmla="*/ 910 h 1221"/>
              <a:gd name="T60" fmla="*/ 167 w 1230"/>
              <a:gd name="T61" fmla="*/ 893 h 1221"/>
              <a:gd name="T62" fmla="*/ 100 w 1230"/>
              <a:gd name="T63" fmla="*/ 860 h 1221"/>
              <a:gd name="T64" fmla="*/ 92 w 1230"/>
              <a:gd name="T65" fmla="*/ 852 h 1221"/>
              <a:gd name="T66" fmla="*/ 0 w 1230"/>
              <a:gd name="T67" fmla="*/ 1220 h 1221"/>
              <a:gd name="T68" fmla="*/ 367 w 1230"/>
              <a:gd name="T69" fmla="*/ 1127 h 1221"/>
              <a:gd name="T70" fmla="*/ 367 w 1230"/>
              <a:gd name="T71" fmla="*/ 1127 h 1221"/>
              <a:gd name="T72" fmla="*/ 367 w 1230"/>
              <a:gd name="T73" fmla="*/ 1127 h 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30" h="1221">
                <a:moveTo>
                  <a:pt x="1162" y="383"/>
                </a:moveTo>
                <a:cubicBezTo>
                  <a:pt x="1112" y="433"/>
                  <a:pt x="1112" y="433"/>
                  <a:pt x="1112" y="433"/>
                </a:cubicBezTo>
                <a:cubicBezTo>
                  <a:pt x="794" y="116"/>
                  <a:pt x="794" y="116"/>
                  <a:pt x="794" y="116"/>
                </a:cubicBezTo>
                <a:cubicBezTo>
                  <a:pt x="844" y="57"/>
                  <a:pt x="844" y="57"/>
                  <a:pt x="844" y="57"/>
                </a:cubicBezTo>
                <a:cubicBezTo>
                  <a:pt x="903" y="0"/>
                  <a:pt x="1003" y="0"/>
                  <a:pt x="1061" y="57"/>
                </a:cubicBezTo>
                <a:cubicBezTo>
                  <a:pt x="1162" y="166"/>
                  <a:pt x="1162" y="166"/>
                  <a:pt x="1162" y="166"/>
                </a:cubicBezTo>
                <a:cubicBezTo>
                  <a:pt x="1229" y="225"/>
                  <a:pt x="1229" y="325"/>
                  <a:pt x="1162" y="383"/>
                </a:cubicBezTo>
                <a:close/>
                <a:moveTo>
                  <a:pt x="418" y="1019"/>
                </a:moveTo>
                <a:cubicBezTo>
                  <a:pt x="401" y="1035"/>
                  <a:pt x="401" y="1061"/>
                  <a:pt x="418" y="1077"/>
                </a:cubicBezTo>
                <a:cubicBezTo>
                  <a:pt x="434" y="1086"/>
                  <a:pt x="459" y="1086"/>
                  <a:pt x="468" y="1077"/>
                </a:cubicBezTo>
                <a:cubicBezTo>
                  <a:pt x="1061" y="484"/>
                  <a:pt x="1061" y="484"/>
                  <a:pt x="1061" y="484"/>
                </a:cubicBezTo>
                <a:cubicBezTo>
                  <a:pt x="1003" y="433"/>
                  <a:pt x="1003" y="433"/>
                  <a:pt x="1003" y="433"/>
                </a:cubicBezTo>
                <a:lnTo>
                  <a:pt x="418" y="1019"/>
                </a:lnTo>
                <a:close/>
                <a:moveTo>
                  <a:pt x="150" y="751"/>
                </a:moveTo>
                <a:cubicBezTo>
                  <a:pt x="133" y="768"/>
                  <a:pt x="133" y="793"/>
                  <a:pt x="150" y="810"/>
                </a:cubicBezTo>
                <a:cubicBezTo>
                  <a:pt x="167" y="818"/>
                  <a:pt x="192" y="818"/>
                  <a:pt x="209" y="810"/>
                </a:cubicBezTo>
                <a:cubicBezTo>
                  <a:pt x="794" y="216"/>
                  <a:pt x="794" y="216"/>
                  <a:pt x="794" y="216"/>
                </a:cubicBezTo>
                <a:cubicBezTo>
                  <a:pt x="735" y="166"/>
                  <a:pt x="735" y="166"/>
                  <a:pt x="735" y="166"/>
                </a:cubicBezTo>
                <a:lnTo>
                  <a:pt x="150" y="751"/>
                </a:lnTo>
                <a:close/>
                <a:moveTo>
                  <a:pt x="844" y="275"/>
                </a:moveTo>
                <a:cubicBezTo>
                  <a:pt x="259" y="860"/>
                  <a:pt x="259" y="860"/>
                  <a:pt x="259" y="860"/>
                </a:cubicBezTo>
                <a:cubicBezTo>
                  <a:pt x="225" y="893"/>
                  <a:pt x="225" y="935"/>
                  <a:pt x="259" y="969"/>
                </a:cubicBezTo>
                <a:cubicBezTo>
                  <a:pt x="284" y="994"/>
                  <a:pt x="334" y="994"/>
                  <a:pt x="367" y="969"/>
                </a:cubicBezTo>
                <a:cubicBezTo>
                  <a:pt x="953" y="383"/>
                  <a:pt x="953" y="383"/>
                  <a:pt x="953" y="383"/>
                </a:cubicBezTo>
                <a:lnTo>
                  <a:pt x="844" y="275"/>
                </a:lnTo>
                <a:close/>
                <a:moveTo>
                  <a:pt x="367" y="1127"/>
                </a:moveTo>
                <a:cubicBezTo>
                  <a:pt x="351" y="1111"/>
                  <a:pt x="343" y="1086"/>
                  <a:pt x="334" y="1061"/>
                </a:cubicBezTo>
                <a:cubicBezTo>
                  <a:pt x="326" y="1061"/>
                  <a:pt x="317" y="1061"/>
                  <a:pt x="309" y="1061"/>
                </a:cubicBezTo>
                <a:cubicBezTo>
                  <a:pt x="276" y="1061"/>
                  <a:pt x="234" y="1052"/>
                  <a:pt x="209" y="1019"/>
                </a:cubicBezTo>
                <a:cubicBezTo>
                  <a:pt x="175" y="994"/>
                  <a:pt x="158" y="952"/>
                  <a:pt x="158" y="910"/>
                </a:cubicBezTo>
                <a:cubicBezTo>
                  <a:pt x="158" y="910"/>
                  <a:pt x="158" y="902"/>
                  <a:pt x="167" y="893"/>
                </a:cubicBezTo>
                <a:cubicBezTo>
                  <a:pt x="142" y="885"/>
                  <a:pt x="117" y="877"/>
                  <a:pt x="100" y="860"/>
                </a:cubicBezTo>
                <a:lnTo>
                  <a:pt x="92" y="852"/>
                </a:lnTo>
                <a:cubicBezTo>
                  <a:pt x="0" y="1220"/>
                  <a:pt x="0" y="1220"/>
                  <a:pt x="0" y="1220"/>
                </a:cubicBezTo>
                <a:cubicBezTo>
                  <a:pt x="367" y="1127"/>
                  <a:pt x="367" y="1127"/>
                  <a:pt x="367" y="1127"/>
                </a:cubicBezTo>
                <a:close/>
                <a:moveTo>
                  <a:pt x="367" y="1127"/>
                </a:moveTo>
                <a:lnTo>
                  <a:pt x="367" y="1127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177800" dist="190500" dir="2700000" algn="tl" rotWithShape="0">
              <a:prstClr val="black">
                <a:alpha val="40000"/>
              </a:prstClr>
            </a:outerShdw>
          </a:effectLst>
        </p:spPr>
        <p:txBody>
          <a:bodyPr wrap="none" lIns="57594" tIns="28797" rIns="57594" bIns="28797" anchor="ctr"/>
          <a:lstStyle/>
          <a:p>
            <a:pPr defTabSz="513080">
              <a:defRPr/>
            </a:pPr>
            <a:endParaRPr lang="en-US" sz="20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800600" y="4182745"/>
            <a:ext cx="88836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zh-CN" altLang="en-US" sz="2400" b="1">
                <a:solidFill>
                  <a:srgbClr val="002060"/>
                </a:solidFill>
              </a:rPr>
              <a:t>名词</a:t>
            </a:r>
            <a:endParaRPr lang="zh-CN" altLang="en-US" sz="2400" b="1">
              <a:solidFill>
                <a:srgbClr val="002060"/>
              </a:solidFill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8594725" y="5163820"/>
            <a:ext cx="91821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zh-CN" altLang="en-US" sz="2400" b="1">
                <a:solidFill>
                  <a:srgbClr val="002060"/>
                </a:solidFill>
              </a:rPr>
              <a:t>名词</a:t>
            </a:r>
            <a:endParaRPr lang="zh-CN" altLang="en-US" sz="2400" b="1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形容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词后缀</a:t>
            </a:r>
            <a:r>
              <a:rPr 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: </a:t>
            </a:r>
            <a:r>
              <a:rPr lang="zh-CN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  名词变形容词</a:t>
            </a:r>
            <a:endParaRPr lang="zh-CN" sz="24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334645" y="3457893"/>
            <a:ext cx="11313795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 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–al / -ial后缀的形容词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cultu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natu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cen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person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education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profession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tradition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addition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origin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glo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benefi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finan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ial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fa</a:t>
            </a:r>
            <a:r>
              <a:rPr 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ial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 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-ical后缀的形容词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econom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ical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electr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ical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histor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ical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chem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ical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phys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ical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polit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ical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pract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ica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l; class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ical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med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ical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 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–ful后缀的形容词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harm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ful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help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ful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color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ful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doubt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ful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peace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ful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hope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ful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use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ful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power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ful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meaning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ful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respect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ful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stress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ful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successful; skill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ful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3362960"/>
            <a:ext cx="11313160" cy="320548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57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11655" y="927735"/>
            <a:ext cx="8704580" cy="19221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23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 culture; nature; center; person; education; profession;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3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tradition; addition; origin; globe; benefit; finance, face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3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2. economy; electricity; history; chemistry; physics; politics;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3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practice; classic; medicine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3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3. harm; help; color; doubt; peace; hope; use; power; meaning;  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3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respect; stress; success; skill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717921" y="650450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0145830" y="6050013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形容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词后缀</a:t>
            </a:r>
            <a:r>
              <a:rPr 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: </a:t>
            </a:r>
            <a:r>
              <a:rPr lang="zh-CN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  名词变形容词</a:t>
            </a:r>
            <a:endParaRPr lang="zh-CN" sz="24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334645" y="3457893"/>
            <a:ext cx="11313795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 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-ible后缀的形容词  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access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ible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horr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ible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terr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ible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sens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ible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(明智的)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respons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ible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5. 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–y后缀的形容词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dirt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luck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y;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health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wealth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greed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cloud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storm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risk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thirst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shi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/shi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ing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noi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sca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 fu</a:t>
            </a:r>
            <a:r>
              <a:rPr sz="2400" b="1" u="sng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su</a:t>
            </a:r>
            <a:r>
              <a:rPr sz="2400" b="1" u="sng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fo</a:t>
            </a:r>
            <a:r>
              <a:rPr sz="2400" b="1" u="sng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gg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hung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ang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6.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–ic后缀的形容词  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hero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ic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enthusias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tic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energe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tic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fantas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tic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trag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ic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scien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tific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7.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–ly 后缀的形容词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friend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love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week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month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yearly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3362960"/>
            <a:ext cx="11313160" cy="320548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57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11655" y="920750"/>
            <a:ext cx="8704580" cy="18738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4. access; horror; terror; sense; response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5. dirt; luck; health; wealth; greed; cloud; storm; risk; thirst;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shine; noise; scare; fun; sun; fog; hunger; anger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6. hero; enthusiasm; energy; fantasy; tragedy; science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7. friend; love; week; month; year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717921" y="650450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0145830" y="6050013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形容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词后缀</a:t>
            </a:r>
            <a:r>
              <a:rPr 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: </a:t>
            </a:r>
            <a:r>
              <a:rPr lang="zh-CN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  名词变形容词</a:t>
            </a:r>
            <a:endParaRPr lang="zh-CN" sz="24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337820" y="3581083"/>
            <a:ext cx="11144250" cy="276860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8. 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–ous 后缀的形容词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an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ous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va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ous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cu</a:t>
            </a:r>
            <a:r>
              <a:rPr 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ous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ambi</a:t>
            </a:r>
            <a:r>
              <a:rPr 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ous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cau</a:t>
            </a:r>
            <a:r>
              <a:rPr 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ous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adventu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ous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conti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nu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ous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danger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ous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fa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ous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humor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ous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poison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ous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mountain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ous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myster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ous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9. 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–ish后缀的形容词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child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ish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fool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ish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self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ish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10.  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–ant/–ent 后缀的形容词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import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dist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abs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conveni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evid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viol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flu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urg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ent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3362960"/>
            <a:ext cx="11313160" cy="320548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57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11655" y="920750"/>
            <a:ext cx="8704580" cy="18738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8. anxiety; variety; curiosity;  ambition;  caution; adventure; continue; danger; fame; humor; poison; mountain; mystery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9. child; fool; self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10. importance; distance; absence; convenience; evidence; 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violence; fluency; urgency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717921" y="650450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0145830" y="6050013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形容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词后缀</a:t>
            </a:r>
            <a:r>
              <a:rPr 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: </a:t>
            </a:r>
            <a:r>
              <a:rPr lang="zh-CN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  动词变形容词</a:t>
            </a:r>
            <a:endParaRPr lang="zh-CN" sz="24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337820" y="3603943"/>
            <a:ext cx="11144250" cy="272288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11. 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–able 后缀的形容词 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avoid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able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afford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able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(负担得起的)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accept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able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comfort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able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suit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able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reason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able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notice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able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(显而易见的)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change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able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(可改变的；易变的)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; belie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able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(可信的)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cu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able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val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u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able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rel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able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12. 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–ive后缀的形容词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act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ive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attract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ive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effect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ive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impress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ive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instruct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ive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expen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ive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sens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ive</a:t>
            </a:r>
            <a:r>
              <a:rPr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(敏感的)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creat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ive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2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13. 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-ate后缀的形容词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consider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ate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 fortu</a:t>
            </a:r>
            <a:r>
              <a:rPr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ate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passion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ate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3362960"/>
            <a:ext cx="11313160" cy="320548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57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11655" y="920750"/>
            <a:ext cx="8704580" cy="15170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11. avoid; afford; accept; comfort; suit; reason; notice; change;  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believe; cure; value; rely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12.act; attract; effect; impress; instruct; expense; sense; create;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13. consider, fortune; passion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717921" y="650450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0145830" y="6050013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48881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2018年6月浙江卷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语法填空</a:t>
            </a:r>
            <a:endParaRPr 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1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7990" y="723900"/>
            <a:ext cx="11339195" cy="6000750"/>
          </a:xfrm>
          <a:prstGeom prst="rect">
            <a:avLst/>
          </a:prstGeom>
        </p:spPr>
        <p:txBody>
          <a:bodyPr wrap="square">
            <a:spAutoFit/>
          </a:bodyPr>
          <a:p>
            <a:pPr algn="just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Few people I know seem to have much desire or time to cook. Making Chinese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56 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(dish) is seen as especially troublesome. Many westerners 57 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 to China cook much less than in their own countries once they realize how cheap 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58 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to eat out. I still remember 59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(visit) a friend who’d lived here for five years and I 60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(shock) when I learnt she hadn’t cooked once in all that time.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While regularly eating out seems to 61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(become) common for many young people in recent years, it’s not without a cost. The obvious one is money; eating out once or twice a week may be 62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(afford) but doing this most days adds up. There could be an even 63 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(high) cost on your health. Researchers have found that there is a direct link between the increase in food eaten outside the home and the rise in 64 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(weigh) problems.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If you are not going to suffer this problem, then I suggest that the next time you go to your mum’s home 65  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dinner, get a few cooking tips from her. Cooking food can be fun. You might also begin to notice the effects not only on your health but in your pocket.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圆角矩形 11"/>
          <p:cNvSpPr/>
          <p:nvPr/>
        </p:nvSpPr>
        <p:spPr>
          <a:xfrm>
            <a:off x="984885" y="723900"/>
            <a:ext cx="8055610" cy="40195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" name="圆角矩形 11"/>
          <p:cNvSpPr/>
          <p:nvPr/>
        </p:nvSpPr>
        <p:spPr>
          <a:xfrm>
            <a:off x="5166360" y="3338830"/>
            <a:ext cx="3019425" cy="40195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圆角矩形 11"/>
          <p:cNvSpPr/>
          <p:nvPr/>
        </p:nvSpPr>
        <p:spPr>
          <a:xfrm>
            <a:off x="7098030" y="5158740"/>
            <a:ext cx="1943100" cy="40195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5" name="圆角矩形 11"/>
          <p:cNvSpPr/>
          <p:nvPr/>
        </p:nvSpPr>
        <p:spPr>
          <a:xfrm>
            <a:off x="8185785" y="3338830"/>
            <a:ext cx="3352165" cy="401955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圆角矩形 11"/>
          <p:cNvSpPr/>
          <p:nvPr/>
        </p:nvSpPr>
        <p:spPr>
          <a:xfrm>
            <a:off x="4733290" y="4051300"/>
            <a:ext cx="6899275" cy="401955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" name="圆角矩形 11"/>
          <p:cNvSpPr/>
          <p:nvPr/>
        </p:nvSpPr>
        <p:spPr>
          <a:xfrm>
            <a:off x="6190615" y="5560695"/>
            <a:ext cx="2955925" cy="401955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" name="圆角矩形 11"/>
          <p:cNvSpPr/>
          <p:nvPr/>
        </p:nvSpPr>
        <p:spPr>
          <a:xfrm>
            <a:off x="1613535" y="5857875"/>
            <a:ext cx="961390" cy="401955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圆角矩形 11"/>
          <p:cNvSpPr/>
          <p:nvPr/>
        </p:nvSpPr>
        <p:spPr>
          <a:xfrm>
            <a:off x="6682105" y="5962650"/>
            <a:ext cx="1388110" cy="401955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1" grpId="0" animBg="1"/>
      <p:bldP spid="11" grpId="1" animBg="1"/>
      <p:bldP spid="2" grpId="0" animBg="1"/>
      <p:bldP spid="2" grpId="1" animBg="1"/>
      <p:bldP spid="3" grpId="0" animBg="1"/>
      <p:bldP spid="3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形容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词后缀</a:t>
            </a:r>
            <a:r>
              <a:rPr 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: </a:t>
            </a:r>
            <a:r>
              <a:rPr lang="zh-CN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  表示否定意义</a:t>
            </a:r>
            <a:endParaRPr lang="zh-CN" sz="24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334645" y="3883026"/>
            <a:ext cx="11144250" cy="177609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eaLnBrk="1" hangingPunct="1">
              <a:lnSpc>
                <a:spcPts val="43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14.  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–less后缀的形容词, 表示否定意义，这类词通常还可再加“-ness”构成名词 </a:t>
            </a:r>
            <a:r>
              <a:rPr 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或</a:t>
            </a:r>
            <a:r>
              <a:rPr lang="en-US" alt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“-ly”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构成副词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care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count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end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fear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harm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help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hope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home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meaning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speech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less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3362960"/>
            <a:ext cx="11313160" cy="320548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57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11655" y="994410"/>
            <a:ext cx="8704580" cy="8039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14. care; count; end; fear; harm; help; hope; home; meaning;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speech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717921" y="650450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0145830" y="6050013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607123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浙江新高考 7次语法填空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</a:t>
            </a:r>
            <a:r>
              <a:rPr lang="en-US" alt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形容词</a:t>
            </a:r>
            <a:endParaRPr lang="en-US" alt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385445" y="927418"/>
            <a:ext cx="1137729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9. But something made her look closer, and she noticed a 57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</a:t>
            </a:r>
            <a:endParaRPr lang="zh-CN" altLang="en-US" sz="2400" u="sng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(shine) object.</a:t>
            </a:r>
            <a:r>
              <a:rPr lang="zh-CN" altLang="en-US" sz="24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（2017年6月浙江卷）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12. One of the 60 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(effect) ways to build vocabulary is to read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good books. </a:t>
            </a:r>
            <a:r>
              <a:rPr lang="zh-CN" altLang="en-US" sz="24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（2017年11月浙江卷）</a:t>
            </a:r>
            <a:endParaRPr lang="zh-CN" altLang="en-US" sz="2400" i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15. The obvious one is money; eating out once or twice a week may be 62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(afford) but doing this most days adds up.</a:t>
            </a:r>
            <a:r>
              <a:rPr lang="zh-CN" altLang="en-US" sz="24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（2018年6月</a:t>
            </a:r>
            <a:endParaRPr lang="zh-CN" altLang="en-US" sz="2400" i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浙江卷）</a:t>
            </a:r>
            <a:endParaRPr lang="zh-CN" altLang="en-US" sz="2400" i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22. School uniforms are 65 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(tradition) in Britain.</a:t>
            </a:r>
            <a:r>
              <a:rPr lang="zh-CN" altLang="en-US" sz="24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（2019年6</a:t>
            </a:r>
            <a:endParaRPr lang="zh-CN" altLang="en-US" sz="2400" i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月浙江卷）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194165" y="836930"/>
            <a:ext cx="235839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shin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y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/shin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ing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52775" y="1606550"/>
            <a:ext cx="176974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effec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tive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922520" y="3396615"/>
            <a:ext cx="188849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tradition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al</a:t>
            </a: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9194165" y="1340485"/>
            <a:ext cx="22320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1264285" y="2678430"/>
            <a:ext cx="188849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afford</a:t>
            </a:r>
            <a:r>
              <a:rPr lang="zh-CN" altLang="en-US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able</a:t>
            </a:r>
            <a:endParaRPr lang="zh-CN" altLang="en-US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84885" y="4481830"/>
            <a:ext cx="8736965" cy="168402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</a:t>
            </a:r>
            <a:endParaRPr lang="en-US" altLang="zh-CN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     </a:t>
            </a:r>
            <a:r>
              <a:rPr lang="zh-CN" altLang="en-US" sz="24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作定语、表语或补足语用__________形式。</a:t>
            </a: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endParaRPr lang="zh-CN" altLang="en-US" sz="2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Freeform 429"/>
          <p:cNvSpPr>
            <a:spLocks noChangeArrowheads="1"/>
          </p:cNvSpPr>
          <p:nvPr/>
        </p:nvSpPr>
        <p:spPr bwMode="auto">
          <a:xfrm>
            <a:off x="9721647" y="5093065"/>
            <a:ext cx="983158" cy="976090"/>
          </a:xfrm>
          <a:custGeom>
            <a:avLst/>
            <a:gdLst>
              <a:gd name="T0" fmla="*/ 1162 w 1230"/>
              <a:gd name="T1" fmla="*/ 383 h 1221"/>
              <a:gd name="T2" fmla="*/ 1112 w 1230"/>
              <a:gd name="T3" fmla="*/ 433 h 1221"/>
              <a:gd name="T4" fmla="*/ 794 w 1230"/>
              <a:gd name="T5" fmla="*/ 116 h 1221"/>
              <a:gd name="T6" fmla="*/ 844 w 1230"/>
              <a:gd name="T7" fmla="*/ 57 h 1221"/>
              <a:gd name="T8" fmla="*/ 1061 w 1230"/>
              <a:gd name="T9" fmla="*/ 57 h 1221"/>
              <a:gd name="T10" fmla="*/ 1162 w 1230"/>
              <a:gd name="T11" fmla="*/ 166 h 1221"/>
              <a:gd name="T12" fmla="*/ 1162 w 1230"/>
              <a:gd name="T13" fmla="*/ 383 h 1221"/>
              <a:gd name="T14" fmla="*/ 418 w 1230"/>
              <a:gd name="T15" fmla="*/ 1019 h 1221"/>
              <a:gd name="T16" fmla="*/ 418 w 1230"/>
              <a:gd name="T17" fmla="*/ 1077 h 1221"/>
              <a:gd name="T18" fmla="*/ 468 w 1230"/>
              <a:gd name="T19" fmla="*/ 1077 h 1221"/>
              <a:gd name="T20" fmla="*/ 1061 w 1230"/>
              <a:gd name="T21" fmla="*/ 484 h 1221"/>
              <a:gd name="T22" fmla="*/ 1003 w 1230"/>
              <a:gd name="T23" fmla="*/ 433 h 1221"/>
              <a:gd name="T24" fmla="*/ 418 w 1230"/>
              <a:gd name="T25" fmla="*/ 1019 h 1221"/>
              <a:gd name="T26" fmla="*/ 150 w 1230"/>
              <a:gd name="T27" fmla="*/ 751 h 1221"/>
              <a:gd name="T28" fmla="*/ 150 w 1230"/>
              <a:gd name="T29" fmla="*/ 810 h 1221"/>
              <a:gd name="T30" fmla="*/ 209 w 1230"/>
              <a:gd name="T31" fmla="*/ 810 h 1221"/>
              <a:gd name="T32" fmla="*/ 794 w 1230"/>
              <a:gd name="T33" fmla="*/ 216 h 1221"/>
              <a:gd name="T34" fmla="*/ 735 w 1230"/>
              <a:gd name="T35" fmla="*/ 166 h 1221"/>
              <a:gd name="T36" fmla="*/ 150 w 1230"/>
              <a:gd name="T37" fmla="*/ 751 h 1221"/>
              <a:gd name="T38" fmla="*/ 844 w 1230"/>
              <a:gd name="T39" fmla="*/ 275 h 1221"/>
              <a:gd name="T40" fmla="*/ 259 w 1230"/>
              <a:gd name="T41" fmla="*/ 860 h 1221"/>
              <a:gd name="T42" fmla="*/ 259 w 1230"/>
              <a:gd name="T43" fmla="*/ 969 h 1221"/>
              <a:gd name="T44" fmla="*/ 367 w 1230"/>
              <a:gd name="T45" fmla="*/ 969 h 1221"/>
              <a:gd name="T46" fmla="*/ 953 w 1230"/>
              <a:gd name="T47" fmla="*/ 383 h 1221"/>
              <a:gd name="T48" fmla="*/ 844 w 1230"/>
              <a:gd name="T49" fmla="*/ 275 h 1221"/>
              <a:gd name="T50" fmla="*/ 367 w 1230"/>
              <a:gd name="T51" fmla="*/ 1127 h 1221"/>
              <a:gd name="T52" fmla="*/ 334 w 1230"/>
              <a:gd name="T53" fmla="*/ 1061 h 1221"/>
              <a:gd name="T54" fmla="*/ 309 w 1230"/>
              <a:gd name="T55" fmla="*/ 1061 h 1221"/>
              <a:gd name="T56" fmla="*/ 209 w 1230"/>
              <a:gd name="T57" fmla="*/ 1019 h 1221"/>
              <a:gd name="T58" fmla="*/ 158 w 1230"/>
              <a:gd name="T59" fmla="*/ 910 h 1221"/>
              <a:gd name="T60" fmla="*/ 167 w 1230"/>
              <a:gd name="T61" fmla="*/ 893 h 1221"/>
              <a:gd name="T62" fmla="*/ 100 w 1230"/>
              <a:gd name="T63" fmla="*/ 860 h 1221"/>
              <a:gd name="T64" fmla="*/ 92 w 1230"/>
              <a:gd name="T65" fmla="*/ 852 h 1221"/>
              <a:gd name="T66" fmla="*/ 0 w 1230"/>
              <a:gd name="T67" fmla="*/ 1220 h 1221"/>
              <a:gd name="T68" fmla="*/ 367 w 1230"/>
              <a:gd name="T69" fmla="*/ 1127 h 1221"/>
              <a:gd name="T70" fmla="*/ 367 w 1230"/>
              <a:gd name="T71" fmla="*/ 1127 h 1221"/>
              <a:gd name="T72" fmla="*/ 367 w 1230"/>
              <a:gd name="T73" fmla="*/ 1127 h 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30" h="1221">
                <a:moveTo>
                  <a:pt x="1162" y="383"/>
                </a:moveTo>
                <a:cubicBezTo>
                  <a:pt x="1112" y="433"/>
                  <a:pt x="1112" y="433"/>
                  <a:pt x="1112" y="433"/>
                </a:cubicBezTo>
                <a:cubicBezTo>
                  <a:pt x="794" y="116"/>
                  <a:pt x="794" y="116"/>
                  <a:pt x="794" y="116"/>
                </a:cubicBezTo>
                <a:cubicBezTo>
                  <a:pt x="844" y="57"/>
                  <a:pt x="844" y="57"/>
                  <a:pt x="844" y="57"/>
                </a:cubicBezTo>
                <a:cubicBezTo>
                  <a:pt x="903" y="0"/>
                  <a:pt x="1003" y="0"/>
                  <a:pt x="1061" y="57"/>
                </a:cubicBezTo>
                <a:cubicBezTo>
                  <a:pt x="1162" y="166"/>
                  <a:pt x="1162" y="166"/>
                  <a:pt x="1162" y="166"/>
                </a:cubicBezTo>
                <a:cubicBezTo>
                  <a:pt x="1229" y="225"/>
                  <a:pt x="1229" y="325"/>
                  <a:pt x="1162" y="383"/>
                </a:cubicBezTo>
                <a:close/>
                <a:moveTo>
                  <a:pt x="418" y="1019"/>
                </a:moveTo>
                <a:cubicBezTo>
                  <a:pt x="401" y="1035"/>
                  <a:pt x="401" y="1061"/>
                  <a:pt x="418" y="1077"/>
                </a:cubicBezTo>
                <a:cubicBezTo>
                  <a:pt x="434" y="1086"/>
                  <a:pt x="459" y="1086"/>
                  <a:pt x="468" y="1077"/>
                </a:cubicBezTo>
                <a:cubicBezTo>
                  <a:pt x="1061" y="484"/>
                  <a:pt x="1061" y="484"/>
                  <a:pt x="1061" y="484"/>
                </a:cubicBezTo>
                <a:cubicBezTo>
                  <a:pt x="1003" y="433"/>
                  <a:pt x="1003" y="433"/>
                  <a:pt x="1003" y="433"/>
                </a:cubicBezTo>
                <a:lnTo>
                  <a:pt x="418" y="1019"/>
                </a:lnTo>
                <a:close/>
                <a:moveTo>
                  <a:pt x="150" y="751"/>
                </a:moveTo>
                <a:cubicBezTo>
                  <a:pt x="133" y="768"/>
                  <a:pt x="133" y="793"/>
                  <a:pt x="150" y="810"/>
                </a:cubicBezTo>
                <a:cubicBezTo>
                  <a:pt x="167" y="818"/>
                  <a:pt x="192" y="818"/>
                  <a:pt x="209" y="810"/>
                </a:cubicBezTo>
                <a:cubicBezTo>
                  <a:pt x="794" y="216"/>
                  <a:pt x="794" y="216"/>
                  <a:pt x="794" y="216"/>
                </a:cubicBezTo>
                <a:cubicBezTo>
                  <a:pt x="735" y="166"/>
                  <a:pt x="735" y="166"/>
                  <a:pt x="735" y="166"/>
                </a:cubicBezTo>
                <a:lnTo>
                  <a:pt x="150" y="751"/>
                </a:lnTo>
                <a:close/>
                <a:moveTo>
                  <a:pt x="844" y="275"/>
                </a:moveTo>
                <a:cubicBezTo>
                  <a:pt x="259" y="860"/>
                  <a:pt x="259" y="860"/>
                  <a:pt x="259" y="860"/>
                </a:cubicBezTo>
                <a:cubicBezTo>
                  <a:pt x="225" y="893"/>
                  <a:pt x="225" y="935"/>
                  <a:pt x="259" y="969"/>
                </a:cubicBezTo>
                <a:cubicBezTo>
                  <a:pt x="284" y="994"/>
                  <a:pt x="334" y="994"/>
                  <a:pt x="367" y="969"/>
                </a:cubicBezTo>
                <a:cubicBezTo>
                  <a:pt x="953" y="383"/>
                  <a:pt x="953" y="383"/>
                  <a:pt x="953" y="383"/>
                </a:cubicBezTo>
                <a:lnTo>
                  <a:pt x="844" y="275"/>
                </a:lnTo>
                <a:close/>
                <a:moveTo>
                  <a:pt x="367" y="1127"/>
                </a:moveTo>
                <a:cubicBezTo>
                  <a:pt x="351" y="1111"/>
                  <a:pt x="343" y="1086"/>
                  <a:pt x="334" y="1061"/>
                </a:cubicBezTo>
                <a:cubicBezTo>
                  <a:pt x="326" y="1061"/>
                  <a:pt x="317" y="1061"/>
                  <a:pt x="309" y="1061"/>
                </a:cubicBezTo>
                <a:cubicBezTo>
                  <a:pt x="276" y="1061"/>
                  <a:pt x="234" y="1052"/>
                  <a:pt x="209" y="1019"/>
                </a:cubicBezTo>
                <a:cubicBezTo>
                  <a:pt x="175" y="994"/>
                  <a:pt x="158" y="952"/>
                  <a:pt x="158" y="910"/>
                </a:cubicBezTo>
                <a:cubicBezTo>
                  <a:pt x="158" y="910"/>
                  <a:pt x="158" y="902"/>
                  <a:pt x="167" y="893"/>
                </a:cubicBezTo>
                <a:cubicBezTo>
                  <a:pt x="142" y="885"/>
                  <a:pt x="117" y="877"/>
                  <a:pt x="100" y="860"/>
                </a:cubicBezTo>
                <a:lnTo>
                  <a:pt x="92" y="852"/>
                </a:lnTo>
                <a:cubicBezTo>
                  <a:pt x="0" y="1220"/>
                  <a:pt x="0" y="1220"/>
                  <a:pt x="0" y="1220"/>
                </a:cubicBezTo>
                <a:cubicBezTo>
                  <a:pt x="367" y="1127"/>
                  <a:pt x="367" y="1127"/>
                  <a:pt x="367" y="1127"/>
                </a:cubicBezTo>
                <a:close/>
                <a:moveTo>
                  <a:pt x="367" y="1127"/>
                </a:moveTo>
                <a:lnTo>
                  <a:pt x="367" y="1127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177800" dist="190500" dir="2700000" algn="tl" rotWithShape="0">
              <a:prstClr val="black">
                <a:alpha val="40000"/>
              </a:prstClr>
            </a:outerShdw>
          </a:effectLst>
        </p:spPr>
        <p:txBody>
          <a:bodyPr wrap="none" lIns="57594" tIns="28797" rIns="57594" bIns="28797" anchor="ctr"/>
          <a:lstStyle/>
          <a:p>
            <a:pPr defTabSz="513080">
              <a:defRPr/>
            </a:pPr>
            <a:endParaRPr lang="en-US" sz="20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054600" y="5093335"/>
            <a:ext cx="127127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zh-CN" altLang="en-US" sz="2400" b="1">
                <a:solidFill>
                  <a:srgbClr val="002060"/>
                </a:solidFill>
              </a:rPr>
              <a:t>形容词</a:t>
            </a:r>
            <a:endParaRPr lang="zh-CN" altLang="en-US" sz="2400" b="1">
              <a:solidFill>
                <a:srgbClr val="002060"/>
              </a:solidFill>
            </a:endParaRPr>
          </a:p>
        </p:txBody>
      </p:sp>
      <p:sp>
        <p:nvSpPr>
          <p:cNvPr id="15" name="圆角矩形 11"/>
          <p:cNvSpPr/>
          <p:nvPr/>
        </p:nvSpPr>
        <p:spPr>
          <a:xfrm>
            <a:off x="1855470" y="1340485"/>
            <a:ext cx="1082040" cy="38608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圆角矩形 11"/>
          <p:cNvSpPr/>
          <p:nvPr/>
        </p:nvSpPr>
        <p:spPr>
          <a:xfrm>
            <a:off x="10344150" y="2442210"/>
            <a:ext cx="559435" cy="38608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1" name="圆角矩形 11"/>
          <p:cNvSpPr/>
          <p:nvPr/>
        </p:nvSpPr>
        <p:spPr>
          <a:xfrm>
            <a:off x="6005830" y="1698625"/>
            <a:ext cx="805180" cy="38608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496310" y="3581400"/>
            <a:ext cx="607060" cy="38608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 flipV="1">
            <a:off x="2280920" y="1269365"/>
            <a:ext cx="7200900" cy="3959860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tailEnd type="triangle"/>
          </a:ln>
          <a:effectLst/>
        </p:spPr>
      </p:cxnSp>
      <p:cxnSp>
        <p:nvCxnSpPr>
          <p:cNvPr id="14" name="直接箭头连接符 13"/>
          <p:cNvCxnSpPr/>
          <p:nvPr/>
        </p:nvCxnSpPr>
        <p:spPr>
          <a:xfrm flipV="1">
            <a:off x="2263775" y="2061210"/>
            <a:ext cx="2033270" cy="3223260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tailEnd type="triangle"/>
          </a:ln>
          <a:effectLst/>
        </p:spPr>
      </p:cxnSp>
      <p:cxnSp>
        <p:nvCxnSpPr>
          <p:cNvPr id="16" name="直接箭头连接符 15"/>
          <p:cNvCxnSpPr/>
          <p:nvPr/>
        </p:nvCxnSpPr>
        <p:spPr>
          <a:xfrm flipH="1" flipV="1">
            <a:off x="2209165" y="3141345"/>
            <a:ext cx="1007745" cy="2087880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tailEnd type="triangle"/>
          </a:ln>
          <a:effectLst/>
        </p:spPr>
      </p:cxnSp>
      <p:cxnSp>
        <p:nvCxnSpPr>
          <p:cNvPr id="17" name="直接箭头连接符 16"/>
          <p:cNvCxnSpPr/>
          <p:nvPr/>
        </p:nvCxnSpPr>
        <p:spPr>
          <a:xfrm flipV="1">
            <a:off x="3216910" y="3806190"/>
            <a:ext cx="2249170" cy="1351280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" grpId="0"/>
      <p:bldP spid="2" grpId="1"/>
      <p:bldP spid="11" grpId="0" animBg="1"/>
      <p:bldP spid="11" grpId="1" animBg="1"/>
      <p:bldP spid="6" grpId="0"/>
      <p:bldP spid="6" grpId="1"/>
      <p:bldP spid="10" grpId="0" animBg="1"/>
      <p:bldP spid="10" grpId="1" animBg="1"/>
      <p:bldP spid="4" grpId="0"/>
      <p:bldP spid="4" grpId="1"/>
      <p:bldP spid="12" grpId="0" animBg="1"/>
      <p:bldP spid="12" grpId="1" animBg="1"/>
      <p:bldP spid="8" grpId="0"/>
      <p:bldP spid="8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</a:t>
            </a:r>
            <a:r>
              <a:rPr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词后缀</a:t>
            </a:r>
            <a:endParaRPr lang="zh-CN" sz="24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337820" y="3357881"/>
            <a:ext cx="11144250" cy="321500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lvl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-ise, -ize后缀</a:t>
            </a:r>
            <a:r>
              <a:rPr 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“使…变得…/…化”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apolog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ize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memor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ize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modern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ize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social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ize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special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ize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popular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ize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 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-fy, -ify后缀</a:t>
            </a:r>
            <a:r>
              <a:rPr 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“使…变得…/…化”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class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ify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identi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fy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beaut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ify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simplify; purify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-en后缀</a:t>
            </a:r>
            <a:r>
              <a:rPr 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常加在形容词后“使…变得…”  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broad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fast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sharp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strength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dark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deep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hard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length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weak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wid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</a:t>
            </a:r>
            <a:r>
              <a: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wors</a:t>
            </a:r>
            <a:r>
              <a:rPr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en</a:t>
            </a:r>
            <a:endParaRPr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3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3365" y="3362960"/>
            <a:ext cx="11313160" cy="320548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722630"/>
            <a:ext cx="10647680" cy="24657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811655" y="994410"/>
            <a:ext cx="8704580" cy="15170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 apology; memory; modern; social; special; popular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2. class; identity; beauty; simple; pure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ts val="278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3. broad; fast; sharp; strength; dark; deep; hard; length; weak; wide; worse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717921" y="6504509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0145830" y="6050013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607123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浙江新高考 7次语法填空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</a:t>
            </a:r>
            <a:r>
              <a:rPr lang="en-US" alt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</a:t>
            </a: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</a:t>
            </a:r>
            <a:r>
              <a:rPr lang="en-US" alt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词</a:t>
            </a:r>
            <a:endParaRPr lang="en-US" alt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423545" y="868680"/>
            <a:ext cx="11377295" cy="216598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浙江新高考 7次语法填空题没有考查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动词后缀的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词性转换。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lnSpc>
                <a:spcPts val="1780"/>
              </a:lnSpc>
              <a:spcBef>
                <a:spcPct val="0"/>
              </a:spcBef>
              <a:buFont typeface="Wingdings" panose="05000000000000000000" charset="0"/>
              <a:buNone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To avoid knee pain, you can run on soft surfaces, do exercises to  68    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lvl="0" indent="0" algn="l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(strength) your leg muscles (肌肉), avoid hills and get good running shoes. Running is cheap, easy and it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'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 always 69 </a:t>
            </a:r>
            <a:r>
              <a:rPr lang="zh-CN" altLang="en-US" sz="2400" u="sng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(energy).</a:t>
            </a:r>
            <a:r>
              <a:rPr lang="zh-CN" altLang="en-US" sz="2400" i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（2018 全国 I 卷）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22605" y="1666240"/>
            <a:ext cx="188849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strength</a:t>
            </a:r>
            <a:r>
              <a:rPr lang="en-US" altLang="zh-CN" sz="2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en</a:t>
            </a:r>
            <a:endParaRPr lang="en-US" altLang="zh-CN" sz="2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24581" name="LL-2015-GF-T1.jpg" descr="id:2147485160;FounderCE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8940" y="3643630"/>
            <a:ext cx="11212830" cy="2715895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</p:pic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423545" y="2953385"/>
            <a:ext cx="8888095" cy="570230"/>
          </a:xfrm>
          <a:prstGeom prst="homePlate">
            <a:avLst>
              <a:gd name="adj" fmla="val 40030"/>
            </a:avLst>
          </a:prstGeom>
          <a:gradFill rotWithShape="1">
            <a:gsLst>
              <a:gs pos="0">
                <a:srgbClr val="B2B2B2">
                  <a:gamma/>
                  <a:tint val="5882"/>
                  <a:invGamma/>
                </a:srgbClr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EAEAEA"/>
            </a:solidFill>
            <a:miter lim="800000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wrap="none" anchor="ctr"/>
          <a:p>
            <a:pPr marL="428625" indent="-428625">
              <a:lnSpc>
                <a:spcPct val="120000"/>
              </a:lnSpc>
              <a:defRPr/>
            </a:pPr>
            <a:endParaRPr lang="zh-CN" altLang="en-US" sz="1440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85775" y="2952750"/>
            <a:ext cx="8176895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解题方法归纳         副词         名词         形容词         动词</a:t>
            </a:r>
            <a:endParaRPr lang="zh-CN" altLang="en-US" sz="2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2" name="AutoShape 8"/>
          <p:cNvSpPr>
            <a:spLocks noChangeArrowheads="1"/>
          </p:cNvSpPr>
          <p:nvPr/>
        </p:nvSpPr>
        <p:spPr bwMode="auto">
          <a:xfrm>
            <a:off x="2411095" y="2953385"/>
            <a:ext cx="708660" cy="570230"/>
          </a:xfrm>
          <a:prstGeom prst="chevron">
            <a:avLst>
              <a:gd name="adj" fmla="val 55472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3740150" y="2952750"/>
            <a:ext cx="708660" cy="570230"/>
          </a:xfrm>
          <a:prstGeom prst="chevron">
            <a:avLst>
              <a:gd name="adj" fmla="val 55472"/>
            </a:avLst>
          </a:prstGeom>
          <a:solidFill>
            <a:srgbClr val="FFFF0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5293995" y="2953385"/>
            <a:ext cx="708660" cy="570230"/>
          </a:xfrm>
          <a:prstGeom prst="chevron">
            <a:avLst>
              <a:gd name="adj" fmla="val 55472"/>
            </a:avLst>
          </a:prstGeom>
          <a:solidFill>
            <a:srgbClr val="C0000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>
            <a:off x="6939280" y="2953385"/>
            <a:ext cx="708660" cy="570230"/>
          </a:xfrm>
          <a:prstGeom prst="chevron">
            <a:avLst>
              <a:gd name="adj" fmla="val 55472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8517890" y="2953385"/>
            <a:ext cx="708660" cy="570230"/>
          </a:xfrm>
          <a:prstGeom prst="chevron">
            <a:avLst>
              <a:gd name="adj" fmla="val 55472"/>
            </a:avLst>
          </a:prstGeom>
          <a:solidFill>
            <a:srgbClr val="FFC000"/>
          </a:solidFill>
          <a:ln w="25400" cap="flat" cmpd="sng" algn="ctr">
            <a:noFill/>
            <a:prstDash val="solid"/>
          </a:ln>
          <a:effectLst>
            <a:outerShdw blurRad="508000" dist="177800" dir="1860000" algn="ctr" rotWithShape="0">
              <a:srgbClr val="000000">
                <a:alpha val="43000"/>
              </a:srgbClr>
            </a:outerShdw>
          </a:effectLst>
        </p:spPr>
        <p:txBody>
          <a:bodyPr rtlCol="0" anchor="ctr"/>
          <a:p>
            <a:pPr algn="ctr"/>
            <a:endParaRPr lang="zh-CN" altLang="en-US" sz="2400" b="1" kern="0" dirty="0">
              <a:solidFill>
                <a:srgbClr val="000000">
                  <a:lumMod val="50000"/>
                  <a:lumOff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16" name="圆角矩形 11"/>
          <p:cNvSpPr/>
          <p:nvPr/>
        </p:nvSpPr>
        <p:spPr>
          <a:xfrm>
            <a:off x="10028555" y="1521460"/>
            <a:ext cx="528320" cy="39751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rgbClr val="5B9BD5">
              <a:shade val="50000"/>
            </a:srgbClr>
          </a:lnRef>
          <a:fillRef idx="1">
            <a:srgbClr val="5B9BD5"/>
          </a:fillRef>
          <a:effectRef idx="0">
            <a:srgbClr val="5B9BD5"/>
          </a:effectRef>
          <a:fontRef idx="minor">
            <a:sysClr val="window" lastClr="FFFFFF"/>
          </a:fontRef>
        </p:style>
        <p:txBody>
          <a:bodyPr anchor="ctr"/>
          <a:p>
            <a:pPr algn="ctr">
              <a:defRPr/>
            </a:pP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4" grpId="0"/>
      <p:bldP spid="4" grpId="1"/>
      <p:bldP spid="16" grpId="0" animBg="1"/>
      <p:bldP spid="16" grpId="1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23661" y="1217281"/>
            <a:ext cx="1169035" cy="3153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9900" b="1" kern="0" dirty="0">
                <a:solidFill>
                  <a:srgbClr val="1FB4C2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T</a:t>
            </a:r>
            <a:endParaRPr lang="zh-CN" altLang="en-US" sz="19900" b="1" kern="0" dirty="0">
              <a:solidFill>
                <a:srgbClr val="1FB4C2"/>
              </a:solidFill>
              <a:latin typeface="Agency FB" panose="020B0503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95964" y="1217281"/>
            <a:ext cx="1383665" cy="3153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9900" b="1" kern="0" dirty="0">
                <a:solidFill>
                  <a:srgbClr val="EF5350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H</a:t>
            </a:r>
            <a:endParaRPr lang="zh-CN" altLang="en-US" sz="19900" b="1" kern="0" dirty="0">
              <a:solidFill>
                <a:srgbClr val="EF5350"/>
              </a:solidFill>
              <a:latin typeface="Agency FB" panose="020B0503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684672" y="1217281"/>
            <a:ext cx="1323340" cy="3153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9900" b="1" kern="0" dirty="0">
                <a:solidFill>
                  <a:srgbClr val="F2B91D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A</a:t>
            </a:r>
            <a:endParaRPr lang="zh-CN" altLang="en-US" sz="19900" b="1" kern="0" dirty="0">
              <a:solidFill>
                <a:srgbClr val="F2B91D"/>
              </a:solidFill>
              <a:latin typeface="Agency FB" panose="020B0503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012466" y="1217281"/>
            <a:ext cx="1393190" cy="3153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9900" b="1" kern="0" dirty="0">
                <a:solidFill>
                  <a:srgbClr val="6158A6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N</a:t>
            </a:r>
            <a:endParaRPr lang="zh-CN" altLang="en-US" sz="19900" b="1" kern="0" dirty="0">
              <a:solidFill>
                <a:srgbClr val="6158A6"/>
              </a:solidFill>
              <a:latin typeface="Agency FB" panose="020B0503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矩形 187"/>
          <p:cNvSpPr>
            <a:spLocks noChangeArrowheads="1"/>
          </p:cNvSpPr>
          <p:nvPr/>
        </p:nvSpPr>
        <p:spPr bwMode="auto">
          <a:xfrm>
            <a:off x="1515238" y="4002659"/>
            <a:ext cx="9164701" cy="138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US" sz="2800">
                <a:solidFill>
                  <a:srgbClr val="0070C0"/>
                </a:solidFill>
                <a:latin typeface="Agency FB" panose="020B0503020202020204" pitchFamily="34" charset="0"/>
                <a:ea typeface="+mn-ea"/>
                <a:cs typeface="+mn-ea"/>
                <a:sym typeface="+mn-lt"/>
              </a:rPr>
              <a:t>欢迎继续学习第三课：</a:t>
            </a:r>
            <a:endParaRPr lang="zh-CN" altLang="en-US" sz="2800">
              <a:solidFill>
                <a:srgbClr val="0070C0"/>
              </a:solidFill>
              <a:latin typeface="Agency FB" panose="020B0503020202020204" pitchFamily="34" charset="0"/>
              <a:ea typeface="+mn-ea"/>
              <a:cs typeface="+mn-ea"/>
              <a:sym typeface="+mn-lt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altLang="zh-CN" sz="2800">
                <a:solidFill>
                  <a:srgbClr val="0070C0"/>
                </a:solidFill>
                <a:latin typeface="Agency FB" panose="020B0503020202020204" pitchFamily="34" charset="0"/>
                <a:ea typeface="+mn-ea"/>
                <a:cs typeface="+mn-ea"/>
                <a:sym typeface="+mn-lt"/>
              </a:rPr>
              <a:t>动词五式功夫佳 词语运用巧手搭</a:t>
            </a:r>
            <a:endParaRPr lang="en-US" altLang="zh-CN" sz="2800">
              <a:solidFill>
                <a:srgbClr val="0070C0"/>
              </a:solidFill>
              <a:latin typeface="Agency FB" panose="020B0503020202020204" pitchFamily="34" charset="0"/>
              <a:ea typeface="+mn-ea"/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12396" y="1217281"/>
            <a:ext cx="1272540" cy="3153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9900" b="1" kern="0" dirty="0">
                <a:solidFill>
                  <a:srgbClr val="1FB4C2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K</a:t>
            </a:r>
            <a:endParaRPr lang="zh-CN" altLang="en-US" sz="19900" b="1" kern="0" dirty="0">
              <a:solidFill>
                <a:srgbClr val="1FB4C2"/>
              </a:solidFill>
              <a:latin typeface="Agency FB" panose="020B0503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688892" y="1217281"/>
            <a:ext cx="1337945" cy="3153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9900" b="1" kern="0" dirty="0">
                <a:solidFill>
                  <a:srgbClr val="F2B91D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S</a:t>
            </a:r>
            <a:endParaRPr lang="zh-CN" altLang="en-US" sz="19900" b="1" kern="0" dirty="0">
              <a:solidFill>
                <a:srgbClr val="F2B91D"/>
              </a:solidFill>
              <a:latin typeface="Agency FB" panose="020B0503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239963" y="-1"/>
            <a:ext cx="933450" cy="1847850"/>
          </a:xfrm>
          <a:prstGeom prst="rect">
            <a:avLst/>
          </a:prstGeom>
          <a:solidFill>
            <a:srgbClr val="1FB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97263" y="-1"/>
            <a:ext cx="978832" cy="1847850"/>
          </a:xfrm>
          <a:prstGeom prst="rect">
            <a:avLst/>
          </a:prstGeom>
          <a:solidFill>
            <a:srgbClr val="EF5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211763" y="0"/>
            <a:ext cx="285750" cy="1847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211888" y="0"/>
            <a:ext cx="990600" cy="1847850"/>
          </a:xfrm>
          <a:prstGeom prst="rect">
            <a:avLst/>
          </a:prstGeom>
          <a:solidFill>
            <a:srgbClr val="6158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612064" y="0"/>
            <a:ext cx="936494" cy="1847850"/>
          </a:xfrm>
          <a:prstGeom prst="rect">
            <a:avLst/>
          </a:prstGeom>
          <a:solidFill>
            <a:srgbClr val="1FB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888413" y="-1"/>
            <a:ext cx="929619" cy="20110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75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75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accel="80000" fill="hold" grpId="0" nodeType="with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31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32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4" accel="80000" fill="hold" grpId="0" nodeType="withEffect" p14:presetBounceEnd="36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3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36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4" accel="80000" fill="hold" grpId="0" nodeType="withEffect" p14:presetBounceEnd="36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39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40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4" accel="80000" fill="hold" grpId="0" nodeType="withEffect" p14:presetBounceEnd="36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43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44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accel="80000" fill="hold" grpId="0" nodeType="withEffect" p14:presetBounceEnd="36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47" dur="7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48" dur="7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accel="80000" fill="hold" grpId="0" nodeType="withEffect" p14:presetBounceEnd="36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51" dur="7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52" dur="7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5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/>
          <p:bldP spid="4" grpId="0"/>
          <p:bldP spid="6" grpId="0"/>
          <p:bldP spid="13" grpId="0"/>
          <p:bldP spid="14" grpId="0"/>
          <p:bldP spid="16" grpId="0"/>
          <p:bldP spid="5" grpId="0" bldLvl="0" animBg="1"/>
          <p:bldP spid="10" grpId="0" bldLvl="0" animBg="1"/>
          <p:bldP spid="11" grpId="0" bldLvl="0" animBg="1"/>
          <p:bldP spid="12" grpId="0" bldLvl="0" animBg="1"/>
          <p:bldP spid="15" grpId="0" bldLvl="0" animBg="1"/>
          <p:bldP spid="17" grpId="0" bldLvl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75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75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accel="8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4" accel="8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4" accel="8000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4" accel="80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4" accel="8000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7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7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4" accel="8000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7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7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5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/>
          <p:bldP spid="4" grpId="0"/>
          <p:bldP spid="6" grpId="0"/>
          <p:bldP spid="13" grpId="0"/>
          <p:bldP spid="14" grpId="0"/>
          <p:bldP spid="16" grpId="0"/>
          <p:bldP spid="5" grpId="0" bldLvl="0" animBg="1"/>
          <p:bldP spid="10" grpId="0" bldLvl="0" animBg="1"/>
          <p:bldP spid="11" grpId="0" bldLvl="0" animBg="1"/>
          <p:bldP spid="12" grpId="0" bldLvl="0" animBg="1"/>
          <p:bldP spid="15" grpId="0" bldLvl="0" animBg="1"/>
          <p:bldP spid="17" grpId="0" bldLvl="0" animBg="1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952436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从语法到语篇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——问题解决模式(Problem—Solution Pattern)</a:t>
            </a:r>
            <a:endParaRPr lang="en-US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3200" b="1">
                <a:solidFill>
                  <a:schemeClr val="bg1"/>
                </a:solidFill>
                <a:sym typeface="+mn-ea"/>
              </a:rPr>
              <a:t>1</a:t>
            </a:r>
            <a:endParaRPr lang="zh-CN" alt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任意多边形 4"/>
          <p:cNvSpPr/>
          <p:nvPr/>
        </p:nvSpPr>
        <p:spPr>
          <a:xfrm flipV="1">
            <a:off x="4313668" y="1256093"/>
            <a:ext cx="6459959" cy="4977946"/>
          </a:xfrm>
          <a:custGeom>
            <a:avLst/>
            <a:gdLst>
              <a:gd name="connsiteX0" fmla="*/ 6128642 w 6460402"/>
              <a:gd name="connsiteY0" fmla="*/ 2544539 h 4978287"/>
              <a:gd name="connsiteX1" fmla="*/ 6128642 w 6460402"/>
              <a:gd name="connsiteY1" fmla="*/ 2578165 h 4978287"/>
              <a:gd name="connsiteX2" fmla="*/ 6205767 w 6460402"/>
              <a:gd name="connsiteY2" fmla="*/ 2578165 h 4978287"/>
              <a:gd name="connsiteX3" fmla="*/ 6205767 w 6460402"/>
              <a:gd name="connsiteY3" fmla="*/ 2544539 h 4978287"/>
              <a:gd name="connsiteX4" fmla="*/ 6128642 w 6460402"/>
              <a:gd name="connsiteY4" fmla="*/ 2359082 h 4978287"/>
              <a:gd name="connsiteX5" fmla="*/ 6128642 w 6460402"/>
              <a:gd name="connsiteY5" fmla="*/ 2374918 h 4978287"/>
              <a:gd name="connsiteX6" fmla="*/ 6205767 w 6460402"/>
              <a:gd name="connsiteY6" fmla="*/ 2374918 h 4978287"/>
              <a:gd name="connsiteX7" fmla="*/ 6205767 w 6460402"/>
              <a:gd name="connsiteY7" fmla="*/ 2359082 h 4978287"/>
              <a:gd name="connsiteX8" fmla="*/ 6128642 w 6460402"/>
              <a:gd name="connsiteY8" fmla="*/ 2175435 h 4978287"/>
              <a:gd name="connsiteX9" fmla="*/ 6128642 w 6460402"/>
              <a:gd name="connsiteY9" fmla="*/ 2189461 h 4978287"/>
              <a:gd name="connsiteX10" fmla="*/ 6205767 w 6460402"/>
              <a:gd name="connsiteY10" fmla="*/ 2189461 h 4978287"/>
              <a:gd name="connsiteX11" fmla="*/ 6205767 w 6460402"/>
              <a:gd name="connsiteY11" fmla="*/ 2175435 h 4978287"/>
              <a:gd name="connsiteX12" fmla="*/ 550566 w 6460402"/>
              <a:gd name="connsiteY12" fmla="*/ 0 h 4978287"/>
              <a:gd name="connsiteX13" fmla="*/ 1089947 w 6460402"/>
              <a:gd name="connsiteY13" fmla="*/ 439608 h 4978287"/>
              <a:gd name="connsiteX14" fmla="*/ 1094328 w 6460402"/>
              <a:gd name="connsiteY14" fmla="*/ 483067 h 4978287"/>
              <a:gd name="connsiteX15" fmla="*/ 3355244 w 6460402"/>
              <a:gd name="connsiteY15" fmla="*/ 483067 h 4978287"/>
              <a:gd name="connsiteX16" fmla="*/ 3774352 w 6460402"/>
              <a:gd name="connsiteY16" fmla="*/ 902175 h 4978287"/>
              <a:gd name="connsiteX17" fmla="*/ 3774352 w 6460402"/>
              <a:gd name="connsiteY17" fmla="*/ 1433662 h 4978287"/>
              <a:gd name="connsiteX18" fmla="*/ 3776218 w 6460402"/>
              <a:gd name="connsiteY18" fmla="*/ 1433662 h 4978287"/>
              <a:gd name="connsiteX19" fmla="*/ 3776218 w 6460402"/>
              <a:gd name="connsiteY19" fmla="*/ 1732154 h 4978287"/>
              <a:gd name="connsiteX20" fmla="*/ 4049878 w 6460402"/>
              <a:gd name="connsiteY20" fmla="*/ 2005814 h 4978287"/>
              <a:gd name="connsiteX21" fmla="*/ 5752319 w 6460402"/>
              <a:gd name="connsiteY21" fmla="*/ 2005814 h 4978287"/>
              <a:gd name="connsiteX22" fmla="*/ 5752319 w 6460402"/>
              <a:gd name="connsiteY22" fmla="*/ 1999666 h 4978287"/>
              <a:gd name="connsiteX23" fmla="*/ 6128642 w 6460402"/>
              <a:gd name="connsiteY23" fmla="*/ 1999666 h 4978287"/>
              <a:gd name="connsiteX24" fmla="*/ 6128642 w 6460402"/>
              <a:gd name="connsiteY24" fmla="*/ 2005814 h 4978287"/>
              <a:gd name="connsiteX25" fmla="*/ 6205767 w 6460402"/>
              <a:gd name="connsiteY25" fmla="*/ 2005814 h 4978287"/>
              <a:gd name="connsiteX26" fmla="*/ 6205767 w 6460402"/>
              <a:gd name="connsiteY26" fmla="*/ 2005162 h 4978287"/>
              <a:gd name="connsiteX27" fmla="*/ 6460402 w 6460402"/>
              <a:gd name="connsiteY27" fmla="*/ 2005162 h 4978287"/>
              <a:gd name="connsiteX28" fmla="*/ 6460402 w 6460402"/>
              <a:gd name="connsiteY28" fmla="*/ 2740090 h 4978287"/>
              <a:gd name="connsiteX29" fmla="*/ 6227992 w 6460402"/>
              <a:gd name="connsiteY29" fmla="*/ 2740090 h 4978287"/>
              <a:gd name="connsiteX30" fmla="*/ 4948699 w 6460402"/>
              <a:gd name="connsiteY30" fmla="*/ 2747786 h 4978287"/>
              <a:gd name="connsiteX31" fmla="*/ 4699917 w 6460402"/>
              <a:gd name="connsiteY31" fmla="*/ 3021446 h 4978287"/>
              <a:gd name="connsiteX32" fmla="*/ 4699917 w 6460402"/>
              <a:gd name="connsiteY32" fmla="*/ 3886050 h 4978287"/>
              <a:gd name="connsiteX33" fmla="*/ 4722636 w 6460402"/>
              <a:gd name="connsiteY33" fmla="*/ 3888341 h 4978287"/>
              <a:gd name="connsiteX34" fmla="*/ 5162244 w 6460402"/>
              <a:gd name="connsiteY34" fmla="*/ 4427721 h 4978287"/>
              <a:gd name="connsiteX35" fmla="*/ 4611678 w 6460402"/>
              <a:gd name="connsiteY35" fmla="*/ 4978287 h 4978287"/>
              <a:gd name="connsiteX36" fmla="*/ 4061112 w 6460402"/>
              <a:gd name="connsiteY36" fmla="*/ 4427721 h 4978287"/>
              <a:gd name="connsiteX37" fmla="*/ 4500720 w 6460402"/>
              <a:gd name="connsiteY37" fmla="*/ 3888341 h 4978287"/>
              <a:gd name="connsiteX38" fmla="*/ 4525038 w 6460402"/>
              <a:gd name="connsiteY38" fmla="*/ 3885889 h 4978287"/>
              <a:gd name="connsiteX39" fmla="*/ 4525038 w 6460402"/>
              <a:gd name="connsiteY39" fmla="*/ 2997273 h 4978287"/>
              <a:gd name="connsiteX40" fmla="*/ 4906045 w 6460402"/>
              <a:gd name="connsiteY40" fmla="*/ 2578165 h 4978287"/>
              <a:gd name="connsiteX41" fmla="*/ 5752319 w 6460402"/>
              <a:gd name="connsiteY41" fmla="*/ 2578165 h 4978287"/>
              <a:gd name="connsiteX42" fmla="*/ 5752319 w 6460402"/>
              <a:gd name="connsiteY42" fmla="*/ 2544539 h 4978287"/>
              <a:gd name="connsiteX43" fmla="*/ 4621379 w 6460402"/>
              <a:gd name="connsiteY43" fmla="*/ 2544539 h 4978287"/>
              <a:gd name="connsiteX44" fmla="*/ 4347719 w 6460402"/>
              <a:gd name="connsiteY44" fmla="*/ 2818199 h 4978287"/>
              <a:gd name="connsiteX45" fmla="*/ 4347719 w 6460402"/>
              <a:gd name="connsiteY45" fmla="*/ 3200314 h 4978287"/>
              <a:gd name="connsiteX46" fmla="*/ 4345853 w 6460402"/>
              <a:gd name="connsiteY46" fmla="*/ 3200314 h 4978287"/>
              <a:gd name="connsiteX47" fmla="*/ 4345853 w 6460402"/>
              <a:gd name="connsiteY47" fmla="*/ 3217647 h 4978287"/>
              <a:gd name="connsiteX48" fmla="*/ 3926745 w 6460402"/>
              <a:gd name="connsiteY48" fmla="*/ 3636755 h 4978287"/>
              <a:gd name="connsiteX49" fmla="*/ 1502623 w 6460402"/>
              <a:gd name="connsiteY49" fmla="*/ 3636755 h 4978287"/>
              <a:gd name="connsiteX50" fmla="*/ 1500080 w 6460402"/>
              <a:gd name="connsiteY50" fmla="*/ 3661988 h 4978287"/>
              <a:gd name="connsiteX51" fmla="*/ 960699 w 6460402"/>
              <a:gd name="connsiteY51" fmla="*/ 4101596 h 4978287"/>
              <a:gd name="connsiteX52" fmla="*/ 410133 w 6460402"/>
              <a:gd name="connsiteY52" fmla="*/ 3551030 h 4978287"/>
              <a:gd name="connsiteX53" fmla="*/ 960699 w 6460402"/>
              <a:gd name="connsiteY53" fmla="*/ 3000464 h 4978287"/>
              <a:gd name="connsiteX54" fmla="*/ 1500080 w 6460402"/>
              <a:gd name="connsiteY54" fmla="*/ 3440072 h 4978287"/>
              <a:gd name="connsiteX55" fmla="*/ 1502808 w 6460402"/>
              <a:gd name="connsiteY55" fmla="*/ 3467134 h 4978287"/>
              <a:gd name="connsiteX56" fmla="*/ 3879826 w 6460402"/>
              <a:gd name="connsiteY56" fmla="*/ 3467134 h 4978287"/>
              <a:gd name="connsiteX57" fmla="*/ 4153486 w 6460402"/>
              <a:gd name="connsiteY57" fmla="*/ 3193474 h 4978287"/>
              <a:gd name="connsiteX58" fmla="*/ 4153486 w 6460402"/>
              <a:gd name="connsiteY58" fmla="*/ 2935531 h 4978287"/>
              <a:gd name="connsiteX59" fmla="*/ 4155352 w 6460402"/>
              <a:gd name="connsiteY59" fmla="*/ 2935531 h 4978287"/>
              <a:gd name="connsiteX60" fmla="*/ 4155352 w 6460402"/>
              <a:gd name="connsiteY60" fmla="*/ 2794026 h 4978287"/>
              <a:gd name="connsiteX61" fmla="*/ 4574460 w 6460402"/>
              <a:gd name="connsiteY61" fmla="*/ 2374918 h 4978287"/>
              <a:gd name="connsiteX62" fmla="*/ 5752319 w 6460402"/>
              <a:gd name="connsiteY62" fmla="*/ 2374918 h 4978287"/>
              <a:gd name="connsiteX63" fmla="*/ 5752319 w 6460402"/>
              <a:gd name="connsiteY63" fmla="*/ 2359082 h 4978287"/>
              <a:gd name="connsiteX64" fmla="*/ 2802547 w 6460402"/>
              <a:gd name="connsiteY64" fmla="*/ 2359082 h 4978287"/>
              <a:gd name="connsiteX65" fmla="*/ 2799911 w 6460402"/>
              <a:gd name="connsiteY65" fmla="*/ 2385229 h 4978287"/>
              <a:gd name="connsiteX66" fmla="*/ 2260530 w 6460402"/>
              <a:gd name="connsiteY66" fmla="*/ 2824837 h 4978287"/>
              <a:gd name="connsiteX67" fmla="*/ 1709964 w 6460402"/>
              <a:gd name="connsiteY67" fmla="*/ 2274271 h 4978287"/>
              <a:gd name="connsiteX68" fmla="*/ 2260530 w 6460402"/>
              <a:gd name="connsiteY68" fmla="*/ 1723705 h 4978287"/>
              <a:gd name="connsiteX69" fmla="*/ 2799911 w 6460402"/>
              <a:gd name="connsiteY69" fmla="*/ 2163313 h 4978287"/>
              <a:gd name="connsiteX70" fmla="*/ 2802547 w 6460402"/>
              <a:gd name="connsiteY70" fmla="*/ 2189461 h 4978287"/>
              <a:gd name="connsiteX71" fmla="*/ 5752319 w 6460402"/>
              <a:gd name="connsiteY71" fmla="*/ 2189461 h 4978287"/>
              <a:gd name="connsiteX72" fmla="*/ 5752319 w 6460402"/>
              <a:gd name="connsiteY72" fmla="*/ 2175435 h 4978287"/>
              <a:gd name="connsiteX73" fmla="*/ 4002959 w 6460402"/>
              <a:gd name="connsiteY73" fmla="*/ 2175435 h 4978287"/>
              <a:gd name="connsiteX74" fmla="*/ 3583851 w 6460402"/>
              <a:gd name="connsiteY74" fmla="*/ 1756327 h 4978287"/>
              <a:gd name="connsiteX75" fmla="*/ 3583851 w 6460402"/>
              <a:gd name="connsiteY75" fmla="*/ 1605112 h 4978287"/>
              <a:gd name="connsiteX76" fmla="*/ 3581985 w 6460402"/>
              <a:gd name="connsiteY76" fmla="*/ 1605112 h 4978287"/>
              <a:gd name="connsiteX77" fmla="*/ 3581985 w 6460402"/>
              <a:gd name="connsiteY77" fmla="*/ 926348 h 4978287"/>
              <a:gd name="connsiteX78" fmla="*/ 3308325 w 6460402"/>
              <a:gd name="connsiteY78" fmla="*/ 652688 h 4978287"/>
              <a:gd name="connsiteX79" fmla="*/ 1090838 w 6460402"/>
              <a:gd name="connsiteY79" fmla="*/ 652688 h 4978287"/>
              <a:gd name="connsiteX80" fmla="*/ 1089947 w 6460402"/>
              <a:gd name="connsiteY80" fmla="*/ 661524 h 4978287"/>
              <a:gd name="connsiteX81" fmla="*/ 550566 w 6460402"/>
              <a:gd name="connsiteY81" fmla="*/ 1101132 h 4978287"/>
              <a:gd name="connsiteX82" fmla="*/ 0 w 6460402"/>
              <a:gd name="connsiteY82" fmla="*/ 550566 h 4978287"/>
              <a:gd name="connsiteX83" fmla="*/ 550566 w 6460402"/>
              <a:gd name="connsiteY83" fmla="*/ 0 h 4978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6460402" h="4978287">
                <a:moveTo>
                  <a:pt x="6128642" y="2544539"/>
                </a:moveTo>
                <a:lnTo>
                  <a:pt x="6128642" y="2578165"/>
                </a:lnTo>
                <a:lnTo>
                  <a:pt x="6205767" y="2578165"/>
                </a:lnTo>
                <a:lnTo>
                  <a:pt x="6205767" y="2544539"/>
                </a:lnTo>
                <a:close/>
                <a:moveTo>
                  <a:pt x="6128642" y="2359082"/>
                </a:moveTo>
                <a:lnTo>
                  <a:pt x="6128642" y="2374918"/>
                </a:lnTo>
                <a:lnTo>
                  <a:pt x="6205767" y="2374918"/>
                </a:lnTo>
                <a:lnTo>
                  <a:pt x="6205767" y="2359082"/>
                </a:lnTo>
                <a:close/>
                <a:moveTo>
                  <a:pt x="6128642" y="2175435"/>
                </a:moveTo>
                <a:lnTo>
                  <a:pt x="6128642" y="2189461"/>
                </a:lnTo>
                <a:lnTo>
                  <a:pt x="6205767" y="2189461"/>
                </a:lnTo>
                <a:lnTo>
                  <a:pt x="6205767" y="2175435"/>
                </a:lnTo>
                <a:close/>
                <a:moveTo>
                  <a:pt x="550566" y="0"/>
                </a:moveTo>
                <a:cubicBezTo>
                  <a:pt x="816627" y="0"/>
                  <a:pt x="1038609" y="188724"/>
                  <a:pt x="1089947" y="439608"/>
                </a:cubicBezTo>
                <a:lnTo>
                  <a:pt x="1094328" y="483067"/>
                </a:lnTo>
                <a:lnTo>
                  <a:pt x="3355244" y="483067"/>
                </a:lnTo>
                <a:cubicBezTo>
                  <a:pt x="3586711" y="483067"/>
                  <a:pt x="3774352" y="670708"/>
                  <a:pt x="3774352" y="902175"/>
                </a:cubicBezTo>
                <a:lnTo>
                  <a:pt x="3774352" y="1433662"/>
                </a:lnTo>
                <a:lnTo>
                  <a:pt x="3776218" y="1433662"/>
                </a:lnTo>
                <a:lnTo>
                  <a:pt x="3776218" y="1732154"/>
                </a:lnTo>
                <a:cubicBezTo>
                  <a:pt x="3776218" y="1883292"/>
                  <a:pt x="3898740" y="2005814"/>
                  <a:pt x="4049878" y="2005814"/>
                </a:cubicBezTo>
                <a:lnTo>
                  <a:pt x="5752319" y="2005814"/>
                </a:lnTo>
                <a:lnTo>
                  <a:pt x="5752319" y="1999666"/>
                </a:lnTo>
                <a:lnTo>
                  <a:pt x="6128642" y="1999666"/>
                </a:lnTo>
                <a:lnTo>
                  <a:pt x="6128642" y="2005814"/>
                </a:lnTo>
                <a:lnTo>
                  <a:pt x="6205767" y="2005814"/>
                </a:lnTo>
                <a:lnTo>
                  <a:pt x="6205767" y="2005162"/>
                </a:lnTo>
                <a:lnTo>
                  <a:pt x="6460402" y="2005162"/>
                </a:lnTo>
                <a:lnTo>
                  <a:pt x="6460402" y="2740090"/>
                </a:lnTo>
                <a:lnTo>
                  <a:pt x="6227992" y="2740090"/>
                </a:lnTo>
                <a:lnTo>
                  <a:pt x="4948699" y="2747786"/>
                </a:lnTo>
                <a:cubicBezTo>
                  <a:pt x="4811301" y="2747786"/>
                  <a:pt x="4699917" y="2870308"/>
                  <a:pt x="4699917" y="3021446"/>
                </a:cubicBezTo>
                <a:lnTo>
                  <a:pt x="4699917" y="3886050"/>
                </a:lnTo>
                <a:lnTo>
                  <a:pt x="4722636" y="3888341"/>
                </a:lnTo>
                <a:cubicBezTo>
                  <a:pt x="4973520" y="3939679"/>
                  <a:pt x="5162244" y="4161661"/>
                  <a:pt x="5162244" y="4427721"/>
                </a:cubicBezTo>
                <a:cubicBezTo>
                  <a:pt x="5162244" y="4731790"/>
                  <a:pt x="4915747" y="4978287"/>
                  <a:pt x="4611678" y="4978287"/>
                </a:cubicBezTo>
                <a:cubicBezTo>
                  <a:pt x="4307609" y="4978287"/>
                  <a:pt x="4061112" y="4731790"/>
                  <a:pt x="4061112" y="4427721"/>
                </a:cubicBezTo>
                <a:cubicBezTo>
                  <a:pt x="4061112" y="4161661"/>
                  <a:pt x="4249837" y="3939679"/>
                  <a:pt x="4500720" y="3888341"/>
                </a:cubicBezTo>
                <a:lnTo>
                  <a:pt x="4525038" y="3885889"/>
                </a:lnTo>
                <a:lnTo>
                  <a:pt x="4525038" y="2997273"/>
                </a:lnTo>
                <a:cubicBezTo>
                  <a:pt x="4525038" y="2765806"/>
                  <a:pt x="4695621" y="2578165"/>
                  <a:pt x="4906045" y="2578165"/>
                </a:cubicBezTo>
                <a:lnTo>
                  <a:pt x="5752319" y="2578165"/>
                </a:lnTo>
                <a:lnTo>
                  <a:pt x="5752319" y="2544539"/>
                </a:lnTo>
                <a:lnTo>
                  <a:pt x="4621379" y="2544539"/>
                </a:lnTo>
                <a:cubicBezTo>
                  <a:pt x="4470241" y="2544539"/>
                  <a:pt x="4347719" y="2667061"/>
                  <a:pt x="4347719" y="2818199"/>
                </a:cubicBezTo>
                <a:lnTo>
                  <a:pt x="4347719" y="3200314"/>
                </a:lnTo>
                <a:lnTo>
                  <a:pt x="4345853" y="3200314"/>
                </a:lnTo>
                <a:lnTo>
                  <a:pt x="4345853" y="3217647"/>
                </a:lnTo>
                <a:cubicBezTo>
                  <a:pt x="4345853" y="3449114"/>
                  <a:pt x="4158212" y="3636755"/>
                  <a:pt x="3926745" y="3636755"/>
                </a:cubicBezTo>
                <a:lnTo>
                  <a:pt x="1502623" y="3636755"/>
                </a:lnTo>
                <a:lnTo>
                  <a:pt x="1500080" y="3661988"/>
                </a:lnTo>
                <a:cubicBezTo>
                  <a:pt x="1448742" y="3912872"/>
                  <a:pt x="1226760" y="4101596"/>
                  <a:pt x="960699" y="4101596"/>
                </a:cubicBezTo>
                <a:cubicBezTo>
                  <a:pt x="656630" y="4101596"/>
                  <a:pt x="410133" y="3855099"/>
                  <a:pt x="410133" y="3551030"/>
                </a:cubicBezTo>
                <a:cubicBezTo>
                  <a:pt x="410133" y="3246961"/>
                  <a:pt x="656630" y="3000464"/>
                  <a:pt x="960699" y="3000464"/>
                </a:cubicBezTo>
                <a:cubicBezTo>
                  <a:pt x="1226760" y="3000464"/>
                  <a:pt x="1448742" y="3189188"/>
                  <a:pt x="1500080" y="3440072"/>
                </a:cubicBezTo>
                <a:lnTo>
                  <a:pt x="1502808" y="3467134"/>
                </a:lnTo>
                <a:lnTo>
                  <a:pt x="3879826" y="3467134"/>
                </a:lnTo>
                <a:cubicBezTo>
                  <a:pt x="4030964" y="3467134"/>
                  <a:pt x="4153486" y="3344612"/>
                  <a:pt x="4153486" y="3193474"/>
                </a:cubicBezTo>
                <a:lnTo>
                  <a:pt x="4153486" y="2935531"/>
                </a:lnTo>
                <a:lnTo>
                  <a:pt x="4155352" y="2935531"/>
                </a:lnTo>
                <a:lnTo>
                  <a:pt x="4155352" y="2794026"/>
                </a:lnTo>
                <a:cubicBezTo>
                  <a:pt x="4155352" y="2562559"/>
                  <a:pt x="4342993" y="2374918"/>
                  <a:pt x="4574460" y="2374918"/>
                </a:cubicBezTo>
                <a:lnTo>
                  <a:pt x="5752319" y="2374918"/>
                </a:lnTo>
                <a:lnTo>
                  <a:pt x="5752319" y="2359082"/>
                </a:lnTo>
                <a:lnTo>
                  <a:pt x="2802547" y="2359082"/>
                </a:lnTo>
                <a:lnTo>
                  <a:pt x="2799911" y="2385229"/>
                </a:lnTo>
                <a:cubicBezTo>
                  <a:pt x="2748573" y="2636113"/>
                  <a:pt x="2526591" y="2824837"/>
                  <a:pt x="2260530" y="2824837"/>
                </a:cubicBezTo>
                <a:cubicBezTo>
                  <a:pt x="1956461" y="2824837"/>
                  <a:pt x="1709964" y="2578340"/>
                  <a:pt x="1709964" y="2274271"/>
                </a:cubicBezTo>
                <a:cubicBezTo>
                  <a:pt x="1709964" y="1970202"/>
                  <a:pt x="1956461" y="1723705"/>
                  <a:pt x="2260530" y="1723705"/>
                </a:cubicBezTo>
                <a:cubicBezTo>
                  <a:pt x="2526591" y="1723705"/>
                  <a:pt x="2748573" y="1912429"/>
                  <a:pt x="2799911" y="2163313"/>
                </a:cubicBezTo>
                <a:lnTo>
                  <a:pt x="2802547" y="2189461"/>
                </a:lnTo>
                <a:lnTo>
                  <a:pt x="5752319" y="2189461"/>
                </a:lnTo>
                <a:lnTo>
                  <a:pt x="5752319" y="2175435"/>
                </a:lnTo>
                <a:lnTo>
                  <a:pt x="4002959" y="2175435"/>
                </a:lnTo>
                <a:cubicBezTo>
                  <a:pt x="3771492" y="2175435"/>
                  <a:pt x="3583851" y="1987794"/>
                  <a:pt x="3583851" y="1756327"/>
                </a:cubicBezTo>
                <a:lnTo>
                  <a:pt x="3583851" y="1605112"/>
                </a:lnTo>
                <a:lnTo>
                  <a:pt x="3581985" y="1605112"/>
                </a:lnTo>
                <a:lnTo>
                  <a:pt x="3581985" y="926348"/>
                </a:lnTo>
                <a:cubicBezTo>
                  <a:pt x="3581985" y="775210"/>
                  <a:pt x="3459463" y="652688"/>
                  <a:pt x="3308325" y="652688"/>
                </a:cubicBezTo>
                <a:lnTo>
                  <a:pt x="1090838" y="652688"/>
                </a:lnTo>
                <a:lnTo>
                  <a:pt x="1089947" y="661524"/>
                </a:lnTo>
                <a:cubicBezTo>
                  <a:pt x="1038609" y="912408"/>
                  <a:pt x="816627" y="1101132"/>
                  <a:pt x="550566" y="1101132"/>
                </a:cubicBezTo>
                <a:cubicBezTo>
                  <a:pt x="246497" y="1101132"/>
                  <a:pt x="0" y="854635"/>
                  <a:pt x="0" y="550566"/>
                </a:cubicBezTo>
                <a:cubicBezTo>
                  <a:pt x="0" y="246497"/>
                  <a:pt x="246497" y="0"/>
                  <a:pt x="550566" y="0"/>
                </a:cubicBezTo>
                <a:close/>
              </a:path>
            </a:pathLst>
          </a:custGeom>
          <a:solidFill>
            <a:srgbClr val="FFFFFF"/>
          </a:solidFill>
          <a:ln w="25400" cap="flat" cmpd="sng" algn="ctr">
            <a:gradFill>
              <a:gsLst>
                <a:gs pos="0">
                  <a:srgbClr val="FFFFFF">
                    <a:lumMod val="8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</a:gradFill>
            <a:prstDash val="solid"/>
          </a:ln>
          <a:effectLst>
            <a:outerShdw blurRad="152400" dist="1016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 sz="1705">
              <a:solidFill>
                <a:srgbClr val="FFFFFF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 flipV="1">
            <a:off x="9963099" y="3482316"/>
            <a:ext cx="109479" cy="744364"/>
            <a:chOff x="7917305" y="1679687"/>
            <a:chExt cx="213360" cy="853440"/>
          </a:xfrm>
          <a:solidFill>
            <a:srgbClr val="A95711"/>
          </a:solidFill>
        </p:grpSpPr>
        <p:sp>
          <p:nvSpPr>
            <p:cNvPr id="7" name="矩形 6"/>
            <p:cNvSpPr/>
            <p:nvPr/>
          </p:nvSpPr>
          <p:spPr>
            <a:xfrm>
              <a:off x="7917305" y="1679687"/>
              <a:ext cx="213360" cy="213360"/>
            </a:xfrm>
            <a:prstGeom prst="rect">
              <a:avLst/>
            </a:prstGeom>
            <a:solidFill>
              <a:srgbClr val="00B0F0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7917305" y="1893047"/>
              <a:ext cx="213360" cy="213360"/>
            </a:xfrm>
            <a:prstGeom prst="rect">
              <a:avLst/>
            </a:prstGeom>
            <a:solidFill>
              <a:srgbClr val="F17475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7917305" y="2106407"/>
              <a:ext cx="213360" cy="213360"/>
            </a:xfrm>
            <a:prstGeom prst="rect">
              <a:avLst/>
            </a:prstGeom>
            <a:solidFill>
              <a:srgbClr val="FFBF53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7917305" y="2319767"/>
              <a:ext cx="213360" cy="213360"/>
            </a:xfrm>
            <a:prstGeom prst="rect">
              <a:avLst/>
            </a:prstGeom>
            <a:solidFill>
              <a:srgbClr val="C65885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 rot="5400000" flipH="1" flipV="1">
            <a:off x="7825002" y="1404021"/>
            <a:ext cx="1201921" cy="919926"/>
            <a:chOff x="911201" y="1622002"/>
            <a:chExt cx="2283025" cy="1747386"/>
          </a:xfrm>
          <a:solidFill>
            <a:srgbClr val="C65885"/>
          </a:solidFill>
        </p:grpSpPr>
        <p:sp>
          <p:nvSpPr>
            <p:cNvPr id="20" name="矩形 19"/>
            <p:cNvSpPr/>
            <p:nvPr/>
          </p:nvSpPr>
          <p:spPr>
            <a:xfrm>
              <a:off x="2026099" y="1679379"/>
              <a:ext cx="60759" cy="489621"/>
            </a:xfrm>
            <a:prstGeom prst="rect">
              <a:avLst/>
            </a:prstGeom>
            <a:grpFill/>
            <a:ln w="25400" cap="flat" cmpd="sng" algn="ctr">
              <a:solidFill>
                <a:srgbClr val="C65885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21" name="任意多边形 20"/>
            <p:cNvSpPr/>
            <p:nvPr/>
          </p:nvSpPr>
          <p:spPr>
            <a:xfrm rot="-2700000" flipV="1">
              <a:off x="1283460" y="1824478"/>
              <a:ext cx="1547880" cy="1544910"/>
            </a:xfrm>
            <a:custGeom>
              <a:avLst/>
              <a:gdLst>
                <a:gd name="connsiteX0" fmla="*/ 871669 w 901730"/>
                <a:gd name="connsiteY0" fmla="*/ 0 h 900000"/>
                <a:gd name="connsiteX1" fmla="*/ 901730 w 901730"/>
                <a:gd name="connsiteY1" fmla="*/ 0 h 900000"/>
                <a:gd name="connsiteX2" fmla="*/ 1730 w 901730"/>
                <a:gd name="connsiteY2" fmla="*/ 900000 h 900000"/>
                <a:gd name="connsiteX3" fmla="*/ 0 w 901730"/>
                <a:gd name="connsiteY3" fmla="*/ 899913 h 900000"/>
                <a:gd name="connsiteX4" fmla="*/ 0 w 901730"/>
                <a:gd name="connsiteY4" fmla="*/ 869852 h 900000"/>
                <a:gd name="connsiteX5" fmla="*/ 1731 w 901730"/>
                <a:gd name="connsiteY5" fmla="*/ 869939 h 900000"/>
                <a:gd name="connsiteX6" fmla="*/ 871669 w 901730"/>
                <a:gd name="connsiteY6" fmla="*/ 1 h 9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1730" h="900000">
                  <a:moveTo>
                    <a:pt x="871669" y="0"/>
                  </a:moveTo>
                  <a:lnTo>
                    <a:pt x="901730" y="0"/>
                  </a:lnTo>
                  <a:cubicBezTo>
                    <a:pt x="901730" y="497056"/>
                    <a:pt x="498786" y="900000"/>
                    <a:pt x="1730" y="900000"/>
                  </a:cubicBezTo>
                  <a:lnTo>
                    <a:pt x="0" y="899913"/>
                  </a:lnTo>
                  <a:lnTo>
                    <a:pt x="0" y="869852"/>
                  </a:lnTo>
                  <a:lnTo>
                    <a:pt x="1731" y="869939"/>
                  </a:lnTo>
                  <a:cubicBezTo>
                    <a:pt x="482184" y="869939"/>
                    <a:pt x="871669" y="480454"/>
                    <a:pt x="871669" y="1"/>
                  </a:cubicBezTo>
                  <a:close/>
                </a:path>
              </a:pathLst>
            </a:custGeom>
            <a:grpFill/>
            <a:ln w="25400" cap="flat" cmpd="sng" algn="ctr">
              <a:solidFill>
                <a:srgbClr val="C65885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911201" y="2587444"/>
              <a:ext cx="98933" cy="98933"/>
            </a:xfrm>
            <a:prstGeom prst="ellipse">
              <a:avLst/>
            </a:prstGeom>
            <a:grpFill/>
            <a:ln w="25400" cap="flat" cmpd="sng" algn="ctr">
              <a:solidFill>
                <a:srgbClr val="C65885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3095293" y="2587444"/>
              <a:ext cx="98933" cy="98933"/>
            </a:xfrm>
            <a:prstGeom prst="ellipse">
              <a:avLst/>
            </a:prstGeom>
            <a:grpFill/>
            <a:ln w="25400" cap="flat" cmpd="sng" algn="ctr">
              <a:solidFill>
                <a:srgbClr val="C65885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1952570" y="2048530"/>
              <a:ext cx="209661" cy="209661"/>
            </a:xfrm>
            <a:prstGeom prst="ellipse">
              <a:avLst/>
            </a:prstGeom>
            <a:grpFill/>
            <a:ln w="25400" cap="flat" cmpd="sng" algn="ctr">
              <a:solidFill>
                <a:srgbClr val="C65885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2007933" y="2106832"/>
              <a:ext cx="98933" cy="98933"/>
            </a:xfrm>
            <a:prstGeom prst="ellipse">
              <a:avLst/>
            </a:prstGeom>
            <a:grpFill/>
            <a:ln w="25400" cap="flat" cmpd="sng" algn="ctr">
              <a:solidFill>
                <a:srgbClr val="C65885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2007011" y="1622002"/>
              <a:ext cx="98933" cy="98933"/>
            </a:xfrm>
            <a:prstGeom prst="ellipse">
              <a:avLst/>
            </a:prstGeom>
            <a:grpFill/>
            <a:ln w="25400" cap="flat" cmpd="sng" algn="ctr">
              <a:solidFill>
                <a:srgbClr val="C65885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 rot="5400000" flipH="1" flipV="1">
            <a:off x="4190196" y="2239350"/>
            <a:ext cx="1201921" cy="919926"/>
            <a:chOff x="911201" y="1622002"/>
            <a:chExt cx="2283025" cy="1747386"/>
          </a:xfrm>
          <a:solidFill>
            <a:srgbClr val="FFBF53"/>
          </a:solidFill>
        </p:grpSpPr>
        <p:sp>
          <p:nvSpPr>
            <p:cNvPr id="3" name="矩形 2"/>
            <p:cNvSpPr/>
            <p:nvPr/>
          </p:nvSpPr>
          <p:spPr>
            <a:xfrm>
              <a:off x="2026099" y="1679379"/>
              <a:ext cx="60759" cy="489621"/>
            </a:xfrm>
            <a:prstGeom prst="rect">
              <a:avLst/>
            </a:prstGeom>
            <a:grpFill/>
            <a:ln w="25400" cap="flat" cmpd="sng" algn="ctr">
              <a:solidFill>
                <a:srgbClr val="FFBF53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13" name="任意多边形 12"/>
            <p:cNvSpPr/>
            <p:nvPr/>
          </p:nvSpPr>
          <p:spPr>
            <a:xfrm rot="-2700000" flipV="1">
              <a:off x="1283460" y="1824478"/>
              <a:ext cx="1547880" cy="1544910"/>
            </a:xfrm>
            <a:custGeom>
              <a:avLst/>
              <a:gdLst>
                <a:gd name="connsiteX0" fmla="*/ 871669 w 901730"/>
                <a:gd name="connsiteY0" fmla="*/ 0 h 900000"/>
                <a:gd name="connsiteX1" fmla="*/ 901730 w 901730"/>
                <a:gd name="connsiteY1" fmla="*/ 0 h 900000"/>
                <a:gd name="connsiteX2" fmla="*/ 1730 w 901730"/>
                <a:gd name="connsiteY2" fmla="*/ 900000 h 900000"/>
                <a:gd name="connsiteX3" fmla="*/ 0 w 901730"/>
                <a:gd name="connsiteY3" fmla="*/ 899913 h 900000"/>
                <a:gd name="connsiteX4" fmla="*/ 0 w 901730"/>
                <a:gd name="connsiteY4" fmla="*/ 869852 h 900000"/>
                <a:gd name="connsiteX5" fmla="*/ 1731 w 901730"/>
                <a:gd name="connsiteY5" fmla="*/ 869939 h 900000"/>
                <a:gd name="connsiteX6" fmla="*/ 871669 w 901730"/>
                <a:gd name="connsiteY6" fmla="*/ 1 h 9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1730" h="900000">
                  <a:moveTo>
                    <a:pt x="871669" y="0"/>
                  </a:moveTo>
                  <a:lnTo>
                    <a:pt x="901730" y="0"/>
                  </a:lnTo>
                  <a:cubicBezTo>
                    <a:pt x="901730" y="497056"/>
                    <a:pt x="498786" y="900000"/>
                    <a:pt x="1730" y="900000"/>
                  </a:cubicBezTo>
                  <a:lnTo>
                    <a:pt x="0" y="899913"/>
                  </a:lnTo>
                  <a:lnTo>
                    <a:pt x="0" y="869852"/>
                  </a:lnTo>
                  <a:lnTo>
                    <a:pt x="1731" y="869939"/>
                  </a:lnTo>
                  <a:cubicBezTo>
                    <a:pt x="482184" y="869939"/>
                    <a:pt x="871669" y="480454"/>
                    <a:pt x="871669" y="1"/>
                  </a:cubicBezTo>
                  <a:close/>
                </a:path>
              </a:pathLst>
            </a:custGeom>
            <a:grpFill/>
            <a:ln w="25400" cap="flat" cmpd="sng" algn="ctr">
              <a:solidFill>
                <a:srgbClr val="FFBF53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911201" y="2587444"/>
              <a:ext cx="98933" cy="98933"/>
            </a:xfrm>
            <a:prstGeom prst="ellipse">
              <a:avLst/>
            </a:prstGeom>
            <a:grpFill/>
            <a:ln w="25400" cap="flat" cmpd="sng" algn="ctr">
              <a:solidFill>
                <a:srgbClr val="FFBF53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3095293" y="2587444"/>
              <a:ext cx="98933" cy="98933"/>
            </a:xfrm>
            <a:prstGeom prst="ellipse">
              <a:avLst/>
            </a:prstGeom>
            <a:grpFill/>
            <a:ln w="25400" cap="flat" cmpd="sng" algn="ctr">
              <a:solidFill>
                <a:srgbClr val="FFBF53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1952570" y="2048530"/>
              <a:ext cx="209661" cy="209661"/>
            </a:xfrm>
            <a:prstGeom prst="ellipse">
              <a:avLst/>
            </a:prstGeom>
            <a:grpFill/>
            <a:ln w="25400" cap="flat" cmpd="sng" algn="ctr">
              <a:solidFill>
                <a:srgbClr val="FFBF53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2007933" y="2106832"/>
              <a:ext cx="98933" cy="98933"/>
            </a:xfrm>
            <a:prstGeom prst="ellipse">
              <a:avLst/>
            </a:prstGeom>
            <a:grpFill/>
            <a:ln w="25400" cap="flat" cmpd="sng" algn="ctr">
              <a:solidFill>
                <a:srgbClr val="FFBF53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2007011" y="1622002"/>
              <a:ext cx="98933" cy="98933"/>
            </a:xfrm>
            <a:prstGeom prst="ellipse">
              <a:avLst/>
            </a:prstGeom>
            <a:grpFill/>
            <a:ln w="25400" cap="flat" cmpd="sng" algn="ctr">
              <a:solidFill>
                <a:srgbClr val="FFBF53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 rot="5400000" flipH="1" flipV="1">
            <a:off x="5443725" y="3482495"/>
            <a:ext cx="1201921" cy="919926"/>
            <a:chOff x="911201" y="1622002"/>
            <a:chExt cx="2283025" cy="1747386"/>
          </a:xfrm>
          <a:solidFill>
            <a:srgbClr val="F17475"/>
          </a:solidFill>
        </p:grpSpPr>
        <p:sp>
          <p:nvSpPr>
            <p:cNvPr id="28" name="矩形 27"/>
            <p:cNvSpPr/>
            <p:nvPr/>
          </p:nvSpPr>
          <p:spPr>
            <a:xfrm>
              <a:off x="2026099" y="1679379"/>
              <a:ext cx="60759" cy="489621"/>
            </a:xfrm>
            <a:prstGeom prst="rect">
              <a:avLst/>
            </a:prstGeom>
            <a:grpFill/>
            <a:ln w="25400" cap="flat" cmpd="sng" algn="ctr">
              <a:solidFill>
                <a:srgbClr val="F17475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29" name="任意多边形 28"/>
            <p:cNvSpPr/>
            <p:nvPr/>
          </p:nvSpPr>
          <p:spPr>
            <a:xfrm rot="-2700000" flipV="1">
              <a:off x="1283460" y="1824478"/>
              <a:ext cx="1547880" cy="1544910"/>
            </a:xfrm>
            <a:custGeom>
              <a:avLst/>
              <a:gdLst>
                <a:gd name="connsiteX0" fmla="*/ 871669 w 901730"/>
                <a:gd name="connsiteY0" fmla="*/ 0 h 900000"/>
                <a:gd name="connsiteX1" fmla="*/ 901730 w 901730"/>
                <a:gd name="connsiteY1" fmla="*/ 0 h 900000"/>
                <a:gd name="connsiteX2" fmla="*/ 1730 w 901730"/>
                <a:gd name="connsiteY2" fmla="*/ 900000 h 900000"/>
                <a:gd name="connsiteX3" fmla="*/ 0 w 901730"/>
                <a:gd name="connsiteY3" fmla="*/ 899913 h 900000"/>
                <a:gd name="connsiteX4" fmla="*/ 0 w 901730"/>
                <a:gd name="connsiteY4" fmla="*/ 869852 h 900000"/>
                <a:gd name="connsiteX5" fmla="*/ 1731 w 901730"/>
                <a:gd name="connsiteY5" fmla="*/ 869939 h 900000"/>
                <a:gd name="connsiteX6" fmla="*/ 871669 w 901730"/>
                <a:gd name="connsiteY6" fmla="*/ 1 h 9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1730" h="900000">
                  <a:moveTo>
                    <a:pt x="871669" y="0"/>
                  </a:moveTo>
                  <a:lnTo>
                    <a:pt x="901730" y="0"/>
                  </a:lnTo>
                  <a:cubicBezTo>
                    <a:pt x="901730" y="497056"/>
                    <a:pt x="498786" y="900000"/>
                    <a:pt x="1730" y="900000"/>
                  </a:cubicBezTo>
                  <a:lnTo>
                    <a:pt x="0" y="899913"/>
                  </a:lnTo>
                  <a:lnTo>
                    <a:pt x="0" y="869852"/>
                  </a:lnTo>
                  <a:lnTo>
                    <a:pt x="1731" y="869939"/>
                  </a:lnTo>
                  <a:cubicBezTo>
                    <a:pt x="482184" y="869939"/>
                    <a:pt x="871669" y="480454"/>
                    <a:pt x="871669" y="1"/>
                  </a:cubicBezTo>
                  <a:close/>
                </a:path>
              </a:pathLst>
            </a:custGeom>
            <a:grpFill/>
            <a:ln w="25400" cap="flat" cmpd="sng" algn="ctr">
              <a:solidFill>
                <a:srgbClr val="F17475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911201" y="2587444"/>
              <a:ext cx="98933" cy="98933"/>
            </a:xfrm>
            <a:prstGeom prst="ellipse">
              <a:avLst/>
            </a:prstGeom>
            <a:grpFill/>
            <a:ln w="25400" cap="flat" cmpd="sng" algn="ctr">
              <a:solidFill>
                <a:srgbClr val="F17475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3095293" y="2587444"/>
              <a:ext cx="98933" cy="98933"/>
            </a:xfrm>
            <a:prstGeom prst="ellipse">
              <a:avLst/>
            </a:prstGeom>
            <a:grpFill/>
            <a:ln w="25400" cap="flat" cmpd="sng" algn="ctr">
              <a:solidFill>
                <a:srgbClr val="F17475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1952570" y="2048530"/>
              <a:ext cx="209661" cy="209661"/>
            </a:xfrm>
            <a:prstGeom prst="ellipse">
              <a:avLst/>
            </a:prstGeom>
            <a:grpFill/>
            <a:ln w="25400" cap="flat" cmpd="sng" algn="ctr">
              <a:solidFill>
                <a:srgbClr val="F17475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2007933" y="2106832"/>
              <a:ext cx="98933" cy="98933"/>
            </a:xfrm>
            <a:prstGeom prst="ellipse">
              <a:avLst/>
            </a:prstGeom>
            <a:grpFill/>
            <a:ln w="25400" cap="flat" cmpd="sng" algn="ctr">
              <a:solidFill>
                <a:srgbClr val="F17475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2007011" y="1622002"/>
              <a:ext cx="98933" cy="98933"/>
            </a:xfrm>
            <a:prstGeom prst="ellipse">
              <a:avLst/>
            </a:prstGeom>
            <a:grpFill/>
            <a:ln w="25400" cap="flat" cmpd="sng" algn="ctr">
              <a:solidFill>
                <a:srgbClr val="F17475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 rot="10800000" flipV="1">
            <a:off x="8508141" y="1385500"/>
            <a:ext cx="931573" cy="931573"/>
            <a:chOff x="9875871" y="5229802"/>
            <a:chExt cx="931637" cy="931637"/>
          </a:xfrm>
        </p:grpSpPr>
        <p:sp>
          <p:nvSpPr>
            <p:cNvPr id="39" name="椭圆 38"/>
            <p:cNvSpPr/>
            <p:nvPr/>
          </p:nvSpPr>
          <p:spPr>
            <a:xfrm>
              <a:off x="9875871" y="5229802"/>
              <a:ext cx="931637" cy="931637"/>
            </a:xfrm>
            <a:prstGeom prst="ellipse">
              <a:avLst/>
            </a:prstGeom>
            <a:solidFill>
              <a:srgbClr val="C65885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9960129" y="5314060"/>
              <a:ext cx="763118" cy="763118"/>
            </a:xfrm>
            <a:prstGeom prst="ellipse">
              <a:avLst/>
            </a:prstGeom>
            <a:gradFill>
              <a:gsLst>
                <a:gs pos="0">
                  <a:srgbClr val="FFFFFF">
                    <a:lumMod val="85000"/>
                  </a:srgbClr>
                </a:gs>
                <a:gs pos="100000">
                  <a:srgbClr val="FFFFFF">
                    <a:lumMod val="60000"/>
                    <a:lumOff val="40000"/>
                  </a:srgb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grpSp>
          <p:nvGrpSpPr>
            <p:cNvPr id="41" name="组合 40"/>
            <p:cNvGrpSpPr/>
            <p:nvPr/>
          </p:nvGrpSpPr>
          <p:grpSpPr>
            <a:xfrm>
              <a:off x="10195461" y="5547711"/>
              <a:ext cx="292455" cy="308081"/>
              <a:chOff x="6596990" y="5657399"/>
              <a:chExt cx="428184" cy="496168"/>
            </a:xfrm>
            <a:solidFill>
              <a:srgbClr val="000000"/>
            </a:solidFill>
          </p:grpSpPr>
          <p:sp>
            <p:nvSpPr>
              <p:cNvPr id="42" name="Freeform 25"/>
              <p:cNvSpPr/>
              <p:nvPr/>
            </p:nvSpPr>
            <p:spPr bwMode="auto">
              <a:xfrm>
                <a:off x="6678095" y="6064113"/>
                <a:ext cx="265975" cy="89454"/>
              </a:xfrm>
              <a:custGeom>
                <a:avLst/>
                <a:gdLst>
                  <a:gd name="T0" fmla="*/ 86 w 94"/>
                  <a:gd name="T1" fmla="*/ 22 h 32"/>
                  <a:gd name="T2" fmla="*/ 64 w 94"/>
                  <a:gd name="T3" fmla="*/ 22 h 32"/>
                  <a:gd name="T4" fmla="*/ 64 w 94"/>
                  <a:gd name="T5" fmla="*/ 0 h 32"/>
                  <a:gd name="T6" fmla="*/ 31 w 94"/>
                  <a:gd name="T7" fmla="*/ 0 h 32"/>
                  <a:gd name="T8" fmla="*/ 31 w 94"/>
                  <a:gd name="T9" fmla="*/ 22 h 32"/>
                  <a:gd name="T10" fmla="*/ 8 w 94"/>
                  <a:gd name="T11" fmla="*/ 22 h 32"/>
                  <a:gd name="T12" fmla="*/ 0 w 94"/>
                  <a:gd name="T13" fmla="*/ 27 h 32"/>
                  <a:gd name="T14" fmla="*/ 0 w 94"/>
                  <a:gd name="T15" fmla="*/ 32 h 32"/>
                  <a:gd name="T16" fmla="*/ 94 w 94"/>
                  <a:gd name="T17" fmla="*/ 32 h 32"/>
                  <a:gd name="T18" fmla="*/ 94 w 94"/>
                  <a:gd name="T19" fmla="*/ 27 h 32"/>
                  <a:gd name="T20" fmla="*/ 86 w 94"/>
                  <a:gd name="T21" fmla="*/ 2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4" h="32">
                    <a:moveTo>
                      <a:pt x="86" y="22"/>
                    </a:moveTo>
                    <a:cubicBezTo>
                      <a:pt x="64" y="22"/>
                      <a:pt x="64" y="22"/>
                      <a:pt x="64" y="22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31" y="22"/>
                      <a:pt x="31" y="22"/>
                      <a:pt x="31" y="22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4" y="22"/>
                      <a:pt x="0" y="24"/>
                      <a:pt x="0" y="2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94" y="32"/>
                      <a:pt x="94" y="32"/>
                      <a:pt x="94" y="32"/>
                    </a:cubicBezTo>
                    <a:cubicBezTo>
                      <a:pt x="94" y="27"/>
                      <a:pt x="94" y="27"/>
                      <a:pt x="94" y="27"/>
                    </a:cubicBezTo>
                    <a:cubicBezTo>
                      <a:pt x="94" y="24"/>
                      <a:pt x="90" y="22"/>
                      <a:pt x="86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43" name="Freeform 26"/>
              <p:cNvSpPr/>
              <p:nvPr/>
            </p:nvSpPr>
            <p:spPr bwMode="auto">
              <a:xfrm>
                <a:off x="6718647" y="5789789"/>
                <a:ext cx="66792" cy="124042"/>
              </a:xfrm>
              <a:custGeom>
                <a:avLst/>
                <a:gdLst>
                  <a:gd name="T0" fmla="*/ 15 w 24"/>
                  <a:gd name="T1" fmla="*/ 18 h 44"/>
                  <a:gd name="T2" fmla="*/ 9 w 24"/>
                  <a:gd name="T3" fmla="*/ 14 h 44"/>
                  <a:gd name="T4" fmla="*/ 13 w 24"/>
                  <a:gd name="T5" fmla="*/ 11 h 44"/>
                  <a:gd name="T6" fmla="*/ 21 w 24"/>
                  <a:gd name="T7" fmla="*/ 13 h 44"/>
                  <a:gd name="T8" fmla="*/ 23 w 24"/>
                  <a:gd name="T9" fmla="*/ 6 h 44"/>
                  <a:gd name="T10" fmla="*/ 15 w 24"/>
                  <a:gd name="T11" fmla="*/ 5 h 44"/>
                  <a:gd name="T12" fmla="*/ 15 w 24"/>
                  <a:gd name="T13" fmla="*/ 0 h 44"/>
                  <a:gd name="T14" fmla="*/ 9 w 24"/>
                  <a:gd name="T15" fmla="*/ 0 h 44"/>
                  <a:gd name="T16" fmla="*/ 9 w 24"/>
                  <a:gd name="T17" fmla="*/ 5 h 44"/>
                  <a:gd name="T18" fmla="*/ 0 w 24"/>
                  <a:gd name="T19" fmla="*/ 15 h 44"/>
                  <a:gd name="T20" fmla="*/ 10 w 24"/>
                  <a:gd name="T21" fmla="*/ 25 h 44"/>
                  <a:gd name="T22" fmla="*/ 16 w 24"/>
                  <a:gd name="T23" fmla="*/ 29 h 44"/>
                  <a:gd name="T24" fmla="*/ 11 w 24"/>
                  <a:gd name="T25" fmla="*/ 33 h 44"/>
                  <a:gd name="T26" fmla="*/ 2 w 24"/>
                  <a:gd name="T27" fmla="*/ 30 h 44"/>
                  <a:gd name="T28" fmla="*/ 0 w 24"/>
                  <a:gd name="T29" fmla="*/ 37 h 44"/>
                  <a:gd name="T30" fmla="*/ 9 w 24"/>
                  <a:gd name="T31" fmla="*/ 39 h 44"/>
                  <a:gd name="T32" fmla="*/ 9 w 24"/>
                  <a:gd name="T33" fmla="*/ 44 h 44"/>
                  <a:gd name="T34" fmla="*/ 15 w 24"/>
                  <a:gd name="T35" fmla="*/ 44 h 44"/>
                  <a:gd name="T36" fmla="*/ 15 w 24"/>
                  <a:gd name="T37" fmla="*/ 38 h 44"/>
                  <a:gd name="T38" fmla="*/ 24 w 24"/>
                  <a:gd name="T39" fmla="*/ 29 h 44"/>
                  <a:gd name="T40" fmla="*/ 15 w 24"/>
                  <a:gd name="T41" fmla="*/ 18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" h="44">
                    <a:moveTo>
                      <a:pt x="15" y="18"/>
                    </a:moveTo>
                    <a:cubicBezTo>
                      <a:pt x="10" y="17"/>
                      <a:pt x="9" y="15"/>
                      <a:pt x="9" y="14"/>
                    </a:cubicBezTo>
                    <a:cubicBezTo>
                      <a:pt x="9" y="12"/>
                      <a:pt x="10" y="11"/>
                      <a:pt x="13" y="11"/>
                    </a:cubicBezTo>
                    <a:cubicBezTo>
                      <a:pt x="17" y="11"/>
                      <a:pt x="20" y="12"/>
                      <a:pt x="21" y="13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1" y="6"/>
                      <a:pt x="18" y="5"/>
                      <a:pt x="15" y="5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4" y="6"/>
                      <a:pt x="0" y="10"/>
                      <a:pt x="0" y="15"/>
                    </a:cubicBezTo>
                    <a:cubicBezTo>
                      <a:pt x="0" y="20"/>
                      <a:pt x="4" y="23"/>
                      <a:pt x="10" y="25"/>
                    </a:cubicBezTo>
                    <a:cubicBezTo>
                      <a:pt x="14" y="26"/>
                      <a:pt x="16" y="27"/>
                      <a:pt x="16" y="29"/>
                    </a:cubicBezTo>
                    <a:cubicBezTo>
                      <a:pt x="16" y="31"/>
                      <a:pt x="14" y="33"/>
                      <a:pt x="11" y="33"/>
                    </a:cubicBezTo>
                    <a:cubicBezTo>
                      <a:pt x="7" y="33"/>
                      <a:pt x="4" y="32"/>
                      <a:pt x="2" y="30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2" y="38"/>
                      <a:pt x="6" y="39"/>
                      <a:pt x="9" y="39"/>
                    </a:cubicBezTo>
                    <a:cubicBezTo>
                      <a:pt x="9" y="44"/>
                      <a:pt x="9" y="44"/>
                      <a:pt x="9" y="44"/>
                    </a:cubicBezTo>
                    <a:cubicBezTo>
                      <a:pt x="15" y="44"/>
                      <a:pt x="15" y="44"/>
                      <a:pt x="15" y="44"/>
                    </a:cubicBezTo>
                    <a:cubicBezTo>
                      <a:pt x="15" y="38"/>
                      <a:pt x="15" y="38"/>
                      <a:pt x="15" y="38"/>
                    </a:cubicBezTo>
                    <a:cubicBezTo>
                      <a:pt x="21" y="37"/>
                      <a:pt x="24" y="33"/>
                      <a:pt x="24" y="29"/>
                    </a:cubicBezTo>
                    <a:cubicBezTo>
                      <a:pt x="24" y="24"/>
                      <a:pt x="22" y="21"/>
                      <a:pt x="15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44" name="Freeform 27"/>
              <p:cNvSpPr>
                <a:spLocks noEditPoints="1"/>
              </p:cNvSpPr>
              <p:nvPr/>
            </p:nvSpPr>
            <p:spPr bwMode="auto">
              <a:xfrm>
                <a:off x="6655434" y="5758779"/>
                <a:ext cx="192027" cy="186063"/>
              </a:xfrm>
              <a:custGeom>
                <a:avLst/>
                <a:gdLst>
                  <a:gd name="T0" fmla="*/ 34 w 68"/>
                  <a:gd name="T1" fmla="*/ 0 h 66"/>
                  <a:gd name="T2" fmla="*/ 0 w 68"/>
                  <a:gd name="T3" fmla="*/ 33 h 66"/>
                  <a:gd name="T4" fmla="*/ 34 w 68"/>
                  <a:gd name="T5" fmla="*/ 66 h 66"/>
                  <a:gd name="T6" fmla="*/ 68 w 68"/>
                  <a:gd name="T7" fmla="*/ 33 h 66"/>
                  <a:gd name="T8" fmla="*/ 34 w 68"/>
                  <a:gd name="T9" fmla="*/ 0 h 66"/>
                  <a:gd name="T10" fmla="*/ 34 w 68"/>
                  <a:gd name="T11" fmla="*/ 59 h 66"/>
                  <a:gd name="T12" fmla="*/ 7 w 68"/>
                  <a:gd name="T13" fmla="*/ 33 h 66"/>
                  <a:gd name="T14" fmla="*/ 34 w 68"/>
                  <a:gd name="T15" fmla="*/ 7 h 66"/>
                  <a:gd name="T16" fmla="*/ 60 w 68"/>
                  <a:gd name="T17" fmla="*/ 33 h 66"/>
                  <a:gd name="T18" fmla="*/ 34 w 68"/>
                  <a:gd name="T19" fmla="*/ 59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66">
                    <a:moveTo>
                      <a:pt x="34" y="0"/>
                    </a:moveTo>
                    <a:cubicBezTo>
                      <a:pt x="15" y="0"/>
                      <a:pt x="0" y="15"/>
                      <a:pt x="0" y="33"/>
                    </a:cubicBezTo>
                    <a:cubicBezTo>
                      <a:pt x="0" y="51"/>
                      <a:pt x="15" y="66"/>
                      <a:pt x="34" y="66"/>
                    </a:cubicBezTo>
                    <a:cubicBezTo>
                      <a:pt x="53" y="66"/>
                      <a:pt x="68" y="51"/>
                      <a:pt x="68" y="33"/>
                    </a:cubicBezTo>
                    <a:cubicBezTo>
                      <a:pt x="68" y="15"/>
                      <a:pt x="53" y="0"/>
                      <a:pt x="34" y="0"/>
                    </a:cubicBezTo>
                    <a:close/>
                    <a:moveTo>
                      <a:pt x="34" y="59"/>
                    </a:moveTo>
                    <a:cubicBezTo>
                      <a:pt x="19" y="59"/>
                      <a:pt x="7" y="47"/>
                      <a:pt x="7" y="33"/>
                    </a:cubicBezTo>
                    <a:cubicBezTo>
                      <a:pt x="7" y="19"/>
                      <a:pt x="19" y="7"/>
                      <a:pt x="34" y="7"/>
                    </a:cubicBezTo>
                    <a:cubicBezTo>
                      <a:pt x="49" y="7"/>
                      <a:pt x="60" y="19"/>
                      <a:pt x="60" y="33"/>
                    </a:cubicBezTo>
                    <a:cubicBezTo>
                      <a:pt x="60" y="47"/>
                      <a:pt x="49" y="59"/>
                      <a:pt x="34" y="5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45" name="Freeform 28"/>
              <p:cNvSpPr/>
              <p:nvPr/>
            </p:nvSpPr>
            <p:spPr bwMode="auto">
              <a:xfrm>
                <a:off x="6876085" y="5680060"/>
                <a:ext cx="53672" cy="98995"/>
              </a:xfrm>
              <a:custGeom>
                <a:avLst/>
                <a:gdLst>
                  <a:gd name="T0" fmla="*/ 8 w 19"/>
                  <a:gd name="T1" fmla="*/ 26 h 35"/>
                  <a:gd name="T2" fmla="*/ 1 w 19"/>
                  <a:gd name="T3" fmla="*/ 24 h 35"/>
                  <a:gd name="T4" fmla="*/ 0 w 19"/>
                  <a:gd name="T5" fmla="*/ 29 h 35"/>
                  <a:gd name="T6" fmla="*/ 7 w 19"/>
                  <a:gd name="T7" fmla="*/ 31 h 35"/>
                  <a:gd name="T8" fmla="*/ 7 w 19"/>
                  <a:gd name="T9" fmla="*/ 35 h 35"/>
                  <a:gd name="T10" fmla="*/ 11 w 19"/>
                  <a:gd name="T11" fmla="*/ 35 h 35"/>
                  <a:gd name="T12" fmla="*/ 11 w 19"/>
                  <a:gd name="T13" fmla="*/ 30 h 35"/>
                  <a:gd name="T14" fmla="*/ 19 w 19"/>
                  <a:gd name="T15" fmla="*/ 23 h 35"/>
                  <a:gd name="T16" fmla="*/ 12 w 19"/>
                  <a:gd name="T17" fmla="*/ 15 h 35"/>
                  <a:gd name="T18" fmla="*/ 7 w 19"/>
                  <a:gd name="T19" fmla="*/ 11 h 35"/>
                  <a:gd name="T20" fmla="*/ 10 w 19"/>
                  <a:gd name="T21" fmla="*/ 9 h 35"/>
                  <a:gd name="T22" fmla="*/ 16 w 19"/>
                  <a:gd name="T23" fmla="*/ 10 h 35"/>
                  <a:gd name="T24" fmla="*/ 18 w 19"/>
                  <a:gd name="T25" fmla="*/ 5 h 35"/>
                  <a:gd name="T26" fmla="*/ 12 w 19"/>
                  <a:gd name="T27" fmla="*/ 4 h 35"/>
                  <a:gd name="T28" fmla="*/ 12 w 19"/>
                  <a:gd name="T29" fmla="*/ 0 h 35"/>
                  <a:gd name="T30" fmla="*/ 7 w 19"/>
                  <a:gd name="T31" fmla="*/ 0 h 35"/>
                  <a:gd name="T32" fmla="*/ 7 w 19"/>
                  <a:gd name="T33" fmla="*/ 4 h 35"/>
                  <a:gd name="T34" fmla="*/ 0 w 19"/>
                  <a:gd name="T35" fmla="*/ 12 h 35"/>
                  <a:gd name="T36" fmla="*/ 8 w 19"/>
                  <a:gd name="T37" fmla="*/ 19 h 35"/>
                  <a:gd name="T38" fmla="*/ 12 w 19"/>
                  <a:gd name="T39" fmla="*/ 23 h 35"/>
                  <a:gd name="T40" fmla="*/ 8 w 19"/>
                  <a:gd name="T41" fmla="*/ 26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9" h="35">
                    <a:moveTo>
                      <a:pt x="8" y="26"/>
                    </a:moveTo>
                    <a:cubicBezTo>
                      <a:pt x="6" y="26"/>
                      <a:pt x="3" y="25"/>
                      <a:pt x="1" y="24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2" y="30"/>
                      <a:pt x="4" y="31"/>
                      <a:pt x="7" y="31"/>
                    </a:cubicBezTo>
                    <a:cubicBezTo>
                      <a:pt x="7" y="35"/>
                      <a:pt x="7" y="35"/>
                      <a:pt x="7" y="35"/>
                    </a:cubicBezTo>
                    <a:cubicBezTo>
                      <a:pt x="11" y="35"/>
                      <a:pt x="11" y="35"/>
                      <a:pt x="11" y="35"/>
                    </a:cubicBezTo>
                    <a:cubicBezTo>
                      <a:pt x="11" y="30"/>
                      <a:pt x="11" y="30"/>
                      <a:pt x="11" y="30"/>
                    </a:cubicBezTo>
                    <a:cubicBezTo>
                      <a:pt x="16" y="30"/>
                      <a:pt x="19" y="26"/>
                      <a:pt x="19" y="23"/>
                    </a:cubicBezTo>
                    <a:cubicBezTo>
                      <a:pt x="19" y="19"/>
                      <a:pt x="17" y="16"/>
                      <a:pt x="12" y="15"/>
                    </a:cubicBezTo>
                    <a:cubicBezTo>
                      <a:pt x="8" y="13"/>
                      <a:pt x="7" y="12"/>
                      <a:pt x="7" y="11"/>
                    </a:cubicBezTo>
                    <a:cubicBezTo>
                      <a:pt x="7" y="10"/>
                      <a:pt x="8" y="9"/>
                      <a:pt x="10" y="9"/>
                    </a:cubicBezTo>
                    <a:cubicBezTo>
                      <a:pt x="13" y="9"/>
                      <a:pt x="15" y="10"/>
                      <a:pt x="16" y="10"/>
                    </a:cubicBezTo>
                    <a:cubicBezTo>
                      <a:pt x="18" y="5"/>
                      <a:pt x="18" y="5"/>
                      <a:pt x="18" y="5"/>
                    </a:cubicBezTo>
                    <a:cubicBezTo>
                      <a:pt x="16" y="5"/>
                      <a:pt x="14" y="4"/>
                      <a:pt x="12" y="4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3" y="5"/>
                      <a:pt x="0" y="8"/>
                      <a:pt x="0" y="12"/>
                    </a:cubicBezTo>
                    <a:cubicBezTo>
                      <a:pt x="0" y="16"/>
                      <a:pt x="3" y="18"/>
                      <a:pt x="8" y="19"/>
                    </a:cubicBezTo>
                    <a:cubicBezTo>
                      <a:pt x="11" y="21"/>
                      <a:pt x="12" y="22"/>
                      <a:pt x="12" y="23"/>
                    </a:cubicBezTo>
                    <a:cubicBezTo>
                      <a:pt x="12" y="25"/>
                      <a:pt x="11" y="26"/>
                      <a:pt x="8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46" name="Freeform 29"/>
              <p:cNvSpPr>
                <a:spLocks noEditPoints="1"/>
              </p:cNvSpPr>
              <p:nvPr/>
            </p:nvSpPr>
            <p:spPr bwMode="auto">
              <a:xfrm>
                <a:off x="6596990" y="5700336"/>
                <a:ext cx="428184" cy="357814"/>
              </a:xfrm>
              <a:custGeom>
                <a:avLst/>
                <a:gdLst>
                  <a:gd name="T0" fmla="*/ 143 w 152"/>
                  <a:gd name="T1" fmla="*/ 0 h 127"/>
                  <a:gd name="T2" fmla="*/ 136 w 152"/>
                  <a:gd name="T3" fmla="*/ 0 h 127"/>
                  <a:gd name="T4" fmla="*/ 138 w 152"/>
                  <a:gd name="T5" fmla="*/ 9 h 127"/>
                  <a:gd name="T6" fmla="*/ 143 w 152"/>
                  <a:gd name="T7" fmla="*/ 9 h 127"/>
                  <a:gd name="T8" fmla="*/ 143 w 152"/>
                  <a:gd name="T9" fmla="*/ 101 h 127"/>
                  <a:gd name="T10" fmla="*/ 9 w 152"/>
                  <a:gd name="T11" fmla="*/ 101 h 127"/>
                  <a:gd name="T12" fmla="*/ 9 w 152"/>
                  <a:gd name="T13" fmla="*/ 9 h 127"/>
                  <a:gd name="T14" fmla="*/ 79 w 152"/>
                  <a:gd name="T15" fmla="*/ 9 h 127"/>
                  <a:gd name="T16" fmla="*/ 81 w 152"/>
                  <a:gd name="T17" fmla="*/ 0 h 127"/>
                  <a:gd name="T18" fmla="*/ 9 w 152"/>
                  <a:gd name="T19" fmla="*/ 0 h 127"/>
                  <a:gd name="T20" fmla="*/ 0 w 152"/>
                  <a:gd name="T21" fmla="*/ 9 h 127"/>
                  <a:gd name="T22" fmla="*/ 0 w 152"/>
                  <a:gd name="T23" fmla="*/ 118 h 127"/>
                  <a:gd name="T24" fmla="*/ 9 w 152"/>
                  <a:gd name="T25" fmla="*/ 127 h 127"/>
                  <a:gd name="T26" fmla="*/ 143 w 152"/>
                  <a:gd name="T27" fmla="*/ 127 h 127"/>
                  <a:gd name="T28" fmla="*/ 152 w 152"/>
                  <a:gd name="T29" fmla="*/ 118 h 127"/>
                  <a:gd name="T30" fmla="*/ 152 w 152"/>
                  <a:gd name="T31" fmla="*/ 9 h 127"/>
                  <a:gd name="T32" fmla="*/ 143 w 152"/>
                  <a:gd name="T33" fmla="*/ 0 h 127"/>
                  <a:gd name="T34" fmla="*/ 76 w 152"/>
                  <a:gd name="T35" fmla="*/ 120 h 127"/>
                  <a:gd name="T36" fmla="*/ 70 w 152"/>
                  <a:gd name="T37" fmla="*/ 114 h 127"/>
                  <a:gd name="T38" fmla="*/ 76 w 152"/>
                  <a:gd name="T39" fmla="*/ 107 h 127"/>
                  <a:gd name="T40" fmla="*/ 83 w 152"/>
                  <a:gd name="T41" fmla="*/ 114 h 127"/>
                  <a:gd name="T42" fmla="*/ 76 w 152"/>
                  <a:gd name="T43" fmla="*/ 120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52" h="127">
                    <a:moveTo>
                      <a:pt x="143" y="0"/>
                    </a:moveTo>
                    <a:cubicBezTo>
                      <a:pt x="136" y="0"/>
                      <a:pt x="136" y="0"/>
                      <a:pt x="136" y="0"/>
                    </a:cubicBezTo>
                    <a:cubicBezTo>
                      <a:pt x="137" y="3"/>
                      <a:pt x="138" y="6"/>
                      <a:pt x="138" y="9"/>
                    </a:cubicBezTo>
                    <a:cubicBezTo>
                      <a:pt x="143" y="9"/>
                      <a:pt x="143" y="9"/>
                      <a:pt x="143" y="9"/>
                    </a:cubicBezTo>
                    <a:cubicBezTo>
                      <a:pt x="143" y="101"/>
                      <a:pt x="143" y="101"/>
                      <a:pt x="143" y="101"/>
                    </a:cubicBezTo>
                    <a:cubicBezTo>
                      <a:pt x="9" y="101"/>
                      <a:pt x="9" y="101"/>
                      <a:pt x="9" y="101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79" y="9"/>
                      <a:pt x="79" y="9"/>
                      <a:pt x="79" y="9"/>
                    </a:cubicBezTo>
                    <a:cubicBezTo>
                      <a:pt x="79" y="6"/>
                      <a:pt x="80" y="3"/>
                      <a:pt x="81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118"/>
                      <a:pt x="0" y="118"/>
                      <a:pt x="0" y="118"/>
                    </a:cubicBezTo>
                    <a:cubicBezTo>
                      <a:pt x="0" y="123"/>
                      <a:pt x="4" y="127"/>
                      <a:pt x="9" y="127"/>
                    </a:cubicBezTo>
                    <a:cubicBezTo>
                      <a:pt x="143" y="127"/>
                      <a:pt x="143" y="127"/>
                      <a:pt x="143" y="127"/>
                    </a:cubicBezTo>
                    <a:cubicBezTo>
                      <a:pt x="148" y="127"/>
                      <a:pt x="152" y="123"/>
                      <a:pt x="152" y="118"/>
                    </a:cubicBezTo>
                    <a:cubicBezTo>
                      <a:pt x="152" y="9"/>
                      <a:pt x="152" y="9"/>
                      <a:pt x="152" y="9"/>
                    </a:cubicBezTo>
                    <a:cubicBezTo>
                      <a:pt x="152" y="4"/>
                      <a:pt x="148" y="0"/>
                      <a:pt x="143" y="0"/>
                    </a:cubicBezTo>
                    <a:close/>
                    <a:moveTo>
                      <a:pt x="76" y="120"/>
                    </a:moveTo>
                    <a:cubicBezTo>
                      <a:pt x="73" y="120"/>
                      <a:pt x="70" y="117"/>
                      <a:pt x="70" y="114"/>
                    </a:cubicBezTo>
                    <a:cubicBezTo>
                      <a:pt x="70" y="110"/>
                      <a:pt x="73" y="107"/>
                      <a:pt x="76" y="107"/>
                    </a:cubicBezTo>
                    <a:cubicBezTo>
                      <a:pt x="80" y="107"/>
                      <a:pt x="83" y="110"/>
                      <a:pt x="83" y="114"/>
                    </a:cubicBezTo>
                    <a:cubicBezTo>
                      <a:pt x="83" y="117"/>
                      <a:pt x="80" y="120"/>
                      <a:pt x="76" y="1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47" name="Freeform 30"/>
              <p:cNvSpPr>
                <a:spLocks noEditPoints="1"/>
              </p:cNvSpPr>
              <p:nvPr/>
            </p:nvSpPr>
            <p:spPr bwMode="auto">
              <a:xfrm>
                <a:off x="6828377" y="5657399"/>
                <a:ext cx="149089" cy="144319"/>
              </a:xfrm>
              <a:custGeom>
                <a:avLst/>
                <a:gdLst>
                  <a:gd name="T0" fmla="*/ 26 w 53"/>
                  <a:gd name="T1" fmla="*/ 51 h 51"/>
                  <a:gd name="T2" fmla="*/ 53 w 53"/>
                  <a:gd name="T3" fmla="*/ 25 h 51"/>
                  <a:gd name="T4" fmla="*/ 26 w 53"/>
                  <a:gd name="T5" fmla="*/ 0 h 51"/>
                  <a:gd name="T6" fmla="*/ 0 w 53"/>
                  <a:gd name="T7" fmla="*/ 25 h 51"/>
                  <a:gd name="T8" fmla="*/ 26 w 53"/>
                  <a:gd name="T9" fmla="*/ 51 h 51"/>
                  <a:gd name="T10" fmla="*/ 26 w 53"/>
                  <a:gd name="T11" fmla="*/ 5 h 51"/>
                  <a:gd name="T12" fmla="*/ 47 w 53"/>
                  <a:gd name="T13" fmla="*/ 25 h 51"/>
                  <a:gd name="T14" fmla="*/ 26 w 53"/>
                  <a:gd name="T15" fmla="*/ 46 h 51"/>
                  <a:gd name="T16" fmla="*/ 6 w 53"/>
                  <a:gd name="T17" fmla="*/ 25 h 51"/>
                  <a:gd name="T18" fmla="*/ 26 w 53"/>
                  <a:gd name="T19" fmla="*/ 5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51">
                    <a:moveTo>
                      <a:pt x="26" y="51"/>
                    </a:moveTo>
                    <a:cubicBezTo>
                      <a:pt x="41" y="51"/>
                      <a:pt x="53" y="40"/>
                      <a:pt x="53" y="25"/>
                    </a:cubicBezTo>
                    <a:cubicBezTo>
                      <a:pt x="53" y="11"/>
                      <a:pt x="41" y="0"/>
                      <a:pt x="26" y="0"/>
                    </a:cubicBezTo>
                    <a:cubicBezTo>
                      <a:pt x="12" y="0"/>
                      <a:pt x="0" y="11"/>
                      <a:pt x="0" y="25"/>
                    </a:cubicBezTo>
                    <a:cubicBezTo>
                      <a:pt x="0" y="40"/>
                      <a:pt x="12" y="51"/>
                      <a:pt x="26" y="51"/>
                    </a:cubicBezTo>
                    <a:close/>
                    <a:moveTo>
                      <a:pt x="26" y="5"/>
                    </a:moveTo>
                    <a:cubicBezTo>
                      <a:pt x="38" y="5"/>
                      <a:pt x="47" y="14"/>
                      <a:pt x="47" y="25"/>
                    </a:cubicBezTo>
                    <a:cubicBezTo>
                      <a:pt x="47" y="37"/>
                      <a:pt x="38" y="46"/>
                      <a:pt x="26" y="46"/>
                    </a:cubicBezTo>
                    <a:cubicBezTo>
                      <a:pt x="15" y="46"/>
                      <a:pt x="6" y="37"/>
                      <a:pt x="6" y="25"/>
                    </a:cubicBezTo>
                    <a:cubicBezTo>
                      <a:pt x="6" y="14"/>
                      <a:pt x="15" y="5"/>
                      <a:pt x="26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48" name="Freeform 31"/>
              <p:cNvSpPr/>
              <p:nvPr/>
            </p:nvSpPr>
            <p:spPr bwMode="auto">
              <a:xfrm>
                <a:off x="6898747" y="5855389"/>
                <a:ext cx="41745" cy="78719"/>
              </a:xfrm>
              <a:custGeom>
                <a:avLst/>
                <a:gdLst>
                  <a:gd name="T0" fmla="*/ 9 w 15"/>
                  <a:gd name="T1" fmla="*/ 11 h 28"/>
                  <a:gd name="T2" fmla="*/ 5 w 15"/>
                  <a:gd name="T3" fmla="*/ 8 h 28"/>
                  <a:gd name="T4" fmla="*/ 8 w 15"/>
                  <a:gd name="T5" fmla="*/ 6 h 28"/>
                  <a:gd name="T6" fmla="*/ 13 w 15"/>
                  <a:gd name="T7" fmla="*/ 8 h 28"/>
                  <a:gd name="T8" fmla="*/ 14 w 15"/>
                  <a:gd name="T9" fmla="*/ 4 h 28"/>
                  <a:gd name="T10" fmla="*/ 9 w 15"/>
                  <a:gd name="T11" fmla="*/ 3 h 28"/>
                  <a:gd name="T12" fmla="*/ 9 w 15"/>
                  <a:gd name="T13" fmla="*/ 0 h 28"/>
                  <a:gd name="T14" fmla="*/ 6 w 15"/>
                  <a:gd name="T15" fmla="*/ 0 h 28"/>
                  <a:gd name="T16" fmla="*/ 6 w 15"/>
                  <a:gd name="T17" fmla="*/ 3 h 28"/>
                  <a:gd name="T18" fmla="*/ 0 w 15"/>
                  <a:gd name="T19" fmla="*/ 9 h 28"/>
                  <a:gd name="T20" fmla="*/ 6 w 15"/>
                  <a:gd name="T21" fmla="*/ 15 h 28"/>
                  <a:gd name="T22" fmla="*/ 10 w 15"/>
                  <a:gd name="T23" fmla="*/ 18 h 28"/>
                  <a:gd name="T24" fmla="*/ 7 w 15"/>
                  <a:gd name="T25" fmla="*/ 20 h 28"/>
                  <a:gd name="T26" fmla="*/ 1 w 15"/>
                  <a:gd name="T27" fmla="*/ 19 h 28"/>
                  <a:gd name="T28" fmla="*/ 0 w 15"/>
                  <a:gd name="T29" fmla="*/ 23 h 28"/>
                  <a:gd name="T30" fmla="*/ 6 w 15"/>
                  <a:gd name="T31" fmla="*/ 24 h 28"/>
                  <a:gd name="T32" fmla="*/ 6 w 15"/>
                  <a:gd name="T33" fmla="*/ 28 h 28"/>
                  <a:gd name="T34" fmla="*/ 9 w 15"/>
                  <a:gd name="T35" fmla="*/ 28 h 28"/>
                  <a:gd name="T36" fmla="*/ 9 w 15"/>
                  <a:gd name="T37" fmla="*/ 24 h 28"/>
                  <a:gd name="T38" fmla="*/ 15 w 15"/>
                  <a:gd name="T39" fmla="*/ 18 h 28"/>
                  <a:gd name="T40" fmla="*/ 9 w 15"/>
                  <a:gd name="T41" fmla="*/ 1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5" h="28">
                    <a:moveTo>
                      <a:pt x="9" y="11"/>
                    </a:moveTo>
                    <a:cubicBezTo>
                      <a:pt x="6" y="10"/>
                      <a:pt x="5" y="10"/>
                      <a:pt x="5" y="8"/>
                    </a:cubicBezTo>
                    <a:cubicBezTo>
                      <a:pt x="5" y="7"/>
                      <a:pt x="6" y="6"/>
                      <a:pt x="8" y="6"/>
                    </a:cubicBezTo>
                    <a:cubicBezTo>
                      <a:pt x="11" y="6"/>
                      <a:pt x="12" y="7"/>
                      <a:pt x="13" y="8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3" y="3"/>
                      <a:pt x="11" y="3"/>
                      <a:pt x="9" y="3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2" y="4"/>
                      <a:pt x="0" y="6"/>
                      <a:pt x="0" y="9"/>
                    </a:cubicBezTo>
                    <a:cubicBezTo>
                      <a:pt x="0" y="12"/>
                      <a:pt x="3" y="14"/>
                      <a:pt x="6" y="15"/>
                    </a:cubicBezTo>
                    <a:cubicBezTo>
                      <a:pt x="9" y="16"/>
                      <a:pt x="10" y="17"/>
                      <a:pt x="10" y="18"/>
                    </a:cubicBezTo>
                    <a:cubicBezTo>
                      <a:pt x="10" y="20"/>
                      <a:pt x="9" y="20"/>
                      <a:pt x="7" y="20"/>
                    </a:cubicBezTo>
                    <a:cubicBezTo>
                      <a:pt x="4" y="20"/>
                      <a:pt x="2" y="20"/>
                      <a:pt x="1" y="19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1" y="24"/>
                      <a:pt x="3" y="24"/>
                      <a:pt x="6" y="24"/>
                    </a:cubicBezTo>
                    <a:cubicBezTo>
                      <a:pt x="6" y="28"/>
                      <a:pt x="6" y="28"/>
                      <a:pt x="6" y="28"/>
                    </a:cubicBezTo>
                    <a:cubicBezTo>
                      <a:pt x="9" y="28"/>
                      <a:pt x="9" y="28"/>
                      <a:pt x="9" y="28"/>
                    </a:cubicBezTo>
                    <a:cubicBezTo>
                      <a:pt x="9" y="24"/>
                      <a:pt x="9" y="24"/>
                      <a:pt x="9" y="24"/>
                    </a:cubicBezTo>
                    <a:cubicBezTo>
                      <a:pt x="13" y="23"/>
                      <a:pt x="15" y="21"/>
                      <a:pt x="15" y="18"/>
                    </a:cubicBezTo>
                    <a:cubicBezTo>
                      <a:pt x="15" y="15"/>
                      <a:pt x="13" y="13"/>
                      <a:pt x="9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49" name="Freeform 32"/>
              <p:cNvSpPr>
                <a:spLocks noEditPoints="1"/>
              </p:cNvSpPr>
              <p:nvPr/>
            </p:nvSpPr>
            <p:spPr bwMode="auto">
              <a:xfrm>
                <a:off x="6859387" y="5835112"/>
                <a:ext cx="121657" cy="118079"/>
              </a:xfrm>
              <a:custGeom>
                <a:avLst/>
                <a:gdLst>
                  <a:gd name="T0" fmla="*/ 21 w 43"/>
                  <a:gd name="T1" fmla="*/ 0 h 42"/>
                  <a:gd name="T2" fmla="*/ 0 w 43"/>
                  <a:gd name="T3" fmla="*/ 21 h 42"/>
                  <a:gd name="T4" fmla="*/ 21 w 43"/>
                  <a:gd name="T5" fmla="*/ 42 h 42"/>
                  <a:gd name="T6" fmla="*/ 43 w 43"/>
                  <a:gd name="T7" fmla="*/ 21 h 42"/>
                  <a:gd name="T8" fmla="*/ 21 w 43"/>
                  <a:gd name="T9" fmla="*/ 0 h 42"/>
                  <a:gd name="T10" fmla="*/ 21 w 43"/>
                  <a:gd name="T11" fmla="*/ 37 h 42"/>
                  <a:gd name="T12" fmla="*/ 5 w 43"/>
                  <a:gd name="T13" fmla="*/ 21 h 42"/>
                  <a:gd name="T14" fmla="*/ 21 w 43"/>
                  <a:gd name="T15" fmla="*/ 4 h 42"/>
                  <a:gd name="T16" fmla="*/ 38 w 43"/>
                  <a:gd name="T17" fmla="*/ 21 h 42"/>
                  <a:gd name="T18" fmla="*/ 21 w 43"/>
                  <a:gd name="T19" fmla="*/ 37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42">
                    <a:moveTo>
                      <a:pt x="21" y="0"/>
                    </a:moveTo>
                    <a:cubicBezTo>
                      <a:pt x="10" y="0"/>
                      <a:pt x="0" y="9"/>
                      <a:pt x="0" y="21"/>
                    </a:cubicBezTo>
                    <a:cubicBezTo>
                      <a:pt x="0" y="32"/>
                      <a:pt x="10" y="42"/>
                      <a:pt x="21" y="42"/>
                    </a:cubicBezTo>
                    <a:cubicBezTo>
                      <a:pt x="33" y="42"/>
                      <a:pt x="43" y="32"/>
                      <a:pt x="43" y="21"/>
                    </a:cubicBezTo>
                    <a:cubicBezTo>
                      <a:pt x="43" y="9"/>
                      <a:pt x="33" y="0"/>
                      <a:pt x="21" y="0"/>
                    </a:cubicBezTo>
                    <a:close/>
                    <a:moveTo>
                      <a:pt x="21" y="37"/>
                    </a:moveTo>
                    <a:cubicBezTo>
                      <a:pt x="12" y="37"/>
                      <a:pt x="5" y="30"/>
                      <a:pt x="5" y="21"/>
                    </a:cubicBezTo>
                    <a:cubicBezTo>
                      <a:pt x="5" y="12"/>
                      <a:pt x="12" y="4"/>
                      <a:pt x="21" y="4"/>
                    </a:cubicBezTo>
                    <a:cubicBezTo>
                      <a:pt x="31" y="4"/>
                      <a:pt x="38" y="12"/>
                      <a:pt x="38" y="21"/>
                    </a:cubicBezTo>
                    <a:cubicBezTo>
                      <a:pt x="38" y="30"/>
                      <a:pt x="31" y="37"/>
                      <a:pt x="21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</p:grpSp>
      </p:grpSp>
      <p:grpSp>
        <p:nvGrpSpPr>
          <p:cNvPr id="50" name="组合 49"/>
          <p:cNvGrpSpPr/>
          <p:nvPr/>
        </p:nvGrpSpPr>
        <p:grpSpPr>
          <a:xfrm rot="16200000" flipV="1">
            <a:off x="4833282" y="2233529"/>
            <a:ext cx="931573" cy="931573"/>
            <a:chOff x="6224892" y="4353111"/>
            <a:chExt cx="931637" cy="931637"/>
          </a:xfrm>
        </p:grpSpPr>
        <p:sp>
          <p:nvSpPr>
            <p:cNvPr id="51" name="椭圆 50"/>
            <p:cNvSpPr/>
            <p:nvPr/>
          </p:nvSpPr>
          <p:spPr>
            <a:xfrm>
              <a:off x="6224892" y="4353111"/>
              <a:ext cx="931637" cy="931637"/>
            </a:xfrm>
            <a:prstGeom prst="ellipse">
              <a:avLst/>
            </a:prstGeom>
            <a:solidFill>
              <a:srgbClr val="FFA52A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2" name="椭圆 51"/>
            <p:cNvSpPr/>
            <p:nvPr/>
          </p:nvSpPr>
          <p:spPr>
            <a:xfrm>
              <a:off x="6309150" y="4437369"/>
              <a:ext cx="763118" cy="763118"/>
            </a:xfrm>
            <a:prstGeom prst="ellipse">
              <a:avLst/>
            </a:prstGeom>
            <a:gradFill flip="none" rotWithShape="1">
              <a:gsLst>
                <a:gs pos="0">
                  <a:srgbClr val="FFFFFF">
                    <a:lumMod val="85000"/>
                  </a:srgbClr>
                </a:gs>
                <a:gs pos="100000">
                  <a:srgbClr val="FFFFFF">
                    <a:lumMod val="60000"/>
                    <a:lumOff val="40000"/>
                  </a:srgbClr>
                </a:gs>
              </a:gsLst>
              <a:lin ang="2700000" scaled="1"/>
              <a:tileRect/>
            </a:gradFill>
            <a:ln w="25400" cap="flat" cmpd="sng" algn="ctr">
              <a:gradFill>
                <a:gsLst>
                  <a:gs pos="0">
                    <a:srgbClr val="FFFFFF"/>
                  </a:gs>
                  <a:gs pos="100000">
                    <a:srgbClr val="FFBF53">
                      <a:tint val="23500"/>
                      <a:satMod val="160000"/>
                    </a:srgbClr>
                  </a:gs>
                </a:gsLst>
                <a:lin ang="5400000" scaled="0"/>
              </a:gradFill>
              <a:prstDash val="solid"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grpSp>
          <p:nvGrpSpPr>
            <p:cNvPr id="53" name="组合 52"/>
            <p:cNvGrpSpPr/>
            <p:nvPr/>
          </p:nvGrpSpPr>
          <p:grpSpPr>
            <a:xfrm>
              <a:off x="6560055" y="4656435"/>
              <a:ext cx="280881" cy="344039"/>
              <a:chOff x="6605340" y="4486155"/>
              <a:chExt cx="403136" cy="493783"/>
            </a:xfrm>
            <a:solidFill>
              <a:srgbClr val="000000"/>
            </a:solidFill>
          </p:grpSpPr>
          <p:sp>
            <p:nvSpPr>
              <p:cNvPr id="54" name="Freeform 115"/>
              <p:cNvSpPr/>
              <p:nvPr/>
            </p:nvSpPr>
            <p:spPr bwMode="auto">
              <a:xfrm>
                <a:off x="6743694" y="4903605"/>
                <a:ext cx="47708" cy="48902"/>
              </a:xfrm>
              <a:custGeom>
                <a:avLst/>
                <a:gdLst>
                  <a:gd name="T0" fmla="*/ 12 w 17"/>
                  <a:gd name="T1" fmla="*/ 0 h 17"/>
                  <a:gd name="T2" fmla="*/ 12 w 17"/>
                  <a:gd name="T3" fmla="*/ 4 h 17"/>
                  <a:gd name="T4" fmla="*/ 15 w 17"/>
                  <a:gd name="T5" fmla="*/ 9 h 17"/>
                  <a:gd name="T6" fmla="*/ 8 w 17"/>
                  <a:gd name="T7" fmla="*/ 14 h 17"/>
                  <a:gd name="T8" fmla="*/ 3 w 17"/>
                  <a:gd name="T9" fmla="*/ 7 h 17"/>
                  <a:gd name="T10" fmla="*/ 5 w 17"/>
                  <a:gd name="T11" fmla="*/ 4 h 17"/>
                  <a:gd name="T12" fmla="*/ 5 w 17"/>
                  <a:gd name="T13" fmla="*/ 1 h 17"/>
                  <a:gd name="T14" fmla="*/ 0 w 17"/>
                  <a:gd name="T15" fmla="*/ 8 h 17"/>
                  <a:gd name="T16" fmla="*/ 9 w 17"/>
                  <a:gd name="T17" fmla="*/ 17 h 17"/>
                  <a:gd name="T18" fmla="*/ 17 w 17"/>
                  <a:gd name="T19" fmla="*/ 8 h 17"/>
                  <a:gd name="T20" fmla="*/ 12 w 17"/>
                  <a:gd name="T2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7" h="17">
                    <a:moveTo>
                      <a:pt x="12" y="0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14" y="5"/>
                      <a:pt x="15" y="7"/>
                      <a:pt x="15" y="9"/>
                    </a:cubicBezTo>
                    <a:cubicBezTo>
                      <a:pt x="14" y="12"/>
                      <a:pt x="11" y="14"/>
                      <a:pt x="8" y="14"/>
                    </a:cubicBezTo>
                    <a:cubicBezTo>
                      <a:pt x="5" y="14"/>
                      <a:pt x="3" y="11"/>
                      <a:pt x="3" y="7"/>
                    </a:cubicBezTo>
                    <a:cubicBezTo>
                      <a:pt x="3" y="6"/>
                      <a:pt x="4" y="5"/>
                      <a:pt x="5" y="4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2" y="2"/>
                      <a:pt x="0" y="5"/>
                      <a:pt x="0" y="8"/>
                    </a:cubicBezTo>
                    <a:cubicBezTo>
                      <a:pt x="0" y="13"/>
                      <a:pt x="4" y="17"/>
                      <a:pt x="9" y="17"/>
                    </a:cubicBezTo>
                    <a:cubicBezTo>
                      <a:pt x="14" y="17"/>
                      <a:pt x="17" y="13"/>
                      <a:pt x="17" y="8"/>
                    </a:cubicBezTo>
                    <a:cubicBezTo>
                      <a:pt x="17" y="5"/>
                      <a:pt x="15" y="2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56" name="Rectangle 116"/>
              <p:cNvSpPr>
                <a:spLocks noChangeArrowheads="1"/>
              </p:cNvSpPr>
              <p:nvPr/>
            </p:nvSpPr>
            <p:spPr bwMode="auto">
              <a:xfrm>
                <a:off x="6762778" y="4895255"/>
                <a:ext cx="8349" cy="3458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57" name="Freeform 117"/>
              <p:cNvSpPr/>
              <p:nvPr/>
            </p:nvSpPr>
            <p:spPr bwMode="auto">
              <a:xfrm>
                <a:off x="6754428" y="4684146"/>
                <a:ext cx="51287" cy="134777"/>
              </a:xfrm>
              <a:custGeom>
                <a:avLst/>
                <a:gdLst>
                  <a:gd name="T0" fmla="*/ 22 w 43"/>
                  <a:gd name="T1" fmla="*/ 0 h 113"/>
                  <a:gd name="T2" fmla="*/ 0 w 43"/>
                  <a:gd name="T3" fmla="*/ 16 h 113"/>
                  <a:gd name="T4" fmla="*/ 0 w 43"/>
                  <a:gd name="T5" fmla="*/ 113 h 113"/>
                  <a:gd name="T6" fmla="*/ 43 w 43"/>
                  <a:gd name="T7" fmla="*/ 113 h 113"/>
                  <a:gd name="T8" fmla="*/ 43 w 43"/>
                  <a:gd name="T9" fmla="*/ 19 h 113"/>
                  <a:gd name="T10" fmla="*/ 22 w 43"/>
                  <a:gd name="T11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113">
                    <a:moveTo>
                      <a:pt x="22" y="0"/>
                    </a:moveTo>
                    <a:lnTo>
                      <a:pt x="0" y="16"/>
                    </a:lnTo>
                    <a:lnTo>
                      <a:pt x="0" y="113"/>
                    </a:lnTo>
                    <a:lnTo>
                      <a:pt x="43" y="113"/>
                    </a:lnTo>
                    <a:lnTo>
                      <a:pt x="43" y="19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58" name="Freeform 118"/>
              <p:cNvSpPr/>
              <p:nvPr/>
            </p:nvSpPr>
            <p:spPr bwMode="auto">
              <a:xfrm>
                <a:off x="6839111" y="4709192"/>
                <a:ext cx="51287" cy="109730"/>
              </a:xfrm>
              <a:custGeom>
                <a:avLst/>
                <a:gdLst>
                  <a:gd name="T0" fmla="*/ 10 w 43"/>
                  <a:gd name="T1" fmla="*/ 29 h 92"/>
                  <a:gd name="T2" fmla="*/ 0 w 43"/>
                  <a:gd name="T3" fmla="*/ 21 h 92"/>
                  <a:gd name="T4" fmla="*/ 0 w 43"/>
                  <a:gd name="T5" fmla="*/ 92 h 92"/>
                  <a:gd name="T6" fmla="*/ 43 w 43"/>
                  <a:gd name="T7" fmla="*/ 92 h 92"/>
                  <a:gd name="T8" fmla="*/ 43 w 43"/>
                  <a:gd name="T9" fmla="*/ 0 h 92"/>
                  <a:gd name="T10" fmla="*/ 10 w 43"/>
                  <a:gd name="T11" fmla="*/ 29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2">
                    <a:moveTo>
                      <a:pt x="10" y="29"/>
                    </a:moveTo>
                    <a:lnTo>
                      <a:pt x="0" y="21"/>
                    </a:lnTo>
                    <a:lnTo>
                      <a:pt x="0" y="92"/>
                    </a:lnTo>
                    <a:lnTo>
                      <a:pt x="43" y="92"/>
                    </a:lnTo>
                    <a:lnTo>
                      <a:pt x="43" y="0"/>
                    </a:lnTo>
                    <a:lnTo>
                      <a:pt x="10" y="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59" name="Freeform 119"/>
              <p:cNvSpPr/>
              <p:nvPr/>
            </p:nvSpPr>
            <p:spPr bwMode="auto">
              <a:xfrm>
                <a:off x="6669746" y="4731854"/>
                <a:ext cx="51287" cy="87068"/>
              </a:xfrm>
              <a:custGeom>
                <a:avLst/>
                <a:gdLst>
                  <a:gd name="T0" fmla="*/ 0 w 43"/>
                  <a:gd name="T1" fmla="*/ 36 h 73"/>
                  <a:gd name="T2" fmla="*/ 0 w 43"/>
                  <a:gd name="T3" fmla="*/ 73 h 73"/>
                  <a:gd name="T4" fmla="*/ 43 w 43"/>
                  <a:gd name="T5" fmla="*/ 73 h 73"/>
                  <a:gd name="T6" fmla="*/ 43 w 43"/>
                  <a:gd name="T7" fmla="*/ 0 h 73"/>
                  <a:gd name="T8" fmla="*/ 0 w 43"/>
                  <a:gd name="T9" fmla="*/ 36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73">
                    <a:moveTo>
                      <a:pt x="0" y="36"/>
                    </a:moveTo>
                    <a:lnTo>
                      <a:pt x="0" y="73"/>
                    </a:lnTo>
                    <a:lnTo>
                      <a:pt x="43" y="73"/>
                    </a:lnTo>
                    <a:lnTo>
                      <a:pt x="43" y="0"/>
                    </a:lnTo>
                    <a:lnTo>
                      <a:pt x="0" y="3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60" name="Freeform 120"/>
              <p:cNvSpPr/>
              <p:nvPr/>
            </p:nvSpPr>
            <p:spPr bwMode="auto">
              <a:xfrm>
                <a:off x="6927372" y="4636437"/>
                <a:ext cx="50094" cy="182485"/>
              </a:xfrm>
              <a:custGeom>
                <a:avLst/>
                <a:gdLst>
                  <a:gd name="T0" fmla="*/ 0 w 42"/>
                  <a:gd name="T1" fmla="*/ 153 h 153"/>
                  <a:gd name="T2" fmla="*/ 42 w 42"/>
                  <a:gd name="T3" fmla="*/ 153 h 153"/>
                  <a:gd name="T4" fmla="*/ 42 w 42"/>
                  <a:gd name="T5" fmla="*/ 0 h 153"/>
                  <a:gd name="T6" fmla="*/ 0 w 42"/>
                  <a:gd name="T7" fmla="*/ 35 h 153"/>
                  <a:gd name="T8" fmla="*/ 0 w 42"/>
                  <a:gd name="T9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153">
                    <a:moveTo>
                      <a:pt x="0" y="153"/>
                    </a:moveTo>
                    <a:lnTo>
                      <a:pt x="42" y="153"/>
                    </a:lnTo>
                    <a:lnTo>
                      <a:pt x="42" y="0"/>
                    </a:lnTo>
                    <a:lnTo>
                      <a:pt x="0" y="35"/>
                    </a:lnTo>
                    <a:lnTo>
                      <a:pt x="0" y="1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61" name="Freeform 121"/>
              <p:cNvSpPr/>
              <p:nvPr/>
            </p:nvSpPr>
            <p:spPr bwMode="auto">
              <a:xfrm>
                <a:off x="6904710" y="4556525"/>
                <a:ext cx="25047" cy="51287"/>
              </a:xfrm>
              <a:custGeom>
                <a:avLst/>
                <a:gdLst>
                  <a:gd name="T0" fmla="*/ 21 w 21"/>
                  <a:gd name="T1" fmla="*/ 22 h 43"/>
                  <a:gd name="T2" fmla="*/ 0 w 21"/>
                  <a:gd name="T3" fmla="*/ 0 h 43"/>
                  <a:gd name="T4" fmla="*/ 0 w 21"/>
                  <a:gd name="T5" fmla="*/ 43 h 43"/>
                  <a:gd name="T6" fmla="*/ 21 w 21"/>
                  <a:gd name="T7" fmla="*/ 2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" h="43">
                    <a:moveTo>
                      <a:pt x="21" y="22"/>
                    </a:moveTo>
                    <a:lnTo>
                      <a:pt x="0" y="0"/>
                    </a:lnTo>
                    <a:lnTo>
                      <a:pt x="0" y="43"/>
                    </a:lnTo>
                    <a:lnTo>
                      <a:pt x="21" y="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62" name="Freeform 122"/>
              <p:cNvSpPr>
                <a:spLocks noEditPoints="1"/>
              </p:cNvSpPr>
              <p:nvPr/>
            </p:nvSpPr>
            <p:spPr bwMode="auto">
              <a:xfrm>
                <a:off x="6605340" y="4486155"/>
                <a:ext cx="332767" cy="493783"/>
              </a:xfrm>
              <a:custGeom>
                <a:avLst/>
                <a:gdLst>
                  <a:gd name="T0" fmla="*/ 108 w 118"/>
                  <a:gd name="T1" fmla="*/ 69 h 175"/>
                  <a:gd name="T2" fmla="*/ 107 w 118"/>
                  <a:gd name="T3" fmla="*/ 70 h 175"/>
                  <a:gd name="T4" fmla="*/ 107 w 118"/>
                  <a:gd name="T5" fmla="*/ 123 h 175"/>
                  <a:gd name="T6" fmla="*/ 106 w 118"/>
                  <a:gd name="T7" fmla="*/ 123 h 175"/>
                  <a:gd name="T8" fmla="*/ 106 w 118"/>
                  <a:gd name="T9" fmla="*/ 136 h 175"/>
                  <a:gd name="T10" fmla="*/ 12 w 118"/>
                  <a:gd name="T11" fmla="*/ 136 h 175"/>
                  <a:gd name="T12" fmla="*/ 12 w 118"/>
                  <a:gd name="T13" fmla="*/ 12 h 175"/>
                  <a:gd name="T14" fmla="*/ 106 w 118"/>
                  <a:gd name="T15" fmla="*/ 12 h 175"/>
                  <a:gd name="T16" fmla="*/ 106 w 118"/>
                  <a:gd name="T17" fmla="*/ 15 h 175"/>
                  <a:gd name="T18" fmla="*/ 118 w 118"/>
                  <a:gd name="T19" fmla="*/ 15 h 175"/>
                  <a:gd name="T20" fmla="*/ 118 w 118"/>
                  <a:gd name="T21" fmla="*/ 10 h 175"/>
                  <a:gd name="T22" fmla="*/ 108 w 118"/>
                  <a:gd name="T23" fmla="*/ 0 h 175"/>
                  <a:gd name="T24" fmla="*/ 9 w 118"/>
                  <a:gd name="T25" fmla="*/ 0 h 175"/>
                  <a:gd name="T26" fmla="*/ 0 w 118"/>
                  <a:gd name="T27" fmla="*/ 10 h 175"/>
                  <a:gd name="T28" fmla="*/ 0 w 118"/>
                  <a:gd name="T29" fmla="*/ 165 h 175"/>
                  <a:gd name="T30" fmla="*/ 9 w 118"/>
                  <a:gd name="T31" fmla="*/ 175 h 175"/>
                  <a:gd name="T32" fmla="*/ 108 w 118"/>
                  <a:gd name="T33" fmla="*/ 175 h 175"/>
                  <a:gd name="T34" fmla="*/ 118 w 118"/>
                  <a:gd name="T35" fmla="*/ 165 h 175"/>
                  <a:gd name="T36" fmla="*/ 118 w 118"/>
                  <a:gd name="T37" fmla="*/ 123 h 175"/>
                  <a:gd name="T38" fmla="*/ 108 w 118"/>
                  <a:gd name="T39" fmla="*/ 123 h 175"/>
                  <a:gd name="T40" fmla="*/ 108 w 118"/>
                  <a:gd name="T41" fmla="*/ 69 h 175"/>
                  <a:gd name="T42" fmla="*/ 58 w 118"/>
                  <a:gd name="T43" fmla="*/ 170 h 175"/>
                  <a:gd name="T44" fmla="*/ 43 w 118"/>
                  <a:gd name="T45" fmla="*/ 155 h 175"/>
                  <a:gd name="T46" fmla="*/ 58 w 118"/>
                  <a:gd name="T47" fmla="*/ 140 h 175"/>
                  <a:gd name="T48" fmla="*/ 73 w 118"/>
                  <a:gd name="T49" fmla="*/ 155 h 175"/>
                  <a:gd name="T50" fmla="*/ 58 w 118"/>
                  <a:gd name="T51" fmla="*/ 17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18" h="175">
                    <a:moveTo>
                      <a:pt x="108" y="69"/>
                    </a:moveTo>
                    <a:cubicBezTo>
                      <a:pt x="107" y="70"/>
                      <a:pt x="107" y="70"/>
                      <a:pt x="107" y="70"/>
                    </a:cubicBezTo>
                    <a:cubicBezTo>
                      <a:pt x="107" y="123"/>
                      <a:pt x="107" y="123"/>
                      <a:pt x="107" y="123"/>
                    </a:cubicBezTo>
                    <a:cubicBezTo>
                      <a:pt x="106" y="123"/>
                      <a:pt x="106" y="123"/>
                      <a:pt x="106" y="123"/>
                    </a:cubicBezTo>
                    <a:cubicBezTo>
                      <a:pt x="106" y="136"/>
                      <a:pt x="106" y="136"/>
                      <a:pt x="106" y="136"/>
                    </a:cubicBezTo>
                    <a:cubicBezTo>
                      <a:pt x="12" y="136"/>
                      <a:pt x="12" y="136"/>
                      <a:pt x="12" y="136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06" y="12"/>
                      <a:pt x="106" y="12"/>
                      <a:pt x="106" y="12"/>
                    </a:cubicBezTo>
                    <a:cubicBezTo>
                      <a:pt x="106" y="15"/>
                      <a:pt x="106" y="15"/>
                      <a:pt x="106" y="15"/>
                    </a:cubicBezTo>
                    <a:cubicBezTo>
                      <a:pt x="118" y="15"/>
                      <a:pt x="118" y="15"/>
                      <a:pt x="118" y="15"/>
                    </a:cubicBezTo>
                    <a:cubicBezTo>
                      <a:pt x="118" y="10"/>
                      <a:pt x="118" y="10"/>
                      <a:pt x="118" y="10"/>
                    </a:cubicBezTo>
                    <a:cubicBezTo>
                      <a:pt x="118" y="4"/>
                      <a:pt x="114" y="0"/>
                      <a:pt x="108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65"/>
                      <a:pt x="0" y="165"/>
                      <a:pt x="0" y="165"/>
                    </a:cubicBezTo>
                    <a:cubicBezTo>
                      <a:pt x="0" y="171"/>
                      <a:pt x="4" y="175"/>
                      <a:pt x="9" y="175"/>
                    </a:cubicBezTo>
                    <a:cubicBezTo>
                      <a:pt x="108" y="175"/>
                      <a:pt x="108" y="175"/>
                      <a:pt x="108" y="175"/>
                    </a:cubicBezTo>
                    <a:cubicBezTo>
                      <a:pt x="114" y="175"/>
                      <a:pt x="118" y="171"/>
                      <a:pt x="118" y="165"/>
                    </a:cubicBezTo>
                    <a:cubicBezTo>
                      <a:pt x="118" y="123"/>
                      <a:pt x="118" y="123"/>
                      <a:pt x="118" y="123"/>
                    </a:cubicBezTo>
                    <a:cubicBezTo>
                      <a:pt x="108" y="123"/>
                      <a:pt x="108" y="123"/>
                      <a:pt x="108" y="123"/>
                    </a:cubicBezTo>
                    <a:lnTo>
                      <a:pt x="108" y="69"/>
                    </a:lnTo>
                    <a:close/>
                    <a:moveTo>
                      <a:pt x="58" y="170"/>
                    </a:moveTo>
                    <a:cubicBezTo>
                      <a:pt x="50" y="170"/>
                      <a:pt x="43" y="163"/>
                      <a:pt x="43" y="155"/>
                    </a:cubicBezTo>
                    <a:cubicBezTo>
                      <a:pt x="43" y="147"/>
                      <a:pt x="50" y="140"/>
                      <a:pt x="58" y="140"/>
                    </a:cubicBezTo>
                    <a:cubicBezTo>
                      <a:pt x="66" y="140"/>
                      <a:pt x="73" y="147"/>
                      <a:pt x="73" y="155"/>
                    </a:cubicBezTo>
                    <a:cubicBezTo>
                      <a:pt x="73" y="163"/>
                      <a:pt x="66" y="170"/>
                      <a:pt x="58" y="1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63" name="Freeform 123"/>
              <p:cNvSpPr/>
              <p:nvPr/>
            </p:nvSpPr>
            <p:spPr bwMode="auto">
              <a:xfrm>
                <a:off x="6669746" y="4543406"/>
                <a:ext cx="338730" cy="200376"/>
              </a:xfrm>
              <a:custGeom>
                <a:avLst/>
                <a:gdLst>
                  <a:gd name="T0" fmla="*/ 204 w 284"/>
                  <a:gd name="T1" fmla="*/ 0 h 168"/>
                  <a:gd name="T2" fmla="*/ 239 w 284"/>
                  <a:gd name="T3" fmla="*/ 35 h 168"/>
                  <a:gd name="T4" fmla="*/ 152 w 284"/>
                  <a:gd name="T5" fmla="*/ 108 h 168"/>
                  <a:gd name="T6" fmla="*/ 93 w 284"/>
                  <a:gd name="T7" fmla="*/ 59 h 168"/>
                  <a:gd name="T8" fmla="*/ 0 w 284"/>
                  <a:gd name="T9" fmla="*/ 134 h 168"/>
                  <a:gd name="T10" fmla="*/ 0 w 284"/>
                  <a:gd name="T11" fmla="*/ 168 h 168"/>
                  <a:gd name="T12" fmla="*/ 93 w 284"/>
                  <a:gd name="T13" fmla="*/ 92 h 168"/>
                  <a:gd name="T14" fmla="*/ 152 w 284"/>
                  <a:gd name="T15" fmla="*/ 142 h 168"/>
                  <a:gd name="T16" fmla="*/ 256 w 284"/>
                  <a:gd name="T17" fmla="*/ 52 h 168"/>
                  <a:gd name="T18" fmla="*/ 284 w 284"/>
                  <a:gd name="T19" fmla="*/ 80 h 168"/>
                  <a:gd name="T20" fmla="*/ 284 w 284"/>
                  <a:gd name="T21" fmla="*/ 0 h 168"/>
                  <a:gd name="T22" fmla="*/ 204 w 284"/>
                  <a:gd name="T23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4" h="168">
                    <a:moveTo>
                      <a:pt x="204" y="0"/>
                    </a:moveTo>
                    <a:lnTo>
                      <a:pt x="239" y="35"/>
                    </a:lnTo>
                    <a:lnTo>
                      <a:pt x="152" y="108"/>
                    </a:lnTo>
                    <a:lnTo>
                      <a:pt x="93" y="59"/>
                    </a:lnTo>
                    <a:lnTo>
                      <a:pt x="0" y="134"/>
                    </a:lnTo>
                    <a:lnTo>
                      <a:pt x="0" y="168"/>
                    </a:lnTo>
                    <a:lnTo>
                      <a:pt x="93" y="92"/>
                    </a:lnTo>
                    <a:lnTo>
                      <a:pt x="152" y="142"/>
                    </a:lnTo>
                    <a:lnTo>
                      <a:pt x="256" y="52"/>
                    </a:lnTo>
                    <a:lnTo>
                      <a:pt x="284" y="80"/>
                    </a:lnTo>
                    <a:lnTo>
                      <a:pt x="284" y="0"/>
                    </a:lnTo>
                    <a:lnTo>
                      <a:pt x="20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</p:grpSp>
      </p:grpSp>
      <p:grpSp>
        <p:nvGrpSpPr>
          <p:cNvPr id="64" name="组合 63"/>
          <p:cNvGrpSpPr/>
          <p:nvPr/>
        </p:nvGrpSpPr>
        <p:grpSpPr>
          <a:xfrm rot="11100000" flipV="1">
            <a:off x="6115244" y="3482252"/>
            <a:ext cx="931573" cy="931573"/>
            <a:chOff x="7524723" y="3076352"/>
            <a:chExt cx="931637" cy="931637"/>
          </a:xfrm>
        </p:grpSpPr>
        <p:sp>
          <p:nvSpPr>
            <p:cNvPr id="65" name="椭圆 64"/>
            <p:cNvSpPr/>
            <p:nvPr/>
          </p:nvSpPr>
          <p:spPr>
            <a:xfrm>
              <a:off x="7524723" y="3076352"/>
              <a:ext cx="931637" cy="931637"/>
            </a:xfrm>
            <a:prstGeom prst="ellipse">
              <a:avLst/>
            </a:prstGeom>
            <a:solidFill>
              <a:srgbClr val="F17475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6" name="椭圆 65"/>
            <p:cNvSpPr/>
            <p:nvPr/>
          </p:nvSpPr>
          <p:spPr>
            <a:xfrm>
              <a:off x="7608981" y="3160610"/>
              <a:ext cx="763118" cy="763118"/>
            </a:xfrm>
            <a:prstGeom prst="ellipse">
              <a:avLst/>
            </a:prstGeom>
            <a:gradFill>
              <a:gsLst>
                <a:gs pos="0">
                  <a:srgbClr val="FFFFFF">
                    <a:lumMod val="85000"/>
                  </a:srgbClr>
                </a:gs>
                <a:gs pos="100000">
                  <a:srgbClr val="FFFFFF">
                    <a:lumMod val="60000"/>
                    <a:lumOff val="40000"/>
                  </a:srgbClr>
                </a:gs>
              </a:gsLst>
              <a:lin ang="5400000" scaled="0"/>
            </a:gradFill>
            <a:ln w="25400" cap="flat" cmpd="sng" algn="ctr">
              <a:gradFill>
                <a:gsLst>
                  <a:gs pos="0">
                    <a:srgbClr val="FFFFFF">
                      <a:lumMod val="75000"/>
                    </a:srgbClr>
                  </a:gs>
                  <a:gs pos="100000">
                    <a:srgbClr val="FFFFFF"/>
                  </a:gs>
                </a:gsLst>
                <a:lin ang="5400000" scaled="0"/>
              </a:gradFill>
              <a:prstDash val="solid"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grpSp>
          <p:nvGrpSpPr>
            <p:cNvPr id="67" name="组合 66"/>
            <p:cNvGrpSpPr/>
            <p:nvPr/>
          </p:nvGrpSpPr>
          <p:grpSpPr>
            <a:xfrm>
              <a:off x="7845514" y="3367127"/>
              <a:ext cx="364366" cy="342888"/>
              <a:chOff x="5067933" y="4413400"/>
              <a:chExt cx="586815" cy="552226"/>
            </a:xfrm>
            <a:solidFill>
              <a:srgbClr val="000000"/>
            </a:solidFill>
          </p:grpSpPr>
          <p:sp>
            <p:nvSpPr>
              <p:cNvPr id="68" name="Freeform 124"/>
              <p:cNvSpPr>
                <a:spLocks noEditPoints="1"/>
              </p:cNvSpPr>
              <p:nvPr/>
            </p:nvSpPr>
            <p:spPr bwMode="auto">
              <a:xfrm>
                <a:off x="5121606" y="4413400"/>
                <a:ext cx="242121" cy="304142"/>
              </a:xfrm>
              <a:custGeom>
                <a:avLst/>
                <a:gdLst>
                  <a:gd name="T0" fmla="*/ 6 w 86"/>
                  <a:gd name="T1" fmla="*/ 68 h 108"/>
                  <a:gd name="T2" fmla="*/ 14 w 86"/>
                  <a:gd name="T3" fmla="*/ 77 h 108"/>
                  <a:gd name="T4" fmla="*/ 45 w 86"/>
                  <a:gd name="T5" fmla="*/ 108 h 108"/>
                  <a:gd name="T6" fmla="*/ 76 w 86"/>
                  <a:gd name="T7" fmla="*/ 77 h 108"/>
                  <a:gd name="T8" fmla="*/ 76 w 86"/>
                  <a:gd name="T9" fmla="*/ 77 h 108"/>
                  <a:gd name="T10" fmla="*/ 84 w 86"/>
                  <a:gd name="T11" fmla="*/ 68 h 108"/>
                  <a:gd name="T12" fmla="*/ 78 w 86"/>
                  <a:gd name="T13" fmla="*/ 59 h 108"/>
                  <a:gd name="T14" fmla="*/ 78 w 86"/>
                  <a:gd name="T15" fmla="*/ 59 h 108"/>
                  <a:gd name="T16" fmla="*/ 68 w 86"/>
                  <a:gd name="T17" fmla="*/ 24 h 108"/>
                  <a:gd name="T18" fmla="*/ 22 w 86"/>
                  <a:gd name="T19" fmla="*/ 19 h 108"/>
                  <a:gd name="T20" fmla="*/ 11 w 86"/>
                  <a:gd name="T21" fmla="*/ 59 h 108"/>
                  <a:gd name="T22" fmla="*/ 11 w 86"/>
                  <a:gd name="T23" fmla="*/ 59 h 108"/>
                  <a:gd name="T24" fmla="*/ 6 w 86"/>
                  <a:gd name="T25" fmla="*/ 68 h 108"/>
                  <a:gd name="T26" fmla="*/ 14 w 86"/>
                  <a:gd name="T27" fmla="*/ 60 h 108"/>
                  <a:gd name="T28" fmla="*/ 14 w 86"/>
                  <a:gd name="T29" fmla="*/ 60 h 108"/>
                  <a:gd name="T30" fmla="*/ 15 w 86"/>
                  <a:gd name="T31" fmla="*/ 60 h 108"/>
                  <a:gd name="T32" fmla="*/ 15 w 86"/>
                  <a:gd name="T33" fmla="*/ 58 h 108"/>
                  <a:gd name="T34" fmla="*/ 17 w 86"/>
                  <a:gd name="T35" fmla="*/ 46 h 108"/>
                  <a:gd name="T36" fmla="*/ 20 w 86"/>
                  <a:gd name="T37" fmla="*/ 42 h 108"/>
                  <a:gd name="T38" fmla="*/ 56 w 86"/>
                  <a:gd name="T39" fmla="*/ 34 h 108"/>
                  <a:gd name="T40" fmla="*/ 73 w 86"/>
                  <a:gd name="T41" fmla="*/ 61 h 108"/>
                  <a:gd name="T42" fmla="*/ 74 w 86"/>
                  <a:gd name="T43" fmla="*/ 61 h 108"/>
                  <a:gd name="T44" fmla="*/ 75 w 86"/>
                  <a:gd name="T45" fmla="*/ 61 h 108"/>
                  <a:gd name="T46" fmla="*/ 76 w 86"/>
                  <a:gd name="T47" fmla="*/ 60 h 108"/>
                  <a:gd name="T48" fmla="*/ 80 w 86"/>
                  <a:gd name="T49" fmla="*/ 62 h 108"/>
                  <a:gd name="T50" fmla="*/ 82 w 86"/>
                  <a:gd name="T51" fmla="*/ 68 h 108"/>
                  <a:gd name="T52" fmla="*/ 80 w 86"/>
                  <a:gd name="T53" fmla="*/ 73 h 108"/>
                  <a:gd name="T54" fmla="*/ 76 w 86"/>
                  <a:gd name="T55" fmla="*/ 75 h 108"/>
                  <a:gd name="T56" fmla="*/ 76 w 86"/>
                  <a:gd name="T57" fmla="*/ 75 h 108"/>
                  <a:gd name="T58" fmla="*/ 74 w 86"/>
                  <a:gd name="T59" fmla="*/ 75 h 108"/>
                  <a:gd name="T60" fmla="*/ 74 w 86"/>
                  <a:gd name="T61" fmla="*/ 77 h 108"/>
                  <a:gd name="T62" fmla="*/ 63 w 86"/>
                  <a:gd name="T63" fmla="*/ 98 h 108"/>
                  <a:gd name="T64" fmla="*/ 55 w 86"/>
                  <a:gd name="T65" fmla="*/ 104 h 108"/>
                  <a:gd name="T66" fmla="*/ 45 w 86"/>
                  <a:gd name="T67" fmla="*/ 106 h 108"/>
                  <a:gd name="T68" fmla="*/ 35 w 86"/>
                  <a:gd name="T69" fmla="*/ 104 h 108"/>
                  <a:gd name="T70" fmla="*/ 26 w 86"/>
                  <a:gd name="T71" fmla="*/ 98 h 108"/>
                  <a:gd name="T72" fmla="*/ 16 w 86"/>
                  <a:gd name="T73" fmla="*/ 77 h 108"/>
                  <a:gd name="T74" fmla="*/ 15 w 86"/>
                  <a:gd name="T75" fmla="*/ 75 h 108"/>
                  <a:gd name="T76" fmla="*/ 14 w 86"/>
                  <a:gd name="T77" fmla="*/ 75 h 108"/>
                  <a:gd name="T78" fmla="*/ 8 w 86"/>
                  <a:gd name="T79" fmla="*/ 68 h 108"/>
                  <a:gd name="T80" fmla="*/ 10 w 86"/>
                  <a:gd name="T81" fmla="*/ 62 h 108"/>
                  <a:gd name="T82" fmla="*/ 14 w 86"/>
                  <a:gd name="T83" fmla="*/ 6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86" h="108">
                    <a:moveTo>
                      <a:pt x="6" y="68"/>
                    </a:moveTo>
                    <a:cubicBezTo>
                      <a:pt x="6" y="73"/>
                      <a:pt x="9" y="77"/>
                      <a:pt x="14" y="77"/>
                    </a:cubicBezTo>
                    <a:cubicBezTo>
                      <a:pt x="17" y="95"/>
                      <a:pt x="29" y="108"/>
                      <a:pt x="45" y="108"/>
                    </a:cubicBezTo>
                    <a:cubicBezTo>
                      <a:pt x="60" y="108"/>
                      <a:pt x="73" y="95"/>
                      <a:pt x="76" y="77"/>
                    </a:cubicBezTo>
                    <a:cubicBezTo>
                      <a:pt x="76" y="77"/>
                      <a:pt x="76" y="77"/>
                      <a:pt x="76" y="77"/>
                    </a:cubicBezTo>
                    <a:cubicBezTo>
                      <a:pt x="81" y="77"/>
                      <a:pt x="84" y="73"/>
                      <a:pt x="84" y="68"/>
                    </a:cubicBezTo>
                    <a:cubicBezTo>
                      <a:pt x="84" y="63"/>
                      <a:pt x="81" y="59"/>
                      <a:pt x="78" y="59"/>
                    </a:cubicBezTo>
                    <a:cubicBezTo>
                      <a:pt x="78" y="59"/>
                      <a:pt x="78" y="59"/>
                      <a:pt x="78" y="59"/>
                    </a:cubicBezTo>
                    <a:cubicBezTo>
                      <a:pt x="78" y="59"/>
                      <a:pt x="86" y="31"/>
                      <a:pt x="68" y="24"/>
                    </a:cubicBezTo>
                    <a:cubicBezTo>
                      <a:pt x="66" y="0"/>
                      <a:pt x="22" y="19"/>
                      <a:pt x="22" y="19"/>
                    </a:cubicBezTo>
                    <a:cubicBezTo>
                      <a:pt x="0" y="30"/>
                      <a:pt x="11" y="59"/>
                      <a:pt x="11" y="59"/>
                    </a:cubicBezTo>
                    <a:cubicBezTo>
                      <a:pt x="11" y="59"/>
                      <a:pt x="11" y="59"/>
                      <a:pt x="11" y="59"/>
                    </a:cubicBezTo>
                    <a:cubicBezTo>
                      <a:pt x="8" y="61"/>
                      <a:pt x="6" y="64"/>
                      <a:pt x="6" y="68"/>
                    </a:cubicBezTo>
                    <a:close/>
                    <a:moveTo>
                      <a:pt x="14" y="60"/>
                    </a:moveTo>
                    <a:cubicBezTo>
                      <a:pt x="14" y="60"/>
                      <a:pt x="14" y="60"/>
                      <a:pt x="14" y="60"/>
                    </a:cubicBezTo>
                    <a:cubicBezTo>
                      <a:pt x="15" y="60"/>
                      <a:pt x="15" y="60"/>
                      <a:pt x="15" y="60"/>
                    </a:cubicBezTo>
                    <a:cubicBezTo>
                      <a:pt x="15" y="58"/>
                      <a:pt x="15" y="58"/>
                      <a:pt x="15" y="58"/>
                    </a:cubicBezTo>
                    <a:cubicBezTo>
                      <a:pt x="17" y="46"/>
                      <a:pt x="17" y="46"/>
                      <a:pt x="17" y="46"/>
                    </a:cubicBezTo>
                    <a:cubicBezTo>
                      <a:pt x="19" y="44"/>
                      <a:pt x="20" y="42"/>
                      <a:pt x="20" y="42"/>
                    </a:cubicBezTo>
                    <a:cubicBezTo>
                      <a:pt x="40" y="43"/>
                      <a:pt x="56" y="34"/>
                      <a:pt x="56" y="34"/>
                    </a:cubicBezTo>
                    <a:cubicBezTo>
                      <a:pt x="69" y="24"/>
                      <a:pt x="73" y="61"/>
                      <a:pt x="73" y="61"/>
                    </a:cubicBezTo>
                    <a:cubicBezTo>
                      <a:pt x="74" y="61"/>
                      <a:pt x="74" y="61"/>
                      <a:pt x="74" y="61"/>
                    </a:cubicBezTo>
                    <a:cubicBezTo>
                      <a:pt x="75" y="61"/>
                      <a:pt x="75" y="61"/>
                      <a:pt x="75" y="61"/>
                    </a:cubicBezTo>
                    <a:cubicBezTo>
                      <a:pt x="76" y="60"/>
                      <a:pt x="76" y="60"/>
                      <a:pt x="76" y="60"/>
                    </a:cubicBezTo>
                    <a:cubicBezTo>
                      <a:pt x="78" y="60"/>
                      <a:pt x="79" y="61"/>
                      <a:pt x="80" y="62"/>
                    </a:cubicBezTo>
                    <a:cubicBezTo>
                      <a:pt x="81" y="64"/>
                      <a:pt x="82" y="66"/>
                      <a:pt x="82" y="68"/>
                    </a:cubicBezTo>
                    <a:cubicBezTo>
                      <a:pt x="82" y="70"/>
                      <a:pt x="81" y="72"/>
                      <a:pt x="80" y="73"/>
                    </a:cubicBezTo>
                    <a:cubicBezTo>
                      <a:pt x="79" y="75"/>
                      <a:pt x="78" y="75"/>
                      <a:pt x="76" y="75"/>
                    </a:cubicBezTo>
                    <a:cubicBezTo>
                      <a:pt x="76" y="75"/>
                      <a:pt x="76" y="75"/>
                      <a:pt x="76" y="75"/>
                    </a:cubicBezTo>
                    <a:cubicBezTo>
                      <a:pt x="74" y="75"/>
                      <a:pt x="74" y="75"/>
                      <a:pt x="74" y="75"/>
                    </a:cubicBezTo>
                    <a:cubicBezTo>
                      <a:pt x="74" y="77"/>
                      <a:pt x="74" y="77"/>
                      <a:pt x="74" y="77"/>
                    </a:cubicBezTo>
                    <a:cubicBezTo>
                      <a:pt x="72" y="85"/>
                      <a:pt x="69" y="92"/>
                      <a:pt x="63" y="98"/>
                    </a:cubicBezTo>
                    <a:cubicBezTo>
                      <a:pt x="61" y="100"/>
                      <a:pt x="58" y="102"/>
                      <a:pt x="55" y="104"/>
                    </a:cubicBezTo>
                    <a:cubicBezTo>
                      <a:pt x="51" y="105"/>
                      <a:pt x="48" y="106"/>
                      <a:pt x="45" y="106"/>
                    </a:cubicBezTo>
                    <a:cubicBezTo>
                      <a:pt x="41" y="106"/>
                      <a:pt x="38" y="105"/>
                      <a:pt x="35" y="104"/>
                    </a:cubicBezTo>
                    <a:cubicBezTo>
                      <a:pt x="32" y="102"/>
                      <a:pt x="29" y="100"/>
                      <a:pt x="26" y="98"/>
                    </a:cubicBezTo>
                    <a:cubicBezTo>
                      <a:pt x="21" y="93"/>
                      <a:pt x="17" y="85"/>
                      <a:pt x="16" y="77"/>
                    </a:cubicBezTo>
                    <a:cubicBezTo>
                      <a:pt x="15" y="75"/>
                      <a:pt x="15" y="75"/>
                      <a:pt x="15" y="75"/>
                    </a:cubicBezTo>
                    <a:cubicBezTo>
                      <a:pt x="14" y="75"/>
                      <a:pt x="14" y="75"/>
                      <a:pt x="14" y="75"/>
                    </a:cubicBezTo>
                    <a:cubicBezTo>
                      <a:pt x="11" y="75"/>
                      <a:pt x="8" y="72"/>
                      <a:pt x="8" y="68"/>
                    </a:cubicBezTo>
                    <a:cubicBezTo>
                      <a:pt x="8" y="66"/>
                      <a:pt x="9" y="64"/>
                      <a:pt x="10" y="62"/>
                    </a:cubicBezTo>
                    <a:cubicBezTo>
                      <a:pt x="11" y="61"/>
                      <a:pt x="13" y="60"/>
                      <a:pt x="14" y="6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69" name="Freeform 125"/>
              <p:cNvSpPr/>
              <p:nvPr/>
            </p:nvSpPr>
            <p:spPr bwMode="auto">
              <a:xfrm>
                <a:off x="5067933" y="4717542"/>
                <a:ext cx="361392" cy="248084"/>
              </a:xfrm>
              <a:custGeom>
                <a:avLst/>
                <a:gdLst>
                  <a:gd name="T0" fmla="*/ 126 w 128"/>
                  <a:gd name="T1" fmla="*/ 61 h 88"/>
                  <a:gd name="T2" fmla="*/ 113 w 128"/>
                  <a:gd name="T3" fmla="*/ 64 h 88"/>
                  <a:gd name="T4" fmla="*/ 99 w 128"/>
                  <a:gd name="T5" fmla="*/ 70 h 88"/>
                  <a:gd name="T6" fmla="*/ 83 w 128"/>
                  <a:gd name="T7" fmla="*/ 33 h 88"/>
                  <a:gd name="T8" fmla="*/ 94 w 128"/>
                  <a:gd name="T9" fmla="*/ 28 h 88"/>
                  <a:gd name="T10" fmla="*/ 119 w 128"/>
                  <a:gd name="T11" fmla="*/ 12 h 88"/>
                  <a:gd name="T12" fmla="*/ 99 w 128"/>
                  <a:gd name="T13" fmla="*/ 0 h 88"/>
                  <a:gd name="T14" fmla="*/ 72 w 128"/>
                  <a:gd name="T15" fmla="*/ 43 h 88"/>
                  <a:gd name="T16" fmla="*/ 68 w 128"/>
                  <a:gd name="T17" fmla="*/ 23 h 88"/>
                  <a:gd name="T18" fmla="*/ 72 w 128"/>
                  <a:gd name="T19" fmla="*/ 17 h 88"/>
                  <a:gd name="T20" fmla="*/ 64 w 128"/>
                  <a:gd name="T21" fmla="*/ 10 h 88"/>
                  <a:gd name="T22" fmla="*/ 56 w 128"/>
                  <a:gd name="T23" fmla="*/ 17 h 88"/>
                  <a:gd name="T24" fmla="*/ 60 w 128"/>
                  <a:gd name="T25" fmla="*/ 23 h 88"/>
                  <a:gd name="T26" fmla="*/ 57 w 128"/>
                  <a:gd name="T27" fmla="*/ 43 h 88"/>
                  <a:gd name="T28" fmla="*/ 29 w 128"/>
                  <a:gd name="T29" fmla="*/ 0 h 88"/>
                  <a:gd name="T30" fmla="*/ 0 w 128"/>
                  <a:gd name="T31" fmla="*/ 28 h 88"/>
                  <a:gd name="T32" fmla="*/ 0 w 128"/>
                  <a:gd name="T33" fmla="*/ 82 h 88"/>
                  <a:gd name="T34" fmla="*/ 64 w 128"/>
                  <a:gd name="T35" fmla="*/ 88 h 88"/>
                  <a:gd name="T36" fmla="*/ 128 w 128"/>
                  <a:gd name="T37" fmla="*/ 82 h 88"/>
                  <a:gd name="T38" fmla="*/ 128 w 128"/>
                  <a:gd name="T39" fmla="*/ 65 h 88"/>
                  <a:gd name="T40" fmla="*/ 126 w 128"/>
                  <a:gd name="T41" fmla="*/ 61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8" h="88">
                    <a:moveTo>
                      <a:pt x="126" y="61"/>
                    </a:moveTo>
                    <a:cubicBezTo>
                      <a:pt x="113" y="64"/>
                      <a:pt x="113" y="64"/>
                      <a:pt x="113" y="64"/>
                    </a:cubicBezTo>
                    <a:cubicBezTo>
                      <a:pt x="99" y="70"/>
                      <a:pt x="99" y="70"/>
                      <a:pt x="99" y="70"/>
                    </a:cubicBezTo>
                    <a:cubicBezTo>
                      <a:pt x="83" y="33"/>
                      <a:pt x="83" y="33"/>
                      <a:pt x="83" y="33"/>
                    </a:cubicBezTo>
                    <a:cubicBezTo>
                      <a:pt x="94" y="28"/>
                      <a:pt x="94" y="28"/>
                      <a:pt x="94" y="28"/>
                    </a:cubicBezTo>
                    <a:cubicBezTo>
                      <a:pt x="119" y="12"/>
                      <a:pt x="119" y="12"/>
                      <a:pt x="119" y="12"/>
                    </a:cubicBezTo>
                    <a:cubicBezTo>
                      <a:pt x="114" y="7"/>
                      <a:pt x="107" y="3"/>
                      <a:pt x="99" y="0"/>
                    </a:cubicBezTo>
                    <a:cubicBezTo>
                      <a:pt x="72" y="43"/>
                      <a:pt x="72" y="43"/>
                      <a:pt x="72" y="43"/>
                    </a:cubicBezTo>
                    <a:cubicBezTo>
                      <a:pt x="68" y="23"/>
                      <a:pt x="68" y="23"/>
                      <a:pt x="68" y="23"/>
                    </a:cubicBezTo>
                    <a:cubicBezTo>
                      <a:pt x="70" y="22"/>
                      <a:pt x="72" y="20"/>
                      <a:pt x="72" y="17"/>
                    </a:cubicBezTo>
                    <a:cubicBezTo>
                      <a:pt x="72" y="13"/>
                      <a:pt x="68" y="10"/>
                      <a:pt x="64" y="10"/>
                    </a:cubicBezTo>
                    <a:cubicBezTo>
                      <a:pt x="60" y="10"/>
                      <a:pt x="56" y="13"/>
                      <a:pt x="56" y="17"/>
                    </a:cubicBezTo>
                    <a:cubicBezTo>
                      <a:pt x="56" y="20"/>
                      <a:pt x="58" y="22"/>
                      <a:pt x="60" y="23"/>
                    </a:cubicBezTo>
                    <a:cubicBezTo>
                      <a:pt x="57" y="43"/>
                      <a:pt x="57" y="43"/>
                      <a:pt x="57" y="43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14" y="6"/>
                      <a:pt x="3" y="16"/>
                      <a:pt x="0" y="28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33" y="88"/>
                      <a:pt x="64" y="88"/>
                    </a:cubicBezTo>
                    <a:cubicBezTo>
                      <a:pt x="95" y="88"/>
                      <a:pt x="128" y="82"/>
                      <a:pt x="128" y="82"/>
                    </a:cubicBezTo>
                    <a:cubicBezTo>
                      <a:pt x="128" y="65"/>
                      <a:pt x="128" y="65"/>
                      <a:pt x="128" y="65"/>
                    </a:cubicBezTo>
                    <a:cubicBezTo>
                      <a:pt x="127" y="64"/>
                      <a:pt x="126" y="62"/>
                      <a:pt x="126" y="6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70" name="Freeform 126"/>
              <p:cNvSpPr>
                <a:spLocks noEditPoints="1"/>
              </p:cNvSpPr>
              <p:nvPr/>
            </p:nvSpPr>
            <p:spPr bwMode="auto">
              <a:xfrm>
                <a:off x="5321981" y="4644786"/>
                <a:ext cx="332767" cy="273131"/>
              </a:xfrm>
              <a:custGeom>
                <a:avLst/>
                <a:gdLst>
                  <a:gd name="T0" fmla="*/ 117 w 118"/>
                  <a:gd name="T1" fmla="*/ 60 h 97"/>
                  <a:gd name="T2" fmla="*/ 93 w 118"/>
                  <a:gd name="T3" fmla="*/ 4 h 97"/>
                  <a:gd name="T4" fmla="*/ 87 w 118"/>
                  <a:gd name="T5" fmla="*/ 1 h 97"/>
                  <a:gd name="T6" fmla="*/ 84 w 118"/>
                  <a:gd name="T7" fmla="*/ 7 h 97"/>
                  <a:gd name="T8" fmla="*/ 6 w 118"/>
                  <a:gd name="T9" fmla="*/ 59 h 97"/>
                  <a:gd name="T10" fmla="*/ 0 w 118"/>
                  <a:gd name="T11" fmla="*/ 61 h 97"/>
                  <a:gd name="T12" fmla="*/ 11 w 118"/>
                  <a:gd name="T13" fmla="*/ 89 h 97"/>
                  <a:gd name="T14" fmla="*/ 17 w 118"/>
                  <a:gd name="T15" fmla="*/ 86 h 97"/>
                  <a:gd name="T16" fmla="*/ 13 w 118"/>
                  <a:gd name="T17" fmla="*/ 76 h 97"/>
                  <a:gd name="T18" fmla="*/ 15 w 118"/>
                  <a:gd name="T19" fmla="*/ 75 h 97"/>
                  <a:gd name="T20" fmla="*/ 19 w 118"/>
                  <a:gd name="T21" fmla="*/ 85 h 97"/>
                  <a:gd name="T22" fmla="*/ 39 w 118"/>
                  <a:gd name="T23" fmla="*/ 81 h 97"/>
                  <a:gd name="T24" fmla="*/ 40 w 118"/>
                  <a:gd name="T25" fmla="*/ 84 h 97"/>
                  <a:gd name="T26" fmla="*/ 62 w 118"/>
                  <a:gd name="T27" fmla="*/ 94 h 97"/>
                  <a:gd name="T28" fmla="*/ 71 w 118"/>
                  <a:gd name="T29" fmla="*/ 74 h 97"/>
                  <a:gd name="T30" fmla="*/ 108 w 118"/>
                  <a:gd name="T31" fmla="*/ 65 h 97"/>
                  <a:gd name="T32" fmla="*/ 89 w 118"/>
                  <a:gd name="T33" fmla="*/ 23 h 97"/>
                  <a:gd name="T34" fmla="*/ 91 w 118"/>
                  <a:gd name="T35" fmla="*/ 22 h 97"/>
                  <a:gd name="T36" fmla="*/ 110 w 118"/>
                  <a:gd name="T37" fmla="*/ 66 h 97"/>
                  <a:gd name="T38" fmla="*/ 114 w 118"/>
                  <a:gd name="T39" fmla="*/ 66 h 97"/>
                  <a:gd name="T40" fmla="*/ 117 w 118"/>
                  <a:gd name="T41" fmla="*/ 60 h 97"/>
                  <a:gd name="T42" fmla="*/ 59 w 118"/>
                  <a:gd name="T43" fmla="*/ 87 h 97"/>
                  <a:gd name="T44" fmla="*/ 46 w 118"/>
                  <a:gd name="T45" fmla="*/ 82 h 97"/>
                  <a:gd name="T46" fmla="*/ 46 w 118"/>
                  <a:gd name="T47" fmla="*/ 79 h 97"/>
                  <a:gd name="T48" fmla="*/ 64 w 118"/>
                  <a:gd name="T49" fmla="*/ 75 h 97"/>
                  <a:gd name="T50" fmla="*/ 59 w 118"/>
                  <a:gd name="T51" fmla="*/ 87 h 97"/>
                  <a:gd name="T52" fmla="*/ 79 w 118"/>
                  <a:gd name="T53" fmla="*/ 23 h 97"/>
                  <a:gd name="T54" fmla="*/ 18 w 118"/>
                  <a:gd name="T55" fmla="*/ 64 h 97"/>
                  <a:gd name="T56" fmla="*/ 13 w 118"/>
                  <a:gd name="T57" fmla="*/ 63 h 97"/>
                  <a:gd name="T58" fmla="*/ 14 w 118"/>
                  <a:gd name="T59" fmla="*/ 58 h 97"/>
                  <a:gd name="T60" fmla="*/ 75 w 118"/>
                  <a:gd name="T61" fmla="*/ 17 h 97"/>
                  <a:gd name="T62" fmla="*/ 80 w 118"/>
                  <a:gd name="T63" fmla="*/ 18 h 97"/>
                  <a:gd name="T64" fmla="*/ 79 w 118"/>
                  <a:gd name="T65" fmla="*/ 23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8" h="97">
                    <a:moveTo>
                      <a:pt x="117" y="60"/>
                    </a:moveTo>
                    <a:cubicBezTo>
                      <a:pt x="93" y="4"/>
                      <a:pt x="93" y="4"/>
                      <a:pt x="93" y="4"/>
                    </a:cubicBezTo>
                    <a:cubicBezTo>
                      <a:pt x="92" y="1"/>
                      <a:pt x="89" y="0"/>
                      <a:pt x="87" y="1"/>
                    </a:cubicBezTo>
                    <a:cubicBezTo>
                      <a:pt x="85" y="2"/>
                      <a:pt x="83" y="5"/>
                      <a:pt x="84" y="7"/>
                    </a:cubicBezTo>
                    <a:cubicBezTo>
                      <a:pt x="6" y="59"/>
                      <a:pt x="6" y="59"/>
                      <a:pt x="6" y="59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11" y="89"/>
                      <a:pt x="11" y="89"/>
                      <a:pt x="11" y="89"/>
                    </a:cubicBezTo>
                    <a:cubicBezTo>
                      <a:pt x="17" y="86"/>
                      <a:pt x="17" y="86"/>
                      <a:pt x="17" y="86"/>
                    </a:cubicBezTo>
                    <a:cubicBezTo>
                      <a:pt x="13" y="76"/>
                      <a:pt x="13" y="76"/>
                      <a:pt x="13" y="76"/>
                    </a:cubicBezTo>
                    <a:cubicBezTo>
                      <a:pt x="15" y="75"/>
                      <a:pt x="15" y="75"/>
                      <a:pt x="15" y="75"/>
                    </a:cubicBezTo>
                    <a:cubicBezTo>
                      <a:pt x="19" y="85"/>
                      <a:pt x="19" y="85"/>
                      <a:pt x="19" y="85"/>
                    </a:cubicBezTo>
                    <a:cubicBezTo>
                      <a:pt x="39" y="81"/>
                      <a:pt x="39" y="81"/>
                      <a:pt x="39" y="81"/>
                    </a:cubicBezTo>
                    <a:cubicBezTo>
                      <a:pt x="39" y="82"/>
                      <a:pt x="40" y="83"/>
                      <a:pt x="40" y="84"/>
                    </a:cubicBezTo>
                    <a:cubicBezTo>
                      <a:pt x="44" y="93"/>
                      <a:pt x="54" y="97"/>
                      <a:pt x="62" y="94"/>
                    </a:cubicBezTo>
                    <a:cubicBezTo>
                      <a:pt x="69" y="90"/>
                      <a:pt x="73" y="82"/>
                      <a:pt x="71" y="74"/>
                    </a:cubicBezTo>
                    <a:cubicBezTo>
                      <a:pt x="108" y="65"/>
                      <a:pt x="108" y="65"/>
                      <a:pt x="108" y="65"/>
                    </a:cubicBezTo>
                    <a:cubicBezTo>
                      <a:pt x="89" y="23"/>
                      <a:pt x="89" y="23"/>
                      <a:pt x="89" y="23"/>
                    </a:cubicBezTo>
                    <a:cubicBezTo>
                      <a:pt x="91" y="22"/>
                      <a:pt x="91" y="22"/>
                      <a:pt x="91" y="22"/>
                    </a:cubicBezTo>
                    <a:cubicBezTo>
                      <a:pt x="110" y="66"/>
                      <a:pt x="110" y="66"/>
                      <a:pt x="110" y="66"/>
                    </a:cubicBezTo>
                    <a:cubicBezTo>
                      <a:pt x="111" y="67"/>
                      <a:pt x="113" y="67"/>
                      <a:pt x="114" y="66"/>
                    </a:cubicBezTo>
                    <a:cubicBezTo>
                      <a:pt x="117" y="65"/>
                      <a:pt x="118" y="63"/>
                      <a:pt x="117" y="60"/>
                    </a:cubicBezTo>
                    <a:close/>
                    <a:moveTo>
                      <a:pt x="59" y="87"/>
                    </a:moveTo>
                    <a:cubicBezTo>
                      <a:pt x="54" y="89"/>
                      <a:pt x="48" y="87"/>
                      <a:pt x="46" y="82"/>
                    </a:cubicBezTo>
                    <a:cubicBezTo>
                      <a:pt x="46" y="81"/>
                      <a:pt x="46" y="80"/>
                      <a:pt x="46" y="79"/>
                    </a:cubicBezTo>
                    <a:cubicBezTo>
                      <a:pt x="64" y="75"/>
                      <a:pt x="64" y="75"/>
                      <a:pt x="64" y="75"/>
                    </a:cubicBezTo>
                    <a:cubicBezTo>
                      <a:pt x="65" y="80"/>
                      <a:pt x="63" y="85"/>
                      <a:pt x="59" y="87"/>
                    </a:cubicBezTo>
                    <a:close/>
                    <a:moveTo>
                      <a:pt x="79" y="23"/>
                    </a:moveTo>
                    <a:cubicBezTo>
                      <a:pt x="18" y="64"/>
                      <a:pt x="18" y="64"/>
                      <a:pt x="18" y="64"/>
                    </a:cubicBezTo>
                    <a:cubicBezTo>
                      <a:pt x="17" y="66"/>
                      <a:pt x="14" y="65"/>
                      <a:pt x="13" y="63"/>
                    </a:cubicBezTo>
                    <a:cubicBezTo>
                      <a:pt x="12" y="62"/>
                      <a:pt x="12" y="59"/>
                      <a:pt x="14" y="58"/>
                    </a:cubicBezTo>
                    <a:cubicBezTo>
                      <a:pt x="75" y="17"/>
                      <a:pt x="75" y="17"/>
                      <a:pt x="75" y="17"/>
                    </a:cubicBezTo>
                    <a:cubicBezTo>
                      <a:pt x="77" y="15"/>
                      <a:pt x="79" y="16"/>
                      <a:pt x="80" y="18"/>
                    </a:cubicBezTo>
                    <a:cubicBezTo>
                      <a:pt x="81" y="19"/>
                      <a:pt x="81" y="22"/>
                      <a:pt x="79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</p:grpSp>
      </p:grpSp>
      <p:grpSp>
        <p:nvGrpSpPr>
          <p:cNvPr id="71" name="组合 70"/>
          <p:cNvGrpSpPr/>
          <p:nvPr/>
        </p:nvGrpSpPr>
        <p:grpSpPr>
          <a:xfrm rot="10800000" flipV="1">
            <a:off x="4405398" y="5185761"/>
            <a:ext cx="931573" cy="931573"/>
            <a:chOff x="5814759" y="1352647"/>
            <a:chExt cx="931637" cy="931637"/>
          </a:xfrm>
        </p:grpSpPr>
        <p:sp>
          <p:nvSpPr>
            <p:cNvPr id="72" name="椭圆 71"/>
            <p:cNvSpPr/>
            <p:nvPr/>
          </p:nvSpPr>
          <p:spPr>
            <a:xfrm>
              <a:off x="5814759" y="1352647"/>
              <a:ext cx="931637" cy="931637"/>
            </a:xfrm>
            <a:prstGeom prst="ellipse">
              <a:avLst/>
            </a:prstGeom>
            <a:solidFill>
              <a:srgbClr val="00B0F0"/>
            </a:soli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73" name="椭圆 72"/>
            <p:cNvSpPr/>
            <p:nvPr/>
          </p:nvSpPr>
          <p:spPr>
            <a:xfrm>
              <a:off x="5899017" y="1436905"/>
              <a:ext cx="763118" cy="763118"/>
            </a:xfrm>
            <a:prstGeom prst="ellipse">
              <a:avLst/>
            </a:prstGeom>
            <a:gradFill>
              <a:gsLst>
                <a:gs pos="0">
                  <a:srgbClr val="FFFFFF">
                    <a:lumMod val="85000"/>
                  </a:srgbClr>
                </a:gs>
                <a:gs pos="100000">
                  <a:srgbClr val="FFFFFF">
                    <a:lumMod val="60000"/>
                    <a:lumOff val="40000"/>
                  </a:srgb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grpSp>
          <p:nvGrpSpPr>
            <p:cNvPr id="74" name="组合 73"/>
            <p:cNvGrpSpPr/>
            <p:nvPr/>
          </p:nvGrpSpPr>
          <p:grpSpPr>
            <a:xfrm>
              <a:off x="6113964" y="1661043"/>
              <a:ext cx="352516" cy="331040"/>
              <a:chOff x="3411256" y="4486155"/>
              <a:chExt cx="567731" cy="533142"/>
            </a:xfrm>
            <a:solidFill>
              <a:srgbClr val="000000"/>
            </a:solidFill>
          </p:grpSpPr>
          <p:sp>
            <p:nvSpPr>
              <p:cNvPr id="75" name="Freeform 156"/>
              <p:cNvSpPr/>
              <p:nvPr/>
            </p:nvSpPr>
            <p:spPr bwMode="auto">
              <a:xfrm>
                <a:off x="3411256" y="4486155"/>
                <a:ext cx="363778" cy="435340"/>
              </a:xfrm>
              <a:custGeom>
                <a:avLst/>
                <a:gdLst>
                  <a:gd name="T0" fmla="*/ 11 w 129"/>
                  <a:gd name="T1" fmla="*/ 12 h 154"/>
                  <a:gd name="T2" fmla="*/ 118 w 129"/>
                  <a:gd name="T3" fmla="*/ 12 h 154"/>
                  <a:gd name="T4" fmla="*/ 118 w 129"/>
                  <a:gd name="T5" fmla="*/ 31 h 154"/>
                  <a:gd name="T6" fmla="*/ 129 w 129"/>
                  <a:gd name="T7" fmla="*/ 31 h 154"/>
                  <a:gd name="T8" fmla="*/ 129 w 129"/>
                  <a:gd name="T9" fmla="*/ 10 h 154"/>
                  <a:gd name="T10" fmla="*/ 120 w 129"/>
                  <a:gd name="T11" fmla="*/ 0 h 154"/>
                  <a:gd name="T12" fmla="*/ 10 w 129"/>
                  <a:gd name="T13" fmla="*/ 0 h 154"/>
                  <a:gd name="T14" fmla="*/ 0 w 129"/>
                  <a:gd name="T15" fmla="*/ 10 h 154"/>
                  <a:gd name="T16" fmla="*/ 0 w 129"/>
                  <a:gd name="T17" fmla="*/ 144 h 154"/>
                  <a:gd name="T18" fmla="*/ 10 w 129"/>
                  <a:gd name="T19" fmla="*/ 154 h 154"/>
                  <a:gd name="T20" fmla="*/ 69 w 129"/>
                  <a:gd name="T21" fmla="*/ 154 h 154"/>
                  <a:gd name="T22" fmla="*/ 69 w 129"/>
                  <a:gd name="T23" fmla="*/ 143 h 154"/>
                  <a:gd name="T24" fmla="*/ 11 w 129"/>
                  <a:gd name="T25" fmla="*/ 143 h 154"/>
                  <a:gd name="T26" fmla="*/ 11 w 129"/>
                  <a:gd name="T27" fmla="*/ 1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9" h="154">
                    <a:moveTo>
                      <a:pt x="11" y="12"/>
                    </a:moveTo>
                    <a:cubicBezTo>
                      <a:pt x="118" y="12"/>
                      <a:pt x="118" y="12"/>
                      <a:pt x="118" y="12"/>
                    </a:cubicBezTo>
                    <a:cubicBezTo>
                      <a:pt x="118" y="31"/>
                      <a:pt x="118" y="31"/>
                      <a:pt x="118" y="31"/>
                    </a:cubicBezTo>
                    <a:cubicBezTo>
                      <a:pt x="129" y="31"/>
                      <a:pt x="129" y="31"/>
                      <a:pt x="129" y="31"/>
                    </a:cubicBezTo>
                    <a:cubicBezTo>
                      <a:pt x="129" y="10"/>
                      <a:pt x="129" y="10"/>
                      <a:pt x="129" y="10"/>
                    </a:cubicBezTo>
                    <a:cubicBezTo>
                      <a:pt x="129" y="5"/>
                      <a:pt x="125" y="0"/>
                      <a:pt x="12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0"/>
                      <a:pt x="0" y="5"/>
                      <a:pt x="0" y="10"/>
                    </a:cubicBezTo>
                    <a:cubicBezTo>
                      <a:pt x="0" y="144"/>
                      <a:pt x="0" y="144"/>
                      <a:pt x="0" y="144"/>
                    </a:cubicBezTo>
                    <a:cubicBezTo>
                      <a:pt x="0" y="150"/>
                      <a:pt x="5" y="154"/>
                      <a:pt x="10" y="154"/>
                    </a:cubicBezTo>
                    <a:cubicBezTo>
                      <a:pt x="69" y="154"/>
                      <a:pt x="69" y="154"/>
                      <a:pt x="69" y="154"/>
                    </a:cubicBezTo>
                    <a:cubicBezTo>
                      <a:pt x="69" y="143"/>
                      <a:pt x="69" y="143"/>
                      <a:pt x="69" y="143"/>
                    </a:cubicBezTo>
                    <a:cubicBezTo>
                      <a:pt x="11" y="143"/>
                      <a:pt x="11" y="143"/>
                      <a:pt x="11" y="143"/>
                    </a:cubicBezTo>
                    <a:lnTo>
                      <a:pt x="11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76" name="Freeform 157"/>
              <p:cNvSpPr>
                <a:spLocks noEditPoints="1"/>
              </p:cNvSpPr>
              <p:nvPr/>
            </p:nvSpPr>
            <p:spPr bwMode="auto">
              <a:xfrm>
                <a:off x="3617595" y="4585150"/>
                <a:ext cx="361392" cy="434147"/>
              </a:xfrm>
              <a:custGeom>
                <a:avLst/>
                <a:gdLst>
                  <a:gd name="T0" fmla="*/ 119 w 128"/>
                  <a:gd name="T1" fmla="*/ 0 h 154"/>
                  <a:gd name="T2" fmla="*/ 9 w 128"/>
                  <a:gd name="T3" fmla="*/ 0 h 154"/>
                  <a:gd name="T4" fmla="*/ 0 w 128"/>
                  <a:gd name="T5" fmla="*/ 10 h 154"/>
                  <a:gd name="T6" fmla="*/ 0 w 128"/>
                  <a:gd name="T7" fmla="*/ 144 h 154"/>
                  <a:gd name="T8" fmla="*/ 9 w 128"/>
                  <a:gd name="T9" fmla="*/ 154 h 154"/>
                  <a:gd name="T10" fmla="*/ 119 w 128"/>
                  <a:gd name="T11" fmla="*/ 154 h 154"/>
                  <a:gd name="T12" fmla="*/ 128 w 128"/>
                  <a:gd name="T13" fmla="*/ 144 h 154"/>
                  <a:gd name="T14" fmla="*/ 128 w 128"/>
                  <a:gd name="T15" fmla="*/ 10 h 154"/>
                  <a:gd name="T16" fmla="*/ 119 w 128"/>
                  <a:gd name="T17" fmla="*/ 0 h 154"/>
                  <a:gd name="T18" fmla="*/ 117 w 128"/>
                  <a:gd name="T19" fmla="*/ 142 h 154"/>
                  <a:gd name="T20" fmla="*/ 10 w 128"/>
                  <a:gd name="T21" fmla="*/ 142 h 154"/>
                  <a:gd name="T22" fmla="*/ 10 w 128"/>
                  <a:gd name="T23" fmla="*/ 12 h 154"/>
                  <a:gd name="T24" fmla="*/ 117 w 128"/>
                  <a:gd name="T25" fmla="*/ 12 h 154"/>
                  <a:gd name="T26" fmla="*/ 117 w 128"/>
                  <a:gd name="T27" fmla="*/ 14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8" h="154">
                    <a:moveTo>
                      <a:pt x="119" y="0"/>
                    </a:move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5"/>
                      <a:pt x="0" y="10"/>
                    </a:cubicBezTo>
                    <a:cubicBezTo>
                      <a:pt x="0" y="144"/>
                      <a:pt x="0" y="144"/>
                      <a:pt x="0" y="144"/>
                    </a:cubicBezTo>
                    <a:cubicBezTo>
                      <a:pt x="0" y="150"/>
                      <a:pt x="4" y="154"/>
                      <a:pt x="9" y="154"/>
                    </a:cubicBezTo>
                    <a:cubicBezTo>
                      <a:pt x="119" y="154"/>
                      <a:pt x="119" y="154"/>
                      <a:pt x="119" y="154"/>
                    </a:cubicBezTo>
                    <a:cubicBezTo>
                      <a:pt x="124" y="154"/>
                      <a:pt x="128" y="150"/>
                      <a:pt x="128" y="144"/>
                    </a:cubicBezTo>
                    <a:cubicBezTo>
                      <a:pt x="128" y="10"/>
                      <a:pt x="128" y="10"/>
                      <a:pt x="128" y="10"/>
                    </a:cubicBezTo>
                    <a:cubicBezTo>
                      <a:pt x="128" y="5"/>
                      <a:pt x="124" y="0"/>
                      <a:pt x="119" y="0"/>
                    </a:cubicBezTo>
                    <a:close/>
                    <a:moveTo>
                      <a:pt x="117" y="142"/>
                    </a:moveTo>
                    <a:cubicBezTo>
                      <a:pt x="10" y="142"/>
                      <a:pt x="10" y="142"/>
                      <a:pt x="10" y="142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117" y="12"/>
                      <a:pt x="117" y="12"/>
                      <a:pt x="117" y="12"/>
                    </a:cubicBezTo>
                    <a:lnTo>
                      <a:pt x="117" y="1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77" name="Rectangle 158"/>
              <p:cNvSpPr>
                <a:spLocks noChangeArrowheads="1"/>
              </p:cNvSpPr>
              <p:nvPr/>
            </p:nvSpPr>
            <p:spPr bwMode="auto">
              <a:xfrm>
                <a:off x="3671267" y="4692494"/>
                <a:ext cx="256434" cy="2504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78" name="Rectangle 159"/>
              <p:cNvSpPr>
                <a:spLocks noChangeArrowheads="1"/>
              </p:cNvSpPr>
              <p:nvPr/>
            </p:nvSpPr>
            <p:spPr bwMode="auto">
              <a:xfrm>
                <a:off x="3671267" y="4760479"/>
                <a:ext cx="256434" cy="2504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79" name="Rectangle 160"/>
              <p:cNvSpPr>
                <a:spLocks noChangeArrowheads="1"/>
              </p:cNvSpPr>
              <p:nvPr/>
            </p:nvSpPr>
            <p:spPr bwMode="auto">
              <a:xfrm>
                <a:off x="3671267" y="4828463"/>
                <a:ext cx="256434" cy="2146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80" name="Rectangle 161"/>
              <p:cNvSpPr>
                <a:spLocks noChangeArrowheads="1"/>
              </p:cNvSpPr>
              <p:nvPr/>
            </p:nvSpPr>
            <p:spPr bwMode="auto">
              <a:xfrm>
                <a:off x="3671267" y="4895255"/>
                <a:ext cx="256434" cy="226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81" name="Freeform 162"/>
              <p:cNvSpPr/>
              <p:nvPr/>
            </p:nvSpPr>
            <p:spPr bwMode="auto">
              <a:xfrm>
                <a:off x="3468506" y="4597077"/>
                <a:ext cx="132391" cy="273131"/>
              </a:xfrm>
              <a:custGeom>
                <a:avLst/>
                <a:gdLst>
                  <a:gd name="T0" fmla="*/ 47 w 47"/>
                  <a:gd name="T1" fmla="*/ 97 h 97"/>
                  <a:gd name="T2" fmla="*/ 47 w 47"/>
                  <a:gd name="T3" fmla="*/ 78 h 97"/>
                  <a:gd name="T4" fmla="*/ 47 w 47"/>
                  <a:gd name="T5" fmla="*/ 78 h 97"/>
                  <a:gd name="T6" fmla="*/ 17 w 47"/>
                  <a:gd name="T7" fmla="*/ 48 h 97"/>
                  <a:gd name="T8" fmla="*/ 47 w 47"/>
                  <a:gd name="T9" fmla="*/ 19 h 97"/>
                  <a:gd name="T10" fmla="*/ 47 w 47"/>
                  <a:gd name="T11" fmla="*/ 19 h 97"/>
                  <a:gd name="T12" fmla="*/ 47 w 47"/>
                  <a:gd name="T13" fmla="*/ 0 h 97"/>
                  <a:gd name="T14" fmla="*/ 38 w 47"/>
                  <a:gd name="T15" fmla="*/ 0 h 97"/>
                  <a:gd name="T16" fmla="*/ 38 w 47"/>
                  <a:gd name="T17" fmla="*/ 8 h 97"/>
                  <a:gd name="T18" fmla="*/ 24 w 47"/>
                  <a:gd name="T19" fmla="*/ 14 h 97"/>
                  <a:gd name="T20" fmla="*/ 19 w 47"/>
                  <a:gd name="T21" fmla="*/ 8 h 97"/>
                  <a:gd name="T22" fmla="*/ 6 w 47"/>
                  <a:gd name="T23" fmla="*/ 20 h 97"/>
                  <a:gd name="T24" fmla="*/ 12 w 47"/>
                  <a:gd name="T25" fmla="*/ 26 h 97"/>
                  <a:gd name="T26" fmla="*/ 6 w 47"/>
                  <a:gd name="T27" fmla="*/ 40 h 97"/>
                  <a:gd name="T28" fmla="*/ 0 w 47"/>
                  <a:gd name="T29" fmla="*/ 40 h 97"/>
                  <a:gd name="T30" fmla="*/ 0 w 47"/>
                  <a:gd name="T31" fmla="*/ 57 h 97"/>
                  <a:gd name="T32" fmla="*/ 6 w 47"/>
                  <a:gd name="T33" fmla="*/ 57 h 97"/>
                  <a:gd name="T34" fmla="*/ 12 w 47"/>
                  <a:gd name="T35" fmla="*/ 71 h 97"/>
                  <a:gd name="T36" fmla="*/ 6 w 47"/>
                  <a:gd name="T37" fmla="*/ 77 h 97"/>
                  <a:gd name="T38" fmla="*/ 18 w 47"/>
                  <a:gd name="T39" fmla="*/ 89 h 97"/>
                  <a:gd name="T40" fmla="*/ 24 w 47"/>
                  <a:gd name="T41" fmla="*/ 83 h 97"/>
                  <a:gd name="T42" fmla="*/ 38 w 47"/>
                  <a:gd name="T43" fmla="*/ 89 h 97"/>
                  <a:gd name="T44" fmla="*/ 38 w 47"/>
                  <a:gd name="T45" fmla="*/ 97 h 97"/>
                  <a:gd name="T46" fmla="*/ 47 w 47"/>
                  <a:gd name="T47" fmla="*/ 9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7" h="97">
                    <a:moveTo>
                      <a:pt x="47" y="97"/>
                    </a:moveTo>
                    <a:cubicBezTo>
                      <a:pt x="47" y="78"/>
                      <a:pt x="47" y="78"/>
                      <a:pt x="47" y="78"/>
                    </a:cubicBezTo>
                    <a:cubicBezTo>
                      <a:pt x="47" y="78"/>
                      <a:pt x="47" y="78"/>
                      <a:pt x="47" y="78"/>
                    </a:cubicBezTo>
                    <a:cubicBezTo>
                      <a:pt x="30" y="78"/>
                      <a:pt x="17" y="64"/>
                      <a:pt x="17" y="48"/>
                    </a:cubicBezTo>
                    <a:cubicBezTo>
                      <a:pt x="17" y="32"/>
                      <a:pt x="30" y="19"/>
                      <a:pt x="47" y="19"/>
                    </a:cubicBezTo>
                    <a:cubicBezTo>
                      <a:pt x="47" y="19"/>
                      <a:pt x="47" y="19"/>
                      <a:pt x="47" y="19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8"/>
                      <a:pt x="38" y="8"/>
                      <a:pt x="38" y="8"/>
                    </a:cubicBezTo>
                    <a:cubicBezTo>
                      <a:pt x="33" y="9"/>
                      <a:pt x="28" y="11"/>
                      <a:pt x="24" y="14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6" y="20"/>
                      <a:pt x="6" y="20"/>
                      <a:pt x="6" y="20"/>
                    </a:cubicBezTo>
                    <a:cubicBezTo>
                      <a:pt x="12" y="26"/>
                      <a:pt x="12" y="26"/>
                      <a:pt x="12" y="26"/>
                    </a:cubicBezTo>
                    <a:cubicBezTo>
                      <a:pt x="9" y="30"/>
                      <a:pt x="7" y="35"/>
                      <a:pt x="6" y="4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57"/>
                      <a:pt x="0" y="57"/>
                      <a:pt x="0" y="57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7" y="62"/>
                      <a:pt x="9" y="67"/>
                      <a:pt x="12" y="71"/>
                    </a:cubicBezTo>
                    <a:cubicBezTo>
                      <a:pt x="6" y="77"/>
                      <a:pt x="6" y="77"/>
                      <a:pt x="6" y="77"/>
                    </a:cubicBezTo>
                    <a:cubicBezTo>
                      <a:pt x="18" y="89"/>
                      <a:pt x="18" y="89"/>
                      <a:pt x="18" y="89"/>
                    </a:cubicBezTo>
                    <a:cubicBezTo>
                      <a:pt x="24" y="83"/>
                      <a:pt x="24" y="83"/>
                      <a:pt x="24" y="83"/>
                    </a:cubicBezTo>
                    <a:cubicBezTo>
                      <a:pt x="28" y="86"/>
                      <a:pt x="33" y="88"/>
                      <a:pt x="38" y="89"/>
                    </a:cubicBezTo>
                    <a:cubicBezTo>
                      <a:pt x="38" y="97"/>
                      <a:pt x="38" y="97"/>
                      <a:pt x="38" y="97"/>
                    </a:cubicBezTo>
                    <a:lnTo>
                      <a:pt x="47" y="9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82" name="Freeform 163"/>
              <p:cNvSpPr/>
              <p:nvPr/>
            </p:nvSpPr>
            <p:spPr bwMode="auto">
              <a:xfrm>
                <a:off x="3538876" y="4669833"/>
                <a:ext cx="62021" cy="127621"/>
              </a:xfrm>
              <a:custGeom>
                <a:avLst/>
                <a:gdLst>
                  <a:gd name="T0" fmla="*/ 22 w 22"/>
                  <a:gd name="T1" fmla="*/ 7 h 45"/>
                  <a:gd name="T2" fmla="*/ 22 w 22"/>
                  <a:gd name="T3" fmla="*/ 0 h 45"/>
                  <a:gd name="T4" fmla="*/ 22 w 22"/>
                  <a:gd name="T5" fmla="*/ 0 h 45"/>
                  <a:gd name="T6" fmla="*/ 0 w 22"/>
                  <a:gd name="T7" fmla="*/ 22 h 45"/>
                  <a:gd name="T8" fmla="*/ 22 w 22"/>
                  <a:gd name="T9" fmla="*/ 45 h 45"/>
                  <a:gd name="T10" fmla="*/ 22 w 22"/>
                  <a:gd name="T11" fmla="*/ 45 h 45"/>
                  <a:gd name="T12" fmla="*/ 22 w 22"/>
                  <a:gd name="T13" fmla="*/ 38 h 45"/>
                  <a:gd name="T14" fmla="*/ 22 w 22"/>
                  <a:gd name="T15" fmla="*/ 38 h 45"/>
                  <a:gd name="T16" fmla="*/ 7 w 22"/>
                  <a:gd name="T17" fmla="*/ 22 h 45"/>
                  <a:gd name="T18" fmla="*/ 22 w 22"/>
                  <a:gd name="T19" fmla="*/ 7 h 45"/>
                  <a:gd name="T20" fmla="*/ 22 w 22"/>
                  <a:gd name="T21" fmla="*/ 7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2" h="45">
                    <a:moveTo>
                      <a:pt x="22" y="7"/>
                    </a:moveTo>
                    <a:cubicBezTo>
                      <a:pt x="22" y="0"/>
                      <a:pt x="22" y="0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9" y="0"/>
                      <a:pt x="0" y="10"/>
                      <a:pt x="0" y="22"/>
                    </a:cubicBezTo>
                    <a:cubicBezTo>
                      <a:pt x="0" y="35"/>
                      <a:pt x="9" y="45"/>
                      <a:pt x="22" y="45"/>
                    </a:cubicBezTo>
                    <a:cubicBezTo>
                      <a:pt x="22" y="45"/>
                      <a:pt x="22" y="45"/>
                      <a:pt x="22" y="45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13" y="38"/>
                      <a:pt x="7" y="31"/>
                      <a:pt x="7" y="22"/>
                    </a:cubicBezTo>
                    <a:cubicBezTo>
                      <a:pt x="7" y="14"/>
                      <a:pt x="13" y="7"/>
                      <a:pt x="22" y="7"/>
                    </a:cubicBezTo>
                    <a:cubicBezTo>
                      <a:pt x="22" y="7"/>
                      <a:pt x="22" y="7"/>
                      <a:pt x="22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83" name="Freeform 164"/>
              <p:cNvSpPr/>
              <p:nvPr/>
            </p:nvSpPr>
            <p:spPr bwMode="auto">
              <a:xfrm>
                <a:off x="3578236" y="4709192"/>
                <a:ext cx="22662" cy="45323"/>
              </a:xfrm>
              <a:custGeom>
                <a:avLst/>
                <a:gdLst>
                  <a:gd name="T0" fmla="*/ 8 w 8"/>
                  <a:gd name="T1" fmla="*/ 16 h 16"/>
                  <a:gd name="T2" fmla="*/ 8 w 8"/>
                  <a:gd name="T3" fmla="*/ 0 h 16"/>
                  <a:gd name="T4" fmla="*/ 0 w 8"/>
                  <a:gd name="T5" fmla="*/ 8 h 16"/>
                  <a:gd name="T6" fmla="*/ 8 w 8"/>
                  <a:gd name="T7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6">
                    <a:moveTo>
                      <a:pt x="8" y="16"/>
                    </a:moveTo>
                    <a:cubicBezTo>
                      <a:pt x="8" y="0"/>
                      <a:pt x="8" y="0"/>
                      <a:pt x="8" y="0"/>
                    </a:cubicBezTo>
                    <a:cubicBezTo>
                      <a:pt x="3" y="0"/>
                      <a:pt x="0" y="4"/>
                      <a:pt x="0" y="8"/>
                    </a:cubicBezTo>
                    <a:cubicBezTo>
                      <a:pt x="0" y="13"/>
                      <a:pt x="3" y="16"/>
                      <a:pt x="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4" tIns="45717" rIns="91434" bIns="45717" numCol="1" anchor="t" anchorCtr="0" compatLnSpc="1"/>
              <a:lstStyle/>
              <a:p>
                <a:endParaRPr lang="zh-CN" altLang="en-US" sz="1705"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</p:grpSp>
      </p:grpSp>
      <p:grpSp>
        <p:nvGrpSpPr>
          <p:cNvPr id="84" name="组合 83"/>
          <p:cNvGrpSpPr/>
          <p:nvPr/>
        </p:nvGrpSpPr>
        <p:grpSpPr>
          <a:xfrm rot="5400000" flipH="1" flipV="1">
            <a:off x="3738495" y="5172652"/>
            <a:ext cx="1201921" cy="919926"/>
            <a:chOff x="911201" y="1622002"/>
            <a:chExt cx="2283025" cy="1747386"/>
          </a:xfrm>
          <a:solidFill>
            <a:srgbClr val="00B0F0"/>
          </a:solidFill>
        </p:grpSpPr>
        <p:sp>
          <p:nvSpPr>
            <p:cNvPr id="85" name="矩形 84"/>
            <p:cNvSpPr/>
            <p:nvPr/>
          </p:nvSpPr>
          <p:spPr>
            <a:xfrm>
              <a:off x="2026099" y="1679379"/>
              <a:ext cx="60759" cy="489621"/>
            </a:xfrm>
            <a:prstGeom prst="rect">
              <a:avLst/>
            </a:prstGeom>
            <a:grpFill/>
            <a:ln w="25400" cap="flat" cmpd="sng" algn="ctr">
              <a:solidFill>
                <a:srgbClr val="00B0F0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86" name="任意多边形 85"/>
            <p:cNvSpPr/>
            <p:nvPr/>
          </p:nvSpPr>
          <p:spPr>
            <a:xfrm rot="-2700000" flipV="1">
              <a:off x="1283460" y="1824478"/>
              <a:ext cx="1547880" cy="1544910"/>
            </a:xfrm>
            <a:custGeom>
              <a:avLst/>
              <a:gdLst>
                <a:gd name="connsiteX0" fmla="*/ 871669 w 901730"/>
                <a:gd name="connsiteY0" fmla="*/ 0 h 900000"/>
                <a:gd name="connsiteX1" fmla="*/ 901730 w 901730"/>
                <a:gd name="connsiteY1" fmla="*/ 0 h 900000"/>
                <a:gd name="connsiteX2" fmla="*/ 1730 w 901730"/>
                <a:gd name="connsiteY2" fmla="*/ 900000 h 900000"/>
                <a:gd name="connsiteX3" fmla="*/ 0 w 901730"/>
                <a:gd name="connsiteY3" fmla="*/ 899913 h 900000"/>
                <a:gd name="connsiteX4" fmla="*/ 0 w 901730"/>
                <a:gd name="connsiteY4" fmla="*/ 869852 h 900000"/>
                <a:gd name="connsiteX5" fmla="*/ 1731 w 901730"/>
                <a:gd name="connsiteY5" fmla="*/ 869939 h 900000"/>
                <a:gd name="connsiteX6" fmla="*/ 871669 w 901730"/>
                <a:gd name="connsiteY6" fmla="*/ 1 h 9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1730" h="900000">
                  <a:moveTo>
                    <a:pt x="871669" y="0"/>
                  </a:moveTo>
                  <a:lnTo>
                    <a:pt x="901730" y="0"/>
                  </a:lnTo>
                  <a:cubicBezTo>
                    <a:pt x="901730" y="497056"/>
                    <a:pt x="498786" y="900000"/>
                    <a:pt x="1730" y="900000"/>
                  </a:cubicBezTo>
                  <a:lnTo>
                    <a:pt x="0" y="899913"/>
                  </a:lnTo>
                  <a:lnTo>
                    <a:pt x="0" y="869852"/>
                  </a:lnTo>
                  <a:lnTo>
                    <a:pt x="1731" y="869939"/>
                  </a:lnTo>
                  <a:cubicBezTo>
                    <a:pt x="482184" y="869939"/>
                    <a:pt x="871669" y="480454"/>
                    <a:pt x="871669" y="1"/>
                  </a:cubicBezTo>
                  <a:close/>
                </a:path>
              </a:pathLst>
            </a:custGeom>
            <a:grpFill/>
            <a:ln w="25400" cap="flat" cmpd="sng" algn="ctr">
              <a:solidFill>
                <a:srgbClr val="00B0F0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87" name="椭圆 86"/>
            <p:cNvSpPr/>
            <p:nvPr/>
          </p:nvSpPr>
          <p:spPr>
            <a:xfrm>
              <a:off x="911201" y="2587444"/>
              <a:ext cx="98933" cy="98933"/>
            </a:xfrm>
            <a:prstGeom prst="ellipse">
              <a:avLst/>
            </a:prstGeom>
            <a:grpFill/>
            <a:ln w="25400" cap="flat" cmpd="sng" algn="ctr">
              <a:solidFill>
                <a:srgbClr val="00B0F0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88" name="椭圆 87"/>
            <p:cNvSpPr/>
            <p:nvPr/>
          </p:nvSpPr>
          <p:spPr>
            <a:xfrm>
              <a:off x="3095293" y="2587444"/>
              <a:ext cx="98933" cy="98933"/>
            </a:xfrm>
            <a:prstGeom prst="ellipse">
              <a:avLst/>
            </a:prstGeom>
            <a:grpFill/>
            <a:ln w="25400" cap="flat" cmpd="sng" algn="ctr">
              <a:solidFill>
                <a:srgbClr val="00B0F0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89" name="椭圆 88"/>
            <p:cNvSpPr/>
            <p:nvPr/>
          </p:nvSpPr>
          <p:spPr>
            <a:xfrm>
              <a:off x="1952570" y="2048530"/>
              <a:ext cx="209661" cy="209661"/>
            </a:xfrm>
            <a:prstGeom prst="ellipse">
              <a:avLst/>
            </a:prstGeom>
            <a:grpFill/>
            <a:ln w="25400" cap="flat" cmpd="sng" algn="ctr">
              <a:solidFill>
                <a:srgbClr val="00B0F0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90" name="椭圆 89"/>
            <p:cNvSpPr/>
            <p:nvPr/>
          </p:nvSpPr>
          <p:spPr>
            <a:xfrm>
              <a:off x="2007933" y="2106832"/>
              <a:ext cx="98933" cy="98933"/>
            </a:xfrm>
            <a:prstGeom prst="ellipse">
              <a:avLst/>
            </a:prstGeom>
            <a:grpFill/>
            <a:ln w="25400" cap="flat" cmpd="sng" algn="ctr">
              <a:solidFill>
                <a:srgbClr val="00B0F0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91" name="椭圆 90"/>
            <p:cNvSpPr/>
            <p:nvPr/>
          </p:nvSpPr>
          <p:spPr>
            <a:xfrm>
              <a:off x="2007011" y="1622002"/>
              <a:ext cx="98933" cy="98933"/>
            </a:xfrm>
            <a:prstGeom prst="ellipse">
              <a:avLst/>
            </a:prstGeom>
            <a:grpFill/>
            <a:ln w="25400" cap="flat" cmpd="sng" algn="ctr">
              <a:solidFill>
                <a:srgbClr val="00B0F0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 sz="1705">
                <a:solidFill>
                  <a:srgbClr val="0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92" name="文本框 49"/>
          <p:cNvSpPr txBox="1"/>
          <p:nvPr/>
        </p:nvSpPr>
        <p:spPr>
          <a:xfrm rot="10800000" flipV="1">
            <a:off x="2359025" y="5369560"/>
            <a:ext cx="18275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2800" dirty="0" smtClean="0">
                <a:solidFill>
                  <a:srgbClr val="00206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solution</a:t>
            </a:r>
            <a:r>
              <a:rPr lang="en-US" altLang="zh-CN" sz="2800" dirty="0" smtClean="0">
                <a:solidFill>
                  <a:srgbClr val="00206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/</a:t>
            </a:r>
            <a:endParaRPr lang="en-US" altLang="zh-CN" sz="2800" dirty="0" smtClean="0">
              <a:solidFill>
                <a:srgbClr val="002060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  <a:p>
            <a:pPr>
              <a:defRPr/>
            </a:pPr>
            <a:r>
              <a:rPr lang="en-US" altLang="zh-CN" sz="2800" dirty="0" smtClean="0">
                <a:solidFill>
                  <a:srgbClr val="00206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evaluation</a:t>
            </a:r>
            <a:endParaRPr lang="en-US" altLang="zh-CN" sz="2800" dirty="0" smtClean="0">
              <a:solidFill>
                <a:srgbClr val="002060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93" name="矩形 92"/>
          <p:cNvSpPr/>
          <p:nvPr/>
        </p:nvSpPr>
        <p:spPr>
          <a:xfrm rot="10800000" flipV="1">
            <a:off x="420370" y="5395595"/>
            <a:ext cx="1938655" cy="8102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30000"/>
              </a:lnSpc>
            </a:pPr>
            <a:r>
              <a:rPr lang="zh-CN" altLang="en-US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Cooking food </a:t>
            </a:r>
            <a:r>
              <a:rPr lang="en-US" altLang="zh-CN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has many benefits.</a:t>
            </a:r>
            <a:endParaRPr lang="en-US" altLang="zh-CN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94" name="文本框 49"/>
          <p:cNvSpPr txBox="1"/>
          <p:nvPr/>
        </p:nvSpPr>
        <p:spPr>
          <a:xfrm rot="10800000" flipV="1">
            <a:off x="3909695" y="3668395"/>
            <a:ext cx="19373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2800" dirty="0" smtClean="0">
                <a:solidFill>
                  <a:srgbClr val="00206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problem-2</a:t>
            </a:r>
            <a:endParaRPr lang="zh-CN" altLang="en-US" sz="2800" dirty="0" smtClean="0">
              <a:solidFill>
                <a:srgbClr val="002060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95" name="矩形 94"/>
          <p:cNvSpPr/>
          <p:nvPr/>
        </p:nvSpPr>
        <p:spPr>
          <a:xfrm rot="10800000" flipV="1">
            <a:off x="868045" y="3524250"/>
            <a:ext cx="2788285" cy="8102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30000"/>
              </a:lnSpc>
            </a:pPr>
            <a:r>
              <a:rPr lang="en-US" altLang="zh-CN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E</a:t>
            </a:r>
            <a:r>
              <a:rPr lang="zh-CN" altLang="en-US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ating out </a:t>
            </a:r>
            <a:r>
              <a:rPr lang="en-US" altLang="zh-CN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could be a higher </a:t>
            </a:r>
            <a:r>
              <a:rPr lang="zh-CN" altLang="en-US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cost on health</a:t>
            </a:r>
            <a:r>
              <a:rPr lang="en-US" altLang="zh-CN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.</a:t>
            </a:r>
            <a:endParaRPr lang="en-US" altLang="zh-CN" sz="995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96" name="文本框 49"/>
          <p:cNvSpPr txBox="1"/>
          <p:nvPr/>
        </p:nvSpPr>
        <p:spPr>
          <a:xfrm rot="10800000" flipV="1">
            <a:off x="2732012" y="2413115"/>
            <a:ext cx="16560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2800" dirty="0" smtClean="0">
                <a:solidFill>
                  <a:srgbClr val="00206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problem-1</a:t>
            </a:r>
            <a:endParaRPr lang="zh-CN" altLang="en-US" sz="2800" dirty="0" smtClean="0">
              <a:solidFill>
                <a:srgbClr val="002060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97" name="矩形 96"/>
          <p:cNvSpPr/>
          <p:nvPr/>
        </p:nvSpPr>
        <p:spPr>
          <a:xfrm rot="10800000" flipV="1">
            <a:off x="420359" y="2317928"/>
            <a:ext cx="2578419" cy="8102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30000"/>
              </a:lnSpc>
            </a:pPr>
            <a:r>
              <a:rPr lang="en-US" altLang="zh-CN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E</a:t>
            </a:r>
            <a:r>
              <a:rPr lang="zh-CN" altLang="en-US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ating out </a:t>
            </a:r>
            <a:r>
              <a:rPr lang="en-US" altLang="zh-CN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could be a higher </a:t>
            </a:r>
            <a:r>
              <a:rPr lang="zh-CN" altLang="en-US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cost on </a:t>
            </a:r>
            <a:r>
              <a:rPr lang="en-US" altLang="zh-CN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money.</a:t>
            </a:r>
            <a:endParaRPr lang="en-US" altLang="zh-CN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98" name="文本框 49"/>
          <p:cNvSpPr txBox="1"/>
          <p:nvPr/>
        </p:nvSpPr>
        <p:spPr>
          <a:xfrm rot="10800000" flipV="1">
            <a:off x="6361936" y="1562518"/>
            <a:ext cx="16560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2800" dirty="0" smtClean="0">
                <a:solidFill>
                  <a:srgbClr val="00206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situation</a:t>
            </a:r>
            <a:endParaRPr lang="zh-CN" altLang="en-US" sz="2800" dirty="0" smtClean="0">
              <a:solidFill>
                <a:srgbClr val="002060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99" name="矩形 98"/>
          <p:cNvSpPr/>
          <p:nvPr/>
        </p:nvSpPr>
        <p:spPr>
          <a:xfrm rot="10800000" flipV="1">
            <a:off x="1845310" y="1598930"/>
            <a:ext cx="5094605" cy="4508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30000"/>
              </a:lnSpc>
            </a:pPr>
            <a:r>
              <a:rPr lang="zh-CN" altLang="en-US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Few people have much desire or time to cook. </a:t>
            </a:r>
            <a:endParaRPr lang="zh-CN" altLang="en-US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 rot="10800000" flipV="1">
            <a:off x="10072370" y="3498850"/>
            <a:ext cx="1637030" cy="7937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ts val="2740"/>
              </a:lnSpc>
              <a:spcBef>
                <a:spcPts val="600"/>
              </a:spcBef>
            </a:pPr>
            <a:r>
              <a:rPr lang="en-US" altLang="zh-CN" sz="32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E</a:t>
            </a:r>
            <a:r>
              <a:rPr lang="zh-CN" altLang="en-US" sz="32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ating out</a:t>
            </a:r>
            <a:endParaRPr lang="zh-CN" altLang="en-US" sz="32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48881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2018年6月浙江卷</a:t>
            </a:r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语法填空</a:t>
            </a:r>
            <a:endParaRPr 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1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7990" y="723900"/>
            <a:ext cx="11339195" cy="6000750"/>
          </a:xfrm>
          <a:prstGeom prst="rect">
            <a:avLst/>
          </a:prstGeom>
        </p:spPr>
        <p:txBody>
          <a:bodyPr wrap="square">
            <a:spAutoFit/>
          </a:bodyPr>
          <a:p>
            <a:pPr algn="just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Few people I know seem to have much desire or time to cook. Making Chinese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56 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(dish) is seen as especially troublesome. Many westerners 57 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 to China cook much less than in their own countries once they realize how cheap 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58 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to eat out. I still remember 59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(visit) a friend who’d lived here for five years and I 60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(shock) when I learnt she hadn’t cooked once in all that time.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While regularly eating out seems to 61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(become) common for many young people in recent years, it’s not without a cost. The obvious one is money; eating out once or twice a week may be 62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(afford) but doing this most days adds up. There could be an even 63 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(high) cost on your health. Researchers have found that there is a direct link between the increase in food eaten outside the home and the rise in 64 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(weigh) problems.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If you are not going to suffer this problem, then I suggest that the next time you go to your mum’s home 65  </a:t>
            </a:r>
            <a:r>
              <a:rPr lang="en-US" altLang="zh-C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dinner, get a few cooking tips from her. Cooking food can be fun. You might also begin to notice the effects not only on your health but in your pocket.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68045" y="1029335"/>
            <a:ext cx="132651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dishes  </a:t>
            </a:r>
            <a:endParaRPr lang="zh-CN" altLang="en-US" sz="24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681210" y="1029335"/>
            <a:ext cx="170815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who/that   </a:t>
            </a:r>
            <a:endParaRPr lang="zh-CN" altLang="en-US" sz="24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84885" y="1735455"/>
            <a:ext cx="74803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it   </a:t>
            </a:r>
            <a:endParaRPr lang="zh-CN" altLang="en-US" sz="24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74180" y="1735455"/>
            <a:ext cx="121412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visiting </a:t>
            </a:r>
            <a:endParaRPr lang="zh-CN" altLang="en-US" sz="24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333240" y="2088515"/>
            <a:ext cx="180721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was shocked</a:t>
            </a:r>
            <a:endParaRPr lang="zh-CN" altLang="en-US" sz="24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414770" y="2847975"/>
            <a:ext cx="210248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have become</a:t>
            </a:r>
            <a:endParaRPr lang="zh-CN" altLang="en-US" sz="24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140450" y="3582035"/>
            <a:ext cx="172212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affordable </a:t>
            </a:r>
            <a:endParaRPr lang="zh-CN" altLang="en-US" sz="24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648450" y="3935095"/>
            <a:ext cx="121412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higher </a:t>
            </a:r>
            <a:endParaRPr lang="zh-CN" altLang="en-US" sz="24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208270" y="4669155"/>
            <a:ext cx="144018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weight</a:t>
            </a:r>
            <a:r>
              <a:rPr lang="zh-CN" altLang="en-US" sz="24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 </a:t>
            </a:r>
            <a:endParaRPr lang="zh-CN" altLang="en-US" sz="2400" b="1" kern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113530" y="5430520"/>
            <a:ext cx="777240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 for</a:t>
            </a:r>
            <a:endParaRPr lang="zh-CN" altLang="en-US" sz="24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868045" y="1084580"/>
            <a:ext cx="1088390" cy="460375"/>
          </a:xfrm>
          <a:prstGeom prst="ellipse">
            <a:avLst/>
          </a:prstGeom>
          <a:noFill/>
          <a:ln w="38100" cap="flat" cmpd="sng" algn="ctr">
            <a:solidFill>
              <a:srgbClr val="7CB554">
                <a:lumMod val="50000"/>
              </a:srgbClr>
            </a:solidFill>
            <a:prstDash val="solid"/>
          </a:ln>
          <a:effectLst/>
        </p:spPr>
        <p:txBody>
          <a:bodyPr rtlCol="0" anchor="ctr"/>
          <a:p>
            <a:pPr algn="ctr"/>
            <a:endParaRPr lang="zh-CN" altLang="en-US" sz="2400"/>
          </a:p>
        </p:txBody>
      </p:sp>
      <p:sp>
        <p:nvSpPr>
          <p:cNvPr id="13" name="椭圆 12"/>
          <p:cNvSpPr/>
          <p:nvPr/>
        </p:nvSpPr>
        <p:spPr>
          <a:xfrm>
            <a:off x="6140450" y="3582035"/>
            <a:ext cx="1721485" cy="570230"/>
          </a:xfrm>
          <a:prstGeom prst="ellipse">
            <a:avLst/>
          </a:prstGeom>
          <a:noFill/>
          <a:ln w="38100" cap="flat" cmpd="sng" algn="ctr">
            <a:solidFill>
              <a:srgbClr val="7CB554">
                <a:lumMod val="50000"/>
              </a:srgbClr>
            </a:solidFill>
            <a:prstDash val="solid"/>
          </a:ln>
          <a:effectLst/>
        </p:spPr>
        <p:txBody>
          <a:bodyPr rtlCol="0" anchor="ctr"/>
          <a:p>
            <a:pPr algn="ctr"/>
            <a:endParaRPr lang="zh-CN" altLang="en-US" sz="2400"/>
          </a:p>
        </p:txBody>
      </p:sp>
      <p:sp>
        <p:nvSpPr>
          <p:cNvPr id="14" name="椭圆 13"/>
          <p:cNvSpPr/>
          <p:nvPr/>
        </p:nvSpPr>
        <p:spPr>
          <a:xfrm>
            <a:off x="6268720" y="4045585"/>
            <a:ext cx="1593850" cy="460375"/>
          </a:xfrm>
          <a:prstGeom prst="ellipse">
            <a:avLst/>
          </a:prstGeom>
          <a:noFill/>
          <a:ln w="38100" cap="flat" cmpd="sng" algn="ctr">
            <a:solidFill>
              <a:srgbClr val="7CB554">
                <a:lumMod val="50000"/>
              </a:srgbClr>
            </a:solidFill>
            <a:prstDash val="solid"/>
          </a:ln>
          <a:effectLst/>
        </p:spPr>
        <p:txBody>
          <a:bodyPr rtlCol="0" anchor="ctr"/>
          <a:p>
            <a:pPr algn="ctr"/>
            <a:endParaRPr lang="zh-CN" altLang="en-US" sz="2400"/>
          </a:p>
        </p:txBody>
      </p:sp>
      <p:sp>
        <p:nvSpPr>
          <p:cNvPr id="15" name="椭圆 14"/>
          <p:cNvSpPr/>
          <p:nvPr/>
        </p:nvSpPr>
        <p:spPr>
          <a:xfrm>
            <a:off x="5110480" y="4779645"/>
            <a:ext cx="1437005" cy="460375"/>
          </a:xfrm>
          <a:prstGeom prst="ellipse">
            <a:avLst/>
          </a:prstGeom>
          <a:noFill/>
          <a:ln w="38100" cap="flat" cmpd="sng" algn="ctr">
            <a:solidFill>
              <a:srgbClr val="7CB554">
                <a:lumMod val="50000"/>
              </a:srgbClr>
            </a:solidFill>
            <a:prstDash val="solid"/>
          </a:ln>
          <a:effectLst/>
        </p:spPr>
        <p:txBody>
          <a:bodyPr rtlCol="0" anchor="ctr"/>
          <a:p>
            <a:pPr algn="ctr"/>
            <a:endParaRPr lang="zh-CN" altLang="en-US" sz="2400">
              <a:solidFill>
                <a:srgbClr val="002060"/>
              </a:solidFill>
            </a:endParaRPr>
          </a:p>
        </p:txBody>
      </p:sp>
      <p:sp>
        <p:nvSpPr>
          <p:cNvPr id="16" name="右箭头 15"/>
          <p:cNvSpPr/>
          <p:nvPr/>
        </p:nvSpPr>
        <p:spPr>
          <a:xfrm>
            <a:off x="5537200" y="635"/>
            <a:ext cx="6657975" cy="836295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3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名词复数；动词变形容词、形容词比较级、动词变名词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ldLvl="0" animBg="1"/>
      <p:bldP spid="13" grpId="0" bldLvl="0" animBg="1"/>
      <p:bldP spid="14" grpId="0" bldLvl="0" animBg="1"/>
      <p:bldP spid="15" grpId="0" bldLvl="0" animBg="1"/>
      <p:bldP spid="16" grpId="0" animBg="1"/>
      <p:bldP spid="1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875790" y="1700530"/>
            <a:ext cx="8444230" cy="397002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1806302" y="671937"/>
            <a:ext cx="1728192" cy="1080120"/>
            <a:chOff x="1417067" y="908720"/>
            <a:chExt cx="1728192" cy="1728192"/>
          </a:xfrm>
        </p:grpSpPr>
        <p:grpSp>
          <p:nvGrpSpPr>
            <p:cNvPr id="4" name="组合 3"/>
            <p:cNvGrpSpPr/>
            <p:nvPr/>
          </p:nvGrpSpPr>
          <p:grpSpPr>
            <a:xfrm>
              <a:off x="1417067" y="908720"/>
              <a:ext cx="1728192" cy="1728192"/>
              <a:chOff x="3724323" y="1908536"/>
              <a:chExt cx="1329153" cy="1329153"/>
            </a:xfrm>
            <a:gradFill>
              <a:gsLst>
                <a:gs pos="62000">
                  <a:srgbClr val="C69135"/>
                </a:gs>
                <a:gs pos="34200">
                  <a:srgbClr val="E6D38F"/>
                </a:gs>
                <a:gs pos="0">
                  <a:srgbClr val="FCD860"/>
                </a:gs>
                <a:gs pos="100000">
                  <a:srgbClr val="F1DF97"/>
                </a:gs>
              </a:gsLst>
              <a:lin ang="12000000" scaled="0"/>
            </a:gradFill>
          </p:grpSpPr>
          <p:sp>
            <p:nvSpPr>
              <p:cNvPr id="5" name="椭圆 4"/>
              <p:cNvSpPr/>
              <p:nvPr/>
            </p:nvSpPr>
            <p:spPr>
              <a:xfrm>
                <a:off x="3724323" y="1908536"/>
                <a:ext cx="1329153" cy="1329153"/>
              </a:xfrm>
              <a:prstGeom prst="roundRect">
                <a:avLst/>
              </a:prstGeom>
              <a:solidFill>
                <a:srgbClr val="00B0F0"/>
              </a:solidFill>
              <a:ln w="28575">
                <a:solidFill>
                  <a:srgbClr val="00B0F0"/>
                </a:solidFill>
              </a:ln>
              <a:effectLst>
                <a:outerShdw blurRad="279400" dist="889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070C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3847605" y="1971057"/>
                <a:ext cx="1098122" cy="1098121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srgbClr val="0070C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endParaRPr>
              </a:p>
            </p:txBody>
          </p:sp>
        </p:grpSp>
        <p:sp>
          <p:nvSpPr>
            <p:cNvPr id="7" name="TextBox 7"/>
            <p:cNvSpPr>
              <a:spLocks noChangeArrowheads="1"/>
            </p:cNvSpPr>
            <p:nvPr/>
          </p:nvSpPr>
          <p:spPr bwMode="auto">
            <a:xfrm>
              <a:off x="1486353" y="1058917"/>
              <a:ext cx="1487074" cy="1472694"/>
            </a:xfrm>
            <a:prstGeom prst="round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5400" b="1" dirty="0">
                  <a:solidFill>
                    <a:srgbClr val="00B0F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rPr>
                <a:t>2</a:t>
              </a:r>
              <a:endParaRPr lang="en-US" altLang="zh-CN" sz="5400" b="1" dirty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27" name="TextBox 7"/>
          <p:cNvSpPr>
            <a:spLocks noChangeArrowheads="1"/>
          </p:cNvSpPr>
          <p:nvPr/>
        </p:nvSpPr>
        <p:spPr bwMode="auto">
          <a:xfrm>
            <a:off x="3419475" y="1873885"/>
            <a:ext cx="566229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了解中英思维的差异</a:t>
            </a:r>
            <a:endParaRPr lang="zh-CN" altLang="en-US" sz="3200" b="1" dirty="0">
              <a:solidFill>
                <a:srgbClr val="0070C0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3414856" y="2485231"/>
            <a:ext cx="2057186" cy="368935"/>
            <a:chOff x="3505299" y="2420880"/>
            <a:chExt cx="1386661" cy="290377"/>
          </a:xfrm>
        </p:grpSpPr>
        <p:sp>
          <p:nvSpPr>
            <p:cNvPr id="2" name="等腰三角形 1"/>
            <p:cNvSpPr/>
            <p:nvPr/>
          </p:nvSpPr>
          <p:spPr>
            <a:xfrm rot="5400000">
              <a:off x="3505299" y="2456602"/>
              <a:ext cx="144016" cy="144016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28" name="TextBox 7"/>
            <p:cNvSpPr>
              <a:spLocks noChangeArrowheads="1"/>
            </p:cNvSpPr>
            <p:nvPr/>
          </p:nvSpPr>
          <p:spPr bwMode="auto">
            <a:xfrm>
              <a:off x="3748216" y="2420880"/>
              <a:ext cx="1143744" cy="290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rgbClr val="00B0F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rPr>
                <a:t>名词单复数</a:t>
              </a:r>
              <a:endParaRPr lang="zh-CN" altLang="en-US" sz="2400" b="1" dirty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5624830" y="2492375"/>
            <a:ext cx="3237866" cy="368935"/>
            <a:chOff x="5017467" y="2420880"/>
            <a:chExt cx="1750145" cy="290377"/>
          </a:xfrm>
        </p:grpSpPr>
        <p:sp>
          <p:nvSpPr>
            <p:cNvPr id="29" name="等腰三角形 28"/>
            <p:cNvSpPr/>
            <p:nvPr/>
          </p:nvSpPr>
          <p:spPr>
            <a:xfrm rot="5400000">
              <a:off x="5017467" y="2456602"/>
              <a:ext cx="144016" cy="144016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30" name="TextBox 7"/>
            <p:cNvSpPr>
              <a:spLocks noChangeArrowheads="1"/>
            </p:cNvSpPr>
            <p:nvPr/>
          </p:nvSpPr>
          <p:spPr bwMode="auto">
            <a:xfrm>
              <a:off x="5260476" y="2420880"/>
              <a:ext cx="1507136" cy="290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rgbClr val="00B0F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rPr>
                <a:t>形副词比较等级</a:t>
              </a:r>
              <a:endParaRPr lang="zh-CN" altLang="en-US" sz="2400" b="1" dirty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3414856" y="2924943"/>
            <a:ext cx="2057186" cy="368935"/>
            <a:chOff x="3505299" y="2709516"/>
            <a:chExt cx="1386661" cy="290378"/>
          </a:xfrm>
        </p:grpSpPr>
        <p:sp>
          <p:nvSpPr>
            <p:cNvPr id="31" name="等腰三角形 30"/>
            <p:cNvSpPr/>
            <p:nvPr/>
          </p:nvSpPr>
          <p:spPr>
            <a:xfrm rot="5400000">
              <a:off x="3505299" y="2745214"/>
              <a:ext cx="144016" cy="144016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32" name="TextBox 7"/>
            <p:cNvSpPr>
              <a:spLocks noChangeArrowheads="1"/>
            </p:cNvSpPr>
            <p:nvPr/>
          </p:nvSpPr>
          <p:spPr bwMode="auto">
            <a:xfrm>
              <a:off x="3748216" y="2709516"/>
              <a:ext cx="1143744" cy="290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rgbClr val="00B0F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rPr>
                <a:t>人称代词</a:t>
              </a:r>
              <a:endParaRPr lang="zh-CN" altLang="en-US" sz="2400" b="1" dirty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5624830" y="2931795"/>
            <a:ext cx="2260600" cy="368935"/>
            <a:chOff x="5017467" y="2709504"/>
            <a:chExt cx="1386661" cy="290376"/>
          </a:xfrm>
        </p:grpSpPr>
        <p:sp>
          <p:nvSpPr>
            <p:cNvPr id="33" name="等腰三角形 32"/>
            <p:cNvSpPr/>
            <p:nvPr/>
          </p:nvSpPr>
          <p:spPr>
            <a:xfrm rot="5400000">
              <a:off x="5017467" y="2745214"/>
              <a:ext cx="144016" cy="144016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34" name="TextBox 7"/>
            <p:cNvSpPr>
              <a:spLocks noChangeArrowheads="1"/>
            </p:cNvSpPr>
            <p:nvPr/>
          </p:nvSpPr>
          <p:spPr bwMode="auto">
            <a:xfrm>
              <a:off x="5260384" y="2709504"/>
              <a:ext cx="1143744" cy="2903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rgbClr val="00B0F0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+mn-ea"/>
                  <a:sym typeface="Impact" panose="020B0806030902050204" pitchFamily="34" charset="0"/>
                </a:rPr>
                <a:t>基序数词</a:t>
              </a:r>
              <a:endParaRPr lang="zh-CN" altLang="en-US" sz="2400" b="1" dirty="0">
                <a:solidFill>
                  <a:srgbClr val="00B0F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35" name="TextBox 7"/>
          <p:cNvSpPr>
            <a:spLocks noChangeArrowheads="1"/>
          </p:cNvSpPr>
          <p:nvPr/>
        </p:nvSpPr>
        <p:spPr bwMode="auto">
          <a:xfrm>
            <a:off x="2013585" y="3477895"/>
            <a:ext cx="8169275" cy="1784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fontAlgn="auto">
              <a:lnSpc>
                <a:spcPts val="34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    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中文重意合，英文重形合，我们在做题时要知己知彼，将自己的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“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中式思维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”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切换到英式思维。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  <a:p>
            <a:pPr fontAlgn="auto">
              <a:lnSpc>
                <a:spcPts val="34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       英文重句法规则，注重词性转换，词性变化；中文突出情境，在情境中达到清晰表达的目的。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3514411" y="702940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延时符</a:t>
            </a:r>
            <a:endParaRPr lang="zh-CN" altLang="en-US" dirty="0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109058" y="532603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chemeClr val="accent5"/>
            </a:solidFill>
            <a:ln w="28575">
              <a:solidFill>
                <a:schemeClr val="accent5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0988646" y="590690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>
              <a:solidFill>
                <a:srgbClr val="00B0F0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8779671" y="5243790"/>
            <a:ext cx="946294" cy="946294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9" name="椭圆 48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FFC000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9914011" y="6294324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>
              <a:solidFill>
                <a:srgbClr val="00B0F0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0597315" y="422692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5" name="椭圆 54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accent2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0929051" y="504091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>
              <a:solidFill>
                <a:srgbClr val="00B0F0"/>
              </a:solidFill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</p:spTree>
  </p:cSld>
  <p:clrMapOvr>
    <a:masterClrMapping/>
  </p:clrMapOvr>
  <p:transition spd="slow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27" grpId="0" bldLvl="0" animBg="1"/>
      <p:bldP spid="35" grpId="0" bldLvl="0" animBg="1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077970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中英思维差异</a:t>
            </a:r>
            <a:r>
              <a:rPr lang="en-US" alt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词形变换</a:t>
            </a:r>
            <a:endParaRPr lang="zh-CN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7" name="圆角矩形 46"/>
          <p:cNvSpPr/>
          <p:nvPr/>
        </p:nvSpPr>
        <p:spPr bwMode="auto">
          <a:xfrm>
            <a:off x="4667885" y="836930"/>
            <a:ext cx="2859405" cy="1276350"/>
          </a:xfrm>
          <a:prstGeom prst="round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1F1F1"/>
              </a:gs>
            </a:gsLst>
            <a:lin ang="2700000" scaled="1"/>
            <a:tileRect/>
          </a:gradFill>
          <a:ln w="38100" cap="flat" cmpd="sng" algn="ctr">
            <a:gradFill flip="none" rotWithShape="1">
              <a:gsLst>
                <a:gs pos="100000">
                  <a:srgbClr val="FFFFFF"/>
                </a:gs>
                <a:gs pos="0">
                  <a:srgbClr val="CECED0"/>
                </a:gs>
              </a:gsLst>
              <a:lin ang="18900000" scaled="0"/>
              <a:tileRect/>
            </a:gradFill>
            <a:prstDash val="solid"/>
          </a:ln>
          <a:effectLst>
            <a:outerShdw blurRad="203200" dist="88900" dir="8100000" sx="102000" sy="102000" algn="tr" rotWithShape="0">
              <a:prstClr val="black">
                <a:alpha val="30000"/>
              </a:prstClr>
            </a:outerShdw>
          </a:effectLst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anchor="ctr"/>
          <a:p>
            <a:pPr algn="ctr">
              <a:defRPr/>
            </a:pPr>
            <a:endParaRPr lang="zh-CN" altLang="en-US" sz="1705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69" name="圆角矩形 68"/>
          <p:cNvSpPr/>
          <p:nvPr/>
        </p:nvSpPr>
        <p:spPr bwMode="auto">
          <a:xfrm>
            <a:off x="4667885" y="2392680"/>
            <a:ext cx="2859405" cy="1237615"/>
          </a:xfrm>
          <a:prstGeom prst="round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1F1F1"/>
              </a:gs>
            </a:gsLst>
            <a:lin ang="2700000" scaled="1"/>
            <a:tileRect/>
          </a:gradFill>
          <a:ln w="38100" cap="flat" cmpd="sng" algn="ctr">
            <a:gradFill flip="none" rotWithShape="1">
              <a:gsLst>
                <a:gs pos="100000">
                  <a:srgbClr val="FFFFFF"/>
                </a:gs>
                <a:gs pos="0">
                  <a:srgbClr val="CECED0"/>
                </a:gs>
              </a:gsLst>
              <a:lin ang="18900000" scaled="0"/>
              <a:tileRect/>
            </a:gradFill>
            <a:prstDash val="solid"/>
          </a:ln>
          <a:effectLst>
            <a:outerShdw blurRad="203200" dist="88900" dir="8100000" sx="102000" sy="102000" algn="tr" rotWithShape="0">
              <a:prstClr val="black">
                <a:alpha val="30000"/>
              </a:prstClr>
            </a:outerShdw>
          </a:effectLst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anchor="ctr"/>
          <a:p>
            <a:pPr algn="ctr">
              <a:defRPr/>
            </a:pPr>
            <a:endParaRPr lang="zh-CN" altLang="en-US" sz="1705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2181503" y="947895"/>
            <a:ext cx="2764037" cy="1132417"/>
            <a:chOff x="4304043" y="1286668"/>
            <a:chExt cx="3837944" cy="2757793"/>
          </a:xfrm>
          <a:solidFill>
            <a:srgbClr val="A95711"/>
          </a:solidFill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5" name="圆角矩形 44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solidFill>
              <a:srgbClr val="00B0F0"/>
            </a:solidFill>
            <a:ln w="25400" cap="flat" cmpd="sng" algn="ctr">
              <a:solidFill>
                <a:srgbClr val="00B0F0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6" name="圆角矩形 45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solidFill>
              <a:srgbClr val="00B0F0"/>
            </a:solidFill>
            <a:ln w="25400" cap="flat" cmpd="sng" algn="ctr">
              <a:solidFill>
                <a:srgbClr val="00B0F0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2181503" y="2465593"/>
            <a:ext cx="2764037" cy="1132417"/>
            <a:chOff x="4304043" y="1286668"/>
            <a:chExt cx="3837944" cy="2757793"/>
          </a:xfrm>
          <a:solidFill>
            <a:srgbClr val="F17475"/>
          </a:solidFill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9" name="圆角矩形 48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0" name="圆角矩形 49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73458" y="836627"/>
            <a:ext cx="3211374" cy="131568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8" name="圆角矩形 57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rgbClr val="FFFFFF">
                    <a:lumMod val="95000"/>
                  </a:srgbClr>
                </a:gs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圆角矩形 58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1138974" y="2354325"/>
            <a:ext cx="3211374" cy="131568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1" name="圆角矩形 60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rgbClr val="FFFFFF">
                    <a:lumMod val="95000"/>
                  </a:srgbClr>
                </a:gs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2" name="圆角矩形 61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7293720" y="917493"/>
            <a:ext cx="2764037" cy="1132417"/>
            <a:chOff x="4304043" y="1286668"/>
            <a:chExt cx="3837944" cy="2757793"/>
          </a:xfrm>
          <a:solidFill>
            <a:srgbClr val="FFBF53"/>
          </a:solidFill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2" name="圆角矩形 51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圆角矩形 52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7293720" y="2435191"/>
            <a:ext cx="2764037" cy="1132417"/>
            <a:chOff x="4304043" y="1286668"/>
            <a:chExt cx="3837944" cy="2757793"/>
          </a:xfrm>
          <a:solidFill>
            <a:srgbClr val="C65885"/>
          </a:solidFill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" name="圆角矩形 1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圆角矩形 55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7854425" y="836627"/>
            <a:ext cx="3211374" cy="131568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71" name="圆角矩形 70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rgbClr val="FFFFFF">
                    <a:lumMod val="95000"/>
                  </a:srgbClr>
                </a:gs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72" name="圆角矩形 71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7819939" y="2354325"/>
            <a:ext cx="3211374" cy="131568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74" name="圆角矩形 73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rgbClr val="FFFFFF">
                    <a:lumMod val="95000"/>
                  </a:srgbClr>
                </a:gs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75" name="圆角矩形 74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141595" y="1254125"/>
            <a:ext cx="1727835" cy="520700"/>
          </a:xfrm>
          <a:prstGeom prst="rect">
            <a:avLst/>
          </a:prstGeom>
          <a:noFill/>
        </p:spPr>
        <p:txBody>
          <a:bodyPr wrap="square" lIns="91399" tIns="45699" rIns="91399" bIns="45699" rtlCol="0">
            <a:spAutoFit/>
          </a:bodyPr>
          <a:p>
            <a:pPr>
              <a:defRPr/>
            </a:pPr>
            <a:r>
              <a:rPr lang="zh-CN" altLang="en-US" sz="28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名词复数</a:t>
            </a:r>
            <a:endParaRPr lang="zh-CN" altLang="en-US" sz="2800" b="1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141865" y="2771808"/>
            <a:ext cx="2151997" cy="520700"/>
          </a:xfrm>
          <a:prstGeom prst="rect">
            <a:avLst/>
          </a:prstGeom>
          <a:noFill/>
        </p:spPr>
        <p:txBody>
          <a:bodyPr wrap="square" lIns="91399" tIns="45699" rIns="91399" bIns="45699" rtlCol="0">
            <a:spAutoFit/>
          </a:bodyPr>
          <a:p>
            <a:pPr>
              <a:defRPr/>
            </a:pPr>
            <a:r>
              <a:rPr lang="zh-CN" altLang="en-US" sz="2800" b="1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比较等级</a:t>
            </a:r>
            <a:endParaRPr lang="zh-CN" altLang="en-US" sz="2800" b="1" dirty="0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518463" y="973239"/>
            <a:ext cx="2484127" cy="1049655"/>
          </a:xfrm>
          <a:prstGeom prst="rect">
            <a:avLst/>
          </a:prstGeom>
          <a:noFill/>
        </p:spPr>
        <p:txBody>
          <a:bodyPr wrap="square" lIns="91399" tIns="45699" rIns="91399" bIns="45699" rtlCol="0">
            <a:spAutoFit/>
          </a:bodyPr>
          <a:p>
            <a:pPr algn="r">
              <a:lnSpc>
                <a:spcPct val="130000"/>
              </a:lnSpc>
            </a:pPr>
            <a:r>
              <a:rPr lang="zh-CN" altLang="en-GB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一本</a:t>
            </a:r>
            <a:r>
              <a:rPr lang="zh-CN" altLang="en-GB" sz="1600" b="1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书</a:t>
            </a:r>
            <a:r>
              <a:rPr lang="en-US" altLang="zh-CN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/ </a:t>
            </a:r>
            <a:r>
              <a:rPr lang="zh-CN" altLang="en-US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一瓶</a:t>
            </a:r>
            <a:r>
              <a:rPr lang="zh-CN" altLang="en-GB" sz="1600" b="1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水</a:t>
            </a:r>
            <a:endParaRPr lang="zh-CN" altLang="en-GB" sz="1600" b="1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GB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两本</a:t>
            </a:r>
            <a:r>
              <a:rPr lang="zh-CN" altLang="en-GB" sz="1600" b="1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书</a:t>
            </a:r>
            <a:r>
              <a:rPr lang="en-US" altLang="zh-CN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/ </a:t>
            </a:r>
            <a:r>
              <a:rPr lang="zh-CN" altLang="en-US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两瓶</a:t>
            </a:r>
            <a:r>
              <a:rPr lang="zh-CN" altLang="en-GB" sz="1600" b="1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水</a:t>
            </a:r>
            <a:endParaRPr lang="zh-CN" altLang="en-GB" sz="1600" b="1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GB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很多</a:t>
            </a:r>
            <a:r>
              <a:rPr lang="zh-CN" altLang="en-GB" sz="1600" b="1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书</a:t>
            </a:r>
            <a:r>
              <a:rPr lang="en-US" altLang="zh-CN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/ </a:t>
            </a:r>
            <a:r>
              <a:rPr lang="zh-CN" altLang="en-US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很多</a:t>
            </a:r>
            <a:r>
              <a:rPr lang="zh-CN" altLang="en-GB" sz="1600" b="1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水</a:t>
            </a:r>
            <a:endParaRPr lang="zh-CN" altLang="en-US" sz="1600" b="1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894955" y="989330"/>
            <a:ext cx="3096260" cy="1049655"/>
          </a:xfrm>
          <a:prstGeom prst="rect">
            <a:avLst/>
          </a:prstGeom>
          <a:noFill/>
        </p:spPr>
        <p:txBody>
          <a:bodyPr wrap="square" lIns="91399" tIns="45699" rIns="91399" bIns="45699" rtlCol="0">
            <a:spAutoFit/>
          </a:bodyPr>
          <a:p>
            <a:pPr>
              <a:lnSpc>
                <a:spcPct val="130000"/>
              </a:lnSpc>
            </a:pPr>
            <a:r>
              <a:rPr lang="en-US" altLang="en-GB" sz="160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a book/ a bottle of water</a:t>
            </a:r>
            <a:endParaRPr lang="en-US" altLang="en-GB" sz="160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en-GB" sz="160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two book</a:t>
            </a:r>
            <a:r>
              <a:rPr lang="en-US" altLang="en-GB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s</a:t>
            </a:r>
            <a:r>
              <a:rPr lang="en-US" altLang="en-GB" sz="160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/ two bottle</a:t>
            </a:r>
            <a:r>
              <a:rPr lang="en-US" altLang="en-GB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s</a:t>
            </a:r>
            <a:r>
              <a:rPr lang="en-US" altLang="en-GB" sz="160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of water</a:t>
            </a:r>
            <a:endParaRPr lang="en-US" altLang="en-GB" sz="160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en-GB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many</a:t>
            </a:r>
            <a:r>
              <a:rPr lang="en-US" altLang="en-GB" sz="160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book</a:t>
            </a:r>
            <a:r>
              <a:rPr lang="en-US" altLang="en-GB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s</a:t>
            </a:r>
            <a:r>
              <a:rPr lang="en-US" altLang="en-GB" sz="160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/ </a:t>
            </a:r>
            <a:r>
              <a:rPr lang="en-US" altLang="en-GB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much</a:t>
            </a:r>
            <a:r>
              <a:rPr lang="en-US" altLang="en-GB" sz="160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water</a:t>
            </a:r>
            <a:endParaRPr lang="en-US" altLang="en-GB" sz="160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139190" y="2672715"/>
            <a:ext cx="2978150" cy="729615"/>
          </a:xfrm>
          <a:prstGeom prst="rect">
            <a:avLst/>
          </a:prstGeom>
          <a:noFill/>
        </p:spPr>
        <p:txBody>
          <a:bodyPr wrap="square" lIns="91399" tIns="45699" rIns="91399" bIns="45699" rtlCol="0">
            <a:spAutoFit/>
          </a:bodyPr>
          <a:p>
            <a:pPr algn="r">
              <a:lnSpc>
                <a:spcPct val="130000"/>
              </a:lnSpc>
            </a:pPr>
            <a:r>
              <a:rPr lang="zh-CN" altLang="en-US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他的英语</a:t>
            </a:r>
            <a:r>
              <a:rPr lang="zh-CN" altLang="en-US" sz="1600" b="1" u="sng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更</a:t>
            </a:r>
            <a:r>
              <a:rPr lang="zh-CN" altLang="en-US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好</a:t>
            </a:r>
            <a:r>
              <a:rPr lang="en-US" altLang="zh-CN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/</a:t>
            </a:r>
            <a:r>
              <a:rPr lang="zh-CN" altLang="en-US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说得</a:t>
            </a:r>
            <a:r>
              <a:rPr lang="zh-CN" altLang="en-US" sz="1600" b="1" u="sng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更</a:t>
            </a:r>
            <a:r>
              <a:rPr lang="zh-CN" altLang="en-US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流畅。</a:t>
            </a:r>
            <a:endParaRPr lang="zh-CN" altLang="en-US" sz="1600" b="1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US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他的英语</a:t>
            </a:r>
            <a:r>
              <a:rPr lang="zh-CN" altLang="en-US" sz="1600" b="1" u="sng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最</a:t>
            </a:r>
            <a:r>
              <a:rPr lang="zh-CN" altLang="en-US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好/说得</a:t>
            </a:r>
            <a:r>
              <a:rPr lang="zh-CN" altLang="en-US" sz="1600" b="1" u="sng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最</a:t>
            </a:r>
            <a:r>
              <a:rPr lang="zh-CN" altLang="en-US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流畅。</a:t>
            </a:r>
            <a:endParaRPr lang="zh-CN" altLang="en-US" sz="1600" b="1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840345" y="2347595"/>
            <a:ext cx="3171190" cy="1369695"/>
          </a:xfrm>
          <a:prstGeom prst="rect">
            <a:avLst/>
          </a:prstGeom>
          <a:noFill/>
        </p:spPr>
        <p:txBody>
          <a:bodyPr wrap="square" lIns="91399" tIns="45699" rIns="91399" bIns="45699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His English is </a:t>
            </a:r>
            <a:r>
              <a:rPr lang="zh-CN" altLang="en-US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better</a:t>
            </a:r>
            <a:r>
              <a:rPr lang="en-US" altLang="zh-CN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.</a:t>
            </a:r>
            <a:endParaRPr lang="zh-CN" altLang="en-US" sz="160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/He speaks English </a:t>
            </a:r>
            <a:r>
              <a:rPr lang="zh-CN" altLang="en-US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more fluent</a:t>
            </a:r>
            <a:r>
              <a:rPr lang="en-US" altLang="zh-CN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ly.</a:t>
            </a:r>
            <a:endParaRPr lang="en-US" altLang="zh-CN" sz="160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His English is </a:t>
            </a:r>
            <a:r>
              <a:rPr lang="zh-CN" altLang="en-US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be</a:t>
            </a:r>
            <a:r>
              <a:rPr lang="en-US" altLang="zh-CN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st.</a:t>
            </a:r>
            <a:endParaRPr lang="zh-CN" altLang="en-US" sz="160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  <a:p>
            <a:pPr algn="l">
              <a:lnSpc>
                <a:spcPct val="130000"/>
              </a:lnSpc>
            </a:pPr>
            <a:r>
              <a:rPr lang="en-US" altLang="zh-CN" sz="160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/He speaks English </a:t>
            </a:r>
            <a:r>
              <a:rPr lang="zh-CN" altLang="en-US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mo</a:t>
            </a:r>
            <a:r>
              <a:rPr lang="en-US" altLang="zh-CN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st </a:t>
            </a:r>
            <a:r>
              <a:rPr lang="zh-CN" altLang="en-US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fluent</a:t>
            </a:r>
            <a:r>
              <a:rPr lang="en-US" altLang="zh-CN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ly.</a:t>
            </a:r>
            <a:endParaRPr lang="en-US" altLang="zh-CN" sz="1600" dirty="0">
              <a:solidFill>
                <a:srgbClr val="C00000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104" name="圆角矩形 103"/>
          <p:cNvSpPr/>
          <p:nvPr/>
        </p:nvSpPr>
        <p:spPr bwMode="auto">
          <a:xfrm>
            <a:off x="4633595" y="3859530"/>
            <a:ext cx="2859405" cy="1277620"/>
          </a:xfrm>
          <a:prstGeom prst="round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1F1F1"/>
              </a:gs>
            </a:gsLst>
            <a:lin ang="2700000" scaled="1"/>
            <a:tileRect/>
          </a:gradFill>
          <a:ln w="38100" cap="flat" cmpd="sng" algn="ctr">
            <a:gradFill flip="none" rotWithShape="1">
              <a:gsLst>
                <a:gs pos="100000">
                  <a:srgbClr val="FFFFFF"/>
                </a:gs>
                <a:gs pos="0">
                  <a:srgbClr val="CECED0"/>
                </a:gs>
              </a:gsLst>
              <a:lin ang="18900000" scaled="0"/>
              <a:tileRect/>
            </a:gradFill>
            <a:prstDash val="solid"/>
          </a:ln>
          <a:effectLst>
            <a:outerShdw blurRad="203200" dist="88900" dir="8100000" sx="102000" sy="102000" algn="tr" rotWithShape="0">
              <a:prstClr val="black">
                <a:alpha val="30000"/>
              </a:prstClr>
            </a:outerShdw>
          </a:effectLst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anchor="ctr"/>
          <a:p>
            <a:pPr algn="ctr">
              <a:defRPr/>
            </a:pPr>
            <a:endParaRPr lang="zh-CN" altLang="en-US" sz="1705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105" name="圆角矩形 104"/>
          <p:cNvSpPr/>
          <p:nvPr/>
        </p:nvSpPr>
        <p:spPr bwMode="auto">
          <a:xfrm>
            <a:off x="4633595" y="5277485"/>
            <a:ext cx="2859405" cy="1322070"/>
          </a:xfrm>
          <a:prstGeom prst="round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1F1F1"/>
              </a:gs>
            </a:gsLst>
            <a:lin ang="2700000" scaled="1"/>
            <a:tileRect/>
          </a:gradFill>
          <a:ln w="38100" cap="flat" cmpd="sng" algn="ctr">
            <a:gradFill flip="none" rotWithShape="1">
              <a:gsLst>
                <a:gs pos="100000">
                  <a:srgbClr val="FFFFFF"/>
                </a:gs>
                <a:gs pos="0">
                  <a:srgbClr val="CECED0"/>
                </a:gs>
              </a:gsLst>
              <a:lin ang="18900000" scaled="0"/>
              <a:tileRect/>
            </a:gradFill>
            <a:prstDash val="solid"/>
          </a:ln>
          <a:effectLst>
            <a:outerShdw blurRad="203200" dist="88900" dir="8100000" sx="102000" sy="102000" algn="tr" rotWithShape="0">
              <a:prstClr val="black">
                <a:alpha val="30000"/>
              </a:prstClr>
            </a:outerShdw>
          </a:effectLst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anchor="ctr"/>
          <a:p>
            <a:pPr algn="ctr">
              <a:defRPr/>
            </a:pPr>
            <a:endParaRPr lang="zh-CN" altLang="en-US" sz="1705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106" name="组合 105"/>
          <p:cNvGrpSpPr/>
          <p:nvPr/>
        </p:nvGrpSpPr>
        <p:grpSpPr>
          <a:xfrm>
            <a:off x="2147213" y="3932395"/>
            <a:ext cx="2764037" cy="1132417"/>
            <a:chOff x="4304043" y="1286668"/>
            <a:chExt cx="3837944" cy="2757793"/>
          </a:xfrm>
          <a:solidFill>
            <a:srgbClr val="0070C0"/>
          </a:solidFill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07" name="圆角矩形 106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pFill/>
            <a:ln w="25400" cap="flat" cmpd="sng" algn="ctr">
              <a:solidFill>
                <a:srgbClr val="0070C0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108" name="圆角矩形 107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pFill/>
            <a:ln w="25400" cap="flat" cmpd="sng" algn="ctr">
              <a:solidFill>
                <a:srgbClr val="0070C0"/>
              </a:solidFill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109" name="组合 108"/>
          <p:cNvGrpSpPr/>
          <p:nvPr/>
        </p:nvGrpSpPr>
        <p:grpSpPr>
          <a:xfrm>
            <a:off x="2147213" y="5394848"/>
            <a:ext cx="2764037" cy="1132417"/>
            <a:chOff x="4304043" y="1286668"/>
            <a:chExt cx="3837944" cy="2757793"/>
          </a:xfrm>
          <a:solidFill>
            <a:srgbClr val="00B050"/>
          </a:solidFill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10" name="圆角矩形 109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111" name="圆角矩形 110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112" name="组合 111"/>
          <p:cNvGrpSpPr/>
          <p:nvPr/>
        </p:nvGrpSpPr>
        <p:grpSpPr>
          <a:xfrm>
            <a:off x="1139168" y="3821127"/>
            <a:ext cx="3211374" cy="131568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13" name="圆角矩形 112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rgbClr val="FFFFFF">
                    <a:lumMod val="95000"/>
                  </a:srgbClr>
                </a:gs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114" name="圆角矩形 113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115" name="组合 114"/>
          <p:cNvGrpSpPr/>
          <p:nvPr/>
        </p:nvGrpSpPr>
        <p:grpSpPr>
          <a:xfrm>
            <a:off x="1104684" y="5283580"/>
            <a:ext cx="3211374" cy="131568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16" name="圆角矩形 115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rgbClr val="FFFFFF">
                    <a:lumMod val="95000"/>
                  </a:srgbClr>
                </a:gs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117" name="圆角矩形 116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118" name="组合 117"/>
          <p:cNvGrpSpPr/>
          <p:nvPr/>
        </p:nvGrpSpPr>
        <p:grpSpPr>
          <a:xfrm>
            <a:off x="7259430" y="3901993"/>
            <a:ext cx="2764037" cy="1132417"/>
            <a:chOff x="4304043" y="1286668"/>
            <a:chExt cx="3837944" cy="2757793"/>
          </a:xfrm>
          <a:solidFill>
            <a:schemeClr val="accent1">
              <a:lumMod val="75000"/>
            </a:schemeClr>
          </a:solidFill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19" name="圆角矩形 118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120" name="圆角矩形 119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121" name="组合 120"/>
          <p:cNvGrpSpPr/>
          <p:nvPr/>
        </p:nvGrpSpPr>
        <p:grpSpPr>
          <a:xfrm>
            <a:off x="7259430" y="5364446"/>
            <a:ext cx="2764037" cy="1132417"/>
            <a:chOff x="4304043" y="1286668"/>
            <a:chExt cx="3837944" cy="2757793"/>
          </a:xfrm>
          <a:solidFill>
            <a:srgbClr val="7030A0"/>
          </a:solidFill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22" name="圆角矩形 121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123" name="圆角矩形 122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124" name="组合 123"/>
          <p:cNvGrpSpPr/>
          <p:nvPr/>
        </p:nvGrpSpPr>
        <p:grpSpPr>
          <a:xfrm>
            <a:off x="7820135" y="3821127"/>
            <a:ext cx="3211374" cy="131568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25" name="圆角矩形 124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rgbClr val="FFFFFF">
                    <a:lumMod val="95000"/>
                  </a:srgbClr>
                </a:gs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126" name="圆角矩形 125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127" name="组合 126"/>
          <p:cNvGrpSpPr/>
          <p:nvPr/>
        </p:nvGrpSpPr>
        <p:grpSpPr>
          <a:xfrm>
            <a:off x="7785649" y="5283580"/>
            <a:ext cx="3211374" cy="131568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28" name="圆角矩形 127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rgbClr val="FFFFFF">
                    <a:lumMod val="95000"/>
                  </a:srgbClr>
                </a:gs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129" name="圆角矩形 128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p>
              <a:pPr algn="ctr"/>
              <a:endParaRPr lang="zh-CN" altLang="en-US" sz="1705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30" name="TextBox 77"/>
          <p:cNvSpPr txBox="1"/>
          <p:nvPr/>
        </p:nvSpPr>
        <p:spPr>
          <a:xfrm>
            <a:off x="5107305" y="4238625"/>
            <a:ext cx="1727835" cy="520700"/>
          </a:xfrm>
          <a:prstGeom prst="rect">
            <a:avLst/>
          </a:prstGeom>
          <a:noFill/>
        </p:spPr>
        <p:txBody>
          <a:bodyPr wrap="square" lIns="91399" tIns="45699" rIns="91399" bIns="45699" rtlCol="0">
            <a:spAutoFit/>
          </a:bodyPr>
          <a:p>
            <a:pPr>
              <a:defRPr/>
            </a:pPr>
            <a:r>
              <a:rPr lang="zh-CN" altLang="en-US" sz="28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人称代词</a:t>
            </a:r>
            <a:endParaRPr lang="zh-CN" altLang="en-US" sz="2800" b="1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131" name="TextBox 78"/>
          <p:cNvSpPr txBox="1"/>
          <p:nvPr/>
        </p:nvSpPr>
        <p:spPr>
          <a:xfrm>
            <a:off x="5107575" y="5701063"/>
            <a:ext cx="2151997" cy="520700"/>
          </a:xfrm>
          <a:prstGeom prst="rect">
            <a:avLst/>
          </a:prstGeom>
          <a:noFill/>
        </p:spPr>
        <p:txBody>
          <a:bodyPr wrap="square" lIns="91399" tIns="45699" rIns="91399" bIns="45699" rtlCol="0">
            <a:spAutoFit/>
          </a:bodyPr>
          <a:p>
            <a:pPr>
              <a:defRPr/>
            </a:pPr>
            <a:r>
              <a:rPr lang="zh-CN" altLang="en-US" sz="2800" b="1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基序数词</a:t>
            </a:r>
            <a:endParaRPr lang="zh-CN" altLang="en-US" sz="2800" b="1" dirty="0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132" name="TextBox 79"/>
          <p:cNvSpPr txBox="1"/>
          <p:nvPr/>
        </p:nvSpPr>
        <p:spPr>
          <a:xfrm>
            <a:off x="1468933" y="4103154"/>
            <a:ext cx="2484127" cy="729615"/>
          </a:xfrm>
          <a:prstGeom prst="rect">
            <a:avLst/>
          </a:prstGeom>
          <a:noFill/>
        </p:spPr>
        <p:txBody>
          <a:bodyPr wrap="square" lIns="91399" tIns="45699" rIns="91399" bIns="45699" rtlCol="0">
            <a:spAutoFit/>
          </a:bodyPr>
          <a:p>
            <a:pPr algn="r">
              <a:lnSpc>
                <a:spcPct val="130000"/>
              </a:lnSpc>
            </a:pPr>
            <a:r>
              <a:rPr lang="zh-CN" altLang="en-GB" sz="1600" b="1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他的</a:t>
            </a:r>
            <a:r>
              <a:rPr lang="zh-CN" altLang="en-GB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父亲鼓励</a:t>
            </a:r>
            <a:r>
              <a:rPr lang="zh-CN" altLang="en-GB" sz="1600" b="1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他。</a:t>
            </a:r>
            <a:endParaRPr lang="zh-CN" altLang="en-GB" sz="1600" b="1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GB" sz="1600" b="1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他</a:t>
            </a:r>
            <a:r>
              <a:rPr lang="zh-CN" altLang="en-GB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鼓励</a:t>
            </a:r>
            <a:r>
              <a:rPr lang="zh-CN" altLang="en-GB" sz="1600" b="1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他自己。</a:t>
            </a:r>
            <a:endParaRPr lang="zh-CN" altLang="en-US" sz="1600" b="1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133" name="TextBox 80"/>
          <p:cNvSpPr txBox="1"/>
          <p:nvPr/>
        </p:nvSpPr>
        <p:spPr>
          <a:xfrm>
            <a:off x="7860665" y="4103370"/>
            <a:ext cx="3096260" cy="729615"/>
          </a:xfrm>
          <a:prstGeom prst="rect">
            <a:avLst/>
          </a:prstGeom>
          <a:noFill/>
        </p:spPr>
        <p:txBody>
          <a:bodyPr wrap="square" lIns="91399" tIns="45699" rIns="91399" bIns="45699" rtlCol="0">
            <a:spAutoFit/>
          </a:bodyPr>
          <a:p>
            <a:pPr>
              <a:lnSpc>
                <a:spcPct val="130000"/>
              </a:lnSpc>
            </a:pPr>
            <a:r>
              <a:rPr lang="en-US" altLang="en-GB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His</a:t>
            </a:r>
            <a:r>
              <a:rPr lang="en-US" altLang="en-GB" sz="160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father encouraged </a:t>
            </a:r>
            <a:r>
              <a:rPr lang="en-US" altLang="en-GB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him</a:t>
            </a:r>
            <a:r>
              <a:rPr lang="en-US" altLang="en-GB" sz="160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.</a:t>
            </a:r>
            <a:endParaRPr lang="en-US" altLang="en-GB" sz="160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en-GB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He</a:t>
            </a:r>
            <a:r>
              <a:rPr lang="en-US" altLang="en-GB" sz="160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encouraged </a:t>
            </a:r>
            <a:r>
              <a:rPr lang="en-US" altLang="en-GB"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himself</a:t>
            </a:r>
            <a:r>
              <a:rPr lang="en-US" altLang="en-GB" sz="1600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.</a:t>
            </a:r>
            <a:endParaRPr lang="en-US" altLang="en-GB" sz="1600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134" name="TextBox 81"/>
          <p:cNvSpPr txBox="1"/>
          <p:nvPr/>
        </p:nvSpPr>
        <p:spPr>
          <a:xfrm>
            <a:off x="1271270" y="5652135"/>
            <a:ext cx="2978150" cy="409575"/>
          </a:xfrm>
          <a:prstGeom prst="rect">
            <a:avLst/>
          </a:prstGeom>
          <a:noFill/>
        </p:spPr>
        <p:txBody>
          <a:bodyPr wrap="square" lIns="91399" tIns="45699" rIns="91399" bIns="45699" rtlCol="0">
            <a:spAutoFit/>
          </a:bodyPr>
          <a:p>
            <a:pPr algn="r">
              <a:lnSpc>
                <a:spcPct val="130000"/>
              </a:lnSpc>
            </a:pPr>
            <a:r>
              <a:rPr lang="zh-CN" altLang="en-US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这是这</a:t>
            </a:r>
            <a:r>
              <a:rPr lang="zh-CN" altLang="en-US" sz="1600" b="1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三</a:t>
            </a:r>
            <a:r>
              <a:rPr lang="zh-CN" altLang="en-US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人</a:t>
            </a:r>
            <a:r>
              <a:rPr lang="zh-CN" altLang="en-US" sz="1600" b="1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第三</a:t>
            </a:r>
            <a:r>
              <a:rPr lang="zh-CN" altLang="en-US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次获得</a:t>
            </a:r>
            <a:r>
              <a:rPr lang="zh-CN" altLang="en-US" sz="1600" b="1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三</a:t>
            </a:r>
            <a:r>
              <a:rPr lang="zh-CN" altLang="en-US" sz="1600" b="1" dirty="0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等奖。</a:t>
            </a:r>
            <a:endParaRPr lang="zh-CN" altLang="en-US" sz="1600" b="1" dirty="0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sp>
        <p:nvSpPr>
          <p:cNvPr id="135" name="TextBox 82"/>
          <p:cNvSpPr txBox="1"/>
          <p:nvPr/>
        </p:nvSpPr>
        <p:spPr>
          <a:xfrm>
            <a:off x="7893685" y="5492115"/>
            <a:ext cx="3131820" cy="729615"/>
          </a:xfrm>
          <a:prstGeom prst="rect">
            <a:avLst/>
          </a:prstGeom>
          <a:noFill/>
        </p:spPr>
        <p:txBody>
          <a:bodyPr wrap="square" lIns="91399" tIns="45699" rIns="91399" bIns="45699" rtlCol="0">
            <a:spAutoFit/>
          </a:bodyPr>
          <a:p>
            <a:pPr>
              <a:lnSpc>
                <a:spcPct val="130000"/>
              </a:lnSpc>
            </a:pPr>
            <a:r>
              <a:rPr lang="en-US" sz="160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It</a:t>
            </a:r>
            <a:r>
              <a:rPr sz="160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is </a:t>
            </a:r>
            <a:r>
              <a:rPr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the third</a:t>
            </a:r>
            <a:r>
              <a:rPr sz="160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time the </a:t>
            </a:r>
            <a:r>
              <a:rPr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three</a:t>
            </a:r>
            <a:r>
              <a:rPr sz="160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  </a:t>
            </a:r>
            <a:r>
              <a:rPr lang="en-US" sz="160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have </a:t>
            </a:r>
            <a:r>
              <a:rPr sz="160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won </a:t>
            </a:r>
            <a:r>
              <a:rPr sz="1600" dirty="0">
                <a:solidFill>
                  <a:srgbClr val="C0000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the third </a:t>
            </a:r>
            <a:r>
              <a:rPr sz="160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prize</a:t>
            </a:r>
            <a:r>
              <a:rPr lang="en-US" sz="1600" dirty="0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rPr>
              <a:t>.</a:t>
            </a:r>
            <a:endParaRPr lang="en-US" sz="1600" dirty="0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80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85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9000"/>
                            </p:stCondLst>
                            <p:childTnLst>
                              <p:par>
                                <p:cTn id="1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9500"/>
                            </p:stCondLst>
                            <p:childTnLst>
                              <p:par>
                                <p:cTn id="1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ldLvl="0" animBg="1"/>
      <p:bldP spid="69" grpId="0" bldLvl="0" animBg="1"/>
      <p:bldP spid="78" grpId="0"/>
      <p:bldP spid="79" grpId="0"/>
      <p:bldP spid="80" grpId="0"/>
      <p:bldP spid="81" grpId="0"/>
      <p:bldP spid="82" grpId="0"/>
      <p:bldP spid="83" grpId="0"/>
      <p:bldP spid="104" grpId="0" bldLvl="0" animBg="1"/>
      <p:bldP spid="105" grpId="0" bldLvl="0" animBg="1"/>
      <p:bldP spid="130" grpId="0"/>
      <p:bldP spid="131" grpId="0"/>
      <p:bldP spid="132" grpId="0"/>
      <p:bldP spid="133" grpId="0"/>
      <p:bldP spid="134" grpId="0"/>
      <p:bldP spid="1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0" y="0"/>
            <a:ext cx="985019" cy="58316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192931" y="0"/>
            <a:ext cx="576064" cy="836712"/>
            <a:chOff x="841003" y="360040"/>
            <a:chExt cx="504056" cy="836712"/>
          </a:xfrm>
          <a:solidFill>
            <a:srgbClr val="00B0F0"/>
          </a:solidFill>
        </p:grpSpPr>
        <p:sp>
          <p:nvSpPr>
            <p:cNvPr id="32" name="矩形 31"/>
            <p:cNvSpPr/>
            <p:nvPr/>
          </p:nvSpPr>
          <p:spPr>
            <a:xfrm>
              <a:off x="841003" y="360040"/>
              <a:ext cx="504056" cy="54868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 rot="10800000">
              <a:off x="841003" y="908720"/>
              <a:ext cx="504056" cy="288032"/>
            </a:xfrm>
            <a:prstGeom prst="triangle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5" name="文本框 9"/>
          <p:cNvSpPr txBox="1"/>
          <p:nvPr/>
        </p:nvSpPr>
        <p:spPr>
          <a:xfrm>
            <a:off x="868045" y="172720"/>
            <a:ext cx="4703445" cy="4375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p>
            <a:pPr marL="0" lvl="1" algn="ctr"/>
            <a:r>
              <a:rPr 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2-1. 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名词单数变复数</a:t>
            </a:r>
            <a:r>
              <a:rPr lang="zh-CN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主要规则</a:t>
            </a:r>
            <a:endParaRPr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Rectangle 5"/>
          <p:cNvSpPr/>
          <p:nvPr/>
        </p:nvSpPr>
        <p:spPr>
          <a:xfrm>
            <a:off x="253365" y="3371215"/>
            <a:ext cx="11105515" cy="313817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ysClr val="windowText" lastClr="000000"/>
                </a:solidFill>
                <a:latin typeface="Calibri" panose="020F050202020403020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ysClr val="windowText" lastClr="000000"/>
                </a:solidFill>
                <a:latin typeface="Calibri" panose="020F050202020403020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ysClr val="windowText" lastClr="000000"/>
                </a:solidFill>
                <a:latin typeface="Calibri" panose="020F0502020204030204" charset="0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 typeface="Wingdings" panose="05000000000000000000" charset="0"/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1.凡是以s、z、x、ch、sh结尾的词，词尾加-es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例如：bu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qui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z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fo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mat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ch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fla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sh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toothbru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sh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2.以辅音字母+y结尾的词，将y改变为i，再加-es 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例如： cand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fair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strawberr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3.以-o结尾的，如不是外来词或缩写，就加-es，否则加-s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0" eaLnBrk="1" hangingPunct="1">
              <a:lnSpc>
                <a:spcPts val="3480"/>
              </a:lnSpc>
              <a:spcBef>
                <a:spcPct val="0"/>
              </a:spcBef>
              <a:buFont typeface="Wingdings" panose="05000000000000000000" charset="0"/>
              <a:buChar char="Ø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例如： tomato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potato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piano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 photo</a:t>
            </a:r>
            <a:r>
              <a:rPr lang="zh-CN" altLang="en-US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53365" y="-182245"/>
            <a:ext cx="478790" cy="7308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200" b="1">
                <a:solidFill>
                  <a:schemeClr val="bg1"/>
                </a:solidFill>
                <a:sym typeface="+mn-ea"/>
              </a:rPr>
              <a:t>2</a:t>
            </a:r>
            <a:endParaRPr lang="en-US" sz="1400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3040" y="3575685"/>
            <a:ext cx="11313160" cy="2992755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</a:ln>
          <a:effectLst/>
        </p:spPr>
        <p:style>
          <a:lnRef idx="2">
            <a:srgbClr val="FFBF53">
              <a:shade val="50000"/>
            </a:srgbClr>
          </a:lnRef>
          <a:fillRef idx="1">
            <a:srgbClr val="FFBF53"/>
          </a:fillRef>
          <a:effectRef idx="0">
            <a:srgbClr val="FFBF53"/>
          </a:effectRef>
          <a:fontRef idx="minor">
            <a:srgbClr val="FFFFFF"/>
          </a:fontRef>
        </p:style>
        <p:txBody>
          <a:bodyPr rtlCol="0" anchor="ctr"/>
          <a:p>
            <a:pPr algn="ctr"/>
            <a:endParaRPr lang="zh-CN" altLang="en-US">
              <a:latin typeface="Impact" panose="020B0806030902050204" pitchFamily="34" charset="0"/>
              <a:ea typeface="微软雅黑" panose="020B0503020204020204" pitchFamily="34" charset="-122"/>
              <a:cs typeface="+mn-ea"/>
              <a:sym typeface="Impact" panose="020B080603090205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 rot="0">
            <a:off x="732155" y="837565"/>
            <a:ext cx="10774680" cy="2389505"/>
            <a:chOff x="3724323" y="1908536"/>
            <a:chExt cx="1329153" cy="132886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2" name="椭圆 4"/>
            <p:cNvSpPr/>
            <p:nvPr/>
          </p:nvSpPr>
          <p:spPr>
            <a:xfrm>
              <a:off x="3724323" y="1908536"/>
              <a:ext cx="1329153" cy="1328863"/>
            </a:xfrm>
            <a:prstGeom prst="roundRect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847605" y="1971057"/>
              <a:ext cx="1098122" cy="1098121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rgbClr val="0070C0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731645" y="1014730"/>
            <a:ext cx="9054465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写出名词的复数形式：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1. bus; quiz; fox; match; flash; toothbrush 2. candy; fairy; strawberry; 3. tomato; potato; piano; photo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400" b="1"/>
          </a:p>
        </p:txBody>
      </p:sp>
      <p:grpSp>
        <p:nvGrpSpPr>
          <p:cNvPr id="42" name="组合 41"/>
          <p:cNvGrpSpPr/>
          <p:nvPr/>
        </p:nvGrpSpPr>
        <p:grpSpPr>
          <a:xfrm>
            <a:off x="11828513" y="5987702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3" name="椭圆 42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C65885"/>
            </a:solidFill>
            <a:ln w="28575" cap="flat" cmpd="sng" algn="ctr">
              <a:solidFill>
                <a:srgbClr val="C6588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708101" y="6568576"/>
            <a:ext cx="360040" cy="36004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6" name="椭圆 45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9499126" y="5905460"/>
            <a:ext cx="946294" cy="946294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49" name="椭圆 48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FBF53"/>
            </a:solidFill>
            <a:ln w="28575" cap="flat" cmpd="sng" algn="ctr">
              <a:solidFill>
                <a:srgbClr val="FFC00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0633466" y="6955994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2" name="椭圆 51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1316770" y="4888598"/>
            <a:ext cx="720080" cy="720080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8" name="椭圆 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F17475"/>
            </a:solidFill>
            <a:ln w="28575" cap="flat" cmpd="sng" algn="ctr">
              <a:solidFill>
                <a:srgbClr val="F17475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1648506" y="5702582"/>
            <a:ext cx="222188" cy="222188"/>
            <a:chOff x="3724323" y="1908536"/>
            <a:chExt cx="1329153" cy="1329153"/>
          </a:xfrm>
          <a:gradFill>
            <a:gsLst>
              <a:gs pos="62000">
                <a:srgbClr val="C69135"/>
              </a:gs>
              <a:gs pos="34200">
                <a:srgbClr val="E6D38F"/>
              </a:gs>
              <a:gs pos="0">
                <a:srgbClr val="FCD860"/>
              </a:gs>
              <a:gs pos="100000">
                <a:srgbClr val="F1DF97"/>
              </a:gs>
            </a:gsLst>
            <a:lin ang="12000000" scaled="0"/>
          </a:gradFill>
        </p:grpSpPr>
        <p:sp>
          <p:nvSpPr>
            <p:cNvPr id="58" name="椭圆 57"/>
            <p:cNvSpPr/>
            <p:nvPr/>
          </p:nvSpPr>
          <p:spPr>
            <a:xfrm>
              <a:off x="3724323" y="1908536"/>
              <a:ext cx="1329153" cy="1329153"/>
            </a:xfrm>
            <a:prstGeom prst="ellipse">
              <a:avLst/>
            </a:prstGeom>
            <a:solidFill>
              <a:srgbClr val="00B0F0"/>
            </a:solidFill>
            <a:ln w="28575" cap="flat" cmpd="sng" algn="ctr">
              <a:solidFill>
                <a:srgbClr val="00B0F0"/>
              </a:solidFill>
              <a:prstDash val="solid"/>
            </a:ln>
            <a:effectLst>
              <a:outerShdw blurRad="279400" dist="889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noFill/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rgbClr val="FFBF53">
                <a:shade val="50000"/>
              </a:srgbClr>
            </a:lnRef>
            <a:fillRef idx="1">
              <a:srgbClr val="FFBF53"/>
            </a:fillRef>
            <a:effectRef idx="0">
              <a:srgbClr val="FFBF53"/>
            </a:effectRef>
            <a:fontRef idx="minor">
              <a:srgbClr val="FFFFFF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Impact" panose="020B0806030902050204" pitchFamily="34" charset="0"/>
                <a:ea typeface="微软雅黑" panose="020B0503020204020204" pitchFamily="34" charset="-122"/>
                <a:cs typeface="+mn-ea"/>
                <a:sym typeface="Impact" panose="020B0806030902050204" pitchFamily="34" charset="0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7401560" y="1002665"/>
            <a:ext cx="3232150" cy="19996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zh-CN" altLang="en-US" sz="1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美国</a:t>
            </a:r>
            <a:r>
              <a:rPr lang="zh-CN" altLang="en-US" sz="1400" b="1" u="sng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黑人</a:t>
            </a:r>
            <a:r>
              <a:rPr lang="zh-CN" altLang="en-US" sz="1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和</a:t>
            </a:r>
            <a:r>
              <a:rPr lang="zh-CN" altLang="en-US" sz="1400" b="1" u="sng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英雄</a:t>
            </a:r>
            <a:r>
              <a:rPr lang="zh-CN" altLang="en-US" sz="1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爱吃</a:t>
            </a:r>
            <a:r>
              <a:rPr lang="zh-CN" altLang="en-US" sz="1400" b="1" u="sng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土豆</a:t>
            </a:r>
            <a:r>
              <a:rPr lang="zh-CN" altLang="en-US" sz="1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和</a:t>
            </a:r>
            <a:r>
              <a:rPr lang="zh-CN" altLang="en-US" sz="1400" b="1" u="sng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西红柿</a:t>
            </a:r>
            <a:r>
              <a:rPr lang="zh-CN" altLang="en-US" sz="1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。</a:t>
            </a:r>
            <a:endParaRPr lang="zh-CN" altLang="en-US" sz="14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indent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•    negro-negroes; hero-heroes; potato-potatoes; tomato-tomatoes</a:t>
            </a:r>
            <a:endParaRPr lang="zh-CN" altLang="en-US" sz="1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其余o结尾的词加s, photo-</a:t>
            </a:r>
            <a:endParaRPr lang="zh-CN" altLang="en-US" sz="1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indent="0">
              <a:lnSpc>
                <a:spcPct val="13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photos; piano-pianos</a:t>
            </a:r>
            <a:endParaRPr lang="zh-CN" altLang="en-US" sz="14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5" grpId="0"/>
      <p:bldP spid="5" grpId="1"/>
    </p:bldLst>
  </p:timing>
</p:sld>
</file>

<file path=ppt/tags/tag1.xml><?xml version="1.0" encoding="utf-8"?>
<p:tagLst xmlns:p="http://schemas.openxmlformats.org/presentationml/2006/main">
  <p:tag name="KSO_WM_UNIT_TABLE_BEAUTIFY" val="smartTable{bcc590c2-95f0-4ba3-a96e-2c10c445b5e5}"/>
</p:tagLst>
</file>

<file path=ppt/tags/tag2.xml><?xml version="1.0" encoding="utf-8"?>
<p:tagLst xmlns:p="http://schemas.openxmlformats.org/presentationml/2006/main">
  <p:tag name="KSO_WM_UNIT_TABLE_BEAUTIFY" val="smartTable{9c2399d4-3024-4294-93cf-3c4ff766c458}"/>
</p:tagLst>
</file>

<file path=ppt/theme/theme1.xml><?xml version="1.0" encoding="utf-8"?>
<a:theme xmlns:a="http://schemas.openxmlformats.org/drawingml/2006/main" name="Office 主题​​">
  <a:themeElements>
    <a:clrScheme name="黄色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BF53"/>
      </a:accent1>
      <a:accent2>
        <a:srgbClr val="F17475"/>
      </a:accent2>
      <a:accent3>
        <a:srgbClr val="01B3C5"/>
      </a:accent3>
      <a:accent4>
        <a:srgbClr val="6A3C7C"/>
      </a:accent4>
      <a:accent5>
        <a:srgbClr val="C65885"/>
      </a:accent5>
      <a:accent6>
        <a:srgbClr val="FCC79F"/>
      </a:accent6>
      <a:hlink>
        <a:srgbClr val="00AF92"/>
      </a:hlink>
      <a:folHlink>
        <a:srgbClr val="869FB7"/>
      </a:folHlink>
    </a:clrScheme>
    <a:fontScheme name="Temp">
      <a:majorFont>
        <a:latin typeface="Impact"/>
        <a:ea typeface="微软雅黑"/>
        <a:cs typeface=""/>
      </a:majorFont>
      <a:minorFont>
        <a:latin typeface="Impact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自定义 5">
      <a:dk1>
        <a:sysClr val="windowText" lastClr="000000"/>
      </a:dk1>
      <a:lt1>
        <a:sysClr val="window" lastClr="FFFFFF"/>
      </a:lt1>
      <a:dk2>
        <a:srgbClr val="C00000"/>
      </a:dk2>
      <a:lt2>
        <a:srgbClr val="EEECE1"/>
      </a:lt2>
      <a:accent1>
        <a:srgbClr val="FFC00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p">
      <a:majorFont>
        <a:latin typeface="Abadi MT"/>
        <a:ea typeface="方正正纤黑简体"/>
        <a:cs typeface=""/>
      </a:majorFont>
      <a:minorFont>
        <a:latin typeface="Abadi MT"/>
        <a:ea typeface="方正正纤黑简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lnSpc>
            <a:spcPct val="130000"/>
          </a:lnSpc>
          <a:defRPr sz="1400" dirty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lnSpc>
            <a:spcPct val="130000"/>
          </a:lnSpc>
          <a:spcBef>
            <a:spcPts val="600"/>
          </a:spcBef>
          <a:defRPr sz="1400" kern="0" dirty="0">
            <a:latin typeface="微软雅黑" panose="020B0503020204020204" pitchFamily="34" charset="-122"/>
            <a:ea typeface="微软雅黑" panose="020B0503020204020204" pitchFamily="34" charset="-122"/>
            <a:cs typeface="+mn-ea"/>
            <a:sym typeface="+mn-lt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黄色">
    <a:dk1>
      <a:srgbClr val="000000"/>
    </a:dk1>
    <a:lt1>
      <a:srgbClr val="FFFFFF"/>
    </a:lt1>
    <a:dk2>
      <a:srgbClr val="44546A"/>
    </a:dk2>
    <a:lt2>
      <a:srgbClr val="E7E6E6"/>
    </a:lt2>
    <a:accent1>
      <a:srgbClr val="FFBF53"/>
    </a:accent1>
    <a:accent2>
      <a:srgbClr val="F17475"/>
    </a:accent2>
    <a:accent3>
      <a:srgbClr val="01B3C5"/>
    </a:accent3>
    <a:accent4>
      <a:srgbClr val="6A3C7C"/>
    </a:accent4>
    <a:accent5>
      <a:srgbClr val="C65885"/>
    </a:accent5>
    <a:accent6>
      <a:srgbClr val="FCC79F"/>
    </a:accent6>
    <a:hlink>
      <a:srgbClr val="00AF92"/>
    </a:hlink>
    <a:folHlink>
      <a:srgbClr val="869FB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20942</Words>
  <Application>WPS 演示</Application>
  <PresentationFormat>自定义</PresentationFormat>
  <Paragraphs>1015</Paragraphs>
  <Slides>44</Slides>
  <Notes>39</Notes>
  <HiddenSlides>0</HiddenSlides>
  <MMClips>1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44</vt:i4>
      </vt:variant>
    </vt:vector>
  </HeadingPairs>
  <TitlesOfParts>
    <vt:vector size="64" baseType="lpstr">
      <vt:lpstr>Arial</vt:lpstr>
      <vt:lpstr>宋体</vt:lpstr>
      <vt:lpstr>Wingdings</vt:lpstr>
      <vt:lpstr>微软雅黑</vt:lpstr>
      <vt:lpstr>华文细黑</vt:lpstr>
      <vt:lpstr>Impact</vt:lpstr>
      <vt:lpstr>Times New Roman</vt:lpstr>
      <vt:lpstr>Calibri</vt:lpstr>
      <vt:lpstr>Wingdings</vt:lpstr>
      <vt:lpstr>Arial Unicode MS</vt:lpstr>
      <vt:lpstr>Agency FB</vt:lpstr>
      <vt:lpstr>Abadi MT</vt:lpstr>
      <vt:lpstr>Shit Happens</vt:lpstr>
      <vt:lpstr>HelveticaNeue</vt:lpstr>
      <vt:lpstr>NumberOnly</vt:lpstr>
      <vt:lpstr>华文新魏</vt:lpstr>
      <vt:lpstr>方正正纤黑简体</vt:lpstr>
      <vt:lpstr>黑体</vt:lpstr>
      <vt:lpstr>Office 主题​​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https://dxpu.taobao.com/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大侠素材铺</dc:title>
  <dc:creator>大侠素材铺</dc:creator>
  <dc:description>大侠素材铺
淘宝店：https://dxpu.taobao.com/</dc:description>
  <cp:lastModifiedBy>南山有谷堆</cp:lastModifiedBy>
  <cp:revision>130</cp:revision>
  <dcterms:created xsi:type="dcterms:W3CDTF">2015-09-13T11:28:00Z</dcterms:created>
  <dcterms:modified xsi:type="dcterms:W3CDTF">2020-12-17T08:41:14Z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