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2"/>
  </p:notesMasterIdLst>
  <p:sldIdLst>
    <p:sldId id="325" r:id="rId4"/>
    <p:sldId id="306" r:id="rId5"/>
    <p:sldId id="278" r:id="rId6"/>
    <p:sldId id="281" r:id="rId7"/>
    <p:sldId id="269" r:id="rId8"/>
    <p:sldId id="270" r:id="rId9"/>
    <p:sldId id="286" r:id="rId10"/>
    <p:sldId id="256" r:id="rId11"/>
    <p:sldId id="260" r:id="rId13"/>
    <p:sldId id="259" r:id="rId14"/>
    <p:sldId id="257" r:id="rId15"/>
    <p:sldId id="258" r:id="rId16"/>
    <p:sldId id="261" r:id="rId17"/>
    <p:sldId id="271" r:id="rId18"/>
    <p:sldId id="282" r:id="rId19"/>
    <p:sldId id="284" r:id="rId20"/>
    <p:sldId id="300" r:id="rId21"/>
    <p:sldId id="301" r:id="rId22"/>
    <p:sldId id="299" r:id="rId23"/>
    <p:sldId id="305" r:id="rId24"/>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60"/>
        <p:guide pos="284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notesMaster" Target="notesMasters/notesMaster1.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pic>
        <p:nvPicPr>
          <p:cNvPr id="5124" name="图片 6" descr="logo横版 png"/>
          <p:cNvPicPr>
            <a:picLocks noChangeAspect="1"/>
          </p:cNvPicPr>
          <p:nvPr userDrawn="1"/>
        </p:nvPicPr>
        <p:blipFill>
          <a:blip r:embed="rId12"/>
          <a:stretch>
            <a:fillRect/>
          </a:stretch>
        </p:blipFill>
        <p:spPr>
          <a:xfrm>
            <a:off x="8224520" y="24130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pic>
        <p:nvPicPr>
          <p:cNvPr id="5124" name="图片 6" descr="logo横版 png"/>
          <p:cNvPicPr>
            <a:picLocks noChangeAspect="1"/>
          </p:cNvPicPr>
          <p:nvPr userDrawn="1"/>
        </p:nvPicPr>
        <p:blipFill>
          <a:blip r:embed="rId12"/>
          <a:stretch>
            <a:fillRect/>
          </a:stretch>
        </p:blipFill>
        <p:spPr>
          <a:xfrm>
            <a:off x="8224520" y="24130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4.GIF"/><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5.GIF"/><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6.GIF"/><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8.png"/><Relationship Id="rId4" Type="http://schemas.microsoft.com/office/2007/relationships/media" Target="file:///C:\Users\Administrator\Desktop\&#28335;&#24681;&#30456;&#20851;\&#25237;&#31295;&#35838;&#20214;&#36827;&#24230;\&#21556;&#26195;&#20964;\ppt\media\media3.mp4" TargetMode="External"/><Relationship Id="rId3" Type="http://schemas.openxmlformats.org/officeDocument/2006/relationships/video" Target="file:///C:\Users\Administrator\Desktop\&#28335;&#24681;&#30456;&#20851;\&#25237;&#31295;&#35838;&#20214;&#36827;&#24230;\&#21556;&#26195;&#20964;\ppt\media\media3.mp4" TargetMode="External"/><Relationship Id="rId2" Type="http://schemas.openxmlformats.org/officeDocument/2006/relationships/tags" Target="../tags/tag2.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file:///C:\Users\Administrator\Desktop\&#28335;&#24681;&#30456;&#20851;\&#25237;&#31295;&#35838;&#20214;&#36827;&#24230;\&#21556;&#26195;&#20964;\ppt\media\media1.mp4" TargetMode="External"/><Relationship Id="rId1" Type="http://schemas.openxmlformats.org/officeDocument/2006/relationships/video" Target="file:///C:\Users\Administrator\Desktop\&#28335;&#24681;&#30456;&#20851;\&#25237;&#31295;&#35838;&#20214;&#36827;&#24230;\&#21556;&#26195;&#20964;\ppt\media\media1.mp4" TargetMode="Externa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media" Target="file:///C:\Users\Administrator\Desktop\&#28335;&#24681;&#30456;&#20851;\&#25237;&#31295;&#35838;&#20214;&#36827;&#24230;\&#21556;&#26195;&#20964;\ppt\media\media2.mp4" TargetMode="External"/><Relationship Id="rId3" Type="http://schemas.openxmlformats.org/officeDocument/2006/relationships/video" Target="file:///C:\Users\Administrator\Desktop\&#28335;&#24681;&#30456;&#20851;\&#25237;&#31295;&#35838;&#20214;&#36827;&#24230;\&#21556;&#26195;&#20964;\ppt\media\media2.mp4" TargetMode="External"/><Relationship Id="rId2" Type="http://schemas.openxmlformats.org/officeDocument/2006/relationships/image" Target="../media/image12.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342900" y="1101090"/>
            <a:ext cx="6052820" cy="5015865"/>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6121400" y="2425065"/>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4478020" y="422275"/>
            <a:ext cx="4297680" cy="139192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8224520" y="24130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5875020" y="300863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0" y="-27305"/>
            <a:ext cx="4587875"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How does Sora work?</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0" y="404495"/>
            <a:ext cx="190627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Scene One</a:t>
            </a:r>
            <a:endParaRPr lang="en-US" altLang="zh-CN" sz="2800">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36830" y="908050"/>
            <a:ext cx="4697095" cy="5751195"/>
          </a:xfrm>
          <a:prstGeom prst="rect">
            <a:avLst/>
          </a:prstGeom>
          <a:noFill/>
        </p:spPr>
        <p:txBody>
          <a:bodyPr wrap="square" rtlCol="0" anchor="t">
            <a:noAutofit/>
          </a:bodyPr>
          <a:p>
            <a:pPr algn="just"/>
            <a:r>
              <a:rPr lang="zh-CN" altLang="en-US" sz="2800">
                <a:solidFill>
                  <a:srgbClr val="FF0000"/>
                </a:solidFill>
                <a:highlight>
                  <a:srgbClr val="FFFF00"/>
                </a:highlight>
                <a:latin typeface="Times New Roman" panose="02020603050405020304" charset="0"/>
                <a:cs typeface="Times New Roman" panose="02020603050405020304" charset="0"/>
              </a:rPr>
              <a:t>Prompt</a:t>
            </a:r>
            <a:r>
              <a:rPr lang="zh-CN" altLang="en-US" sz="2800">
                <a:latin typeface="Times New Roman" panose="02020603050405020304" charset="0"/>
                <a:cs typeface="Times New Roman" panose="02020603050405020304" charset="0"/>
              </a:rPr>
              <a:t>: A stylish woman walks down a Tokyo street filled with warm glowing neon and animated city signage. She wears a black leather jacket, a long red dress, and black boots, and carries a black purse. She wears sunglasses and red lipstick. She walks confidently and casually. The street is damp and reflective, creating a mirror effect of the colorful lights. Many pedestrians walk about.</a:t>
            </a:r>
            <a:endParaRPr lang="zh-CN" altLang="en-US" sz="2800">
              <a:latin typeface="Times New Roman" panose="02020603050405020304" charset="0"/>
              <a:cs typeface="Times New Roman" panose="02020603050405020304" charset="0"/>
            </a:endParaRPr>
          </a:p>
        </p:txBody>
      </p:sp>
      <p:pic>
        <p:nvPicPr>
          <p:cNvPr id="5" name="图片 4" descr="woman"/>
          <p:cNvPicPr>
            <a:picLocks noChangeAspect="1"/>
          </p:cNvPicPr>
          <p:nvPr/>
        </p:nvPicPr>
        <p:blipFill>
          <a:blip r:embed="rId2"/>
          <a:stretch>
            <a:fillRect/>
          </a:stretch>
        </p:blipFill>
        <p:spPr>
          <a:xfrm>
            <a:off x="4715510" y="147320"/>
            <a:ext cx="4509135" cy="6511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35560" y="-27305"/>
            <a:ext cx="8919210" cy="1383665"/>
          </a:xfrm>
          <a:prstGeom prst="rect">
            <a:avLst/>
          </a:prstGeom>
          <a:noFill/>
        </p:spPr>
        <p:txBody>
          <a:bodyPr wrap="square" rtlCol="0" anchor="t">
            <a:spAutoFit/>
          </a:bodyPr>
          <a:p>
            <a:r>
              <a:rPr lang="zh-CN" altLang="en-US" sz="2800">
                <a:latin typeface="Times New Roman" panose="02020603050405020304" charset="0"/>
                <a:cs typeface="Times New Roman" panose="02020603050405020304" charset="0"/>
              </a:rPr>
              <a:t>In addition to generat</a:t>
            </a:r>
            <a:r>
              <a:rPr lang="en-US" altLang="zh-CN" sz="2800">
                <a:latin typeface="Times New Roman" panose="02020603050405020304" charset="0"/>
                <a:cs typeface="Times New Roman" panose="02020603050405020304" charset="0"/>
              </a:rPr>
              <a:t>ing</a:t>
            </a:r>
            <a:r>
              <a:rPr lang="zh-CN" altLang="en-US" sz="2800">
                <a:latin typeface="Times New Roman" panose="02020603050405020304" charset="0"/>
                <a:cs typeface="Times New Roman" panose="02020603050405020304" charset="0"/>
              </a:rPr>
              <a:t> videos from text prompts, Sora can also animate</a:t>
            </a:r>
            <a:r>
              <a:rPr lang="en-US" altLang="zh-CN" sz="2800">
                <a:latin typeface="Times New Roman" panose="02020603050405020304" charset="0"/>
                <a:cs typeface="Times New Roman" panose="02020603050405020304" charset="0"/>
              </a:rPr>
              <a:t> 7._____</a:t>
            </a:r>
            <a:r>
              <a:rPr lang="zh-CN" altLang="en-US" sz="2800">
                <a:latin typeface="Times New Roman" panose="02020603050405020304" charset="0"/>
                <a:cs typeface="Times New Roman" panose="02020603050405020304" charset="0"/>
              </a:rPr>
              <a:t>still image, as mentioned in a blog post by the company.</a:t>
            </a:r>
            <a:endParaRPr lang="zh-CN" altLang="en-US" sz="2800">
              <a:latin typeface="Times New Roman" panose="02020603050405020304" charset="0"/>
              <a:cs typeface="Times New Roman" panose="02020603050405020304" charset="0"/>
            </a:endParaRPr>
          </a:p>
        </p:txBody>
      </p:sp>
      <p:pic>
        <p:nvPicPr>
          <p:cNvPr id="3" name="图片 2" descr="animal"/>
          <p:cNvPicPr>
            <a:picLocks noChangeAspect="1"/>
          </p:cNvPicPr>
          <p:nvPr/>
        </p:nvPicPr>
        <p:blipFill>
          <a:blip r:embed="rId2"/>
          <a:stretch>
            <a:fillRect/>
          </a:stretch>
        </p:blipFill>
        <p:spPr>
          <a:xfrm>
            <a:off x="0" y="2204720"/>
            <a:ext cx="8846820" cy="4776470"/>
          </a:xfrm>
          <a:prstGeom prst="rect">
            <a:avLst/>
          </a:prstGeom>
        </p:spPr>
      </p:pic>
      <p:sp>
        <p:nvSpPr>
          <p:cNvPr id="4" name="文本框 3"/>
          <p:cNvSpPr txBox="1"/>
          <p:nvPr/>
        </p:nvSpPr>
        <p:spPr>
          <a:xfrm>
            <a:off x="107315" y="1412875"/>
            <a:ext cx="8950960" cy="829945"/>
          </a:xfrm>
          <a:prstGeom prst="rect">
            <a:avLst/>
          </a:prstGeom>
          <a:noFill/>
        </p:spPr>
        <p:txBody>
          <a:bodyPr wrap="square" rtlCol="0" anchor="t">
            <a:spAutoFit/>
          </a:bodyPr>
          <a:p>
            <a:r>
              <a:rPr lang="zh-CN" altLang="en-US" sz="2400" i="1">
                <a:highlight>
                  <a:srgbClr val="FFFF00"/>
                </a:highlight>
                <a:latin typeface="Times New Roman" panose="02020603050405020304" charset="0"/>
                <a:cs typeface="Times New Roman" panose="02020603050405020304" charset="0"/>
              </a:rPr>
              <a:t>Animated scene</a:t>
            </a:r>
            <a:r>
              <a:rPr lang="zh-CN" altLang="en-US" sz="2400" i="1">
                <a:latin typeface="Times New Roman" panose="02020603050405020304" charset="0"/>
                <a:cs typeface="Times New Roman" panose="02020603050405020304" charset="0"/>
              </a:rPr>
              <a:t> generated by Sora: a close-up of a short fluffy monster kneeling beside a </a:t>
            </a:r>
            <a:r>
              <a:rPr lang="zh-CN" altLang="en-US" sz="2400" i="1">
                <a:highlight>
                  <a:srgbClr val="FFFF00"/>
                </a:highlight>
                <a:latin typeface="Times New Roman" panose="02020603050405020304" charset="0"/>
                <a:cs typeface="Times New Roman" panose="02020603050405020304" charset="0"/>
              </a:rPr>
              <a:t>melting </a:t>
            </a:r>
            <a:r>
              <a:rPr lang="zh-CN" altLang="en-US" sz="2400" i="1">
                <a:latin typeface="Times New Roman" panose="02020603050405020304" charset="0"/>
                <a:cs typeface="Times New Roman" panose="02020603050405020304" charset="0"/>
              </a:rPr>
              <a:t>red candle. /OpenAI</a:t>
            </a:r>
            <a:endParaRPr lang="zh-CN" altLang="en-US" sz="2400" i="1">
              <a:latin typeface="Times New Roman" panose="02020603050405020304" charset="0"/>
              <a:cs typeface="Times New Roman" panose="02020603050405020304" charset="0"/>
            </a:endParaRPr>
          </a:p>
        </p:txBody>
      </p:sp>
      <p:sp>
        <p:nvSpPr>
          <p:cNvPr id="5" name="文本框 4"/>
          <p:cNvSpPr txBox="1"/>
          <p:nvPr/>
        </p:nvSpPr>
        <p:spPr>
          <a:xfrm>
            <a:off x="2411730" y="354330"/>
            <a:ext cx="969645"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a</a:t>
            </a:r>
            <a:endParaRPr lang="en-US" altLang="zh-CN" sz="32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4" name="文本框 3"/>
          <p:cNvSpPr txBox="1"/>
          <p:nvPr/>
        </p:nvSpPr>
        <p:spPr>
          <a:xfrm>
            <a:off x="107315" y="116840"/>
            <a:ext cx="8569960" cy="829945"/>
          </a:xfrm>
          <a:prstGeom prst="rect">
            <a:avLst/>
          </a:prstGeom>
          <a:noFill/>
        </p:spPr>
        <p:txBody>
          <a:bodyPr wrap="square" rtlCol="0" anchor="t">
            <a:spAutoFit/>
          </a:bodyPr>
          <a:p>
            <a:r>
              <a:rPr lang="zh-CN" altLang="en-US" sz="2400" i="1">
                <a:latin typeface="Times New Roman" panose="02020603050405020304" charset="0"/>
                <a:cs typeface="Times New Roman" panose="02020603050405020304" charset="0"/>
              </a:rPr>
              <a:t>Footage generated by Sora: drone view of waves crashing against the rugged cliffs along Big Sur's garay point beach. /OpenAI</a:t>
            </a:r>
            <a:endParaRPr lang="zh-CN" altLang="en-US" sz="2400" i="1">
              <a:latin typeface="Times New Roman" panose="02020603050405020304" charset="0"/>
              <a:cs typeface="Times New Roman" panose="02020603050405020304" charset="0"/>
            </a:endParaRPr>
          </a:p>
        </p:txBody>
      </p:sp>
      <p:pic>
        <p:nvPicPr>
          <p:cNvPr id="5" name="图片 4" descr="wave"/>
          <p:cNvPicPr>
            <a:picLocks noChangeAspect="1"/>
          </p:cNvPicPr>
          <p:nvPr/>
        </p:nvPicPr>
        <p:blipFill>
          <a:blip r:embed="rId2"/>
          <a:stretch>
            <a:fillRect/>
          </a:stretch>
        </p:blipFill>
        <p:spPr>
          <a:xfrm>
            <a:off x="35560" y="1083945"/>
            <a:ext cx="9144000" cy="5477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文本框 2"/>
          <p:cNvSpPr txBox="1"/>
          <p:nvPr/>
        </p:nvSpPr>
        <p:spPr>
          <a:xfrm>
            <a:off x="35560" y="116840"/>
            <a:ext cx="8666480"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Why hasn’t  Sora been put into use widely?</a:t>
            </a:r>
            <a:endParaRPr lang="en-US" altLang="zh-CN" sz="3200">
              <a:latin typeface="Times New Roman" panose="02020603050405020304" charset="0"/>
              <a:cs typeface="Times New Roman" panose="02020603050405020304" charset="0"/>
            </a:endParaRPr>
          </a:p>
        </p:txBody>
      </p:sp>
      <p:sp>
        <p:nvSpPr>
          <p:cNvPr id="4" name="文本框 3"/>
          <p:cNvSpPr txBox="1"/>
          <p:nvPr/>
        </p:nvSpPr>
        <p:spPr>
          <a:xfrm>
            <a:off x="107315" y="764540"/>
            <a:ext cx="8749030" cy="5262245"/>
          </a:xfrm>
          <a:prstGeom prst="rect">
            <a:avLst/>
          </a:prstGeom>
          <a:noFill/>
        </p:spPr>
        <p:txBody>
          <a:bodyPr wrap="square" rtlCol="0" anchor="t">
            <a:spAutoFit/>
          </a:bodyPr>
          <a:p>
            <a:pPr algn="just">
              <a:buClrTx/>
              <a:buSzTx/>
              <a:buNone/>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Sora is still a work-in-progress, with the company 8._____________(acknowledge) that the model may sometimes struggle with spatial details in a prompt and encounter difficulties in following a specific camera trajectory.</a:t>
            </a:r>
            <a:endParaRPr lang="zh-CN" altLang="en-US"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OpenAI also mentioned that they are developing tools to determine </a:t>
            </a:r>
            <a:r>
              <a:rPr lang="en-US" altLang="zh-CN" sz="2800">
                <a:latin typeface="Times New Roman" panose="02020603050405020304" charset="0"/>
                <a:cs typeface="Times New Roman" panose="02020603050405020304" charset="0"/>
                <a:sym typeface="+mn-ea"/>
              </a:rPr>
              <a:t>9._________</a:t>
            </a:r>
            <a:r>
              <a:rPr lang="zh-CN" altLang="en-US" sz="2800">
                <a:latin typeface="Times New Roman" panose="02020603050405020304" charset="0"/>
                <a:cs typeface="Times New Roman" panose="02020603050405020304" charset="0"/>
                <a:sym typeface="+mn-ea"/>
              </a:rPr>
              <a:t> a video was generated by Sora.</a:t>
            </a:r>
            <a:endParaRPr lang="zh-CN" altLang="en-US" sz="2800">
              <a:latin typeface="Times New Roman" panose="02020603050405020304" charset="0"/>
              <a:cs typeface="Times New Roman" panose="02020603050405020304" charset="0"/>
              <a:sym typeface="+mn-ea"/>
            </a:endParaRPr>
          </a:p>
          <a:p>
            <a:pPr algn="just"/>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The new tool is not yet publicly available, and OpenAI </a:t>
            </a:r>
            <a:r>
              <a:rPr lang="en-US" altLang="zh-CN" sz="2800">
                <a:latin typeface="Times New Roman" panose="02020603050405020304" charset="0"/>
                <a:cs typeface="Times New Roman" panose="02020603050405020304" charset="0"/>
                <a:sym typeface="+mn-ea"/>
              </a:rPr>
              <a:t>10.____________</a:t>
            </a:r>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disclose</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limited information about its development process</a:t>
            </a:r>
            <a:r>
              <a:rPr lang="en-US" altLang="zh-CN" sz="2800">
                <a:latin typeface="Times New Roman" panose="02020603050405020304" charset="0"/>
                <a:cs typeface="Times New Roman" panose="02020603050405020304" charset="0"/>
                <a:sym typeface="+mn-ea"/>
              </a:rPr>
              <a:t> so far.</a:t>
            </a:r>
            <a:r>
              <a:rPr lang="zh-CN" altLang="en-US"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a:p>
            <a:pPr algn="just"/>
            <a:endParaRPr lang="zh-CN" altLang="en-US" sz="2800">
              <a:latin typeface="Times New Roman" panose="02020603050405020304" charset="0"/>
              <a:cs typeface="Times New Roman" panose="02020603050405020304" charset="0"/>
            </a:endParaRPr>
          </a:p>
          <a:p>
            <a:pPr algn="just"/>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467360" y="1052830"/>
            <a:ext cx="2848610"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acknowledging</a:t>
            </a:r>
            <a:endParaRPr lang="en-US" altLang="zh-CN" sz="3200" b="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2267585" y="3213100"/>
            <a:ext cx="2848610"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whether</a:t>
            </a:r>
            <a:endParaRPr lang="en-US" altLang="zh-CN" sz="32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611505" y="4149090"/>
            <a:ext cx="2848610"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has disclosed</a:t>
            </a:r>
            <a:endParaRPr lang="en-US" altLang="zh-CN" sz="32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107315" y="44450"/>
            <a:ext cx="447421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Task 1</a:t>
            </a:r>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:Watch &amp; Learn</a:t>
            </a:r>
            <a:endParaRPr lang="en-US" altLang="zh-CN" sz="2800">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35560" y="764540"/>
            <a:ext cx="8990965" cy="1383665"/>
          </a:xfrm>
          <a:prstGeom prst="rect">
            <a:avLst/>
          </a:prstGeom>
          <a:noFill/>
        </p:spPr>
        <p:txBody>
          <a:bodyPr wrap="square" rtlCol="0">
            <a:spAutoFit/>
          </a:bodyPr>
          <a:p>
            <a:r>
              <a:rPr lang="en-US" altLang="zh-CN" sz="2800">
                <a:solidFill>
                  <a:schemeClr val="tx1"/>
                </a:solidFill>
                <a:latin typeface="Times New Roman" panose="02020603050405020304" charset="0"/>
                <a:cs typeface="Times New Roman" panose="02020603050405020304" charset="0"/>
              </a:rPr>
              <a:t>Watch a news report about Sora, and you will be required to a news broadcaster to introduce Sora to make audience have a better understanding of Sora. </a:t>
            </a:r>
            <a:endParaRPr lang="en-US" altLang="zh-CN" sz="2800">
              <a:solidFill>
                <a:schemeClr val="tx1"/>
              </a:solidFill>
              <a:latin typeface="Times New Roman" panose="02020603050405020304" charset="0"/>
              <a:cs typeface="Times New Roman" panose="02020603050405020304" charset="0"/>
            </a:endParaRPr>
          </a:p>
        </p:txBody>
      </p:sp>
      <p:pic>
        <p:nvPicPr>
          <p:cNvPr id="2" name="media3">
            <a:hlinkClick r:id="" action="ppaction://media"/>
          </p:cNvPr>
          <p:cNvPicPr/>
          <p:nvPr>
            <a:videoFile r:link="rId3"/>
            <p:extLst>
              <p:ext uri="{DAA4B4D4-6D71-4841-9C94-3DE7FCFB9230}">
                <p14:media xmlns:p14="http://schemas.microsoft.com/office/powerpoint/2010/main" r:link="rId4"/>
              </p:ext>
            </p:extLst>
          </p:nvPr>
        </p:nvPicPr>
        <p:blipFill>
          <a:blip r:embed="rId5"/>
          <a:stretch>
            <a:fillRect/>
          </a:stretch>
        </p:blipFill>
        <p:spPr>
          <a:xfrm>
            <a:off x="390525" y="2209800"/>
            <a:ext cx="8026400" cy="451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35560" y="116840"/>
            <a:ext cx="447421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Task 2</a:t>
            </a:r>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:Think &amp; Speak</a:t>
            </a:r>
            <a:endParaRPr lang="en-US" altLang="zh-CN" sz="28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635" y="2061210"/>
            <a:ext cx="8941435" cy="1568450"/>
          </a:xfrm>
          <a:prstGeom prst="rect">
            <a:avLst/>
          </a:prstGeom>
          <a:noFill/>
        </p:spPr>
        <p:txBody>
          <a:bodyPr wrap="square" rtlCol="0">
            <a:spAutoFit/>
          </a:bodyPr>
          <a:p>
            <a:r>
              <a:rPr lang="en-US" altLang="zh-CN" sz="3200">
                <a:highlight>
                  <a:srgbClr val="FFFF00"/>
                </a:highlight>
                <a:latin typeface="Times New Roman" panose="02020603050405020304" charset="0"/>
                <a:cs typeface="Times New Roman" panose="02020603050405020304" charset="0"/>
              </a:rPr>
              <a:t>Optional 2</a:t>
            </a:r>
            <a:r>
              <a:rPr lang="en-US" altLang="zh-CN" sz="3200">
                <a:latin typeface="Times New Roman" panose="02020603050405020304" charset="0"/>
                <a:cs typeface="Times New Roman" panose="02020603050405020304" charset="0"/>
              </a:rPr>
              <a:t>:  Suppose you were lucky to be invited to make a test on  Sora, what </a:t>
            </a:r>
            <a:r>
              <a:rPr lang="en-US" altLang="zh-CN" sz="3200">
                <a:solidFill>
                  <a:srgbClr val="FF0000"/>
                </a:solidFill>
                <a:latin typeface="Times New Roman" panose="02020603050405020304" charset="0"/>
                <a:cs typeface="Times New Roman" panose="02020603050405020304" charset="0"/>
              </a:rPr>
              <a:t>prompts</a:t>
            </a:r>
            <a:r>
              <a:rPr lang="en-US" altLang="zh-CN" sz="3200">
                <a:latin typeface="Times New Roman" panose="02020603050405020304" charset="0"/>
                <a:cs typeface="Times New Roman" panose="02020603050405020304" charset="0"/>
              </a:rPr>
              <a:t> would you create on it? And why?</a:t>
            </a:r>
            <a:endParaRPr lang="en-US" altLang="zh-CN" sz="3200">
              <a:latin typeface="Times New Roman" panose="02020603050405020304" charset="0"/>
              <a:cs typeface="Times New Roman" panose="02020603050405020304" charset="0"/>
            </a:endParaRPr>
          </a:p>
        </p:txBody>
      </p:sp>
      <p:sp>
        <p:nvSpPr>
          <p:cNvPr id="9" name="文本框 8"/>
          <p:cNvSpPr txBox="1"/>
          <p:nvPr/>
        </p:nvSpPr>
        <p:spPr>
          <a:xfrm>
            <a:off x="33020" y="3717290"/>
            <a:ext cx="9016365" cy="1568450"/>
          </a:xfrm>
          <a:prstGeom prst="rect">
            <a:avLst/>
          </a:prstGeom>
          <a:noFill/>
        </p:spPr>
        <p:txBody>
          <a:bodyPr wrap="square" rtlCol="0">
            <a:spAutoFit/>
          </a:bodyPr>
          <a:p>
            <a:pPr algn="just"/>
            <a:r>
              <a:rPr lang="en-US" altLang="zh-CN" sz="3200">
                <a:highlight>
                  <a:srgbClr val="FFFF00"/>
                </a:highlight>
                <a:latin typeface="Times New Roman" panose="02020603050405020304" charset="0"/>
                <a:cs typeface="Times New Roman" panose="02020603050405020304" charset="0"/>
              </a:rPr>
              <a:t>Optional 3</a:t>
            </a:r>
            <a:r>
              <a:rPr lang="en-US" altLang="zh-CN" sz="3200">
                <a:latin typeface="Times New Roman" panose="02020603050405020304" charset="0"/>
                <a:cs typeface="Times New Roman" panose="02020603050405020304" charset="0"/>
              </a:rPr>
              <a:t>:  Suppose you were a creative software engineer in OpenAI company, what kind of </a:t>
            </a:r>
            <a:r>
              <a:rPr lang="en-US" altLang="zh-CN" sz="3200">
                <a:solidFill>
                  <a:srgbClr val="FF0000"/>
                </a:solidFill>
                <a:latin typeface="Times New Roman" panose="02020603050405020304" charset="0"/>
                <a:cs typeface="Times New Roman" panose="02020603050405020304" charset="0"/>
              </a:rPr>
              <a:t>new function</a:t>
            </a:r>
            <a:r>
              <a:rPr lang="en-US" altLang="zh-CN" sz="3200">
                <a:latin typeface="Times New Roman" panose="02020603050405020304" charset="0"/>
                <a:cs typeface="Times New Roman" panose="02020603050405020304" charset="0"/>
              </a:rPr>
              <a:t> would you make AI have?And why?</a:t>
            </a:r>
            <a:endParaRPr lang="en-US" altLang="zh-CN" sz="3200">
              <a:latin typeface="Times New Roman" panose="02020603050405020304" charset="0"/>
              <a:cs typeface="Times New Roman" panose="02020603050405020304" charset="0"/>
            </a:endParaRPr>
          </a:p>
        </p:txBody>
      </p:sp>
      <p:sp>
        <p:nvSpPr>
          <p:cNvPr id="2" name="文本框 1"/>
          <p:cNvSpPr txBox="1"/>
          <p:nvPr/>
        </p:nvSpPr>
        <p:spPr>
          <a:xfrm>
            <a:off x="-36195" y="619760"/>
            <a:ext cx="9220835" cy="1076325"/>
          </a:xfrm>
          <a:prstGeom prst="rect">
            <a:avLst/>
          </a:prstGeom>
          <a:noFill/>
        </p:spPr>
        <p:txBody>
          <a:bodyPr wrap="square" rtlCol="0">
            <a:spAutoFit/>
          </a:bodyPr>
          <a:p>
            <a:r>
              <a:rPr lang="en-US" altLang="zh-CN" sz="3200">
                <a:highlight>
                  <a:srgbClr val="FFFF00"/>
                </a:highlight>
                <a:latin typeface="Times New Roman" panose="02020603050405020304" charset="0"/>
                <a:cs typeface="Times New Roman" panose="02020603050405020304" charset="0"/>
              </a:rPr>
              <a:t>Optional 1</a:t>
            </a:r>
            <a:r>
              <a:rPr lang="en-US" altLang="zh-CN" sz="3200">
                <a:latin typeface="Times New Roman" panose="02020603050405020304" charset="0"/>
                <a:cs typeface="Times New Roman" panose="02020603050405020304" charset="0"/>
              </a:rPr>
              <a:t>:  </a:t>
            </a:r>
            <a:r>
              <a:rPr lang="en-US" altLang="zh-CN" sz="3200">
                <a:solidFill>
                  <a:srgbClr val="FF0000"/>
                </a:solidFill>
                <a:latin typeface="Times New Roman" panose="02020603050405020304" charset="0"/>
                <a:cs typeface="Times New Roman" panose="02020603050405020304" charset="0"/>
              </a:rPr>
              <a:t>Predict</a:t>
            </a:r>
            <a:r>
              <a:rPr lang="en-US" altLang="zh-CN" sz="3200">
                <a:latin typeface="Times New Roman" panose="02020603050405020304" charset="0"/>
                <a:cs typeface="Times New Roman" panose="02020603050405020304" charset="0"/>
              </a:rPr>
              <a:t>:What kind of job will be most likely to be challenged when Sora is put into market?</a:t>
            </a:r>
            <a:endParaRPr lang="en-US" altLang="zh-CN" sz="32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P spid="8" grpId="0"/>
      <p:bldP spid="8"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35560" y="44450"/>
            <a:ext cx="447421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Task 3:Critical thinking</a:t>
            </a:r>
            <a:endParaRPr lang="en-US" altLang="zh-CN" sz="28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8255" y="692785"/>
            <a:ext cx="8941435" cy="1568450"/>
          </a:xfrm>
          <a:prstGeom prst="rect">
            <a:avLst/>
          </a:prstGeom>
          <a:noFill/>
        </p:spPr>
        <p:txBody>
          <a:bodyPr wrap="square" rtlCol="0">
            <a:spAutoFit/>
          </a:bodyPr>
          <a:p>
            <a:pPr algn="just"/>
            <a:r>
              <a:rPr lang="en-US" altLang="zh-CN" sz="3200">
                <a:latin typeface="Times New Roman" panose="02020603050405020304" charset="0"/>
                <a:cs typeface="Times New Roman" panose="02020603050405020304" charset="0"/>
              </a:rPr>
              <a:t>If a video made by Sora becomes a hit , who owns the real copyright of the video, the OpenAI or the Sora user that creates the video?</a:t>
            </a:r>
            <a:endParaRPr lang="en-US" altLang="zh-CN" sz="3200">
              <a:latin typeface="Times New Roman" panose="02020603050405020304" charset="0"/>
              <a:cs typeface="Times New Roman" panose="02020603050405020304" charset="0"/>
            </a:endParaRPr>
          </a:p>
        </p:txBody>
      </p:sp>
      <p:sp>
        <p:nvSpPr>
          <p:cNvPr id="16394" name="Text Box 10"/>
          <p:cNvSpPr txBox="1"/>
          <p:nvPr/>
        </p:nvSpPr>
        <p:spPr>
          <a:xfrm>
            <a:off x="6732270" y="44450"/>
            <a:ext cx="2121535" cy="583565"/>
          </a:xfrm>
          <a:prstGeom prst="rect">
            <a:avLst/>
          </a:prstGeom>
          <a:noFill/>
          <a:ln w="9525">
            <a:noFill/>
          </a:ln>
        </p:spPr>
        <p:txBody>
          <a:bodyPr wrap="none">
            <a:spAutoFit/>
          </a:bodyPr>
          <a:lstStyle>
            <a:lvl1pPr marL="342900" lvl="0" indent="-342900" algn="l" defTabSz="914400" rtl="0" eaLnBrk="0" fontAlgn="base" latinLnBrk="0" hangingPunct="0">
              <a:lnSpc>
                <a:spcPct val="100000"/>
              </a:lnSpc>
              <a:spcBef>
                <a:spcPct val="20000"/>
              </a:spcBef>
              <a:spcAft>
                <a:spcPct val="0"/>
              </a:spcAft>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zh-CN" altLang="en-US" dirty="0">
                <a:solidFill>
                  <a:schemeClr val="tx1"/>
                </a:solidFill>
                <a:latin typeface="Impact" panose="020B0806030902050204" pitchFamily="34" charset="0"/>
                <a:sym typeface="Impact" panose="020B0806030902050204" pitchFamily="34" charset="0"/>
              </a:rPr>
              <a:t>Group</a:t>
            </a:r>
            <a:r>
              <a:rPr lang="en-US" altLang="zh-CN">
                <a:solidFill>
                  <a:schemeClr val="tx1"/>
                </a:solidFill>
                <a:latin typeface="Impact" panose="020B0806030902050204" pitchFamily="34" charset="0"/>
                <a:sym typeface="Impact" panose="020B0806030902050204" pitchFamily="34" charset="0"/>
              </a:rPr>
              <a:t>-work</a:t>
            </a:r>
            <a:endParaRPr lang="en-US" altLang="zh-CN">
              <a:solidFill>
                <a:schemeClr val="tx1"/>
              </a:solidFill>
              <a:latin typeface="Impact" panose="020B0806030902050204" pitchFamily="34" charset="0"/>
              <a:sym typeface="Impact" panose="020B0806030902050204" pitchFamily="34" charset="0"/>
            </a:endParaRPr>
          </a:p>
        </p:txBody>
      </p:sp>
      <p:sp>
        <p:nvSpPr>
          <p:cNvPr id="16392" name="Text Box 3"/>
          <p:cNvSpPr txBox="1"/>
          <p:nvPr/>
        </p:nvSpPr>
        <p:spPr>
          <a:xfrm>
            <a:off x="8255" y="4580890"/>
            <a:ext cx="8940165" cy="1817370"/>
          </a:xfrm>
          <a:prstGeom prst="rect">
            <a:avLst/>
          </a:prstGeom>
          <a:gradFill>
            <a:gsLst>
              <a:gs pos="50000">
                <a:schemeClr val="accent3"/>
              </a:gs>
              <a:gs pos="0">
                <a:schemeClr val="accent3">
                  <a:lumMod val="25000"/>
                  <a:lumOff val="75000"/>
                </a:schemeClr>
              </a:gs>
              <a:gs pos="100000">
                <a:schemeClr val="accent3">
                  <a:lumMod val="85000"/>
                </a:schemeClr>
              </a:gs>
            </a:gsLst>
            <a:lin ang="5400000" scaled="1"/>
          </a:gradFill>
          <a:ln w="9525">
            <a:noFill/>
          </a:ln>
        </p:spPr>
        <p:txBody>
          <a:bodyPr wrap="square" lIns="90170" tIns="46990" rIns="90170" bIns="46990">
            <a:noAutofit/>
          </a:bodyPr>
          <a:lstStyle>
            <a:lvl1pPr marL="342900" lvl="0" indent="-342900" algn="l" defTabSz="914400" rtl="0" eaLnBrk="0" fontAlgn="base" latinLnBrk="0" hangingPunct="0">
              <a:lnSpc>
                <a:spcPct val="100000"/>
              </a:lnSpc>
              <a:spcBef>
                <a:spcPct val="20000"/>
              </a:spcBef>
              <a:spcAft>
                <a:spcPct val="0"/>
              </a:spcAft>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5pPr>
          </a:lstStyle>
          <a:p>
            <a:pPr marL="0" lvl="0" indent="0" algn="just" eaLnBrk="1" hangingPunct="1">
              <a:lnSpc>
                <a:spcPct val="150000"/>
              </a:lnSpc>
              <a:spcBef>
                <a:spcPct val="0"/>
              </a:spcBef>
              <a:buNone/>
            </a:pPr>
            <a:r>
              <a:rPr lang="en-US" altLang="en-US" b="1">
                <a:solidFill>
                  <a:schemeClr val="bg1"/>
                </a:solidFill>
                <a:effectLst>
                  <a:outerShdw blurRad="38100" dist="38100" dir="2700000">
                    <a:srgbClr val="000000"/>
                  </a:outerShdw>
                </a:effectLst>
                <a:latin typeface="Times New Roman" panose="02020603050405020304" charset="0"/>
                <a:sym typeface="楷体" panose="02010609060101010101" pitchFamily="49" charset="-122"/>
              </a:rPr>
              <a:t> </a:t>
            </a:r>
            <a:r>
              <a:rPr lang="en-US" altLang="en-US" b="1">
                <a:solidFill>
                  <a:schemeClr val="tx1"/>
                </a:solidFill>
                <a:effectLst>
                  <a:outerShdw blurRad="38100" dist="38100" dir="2700000">
                    <a:srgbClr val="000000"/>
                  </a:outerShdw>
                </a:effectLst>
                <a:latin typeface="Times New Roman" panose="02020603050405020304" charset="0"/>
                <a:sym typeface="楷体" panose="02010609060101010101" pitchFamily="49" charset="-122"/>
              </a:rPr>
              <a:t>Which side are you on, OpenAI or </a:t>
            </a:r>
            <a:r>
              <a:rPr lang="en-US" altLang="zh-CN" b="1">
                <a:solidFill>
                  <a:schemeClr val="tx1"/>
                </a:solidFill>
                <a:effectLst>
                  <a:outerShdw blurRad="38100" dist="38100" dir="2700000">
                    <a:srgbClr val="000000"/>
                  </a:outerShdw>
                </a:effectLst>
                <a:latin typeface="Times New Roman" panose="02020603050405020304" charset="0"/>
                <a:sym typeface="楷体" panose="02010609060101010101" pitchFamily="49" charset="-122"/>
              </a:rPr>
              <a:t> </a:t>
            </a:r>
            <a:r>
              <a:rPr lang="en-US" altLang="en-US" b="1">
                <a:solidFill>
                  <a:schemeClr val="tx1"/>
                </a:solidFill>
                <a:effectLst>
                  <a:outerShdw blurRad="38100" dist="38100" dir="2700000">
                    <a:srgbClr val="000000"/>
                  </a:outerShdw>
                </a:effectLst>
                <a:latin typeface="Times New Roman" panose="02020603050405020304" charset="0"/>
                <a:sym typeface="楷体" panose="02010609060101010101" pitchFamily="49" charset="-122"/>
              </a:rPr>
              <a:t>the Sora user? Or do you have a third-party stand? </a:t>
            </a:r>
            <a:endParaRPr lang="zh-CN" altLang="en-US" b="1" dirty="0">
              <a:solidFill>
                <a:srgbClr val="FFFF99"/>
              </a:solidFill>
              <a:effectLst>
                <a:outerShdw blurRad="38100" dist="38100" dir="2700000">
                  <a:srgbClr val="000000"/>
                </a:outerShdw>
              </a:effectLst>
              <a:latin typeface="Times New Roman" panose="02020603050405020304" charset="0"/>
              <a:sym typeface="楷体" panose="02010609060101010101" pitchFamily="49" charset="-122"/>
            </a:endParaRPr>
          </a:p>
          <a:p>
            <a:pPr marL="0" lvl="0" indent="0" algn="just" eaLnBrk="1" hangingPunct="1">
              <a:lnSpc>
                <a:spcPct val="150000"/>
              </a:lnSpc>
              <a:spcBef>
                <a:spcPct val="0"/>
              </a:spcBef>
              <a:buNone/>
            </a:pPr>
            <a:r>
              <a:rPr lang="zh-CN" altLang="en-US" b="1" dirty="0">
                <a:solidFill>
                  <a:srgbClr val="FFFF99"/>
                </a:solidFill>
                <a:effectLst>
                  <a:outerShdw blurRad="38100" dist="38100" dir="2700000">
                    <a:srgbClr val="000000"/>
                  </a:outerShdw>
                </a:effectLst>
                <a:latin typeface="Times New Roman" panose="02020603050405020304" charset="0"/>
                <a:sym typeface="楷体" panose="02010609060101010101" pitchFamily="49" charset="-122"/>
              </a:rPr>
              <a:t>   </a:t>
            </a:r>
            <a:endParaRPr lang="zh-CN" altLang="en-US" b="1" dirty="0">
              <a:solidFill>
                <a:srgbClr val="FFFF99"/>
              </a:solidFill>
              <a:effectLst>
                <a:outerShdw blurRad="38100" dist="38100" dir="2700000">
                  <a:srgbClr val="000000"/>
                </a:outerShdw>
              </a:effectLst>
              <a:latin typeface="Times New Roman" panose="02020603050405020304" charset="0"/>
              <a:sym typeface="楷体" panose="02010609060101010101" pitchFamily="49" charset="-122"/>
            </a:endParaRPr>
          </a:p>
        </p:txBody>
      </p:sp>
      <p:sp>
        <p:nvSpPr>
          <p:cNvPr id="2" name="文本框 1"/>
          <p:cNvSpPr txBox="1"/>
          <p:nvPr/>
        </p:nvSpPr>
        <p:spPr>
          <a:xfrm>
            <a:off x="-36830" y="2204720"/>
            <a:ext cx="9273540" cy="1814830"/>
          </a:xfrm>
          <a:prstGeom prst="rect">
            <a:avLst/>
          </a:prstGeom>
          <a:noFill/>
        </p:spPr>
        <p:txBody>
          <a:bodyPr wrap="square" rtlCol="0" anchor="t">
            <a:spAutoFit/>
          </a:bodyPr>
          <a:p>
            <a:pPr algn="just"/>
            <a:r>
              <a:rPr lang="en-US" altLang="zh-CN" sz="2800">
                <a:highlight>
                  <a:srgbClr val="FFFF00"/>
                </a:highlight>
                <a:latin typeface="Times New Roman" panose="02020603050405020304" charset="0"/>
                <a:cs typeface="Times New Roman" panose="02020603050405020304" charset="0"/>
              </a:rPr>
              <a:t>Copyright</a:t>
            </a:r>
            <a:r>
              <a:rPr lang="en-US" altLang="zh-CN" sz="2800">
                <a:latin typeface="Times New Roman" panose="02020603050405020304" charset="0"/>
                <a:cs typeface="Times New Roman" panose="02020603050405020304" charset="0"/>
              </a:rPr>
              <a:t>:</a:t>
            </a:r>
            <a:r>
              <a:rPr lang="en-US" altLang="zh-CN" sz="2800" i="1">
                <a:latin typeface="Times New Roman" panose="02020603050405020304" charset="0"/>
                <a:cs typeface="Times New Roman" panose="02020603050405020304" charset="0"/>
              </a:rPr>
              <a:t>a </a:t>
            </a:r>
            <a:r>
              <a:rPr lang="zh-CN" altLang="en-US" sz="2800" i="1">
                <a:latin typeface="Times New Roman" panose="02020603050405020304" charset="0"/>
                <a:cs typeface="Times New Roman" panose="02020603050405020304" charset="0"/>
              </a:rPr>
              <a:t>person or an organization holds the copyright on a piece of writing, music, etc., they are the only people who have the legal right to publish, broadcast, perform it etc., and other people must ask their permission to use it or any part of it</a:t>
            </a:r>
            <a:r>
              <a:rPr lang="en-US" altLang="zh-CN" sz="2800" i="1">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 </a:t>
            </a:r>
            <a:endParaRPr lang="zh-CN" altLang="en-US" sz="2800" i="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94"/>
                                        </p:tgtEl>
                                        <p:attrNameLst>
                                          <p:attrName>style.visibility</p:attrName>
                                        </p:attrNameLst>
                                      </p:cBhvr>
                                      <p:to>
                                        <p:strVal val="visible"/>
                                      </p:to>
                                    </p:set>
                                    <p:animEffect transition="in" filter="blinds(horizontal)">
                                      <p:cBhvr>
                                        <p:cTn id="12" dur="500"/>
                                        <p:tgtEl>
                                          <p:spTgt spid="163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392"/>
                                        </p:tgtEl>
                                        <p:attrNameLst>
                                          <p:attrName>style.visibility</p:attrName>
                                        </p:attrNameLst>
                                      </p:cBhvr>
                                      <p:to>
                                        <p:strVal val="visible"/>
                                      </p:to>
                                    </p:set>
                                    <p:animEffect transition="in" filter="blinds(horizontal)">
                                      <p:cBhvr>
                                        <p:cTn id="2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394" grpId="0"/>
      <p:bldP spid="8" grpId="0"/>
      <p:bldP spid="2" grpId="0"/>
      <p:bldP spid="163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custDataLst>
              <p:tags r:id="rId2"/>
            </p:custDataLst>
          </p:nvPr>
        </p:nvSpPr>
        <p:spPr>
          <a:xfrm>
            <a:off x="0" y="0"/>
            <a:ext cx="242189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Task 4:Practice</a:t>
            </a:r>
            <a:endParaRPr lang="en-US" altLang="zh-CN" sz="2800">
              <a:solidFill>
                <a:srgbClr val="FF0000"/>
              </a:solidFill>
              <a:latin typeface="Times New Roman" panose="02020603050405020304" charset="0"/>
              <a:cs typeface="Times New Roman" panose="02020603050405020304" charset="0"/>
            </a:endParaRPr>
          </a:p>
        </p:txBody>
      </p:sp>
      <p:sp>
        <p:nvSpPr>
          <p:cNvPr id="2" name="文本框 1"/>
          <p:cNvSpPr txBox="1"/>
          <p:nvPr/>
        </p:nvSpPr>
        <p:spPr>
          <a:xfrm>
            <a:off x="-60960" y="404495"/>
            <a:ext cx="9204960" cy="6739255"/>
          </a:xfrm>
          <a:prstGeom prst="rect">
            <a:avLst/>
          </a:prstGeom>
          <a:noFill/>
          <a:ln w="9525">
            <a:noFill/>
          </a:ln>
        </p:spPr>
        <p:txBody>
          <a:bodyPr wrap="square">
            <a:spAutoFit/>
          </a:bodyPr>
          <a:p>
            <a:pPr indent="266700" algn="just"/>
            <a:r>
              <a:rPr lang="en-US" sz="2400">
                <a:latin typeface="Times New Roman" panose="02020603050405020304" charset="0"/>
                <a:ea typeface="宋体" panose="02010600030101010101" pitchFamily="2" charset="-122"/>
              </a:rPr>
              <a:t>   Four months ago, OpenAI, a small San Francisco company, became the talk of the technology industry when it introduced a new online chatbot that could answer complex questions, write poetry and copy human emotions. Now the company is back with a new version (</a:t>
            </a:r>
            <a:r>
              <a:rPr lang="zh-CN" sz="2400">
                <a:ea typeface="宋体" panose="02010600030101010101" pitchFamily="2" charset="-122"/>
              </a:rPr>
              <a:t>型号</a:t>
            </a:r>
            <a:r>
              <a:rPr lang="en-US" sz="2400">
                <a:latin typeface="Times New Roman" panose="02020603050405020304" charset="0"/>
                <a:ea typeface="宋体" panose="02010600030101010101" pitchFamily="2" charset="-122"/>
              </a:rPr>
              <a:t>) of the technology, called GPT-4.        GPT-4, which learns its skills by analyzing large data from the Internet, improves on what powered the original ChatGPT in several ways. It can immediately know someone’s tax duties and provide detailed descriptions of images. However, though the new technology can do better on tests and offer precise medical advice to doctors, it can mess up basic arithmetic (</a:t>
            </a:r>
            <a:r>
              <a:rPr lang="zh-CN" sz="2400">
                <a:ea typeface="宋体" panose="02010600030101010101" pitchFamily="2" charset="-122"/>
              </a:rPr>
              <a:t>算术</a:t>
            </a:r>
            <a:r>
              <a:rPr lang="en-US" sz="2400">
                <a:latin typeface="Times New Roman" panose="02020603050405020304" charset="0"/>
                <a:ea typeface="宋体" panose="02010600030101010101" pitchFamily="2" charset="-122"/>
              </a:rPr>
              <a:t>).       On Tuesday, OpenAI started selling access to GPT-4 so that businesses and other software developers could build their own applications on top of it. A few companies are already working with GPT-4. Morgan Stanley Wealth Management is building a system that’ll immediately retrieve (</a:t>
            </a:r>
            <a:r>
              <a:rPr lang="zh-CN" sz="2400">
                <a:ea typeface="宋体" panose="02010600030101010101" pitchFamily="2" charset="-122"/>
              </a:rPr>
              <a:t>检索</a:t>
            </a:r>
            <a:r>
              <a:rPr lang="en-US" sz="2400">
                <a:latin typeface="Times New Roman" panose="02020603050405020304" charset="0"/>
                <a:ea typeface="宋体" panose="02010600030101010101" pitchFamily="2" charset="-122"/>
              </a:rPr>
              <a:t>) information from company documents, and serve it up to financial advisers in the form of conversations.       </a:t>
            </a:r>
            <a:endParaRPr lang="en-US" altLang="en-US" sz="2400">
              <a:latin typeface="Times New Roman" panose="02020603050405020304" charset="0"/>
              <a:ea typeface="宋体" panose="02010600030101010101" pitchFamily="2" charset="-122"/>
            </a:endParaRPr>
          </a:p>
        </p:txBody>
      </p:sp>
      <p:sp>
        <p:nvSpPr>
          <p:cNvPr id="3" name="文本框 2"/>
          <p:cNvSpPr txBox="1"/>
          <p:nvPr/>
        </p:nvSpPr>
        <p:spPr>
          <a:xfrm>
            <a:off x="5579745" y="116840"/>
            <a:ext cx="2916555" cy="368300"/>
          </a:xfrm>
          <a:prstGeom prst="rect">
            <a:avLst/>
          </a:prstGeom>
          <a:noFill/>
        </p:spPr>
        <p:txBody>
          <a:bodyPr wrap="square" rtlCol="0">
            <a:spAutoFit/>
          </a:bodyPr>
          <a:p>
            <a:r>
              <a:rPr lang="en-US" altLang="zh-CN"/>
              <a:t>22-23 </a:t>
            </a:r>
            <a:r>
              <a:rPr lang="zh-CN" altLang="en-US"/>
              <a:t>高一下辽宁朝阳期末</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15875" y="0"/>
            <a:ext cx="9128125" cy="5631180"/>
          </a:xfrm>
          <a:prstGeom prst="rect">
            <a:avLst/>
          </a:prstGeom>
          <a:noFill/>
        </p:spPr>
        <p:txBody>
          <a:bodyPr wrap="square" rtlCol="0" anchor="t">
            <a:spAutoFit/>
          </a:bodyPr>
          <a:p>
            <a:pPr indent="266700" algn="just"/>
            <a:r>
              <a:rPr lang="en-US" sz="2400">
                <a:latin typeface="Times New Roman" panose="02020603050405020304" charset="0"/>
                <a:sym typeface="+mn-ea"/>
              </a:rPr>
              <a:t>    OpenAI got the new technology </a:t>
            </a:r>
            <a:r>
              <a:rPr lang="en-US" sz="2400" u="sng">
                <a:latin typeface="Times New Roman" panose="02020603050405020304" charset="0"/>
                <a:sym typeface="+mn-ea"/>
              </a:rPr>
              <a:t>enhanced</a:t>
            </a:r>
            <a:r>
              <a:rPr lang="en-US" sz="2400">
                <a:latin typeface="Times New Roman" panose="02020603050405020304" charset="0"/>
                <a:sym typeface="+mn-ea"/>
              </a:rPr>
              <a:t>. As people tested ChatGPT, they rated the chatbot’s responses, separating those that were useful and truthful from those that weren’t. Then, using an advanced skill, the system spent months analyzing those ratings and gaining a better understanding of what it should and shouldn’t do.        Given a long article and asked to summarize it, GPT-4 will give a precise summary nearly every time. Moreover, given a photograph, chart or diagram, the technology can provide a detailed, paragraphs-long description of the image and answer questions about its contents.       OpenAI leaders said the company wasn’t immediately releasing the image description part of the technology because they were unsure how it could be applied for improper purposes. However, “We can take all these general-purpose knowledge skills and spread them across all sorts of different areas,” said Greg Brockman, OpenAI’s president. “This takes the technology into a whole new field.”</a:t>
            </a:r>
            <a:endParaRPr lang="en-US" altLang="en-US" sz="2400">
              <a:latin typeface="Times New Roman" panose="0202060305040502030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0" name="文本框 99"/>
          <p:cNvSpPr txBox="1"/>
          <p:nvPr/>
        </p:nvSpPr>
        <p:spPr>
          <a:xfrm>
            <a:off x="35560" y="44450"/>
            <a:ext cx="9013825" cy="5631180"/>
          </a:xfrm>
          <a:prstGeom prst="rect">
            <a:avLst/>
          </a:prstGeom>
          <a:noFill/>
          <a:ln w="9525">
            <a:noFill/>
          </a:ln>
        </p:spPr>
        <p:txBody>
          <a:bodyPr wrap="square">
            <a:spAutoFit/>
          </a:bodyPr>
          <a:p>
            <a:r>
              <a:rPr lang="en-US" sz="2400">
                <a:latin typeface="Times New Roman" panose="02020603050405020304" charset="0"/>
                <a:ea typeface="宋体" panose="02010600030101010101" pitchFamily="2" charset="-122"/>
              </a:rPr>
              <a:t>1.What does GPT-4 need to make improvements in according to the text?     A</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Its describing skill.	     B</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Its arithmetic ability.     C</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Its copying capability.	     D</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Its summary function.2.Why is Morgan Stanley Wealth Management mentioned in paragraph 3?     A</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To give an example.	     B</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To present a belief.    C</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To explain an idea.	     D</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To make a conclusion.3.What does the underlined word “enhanced” in paragraph 4 mean?    A</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Replaced.	                 </a:t>
            </a:r>
            <a:r>
              <a:rPr lang="en-US" sz="2400">
                <a:latin typeface="Times New Roman" panose="02020603050405020304" charset="0"/>
                <a:sym typeface="+mn-ea"/>
              </a:rPr>
              <a:t>B</a:t>
            </a:r>
            <a:r>
              <a:rPr lang="zh-CN" sz="2400">
                <a:sym typeface="+mn-ea"/>
              </a:rPr>
              <a:t>．</a:t>
            </a:r>
            <a:r>
              <a:rPr lang="en-US" sz="2400">
                <a:latin typeface="Times New Roman" panose="02020603050405020304" charset="0"/>
                <a:sym typeface="+mn-ea"/>
              </a:rPr>
              <a:t>Appreciated.</a:t>
            </a:r>
            <a:r>
              <a:rPr lang="en-US" sz="2400">
                <a:latin typeface="Times New Roman" panose="02020603050405020304" charset="0"/>
                <a:ea typeface="宋体" panose="02010600030101010101" pitchFamily="2" charset="-122"/>
              </a:rPr>
              <a:t>             </a:t>
            </a:r>
            <a:endParaRPr lang="en-US" sz="2400">
              <a:latin typeface="Times New Roman" panose="02020603050405020304" charset="0"/>
              <a:ea typeface="宋体" panose="02010600030101010101" pitchFamily="2" charset="-122"/>
            </a:endParaRPr>
          </a:p>
          <a:p>
            <a:r>
              <a:rPr lang="en-US" sz="2400">
                <a:latin typeface="Times New Roman" panose="02020603050405020304" charset="0"/>
                <a:ea typeface="宋体" panose="02010600030101010101" pitchFamily="2" charset="-122"/>
              </a:rPr>
              <a:t>    C</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Improved.	                 D</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Developed.4.What was OpenAI’s worry about GPT-4?    A</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 may not understand what to do.	</a:t>
            </a:r>
            <a:endParaRPr lang="en-US" sz="2400">
              <a:latin typeface="Times New Roman" panose="02020603050405020304" charset="0"/>
              <a:ea typeface="宋体" panose="02010600030101010101" pitchFamily="2" charset="-122"/>
            </a:endParaRPr>
          </a:p>
          <a:p>
            <a:r>
              <a:rPr lang="en-US" sz="2400">
                <a:latin typeface="Times New Roman" panose="02020603050405020304" charset="0"/>
                <a:ea typeface="宋体" panose="02010600030101010101" pitchFamily="2" charset="-122"/>
              </a:rPr>
              <a:t>    B</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Its technology could go into a new field.    C</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 may not sell well as expected.	</a:t>
            </a:r>
            <a:endParaRPr lang="en-US" sz="2400">
              <a:latin typeface="Times New Roman" panose="02020603050405020304" charset="0"/>
              <a:ea typeface="宋体" panose="02010600030101010101" pitchFamily="2" charset="-122"/>
            </a:endParaRPr>
          </a:p>
          <a:p>
            <a:r>
              <a:rPr lang="en-US" sz="2400">
                <a:latin typeface="Times New Roman" panose="02020603050405020304" charset="0"/>
                <a:ea typeface="宋体" panose="02010600030101010101" pitchFamily="2" charset="-122"/>
              </a:rPr>
              <a:t>    D</a:t>
            </a:r>
            <a:r>
              <a:rPr lang="zh-CN" sz="2400">
                <a:ea typeface="宋体" panose="02010600030101010101" pitchFamily="2" charset="-122"/>
              </a:rPr>
              <a:t>．</a:t>
            </a:r>
            <a:r>
              <a:rPr lang="en-US" sz="2400">
                <a:latin typeface="Times New Roman" panose="02020603050405020304" charset="0"/>
                <a:ea typeface="宋体" panose="02010600030101010101" pitchFamily="2" charset="-122"/>
              </a:rPr>
              <a:t>Its image description could be misused.</a:t>
            </a:r>
            <a:endParaRPr lang="en-US" altLang="en-US" sz="2400">
              <a:latin typeface="Times New Roman" panose="02020603050405020304" charset="0"/>
              <a:ea typeface="宋体" panose="02010600030101010101" pitchFamily="2" charset="-122"/>
            </a:endParaRPr>
          </a:p>
        </p:txBody>
      </p:sp>
      <p:sp>
        <p:nvSpPr>
          <p:cNvPr id="3" name="心形 2"/>
          <p:cNvSpPr/>
          <p:nvPr/>
        </p:nvSpPr>
        <p:spPr>
          <a:xfrm>
            <a:off x="4059555" y="476885"/>
            <a:ext cx="440690" cy="371475"/>
          </a:xfrm>
          <a:prstGeom prst="hear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心形 3"/>
          <p:cNvSpPr/>
          <p:nvPr>
            <p:custDataLst>
              <p:tags r:id="rId2"/>
            </p:custDataLst>
          </p:nvPr>
        </p:nvSpPr>
        <p:spPr>
          <a:xfrm>
            <a:off x="395605" y="1988820"/>
            <a:ext cx="440690" cy="371475"/>
          </a:xfrm>
          <a:prstGeom prst="hear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心形 4"/>
          <p:cNvSpPr/>
          <p:nvPr>
            <p:custDataLst>
              <p:tags r:id="rId3"/>
            </p:custDataLst>
          </p:nvPr>
        </p:nvSpPr>
        <p:spPr>
          <a:xfrm>
            <a:off x="368935" y="3429000"/>
            <a:ext cx="440690" cy="371475"/>
          </a:xfrm>
          <a:prstGeom prst="hear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心形 5"/>
          <p:cNvSpPr/>
          <p:nvPr>
            <p:custDataLst>
              <p:tags r:id="rId4"/>
            </p:custDataLst>
          </p:nvPr>
        </p:nvSpPr>
        <p:spPr>
          <a:xfrm>
            <a:off x="251460" y="5229225"/>
            <a:ext cx="440690" cy="371475"/>
          </a:xfrm>
          <a:prstGeom prst="hear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5560" y="5949315"/>
            <a:ext cx="8637905" cy="89154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Task 5:Application- be a test maker </a:t>
            </a:r>
            <a:endParaRPr lang="en-US" altLang="zh-CN" sz="2800">
              <a:solidFill>
                <a:srgbClr val="FF0000"/>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 Choose passage 1 or 2 on Worksheet)</a:t>
            </a:r>
            <a:endParaRPr lang="en-US" altLang="zh-CN" sz="24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bldLvl="0" animBg="1"/>
      <p:bldP spid="4" grpId="1" animBg="1"/>
      <p:bldP spid="5" grpId="0" bldLvl="0" animBg="1"/>
      <p:bldP spid="5" grpId="1" animBg="1"/>
      <p:bldP spid="6" grpId="0" bldLvl="0" animBg="1"/>
      <p:bldP spid="6" grpId="1" animBg="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165100"/>
            <a:ext cx="9144000" cy="6311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35560" y="0"/>
            <a:ext cx="9144000" cy="661733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jfif_temp"/>
          <p:cNvPicPr>
            <a:picLocks noChangeAspect="1"/>
          </p:cNvPicPr>
          <p:nvPr/>
        </p:nvPicPr>
        <p:blipFill>
          <a:blip r:embed="rId1"/>
          <a:stretch>
            <a:fillRect/>
          </a:stretch>
        </p:blipFill>
        <p:spPr>
          <a:xfrm>
            <a:off x="0" y="0"/>
            <a:ext cx="9144000" cy="6858000"/>
          </a:xfrm>
          <a:prstGeom prst="rect">
            <a:avLst/>
          </a:prstGeom>
        </p:spPr>
      </p:pic>
      <p:sp>
        <p:nvSpPr>
          <p:cNvPr id="8" name="文本框 7"/>
          <p:cNvSpPr txBox="1"/>
          <p:nvPr/>
        </p:nvSpPr>
        <p:spPr>
          <a:xfrm>
            <a:off x="1907381" y="1124338"/>
            <a:ext cx="5207318" cy="706755"/>
          </a:xfrm>
          <a:prstGeom prst="rect">
            <a:avLst/>
          </a:prstGeom>
          <a:noFill/>
        </p:spPr>
        <p:txBody>
          <a:bodyPr wrap="square" rtlCol="0">
            <a:spAutoFit/>
          </a:bodyPr>
          <a:lstStyle/>
          <a:p>
            <a:pPr algn="ctr"/>
            <a:r>
              <a:rPr lang="en-US" altLang="zh-CN" sz="4000" b="1">
                <a:solidFill>
                  <a:srgbClr val="FF0000"/>
                </a:solidFill>
                <a:latin typeface="Times New Roman" panose="02020603050405020304" charset="0"/>
                <a:ea typeface="幼圆" panose="02010509060101010101" pitchFamily="49" charset="-122"/>
                <a:cs typeface="Times New Roman" panose="02020603050405020304" charset="0"/>
              </a:rPr>
              <a:t>The</a:t>
            </a:r>
            <a:r>
              <a:rPr lang="zh-CN" altLang="en-US" sz="4000" b="1">
                <a:solidFill>
                  <a:srgbClr val="FF0000"/>
                </a:solidFill>
                <a:latin typeface="Times New Roman" panose="02020603050405020304" charset="0"/>
                <a:ea typeface="幼圆" panose="02010509060101010101" pitchFamily="49" charset="-122"/>
                <a:cs typeface="Times New Roman" panose="02020603050405020304" charset="0"/>
              </a:rPr>
              <a:t> </a:t>
            </a:r>
            <a:r>
              <a:rPr lang="en-US" altLang="zh-CN" sz="4000" b="1">
                <a:solidFill>
                  <a:srgbClr val="FF0000"/>
                </a:solidFill>
                <a:latin typeface="Times New Roman" panose="02020603050405020304" charset="0"/>
                <a:ea typeface="幼圆" panose="02010509060101010101" pitchFamily="49" charset="-122"/>
                <a:cs typeface="Times New Roman" panose="02020603050405020304" charset="0"/>
              </a:rPr>
              <a:t>First</a:t>
            </a:r>
            <a:r>
              <a:rPr lang="zh-CN" altLang="en-US" sz="4000" b="1">
                <a:solidFill>
                  <a:srgbClr val="FF0000"/>
                </a:solidFill>
                <a:latin typeface="Times New Roman" panose="02020603050405020304" charset="0"/>
                <a:ea typeface="幼圆" panose="02010509060101010101" pitchFamily="49" charset="-122"/>
                <a:cs typeface="Times New Roman" panose="02020603050405020304" charset="0"/>
              </a:rPr>
              <a:t> </a:t>
            </a:r>
            <a:r>
              <a:rPr lang="en-US" altLang="zh-CN" sz="4000" b="1">
                <a:solidFill>
                  <a:srgbClr val="FF0000"/>
                </a:solidFill>
                <a:latin typeface="Times New Roman" panose="02020603050405020304" charset="0"/>
                <a:ea typeface="幼圆" panose="02010509060101010101" pitchFamily="49" charset="-122"/>
                <a:cs typeface="Times New Roman" panose="02020603050405020304" charset="0"/>
              </a:rPr>
              <a:t>Lesson</a:t>
            </a:r>
            <a:endParaRPr lang="en-US" altLang="zh-CN" sz="4000" b="1">
              <a:solidFill>
                <a:srgbClr val="FF0000"/>
              </a:solidFill>
              <a:latin typeface="Times New Roman" panose="02020603050405020304" charset="0"/>
              <a:ea typeface="幼圆" panose="02010509060101010101" pitchFamily="49" charset="-122"/>
              <a:cs typeface="Times New Roman" panose="02020603050405020304" charset="0"/>
            </a:endParaRPr>
          </a:p>
        </p:txBody>
      </p:sp>
      <p:sp>
        <p:nvSpPr>
          <p:cNvPr id="5" name="文本框 4"/>
          <p:cNvSpPr txBox="1"/>
          <p:nvPr/>
        </p:nvSpPr>
        <p:spPr>
          <a:xfrm>
            <a:off x="2339975" y="3644900"/>
            <a:ext cx="5019675"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Alice        2024.2.19</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1979930" y="2204720"/>
            <a:ext cx="5728970" cy="922020"/>
          </a:xfrm>
          <a:prstGeom prst="rect">
            <a:avLst/>
          </a:prstGeom>
          <a:noFill/>
        </p:spPr>
        <p:txBody>
          <a:bodyPr wrap="square" rtlCol="0">
            <a:spAutoFit/>
          </a:bodyPr>
          <a:p>
            <a:r>
              <a:rPr lang="en-US" altLang="zh-CN" sz="5400" b="1">
                <a:latin typeface="Times New Roman" panose="02020603050405020304" charset="0"/>
                <a:cs typeface="Times New Roman" panose="02020603050405020304" charset="0"/>
              </a:rPr>
              <a:t>Rise of AI -Sora</a:t>
            </a:r>
            <a:endParaRPr lang="en-US" altLang="zh-CN" sz="54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jfif_temp"/>
          <p:cNvPicPr>
            <a:picLocks noChangeAspect="1"/>
          </p:cNvPicPr>
          <p:nvPr/>
        </p:nvPicPr>
        <p:blipFill>
          <a:blip r:embed="rId1"/>
          <a:stretch>
            <a:fillRect/>
          </a:stretch>
        </p:blipFill>
        <p:spPr>
          <a:xfrm>
            <a:off x="0" y="0"/>
            <a:ext cx="9144000" cy="6858000"/>
          </a:xfrm>
          <a:prstGeom prst="rect">
            <a:avLst/>
          </a:prstGeom>
        </p:spPr>
      </p:pic>
      <p:sp>
        <p:nvSpPr>
          <p:cNvPr id="2" name="文本框 1"/>
          <p:cNvSpPr txBox="1"/>
          <p:nvPr/>
        </p:nvSpPr>
        <p:spPr>
          <a:xfrm>
            <a:off x="395605" y="621030"/>
            <a:ext cx="902335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1.What did you frequently do during the winter holiday?</a:t>
            </a:r>
            <a:endParaRPr lang="en-US" altLang="zh-CN" sz="2800">
              <a:latin typeface="Times New Roman" panose="02020603050405020304" charset="0"/>
              <a:cs typeface="Times New Roman" panose="02020603050405020304" charset="0"/>
            </a:endParaRPr>
          </a:p>
        </p:txBody>
      </p:sp>
      <p:pic>
        <p:nvPicPr>
          <p:cNvPr id="104" name="图片 103"/>
          <p:cNvPicPr/>
          <p:nvPr/>
        </p:nvPicPr>
        <p:blipFill>
          <a:blip r:embed="rId2"/>
          <a:stretch>
            <a:fillRect/>
          </a:stretch>
        </p:blipFill>
        <p:spPr>
          <a:xfrm>
            <a:off x="611505" y="1196975"/>
            <a:ext cx="7332980" cy="3728720"/>
          </a:xfrm>
          <a:prstGeom prst="rect">
            <a:avLst/>
          </a:prstGeom>
          <a:noFill/>
          <a:ln w="9525">
            <a:noFill/>
          </a:ln>
        </p:spPr>
      </p:pic>
      <p:sp>
        <p:nvSpPr>
          <p:cNvPr id="3" name="文本框 2"/>
          <p:cNvSpPr txBox="1"/>
          <p:nvPr/>
        </p:nvSpPr>
        <p:spPr>
          <a:xfrm>
            <a:off x="107950" y="116840"/>
            <a:ext cx="194437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Lead-in</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251460" y="5157470"/>
            <a:ext cx="877189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2.While surfing on-line,what do you learn about the AI technology ? </a:t>
            </a:r>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251460" y="6110605"/>
            <a:ext cx="877189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AI technology develops so fast and advanced.</a:t>
            </a:r>
            <a:endParaRPr lang="en-US" altLang="zh-CN" sz="28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8224520" y="24130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blinds(horizontal)">
                                      <p:cBhvr>
                                        <p:cTn id="17" dur="5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nvPicPr>
        <p:blipFill>
          <a:blip r:embed="rId1"/>
          <a:stretch>
            <a:fillRect/>
          </a:stretch>
        </p:blipFill>
        <p:spPr>
          <a:xfrm>
            <a:off x="107950" y="1163955"/>
            <a:ext cx="9007475" cy="5504180"/>
          </a:xfrm>
          <a:prstGeom prst="rect">
            <a:avLst/>
          </a:prstGeom>
          <a:noFill/>
          <a:ln w="9525">
            <a:noFill/>
          </a:ln>
        </p:spPr>
      </p:pic>
      <p:sp>
        <p:nvSpPr>
          <p:cNvPr id="4" name="文本框 3"/>
          <p:cNvSpPr txBox="1"/>
          <p:nvPr/>
        </p:nvSpPr>
        <p:spPr>
          <a:xfrm>
            <a:off x="107950" y="44450"/>
            <a:ext cx="8178800" cy="583565"/>
          </a:xfrm>
          <a:prstGeom prst="rect">
            <a:avLst/>
          </a:prstGeom>
        </p:spPr>
        <p:txBody>
          <a:bodyPr wrap="square">
            <a:spAutoFit/>
          </a:bodyPr>
          <a:p>
            <a:pPr algn="l"/>
            <a:r>
              <a:rPr lang="en-US" altLang="zh-CN" sz="1800">
                <a:latin typeface="Arial" panose="020B0604020202020204" pitchFamily="34" charset="0"/>
                <a:ea typeface="微软雅黑" panose="020B0503020204020204" charset="-122"/>
              </a:rPr>
              <a:t> </a:t>
            </a:r>
            <a:r>
              <a:rPr lang="en-US" altLang="zh-CN" sz="3200">
                <a:latin typeface="Times New Roman" panose="02020603050405020304" charset="0"/>
                <a:ea typeface="微软雅黑" panose="020B0503020204020204" charset="-122"/>
                <a:cs typeface="Times New Roman" panose="02020603050405020304" charset="0"/>
              </a:rPr>
              <a:t>Pictures made by AI ( Artificial Intelligence)</a:t>
            </a:r>
            <a:endParaRPr lang="en-US" altLang="zh-CN" sz="3200">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5579745" y="548640"/>
            <a:ext cx="3371215" cy="583565"/>
          </a:xfrm>
          <a:prstGeom prst="rect">
            <a:avLst/>
          </a:prstGeom>
          <a:noFill/>
        </p:spPr>
        <p:txBody>
          <a:bodyPr wrap="square" rtlCol="0">
            <a:spAutoFit/>
          </a:bodyPr>
          <a:p>
            <a:r>
              <a:rPr lang="en-US" altLang="zh-CN" sz="3200">
                <a:latin typeface="Times New Roman" panose="02020603050405020304" charset="0"/>
                <a:ea typeface="微软雅黑" panose="020B0503020204020204" charset="-122"/>
                <a:cs typeface="Times New Roman" panose="02020603050405020304" charset="0"/>
              </a:rPr>
              <a:t>from Midjourney</a:t>
            </a:r>
            <a:endParaRPr lang="en-US" altLang="zh-CN" sz="3200">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981075"/>
            <a:ext cx="8923655" cy="5760720"/>
          </a:xfrm>
          <a:prstGeom prst="rect">
            <a:avLst/>
          </a:prstGeom>
        </p:spPr>
      </p:pic>
      <p:pic>
        <p:nvPicPr>
          <p:cNvPr id="6" name="图片 5"/>
          <p:cNvPicPr>
            <a:picLocks noChangeAspect="1"/>
          </p:cNvPicPr>
          <p:nvPr/>
        </p:nvPicPr>
        <p:blipFill>
          <a:blip r:embed="rId2"/>
          <a:stretch>
            <a:fillRect/>
          </a:stretch>
        </p:blipFill>
        <p:spPr>
          <a:xfrm>
            <a:off x="4212590" y="1009650"/>
            <a:ext cx="4953000" cy="5732145"/>
          </a:xfrm>
          <a:prstGeom prst="rect">
            <a:avLst/>
          </a:prstGeom>
        </p:spPr>
      </p:pic>
      <p:sp>
        <p:nvSpPr>
          <p:cNvPr id="7" name="文本框 6"/>
          <p:cNvSpPr txBox="1"/>
          <p:nvPr/>
        </p:nvSpPr>
        <p:spPr>
          <a:xfrm>
            <a:off x="-36830" y="44450"/>
            <a:ext cx="9560560" cy="627380"/>
          </a:xfrm>
          <a:prstGeom prst="rect">
            <a:avLst/>
          </a:prstGeom>
        </p:spPr>
        <p:txBody>
          <a:bodyPr wrap="square">
            <a:noAutofit/>
          </a:bodyPr>
          <a:p>
            <a:pPr algn="l"/>
            <a:r>
              <a:rPr lang="en-US" altLang="zh-CN" sz="2800">
                <a:latin typeface="Times New Roman" panose="02020603050405020304" charset="0"/>
                <a:ea typeface="微软雅黑" panose="020B0503020204020204" charset="-122"/>
                <a:cs typeface="Times New Roman" panose="02020603050405020304" charset="0"/>
              </a:rPr>
              <a:t> </a:t>
            </a:r>
            <a:r>
              <a:rPr lang="en-US" altLang="zh-CN" sz="3200">
                <a:latin typeface="Times New Roman" panose="02020603050405020304" charset="0"/>
                <a:ea typeface="微软雅黑" panose="020B0503020204020204" charset="-122"/>
                <a:cs typeface="Times New Roman" panose="02020603050405020304" charset="0"/>
              </a:rPr>
              <a:t>Conversation interacting with AI </a:t>
            </a:r>
            <a:r>
              <a:rPr lang="en-US" altLang="zh-CN" sz="3200">
                <a:latin typeface="Times New Roman" panose="02020603050405020304" charset="0"/>
                <a:ea typeface="微软雅黑" panose="020B0503020204020204" charset="-122"/>
                <a:cs typeface="Times New Roman" panose="02020603050405020304" charset="0"/>
                <a:sym typeface="+mn-ea"/>
              </a:rPr>
              <a:t> </a:t>
            </a:r>
            <a:endParaRPr lang="en-US" altLang="zh-CN" sz="3200">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custDataLst>
              <p:tags r:id="rId3"/>
            </p:custDataLst>
          </p:nvPr>
        </p:nvSpPr>
        <p:spPr>
          <a:xfrm>
            <a:off x="4932045" y="476885"/>
            <a:ext cx="4084320" cy="532130"/>
          </a:xfrm>
          <a:prstGeom prst="rect">
            <a:avLst/>
          </a:prstGeom>
          <a:noFill/>
        </p:spPr>
        <p:txBody>
          <a:bodyPr wrap="square" rtlCol="0">
            <a:noAutofit/>
          </a:bodyPr>
          <a:p>
            <a:r>
              <a:rPr lang="en-US" altLang="zh-CN" sz="3200">
                <a:latin typeface="Times New Roman" panose="02020603050405020304" charset="0"/>
                <a:ea typeface="微软雅黑" panose="020B0503020204020204" charset="-122"/>
                <a:cs typeface="Times New Roman" panose="02020603050405020304" charset="0"/>
              </a:rPr>
              <a:t>from ChatGPT/</a:t>
            </a:r>
            <a:r>
              <a:rPr lang="zh-CN" altLang="en-US" sz="3200">
                <a:latin typeface="Times New Roman" panose="02020603050405020304" charset="0"/>
                <a:cs typeface="Times New Roman" panose="02020603050405020304" charset="0"/>
                <a:sym typeface="+mn-ea"/>
              </a:rPr>
              <a:t>OpenAI</a:t>
            </a:r>
            <a:endParaRPr lang="zh-CN" altLang="en-US" sz="3200">
              <a:latin typeface="Times New Roman" panose="02020603050405020304" charset="0"/>
              <a:cs typeface="Times New Roman" panose="02020603050405020304" charset="0"/>
            </a:endParaRPr>
          </a:p>
          <a:p>
            <a:endParaRPr lang="en-US" altLang="zh-CN" sz="3200">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media1">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15362" name="Picture 2" descr="640.png"/>
          <p:cNvPicPr>
            <a:picLocks noChangeAspect="1" noChangeArrowheads="1"/>
          </p:cNvPicPr>
          <p:nvPr/>
        </p:nvPicPr>
        <p:blipFill>
          <a:blip r:embed="rId2" cstate="print"/>
          <a:srcRect/>
          <a:stretch>
            <a:fillRect/>
          </a:stretch>
        </p:blipFill>
        <p:spPr bwMode="auto">
          <a:xfrm>
            <a:off x="63500" y="1484630"/>
            <a:ext cx="9069070" cy="4385945"/>
          </a:xfrm>
          <a:prstGeom prst="rect">
            <a:avLst/>
          </a:prstGeom>
          <a:noFill/>
        </p:spPr>
      </p:pic>
      <p:sp>
        <p:nvSpPr>
          <p:cNvPr id="7" name="文本框 6"/>
          <p:cNvSpPr txBox="1"/>
          <p:nvPr/>
        </p:nvSpPr>
        <p:spPr>
          <a:xfrm>
            <a:off x="-36195" y="-27305"/>
            <a:ext cx="5777230" cy="583565"/>
          </a:xfrm>
          <a:prstGeom prst="rect">
            <a:avLst/>
          </a:prstGeom>
        </p:spPr>
        <p:txBody>
          <a:bodyPr wrap="square">
            <a:spAutoFit/>
          </a:bodyPr>
          <a:p>
            <a:pPr algn="l"/>
            <a:r>
              <a:rPr lang="en-US" altLang="zh-CN" sz="1800">
                <a:latin typeface="Arial" panose="020B0604020202020204" pitchFamily="34" charset="0"/>
                <a:ea typeface="微软雅黑" panose="020B0503020204020204" charset="-122"/>
              </a:rPr>
              <a:t> </a:t>
            </a:r>
            <a:r>
              <a:rPr lang="en-US" altLang="zh-CN" sz="3200">
                <a:latin typeface="Times New Roman" panose="02020603050405020304" charset="0"/>
                <a:ea typeface="微软雅黑" panose="020B0503020204020204" charset="-122"/>
                <a:cs typeface="Times New Roman" panose="02020603050405020304" charset="0"/>
              </a:rPr>
              <a:t>Videos created from text by AI</a:t>
            </a:r>
            <a:endParaRPr lang="en-US" altLang="zh-CN" sz="3200">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5507990" y="188595"/>
            <a:ext cx="3624580" cy="583565"/>
          </a:xfrm>
          <a:prstGeom prst="rect">
            <a:avLst/>
          </a:prstGeom>
          <a:noFill/>
        </p:spPr>
        <p:txBody>
          <a:bodyPr wrap="square" rtlCol="0">
            <a:spAutoFit/>
          </a:bodyPr>
          <a:p>
            <a:pPr algn="just"/>
            <a:r>
              <a:rPr lang="en-US" altLang="zh-CN" sz="3200">
                <a:latin typeface="Times New Roman" panose="02020603050405020304" charset="0"/>
                <a:cs typeface="Times New Roman" panose="02020603050405020304" charset="0"/>
                <a:sym typeface="+mn-ea"/>
              </a:rPr>
              <a:t>From Sara/ </a:t>
            </a:r>
            <a:r>
              <a:rPr lang="zh-CN" altLang="en-US" sz="3200">
                <a:latin typeface="Times New Roman" panose="02020603050405020304" charset="0"/>
                <a:cs typeface="Times New Roman" panose="02020603050405020304" charset="0"/>
                <a:sym typeface="+mn-ea"/>
              </a:rPr>
              <a:t>OpenAI</a:t>
            </a:r>
            <a:endParaRPr lang="en-US" altLang="zh-CN" sz="3200">
              <a:latin typeface="Times New Roman" panose="02020603050405020304" charset="0"/>
              <a:ea typeface="微软雅黑" panose="020B0503020204020204" charset="-122"/>
              <a:cs typeface="Times New Roman" panose="02020603050405020304" charset="0"/>
            </a:endParaRPr>
          </a:p>
        </p:txBody>
      </p:sp>
      <p:pic>
        <p:nvPicPr>
          <p:cNvPr id="4" name="media2">
            <a:hlinkClick r:id="" action="ppaction://media"/>
          </p:cNvPr>
          <p:cNvPicPr/>
          <p:nvPr>
            <a:videoFile r:link="rId3"/>
            <p:extLst>
              <p:ext uri="{DAA4B4D4-6D71-4841-9C94-3DE7FCFB9230}">
                <p14:media xmlns:p14="http://schemas.microsoft.com/office/powerpoint/2010/main" r:link="rId4"/>
              </p:ext>
            </p:extLst>
          </p:nvPr>
        </p:nvPicPr>
        <p:blipFill>
          <a:blip r:embed="rId5"/>
          <a:stretch>
            <a:fillRect/>
          </a:stretch>
        </p:blipFill>
        <p:spPr>
          <a:xfrm>
            <a:off x="229235" y="1278890"/>
            <a:ext cx="8737600" cy="4914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endCondLst>
                    <p:cond evt="onNext">
                      <p:tgtEl>
                        <p:sldTgt/>
                      </p:tgtEl>
                    </p:cond>
                    <p:cond evt="onPrev">
                      <p:tgtEl>
                        <p:sldTgt/>
                      </p:tgtEl>
                    </p:cond>
                  </p:end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7" grpId="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p:sp>
        <p:nvSpPr>
          <p:cNvPr id="2" name="文本框 1"/>
          <p:cNvSpPr txBox="1"/>
          <p:nvPr/>
        </p:nvSpPr>
        <p:spPr>
          <a:xfrm>
            <a:off x="0" y="44450"/>
            <a:ext cx="3138170"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What is Sora?</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35560" y="548640"/>
            <a:ext cx="9032240" cy="6110605"/>
          </a:xfrm>
          <a:prstGeom prst="rect">
            <a:avLst/>
          </a:prstGeom>
          <a:noFill/>
        </p:spPr>
        <p:txBody>
          <a:bodyPr wrap="square" rtlCol="0" anchor="t">
            <a:noAutofit/>
          </a:bodyPr>
          <a:p>
            <a:pPr algn="just"/>
            <a:r>
              <a:rPr lang="en-US" altLang="zh-CN" sz="24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Microsoft-backed OpenAI is developing an AI model capable </a:t>
            </a:r>
            <a:r>
              <a:rPr lang="en-US" altLang="zh-CN" sz="2800">
                <a:latin typeface="Times New Roman" panose="02020603050405020304" charset="0"/>
                <a:cs typeface="Times New Roman" panose="02020603050405020304" charset="0"/>
              </a:rPr>
              <a:t>1._____</a:t>
            </a:r>
            <a:r>
              <a:rPr lang="zh-CN" altLang="en-US" sz="2800">
                <a:latin typeface="Times New Roman" panose="02020603050405020304" charset="0"/>
                <a:cs typeface="Times New Roman" panose="02020603050405020304" charset="0"/>
              </a:rPr>
              <a:t>generating minute-long videos </a:t>
            </a:r>
            <a:r>
              <a:rPr lang="en-US" altLang="zh-CN" sz="2800">
                <a:latin typeface="Times New Roman" panose="02020603050405020304" charset="0"/>
                <a:cs typeface="Times New Roman" panose="02020603050405020304" charset="0"/>
              </a:rPr>
              <a:t>2. ______(</a:t>
            </a:r>
            <a:r>
              <a:rPr lang="zh-CN" altLang="en-US" sz="2800">
                <a:latin typeface="Times New Roman" panose="02020603050405020304" charset="0"/>
                <a:cs typeface="Times New Roman" panose="02020603050405020304" charset="0"/>
              </a:rPr>
              <a:t>base</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on </a:t>
            </a:r>
            <a:r>
              <a:rPr lang="zh-CN" altLang="en-US" sz="2800">
                <a:solidFill>
                  <a:srgbClr val="FF0000"/>
                </a:solidFill>
                <a:highlight>
                  <a:srgbClr val="FFFF00"/>
                </a:highlight>
                <a:latin typeface="Times New Roman" panose="02020603050405020304" charset="0"/>
                <a:cs typeface="Times New Roman" panose="02020603050405020304" charset="0"/>
              </a:rPr>
              <a:t>text prompts</a:t>
            </a:r>
            <a:r>
              <a:rPr lang="zh-CN" altLang="en-US" sz="2800">
                <a:latin typeface="Times New Roman" panose="02020603050405020304" charset="0"/>
                <a:cs typeface="Times New Roman" panose="02020603050405020304" charset="0"/>
              </a:rPr>
              <a:t>, the company announced on Thursday.</a:t>
            </a:r>
            <a:endParaRPr lang="zh-CN" altLang="en-US"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The model, named “Sora” after the Japanese word for “sky,” is currently available for red teaming, 3.______ helps identify </a:t>
            </a:r>
            <a:r>
              <a:rPr lang="en-US" altLang="zh-CN" sz="2800">
                <a:highlight>
                  <a:srgbClr val="FFFF00"/>
                </a:highlight>
                <a:latin typeface="Times New Roman" panose="02020603050405020304" charset="0"/>
                <a:cs typeface="Times New Roman" panose="02020603050405020304" charset="0"/>
              </a:rPr>
              <a:t>flaws</a:t>
            </a:r>
            <a:r>
              <a:rPr lang="en-US" altLang="zh-CN" sz="2800">
                <a:latin typeface="Times New Roman" panose="02020603050405020304" charset="0"/>
                <a:cs typeface="Times New Roman" panose="02020603050405020304" charset="0"/>
              </a:rPr>
              <a:t> in the AI system. 4.___________(addition), it is intended for use by visual artists, designers, and filmmakers5.___________ (provide) feedback on the model, the company stated.</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“Sora is able to generate complex 6.________(scene) with multiple characters, specific types of motion, and accurate details of the subject and background,” the statement said, adding that it can create multiple shots within a single video.</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2124075" y="908685"/>
            <a:ext cx="903605" cy="583565"/>
          </a:xfrm>
          <a:prstGeom prst="rect">
            <a:avLst/>
          </a:prstGeom>
          <a:noFill/>
        </p:spPr>
        <p:txBody>
          <a:bodyPr wrap="square" rtlCol="0">
            <a:spAutoFit/>
          </a:bodyPr>
          <a:p>
            <a:r>
              <a:rPr lang="en-US" altLang="zh-CN" sz="3200" b="1">
                <a:solidFill>
                  <a:srgbClr val="FF0000"/>
                </a:solidFill>
                <a:latin typeface="Times New Roman" panose="02020603050405020304" charset="0"/>
                <a:cs typeface="Times New Roman" panose="02020603050405020304" charset="0"/>
              </a:rPr>
              <a:t>of</a:t>
            </a:r>
            <a:endParaRPr lang="en-US" altLang="zh-CN" sz="3200" b="1">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35560" y="1268730"/>
            <a:ext cx="1418590"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based </a:t>
            </a:r>
            <a:endParaRPr lang="en-US" altLang="zh-CN" sz="3200" b="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6948170" y="2637155"/>
            <a:ext cx="1418590"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which</a:t>
            </a:r>
            <a:endParaRPr lang="en-US" altLang="zh-CN" sz="3200" b="1">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5003800" y="2924810"/>
            <a:ext cx="2494915"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Additionally</a:t>
            </a:r>
            <a:endParaRPr lang="en-US" altLang="zh-CN" sz="3200" b="1">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979295" y="3789045"/>
            <a:ext cx="2494915"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to provide</a:t>
            </a:r>
            <a:endParaRPr lang="en-US" altLang="zh-CN" sz="32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6299835" y="4725035"/>
            <a:ext cx="1418590" cy="620395"/>
          </a:xfrm>
          <a:prstGeom prst="rect">
            <a:avLst/>
          </a:prstGeom>
          <a:noFill/>
        </p:spPr>
        <p:txBody>
          <a:bodyPr wrap="square" rtlCol="0">
            <a:noAutofit/>
          </a:bodyPr>
          <a:p>
            <a:r>
              <a:rPr lang="en-US" altLang="zh-CN" sz="3200" b="1">
                <a:solidFill>
                  <a:srgbClr val="FF0000"/>
                </a:solidFill>
                <a:latin typeface="Times New Roman" panose="02020603050405020304" charset="0"/>
                <a:cs typeface="Times New Roman" panose="02020603050405020304" charset="0"/>
              </a:rPr>
              <a:t>scenes</a:t>
            </a:r>
            <a:endParaRPr lang="en-US" altLang="zh-CN" sz="32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5507990" y="123190"/>
            <a:ext cx="348361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From CGTN</a:t>
            </a:r>
            <a:endParaRPr lang="en-US" altLang="zh-CN"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P spid="4" grpId="0"/>
      <p:bldP spid="5" grpId="0"/>
      <p:bldP spid="6" grpId="0"/>
      <p:bldP spid="7" grpId="0"/>
      <p:bldP spid="8" grpId="0"/>
      <p:bldP spid="9" grpId="0"/>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6600</Words>
  <Application>WPS 演示</Application>
  <PresentationFormat/>
  <Paragraphs>136</Paragraphs>
  <Slides>20</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20</vt:i4>
      </vt:variant>
    </vt:vector>
  </HeadingPairs>
  <TitlesOfParts>
    <vt:vector size="35" baseType="lpstr">
      <vt:lpstr>Arial</vt:lpstr>
      <vt:lpstr>宋体</vt:lpstr>
      <vt:lpstr>Wingdings</vt:lpstr>
      <vt:lpstr>HelveticaNeue</vt:lpstr>
      <vt:lpstr>华文新魏</vt:lpstr>
      <vt:lpstr>Times New Roman</vt:lpstr>
      <vt:lpstr>幼圆</vt:lpstr>
      <vt:lpstr>微软雅黑</vt:lpstr>
      <vt:lpstr>Segoe Print</vt:lpstr>
      <vt:lpstr>Arial Unicode MS</vt:lpstr>
      <vt:lpstr>Calibri</vt:lpstr>
      <vt:lpstr>Impact</vt:lpstr>
      <vt:lpstr>楷体</vt:lpstr>
      <vt:lpstr>默认设计模板</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Think</dc:creator>
  <cp:lastModifiedBy>Administrator</cp:lastModifiedBy>
  <cp:revision>20</cp:revision>
  <dcterms:created xsi:type="dcterms:W3CDTF">2024-02-17T14:19:00Z</dcterms:created>
  <dcterms:modified xsi:type="dcterms:W3CDTF">2024-02-20T06:43:34Z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741BC2C0C3EF4BFB84181803B55D8C5A_12</vt:lpwstr>
  </property>
</Properties>
</file>