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361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0" r:id="rId69"/>
    <p:sldId id="491" r:id="rId70"/>
    <p:sldId id="492" r:id="rId71"/>
    <p:sldId id="493" r:id="rId72"/>
    <p:sldId id="494" r:id="rId73"/>
    <p:sldId id="2155" r:id="rId7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9" Type="http://schemas.openxmlformats.org/officeDocument/2006/relationships/tableStyles" Target="tableStyles.xml"/><Relationship Id="rId78" Type="http://schemas.openxmlformats.org/officeDocument/2006/relationships/viewProps" Target="viewProps.xml"/><Relationship Id="rId77" Type="http://schemas.openxmlformats.org/officeDocument/2006/relationships/presProps" Target="presProps.xml"/><Relationship Id="rId76" Type="http://schemas.openxmlformats.org/officeDocument/2006/relationships/handoutMaster" Target="handoutMasters/handoutMaster1.xml"/><Relationship Id="rId75" Type="http://schemas.openxmlformats.org/officeDocument/2006/relationships/notesMaster" Target="notesMasters/notesMaster1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16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-4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5-6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2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4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sɪtɪ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48" name="表格 6"/>
          <p:cNvGraphicFramePr>
            <a:graphicFrameLocks noGrp="1"/>
          </p:cNvGraphicFramePr>
          <p:nvPr/>
        </p:nvGraphicFramePr>
        <p:xfrm>
          <a:off x="6092078" y="78410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 a  small  fishing  village into  a  big  city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4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sɪtɪzn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5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altLang="zh-CN" sz="2400" dirty="0" smtClean="0">
                          <a:solidFill>
                            <a:schemeClr val="tx1"/>
                          </a:solidFill>
                        </a:rPr>
                        <a:t>cit(y)</a:t>
                      </a:r>
                      <a:r>
                        <a:rPr lang="zh-CN" altLang="es-E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s-ES" altLang="zh-CN" sz="2400" dirty="0" smtClean="0">
                          <a:solidFill>
                            <a:schemeClr val="tx1"/>
                          </a:solidFill>
                        </a:rPr>
                        <a:t>zen</a:t>
                      </a:r>
                      <a:r>
                        <a:rPr lang="zh-CN" altLang="es-ES" sz="2400" dirty="0" smtClean="0">
                          <a:solidFill>
                            <a:schemeClr val="tx1"/>
                          </a:solidFill>
                        </a:rPr>
                        <a:t>城市＋人→市民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Chinese  citizens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2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城市</a:t>
            </a:r>
            <a:endParaRPr lang="zh-CN" altLang="en-US" sz="2400" dirty="0"/>
          </a:p>
        </p:txBody>
      </p:sp>
      <p:sp>
        <p:nvSpPr>
          <p:cNvPr id="1049527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市民；公民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24" grpId="0"/>
      <p:bldP spid="1049525" grpId="0"/>
      <p:bldP spid="1049526" grpId="0"/>
      <p:bldP spid="10495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civil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2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51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sɪvl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52" name="表格 6"/>
          <p:cNvGraphicFramePr>
            <a:graphicFrameLocks noGrp="1"/>
          </p:cNvGraphicFramePr>
          <p:nvPr/>
        </p:nvGraphicFramePr>
        <p:xfrm>
          <a:off x="6092078" y="123015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civil  airport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5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civilian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sə'vɪljən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54" name="表格 10"/>
          <p:cNvGraphicFramePr>
            <a:graphicFrameLocks noGrp="1"/>
          </p:cNvGraphicFramePr>
          <p:nvPr/>
        </p:nvGraphicFramePr>
        <p:xfrm>
          <a:off x="6092078" y="290709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civil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国内的＋人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  civilians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5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civilization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sɪvəlaɪ'zeɪʃən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56" name="表格 12"/>
          <p:cNvGraphicFramePr>
            <a:graphicFrameLocks noGrp="1"/>
          </p:cNvGraphicFramePr>
          <p:nvPr/>
        </p:nvGraphicFramePr>
        <p:xfrm>
          <a:off x="6092078" y="461567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civiliz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使文明＋名词后缀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ancient  civilization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30" name="文本框 19"/>
          <p:cNvSpPr txBox="1"/>
          <p:nvPr/>
        </p:nvSpPr>
        <p:spPr>
          <a:xfrm>
            <a:off x="2259873" y="1608641"/>
            <a:ext cx="354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公民的，民用的；国内的</a:t>
            </a:r>
            <a:endParaRPr lang="zh-CN" altLang="en-US" sz="2400" dirty="0"/>
          </a:p>
        </p:txBody>
      </p:sp>
      <p:sp>
        <p:nvSpPr>
          <p:cNvPr id="1049531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平民</a:t>
            </a:r>
            <a:endParaRPr lang="zh-CN" altLang="en-US" sz="2400" b="1" dirty="0"/>
          </a:p>
        </p:txBody>
      </p:sp>
      <p:sp>
        <p:nvSpPr>
          <p:cNvPr id="1049532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文明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28" grpId="0"/>
      <p:bldP spid="1049529" grpId="0"/>
      <p:bldP spid="1049530" grpId="0"/>
      <p:bldP spid="1049531" grpId="0"/>
      <p:bldP spid="10495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3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5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klɑːs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58" name="表格 6"/>
          <p:cNvGraphicFramePr>
            <a:graphicFrameLocks noGrp="1"/>
          </p:cNvGraphicFramePr>
          <p:nvPr/>
        </p:nvGraphicFramePr>
        <p:xfrm>
          <a:off x="6081061" y="1128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 five  English  classes  a  week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5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klæsɪk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60" name="表格 10"/>
          <p:cNvGraphicFramePr>
            <a:graphicFrameLocks noGrp="1"/>
          </p:cNvGraphicFramePr>
          <p:nvPr/>
        </p:nvGraphicFramePr>
        <p:xfrm>
          <a:off x="6092078" y="29405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课＋的→能进课堂的文章一般都是“经典的”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3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课；班；等级；类别</a:t>
            </a:r>
            <a:endParaRPr lang="zh-CN" altLang="en-US" sz="2400" dirty="0"/>
          </a:p>
        </p:txBody>
      </p:sp>
      <p:sp>
        <p:nvSpPr>
          <p:cNvPr id="104953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经典的，古典的</a:t>
            </a:r>
            <a:endParaRPr lang="zh-CN" altLang="en-US" sz="2400" b="1" dirty="0"/>
          </a:p>
        </p:txBody>
      </p:sp>
      <p:graphicFrame>
        <p:nvGraphicFramePr>
          <p:cNvPr id="4194961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klæsɪfaɪ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62" name="表格 12"/>
          <p:cNvGraphicFramePr>
            <a:graphicFrameLocks noGrp="1"/>
          </p:cNvGraphicFramePr>
          <p:nvPr/>
        </p:nvGraphicFramePr>
        <p:xfrm>
          <a:off x="6092078" y="46007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类别＋动词后缀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classify  the  books  in  a  library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37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分类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33" grpId="0"/>
      <p:bldP spid="1049534" grpId="0"/>
      <p:bldP spid="1049535" grpId="0"/>
      <p:bldP spid="1049536" grpId="0"/>
      <p:bldP spid="10495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clean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3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6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kliːn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64" name="表格 6"/>
          <p:cNvGraphicFramePr>
            <a:graphicFrameLocks noGrp="1"/>
          </p:cNvGraphicFramePr>
          <p:nvPr/>
        </p:nvGraphicFramePr>
        <p:xfrm>
          <a:off x="6092078" y="9625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clean  bowl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]dirty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6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kliːnə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66" name="表格 10"/>
          <p:cNvGraphicFramePr>
            <a:graphicFrameLocks noGrp="1"/>
          </p:cNvGraphicFramePr>
          <p:nvPr/>
        </p:nvGraphicFramePr>
        <p:xfrm>
          <a:off x="6092078" y="2918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clean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清洁＋人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street  cleaners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67" name="表格 11"/>
          <p:cNvGraphicFramePr>
            <a:graphicFrameLocks noGrp="1"/>
          </p:cNvGraphicFramePr>
          <p:nvPr/>
        </p:nvGraphicFramePr>
        <p:xfrm>
          <a:off x="241540" y="4593368"/>
          <a:ext cx="542880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8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68" name="表格 12"/>
          <p:cNvGraphicFramePr>
            <a:graphicFrameLocks noGrp="1"/>
          </p:cNvGraphicFramePr>
          <p:nvPr/>
        </p:nvGraphicFramePr>
        <p:xfrm>
          <a:off x="6092078" y="462682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clear  photo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]vague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40" name="文本框 19"/>
          <p:cNvSpPr txBox="1"/>
          <p:nvPr/>
        </p:nvSpPr>
        <p:spPr>
          <a:xfrm>
            <a:off x="2259873" y="1642094"/>
            <a:ext cx="354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干净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弄干净</a:t>
            </a:r>
            <a:endParaRPr lang="zh-CN" altLang="en-US" sz="2400" dirty="0"/>
          </a:p>
        </p:txBody>
      </p:sp>
      <p:sp>
        <p:nvSpPr>
          <p:cNvPr id="1049541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清洁工</a:t>
            </a:r>
            <a:endParaRPr lang="zh-CN" altLang="en-US" sz="2400" b="1" dirty="0"/>
          </a:p>
        </p:txBody>
      </p:sp>
      <p:sp>
        <p:nvSpPr>
          <p:cNvPr id="1049542" name="文本框 21"/>
          <p:cNvSpPr txBox="1"/>
          <p:nvPr/>
        </p:nvSpPr>
        <p:spPr>
          <a:xfrm>
            <a:off x="2271028" y="5057985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清楚的；清澈</a:t>
            </a:r>
            <a:r>
              <a:rPr lang="zh-CN" altLang="en-US" sz="2400" b="1" dirty="0" smtClean="0"/>
              <a:t>的  </a:t>
            </a:r>
            <a:endParaRPr lang="en-US" altLang="zh-CN" sz="2400" b="1" dirty="0" smtClean="0"/>
          </a:p>
          <a:p>
            <a:r>
              <a:rPr lang="en-US" altLang="zh-CN" sz="2400" b="1" i="1" dirty="0" err="1" smtClean="0"/>
              <a:t>vt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清除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38" grpId="0"/>
      <p:bldP spid="1049539" grpId="0"/>
      <p:bldP spid="1049540" grpId="0"/>
      <p:bldP spid="1049541" grpId="0"/>
      <p:bldP spid="10495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4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69" name="表格 4"/>
          <p:cNvGraphicFramePr>
            <a:graphicFrameLocks noGrp="1"/>
          </p:cNvGraphicFramePr>
          <p:nvPr/>
        </p:nvGraphicFramePr>
        <p:xfrm>
          <a:off x="241540" y="1165781"/>
          <a:ext cx="542774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7553"/>
                <a:gridCol w="345018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kləʊz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    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kləʊs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7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 a door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 friends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7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6401"/>
                <a:gridCol w="34613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kləʊzd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7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clos(e)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关闭＋被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······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behind  a  closed  door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45" name="文本框 19"/>
          <p:cNvSpPr txBox="1"/>
          <p:nvPr/>
        </p:nvSpPr>
        <p:spPr>
          <a:xfrm>
            <a:off x="2248719" y="1664396"/>
            <a:ext cx="3546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/</a:t>
            </a:r>
            <a:r>
              <a:rPr lang="en-US" altLang="zh-CN" sz="2400" b="1" dirty="0" err="1"/>
              <a:t>kləʊz</a:t>
            </a:r>
            <a:r>
              <a:rPr lang="en-US" altLang="zh-CN" sz="2400" b="1" dirty="0"/>
              <a:t>/</a:t>
            </a:r>
            <a:r>
              <a:rPr lang="en-US" altLang="zh-CN" sz="2400" b="1" i="1" dirty="0"/>
              <a:t>v.</a:t>
            </a:r>
            <a:r>
              <a:rPr lang="zh-CN" altLang="en-US" sz="2400" b="1" dirty="0" smtClean="0"/>
              <a:t>关闭 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/</a:t>
            </a:r>
            <a:r>
              <a:rPr lang="en-US" altLang="zh-CN" sz="2400" b="1" dirty="0" err="1"/>
              <a:t>kləʊs</a:t>
            </a:r>
            <a:r>
              <a:rPr lang="en-US" altLang="zh-CN" sz="2400" b="1" dirty="0" smtClean="0"/>
              <a:t>/ </a:t>
            </a:r>
            <a:r>
              <a:rPr lang="en-US" altLang="zh-CN" sz="2400" b="1" i="1" dirty="0" smtClean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近的；亲近的</a:t>
            </a:r>
            <a:endParaRPr lang="zh-CN" altLang="en-US" sz="2400" dirty="0"/>
          </a:p>
        </p:txBody>
      </p:sp>
      <p:sp>
        <p:nvSpPr>
          <p:cNvPr id="1049546" name="文本框 20"/>
          <p:cNvSpPr txBox="1"/>
          <p:nvPr/>
        </p:nvSpPr>
        <p:spPr>
          <a:xfrm>
            <a:off x="224871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关闭的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43" grpId="0"/>
      <p:bldP spid="1049544" grpId="0"/>
      <p:bldP spid="1049545" grpId="0"/>
      <p:bldP spid="10495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4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73" name="表格 4"/>
          <p:cNvGraphicFramePr>
            <a:graphicFrameLocks noGrp="1"/>
          </p:cNvGraphicFramePr>
          <p:nvPr/>
        </p:nvGraphicFramePr>
        <p:xfrm>
          <a:off x="241540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74" name="表格 6"/>
          <p:cNvGraphicFramePr>
            <a:graphicFrameLocks noGrp="1"/>
          </p:cNvGraphicFramePr>
          <p:nvPr/>
        </p:nvGraphicFramePr>
        <p:xfrm>
          <a:off x="241540" y="165255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  to  a  new  place 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]go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75" name="表格 9"/>
          <p:cNvGraphicFramePr>
            <a:graphicFrameLocks noGrp="1"/>
          </p:cNvGraphicFramePr>
          <p:nvPr/>
        </p:nvGraphicFramePr>
        <p:xfrm>
          <a:off x="241540" y="32978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become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bɪ'kʌm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76" name="表格 10"/>
          <p:cNvGraphicFramePr>
            <a:graphicFrameLocks noGrp="1"/>
          </p:cNvGraphicFramePr>
          <p:nvPr/>
        </p:nvGraphicFramePr>
        <p:xfrm>
          <a:off x="241540" y="433107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是＋来了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become  different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77" name="表格 13"/>
          <p:cNvGraphicFramePr>
            <a:graphicFrameLocks noGrp="1"/>
          </p:cNvGraphicFramePr>
          <p:nvPr/>
        </p:nvGraphicFramePr>
        <p:xfrm>
          <a:off x="6514877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ɪnkʌm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78" name="表格 14"/>
          <p:cNvGraphicFramePr>
            <a:graphicFrameLocks noGrp="1"/>
          </p:cNvGraphicFramePr>
          <p:nvPr/>
        </p:nvGraphicFramePr>
        <p:xfrm>
          <a:off x="6514876" y="1819825"/>
          <a:ext cx="56771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44"/>
                <a:gridCol w="4850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进＋来→进来的钱→收入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monthly  income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]outcome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79" name="表格 15"/>
          <p:cNvGraphicFramePr>
            <a:graphicFrameLocks noGrp="1"/>
          </p:cNvGraphicFramePr>
          <p:nvPr/>
        </p:nvGraphicFramePr>
        <p:xfrm>
          <a:off x="6514877" y="329789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713"/>
                <a:gridCol w="334608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overcome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əʊvə'kʌm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80" name="表格 16"/>
          <p:cNvGraphicFramePr>
            <a:graphicFrameLocks noGrp="1"/>
          </p:cNvGraphicFramePr>
          <p:nvPr/>
        </p:nvGraphicFramePr>
        <p:xfrm>
          <a:off x="6514877" y="433107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over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越过＋来→越过困难→克服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overcome  any  barrier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49" name="文本框 19"/>
          <p:cNvSpPr txBox="1"/>
          <p:nvPr/>
        </p:nvSpPr>
        <p:spPr>
          <a:xfrm>
            <a:off x="2358322" y="1257147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来</a:t>
            </a:r>
            <a:endParaRPr lang="zh-CN" altLang="en-US" sz="2400" dirty="0"/>
          </a:p>
        </p:txBody>
      </p:sp>
      <p:sp>
        <p:nvSpPr>
          <p:cNvPr id="1049550" name="文本框 20"/>
          <p:cNvSpPr txBox="1"/>
          <p:nvPr/>
        </p:nvSpPr>
        <p:spPr>
          <a:xfrm>
            <a:off x="2272936" y="37773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成为，变得</a:t>
            </a:r>
            <a:endParaRPr lang="zh-CN" altLang="en-US" sz="2400" b="1" dirty="0"/>
          </a:p>
        </p:txBody>
      </p:sp>
      <p:sp>
        <p:nvSpPr>
          <p:cNvPr id="1049551" name="文本框 22"/>
          <p:cNvSpPr txBox="1"/>
          <p:nvPr/>
        </p:nvSpPr>
        <p:spPr>
          <a:xfrm>
            <a:off x="8572400" y="1257147"/>
            <a:ext cx="353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收入</a:t>
            </a:r>
            <a:endParaRPr lang="zh-CN" altLang="en-US" sz="2400" dirty="0"/>
          </a:p>
        </p:txBody>
      </p:sp>
      <p:sp>
        <p:nvSpPr>
          <p:cNvPr id="1049552" name="文本框 23"/>
          <p:cNvSpPr txBox="1"/>
          <p:nvPr/>
        </p:nvSpPr>
        <p:spPr>
          <a:xfrm>
            <a:off x="8650459" y="37773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克服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47" grpId="0"/>
      <p:bldP spid="1049548" grpId="0"/>
      <p:bldP spid="1049549" grpId="0"/>
      <p:bldP spid="1049550" grpId="0"/>
      <p:bldP spid="1049551" grpId="0"/>
      <p:bldP spid="10495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comfort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5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8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kʌmfət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82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谐音“看抚”→安慰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comfort  a  sad  woman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8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kʌmfətəbl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84" name="表格 10"/>
          <p:cNvGraphicFramePr>
            <a:graphicFrameLocks noGrp="1"/>
          </p:cNvGraphicFramePr>
          <p:nvPr/>
        </p:nvGraphicFramePr>
        <p:xfrm>
          <a:off x="6092078" y="29405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comfort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安慰＋可以的→安慰之后就变得“舒服”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5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 smtClean="0"/>
              <a:t>安慰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舒适，安慰</a:t>
            </a:r>
            <a:endParaRPr lang="zh-CN" altLang="en-US" sz="2400" dirty="0"/>
          </a:p>
        </p:txBody>
      </p:sp>
      <p:sp>
        <p:nvSpPr>
          <p:cNvPr id="104955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舒服的</a:t>
            </a:r>
            <a:endParaRPr lang="zh-CN" altLang="en-US" sz="2400" b="1" dirty="0"/>
          </a:p>
        </p:txBody>
      </p:sp>
      <p:graphicFrame>
        <p:nvGraphicFramePr>
          <p:cNvPr id="419498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1231"/>
                <a:gridCol w="27365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uncomfortable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ʌn'kʌmfətəbl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86" name="表格 12"/>
          <p:cNvGraphicFramePr>
            <a:graphicFrameLocks noGrp="1"/>
          </p:cNvGraphicFramePr>
          <p:nvPr/>
        </p:nvGraphicFramePr>
        <p:xfrm>
          <a:off x="6092078" y="462300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comfortable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不＋舒服的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  uncomfortable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57" name="文本框 13"/>
          <p:cNvSpPr txBox="1"/>
          <p:nvPr/>
        </p:nvSpPr>
        <p:spPr>
          <a:xfrm>
            <a:off x="2928942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不舒服的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53" grpId="0"/>
      <p:bldP spid="1049554" grpId="0"/>
      <p:bldP spid="1049555" grpId="0"/>
      <p:bldP spid="1049556" grpId="0"/>
      <p:bldP spid="10495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command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5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8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kə'mɑːnd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88" name="表格 6"/>
          <p:cNvGraphicFramePr>
            <a:graphicFrameLocks noGrp="1"/>
          </p:cNvGraphicFramePr>
          <p:nvPr/>
        </p:nvGraphicFramePr>
        <p:xfrm>
          <a:off x="6092078" y="12190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加强＋命令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command  troops  to  march  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8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dɪ'mɑːnd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90" name="表格 10"/>
          <p:cNvGraphicFramePr>
            <a:graphicFrameLocks noGrp="1"/>
          </p:cNvGraphicFramePr>
          <p:nvPr/>
        </p:nvGraphicFramePr>
        <p:xfrm>
          <a:off x="6092078" y="2929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加强＋命令→强烈要求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supply  and  demand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6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命令</a:t>
            </a:r>
            <a:endParaRPr lang="zh-CN" altLang="en-US" sz="2400" dirty="0"/>
          </a:p>
        </p:txBody>
      </p:sp>
      <p:sp>
        <p:nvSpPr>
          <p:cNvPr id="1049561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强烈</a:t>
            </a:r>
            <a:r>
              <a:rPr lang="zh-CN" altLang="en-US" sz="2400" b="1" dirty="0" smtClean="0"/>
              <a:t>要求 </a:t>
            </a:r>
            <a:r>
              <a:rPr lang="zh-CN" altLang="en-US" sz="2400" b="1" i="1" dirty="0" smtClean="0"/>
              <a:t>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需求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58" grpId="0"/>
      <p:bldP spid="1049559" grpId="0"/>
      <p:bldP spid="1049560" grpId="0"/>
      <p:bldP spid="10495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91" name="表格 4"/>
          <p:cNvGraphicFramePr>
            <a:graphicFrameLocks noGrp="1"/>
          </p:cNvGraphicFramePr>
          <p:nvPr/>
        </p:nvGraphicFramePr>
        <p:xfrm>
          <a:off x="241540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/mend/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92" name="表格 6"/>
          <p:cNvGraphicFramePr>
            <a:graphicFrameLocks noGrp="1"/>
          </p:cNvGraphicFramePr>
          <p:nvPr/>
        </p:nvGraphicFramePr>
        <p:xfrm>
          <a:off x="241540" y="165255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mend  a  pair  of  stockings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93" name="表格 9"/>
          <p:cNvGraphicFramePr>
            <a:graphicFrameLocks noGrp="1"/>
          </p:cNvGraphicFramePr>
          <p:nvPr/>
        </p:nvGraphicFramePr>
        <p:xfrm>
          <a:off x="241540" y="33201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9787"/>
                <a:gridCol w="313795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rekə'mend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94" name="表格 10"/>
          <p:cNvGraphicFramePr>
            <a:graphicFrameLocks noGrp="1"/>
          </p:cNvGraphicFramePr>
          <p:nvPr/>
        </p:nvGraphicFramePr>
        <p:xfrm>
          <a:off x="241540" y="435337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commend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重复＋称赞→推荐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  a  talent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95" name="表格 13"/>
          <p:cNvGraphicFramePr>
            <a:graphicFrameLocks noGrp="1"/>
          </p:cNvGraphicFramePr>
          <p:nvPr/>
        </p:nvGraphicFramePr>
        <p:xfrm>
          <a:off x="6514877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kɒment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96" name="表格 14"/>
          <p:cNvGraphicFramePr>
            <a:graphicFrameLocks noGrp="1"/>
          </p:cNvGraphicFramePr>
          <p:nvPr/>
        </p:nvGraphicFramePr>
        <p:xfrm>
          <a:off x="6514877" y="18198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共同＋思考→评论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some  comments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97" name="表格 15"/>
          <p:cNvGraphicFramePr>
            <a:graphicFrameLocks noGrp="1"/>
          </p:cNvGraphicFramePr>
          <p:nvPr/>
        </p:nvGraphicFramePr>
        <p:xfrm>
          <a:off x="6514877" y="332019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3006"/>
                <a:gridCol w="295579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commentator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kɒmenteɪtə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98" name="表格 16"/>
          <p:cNvGraphicFramePr>
            <a:graphicFrameLocks noGrp="1"/>
          </p:cNvGraphicFramePr>
          <p:nvPr/>
        </p:nvGraphicFramePr>
        <p:xfrm>
          <a:off x="6514877" y="435337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评论＋人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commentator  on  current  affairs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64" name="文本框 19"/>
          <p:cNvSpPr txBox="1"/>
          <p:nvPr/>
        </p:nvSpPr>
        <p:spPr>
          <a:xfrm>
            <a:off x="2358322" y="128055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修补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鞋、祙之类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49565" name="文本框 20"/>
          <p:cNvSpPr txBox="1"/>
          <p:nvPr/>
        </p:nvSpPr>
        <p:spPr>
          <a:xfrm>
            <a:off x="2562868" y="38257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推荐</a:t>
            </a:r>
            <a:endParaRPr lang="zh-CN" altLang="en-US" sz="2400" b="1" dirty="0"/>
          </a:p>
        </p:txBody>
      </p:sp>
      <p:sp>
        <p:nvSpPr>
          <p:cNvPr id="1049566" name="文本框 22"/>
          <p:cNvSpPr txBox="1"/>
          <p:nvPr/>
        </p:nvSpPr>
        <p:spPr>
          <a:xfrm>
            <a:off x="8572400" y="1257147"/>
            <a:ext cx="353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评论</a:t>
            </a:r>
            <a:endParaRPr lang="zh-CN" altLang="en-US" sz="2400" dirty="0"/>
          </a:p>
        </p:txBody>
      </p:sp>
      <p:sp>
        <p:nvSpPr>
          <p:cNvPr id="1049567" name="文本框 23"/>
          <p:cNvSpPr txBox="1"/>
          <p:nvPr/>
        </p:nvSpPr>
        <p:spPr>
          <a:xfrm>
            <a:off x="9040747" y="37996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评论员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62" grpId="0"/>
      <p:bldP spid="1049563" grpId="0"/>
      <p:bldP spid="1049564" grpId="0"/>
      <p:bldP spid="1049565" grpId="0"/>
      <p:bldP spid="1049566" grpId="0"/>
      <p:bldP spid="10495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9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kə'mɪt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00" name="表格 6"/>
          <p:cNvGraphicFramePr>
            <a:graphicFrameLocks noGrp="1"/>
          </p:cNvGraphicFramePr>
          <p:nvPr/>
        </p:nvGraphicFramePr>
        <p:xfrm>
          <a:off x="6092078" y="121900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共同＋送→共同派送出人员→使承担义务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0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938"/>
                <a:gridCol w="31268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kə'mɪtmənt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02" name="表格 10"/>
          <p:cNvGraphicFramePr>
            <a:graphicFrameLocks noGrp="1"/>
          </p:cNvGraphicFramePr>
          <p:nvPr/>
        </p:nvGraphicFramePr>
        <p:xfrm>
          <a:off x="6092078" y="29405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commit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使承担义务＋后缀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 commitments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7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使承担义务；犯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错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49571" name="文本框 20"/>
          <p:cNvSpPr txBox="1"/>
          <p:nvPr/>
        </p:nvSpPr>
        <p:spPr>
          <a:xfrm>
            <a:off x="2549800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承诺；承担义务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68" grpId="0"/>
      <p:bldP spid="1049569" grpId="0"/>
      <p:bldP spid="1049570" grpId="0"/>
      <p:bldP spid="10495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6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87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9488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303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49489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9490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character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cheer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chemistry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chef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choose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Christ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city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civil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class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clean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close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come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comfort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command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mend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commit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communicate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company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compete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conclude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condition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04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49491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9492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选词填空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9493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94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communicate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03" name="表格 4"/>
          <p:cNvGraphicFramePr>
            <a:graphicFrameLocks noGrp="1"/>
          </p:cNvGraphicFramePr>
          <p:nvPr/>
        </p:nvGraphicFramePr>
        <p:xfrm>
          <a:off x="241540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5114"/>
                <a:gridCol w="289262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kə'mjuːnɪkeɪt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04" name="表格 6"/>
          <p:cNvGraphicFramePr>
            <a:graphicFrameLocks noGrp="1"/>
          </p:cNvGraphicFramePr>
          <p:nvPr/>
        </p:nvGraphicFramePr>
        <p:xfrm>
          <a:off x="263575" y="184118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muni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共同＋服务＋做→相互服务→交流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05" name="表格 9"/>
          <p:cNvGraphicFramePr>
            <a:graphicFrameLocks noGrp="1"/>
          </p:cNvGraphicFramePr>
          <p:nvPr/>
        </p:nvGraphicFramePr>
        <p:xfrm>
          <a:off x="241540" y="332019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9650"/>
                <a:gridCol w="25580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kəˌmjuːnɪ'keɪʃən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06" name="表格 10"/>
          <p:cNvGraphicFramePr>
            <a:graphicFrameLocks noGrp="1"/>
          </p:cNvGraphicFramePr>
          <p:nvPr/>
        </p:nvGraphicFramePr>
        <p:xfrm>
          <a:off x="241540" y="435337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communicat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交流＋名词后缀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 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07" name="表格 13"/>
          <p:cNvGraphicFramePr>
            <a:graphicFrameLocks noGrp="1"/>
          </p:cNvGraphicFramePr>
          <p:nvPr/>
        </p:nvGraphicFramePr>
        <p:xfrm>
          <a:off x="6514877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191"/>
                <a:gridCol w="308854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communism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kɒmjunɪzəm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08" name="表格 14"/>
          <p:cNvGraphicFramePr>
            <a:graphicFrameLocks noGrp="1"/>
          </p:cNvGraphicFramePr>
          <p:nvPr/>
        </p:nvGraphicFramePr>
        <p:xfrm>
          <a:off x="6514877" y="17640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commun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ism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公社＋主义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realize  communism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09" name="表格 15"/>
          <p:cNvGraphicFramePr>
            <a:graphicFrameLocks noGrp="1"/>
          </p:cNvGraphicFramePr>
          <p:nvPr/>
        </p:nvGraphicFramePr>
        <p:xfrm>
          <a:off x="6514877" y="3320193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3006"/>
                <a:gridCol w="295579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communist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kɒmjənɪst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10" name="表格 16"/>
          <p:cNvGraphicFramePr>
            <a:graphicFrameLocks noGrp="1"/>
          </p:cNvGraphicFramePr>
          <p:nvPr/>
        </p:nvGraphicFramePr>
        <p:xfrm>
          <a:off x="6514877" y="435337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commun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公社＋主义者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74" name="文本框 19"/>
          <p:cNvSpPr txBox="1"/>
          <p:nvPr/>
        </p:nvSpPr>
        <p:spPr>
          <a:xfrm>
            <a:off x="2759764" y="128055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交流</a:t>
            </a:r>
            <a:endParaRPr lang="zh-CN" altLang="en-US" sz="2400" dirty="0"/>
          </a:p>
        </p:txBody>
      </p:sp>
      <p:sp>
        <p:nvSpPr>
          <p:cNvPr id="1049575" name="文本框 20"/>
          <p:cNvSpPr txBox="1"/>
          <p:nvPr/>
        </p:nvSpPr>
        <p:spPr>
          <a:xfrm>
            <a:off x="3165034" y="382579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交流，交际</a:t>
            </a:r>
            <a:endParaRPr lang="zh-CN" altLang="en-US" sz="2400" b="1" dirty="0"/>
          </a:p>
        </p:txBody>
      </p:sp>
      <p:sp>
        <p:nvSpPr>
          <p:cNvPr id="1049576" name="文本框 22"/>
          <p:cNvSpPr txBox="1"/>
          <p:nvPr/>
        </p:nvSpPr>
        <p:spPr>
          <a:xfrm>
            <a:off x="8873481" y="1257147"/>
            <a:ext cx="353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共产主义</a:t>
            </a:r>
            <a:endParaRPr lang="zh-CN" altLang="en-US" sz="2400" dirty="0"/>
          </a:p>
        </p:txBody>
      </p:sp>
      <p:sp>
        <p:nvSpPr>
          <p:cNvPr id="1049577" name="文本框 23"/>
          <p:cNvSpPr txBox="1"/>
          <p:nvPr/>
        </p:nvSpPr>
        <p:spPr>
          <a:xfrm>
            <a:off x="8912647" y="3799673"/>
            <a:ext cx="349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共产主义者，共产党员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72" grpId="0"/>
      <p:bldP spid="1049573" grpId="0"/>
      <p:bldP spid="1049574" grpId="0"/>
      <p:bldP spid="1049575" grpId="0"/>
      <p:bldP spid="1049576" grpId="0"/>
      <p:bldP spid="10495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1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kɒmpənɪ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12" name="表格 6"/>
          <p:cNvGraphicFramePr>
            <a:graphicFrameLocks noGrp="1"/>
          </p:cNvGraphicFramePr>
          <p:nvPr/>
        </p:nvGraphicFramePr>
        <p:xfrm>
          <a:off x="6092078" y="1174398"/>
          <a:ext cx="553071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40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pany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共同＋谐音“陪你”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→陪伴；公司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多人陪伴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1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kəm'pænjən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14" name="表格 10"/>
          <p:cNvGraphicFramePr>
            <a:graphicFrameLocks noGrp="1"/>
          </p:cNvGraphicFramePr>
          <p:nvPr/>
        </p:nvGraphicFramePr>
        <p:xfrm>
          <a:off x="6092078" y="2918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compan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陪伴＋名词后缀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 two  companions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8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陪伴；公司</a:t>
            </a:r>
            <a:endParaRPr lang="zh-CN" altLang="en-US" sz="2400" dirty="0"/>
          </a:p>
        </p:txBody>
      </p:sp>
      <p:sp>
        <p:nvSpPr>
          <p:cNvPr id="1049581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伙伴；陪伴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78" grpId="0"/>
      <p:bldP spid="1049579" grpId="0"/>
      <p:bldP spid="1049580" grpId="0"/>
      <p:bldP spid="1049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8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15" name="表格 4"/>
          <p:cNvGraphicFramePr>
            <a:graphicFrameLocks noGrp="1"/>
          </p:cNvGraphicFramePr>
          <p:nvPr/>
        </p:nvGraphicFramePr>
        <p:xfrm>
          <a:off x="241540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kəm'piːt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16" name="表格 6"/>
          <p:cNvGraphicFramePr>
            <a:graphicFrameLocks noGrp="1"/>
          </p:cNvGraphicFramePr>
          <p:nvPr/>
        </p:nvGraphicFramePr>
        <p:xfrm>
          <a:off x="241540" y="173061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pete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共同＋追求→共同追求目标→竞争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compete  with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17" name="表格 9"/>
          <p:cNvGraphicFramePr>
            <a:graphicFrameLocks noGrp="1"/>
          </p:cNvGraphicFramePr>
          <p:nvPr/>
        </p:nvGraphicFramePr>
        <p:xfrm>
          <a:off x="241540" y="332019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9787"/>
                <a:gridCol w="313795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kɒmpəˈtɪʃn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18" name="表格 10"/>
          <p:cNvGraphicFramePr>
            <a:graphicFrameLocks noGrp="1"/>
          </p:cNvGraphicFramePr>
          <p:nvPr/>
        </p:nvGraphicFramePr>
        <p:xfrm>
          <a:off x="241540" y="435337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compet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竞争＋名词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intense  competition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19" name="表格 13"/>
          <p:cNvGraphicFramePr>
            <a:graphicFrameLocks noGrp="1"/>
          </p:cNvGraphicFramePr>
          <p:nvPr/>
        </p:nvGraphicFramePr>
        <p:xfrm>
          <a:off x="6514877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4225"/>
                <a:gridCol w="323351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kəm'petɪtə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20" name="表格 14"/>
          <p:cNvGraphicFramePr>
            <a:graphicFrameLocks noGrp="1"/>
          </p:cNvGraphicFramePr>
          <p:nvPr/>
        </p:nvGraphicFramePr>
        <p:xfrm>
          <a:off x="6514877" y="173061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compet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竞争＋人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 with  numerous  competitors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21" name="表格 15"/>
          <p:cNvGraphicFramePr>
            <a:graphicFrameLocks noGrp="1"/>
          </p:cNvGraphicFramePr>
          <p:nvPr/>
        </p:nvGraphicFramePr>
        <p:xfrm>
          <a:off x="6514877" y="3320193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3006"/>
                <a:gridCol w="295579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kɒmpɪtəns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22" name="表格 16"/>
          <p:cNvGraphicFramePr>
            <a:graphicFrameLocks noGrp="1"/>
          </p:cNvGraphicFramePr>
          <p:nvPr/>
        </p:nvGraphicFramePr>
        <p:xfrm>
          <a:off x="6514877" y="435337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compet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竞争＋名词后缀→竞争是比“能力”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84" name="文本框 19"/>
          <p:cNvSpPr txBox="1"/>
          <p:nvPr/>
        </p:nvSpPr>
        <p:spPr>
          <a:xfrm>
            <a:off x="2358322" y="128055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竞争</a:t>
            </a:r>
            <a:endParaRPr lang="zh-CN" altLang="en-US" sz="2400" dirty="0"/>
          </a:p>
        </p:txBody>
      </p:sp>
      <p:sp>
        <p:nvSpPr>
          <p:cNvPr id="1049585" name="文本框 20"/>
          <p:cNvSpPr txBox="1"/>
          <p:nvPr/>
        </p:nvSpPr>
        <p:spPr>
          <a:xfrm>
            <a:off x="2562868" y="382579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竞争</a:t>
            </a:r>
            <a:endParaRPr lang="zh-CN" altLang="en-US" sz="2400" b="1" dirty="0"/>
          </a:p>
        </p:txBody>
      </p:sp>
      <p:sp>
        <p:nvSpPr>
          <p:cNvPr id="1049586" name="文本框 22"/>
          <p:cNvSpPr txBox="1"/>
          <p:nvPr/>
        </p:nvSpPr>
        <p:spPr>
          <a:xfrm>
            <a:off x="8739665" y="1257147"/>
            <a:ext cx="353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竞争者，对手</a:t>
            </a:r>
            <a:endParaRPr lang="zh-CN" altLang="en-US" sz="2400" dirty="0"/>
          </a:p>
        </p:txBody>
      </p:sp>
      <p:sp>
        <p:nvSpPr>
          <p:cNvPr id="1049587" name="文本框 23"/>
          <p:cNvSpPr txBox="1"/>
          <p:nvPr/>
        </p:nvSpPr>
        <p:spPr>
          <a:xfrm>
            <a:off x="9040747" y="379967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能力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82" grpId="0"/>
      <p:bldP spid="1049583" grpId="0"/>
      <p:bldP spid="1049584" grpId="0"/>
      <p:bldP spid="1049585" grpId="0"/>
      <p:bldP spid="1049586" grpId="0"/>
      <p:bldP spid="10495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8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2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kən'kluːd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24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clude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共同＋关闭→结束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conclude  a  meeting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]end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2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kən'kluːʒən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26" name="表格 10"/>
          <p:cNvGraphicFramePr>
            <a:graphicFrameLocks noGrp="1"/>
          </p:cNvGraphicFramePr>
          <p:nvPr/>
        </p:nvGraphicFramePr>
        <p:xfrm>
          <a:off x="6092078" y="2918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conclu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(de)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结束＋名词后缀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  a  conclusion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9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结束</a:t>
            </a:r>
            <a:endParaRPr lang="zh-CN" altLang="en-US" sz="2400" dirty="0"/>
          </a:p>
        </p:txBody>
      </p:sp>
      <p:sp>
        <p:nvSpPr>
          <p:cNvPr id="1049591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结论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88" grpId="0"/>
      <p:bldP spid="1049589" grpId="0"/>
      <p:bldP spid="1049590" grpId="0"/>
      <p:bldP spid="10495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condition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2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kən'dɪʃən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28" name="表格 6"/>
          <p:cNvGraphicFramePr>
            <a:graphicFrameLocks noGrp="1"/>
          </p:cNvGraphicFramePr>
          <p:nvPr/>
        </p:nvGraphicFramePr>
        <p:xfrm>
          <a:off x="6092077" y="1029435"/>
          <a:ext cx="585053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97"/>
                <a:gridCol w="4998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共同＋给＋后缀→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共同给一个条件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 condition  that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2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5114"/>
                <a:gridCol w="289262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unconditional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ʌnkən'dɪʃənl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30" name="表格 10"/>
          <p:cNvGraphicFramePr>
            <a:graphicFrameLocks noGrp="1"/>
          </p:cNvGraphicFramePr>
          <p:nvPr/>
        </p:nvGraphicFramePr>
        <p:xfrm>
          <a:off x="6092078" y="2895945"/>
          <a:ext cx="585053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97"/>
                <a:gridCol w="49985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conditional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无＋条件的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unconditional  surrender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9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条件</a:t>
            </a:r>
            <a:endParaRPr lang="zh-CN" altLang="en-US" sz="2400" dirty="0"/>
          </a:p>
        </p:txBody>
      </p:sp>
      <p:sp>
        <p:nvSpPr>
          <p:cNvPr id="1049595" name="文本框 20"/>
          <p:cNvSpPr txBox="1"/>
          <p:nvPr/>
        </p:nvSpPr>
        <p:spPr>
          <a:xfrm>
            <a:off x="2783977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无条件的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92" grpId="0"/>
      <p:bldP spid="1049593" grpId="0"/>
      <p:bldP spid="1049594" grpId="0"/>
      <p:bldP spid="10495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59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598" name="文本占位符 2"/>
          <p:cNvSpPr>
            <a:spLocks noGrp="1"/>
          </p:cNvSpPr>
          <p:nvPr>
            <p:ph type="body" idx="1"/>
          </p:nvPr>
        </p:nvSpPr>
        <p:spPr>
          <a:xfrm>
            <a:off x="241540" y="644243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选</a:t>
            </a:r>
            <a:r>
              <a:rPr lang="zh-CN" altLang="en-US" b="1" dirty="0"/>
              <a:t>择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选</a:t>
            </a:r>
            <a:r>
              <a:rPr lang="zh-CN" altLang="en-US" b="1" dirty="0"/>
              <a:t>择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文</a:t>
            </a:r>
            <a:r>
              <a:rPr lang="zh-CN" altLang="en-US" b="1" dirty="0"/>
              <a:t>明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分</a:t>
            </a:r>
            <a:r>
              <a:rPr lang="zh-CN" altLang="en-US" b="1" dirty="0"/>
              <a:t>类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关闭的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成为，变得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收</a:t>
            </a:r>
            <a:r>
              <a:rPr lang="zh-CN" altLang="en-US" b="1" dirty="0"/>
              <a:t>入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克</a:t>
            </a:r>
            <a:r>
              <a:rPr lang="zh-CN" altLang="en-US" b="1" dirty="0"/>
              <a:t>服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安</a:t>
            </a:r>
            <a:r>
              <a:rPr lang="zh-CN" altLang="en-US" b="1" dirty="0"/>
              <a:t>慰</a:t>
            </a:r>
            <a:r>
              <a:rPr lang="en-US" altLang="zh-CN" b="1" i="1" dirty="0"/>
              <a:t>n.</a:t>
            </a:r>
            <a:r>
              <a:rPr lang="zh-CN" altLang="en-US" b="1" dirty="0"/>
              <a:t>舒适，安慰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舒服的</a:t>
            </a:r>
            <a:endParaRPr lang="zh-CN" altLang="en-US" b="1" dirty="0"/>
          </a:p>
        </p:txBody>
      </p:sp>
      <p:sp>
        <p:nvSpPr>
          <p:cNvPr id="1049599" name="文本占位符 2"/>
          <p:cNvSpPr txBox="1"/>
          <p:nvPr/>
        </p:nvSpPr>
        <p:spPr>
          <a:xfrm>
            <a:off x="6049402" y="64424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不舒服的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i="1" dirty="0"/>
              <a:t>.</a:t>
            </a:r>
            <a:r>
              <a:rPr lang="zh-CN" altLang="en-US" b="1" dirty="0"/>
              <a:t>命令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强烈要求</a:t>
            </a:r>
            <a:r>
              <a:rPr lang="en-US" altLang="zh-CN" b="1" i="1" dirty="0"/>
              <a:t>n.</a:t>
            </a:r>
            <a:r>
              <a:rPr lang="zh-CN" altLang="en-US" b="1" dirty="0"/>
              <a:t>需求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交流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交</a:t>
            </a:r>
            <a:r>
              <a:rPr lang="zh-CN" altLang="en-US" b="1" dirty="0"/>
              <a:t>流，交际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竞争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竞</a:t>
            </a:r>
            <a:r>
              <a:rPr lang="zh-CN" altLang="en-US" b="1" dirty="0"/>
              <a:t>争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结</a:t>
            </a:r>
            <a:r>
              <a:rPr lang="zh-CN" altLang="en-US" b="1" dirty="0"/>
              <a:t>束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结</a:t>
            </a:r>
            <a:r>
              <a:rPr lang="zh-CN" altLang="en-US" b="1" dirty="0"/>
              <a:t>论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条</a:t>
            </a:r>
            <a:r>
              <a:rPr lang="zh-CN" altLang="en-US" b="1" dirty="0"/>
              <a:t>件</a:t>
            </a:r>
            <a:endParaRPr lang="zh-CN" altLang="en-US" b="1" dirty="0"/>
          </a:p>
        </p:txBody>
      </p:sp>
      <p:sp>
        <p:nvSpPr>
          <p:cNvPr id="1049600" name="文本框 5"/>
          <p:cNvSpPr txBox="1"/>
          <p:nvPr/>
        </p:nvSpPr>
        <p:spPr>
          <a:xfrm>
            <a:off x="701912" y="513610"/>
            <a:ext cx="31051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choose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choice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civilization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classify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closed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become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income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overcome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comfort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comfortable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49601" name="文本框 6"/>
          <p:cNvSpPr txBox="1"/>
          <p:nvPr/>
        </p:nvSpPr>
        <p:spPr>
          <a:xfrm>
            <a:off x="6648662" y="508513"/>
            <a:ext cx="3487780" cy="5854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uncomfortable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command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demand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communicate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communication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compete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competition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conclude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conclusion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condition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96" grpId="0" animBg="1"/>
      <p:bldP spid="1049597" grpId="0"/>
      <p:bldP spid="1049598" grpId="0"/>
      <p:bldP spid="1049599" grpId="0"/>
      <p:bldP spid="1049600" grpId="0"/>
      <p:bldP spid="10496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0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604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character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characteristic</a:t>
            </a:r>
            <a:r>
              <a:rPr lang="en-US" altLang="zh-CN" b="1" i="1" dirty="0" smtClean="0"/>
              <a:t> n</a:t>
            </a:r>
            <a:r>
              <a:rPr lang="zh-CN" altLang="en-US" b="1" i="1" dirty="0" smtClean="0"/>
              <a:t>．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cheer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cheers </a:t>
            </a:r>
            <a:r>
              <a:rPr lang="en-US" altLang="zh-CN" b="1" i="1" dirty="0"/>
              <a:t>int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cheerful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chemistry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chemical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chemist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 smtClean="0"/>
              <a:t>______________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605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chef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chief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</a:t>
            </a:r>
            <a:r>
              <a:rPr lang="en-US" altLang="zh-CN" b="1" i="1" dirty="0" err="1" smtClean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Christian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citizen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civil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civilian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classic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cleaner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606" name="文本框 5"/>
          <p:cNvSpPr txBox="1"/>
          <p:nvPr/>
        </p:nvSpPr>
        <p:spPr>
          <a:xfrm>
            <a:off x="2358644" y="549957"/>
            <a:ext cx="36694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性格</a:t>
            </a:r>
            <a:r>
              <a:rPr lang="zh-CN" altLang="en-US" sz="2200" b="1" dirty="0">
                <a:solidFill>
                  <a:srgbClr val="C00000"/>
                </a:solidFill>
              </a:rPr>
              <a:t>；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文学作品中的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人物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特征</a:t>
            </a:r>
            <a:r>
              <a:rPr lang="zh-CN" altLang="en-US" sz="2200" b="1" dirty="0">
                <a:solidFill>
                  <a:srgbClr val="C00000"/>
                </a:solidFill>
              </a:rPr>
              <a:t>；特色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欢呼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干杯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兴高采烈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化学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化学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化学家</a:t>
            </a:r>
            <a:r>
              <a:rPr lang="zh-CN" altLang="en-US" sz="2200" b="1" dirty="0">
                <a:solidFill>
                  <a:srgbClr val="C00000"/>
                </a:solidFill>
              </a:rPr>
              <a:t>；药剂师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9607" name="文本框 6"/>
          <p:cNvSpPr txBox="1"/>
          <p:nvPr/>
        </p:nvSpPr>
        <p:spPr>
          <a:xfrm>
            <a:off x="8081430" y="549957"/>
            <a:ext cx="3437779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厨师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头领，首长；主要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基督徒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市民</a:t>
            </a:r>
            <a:r>
              <a:rPr lang="zh-CN" altLang="en-US" sz="2200" b="1" dirty="0">
                <a:solidFill>
                  <a:srgbClr val="C00000"/>
                </a:solidFill>
              </a:rPr>
              <a:t>；公民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公民</a:t>
            </a:r>
            <a:r>
              <a:rPr lang="zh-CN" altLang="en-US" sz="2200" b="1" dirty="0">
                <a:solidFill>
                  <a:srgbClr val="C00000"/>
                </a:solidFill>
              </a:rPr>
              <a:t>的，民用的；国内的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平民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经典</a:t>
            </a:r>
            <a:r>
              <a:rPr lang="zh-CN" altLang="en-US" sz="2200" b="1" dirty="0">
                <a:solidFill>
                  <a:srgbClr val="C00000"/>
                </a:solidFill>
              </a:rPr>
              <a:t>的，古典的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清洁工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2" grpId="0" animBg="1"/>
      <p:bldP spid="1049603" grpId="0"/>
      <p:bldP spid="1049604" grpId="0"/>
      <p:bldP spid="1049605" grpId="0"/>
      <p:bldP spid="1049606" grpId="0"/>
      <p:bldP spid="10496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0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610" name="文本占位符 2"/>
          <p:cNvSpPr>
            <a:spLocks noGrp="1"/>
          </p:cNvSpPr>
          <p:nvPr>
            <p:ph type="body" idx="1"/>
          </p:nvPr>
        </p:nvSpPr>
        <p:spPr>
          <a:xfrm>
            <a:off x="219506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mend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recommend</a:t>
            </a:r>
            <a:r>
              <a:rPr lang="en-US" altLang="zh-CN" b="1" i="1" dirty="0" smtClean="0"/>
              <a:t> v</a:t>
            </a:r>
            <a:r>
              <a:rPr lang="zh-CN" altLang="en-US" b="1" i="1" dirty="0" smtClean="0"/>
              <a:t>．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comment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commentator</a:t>
            </a:r>
            <a:r>
              <a:rPr lang="en-US" altLang="zh-CN" b="1" i="1" dirty="0" smtClean="0"/>
              <a:t> n</a:t>
            </a:r>
            <a:r>
              <a:rPr lang="zh-CN" altLang="en-US" b="1" dirty="0" smtClean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commit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commitment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communism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communist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611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company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companion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competence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unconditional </a:t>
            </a:r>
            <a:r>
              <a:rPr lang="en-US" altLang="zh-CN" b="1" i="1" dirty="0" smtClean="0"/>
              <a:t>adj.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612" name="文本框 5"/>
          <p:cNvSpPr txBox="1"/>
          <p:nvPr/>
        </p:nvSpPr>
        <p:spPr>
          <a:xfrm>
            <a:off x="2215425" y="594023"/>
            <a:ext cx="3518049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修补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鞋袜之类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推荐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评论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评论员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使</a:t>
            </a:r>
            <a:r>
              <a:rPr lang="zh-CN" altLang="en-US" sz="2200" b="1" dirty="0">
                <a:solidFill>
                  <a:srgbClr val="C00000"/>
                </a:solidFill>
              </a:rPr>
              <a:t>承担义务；犯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错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承诺</a:t>
            </a:r>
            <a:r>
              <a:rPr lang="zh-CN" altLang="en-US" sz="2200" b="1" dirty="0">
                <a:solidFill>
                  <a:srgbClr val="C00000"/>
                </a:solidFill>
              </a:rPr>
              <a:t>；承担义务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共产主义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共产主义者</a:t>
            </a:r>
            <a:r>
              <a:rPr lang="zh-CN" altLang="en-US" sz="2200" b="1" dirty="0">
                <a:solidFill>
                  <a:srgbClr val="C00000"/>
                </a:solidFill>
              </a:rPr>
              <a:t>，共产党员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9613" name="文本框 6"/>
          <p:cNvSpPr txBox="1"/>
          <p:nvPr/>
        </p:nvSpPr>
        <p:spPr>
          <a:xfrm>
            <a:off x="8527476" y="549957"/>
            <a:ext cx="2768702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>
                <a:solidFill>
                  <a:srgbClr val="C00000"/>
                </a:solidFill>
              </a:rPr>
              <a:t>陪伴；公司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伙伴</a:t>
            </a:r>
            <a:r>
              <a:rPr lang="zh-CN" altLang="en-US" sz="2200" b="1" dirty="0">
                <a:solidFill>
                  <a:srgbClr val="C00000"/>
                </a:solidFill>
              </a:rPr>
              <a:t>；陪伴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能力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无条件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8" grpId="0" animBg="1"/>
      <p:bldP spid="1049609" grpId="0"/>
      <p:bldP spid="1049610" grpId="0"/>
      <p:bldP spid="1049611" grpId="0"/>
      <p:bldP spid="1049612" grpId="0"/>
      <p:bldP spid="10496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1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616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National Day saw people singing and dancing happily in the </a:t>
            </a:r>
            <a:r>
              <a:rPr lang="en-US" altLang="zh-CN" b="1" dirty="0" smtClean="0"/>
              <a:t>street. They </a:t>
            </a:r>
            <a:r>
              <a:rPr lang="en-US" altLang="zh-CN" b="1" dirty="0"/>
              <a:t>were all very ____________(</a:t>
            </a:r>
            <a:r>
              <a:rPr lang="zh-CN" altLang="en-US" b="1" dirty="0"/>
              <a:t>兴高采烈的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What makes it different from others is that the vegetables here are grown without any ____________(</a:t>
            </a:r>
            <a:r>
              <a:rPr lang="zh-CN" altLang="en-US" b="1" dirty="0"/>
              <a:t>化学的</a:t>
            </a:r>
            <a:r>
              <a:rPr lang="en-US" altLang="zh-CN" b="1" dirty="0"/>
              <a:t>)fertilizer.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stressed that our ____________(</a:t>
            </a:r>
            <a:r>
              <a:rPr lang="zh-CN" altLang="en-US" b="1" dirty="0"/>
              <a:t>主要的</a:t>
            </a:r>
            <a:r>
              <a:rPr lang="en-US" altLang="zh-CN" b="1" dirty="0"/>
              <a:t>)task is to accomplish our studying assignment before the deadline.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majority of the senior ____________(</a:t>
            </a:r>
            <a:r>
              <a:rPr lang="zh-CN" altLang="en-US" b="1" dirty="0"/>
              <a:t>公民</a:t>
            </a:r>
            <a:r>
              <a:rPr lang="en-US" altLang="zh-CN" b="1" dirty="0"/>
              <a:t>)don't approve of the proposal of celebrating western festivals in China.</a:t>
            </a:r>
            <a:endParaRPr lang="en-US" altLang="zh-CN" b="1" dirty="0"/>
          </a:p>
        </p:txBody>
      </p:sp>
      <p:sp>
        <p:nvSpPr>
          <p:cNvPr id="1049617" name="矩形 7"/>
          <p:cNvSpPr/>
          <p:nvPr/>
        </p:nvSpPr>
        <p:spPr>
          <a:xfrm>
            <a:off x="650346" y="1280429"/>
            <a:ext cx="126028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cheerful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18" name="矩形 8"/>
          <p:cNvSpPr/>
          <p:nvPr/>
        </p:nvSpPr>
        <p:spPr>
          <a:xfrm>
            <a:off x="1197546" y="2644471"/>
            <a:ext cx="13452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chemical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19" name="矩形 9"/>
          <p:cNvSpPr/>
          <p:nvPr/>
        </p:nvSpPr>
        <p:spPr>
          <a:xfrm>
            <a:off x="3902793" y="3401243"/>
            <a:ext cx="81624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chief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20" name="矩形 10"/>
          <p:cNvSpPr/>
          <p:nvPr/>
        </p:nvSpPr>
        <p:spPr>
          <a:xfrm>
            <a:off x="4536420" y="4783412"/>
            <a:ext cx="115768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citizens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14" grpId="0" animBg="1"/>
      <p:bldP spid="1049615" grpId="0"/>
      <p:bldP spid="1049616" grpId="0"/>
      <p:bldP spid="1049617" grpId="0" animBg="1"/>
      <p:bldP spid="1049618" grpId="0" animBg="1"/>
      <p:bldP spid="1049619" grpId="0" animBg="1"/>
      <p:bldP spid="10496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2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623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 book explores the relationship between religion and ____________(</a:t>
            </a:r>
            <a:r>
              <a:rPr lang="zh-CN" altLang="en-US" b="1" dirty="0"/>
              <a:t>文明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What Wang Lin wants to do most is to finish watching the four ____________(</a:t>
            </a:r>
            <a:r>
              <a:rPr lang="zh-CN" altLang="en-US" b="1" dirty="0"/>
              <a:t>古典的</a:t>
            </a:r>
            <a:r>
              <a:rPr lang="en-US" altLang="zh-CN" b="1" dirty="0"/>
              <a:t>)masterpieces on TV</a:t>
            </a:r>
            <a:r>
              <a:rPr lang="zh-CN" altLang="en-US" b="1" dirty="0"/>
              <a:t>，</a:t>
            </a:r>
            <a:r>
              <a:rPr lang="en-US" altLang="zh-CN" b="1" dirty="0"/>
              <a:t>which he has been looking forward to.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To keep the feet dry and ____________(</a:t>
            </a:r>
            <a:r>
              <a:rPr lang="zh-CN" altLang="en-US" b="1" dirty="0"/>
              <a:t>舒服</a:t>
            </a:r>
            <a:r>
              <a:rPr lang="en-US" altLang="zh-CN" b="1" dirty="0"/>
              <a:t>)</a:t>
            </a:r>
            <a:r>
              <a:rPr lang="zh-CN" altLang="en-US" b="1" dirty="0"/>
              <a:t>，</a:t>
            </a:r>
            <a:r>
              <a:rPr lang="en-US" altLang="zh-CN" b="1" dirty="0"/>
              <a:t>this new kind of shoes is equipped with a </a:t>
            </a:r>
            <a:r>
              <a:rPr lang="en-US" altLang="zh-CN" b="1" dirty="0" smtClean="0"/>
              <a:t>micro</a:t>
            </a:r>
            <a:r>
              <a:rPr lang="en-US" altLang="zh-CN" b="1" dirty="0"/>
              <a:t>-</a:t>
            </a:r>
            <a:r>
              <a:rPr lang="en-US" altLang="zh-CN" b="1" dirty="0" smtClean="0"/>
              <a:t>fan</a:t>
            </a:r>
            <a:r>
              <a:rPr lang="en-US" altLang="zh-CN" b="1" dirty="0"/>
              <a:t>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It's through ____________(</a:t>
            </a:r>
            <a:r>
              <a:rPr lang="zh-CN" altLang="en-US" b="1" dirty="0"/>
              <a:t>承诺</a:t>
            </a:r>
            <a:r>
              <a:rPr lang="en-US" altLang="zh-CN" b="1" dirty="0"/>
              <a:t>)and sweat that I can make a difference within myself inside and out. </a:t>
            </a:r>
            <a:endParaRPr lang="en-US" altLang="zh-CN" b="1" dirty="0"/>
          </a:p>
        </p:txBody>
      </p:sp>
      <p:sp>
        <p:nvSpPr>
          <p:cNvPr id="1049624" name="矩形 7"/>
          <p:cNvSpPr/>
          <p:nvPr/>
        </p:nvSpPr>
        <p:spPr>
          <a:xfrm>
            <a:off x="8189360" y="653315"/>
            <a:ext cx="161775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civilization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25" name="矩形 8"/>
          <p:cNvSpPr/>
          <p:nvPr/>
        </p:nvSpPr>
        <p:spPr>
          <a:xfrm>
            <a:off x="9170665" y="1395536"/>
            <a:ext cx="102143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classic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26" name="矩形 9"/>
          <p:cNvSpPr/>
          <p:nvPr/>
        </p:nvSpPr>
        <p:spPr>
          <a:xfrm>
            <a:off x="4017544" y="2784342"/>
            <a:ext cx="177324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comfortable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27" name="矩形 10"/>
          <p:cNvSpPr/>
          <p:nvPr/>
        </p:nvSpPr>
        <p:spPr>
          <a:xfrm>
            <a:off x="2350782" y="4158943"/>
            <a:ext cx="184217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commitment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21" grpId="0" animBg="1"/>
      <p:bldP spid="1049622" grpId="0"/>
      <p:bldP spid="1049623" grpId="0"/>
      <p:bldP spid="1049624" grpId="0" animBg="1"/>
      <p:bldP spid="1049625" grpId="0" animBg="1"/>
      <p:bldP spid="1049626" grpId="0" animBg="1"/>
      <p:bldP spid="10496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2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630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It's reported that about 30 volunteers who are at least 18 years old </a:t>
            </a:r>
            <a:r>
              <a:rPr lang="en-US" altLang="zh-CN" b="1" dirty="0" smtClean="0"/>
              <a:t>____________________ (</a:t>
            </a:r>
            <a:r>
              <a:rPr lang="en-US" altLang="zh-CN" b="1" dirty="0"/>
              <a:t>choose</a:t>
            </a:r>
            <a:r>
              <a:rPr lang="en-US" altLang="zh-CN" b="1" dirty="0" smtClean="0"/>
              <a:t>) from </a:t>
            </a:r>
            <a:r>
              <a:rPr lang="en-US" altLang="zh-CN" b="1" dirty="0"/>
              <a:t>all over the world to the Mars by the year of 2025.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As a result</a:t>
            </a:r>
            <a:r>
              <a:rPr lang="zh-CN" altLang="en-US" b="1" dirty="0"/>
              <a:t>，</a:t>
            </a:r>
            <a:r>
              <a:rPr lang="en-US" altLang="zh-CN" b="1" dirty="0"/>
              <a:t>I had no choice but ____________(focus)on my study</a:t>
            </a:r>
            <a:r>
              <a:rPr lang="zh-CN" altLang="en-US" b="1" dirty="0"/>
              <a:t>，</a:t>
            </a:r>
            <a:r>
              <a:rPr lang="en-US" altLang="zh-CN" b="1" dirty="0"/>
              <a:t>for which I am very sorry.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 books </a:t>
            </a:r>
            <a:r>
              <a:rPr lang="en-US" altLang="zh-CN" b="1" dirty="0" smtClean="0"/>
              <a:t>_____________(</a:t>
            </a:r>
            <a:r>
              <a:rPr lang="en-US" altLang="zh-CN" b="1" dirty="0"/>
              <a:t>classify)into several parts according to their contents.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Although there are lots of difficulties ____________(overcome)</a:t>
            </a:r>
            <a:r>
              <a:rPr lang="zh-CN" altLang="en-US" b="1" dirty="0"/>
              <a:t>，</a:t>
            </a:r>
            <a:r>
              <a:rPr lang="en-US" altLang="zh-CN" b="1" dirty="0"/>
              <a:t>she never lets her problems defeat her</a:t>
            </a:r>
            <a:r>
              <a:rPr lang="en-US" altLang="zh-CN" b="1" dirty="0" smtClean="0"/>
              <a:t>. Instead</a:t>
            </a:r>
            <a:r>
              <a:rPr lang="zh-CN" altLang="en-US" b="1" dirty="0"/>
              <a:t>，</a:t>
            </a:r>
            <a:r>
              <a:rPr lang="en-US" altLang="zh-CN" b="1" dirty="0"/>
              <a:t>her attitude toward life is strong.</a:t>
            </a:r>
            <a:endParaRPr lang="en-US" altLang="zh-CN" b="1" dirty="0"/>
          </a:p>
        </p:txBody>
      </p:sp>
      <p:sp>
        <p:nvSpPr>
          <p:cNvPr id="1049631" name="矩形 7"/>
          <p:cNvSpPr/>
          <p:nvPr/>
        </p:nvSpPr>
        <p:spPr>
          <a:xfrm>
            <a:off x="425552" y="1261086"/>
            <a:ext cx="301396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will have been chosen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32" name="矩形 8"/>
          <p:cNvSpPr/>
          <p:nvPr/>
        </p:nvSpPr>
        <p:spPr>
          <a:xfrm>
            <a:off x="5323278" y="2020581"/>
            <a:ext cx="120257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focus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33" name="矩形 9"/>
          <p:cNvSpPr/>
          <p:nvPr/>
        </p:nvSpPr>
        <p:spPr>
          <a:xfrm>
            <a:off x="2267074" y="3391660"/>
            <a:ext cx="187827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are classified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34" name="矩形 10"/>
          <p:cNvSpPr/>
          <p:nvPr/>
        </p:nvSpPr>
        <p:spPr>
          <a:xfrm>
            <a:off x="5597306" y="4151907"/>
            <a:ext cx="177484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overcome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28" grpId="0" animBg="1"/>
      <p:bldP spid="1049629" grpId="0"/>
      <p:bldP spid="1049630" grpId="0"/>
      <p:bldP spid="1049631" grpId="0" animBg="1"/>
      <p:bldP spid="1049632" grpId="0" animBg="1"/>
      <p:bldP spid="1049633" grpId="0" animBg="1"/>
      <p:bldP spid="10496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3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637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Well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command)English grammar makes it easier for him to understand long sentences while reading.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So as to acquire accurate stories</a:t>
            </a:r>
            <a:r>
              <a:rPr lang="zh-CN" altLang="en-US" b="1" dirty="0"/>
              <a:t>，</a:t>
            </a:r>
            <a:r>
              <a:rPr lang="en-US" altLang="zh-CN" b="1" dirty="0"/>
              <a:t>she usually demands ____________(record)what they say.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The doctor recommended his patient ____________(go)out for a walk but he preferred to stay indoors.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comment)on the statement before getting further information is impossible.</a:t>
            </a:r>
            <a:endParaRPr lang="en-US" altLang="zh-CN" b="1" dirty="0"/>
          </a:p>
        </p:txBody>
      </p:sp>
      <p:sp>
        <p:nvSpPr>
          <p:cNvPr id="1049638" name="矩形 7"/>
          <p:cNvSpPr/>
          <p:nvPr/>
        </p:nvSpPr>
        <p:spPr>
          <a:xfrm>
            <a:off x="1639839" y="593966"/>
            <a:ext cx="189507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commanding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39" name="矩形 8"/>
          <p:cNvSpPr/>
          <p:nvPr/>
        </p:nvSpPr>
        <p:spPr>
          <a:xfrm>
            <a:off x="8189142" y="1987128"/>
            <a:ext cx="138294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record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40" name="矩形 9"/>
          <p:cNvSpPr/>
          <p:nvPr/>
        </p:nvSpPr>
        <p:spPr>
          <a:xfrm>
            <a:off x="6092078" y="3356512"/>
            <a:ext cx="82586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41" name="矩形 10"/>
          <p:cNvSpPr/>
          <p:nvPr/>
        </p:nvSpPr>
        <p:spPr>
          <a:xfrm>
            <a:off x="1021791" y="4742922"/>
            <a:ext cx="189507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Commenting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35" grpId="0" animBg="1"/>
      <p:bldP spid="1049636" grpId="0"/>
      <p:bldP spid="1049637" grpId="0"/>
      <p:bldP spid="1049638" grpId="0" animBg="1"/>
      <p:bldP spid="1049639" grpId="0" animBg="1"/>
      <p:bldP spid="1049640" grpId="0" animBg="1"/>
      <p:bldP spid="10496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4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644" name="文本占位符 2"/>
          <p:cNvSpPr>
            <a:spLocks noGrp="1"/>
          </p:cNvSpPr>
          <p:nvPr>
            <p:ph type="body" idx="1"/>
          </p:nvPr>
        </p:nvSpPr>
        <p:spPr>
          <a:xfrm>
            <a:off x="319918" y="131032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en-US" altLang="zh-CN" b="1" dirty="0" smtClean="0"/>
              <a:t>.   It's </a:t>
            </a:r>
            <a:r>
              <a:rPr lang="en-US" altLang="zh-CN" b="1" dirty="0"/>
              <a:t>no good upsetting yourself about the exam result</a:t>
            </a:r>
            <a:r>
              <a:rPr lang="en-US" altLang="zh-CN" b="1" dirty="0" smtClean="0"/>
              <a:t>. Do </a:t>
            </a:r>
            <a:r>
              <a:rPr lang="en-US" altLang="zh-CN" b="1" dirty="0"/>
              <a:t>________________</a:t>
            </a:r>
            <a:r>
              <a:rPr lang="zh-CN" altLang="en-US" b="1" dirty="0"/>
              <a:t>！</a:t>
            </a:r>
            <a:endParaRPr lang="zh-CN" altLang="en-US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 have been so busy that I have no time to ________________ the place which is so messy.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Our school will make an organized trip to the local mountains</a:t>
            </a:r>
            <a:r>
              <a:rPr lang="zh-CN" altLang="en-US" b="1" dirty="0"/>
              <a:t>，</a:t>
            </a:r>
            <a:r>
              <a:rPr lang="en-US" altLang="zh-CN" b="1" dirty="0"/>
              <a:t>encouraging the students to ________________ nature.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We are supposed to learn English well because </a:t>
            </a:r>
            <a:r>
              <a:rPr lang="en-US" altLang="zh-CN" b="1" dirty="0" smtClean="0"/>
              <a:t>____________________ </a:t>
            </a:r>
            <a:r>
              <a:rPr lang="en-US" altLang="zh-CN" b="1" dirty="0"/>
              <a:t>English means more opportunities in the future.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 books are quite popular</a:t>
            </a:r>
            <a:r>
              <a:rPr lang="zh-CN" altLang="en-US" b="1" dirty="0"/>
              <a:t>；</a:t>
            </a:r>
            <a:r>
              <a:rPr lang="en-US" altLang="zh-CN" b="1" dirty="0"/>
              <a:t>they are ________________ in this city.</a:t>
            </a:r>
            <a:endParaRPr lang="en-US" altLang="zh-CN" b="1" dirty="0"/>
          </a:p>
        </p:txBody>
      </p:sp>
      <p:sp>
        <p:nvSpPr>
          <p:cNvPr id="1049645" name="矩形 6"/>
          <p:cNvSpPr/>
          <p:nvPr/>
        </p:nvSpPr>
        <p:spPr>
          <a:xfrm>
            <a:off x="8351334" y="1330205"/>
            <a:ext cx="131561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cheer up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46" name="矩形 7"/>
          <p:cNvSpPr/>
          <p:nvPr/>
        </p:nvSpPr>
        <p:spPr>
          <a:xfrm>
            <a:off x="6699268" y="1986514"/>
            <a:ext cx="124668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clear up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47" name="矩形 8"/>
          <p:cNvSpPr/>
          <p:nvPr/>
        </p:nvSpPr>
        <p:spPr>
          <a:xfrm>
            <a:off x="2279447" y="3636058"/>
            <a:ext cx="161935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get close 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48" name="矩形 9"/>
          <p:cNvSpPr/>
          <p:nvPr/>
        </p:nvSpPr>
        <p:spPr>
          <a:xfrm>
            <a:off x="6961620" y="4277587"/>
            <a:ext cx="275908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 good command 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649" name="矩形 10"/>
          <p:cNvSpPr/>
          <p:nvPr/>
        </p:nvSpPr>
        <p:spPr>
          <a:xfrm>
            <a:off x="579119" y="778414"/>
            <a:ext cx="109815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a good command of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in great demand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clear up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get close to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cheer up</a:t>
            </a:r>
            <a:endParaRPr lang="zh-CN" altLang="en-US" sz="2400" b="1" dirty="0"/>
          </a:p>
        </p:txBody>
      </p:sp>
      <p:sp>
        <p:nvSpPr>
          <p:cNvPr id="1049650" name="矩形 11"/>
          <p:cNvSpPr/>
          <p:nvPr/>
        </p:nvSpPr>
        <p:spPr>
          <a:xfrm>
            <a:off x="5864877" y="5444756"/>
            <a:ext cx="233352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 great demand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9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42" grpId="0" animBg="1"/>
      <p:bldP spid="1049643" grpId="0"/>
      <p:bldP spid="1049644" grpId="0"/>
      <p:bldP spid="1049645" grpId="0" animBg="1"/>
      <p:bldP spid="1049646" grpId="0" animBg="1"/>
      <p:bldP spid="1049647" grpId="0" animBg="1"/>
      <p:bldP spid="1049648" grpId="0" animBg="1"/>
      <p:bldP spid="1049649" grpId="0" animBg="1"/>
      <p:bldP spid="10496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5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653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2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．我不会乱扔东西，不会随地吐痰；只要有可能我还会帮助人们清理路边的杂物。</a:t>
            </a:r>
            <a:r>
              <a:rPr lang="en-US" altLang="zh-CN" b="1" dirty="0"/>
              <a:t>(clean up)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．科普书能帮助我们学生对科学和自然更感兴趣。</a:t>
            </a:r>
            <a:r>
              <a:rPr lang="en-US" altLang="zh-CN" b="1" dirty="0"/>
              <a:t>(become interested in)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．总之，过去</a:t>
            </a:r>
            <a:r>
              <a:rPr lang="en-US" altLang="zh-CN" b="1" dirty="0"/>
              <a:t>20</a:t>
            </a:r>
            <a:r>
              <a:rPr lang="zh-CN" altLang="en-US" b="1" dirty="0"/>
              <a:t>年里我们生活中的变化给我们带来了便利和舒适。</a:t>
            </a:r>
            <a:r>
              <a:rPr lang="en-US" altLang="zh-CN" b="1" dirty="0"/>
              <a:t>(bring </a:t>
            </a:r>
            <a:r>
              <a:rPr lang="en-US" altLang="zh-CN" b="1" dirty="0" err="1"/>
              <a:t>sb</a:t>
            </a:r>
            <a:r>
              <a:rPr lang="en-US" altLang="zh-CN" b="1" dirty="0"/>
              <a:t> convenience and comfort)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．我建议我们应该与朋友面对面交流。</a:t>
            </a:r>
            <a:r>
              <a:rPr lang="en-US" altLang="zh-CN" b="1" dirty="0"/>
              <a:t>(communicate with)</a:t>
            </a:r>
            <a:endParaRPr lang="en-US" altLang="zh-CN" b="1" dirty="0"/>
          </a:p>
        </p:txBody>
      </p:sp>
      <p:sp>
        <p:nvSpPr>
          <p:cNvPr id="1049654" name="矩形 6"/>
          <p:cNvSpPr/>
          <p:nvPr/>
        </p:nvSpPr>
        <p:spPr>
          <a:xfrm>
            <a:off x="817411" y="1388037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Not only will I keep from littering and spitting anywhere, I will also help clean up the roadside litter whenever possible.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655" name="矩形 7"/>
          <p:cNvSpPr/>
          <p:nvPr/>
        </p:nvSpPr>
        <p:spPr>
          <a:xfrm>
            <a:off x="817411" y="2639919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Popular science books can help us students to become more interested in science and nature.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656" name="矩形 8"/>
          <p:cNvSpPr/>
          <p:nvPr/>
        </p:nvSpPr>
        <p:spPr>
          <a:xfrm>
            <a:off x="817411" y="4112216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a word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changes in our life in the past twenty years have brought us convenience and comfort.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657" name="矩形 9"/>
          <p:cNvSpPr/>
          <p:nvPr/>
        </p:nvSpPr>
        <p:spPr>
          <a:xfrm>
            <a:off x="817411" y="5524704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suggest we should communicate with our friends face to face.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51" grpId="0" animBg="1"/>
      <p:bldP spid="1049652" grpId="0"/>
      <p:bldP spid="1049653" grpId="0"/>
      <p:bldP spid="1049654" grpId="0"/>
      <p:bldP spid="1049655" grpId="0"/>
      <p:bldP spid="1049656" grpId="0"/>
      <p:bldP spid="10496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8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-6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659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9660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338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49661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9662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confident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confuse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congratulate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conserve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consider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consult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consume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contribute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convenience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diverse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correct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cost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courage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court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cover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create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crime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cruel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cube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curious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habit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39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49663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9664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9665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66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6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3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kɒnfɪdənt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32" name="表格 6"/>
          <p:cNvGraphicFramePr>
            <a:graphicFrameLocks noGrp="1"/>
          </p:cNvGraphicFramePr>
          <p:nvPr/>
        </p:nvGraphicFramePr>
        <p:xfrm>
          <a:off x="6092078" y="10182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fid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加强＋相信＋后缀→自信的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confident  in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3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kɒnfɪ'denʃl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34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confide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(n)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吐露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机密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confidential  letter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67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自信的</a:t>
            </a:r>
            <a:endParaRPr lang="zh-CN" altLang="en-US" sz="2400" dirty="0"/>
          </a:p>
        </p:txBody>
      </p:sp>
      <p:sp>
        <p:nvSpPr>
          <p:cNvPr id="1049671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机密的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68" grpId="0"/>
      <p:bldP spid="1049669" grpId="0"/>
      <p:bldP spid="1049670" grpId="0"/>
      <p:bldP spid="10496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confuse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6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kən'fjuːz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36" name="表格 6"/>
          <p:cNvGraphicFramePr>
            <a:graphicFrameLocks noGrp="1"/>
          </p:cNvGraphicFramePr>
          <p:nvPr/>
        </p:nvGraphicFramePr>
        <p:xfrm>
          <a:off x="6092078" y="10182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共同＋流→流到一起→混淆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confuse  Jane  with  Mary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confusing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kən'fjuːzɪŋ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38" name="表格 10"/>
          <p:cNvGraphicFramePr>
            <a:graphicFrameLocks noGrp="1"/>
          </p:cNvGraphicFramePr>
          <p:nvPr/>
        </p:nvGraphicFramePr>
        <p:xfrm>
          <a:off x="6092078" y="291824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confus(e)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混淆＋使人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confusing  statement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67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混淆</a:t>
            </a:r>
            <a:endParaRPr lang="zh-CN" altLang="en-US" sz="2400" dirty="0"/>
          </a:p>
        </p:txBody>
      </p:sp>
      <p:sp>
        <p:nvSpPr>
          <p:cNvPr id="1049675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令人感到混乱的</a:t>
            </a:r>
            <a:endParaRPr lang="zh-CN" altLang="en-US" sz="2400" b="1" dirty="0"/>
          </a:p>
        </p:txBody>
      </p:sp>
      <p:graphicFrame>
        <p:nvGraphicFramePr>
          <p:cNvPr id="4195039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rɪ'fjuːz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40" name="表格 12"/>
          <p:cNvGraphicFramePr>
            <a:graphicFrameLocks noGrp="1"/>
          </p:cNvGraphicFramePr>
          <p:nvPr/>
        </p:nvGraphicFramePr>
        <p:xfrm>
          <a:off x="6092078" y="45561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返回＋流→退回→拒绝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refuse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sb's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unreasonable  request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676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拒绝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72" grpId="0"/>
      <p:bldP spid="1049673" grpId="0"/>
      <p:bldP spid="1049674" grpId="0"/>
      <p:bldP spid="1049675" grpId="0"/>
      <p:bldP spid="10496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congratulate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6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4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5543"/>
                <a:gridCol w="308219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congratulate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kən'ɡrætʃuleɪt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42" name="表格 6"/>
          <p:cNvGraphicFramePr>
            <a:graphicFrameLocks noGrp="1"/>
          </p:cNvGraphicFramePr>
          <p:nvPr/>
        </p:nvGraphicFramePr>
        <p:xfrm>
          <a:off x="6092078" y="115209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grat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ulate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共同＋喜欢→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共同喜欢的事值得“祝贺”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4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4684"/>
                <a:gridCol w="270305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congratulation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kənˌɡrætʃu'leɪʃən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44" name="表格 10"/>
          <p:cNvGraphicFramePr>
            <a:graphicFrameLocks noGrp="1"/>
          </p:cNvGraphicFramePr>
          <p:nvPr/>
        </p:nvGraphicFramePr>
        <p:xfrm>
          <a:off x="6092078" y="270637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congratulat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祝贺＋名词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congratulations  on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679" name="文本框 19"/>
          <p:cNvSpPr txBox="1"/>
          <p:nvPr/>
        </p:nvSpPr>
        <p:spPr>
          <a:xfrm>
            <a:off x="2594408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祝贺</a:t>
            </a:r>
            <a:endParaRPr lang="zh-CN" altLang="en-US" sz="2400" dirty="0"/>
          </a:p>
        </p:txBody>
      </p:sp>
      <p:sp>
        <p:nvSpPr>
          <p:cNvPr id="1049680" name="文本框 20"/>
          <p:cNvSpPr txBox="1"/>
          <p:nvPr/>
        </p:nvSpPr>
        <p:spPr>
          <a:xfrm>
            <a:off x="297354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祝贺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77" grpId="0"/>
      <p:bldP spid="1049678" grpId="0"/>
      <p:bldP spid="1049679" grpId="0"/>
      <p:bldP spid="10496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character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9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15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kærəktə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1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  a  character  problem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17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kærəktə'rɪstɪk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18" name="表格 10"/>
          <p:cNvGraphicFramePr>
            <a:graphicFrameLocks noGrp="1"/>
          </p:cNvGraphicFramePr>
          <p:nvPr/>
        </p:nvGraphicFramePr>
        <p:xfrm>
          <a:off x="6092078" y="299630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character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性格＋后缀→人的性格往往有特征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98" name="文本框 19"/>
          <p:cNvSpPr txBox="1"/>
          <p:nvPr/>
        </p:nvSpPr>
        <p:spPr>
          <a:xfrm>
            <a:off x="2538650" y="1608641"/>
            <a:ext cx="313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性格；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文学作品中的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人物</a:t>
            </a:r>
            <a:endParaRPr lang="zh-CN" altLang="en-US" sz="2400" dirty="0"/>
          </a:p>
        </p:txBody>
      </p:sp>
      <p:sp>
        <p:nvSpPr>
          <p:cNvPr id="1049499" name="文本框 20"/>
          <p:cNvSpPr txBox="1"/>
          <p:nvPr/>
        </p:nvSpPr>
        <p:spPr>
          <a:xfrm>
            <a:off x="280628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特征；特色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96" grpId="0"/>
      <p:bldP spid="1049497" grpId="0"/>
      <p:bldP spid="1049498" grpId="0"/>
      <p:bldP spid="10494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conserve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68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45" name="表格 4"/>
          <p:cNvGraphicFramePr>
            <a:graphicFrameLocks noGrp="1"/>
          </p:cNvGraphicFramePr>
          <p:nvPr/>
        </p:nvGraphicFramePr>
        <p:xfrm>
          <a:off x="241540" y="61204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kən'sɜːv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46" name="表格 6"/>
          <p:cNvGraphicFramePr>
            <a:graphicFrameLocks noGrp="1"/>
          </p:cNvGraphicFramePr>
          <p:nvPr/>
        </p:nvGraphicFramePr>
        <p:xfrm>
          <a:off x="241540" y="165255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serve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加强＋保存→保存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conserve   water  and  soil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47" name="表格 9"/>
          <p:cNvGraphicFramePr>
            <a:graphicFrameLocks noGrp="1"/>
          </p:cNvGraphicFramePr>
          <p:nvPr/>
        </p:nvGraphicFramePr>
        <p:xfrm>
          <a:off x="241540" y="327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kɒnsɜ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veɪʃən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48" name="表格 10"/>
          <p:cNvGraphicFramePr>
            <a:graphicFrameLocks noGrp="1"/>
          </p:cNvGraphicFramePr>
          <p:nvPr/>
        </p:nvGraphicFramePr>
        <p:xfrm>
          <a:off x="241540" y="428647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conserv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保存＋名词后缀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conservation  of  vegetation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49" name="表格 11"/>
          <p:cNvGraphicFramePr>
            <a:graphicFrameLocks noGrp="1"/>
          </p:cNvGraphicFramePr>
          <p:nvPr/>
        </p:nvGraphicFramePr>
        <p:xfrm>
          <a:off x="6441619" y="61204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kən'sɜːvətɪv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50" name="表格 12"/>
          <p:cNvGraphicFramePr>
            <a:graphicFrameLocks noGrp="1"/>
          </p:cNvGraphicFramePr>
          <p:nvPr/>
        </p:nvGraphicFramePr>
        <p:xfrm>
          <a:off x="6441619" y="166338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conserv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保存＋的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conservative  politicians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683" name="文本框 19"/>
          <p:cNvSpPr txBox="1"/>
          <p:nvPr/>
        </p:nvSpPr>
        <p:spPr>
          <a:xfrm>
            <a:off x="2358322" y="1113289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保存；保护</a:t>
            </a:r>
            <a:endParaRPr lang="zh-CN" altLang="en-US" sz="2400" dirty="0"/>
          </a:p>
        </p:txBody>
      </p:sp>
      <p:sp>
        <p:nvSpPr>
          <p:cNvPr id="1049684" name="文本框 20"/>
          <p:cNvSpPr txBox="1"/>
          <p:nvPr/>
        </p:nvSpPr>
        <p:spPr>
          <a:xfrm>
            <a:off x="2763587" y="37811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保存</a:t>
            </a:r>
            <a:endParaRPr lang="zh-CN" altLang="en-US" sz="2400" b="1" dirty="0"/>
          </a:p>
        </p:txBody>
      </p:sp>
      <p:sp>
        <p:nvSpPr>
          <p:cNvPr id="1049685" name="文本框 21"/>
          <p:cNvSpPr txBox="1"/>
          <p:nvPr/>
        </p:nvSpPr>
        <p:spPr>
          <a:xfrm>
            <a:off x="9006356" y="109163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保守的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81" grpId="0"/>
      <p:bldP spid="1049682" grpId="0"/>
      <p:bldP spid="1049683" grpId="0"/>
      <p:bldP spid="1049684" grpId="0"/>
      <p:bldP spid="10496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conserve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68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51" name="表格 13"/>
          <p:cNvGraphicFramePr>
            <a:graphicFrameLocks noGrp="1"/>
          </p:cNvGraphicFramePr>
          <p:nvPr/>
        </p:nvGraphicFramePr>
        <p:xfrm>
          <a:off x="246250" y="70676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rɪ'zɜːv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52" name="表格 14"/>
          <p:cNvGraphicFramePr>
            <a:graphicFrameLocks noGrp="1"/>
          </p:cNvGraphicFramePr>
          <p:nvPr/>
        </p:nvGraphicFramePr>
        <p:xfrm>
          <a:off x="246250" y="17918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serve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重复＋保存→保留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  a  table  for  four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53" name="表格 15"/>
          <p:cNvGraphicFramePr>
            <a:graphicFrameLocks noGrp="1"/>
          </p:cNvGraphicFramePr>
          <p:nvPr/>
        </p:nvGraphicFramePr>
        <p:xfrm>
          <a:off x="246250" y="3236491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rezə'veɪʃən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54" name="表格 16"/>
          <p:cNvGraphicFramePr>
            <a:graphicFrameLocks noGrp="1"/>
          </p:cNvGraphicFramePr>
          <p:nvPr/>
        </p:nvGraphicFramePr>
        <p:xfrm>
          <a:off x="246250" y="4247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reserv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预订＋名词后缀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a  reservation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688" name="文本框 22"/>
          <p:cNvSpPr txBox="1"/>
          <p:nvPr/>
        </p:nvSpPr>
        <p:spPr>
          <a:xfrm>
            <a:off x="2303773" y="11845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保留；预订</a:t>
            </a:r>
            <a:endParaRPr lang="zh-CN" altLang="en-US" sz="2400" dirty="0"/>
          </a:p>
        </p:txBody>
      </p:sp>
      <p:sp>
        <p:nvSpPr>
          <p:cNvPr id="1049689" name="文本框 23"/>
          <p:cNvSpPr txBox="1"/>
          <p:nvPr/>
        </p:nvSpPr>
        <p:spPr>
          <a:xfrm>
            <a:off x="2649456" y="371597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预订</a:t>
            </a:r>
            <a:endParaRPr lang="en-US" altLang="zh-CN" sz="2400" b="1" dirty="0"/>
          </a:p>
        </p:txBody>
      </p:sp>
      <p:graphicFrame>
        <p:nvGraphicFramePr>
          <p:cNvPr id="4195055" name="表格 18"/>
          <p:cNvGraphicFramePr>
            <a:graphicFrameLocks noGrp="1"/>
          </p:cNvGraphicFramePr>
          <p:nvPr/>
        </p:nvGraphicFramePr>
        <p:xfrm>
          <a:off x="6416796" y="70676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prɪ'zɜːv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56" name="表格 24"/>
          <p:cNvGraphicFramePr>
            <a:graphicFrameLocks noGrp="1"/>
          </p:cNvGraphicFramePr>
          <p:nvPr/>
        </p:nvGraphicFramePr>
        <p:xfrm>
          <a:off x="6416796" y="17918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serve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在前＋保存→保存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preserved  eggs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690" name="文本框 25"/>
          <p:cNvSpPr txBox="1"/>
          <p:nvPr/>
        </p:nvSpPr>
        <p:spPr>
          <a:xfrm>
            <a:off x="8820002" y="118624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保存；保护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86" grpId="0"/>
      <p:bldP spid="1049687" grpId="0"/>
      <p:bldP spid="1049688" grpId="0"/>
      <p:bldP spid="1049689" grpId="0"/>
      <p:bldP spid="104969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consider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69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57" name="表格 4"/>
          <p:cNvGraphicFramePr>
            <a:graphicFrameLocks noGrp="1"/>
          </p:cNvGraphicFramePr>
          <p:nvPr/>
        </p:nvGraphicFramePr>
        <p:xfrm>
          <a:off x="241540" y="76816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kən'sɪdə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58" name="表格 6"/>
          <p:cNvGraphicFramePr>
            <a:graphicFrameLocks noGrp="1"/>
          </p:cNvGraphicFramePr>
          <p:nvPr/>
        </p:nvGraphicFramePr>
        <p:xfrm>
          <a:off x="241540" y="206514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sid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共同＋边＋人→同一边的人考虑问题相同→考虑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59" name="表格 9"/>
          <p:cNvGraphicFramePr>
            <a:graphicFrameLocks noGrp="1"/>
          </p:cNvGraphicFramePr>
          <p:nvPr/>
        </p:nvGraphicFramePr>
        <p:xfrm>
          <a:off x="241540" y="3286742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kənˌsɪdə'reɪʃən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60" name="表格 10"/>
          <p:cNvGraphicFramePr>
            <a:graphicFrameLocks noGrp="1"/>
          </p:cNvGraphicFramePr>
          <p:nvPr/>
        </p:nvGraphicFramePr>
        <p:xfrm>
          <a:off x="241540" y="47771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consider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考虑＋名词后缀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into  consideration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61" name="表格 13"/>
          <p:cNvGraphicFramePr>
            <a:graphicFrameLocks noGrp="1"/>
          </p:cNvGraphicFramePr>
          <p:nvPr/>
        </p:nvGraphicFramePr>
        <p:xfrm>
          <a:off x="6514877" y="76816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kən'sɪdərəbl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62" name="表格 14"/>
          <p:cNvGraphicFramePr>
            <a:graphicFrameLocks noGrp="1"/>
          </p:cNvGraphicFramePr>
          <p:nvPr/>
        </p:nvGraphicFramePr>
        <p:xfrm>
          <a:off x="6514877" y="206514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consider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考虑＋可以的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63" name="表格 15"/>
          <p:cNvGraphicFramePr>
            <a:graphicFrameLocks noGrp="1"/>
          </p:cNvGraphicFramePr>
          <p:nvPr/>
        </p:nvGraphicFramePr>
        <p:xfrm>
          <a:off x="6514877" y="3286742"/>
          <a:ext cx="542880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kən'sɪdərət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64" name="表格 16"/>
          <p:cNvGraphicFramePr>
            <a:graphicFrameLocks noGrp="1"/>
          </p:cNvGraphicFramePr>
          <p:nvPr/>
        </p:nvGraphicFramePr>
        <p:xfrm>
          <a:off x="6514877" y="47548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consider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考虑＋的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considerate  mother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693" name="文本框 19"/>
          <p:cNvSpPr txBox="1"/>
          <p:nvPr/>
        </p:nvSpPr>
        <p:spPr>
          <a:xfrm>
            <a:off x="2336289" y="1467707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考虑</a:t>
            </a:r>
            <a:endParaRPr lang="zh-CN" altLang="en-US" sz="2400" dirty="0"/>
          </a:p>
        </p:txBody>
      </p:sp>
      <p:sp>
        <p:nvSpPr>
          <p:cNvPr id="1049694" name="文本框 20"/>
          <p:cNvSpPr txBox="1"/>
          <p:nvPr/>
        </p:nvSpPr>
        <p:spPr>
          <a:xfrm>
            <a:off x="2730535" y="399065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考虑</a:t>
            </a:r>
            <a:endParaRPr lang="zh-CN" altLang="en-US" sz="2400" b="1" dirty="0"/>
          </a:p>
        </p:txBody>
      </p:sp>
      <p:sp>
        <p:nvSpPr>
          <p:cNvPr id="1049695" name="文本框 22"/>
          <p:cNvSpPr txBox="1"/>
          <p:nvPr/>
        </p:nvSpPr>
        <p:spPr>
          <a:xfrm>
            <a:off x="8906932" y="1179089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相当大的；值得考虑的</a:t>
            </a:r>
            <a:endParaRPr lang="zh-CN" altLang="en-US" sz="2400" dirty="0"/>
          </a:p>
        </p:txBody>
      </p:sp>
      <p:sp>
        <p:nvSpPr>
          <p:cNvPr id="1049696" name="文本框 23"/>
          <p:cNvSpPr txBox="1"/>
          <p:nvPr/>
        </p:nvSpPr>
        <p:spPr>
          <a:xfrm>
            <a:off x="8918083" y="3699316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考虑周到的，体贴的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91" grpId="0"/>
      <p:bldP spid="1049692" grpId="0"/>
      <p:bldP spid="1049693" grpId="0"/>
      <p:bldP spid="1049694" grpId="0"/>
      <p:bldP spid="1049695" grpId="0"/>
      <p:bldP spid="10496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consult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6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65" name="表格 4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kən'sʌlt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66" name="表格 6"/>
          <p:cNvGraphicFramePr>
            <a:graphicFrameLocks noGrp="1"/>
          </p:cNvGraphicFramePr>
          <p:nvPr/>
        </p:nvGraphicFramePr>
        <p:xfrm>
          <a:off x="241540" y="17343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共同＋跳→边跳边问→请教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consult  an  expert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67" name="表格 9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kən'sʌltənt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68" name="表格 10"/>
          <p:cNvGraphicFramePr>
            <a:graphicFrameLocks noGrp="1"/>
          </p:cNvGraphicFramePr>
          <p:nvPr/>
        </p:nvGraphicFramePr>
        <p:xfrm>
          <a:off x="241540" y="43199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consult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咨询＋人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marriage  consultant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69" name="表格 13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ɪnsʌlt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70" name="表格 14"/>
          <p:cNvGraphicFramePr>
            <a:graphicFrameLocks noGrp="1"/>
          </p:cNvGraphicFramePr>
          <p:nvPr/>
        </p:nvGraphicFramePr>
        <p:xfrm>
          <a:off x="6514877" y="164140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进入＋跳→跳进去骂→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侮辱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insult  to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sb's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morality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71" name="表格 15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rɪ'zʌlt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72" name="表格 16"/>
          <p:cNvGraphicFramePr>
            <a:graphicFrameLocks noGrp="1"/>
          </p:cNvGraphicFramePr>
          <p:nvPr/>
        </p:nvGraphicFramePr>
        <p:xfrm>
          <a:off x="6514877" y="426416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返回＋跳→跳回来→结果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  in  serious  corruption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699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请教；咨询</a:t>
            </a:r>
            <a:endParaRPr lang="zh-CN" altLang="en-US" sz="2400" dirty="0"/>
          </a:p>
        </p:txBody>
      </p:sp>
      <p:sp>
        <p:nvSpPr>
          <p:cNvPr id="1049700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顾问，咨询师</a:t>
            </a:r>
            <a:endParaRPr lang="zh-CN" altLang="en-US" sz="2400" b="1" dirty="0"/>
          </a:p>
        </p:txBody>
      </p:sp>
      <p:sp>
        <p:nvSpPr>
          <p:cNvPr id="1049701" name="文本框 22"/>
          <p:cNvSpPr txBox="1"/>
          <p:nvPr/>
        </p:nvSpPr>
        <p:spPr>
          <a:xfrm>
            <a:off x="8572400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侮辱</a:t>
            </a:r>
            <a:endParaRPr lang="zh-CN" altLang="en-US" sz="2400" dirty="0"/>
          </a:p>
        </p:txBody>
      </p:sp>
      <p:sp>
        <p:nvSpPr>
          <p:cNvPr id="1049702" name="文本框 23"/>
          <p:cNvSpPr txBox="1"/>
          <p:nvPr/>
        </p:nvSpPr>
        <p:spPr>
          <a:xfrm>
            <a:off x="8918083" y="376622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结果  </a:t>
            </a:r>
            <a:r>
              <a:rPr lang="en-US" altLang="zh-CN" sz="2400" b="1" i="1" dirty="0" smtClean="0"/>
              <a:t>vi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导致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97" grpId="0"/>
      <p:bldP spid="1049698" grpId="0"/>
      <p:bldP spid="1049699" grpId="0"/>
      <p:bldP spid="1049700" grpId="0"/>
      <p:bldP spid="1049701" grpId="0"/>
      <p:bldP spid="10497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consume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73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kən'sjuːm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74" name="表格 6"/>
          <p:cNvGraphicFramePr>
            <a:graphicFrameLocks noGrp="1"/>
          </p:cNvGraphicFramePr>
          <p:nvPr/>
        </p:nvGraphicFramePr>
        <p:xfrm>
          <a:off x="241540" y="1775220"/>
          <a:ext cx="55092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188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完全＋取→完全取来用→消费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consume  time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75" name="表格 9"/>
          <p:cNvGraphicFramePr>
            <a:graphicFrameLocks noGrp="1"/>
          </p:cNvGraphicFramePr>
          <p:nvPr/>
        </p:nvGraphicFramePr>
        <p:xfrm>
          <a:off x="241540" y="332019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kən'sjuːmə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76" name="表格 10"/>
          <p:cNvGraphicFramePr>
            <a:graphicFrameLocks noGrp="1"/>
          </p:cNvGraphicFramePr>
          <p:nvPr/>
        </p:nvGraphicFramePr>
        <p:xfrm>
          <a:off x="241540" y="436452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consum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消费＋人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consumers'  rights  and  interests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77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ə'sjuːm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78" name="表格 14"/>
          <p:cNvGraphicFramePr>
            <a:graphicFrameLocks noGrp="1"/>
          </p:cNvGraphicFramePr>
          <p:nvPr/>
        </p:nvGraphicFramePr>
        <p:xfrm>
          <a:off x="6514877" y="177522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加强＋拿→拿来作假设→假定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assume  that  everyone  has  a  car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79" name="表格 15"/>
          <p:cNvGraphicFramePr>
            <a:graphicFrameLocks noGrp="1"/>
          </p:cNvGraphicFramePr>
          <p:nvPr/>
        </p:nvGraphicFramePr>
        <p:xfrm>
          <a:off x="6514877" y="3320193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ə'sʌmpʃən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80" name="表格 16"/>
          <p:cNvGraphicFramePr>
            <a:graphicFrameLocks noGrp="1"/>
          </p:cNvGraphicFramePr>
          <p:nvPr/>
        </p:nvGraphicFramePr>
        <p:xfrm>
          <a:off x="6514877" y="4342224"/>
          <a:ext cx="549350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030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assum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(p)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假定＋名词后缀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 the  assumption  that...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05" name="文本框 19"/>
          <p:cNvSpPr txBox="1"/>
          <p:nvPr/>
        </p:nvSpPr>
        <p:spPr>
          <a:xfrm>
            <a:off x="2358322" y="1269403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消费；消耗</a:t>
            </a:r>
            <a:endParaRPr lang="zh-CN" altLang="en-US" sz="2400" dirty="0"/>
          </a:p>
        </p:txBody>
      </p:sp>
      <p:sp>
        <p:nvSpPr>
          <p:cNvPr id="1049706" name="文本框 20"/>
          <p:cNvSpPr txBox="1"/>
          <p:nvPr/>
        </p:nvSpPr>
        <p:spPr>
          <a:xfrm>
            <a:off x="2763585" y="382579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消费者</a:t>
            </a:r>
            <a:endParaRPr lang="zh-CN" altLang="en-US" sz="2400" b="1" dirty="0"/>
          </a:p>
        </p:txBody>
      </p:sp>
      <p:sp>
        <p:nvSpPr>
          <p:cNvPr id="1049707" name="文本框 22"/>
          <p:cNvSpPr txBox="1"/>
          <p:nvPr/>
        </p:nvSpPr>
        <p:spPr>
          <a:xfrm>
            <a:off x="8906932" y="124599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假定</a:t>
            </a:r>
            <a:endParaRPr lang="zh-CN" altLang="en-US" sz="2400" dirty="0"/>
          </a:p>
        </p:txBody>
      </p:sp>
      <p:sp>
        <p:nvSpPr>
          <p:cNvPr id="1049708" name="文本框 23"/>
          <p:cNvSpPr txBox="1"/>
          <p:nvPr/>
        </p:nvSpPr>
        <p:spPr>
          <a:xfrm>
            <a:off x="8918083" y="379967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假定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03" grpId="0"/>
      <p:bldP spid="1049704" grpId="0"/>
      <p:bldP spid="1049705" grpId="0"/>
      <p:bldP spid="1049706" grpId="0"/>
      <p:bldP spid="1049707" grpId="0"/>
      <p:bldP spid="104970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contribute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81" name="表格 4"/>
          <p:cNvGraphicFramePr>
            <a:graphicFrameLocks noGrp="1"/>
          </p:cNvGraphicFramePr>
          <p:nvPr/>
        </p:nvGraphicFramePr>
        <p:xfrm>
          <a:off x="241540" y="1165781"/>
          <a:ext cx="5553332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31930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kən'trɪbjuːt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82" name="表格 6"/>
          <p:cNvGraphicFramePr>
            <a:graphicFrameLocks noGrp="1"/>
          </p:cNvGraphicFramePr>
          <p:nvPr/>
        </p:nvGraphicFramePr>
        <p:xfrm>
          <a:off x="6092078" y="11855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tribute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加强＋给予→贡献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contribute  to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8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938"/>
                <a:gridCol w="31268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kɒntrɪ'bjuːʃən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84" name="表格 10"/>
          <p:cNvGraphicFramePr>
            <a:graphicFrameLocks noGrp="1"/>
          </p:cNvGraphicFramePr>
          <p:nvPr/>
        </p:nvGraphicFramePr>
        <p:xfrm>
          <a:off x="6092078" y="289594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contribut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捐献＋名词后缀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great  contribution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1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贡献，捐献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钱、物等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4971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捐献，贡献</a:t>
            </a:r>
            <a:endParaRPr lang="zh-CN" altLang="en-US" sz="2400" b="1" dirty="0"/>
          </a:p>
        </p:txBody>
      </p:sp>
      <p:graphicFrame>
        <p:nvGraphicFramePr>
          <p:cNvPr id="419508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dɪs'trɪbjuːt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86" name="表格 12"/>
          <p:cNvGraphicFramePr>
            <a:graphicFrameLocks noGrp="1"/>
          </p:cNvGraphicFramePr>
          <p:nvPr/>
        </p:nvGraphicFramePr>
        <p:xfrm>
          <a:off x="6092078" y="456725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tribute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离开＋给→分发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distribute  food  and  tents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13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分发，分配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09" grpId="0"/>
      <p:bldP spid="1049710" grpId="0"/>
      <p:bldP spid="1049711" grpId="0"/>
      <p:bldP spid="1049712" grpId="0"/>
      <p:bldP spid="10497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convenience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1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8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kən'viːnjəns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88" name="表格 6"/>
          <p:cNvGraphicFramePr>
            <a:graphicFrameLocks noGrp="1"/>
          </p:cNvGraphicFramePr>
          <p:nvPr/>
        </p:nvGraphicFramePr>
        <p:xfrm>
          <a:off x="6092078" y="1140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共同＋来→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共同来创造便利条件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8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kən'viːnjənt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90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conveni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方便＋的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 a  convenient  time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9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450"/>
                <a:gridCol w="30163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kɒnvə'seɪʃən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92" name="表格 12"/>
          <p:cNvGraphicFramePr>
            <a:graphicFrameLocks noGrp="1"/>
          </p:cNvGraphicFramePr>
          <p:nvPr/>
        </p:nvGraphicFramePr>
        <p:xfrm>
          <a:off x="6092078" y="444840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vers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共同＋轮转→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轮着讲→会话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 a  conversation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16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方便</a:t>
            </a:r>
            <a:endParaRPr lang="zh-CN" altLang="en-US" sz="2400" dirty="0"/>
          </a:p>
        </p:txBody>
      </p:sp>
      <p:sp>
        <p:nvSpPr>
          <p:cNvPr id="1049717" name="文本框 20"/>
          <p:cNvSpPr txBox="1"/>
          <p:nvPr/>
        </p:nvSpPr>
        <p:spPr>
          <a:xfrm>
            <a:off x="2382534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方便的</a:t>
            </a:r>
            <a:endParaRPr lang="zh-CN" altLang="en-US" sz="2400" b="1" dirty="0"/>
          </a:p>
        </p:txBody>
      </p:sp>
      <p:sp>
        <p:nvSpPr>
          <p:cNvPr id="1049718" name="文本框 21"/>
          <p:cNvSpPr txBox="1"/>
          <p:nvPr/>
        </p:nvSpPr>
        <p:spPr>
          <a:xfrm>
            <a:off x="267246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会话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14" grpId="0"/>
      <p:bldP spid="1049715" grpId="0"/>
      <p:bldP spid="1049716" grpId="0"/>
      <p:bldP spid="1049717" grpId="0"/>
      <p:bldP spid="10497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2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093" name="表格 4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daɪ'vɜːs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94" name="表格 6"/>
          <p:cNvGraphicFramePr>
            <a:graphicFrameLocks noGrp="1"/>
          </p:cNvGraphicFramePr>
          <p:nvPr/>
        </p:nvGraphicFramePr>
        <p:xfrm>
          <a:off x="241540" y="171946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verse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分开＋转动→各转各的→不同的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diverse  cultures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95" name="表格 9"/>
          <p:cNvGraphicFramePr>
            <a:graphicFrameLocks noGrp="1"/>
          </p:cNvGraphicFramePr>
          <p:nvPr/>
        </p:nvGraphicFramePr>
        <p:xfrm>
          <a:off x="241540" y="336479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vɜːʃən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96" name="表格 10"/>
          <p:cNvGraphicFramePr>
            <a:graphicFrameLocks noGrp="1"/>
          </p:cNvGraphicFramePr>
          <p:nvPr/>
        </p:nvGraphicFramePr>
        <p:xfrm>
          <a:off x="241540" y="439798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vers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转换＋后缀→两种语言间转换→译本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French  version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97" name="表格 13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ædvətaɪz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098" name="表格 14"/>
          <p:cNvGraphicFramePr>
            <a:graphicFrameLocks noGrp="1"/>
          </p:cNvGraphicFramePr>
          <p:nvPr/>
        </p:nvGraphicFramePr>
        <p:xfrm>
          <a:off x="6514877" y="171946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加强＋旋转＋后缀→加强滚动播放→做广告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099" name="表格 15"/>
          <p:cNvGraphicFramePr>
            <a:graphicFrameLocks noGrp="1"/>
          </p:cNvGraphicFramePr>
          <p:nvPr/>
        </p:nvGraphicFramePr>
        <p:xfrm>
          <a:off x="6514877" y="3364797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425"/>
                <a:gridCol w="27773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advertisement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əd'vɜːtɪsmənt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00" name="表格 16"/>
          <p:cNvGraphicFramePr>
            <a:graphicFrameLocks noGrp="1"/>
          </p:cNvGraphicFramePr>
          <p:nvPr/>
        </p:nvGraphicFramePr>
        <p:xfrm>
          <a:off x="6514877" y="434222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advertise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做广告＋名词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缩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]ad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21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不同的，多样的</a:t>
            </a:r>
            <a:endParaRPr lang="zh-CN" altLang="en-US" sz="2400" dirty="0"/>
          </a:p>
        </p:txBody>
      </p:sp>
      <p:sp>
        <p:nvSpPr>
          <p:cNvPr id="1049722" name="文本框 20"/>
          <p:cNvSpPr txBox="1"/>
          <p:nvPr/>
        </p:nvSpPr>
        <p:spPr>
          <a:xfrm>
            <a:off x="2618621" y="387040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译本</a:t>
            </a:r>
            <a:endParaRPr lang="zh-CN" altLang="en-US" sz="2400" b="1" dirty="0"/>
          </a:p>
        </p:txBody>
      </p:sp>
      <p:sp>
        <p:nvSpPr>
          <p:cNvPr id="1049723" name="文本框 22"/>
          <p:cNvSpPr txBox="1"/>
          <p:nvPr/>
        </p:nvSpPr>
        <p:spPr>
          <a:xfrm>
            <a:off x="8572400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做广告</a:t>
            </a:r>
            <a:endParaRPr lang="zh-CN" altLang="en-US" sz="2400" dirty="0"/>
          </a:p>
        </p:txBody>
      </p:sp>
      <p:sp>
        <p:nvSpPr>
          <p:cNvPr id="1049724" name="文本框 23"/>
          <p:cNvSpPr txBox="1"/>
          <p:nvPr/>
        </p:nvSpPr>
        <p:spPr>
          <a:xfrm>
            <a:off x="9174560" y="384427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广告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19" grpId="0"/>
      <p:bldP spid="1049720" grpId="0"/>
      <p:bldP spid="1049721" grpId="0"/>
      <p:bldP spid="1049722" grpId="0"/>
      <p:bldP spid="1049723" grpId="0"/>
      <p:bldP spid="10497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correct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2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0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kə'rekt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02" name="表格 6"/>
          <p:cNvGraphicFramePr>
            <a:graphicFrameLocks noGrp="1"/>
          </p:cNvGraphicFramePr>
          <p:nvPr/>
        </p:nvGraphicFramePr>
        <p:xfrm>
          <a:off x="6092078" y="94022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全＋正→全弄正确→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正确的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 a  correct  answer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0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kə'rekʃən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04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correct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改正＋名词后缀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corrections  in  red  ink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0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ɪnkə'rekt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06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correct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不＋正确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criticize  an  incorrect</a:t>
                      </a:r>
                      <a:r>
                        <a:rPr lang="en-US" altLang="zh-CN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viewpoint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2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正确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改正</a:t>
            </a:r>
            <a:endParaRPr lang="zh-CN" altLang="en-US" sz="2400" dirty="0"/>
          </a:p>
        </p:txBody>
      </p:sp>
      <p:sp>
        <p:nvSpPr>
          <p:cNvPr id="1049728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改正</a:t>
            </a:r>
            <a:endParaRPr lang="zh-CN" altLang="en-US" sz="2400" b="1" dirty="0"/>
          </a:p>
        </p:txBody>
      </p:sp>
      <p:sp>
        <p:nvSpPr>
          <p:cNvPr id="1049729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不正确的，错误的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25" grpId="0"/>
      <p:bldP spid="1049726" grpId="0"/>
      <p:bldP spid="1049727" grpId="0"/>
      <p:bldP spid="1049728" grpId="0"/>
      <p:bldP spid="10497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3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0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08" name="表格 6"/>
          <p:cNvGraphicFramePr>
            <a:graphicFrameLocks noGrp="1"/>
          </p:cNvGraphicFramePr>
          <p:nvPr/>
        </p:nvGraphicFramePr>
        <p:xfrm>
          <a:off x="6092078" y="9179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 all  costs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 any  cost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0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kɒstlɪ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10" name="表格 10"/>
          <p:cNvGraphicFramePr>
            <a:graphicFrameLocks noGrp="1"/>
          </p:cNvGraphicFramePr>
          <p:nvPr/>
        </p:nvGraphicFramePr>
        <p:xfrm>
          <a:off x="6092078" y="27844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花费＋的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  a  costly  gold  watch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]expensive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3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成本，花费 </a:t>
            </a:r>
            <a:r>
              <a:rPr lang="zh-CN" altLang="en-US" sz="2400" b="1" dirty="0" smtClean="0"/>
              <a:t>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花费</a:t>
            </a:r>
            <a:endParaRPr lang="zh-CN" altLang="en-US" sz="2400" dirty="0"/>
          </a:p>
        </p:txBody>
      </p:sp>
      <p:sp>
        <p:nvSpPr>
          <p:cNvPr id="1049733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昂贵的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30" grpId="0"/>
      <p:bldP spid="1049731" grpId="0"/>
      <p:bldP spid="1049732" grpId="0"/>
      <p:bldP spid="10497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0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20" name="表格 6"/>
          <p:cNvGraphicFramePr>
            <a:graphicFrameLocks noGrp="1"/>
          </p:cNvGraphicFramePr>
          <p:nvPr/>
        </p:nvGraphicFramePr>
        <p:xfrm>
          <a:off x="6092078" y="107403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cheer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up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2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cheers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tʃɪəz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22" name="表格 10"/>
          <p:cNvGraphicFramePr>
            <a:graphicFrameLocks noGrp="1"/>
          </p:cNvGraphicFramePr>
          <p:nvPr/>
        </p:nvGraphicFramePr>
        <p:xfrm>
          <a:off x="6092078" y="2918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祝酒词也是一种欢呼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say  cheers  in  chorus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23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cheerful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tʃɪəfl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24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cheer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欢呼＋充满的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cheerful  look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0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欢呼</a:t>
            </a:r>
            <a:endParaRPr lang="zh-CN" altLang="en-US" sz="2400" dirty="0"/>
          </a:p>
        </p:txBody>
      </p:sp>
      <p:sp>
        <p:nvSpPr>
          <p:cNvPr id="1049503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int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干杯</a:t>
            </a:r>
            <a:endParaRPr lang="zh-CN" altLang="en-US" sz="2400" b="1" dirty="0"/>
          </a:p>
        </p:txBody>
      </p:sp>
      <p:sp>
        <p:nvSpPr>
          <p:cNvPr id="1049504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兴高采烈的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00" grpId="0"/>
      <p:bldP spid="1049501" grpId="0"/>
      <p:bldP spid="1049502" grpId="0"/>
      <p:bldP spid="1049503" grpId="0"/>
      <p:bldP spid="10495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courage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3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11" name="表格 4"/>
          <p:cNvGraphicFramePr>
            <a:graphicFrameLocks noGrp="1"/>
          </p:cNvGraphicFramePr>
          <p:nvPr/>
        </p:nvGraphicFramePr>
        <p:xfrm>
          <a:off x="241540" y="103579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kʌrɪdʒ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12" name="表格 6"/>
          <p:cNvGraphicFramePr>
            <a:graphicFrameLocks noGrp="1"/>
          </p:cNvGraphicFramePr>
          <p:nvPr/>
        </p:nvGraphicFramePr>
        <p:xfrm>
          <a:off x="241540" y="223242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心＋年龄→心中胆量随年龄增强→胆量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full  of  courage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13" name="表格 9"/>
          <p:cNvGraphicFramePr>
            <a:graphicFrameLocks noGrp="1"/>
          </p:cNvGraphicFramePr>
          <p:nvPr/>
        </p:nvGraphicFramePr>
        <p:xfrm>
          <a:off x="6496400" y="103579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courageous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kə'reɪdʒəs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14" name="表格 10"/>
          <p:cNvGraphicFramePr>
            <a:graphicFrameLocks noGrp="1"/>
          </p:cNvGraphicFramePr>
          <p:nvPr/>
        </p:nvGraphicFramePr>
        <p:xfrm>
          <a:off x="6496400" y="23254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courage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勇气＋的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courageous  soldiers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36" name="文本框 19"/>
          <p:cNvSpPr txBox="1"/>
          <p:nvPr/>
        </p:nvSpPr>
        <p:spPr>
          <a:xfrm>
            <a:off x="2358322" y="153703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胆量</a:t>
            </a:r>
            <a:endParaRPr lang="zh-CN" altLang="en-US" sz="2400" dirty="0"/>
          </a:p>
        </p:txBody>
      </p:sp>
      <p:sp>
        <p:nvSpPr>
          <p:cNvPr id="1049737" name="文本框 20"/>
          <p:cNvSpPr txBox="1"/>
          <p:nvPr/>
        </p:nvSpPr>
        <p:spPr>
          <a:xfrm>
            <a:off x="8695061" y="154139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英勇的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34" grpId="0"/>
      <p:bldP spid="1049735" grpId="0"/>
      <p:bldP spid="1049736" grpId="0"/>
      <p:bldP spid="10497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courage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3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15" name="表格 11"/>
          <p:cNvGraphicFramePr>
            <a:graphicFrameLocks noGrp="1"/>
          </p:cNvGraphicFramePr>
          <p:nvPr/>
        </p:nvGraphicFramePr>
        <p:xfrm>
          <a:off x="240480" y="76816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ɪn'kʌrɪdʒ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16" name="表格 12"/>
          <p:cNvGraphicFramePr>
            <a:graphicFrameLocks noGrp="1"/>
          </p:cNvGraphicFramePr>
          <p:nvPr/>
        </p:nvGraphicFramePr>
        <p:xfrm>
          <a:off x="240480" y="17525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courage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放入＋勇气→鼓励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encourage  students  to  speak English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17" name="表格 13"/>
          <p:cNvGraphicFramePr>
            <a:graphicFrameLocks noGrp="1"/>
          </p:cNvGraphicFramePr>
          <p:nvPr/>
        </p:nvGraphicFramePr>
        <p:xfrm>
          <a:off x="6514877" y="76816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4450"/>
                <a:gridCol w="25532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ɪn'kʌrɪdʒmənt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18" name="表格 14"/>
          <p:cNvGraphicFramePr>
            <a:graphicFrameLocks noGrp="1"/>
          </p:cNvGraphicFramePr>
          <p:nvPr/>
        </p:nvGraphicFramePr>
        <p:xfrm>
          <a:off x="6514877" y="17417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encourage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鼓励＋名词后缀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great  encouragement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19" name="表格 15"/>
          <p:cNvGraphicFramePr>
            <a:graphicFrameLocks noGrp="1"/>
          </p:cNvGraphicFramePr>
          <p:nvPr/>
        </p:nvGraphicFramePr>
        <p:xfrm>
          <a:off x="239420" y="3431705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discourage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dɪs'kʌrɪdʒ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20" name="表格 16"/>
          <p:cNvGraphicFramePr>
            <a:graphicFrameLocks noGrp="1"/>
          </p:cNvGraphicFramePr>
          <p:nvPr/>
        </p:nvGraphicFramePr>
        <p:xfrm>
          <a:off x="239420" y="44314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courage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去掉＋勇气→泼冷水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discourage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40" name="文本框 21"/>
          <p:cNvSpPr txBox="1"/>
          <p:nvPr/>
        </p:nvSpPr>
        <p:spPr>
          <a:xfrm>
            <a:off x="2805217" y="124775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鼓励</a:t>
            </a:r>
            <a:endParaRPr lang="zh-CN" altLang="en-US" sz="2400" dirty="0"/>
          </a:p>
        </p:txBody>
      </p:sp>
      <p:sp>
        <p:nvSpPr>
          <p:cNvPr id="1049741" name="文本框 22"/>
          <p:cNvSpPr txBox="1"/>
          <p:nvPr/>
        </p:nvSpPr>
        <p:spPr>
          <a:xfrm>
            <a:off x="9386437" y="124599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鼓励</a:t>
            </a:r>
            <a:endParaRPr lang="zh-CN" altLang="en-US" sz="2400" dirty="0"/>
          </a:p>
        </p:txBody>
      </p:sp>
      <p:sp>
        <p:nvSpPr>
          <p:cNvPr id="1049742" name="文本框 23"/>
          <p:cNvSpPr txBox="1"/>
          <p:nvPr/>
        </p:nvSpPr>
        <p:spPr>
          <a:xfrm>
            <a:off x="2642626" y="39111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使泄气，泼冷水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38" grpId="0"/>
      <p:bldP spid="1049739" grpId="0"/>
      <p:bldP spid="1049740" grpId="0"/>
      <p:bldP spid="1049741" grpId="0"/>
      <p:bldP spid="10497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4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21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22" name="表格 6"/>
          <p:cNvGraphicFramePr>
            <a:graphicFrameLocks noGrp="1"/>
          </p:cNvGraphicFramePr>
          <p:nvPr/>
        </p:nvGraphicFramePr>
        <p:xfrm>
          <a:off x="6092078" y="1163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court  of  justice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23" name="表格 9"/>
          <p:cNvGraphicFramePr>
            <a:graphicFrameLocks noGrp="1"/>
          </p:cNvGraphicFramePr>
          <p:nvPr/>
        </p:nvGraphicFramePr>
        <p:xfrm>
          <a:off x="241540" y="2890082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courtyard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kɔːtjɑːd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24" name="表格 10"/>
          <p:cNvGraphicFramePr>
            <a:graphicFrameLocks noGrp="1"/>
          </p:cNvGraphicFramePr>
          <p:nvPr/>
        </p:nvGraphicFramePr>
        <p:xfrm>
          <a:off x="6092078" y="304090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yard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法庭＋院子→庭院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  vegetable  in  the  courtyard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45" name="文本框 19"/>
          <p:cNvSpPr txBox="1"/>
          <p:nvPr/>
        </p:nvSpPr>
        <p:spPr>
          <a:xfrm>
            <a:off x="2538650" y="1619792"/>
            <a:ext cx="313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法庭；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网球、篮球等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球场</a:t>
            </a:r>
            <a:endParaRPr lang="zh-CN" altLang="en-US" sz="2400" dirty="0"/>
          </a:p>
        </p:txBody>
      </p:sp>
      <p:sp>
        <p:nvSpPr>
          <p:cNvPr id="1049746" name="文本框 20"/>
          <p:cNvSpPr txBox="1"/>
          <p:nvPr/>
        </p:nvSpPr>
        <p:spPr>
          <a:xfrm>
            <a:off x="2560955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庭院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43" grpId="0"/>
      <p:bldP spid="1049744" grpId="0"/>
      <p:bldP spid="1049745" grpId="0"/>
      <p:bldP spid="10497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cover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4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2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kʌvə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26" name="表格 6"/>
          <p:cNvGraphicFramePr>
            <a:graphicFrameLocks noGrp="1"/>
          </p:cNvGraphicFramePr>
          <p:nvPr/>
        </p:nvGraphicFramePr>
        <p:xfrm>
          <a:off x="6092078" y="11855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cov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覆盖＋物→盖子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  one's  mouth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2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discover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dɪs'kʌvə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28" name="表格 10"/>
          <p:cNvGraphicFramePr>
            <a:graphicFrameLocks noGrp="1"/>
          </p:cNvGraphicFramePr>
          <p:nvPr/>
        </p:nvGraphicFramePr>
        <p:xfrm>
          <a:off x="6092078" y="270637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cover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不＋盖→就能看见→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  a  star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]discovery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2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rɪ'kʌvə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30" name="表格 12"/>
          <p:cNvGraphicFramePr>
            <a:graphicFrameLocks noGrp="1"/>
          </p:cNvGraphicFramePr>
          <p:nvPr/>
        </p:nvGraphicFramePr>
        <p:xfrm>
          <a:off x="6092078" y="44149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cover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重新＋盖上→恢复原状→恢复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recover  one's  health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49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盖子  </a:t>
            </a:r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覆盖；捂住</a:t>
            </a:r>
            <a:endParaRPr lang="zh-CN" altLang="en-US" sz="2400" dirty="0"/>
          </a:p>
        </p:txBody>
      </p:sp>
      <p:sp>
        <p:nvSpPr>
          <p:cNvPr id="1049750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发现</a:t>
            </a:r>
            <a:endParaRPr lang="zh-CN" altLang="en-US" sz="2400" b="1" dirty="0"/>
          </a:p>
        </p:txBody>
      </p:sp>
      <p:sp>
        <p:nvSpPr>
          <p:cNvPr id="1049751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恢复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47" grpId="0"/>
      <p:bldP spid="1049748" grpId="0"/>
      <p:bldP spid="1049749" grpId="0"/>
      <p:bldP spid="1049750" grpId="0"/>
      <p:bldP spid="10497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5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31" name="表格 4"/>
          <p:cNvGraphicFramePr>
            <a:graphicFrameLocks noGrp="1"/>
          </p:cNvGraphicFramePr>
          <p:nvPr/>
        </p:nvGraphicFramePr>
        <p:xfrm>
          <a:off x="241540" y="75701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krɪ'eɪt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32" name="表格 6"/>
          <p:cNvGraphicFramePr>
            <a:graphicFrameLocks noGrp="1"/>
          </p:cNvGraphicFramePr>
          <p:nvPr/>
        </p:nvGraphicFramePr>
        <p:xfrm>
          <a:off x="241540" y="175291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生长＋动词后缀→生出新的念头→创造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  a  machine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33" name="表格 9"/>
          <p:cNvGraphicFramePr>
            <a:graphicFrameLocks noGrp="1"/>
          </p:cNvGraphicFramePr>
          <p:nvPr/>
        </p:nvGraphicFramePr>
        <p:xfrm>
          <a:off x="241540" y="3331345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krɪ'eɪʃən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34" name="表格 10"/>
          <p:cNvGraphicFramePr>
            <a:graphicFrameLocks noGrp="1"/>
          </p:cNvGraphicFramePr>
          <p:nvPr/>
        </p:nvGraphicFramePr>
        <p:xfrm>
          <a:off x="241540" y="431992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creat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创造＋名词后缀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creation  of  the  universe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35" name="表格 11"/>
          <p:cNvGraphicFramePr>
            <a:graphicFrameLocks noGrp="1"/>
          </p:cNvGraphicFramePr>
          <p:nvPr/>
        </p:nvGraphicFramePr>
        <p:xfrm>
          <a:off x="6447655" y="75701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krɪ'eɪtɪv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36" name="表格 12"/>
          <p:cNvGraphicFramePr>
            <a:graphicFrameLocks noGrp="1"/>
          </p:cNvGraphicFramePr>
          <p:nvPr/>
        </p:nvGraphicFramePr>
        <p:xfrm>
          <a:off x="6447655" y="175291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creat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创造＋的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encourage  creative  thinking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54" name="文本框 19"/>
          <p:cNvSpPr txBox="1"/>
          <p:nvPr/>
        </p:nvSpPr>
        <p:spPr>
          <a:xfrm>
            <a:off x="2358322" y="1258253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创造</a:t>
            </a:r>
            <a:endParaRPr lang="zh-CN" altLang="en-US" sz="2400" dirty="0"/>
          </a:p>
        </p:txBody>
      </p:sp>
      <p:sp>
        <p:nvSpPr>
          <p:cNvPr id="1049755" name="文本框 20"/>
          <p:cNvSpPr txBox="1"/>
          <p:nvPr/>
        </p:nvSpPr>
        <p:spPr>
          <a:xfrm>
            <a:off x="2763587" y="383695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创造</a:t>
            </a:r>
            <a:endParaRPr lang="zh-CN" altLang="en-US" sz="2400" b="1" dirty="0"/>
          </a:p>
        </p:txBody>
      </p:sp>
      <p:sp>
        <p:nvSpPr>
          <p:cNvPr id="1049756" name="文本框 21"/>
          <p:cNvSpPr txBox="1"/>
          <p:nvPr/>
        </p:nvSpPr>
        <p:spPr>
          <a:xfrm>
            <a:off x="9012392" y="123660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创造性的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52" grpId="0"/>
      <p:bldP spid="1049753" grpId="0"/>
      <p:bldP spid="1049754" grpId="0"/>
      <p:bldP spid="1049755" grpId="0"/>
      <p:bldP spid="104975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37" name="表格 13"/>
          <p:cNvGraphicFramePr>
            <a:graphicFrameLocks noGrp="1"/>
          </p:cNvGraphicFramePr>
          <p:nvPr/>
        </p:nvGraphicFramePr>
        <p:xfrm>
          <a:off x="240480" y="80161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kriːtʃə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38" name="表格 14"/>
          <p:cNvGraphicFramePr>
            <a:graphicFrameLocks noGrp="1"/>
          </p:cNvGraphicFramePr>
          <p:nvPr/>
        </p:nvGraphicFramePr>
        <p:xfrm>
          <a:off x="240480" y="18532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creat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创造＋名词后缀→造物主创造生物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 the  creatures  on  earth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39" name="表格 15"/>
          <p:cNvGraphicFramePr>
            <a:graphicFrameLocks noGrp="1"/>
          </p:cNvGraphicFramePr>
          <p:nvPr/>
        </p:nvGraphicFramePr>
        <p:xfrm>
          <a:off x="6381062" y="80161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rekrɪ'eɪʃən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40" name="表格 16"/>
          <p:cNvGraphicFramePr>
            <a:graphicFrameLocks noGrp="1"/>
          </p:cNvGraphicFramePr>
          <p:nvPr/>
        </p:nvGraphicFramePr>
        <p:xfrm>
          <a:off x="6381062" y="18532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creation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重复＋创造→反复创造乐子→娱乐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recreation  room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59" name="文本框 22"/>
          <p:cNvSpPr txBox="1"/>
          <p:nvPr/>
        </p:nvSpPr>
        <p:spPr>
          <a:xfrm>
            <a:off x="2298003" y="127945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生物</a:t>
            </a:r>
            <a:endParaRPr lang="zh-CN" altLang="en-US" sz="2400" dirty="0"/>
          </a:p>
        </p:txBody>
      </p:sp>
      <p:sp>
        <p:nvSpPr>
          <p:cNvPr id="1049760" name="文本框 23"/>
          <p:cNvSpPr txBox="1"/>
          <p:nvPr/>
        </p:nvSpPr>
        <p:spPr>
          <a:xfrm>
            <a:off x="8784268" y="12810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娱乐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57" grpId="0"/>
      <p:bldP spid="1049758" grpId="0"/>
      <p:bldP spid="1049759" grpId="0"/>
      <p:bldP spid="104976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crime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6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4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kraɪm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42" name="表格 6"/>
          <p:cNvGraphicFramePr>
            <a:graphicFrameLocks noGrp="1"/>
          </p:cNvGraphicFramePr>
          <p:nvPr/>
        </p:nvGraphicFramePr>
        <p:xfrm>
          <a:off x="6092078" y="101828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commit  a  crime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4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krɪmɪnl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44" name="表格 10"/>
          <p:cNvGraphicFramePr>
            <a:graphicFrameLocks noGrp="1"/>
          </p:cNvGraphicFramePr>
          <p:nvPr/>
        </p:nvGraphicFramePr>
        <p:xfrm>
          <a:off x="6092078" y="268407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crim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犯罪＋进去＋人→关进牢笼的人→罪犯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punish  a  criminal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63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犯罪</a:t>
            </a:r>
            <a:endParaRPr lang="zh-CN" altLang="en-US" sz="2400" dirty="0"/>
          </a:p>
        </p:txBody>
      </p:sp>
      <p:sp>
        <p:nvSpPr>
          <p:cNvPr id="1049764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罪犯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61" grpId="0"/>
      <p:bldP spid="1049762" grpId="0"/>
      <p:bldP spid="1049763" grpId="0"/>
      <p:bldP spid="10497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cruel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6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4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kruːəl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46" name="表格 6"/>
          <p:cNvGraphicFramePr>
            <a:graphicFrameLocks noGrp="1"/>
          </p:cNvGraphicFramePr>
          <p:nvPr/>
        </p:nvGraphicFramePr>
        <p:xfrm>
          <a:off x="6092078" y="97368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cruel  to  animals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4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cruelty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kruːəltɪ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48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cruel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残忍＋性质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cruelty  of  wars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6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残忍的</a:t>
            </a:r>
            <a:endParaRPr lang="zh-CN" altLang="en-US" sz="2400" dirty="0"/>
          </a:p>
        </p:txBody>
      </p:sp>
      <p:sp>
        <p:nvSpPr>
          <p:cNvPr id="1049768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残忍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65" grpId="0"/>
      <p:bldP spid="1049766" grpId="0"/>
      <p:bldP spid="1049767" grpId="0"/>
      <p:bldP spid="104976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cube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7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4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kjuːb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50" name="表格 6"/>
          <p:cNvGraphicFramePr>
            <a:graphicFrameLocks noGrp="1"/>
          </p:cNvGraphicFramePr>
          <p:nvPr/>
        </p:nvGraphicFramePr>
        <p:xfrm>
          <a:off x="6092078" y="107403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magic  cube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5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kjuːbɪk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52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cub(e)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立方＋的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 cubic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53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skweə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54" name="表格 12"/>
          <p:cNvGraphicFramePr>
            <a:graphicFrameLocks noGrp="1"/>
          </p:cNvGraphicFramePr>
          <p:nvPr/>
        </p:nvGraphicFramePr>
        <p:xfrm>
          <a:off x="6092078" y="443725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   thousand  square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7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立方体</a:t>
            </a:r>
            <a:endParaRPr lang="zh-CN" altLang="en-US" sz="2400" dirty="0"/>
          </a:p>
        </p:txBody>
      </p:sp>
      <p:sp>
        <p:nvSpPr>
          <p:cNvPr id="104977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立方的</a:t>
            </a:r>
            <a:endParaRPr lang="zh-CN" altLang="en-US" sz="2400" b="1" dirty="0"/>
          </a:p>
        </p:txBody>
      </p:sp>
      <p:sp>
        <p:nvSpPr>
          <p:cNvPr id="1049773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正方形；广场；平方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69" grpId="0"/>
      <p:bldP spid="1049770" grpId="0"/>
      <p:bldP spid="1049771" grpId="0"/>
      <p:bldP spid="1049772" grpId="0"/>
      <p:bldP spid="104977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7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curious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7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5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curious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kjʊərɪəs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56" name="表格 6"/>
          <p:cNvGraphicFramePr>
            <a:graphicFrameLocks noGrp="1"/>
          </p:cNvGraphicFramePr>
          <p:nvPr/>
        </p:nvGraphicFramePr>
        <p:xfrm>
          <a:off x="6092078" y="97367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curious  about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5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curiosity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kjʊərɪ'ɒsətɪ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5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curio(u)s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好奇的＋名词后缀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driven  by  curiosity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7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好奇的</a:t>
            </a:r>
            <a:endParaRPr lang="zh-CN" altLang="en-US" sz="2400" dirty="0"/>
          </a:p>
        </p:txBody>
      </p:sp>
      <p:sp>
        <p:nvSpPr>
          <p:cNvPr id="1049777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好奇心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74" grpId="0"/>
      <p:bldP spid="1049775" grpId="0"/>
      <p:bldP spid="1049776" grpId="0"/>
      <p:bldP spid="10497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chemistry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0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2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kemɪstrɪ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2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chemist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化学家＋名词后缀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 in  chemistry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2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kemɪkl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28" name="表格 10"/>
          <p:cNvGraphicFramePr>
            <a:graphicFrameLocks noGrp="1"/>
          </p:cNvGraphicFramePr>
          <p:nvPr/>
        </p:nvGraphicFramePr>
        <p:xfrm>
          <a:off x="6092078" y="278443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chemi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化学＋的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chemical  change  or  physical change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0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化学</a:t>
            </a:r>
            <a:endParaRPr lang="zh-CN" altLang="en-US" sz="2400" dirty="0"/>
          </a:p>
        </p:txBody>
      </p:sp>
      <p:sp>
        <p:nvSpPr>
          <p:cNvPr id="1049508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化学的</a:t>
            </a:r>
            <a:endParaRPr lang="zh-CN" altLang="en-US" sz="2400" b="1" dirty="0"/>
          </a:p>
        </p:txBody>
      </p:sp>
      <p:graphicFrame>
        <p:nvGraphicFramePr>
          <p:cNvPr id="4194929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kemɪst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30" name="表格 12"/>
          <p:cNvGraphicFramePr>
            <a:graphicFrameLocks noGrp="1"/>
          </p:cNvGraphicFramePr>
          <p:nvPr/>
        </p:nvGraphicFramePr>
        <p:xfrm>
          <a:off x="6092078" y="45784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chem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化学＋人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consult  a  chemist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09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化学家；药剂师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05" grpId="0"/>
      <p:bldP spid="1049506" grpId="0"/>
      <p:bldP spid="1049507" grpId="0"/>
      <p:bldP spid="1049508" grpId="0"/>
      <p:bldP spid="104950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7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habit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59" name="表格 4"/>
          <p:cNvGraphicFramePr>
            <a:graphicFrameLocks noGrp="1"/>
          </p:cNvGraphicFramePr>
          <p:nvPr/>
        </p:nvGraphicFramePr>
        <p:xfrm>
          <a:off x="241540" y="61204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hæbɪt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60" name="表格 6"/>
          <p:cNvGraphicFramePr>
            <a:graphicFrameLocks noGrp="1"/>
          </p:cNvGraphicFramePr>
          <p:nvPr/>
        </p:nvGraphicFramePr>
        <p:xfrm>
          <a:off x="241540" y="146299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rid  of  a  bad  habit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61" name="表格 9"/>
          <p:cNvGraphicFramePr>
            <a:graphicFrameLocks noGrp="1"/>
          </p:cNvGraphicFramePr>
          <p:nvPr/>
        </p:nvGraphicFramePr>
        <p:xfrm>
          <a:off x="241540" y="332019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kʌstəm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62" name="表格 10"/>
          <p:cNvGraphicFramePr>
            <a:graphicFrameLocks noGrp="1"/>
          </p:cNvGraphicFramePr>
          <p:nvPr/>
        </p:nvGraphicFramePr>
        <p:xfrm>
          <a:off x="241540" y="426417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local  custom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63" name="表格 11"/>
          <p:cNvGraphicFramePr>
            <a:graphicFrameLocks noGrp="1"/>
          </p:cNvGraphicFramePr>
          <p:nvPr/>
        </p:nvGraphicFramePr>
        <p:xfrm>
          <a:off x="6514877" y="332019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kʌstəmə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64" name="表格 12"/>
          <p:cNvGraphicFramePr>
            <a:graphicFrameLocks noGrp="1"/>
          </p:cNvGraphicFramePr>
          <p:nvPr/>
        </p:nvGraphicFramePr>
        <p:xfrm>
          <a:off x="6514877" y="427117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custom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习俗＋人→顾客关系由习俗变来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customers  above  all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165" name="表格 13"/>
          <p:cNvGraphicFramePr>
            <a:graphicFrameLocks noGrp="1"/>
          </p:cNvGraphicFramePr>
          <p:nvPr/>
        </p:nvGraphicFramePr>
        <p:xfrm>
          <a:off x="6514877" y="61204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5738"/>
                <a:gridCol w="31220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kʌstəmz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66" name="表格 14"/>
          <p:cNvGraphicFramePr>
            <a:graphicFrameLocks noGrp="1"/>
          </p:cNvGraphicFramePr>
          <p:nvPr/>
        </p:nvGraphicFramePr>
        <p:xfrm>
          <a:off x="6514877" y="15522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custom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习俗→海关也是从习俗变来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through  customs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80" name="文本框 19"/>
          <p:cNvSpPr txBox="1"/>
          <p:nvPr/>
        </p:nvSpPr>
        <p:spPr>
          <a:xfrm>
            <a:off x="2358322" y="1113289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习惯</a:t>
            </a:r>
            <a:endParaRPr lang="zh-CN" altLang="en-US" sz="2400" dirty="0"/>
          </a:p>
        </p:txBody>
      </p:sp>
      <p:sp>
        <p:nvSpPr>
          <p:cNvPr id="1049781" name="文本框 20"/>
          <p:cNvSpPr txBox="1"/>
          <p:nvPr/>
        </p:nvSpPr>
        <p:spPr>
          <a:xfrm>
            <a:off x="2440201" y="382580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习俗</a:t>
            </a:r>
            <a:endParaRPr lang="zh-CN" altLang="en-US" sz="2400" b="1" dirty="0"/>
          </a:p>
        </p:txBody>
      </p:sp>
      <p:sp>
        <p:nvSpPr>
          <p:cNvPr id="1049782" name="文本框 21"/>
          <p:cNvSpPr txBox="1"/>
          <p:nvPr/>
        </p:nvSpPr>
        <p:spPr>
          <a:xfrm>
            <a:off x="9079614" y="379978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顾客</a:t>
            </a:r>
            <a:endParaRPr lang="zh-CN" altLang="en-US" sz="2400" dirty="0"/>
          </a:p>
        </p:txBody>
      </p:sp>
      <p:sp>
        <p:nvSpPr>
          <p:cNvPr id="1049783" name="文本框 22"/>
          <p:cNvSpPr txBox="1"/>
          <p:nvPr/>
        </p:nvSpPr>
        <p:spPr>
          <a:xfrm>
            <a:off x="8851179" y="108988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海关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78" grpId="0"/>
      <p:bldP spid="1049779" grpId="0"/>
      <p:bldP spid="1049780" grpId="0"/>
      <p:bldP spid="1049781" grpId="0"/>
      <p:bldP spid="1049782" grpId="0"/>
      <p:bldP spid="104978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habit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78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167" name="表格 15"/>
          <p:cNvGraphicFramePr>
            <a:graphicFrameLocks noGrp="1"/>
          </p:cNvGraphicFramePr>
          <p:nvPr/>
        </p:nvGraphicFramePr>
        <p:xfrm>
          <a:off x="241540" y="900384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accustomed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ə'kʌstəmd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168" name="表格 16"/>
          <p:cNvGraphicFramePr>
            <a:graphicFrameLocks noGrp="1"/>
          </p:cNvGraphicFramePr>
          <p:nvPr/>
        </p:nvGraphicFramePr>
        <p:xfrm>
          <a:off x="241540" y="20673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custom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加强＋习俗＋的→习惯的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accustomed  to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786" name="文本框 23"/>
          <p:cNvSpPr txBox="1"/>
          <p:nvPr/>
        </p:nvSpPr>
        <p:spPr>
          <a:xfrm>
            <a:off x="2644746" y="137986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习惯的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84" grpId="0"/>
      <p:bldP spid="1049785" grpId="0"/>
      <p:bldP spid="104978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8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789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自信的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混</a:t>
            </a:r>
            <a:r>
              <a:rPr lang="zh-CN" altLang="en-US" sz="2200" b="1" dirty="0"/>
              <a:t>淆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拒绝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祝</a:t>
            </a:r>
            <a:r>
              <a:rPr lang="zh-CN" altLang="en-US" sz="2200" b="1" dirty="0"/>
              <a:t>贺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祝</a:t>
            </a:r>
            <a:r>
              <a:rPr lang="zh-CN" altLang="en-US" sz="2200" b="1" dirty="0"/>
              <a:t>贺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考</a:t>
            </a:r>
            <a:r>
              <a:rPr lang="zh-CN" altLang="en-US" sz="2200" b="1" dirty="0"/>
              <a:t>虑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考</a:t>
            </a:r>
            <a:r>
              <a:rPr lang="zh-CN" altLang="en-US" sz="2200" b="1" dirty="0"/>
              <a:t>虑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相当大的；值得考虑的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考虑周到的，体贴的</a:t>
            </a:r>
            <a:endParaRPr lang="zh-CN" altLang="en-US" sz="2200" b="1" dirty="0"/>
          </a:p>
        </p:txBody>
      </p:sp>
      <p:sp>
        <p:nvSpPr>
          <p:cNvPr id="1049790" name="文本占位符 2"/>
          <p:cNvSpPr txBox="1"/>
          <p:nvPr/>
        </p:nvSpPr>
        <p:spPr>
          <a:xfrm>
            <a:off x="6049402" y="55503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请</a:t>
            </a:r>
            <a:r>
              <a:rPr lang="zh-CN" altLang="en-US" sz="2200" b="1" dirty="0"/>
              <a:t>教；咨询</a:t>
            </a:r>
            <a:endParaRPr lang="zh-CN" altLang="en-US" sz="2200" b="1" dirty="0"/>
          </a:p>
          <a:p>
            <a:pPr>
              <a:lnSpc>
                <a:spcPct val="11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n.</a:t>
            </a:r>
            <a:r>
              <a:rPr lang="zh-CN" altLang="en-US" sz="2200" b="1" dirty="0" smtClean="0"/>
              <a:t>结</a:t>
            </a:r>
            <a:r>
              <a:rPr lang="zh-CN" altLang="en-US" sz="2200" b="1" dirty="0"/>
              <a:t>果</a:t>
            </a:r>
            <a:r>
              <a:rPr lang="en-US" altLang="zh-CN" sz="2200" b="1" i="1" dirty="0"/>
              <a:t>vi.</a:t>
            </a:r>
            <a:r>
              <a:rPr lang="zh-CN" altLang="en-US" sz="2200" b="1" dirty="0"/>
              <a:t>导致</a:t>
            </a:r>
            <a:endParaRPr lang="zh-CN" altLang="en-US" sz="2200" b="1" dirty="0"/>
          </a:p>
          <a:p>
            <a:pPr>
              <a:lnSpc>
                <a:spcPct val="11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贡</a:t>
            </a:r>
            <a:r>
              <a:rPr lang="zh-CN" altLang="en-US" sz="2200" b="1" dirty="0"/>
              <a:t>献，捐献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钱、物等</a:t>
            </a:r>
            <a:r>
              <a:rPr lang="en-US" altLang="zh-CN" sz="2200" b="1" dirty="0"/>
              <a:t>)</a:t>
            </a:r>
            <a:endParaRPr lang="en-US" altLang="zh-CN" sz="2200" b="1" dirty="0"/>
          </a:p>
          <a:p>
            <a:pPr>
              <a:lnSpc>
                <a:spcPct val="11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捐</a:t>
            </a:r>
            <a:r>
              <a:rPr lang="zh-CN" altLang="en-US" sz="2200" b="1" dirty="0"/>
              <a:t>献，贡献</a:t>
            </a:r>
            <a:endParaRPr lang="zh-CN" altLang="en-US" sz="2200" b="1" dirty="0"/>
          </a:p>
          <a:p>
            <a:pPr>
              <a:lnSpc>
                <a:spcPct val="11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方</a:t>
            </a:r>
            <a:r>
              <a:rPr lang="zh-CN" altLang="en-US" sz="2200" b="1" dirty="0"/>
              <a:t>便</a:t>
            </a:r>
            <a:endParaRPr lang="zh-CN" altLang="en-US" sz="2200" b="1" dirty="0"/>
          </a:p>
          <a:p>
            <a:pPr>
              <a:lnSpc>
                <a:spcPct val="11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方便的</a:t>
            </a:r>
            <a:endParaRPr lang="zh-CN" altLang="en-US" sz="2200" b="1" dirty="0"/>
          </a:p>
          <a:p>
            <a:pPr>
              <a:lnSpc>
                <a:spcPct val="11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正确的</a:t>
            </a:r>
            <a:r>
              <a:rPr lang="en-US" altLang="zh-CN" sz="2200" b="1" i="1" dirty="0"/>
              <a:t>v.</a:t>
            </a:r>
            <a:r>
              <a:rPr lang="zh-CN" altLang="en-US" sz="2200" b="1" dirty="0"/>
              <a:t>改正</a:t>
            </a:r>
            <a:endParaRPr lang="zh-CN" altLang="en-US" sz="2200" b="1" dirty="0"/>
          </a:p>
          <a:p>
            <a:pPr>
              <a:lnSpc>
                <a:spcPct val="117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改</a:t>
            </a:r>
            <a:r>
              <a:rPr lang="zh-CN" altLang="en-US" sz="2200" b="1" dirty="0"/>
              <a:t>正</a:t>
            </a:r>
            <a:endParaRPr lang="zh-CN" altLang="en-US" sz="2200" b="1" dirty="0"/>
          </a:p>
          <a:p>
            <a:pPr>
              <a:lnSpc>
                <a:spcPct val="117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成</a:t>
            </a:r>
            <a:r>
              <a:rPr lang="zh-CN" altLang="en-US" sz="2200" b="1" dirty="0"/>
              <a:t>本，花</a:t>
            </a:r>
            <a:r>
              <a:rPr lang="zh-CN" altLang="en-US" sz="2200" b="1" dirty="0" smtClean="0"/>
              <a:t>费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花费</a:t>
            </a:r>
            <a:endParaRPr lang="zh-CN" altLang="en-US" sz="2200" b="1" dirty="0"/>
          </a:p>
        </p:txBody>
      </p:sp>
      <p:sp>
        <p:nvSpPr>
          <p:cNvPr id="1049791" name="文本框 5"/>
          <p:cNvSpPr txBox="1"/>
          <p:nvPr/>
        </p:nvSpPr>
        <p:spPr>
          <a:xfrm>
            <a:off x="677061" y="469136"/>
            <a:ext cx="3105106" cy="533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confident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confuse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refuse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congratulate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congratulation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consider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consideration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considerable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considerate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  <p:sp>
        <p:nvSpPr>
          <p:cNvPr id="1049792" name="文本框 6"/>
          <p:cNvSpPr txBox="1"/>
          <p:nvPr/>
        </p:nvSpPr>
        <p:spPr>
          <a:xfrm>
            <a:off x="6649736" y="430185"/>
            <a:ext cx="3030600" cy="478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6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consult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result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contribute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contribution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convenience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convenient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correct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correction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cost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87" grpId="0" animBg="1"/>
      <p:bldP spid="1049788" grpId="0"/>
      <p:bldP spid="1049789" grpId="0"/>
      <p:bldP spid="1049790" grpId="0"/>
      <p:bldP spid="1049791" grpId="0"/>
      <p:bldP spid="104979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9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795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胆</a:t>
            </a:r>
            <a:r>
              <a:rPr lang="zh-CN" altLang="en-US" sz="2200" b="1" dirty="0"/>
              <a:t>量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鼓</a:t>
            </a:r>
            <a:r>
              <a:rPr lang="zh-CN" altLang="en-US" sz="2200" b="1" dirty="0"/>
              <a:t>励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盖子  </a:t>
            </a:r>
            <a:r>
              <a:rPr lang="en-US" altLang="zh-CN" sz="2200" b="1" i="1" dirty="0" smtClean="0"/>
              <a:t>v.</a:t>
            </a:r>
            <a:r>
              <a:rPr lang="zh-CN" altLang="en-US" sz="2200" b="1" dirty="0" smtClean="0"/>
              <a:t>覆</a:t>
            </a:r>
            <a:r>
              <a:rPr lang="zh-CN" altLang="en-US" sz="2200" b="1" dirty="0"/>
              <a:t>盖；捂住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发现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</a:t>
            </a:r>
            <a:r>
              <a:rPr lang="en-US" altLang="zh-CN" sz="2200" b="1" i="1" dirty="0"/>
              <a:t>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恢</a:t>
            </a:r>
            <a:r>
              <a:rPr lang="zh-CN" altLang="en-US" sz="2200" b="1" dirty="0"/>
              <a:t>复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创</a:t>
            </a:r>
            <a:r>
              <a:rPr lang="zh-CN" altLang="en-US" sz="2200" b="1" dirty="0"/>
              <a:t>造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好奇的</a:t>
            </a:r>
            <a:endParaRPr lang="zh-CN" altLang="en-US" sz="2200" b="1" dirty="0"/>
          </a:p>
        </p:txBody>
      </p:sp>
      <p:sp>
        <p:nvSpPr>
          <p:cNvPr id="1049796" name="文本框 5"/>
          <p:cNvSpPr txBox="1"/>
          <p:nvPr/>
        </p:nvSpPr>
        <p:spPr>
          <a:xfrm>
            <a:off x="802675" y="468867"/>
            <a:ext cx="3105106" cy="416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courage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encourage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cover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discover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recover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create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curious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93" grpId="0" animBg="1"/>
      <p:bldP spid="1049794" grpId="0"/>
      <p:bldP spid="1049795" grpId="0"/>
      <p:bldP spid="104979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9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799" name="文本占位符 2"/>
          <p:cNvSpPr>
            <a:spLocks noGrp="1"/>
          </p:cNvSpPr>
          <p:nvPr>
            <p:ph type="body" idx="1"/>
          </p:nvPr>
        </p:nvSpPr>
        <p:spPr>
          <a:xfrm>
            <a:off x="241540" y="624046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confidential </a:t>
            </a:r>
            <a:r>
              <a:rPr lang="en-US" altLang="zh-CN" b="1" i="1" dirty="0" smtClean="0"/>
              <a:t>adj.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conserve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conservation</a:t>
            </a:r>
            <a:r>
              <a:rPr lang="en-US" altLang="zh-CN" b="1" i="1" dirty="0"/>
              <a:t> 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conservative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reserve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reservation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preserve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consultant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consume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consumer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800" name="文本占位符 2"/>
          <p:cNvSpPr txBox="1"/>
          <p:nvPr/>
        </p:nvSpPr>
        <p:spPr>
          <a:xfrm>
            <a:off x="6049402" y="55503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assume </a:t>
            </a:r>
            <a:r>
              <a:rPr lang="en-US" altLang="zh-CN" sz="2200" b="1" i="1" dirty="0" err="1"/>
              <a:t>vt</a:t>
            </a:r>
            <a:r>
              <a:rPr lang="en-US" altLang="zh-CN" sz="2200" b="1" i="1" dirty="0" smtClean="0"/>
              <a:t>.   </a:t>
            </a:r>
            <a:r>
              <a:rPr lang="en-US" altLang="zh-CN" sz="2200" b="1" dirty="0" smtClean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assumption</a:t>
            </a:r>
            <a:r>
              <a:rPr lang="en-US" altLang="zh-CN" sz="2200" b="1" i="1" dirty="0"/>
              <a:t> n</a:t>
            </a:r>
            <a:r>
              <a:rPr lang="zh-CN" altLang="en-US" sz="2200" b="1" i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distribute </a:t>
            </a:r>
            <a:r>
              <a:rPr lang="en-US" altLang="zh-CN" sz="2200" b="1" i="1" dirty="0" err="1"/>
              <a:t>vt</a:t>
            </a:r>
            <a:r>
              <a:rPr lang="en-US" altLang="zh-CN" sz="2200" b="1" i="1" dirty="0" smtClean="0"/>
              <a:t>.   </a:t>
            </a:r>
            <a:r>
              <a:rPr lang="en-US" altLang="zh-CN" sz="2200" b="1" dirty="0" smtClean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conversation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diverse </a:t>
            </a:r>
            <a:r>
              <a:rPr lang="en-US" altLang="zh-CN" sz="2200" b="1" i="1" dirty="0"/>
              <a:t>adj</a:t>
            </a:r>
            <a:r>
              <a:rPr lang="en-US" altLang="zh-CN" sz="2200" b="1" dirty="0" smtClean="0"/>
              <a:t>.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version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advertise </a:t>
            </a:r>
            <a:r>
              <a:rPr lang="en-US" altLang="zh-CN" sz="2200" b="1" i="1" dirty="0"/>
              <a:t>v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advertisement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incorrect </a:t>
            </a:r>
            <a:r>
              <a:rPr lang="en-US" altLang="zh-CN" sz="2200" b="1" i="1" dirty="0"/>
              <a:t>adj</a:t>
            </a:r>
            <a:r>
              <a:rPr lang="en-US" altLang="zh-CN" sz="2200" b="1" dirty="0" smtClean="0"/>
              <a:t>.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courageous </a:t>
            </a:r>
            <a:r>
              <a:rPr lang="en-US" altLang="zh-CN" sz="2200" b="1" i="1" dirty="0"/>
              <a:t>adj</a:t>
            </a:r>
            <a:r>
              <a:rPr lang="en-US" altLang="zh-CN" sz="2200" b="1" dirty="0" smtClean="0"/>
              <a:t>.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</p:txBody>
      </p:sp>
      <p:sp>
        <p:nvSpPr>
          <p:cNvPr id="1049801" name="文本框 5"/>
          <p:cNvSpPr txBox="1"/>
          <p:nvPr/>
        </p:nvSpPr>
        <p:spPr>
          <a:xfrm>
            <a:off x="2514749" y="473763"/>
            <a:ext cx="277670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机密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保存</a:t>
            </a:r>
            <a:r>
              <a:rPr lang="zh-CN" altLang="en-US" sz="2200" b="1" dirty="0">
                <a:solidFill>
                  <a:srgbClr val="C00000"/>
                </a:solidFill>
              </a:rPr>
              <a:t>；保护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保存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保守的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保留</a:t>
            </a:r>
            <a:r>
              <a:rPr lang="zh-CN" altLang="en-US" sz="2200" b="1" dirty="0">
                <a:solidFill>
                  <a:srgbClr val="C00000"/>
                </a:solidFill>
              </a:rPr>
              <a:t>；预订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预订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保存</a:t>
            </a:r>
            <a:r>
              <a:rPr lang="zh-CN" altLang="en-US" sz="2200" b="1" dirty="0">
                <a:solidFill>
                  <a:srgbClr val="C00000"/>
                </a:solidFill>
              </a:rPr>
              <a:t>；保护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顾问</a:t>
            </a:r>
            <a:r>
              <a:rPr lang="zh-CN" altLang="en-US" sz="2200" b="1" dirty="0">
                <a:solidFill>
                  <a:srgbClr val="C00000"/>
                </a:solidFill>
              </a:rPr>
              <a:t>，咨询师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消费</a:t>
            </a:r>
            <a:r>
              <a:rPr lang="zh-CN" altLang="en-US" sz="2200" b="1" dirty="0">
                <a:solidFill>
                  <a:srgbClr val="C00000"/>
                </a:solidFill>
              </a:rPr>
              <a:t>；消耗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消费者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9802" name="文本框 6"/>
          <p:cNvSpPr txBox="1"/>
          <p:nvPr/>
        </p:nvSpPr>
        <p:spPr>
          <a:xfrm>
            <a:off x="8046589" y="390945"/>
            <a:ext cx="364965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假定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假定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分发</a:t>
            </a:r>
            <a:r>
              <a:rPr lang="zh-CN" altLang="en-US" sz="2200" b="1" dirty="0">
                <a:solidFill>
                  <a:srgbClr val="C00000"/>
                </a:solidFill>
              </a:rPr>
              <a:t>，分配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会话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不同</a:t>
            </a:r>
            <a:r>
              <a:rPr lang="zh-CN" altLang="en-US" sz="2200" b="1" dirty="0">
                <a:solidFill>
                  <a:srgbClr val="C00000"/>
                </a:solidFill>
              </a:rPr>
              <a:t>的，多样的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译本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做广告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广告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不</a:t>
            </a:r>
            <a:r>
              <a:rPr lang="zh-CN" altLang="en-US" sz="2200" b="1" dirty="0">
                <a:solidFill>
                  <a:srgbClr val="C00000"/>
                </a:solidFill>
              </a:rPr>
              <a:t>正确的，错误的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英勇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97" grpId="0" animBg="1"/>
      <p:bldP spid="1049798" grpId="0"/>
      <p:bldP spid="1049799" grpId="0"/>
      <p:bldP spid="1049800" grpId="0"/>
      <p:bldP spid="1049801" grpId="0"/>
      <p:bldP spid="104980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0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80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805" name="文本占位符 2"/>
          <p:cNvSpPr>
            <a:spLocks noGrp="1"/>
          </p:cNvSpPr>
          <p:nvPr>
            <p:ph type="body" idx="1"/>
          </p:nvPr>
        </p:nvSpPr>
        <p:spPr>
          <a:xfrm>
            <a:off x="241540" y="62404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discourage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court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courtyard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creation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creative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creature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806" name="文本框 5"/>
          <p:cNvSpPr txBox="1"/>
          <p:nvPr/>
        </p:nvSpPr>
        <p:spPr>
          <a:xfrm>
            <a:off x="2081872" y="551551"/>
            <a:ext cx="387744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使</a:t>
            </a:r>
            <a:r>
              <a:rPr lang="zh-CN" altLang="en-US" sz="2200" b="1" dirty="0">
                <a:solidFill>
                  <a:srgbClr val="C00000"/>
                </a:solidFill>
              </a:rPr>
              <a:t>泄气，泼冷水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法庭</a:t>
            </a:r>
            <a:r>
              <a:rPr lang="zh-CN" altLang="en-US" sz="2200" b="1" dirty="0">
                <a:solidFill>
                  <a:srgbClr val="C00000"/>
                </a:solidFill>
              </a:rPr>
              <a:t>；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网球、篮球等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球场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庭院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创造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创造性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生物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03" grpId="0" animBg="1"/>
      <p:bldP spid="1049804" grpId="0"/>
      <p:bldP spid="1049805" grpId="0"/>
      <p:bldP spid="104980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0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80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809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It is essentially a narrow and 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conserve)approach to child care.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Thanks for your kind </a:t>
            </a:r>
            <a:r>
              <a:rPr lang="en-US" altLang="zh-CN" b="1" dirty="0" smtClean="0"/>
              <a:t>_________________(</a:t>
            </a:r>
            <a:r>
              <a:rPr lang="en-US" altLang="zh-CN" b="1" dirty="0"/>
              <a:t>consider)and I look forward to receiving your earliest reply.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 lot of people make the </a:t>
            </a:r>
            <a:r>
              <a:rPr lang="en-US" altLang="zh-CN" b="1" dirty="0" smtClean="0"/>
              <a:t>_____________ </a:t>
            </a:r>
            <a:r>
              <a:rPr lang="en-US" altLang="zh-CN" b="1" dirty="0"/>
              <a:t>(assume) that poverty only exists in the third world.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Many doctors made a great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contribute)to defeating the challenging disease.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 would welcome the opportunity to personally discuss my qualifications with you at your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convenient)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Thanks to your </a:t>
            </a:r>
            <a:r>
              <a:rPr lang="en-US" altLang="zh-CN" b="1" dirty="0" smtClean="0"/>
              <a:t>_________________(</a:t>
            </a:r>
            <a:r>
              <a:rPr lang="en-US" altLang="zh-CN" b="1" dirty="0"/>
              <a:t>encourage)</a:t>
            </a:r>
            <a:r>
              <a:rPr lang="zh-CN" altLang="en-US" b="1" dirty="0"/>
              <a:t>，</a:t>
            </a:r>
            <a:r>
              <a:rPr lang="en-US" altLang="zh-CN" b="1" dirty="0"/>
              <a:t>I made continuous progress in math</a:t>
            </a:r>
            <a:r>
              <a:rPr lang="zh-CN" altLang="en-US" b="1" dirty="0"/>
              <a:t>，</a:t>
            </a:r>
            <a:r>
              <a:rPr lang="en-US" altLang="zh-CN" b="1" dirty="0"/>
              <a:t>and finally made up my mind to study it in the university.</a:t>
            </a:r>
            <a:endParaRPr lang="en-US" altLang="zh-CN" b="1" dirty="0"/>
          </a:p>
        </p:txBody>
      </p:sp>
      <p:sp>
        <p:nvSpPr>
          <p:cNvPr id="1049810" name="矩形 7"/>
          <p:cNvSpPr/>
          <p:nvPr/>
        </p:nvSpPr>
        <p:spPr>
          <a:xfrm>
            <a:off x="4336633" y="617182"/>
            <a:ext cx="182453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conservative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11" name="矩形 8"/>
          <p:cNvSpPr/>
          <p:nvPr/>
        </p:nvSpPr>
        <p:spPr>
          <a:xfrm>
            <a:off x="3463267" y="1322730"/>
            <a:ext cx="196239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consideration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12" name="矩形 9"/>
          <p:cNvSpPr/>
          <p:nvPr/>
        </p:nvSpPr>
        <p:spPr>
          <a:xfrm>
            <a:off x="3809714" y="2584772"/>
            <a:ext cx="169148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assumption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13" name="矩形 10"/>
          <p:cNvSpPr/>
          <p:nvPr/>
        </p:nvSpPr>
        <p:spPr>
          <a:xfrm>
            <a:off x="4144249" y="3288684"/>
            <a:ext cx="18261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contribution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14" name="矩形 11"/>
          <p:cNvSpPr/>
          <p:nvPr/>
        </p:nvSpPr>
        <p:spPr>
          <a:xfrm>
            <a:off x="508486" y="4582907"/>
            <a:ext cx="177324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convenience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15" name="矩形 12"/>
          <p:cNvSpPr/>
          <p:nvPr/>
        </p:nvSpPr>
        <p:spPr>
          <a:xfrm>
            <a:off x="2703664" y="5254417"/>
            <a:ext cx="220124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encouragement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07" grpId="0" animBg="1"/>
      <p:bldP spid="1049808" grpId="0"/>
      <p:bldP spid="1049809" grpId="0"/>
      <p:bldP spid="1049810" grpId="0" animBg="1"/>
      <p:bldP spid="1049811" grpId="0" animBg="1"/>
      <p:bldP spid="1049812" grpId="0" animBg="1"/>
      <p:bldP spid="1049813" grpId="0" animBg="1"/>
      <p:bldP spid="1049814" grpId="0" animBg="1"/>
      <p:bldP spid="10498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1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81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818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With its focus divided, the lion becomes ____________(confuse)and is unsure about what to do next.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workers refused ____________(give)in to the manager's demands for working on weekends.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sent me </a:t>
            </a:r>
            <a:r>
              <a:rPr lang="en-US" altLang="zh-CN" b="1"/>
              <a:t>an </a:t>
            </a:r>
            <a:r>
              <a:rPr lang="en-US" altLang="zh-CN" b="1" smtClean="0"/>
              <a:t>e</a:t>
            </a:r>
            <a:r>
              <a:rPr lang="en-US" altLang="zh-CN" b="1" dirty="0"/>
              <a:t>-</a:t>
            </a:r>
            <a:r>
              <a:rPr lang="en-US" altLang="zh-CN" b="1" smtClean="0"/>
              <a:t>mail</a:t>
            </a:r>
            <a:r>
              <a:rPr lang="zh-CN" altLang="en-US" b="1" dirty="0"/>
              <a:t>，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congratulate)me on the good result I had gained.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question must ____________(reserve)for further discussion.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We have taken effective measures ____________(preserve)our natural resources.</a:t>
            </a:r>
            <a:endParaRPr lang="en-US" altLang="zh-CN" b="1" dirty="0"/>
          </a:p>
        </p:txBody>
      </p:sp>
      <p:sp>
        <p:nvSpPr>
          <p:cNvPr id="1049819" name="矩形 7"/>
          <p:cNvSpPr/>
          <p:nvPr/>
        </p:nvSpPr>
        <p:spPr>
          <a:xfrm>
            <a:off x="6195475" y="653873"/>
            <a:ext cx="13484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confused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20" name="矩形 8"/>
          <p:cNvSpPr/>
          <p:nvPr/>
        </p:nvSpPr>
        <p:spPr>
          <a:xfrm>
            <a:off x="3921537" y="2005511"/>
            <a:ext cx="104708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give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21" name="矩形 9"/>
          <p:cNvSpPr/>
          <p:nvPr/>
        </p:nvSpPr>
        <p:spPr>
          <a:xfrm>
            <a:off x="4221115" y="3372005"/>
            <a:ext cx="211628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congratulating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22" name="矩形 10"/>
          <p:cNvSpPr/>
          <p:nvPr/>
        </p:nvSpPr>
        <p:spPr>
          <a:xfrm>
            <a:off x="3358393" y="4745420"/>
            <a:ext cx="168828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 reserved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23" name="矩形 12"/>
          <p:cNvSpPr/>
          <p:nvPr/>
        </p:nvSpPr>
        <p:spPr>
          <a:xfrm>
            <a:off x="5378085" y="5500364"/>
            <a:ext cx="163942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preserve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16" grpId="0" animBg="1"/>
      <p:bldP spid="1049817" grpId="0"/>
      <p:bldP spid="1049818" grpId="0"/>
      <p:bldP spid="1049819" grpId="0" animBg="1"/>
      <p:bldP spid="1049820" grpId="0" animBg="1"/>
      <p:bldP spid="1049821" grpId="0" animBg="1"/>
      <p:bldP spid="1049822" grpId="0" animBg="1"/>
      <p:bldP spid="10498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2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82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826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Care of the soul is a gradual process in which even the small details of life should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consider)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Those canned foods ____________(consume) by you every day belong to unhealthy food.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Last week</a:t>
            </a:r>
            <a:r>
              <a:rPr lang="zh-CN" altLang="en-US" b="1" dirty="0"/>
              <a:t>，</a:t>
            </a:r>
            <a:r>
              <a:rPr lang="en-US" altLang="zh-CN" b="1" dirty="0"/>
              <a:t>the government ____________(distribute)food</a:t>
            </a:r>
            <a:r>
              <a:rPr lang="zh-CN" altLang="en-US" b="1" dirty="0"/>
              <a:t>，</a:t>
            </a:r>
            <a:r>
              <a:rPr lang="en-US" altLang="zh-CN" b="1" dirty="0"/>
              <a:t>medicine and money to the earthquake victims in time.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She encouraged him ____________(settle)his problem by talking with his teacher face to face.</a:t>
            </a:r>
            <a:endParaRPr lang="en-US" altLang="zh-CN" b="1" dirty="0"/>
          </a:p>
        </p:txBody>
      </p:sp>
      <p:sp>
        <p:nvSpPr>
          <p:cNvPr id="1049827" name="矩形 7"/>
          <p:cNvSpPr/>
          <p:nvPr/>
        </p:nvSpPr>
        <p:spPr>
          <a:xfrm>
            <a:off x="607650" y="1263094"/>
            <a:ext cx="198246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 considered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28" name="矩形 8"/>
          <p:cNvSpPr/>
          <p:nvPr/>
        </p:nvSpPr>
        <p:spPr>
          <a:xfrm>
            <a:off x="3596720" y="2008779"/>
            <a:ext cx="150233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consumed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29" name="矩形 9"/>
          <p:cNvSpPr/>
          <p:nvPr/>
        </p:nvSpPr>
        <p:spPr>
          <a:xfrm>
            <a:off x="4597686" y="3366741"/>
            <a:ext cx="163859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distributed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30" name="矩形 10"/>
          <p:cNvSpPr/>
          <p:nvPr/>
        </p:nvSpPr>
        <p:spPr>
          <a:xfrm>
            <a:off x="3797445" y="4774808"/>
            <a:ext cx="120097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settle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24" grpId="0" animBg="1"/>
      <p:bldP spid="1049825" grpId="0"/>
      <p:bldP spid="1049826" grpId="0"/>
      <p:bldP spid="1049827" grpId="0" animBg="1"/>
      <p:bldP spid="1049828" grpId="0" animBg="1"/>
      <p:bldP spid="1049829" grpId="0" animBg="1"/>
      <p:bldP spid="10498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chef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1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3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ʃef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32" name="表格 6"/>
          <p:cNvGraphicFramePr>
            <a:graphicFrameLocks noGrp="1"/>
          </p:cNvGraphicFramePr>
          <p:nvPr/>
        </p:nvGraphicFramePr>
        <p:xfrm>
          <a:off x="6092078" y="101828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hire  a  chef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]cook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33" name="表格 9"/>
          <p:cNvGraphicFramePr>
            <a:graphicFrameLocks noGrp="1"/>
          </p:cNvGraphicFramePr>
          <p:nvPr/>
        </p:nvGraphicFramePr>
        <p:xfrm>
          <a:off x="241540" y="2890082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tʃiːf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34" name="表格 10"/>
          <p:cNvGraphicFramePr>
            <a:graphicFrameLocks noGrp="1"/>
          </p:cNvGraphicFramePr>
          <p:nvPr/>
        </p:nvGraphicFramePr>
        <p:xfrm>
          <a:off x="6092078" y="278443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chief  editor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1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厨师</a:t>
            </a:r>
            <a:endParaRPr lang="zh-CN" altLang="en-US" sz="2400" dirty="0"/>
          </a:p>
        </p:txBody>
      </p:sp>
      <p:sp>
        <p:nvSpPr>
          <p:cNvPr id="1049513" name="文本框 20"/>
          <p:cNvSpPr txBox="1"/>
          <p:nvPr/>
        </p:nvSpPr>
        <p:spPr>
          <a:xfrm>
            <a:off x="2471743" y="3343436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头领；</a:t>
            </a:r>
            <a:r>
              <a:rPr lang="zh-CN" altLang="en-US" sz="2400" b="1" dirty="0" smtClean="0"/>
              <a:t>首长  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adj.</a:t>
            </a:r>
            <a:r>
              <a:rPr lang="zh-CN" altLang="en-US" sz="2400" b="1" dirty="0" smtClean="0"/>
              <a:t>主</a:t>
            </a:r>
            <a:r>
              <a:rPr lang="zh-CN" altLang="en-US" sz="2400" b="1" dirty="0"/>
              <a:t>要的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10" grpId="0"/>
      <p:bldP spid="1049511" grpId="0"/>
      <p:bldP spid="1049512" grpId="0"/>
      <p:bldP spid="10495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31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83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833" name="文本占位符 2"/>
          <p:cNvSpPr>
            <a:spLocks noGrp="1"/>
          </p:cNvSpPr>
          <p:nvPr>
            <p:ph type="body" idx="1"/>
          </p:nvPr>
        </p:nvSpPr>
        <p:spPr>
          <a:xfrm>
            <a:off x="305826" y="992722"/>
            <a:ext cx="11528094" cy="4493678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From the story</a:t>
            </a:r>
            <a:r>
              <a:rPr lang="zh-CN" altLang="en-US" b="1" dirty="0"/>
              <a:t>，</a:t>
            </a:r>
            <a:r>
              <a:rPr lang="en-US" altLang="zh-CN" b="1" dirty="0"/>
              <a:t>I have learned that we should believe in ourselves and be confident ________ our future.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 want to express my sincere congratulations to you ________ passing the exam.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 number of cars is increasing very rapidly, thus resulting ________ some social problems.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He whistled to keep ________ his courage as he walked.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Soon Jack recovered ________ depression and concentrated entirely on his studies.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He is accustomed ________ living as active and busy a life as others.</a:t>
            </a:r>
            <a:endParaRPr lang="en-US" altLang="zh-CN" b="1" dirty="0"/>
          </a:p>
        </p:txBody>
      </p:sp>
      <p:sp>
        <p:nvSpPr>
          <p:cNvPr id="1049834" name="矩形 16"/>
          <p:cNvSpPr/>
          <p:nvPr/>
        </p:nvSpPr>
        <p:spPr>
          <a:xfrm>
            <a:off x="706461" y="1483375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35" name="矩形 17"/>
          <p:cNvSpPr/>
          <p:nvPr/>
        </p:nvSpPr>
        <p:spPr>
          <a:xfrm>
            <a:off x="7095143" y="2013598"/>
            <a:ext cx="51007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36" name="矩形 18"/>
          <p:cNvSpPr/>
          <p:nvPr/>
        </p:nvSpPr>
        <p:spPr>
          <a:xfrm>
            <a:off x="8025377" y="2712457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37" name="矩形 19"/>
          <p:cNvSpPr/>
          <p:nvPr/>
        </p:nvSpPr>
        <p:spPr>
          <a:xfrm>
            <a:off x="3448893" y="3239561"/>
            <a:ext cx="52770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up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38" name="矩形 21"/>
          <p:cNvSpPr/>
          <p:nvPr/>
        </p:nvSpPr>
        <p:spPr>
          <a:xfrm>
            <a:off x="3419991" y="3834409"/>
            <a:ext cx="82830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from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839" name="矩形 9"/>
          <p:cNvSpPr/>
          <p:nvPr/>
        </p:nvSpPr>
        <p:spPr>
          <a:xfrm>
            <a:off x="3248582" y="4463024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9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31" grpId="0" animBg="1"/>
      <p:bldP spid="1049832" grpId="0"/>
      <p:bldP spid="1049833" grpId="0"/>
      <p:bldP spid="1049834" grpId="0" animBg="1"/>
      <p:bldP spid="1049835" grpId="0" animBg="1"/>
      <p:bldP spid="1049836" grpId="0" animBg="1"/>
      <p:bldP spid="1049837" grpId="0" animBg="1"/>
      <p:bldP spid="1049838" grpId="0" animBg="1"/>
      <p:bldP spid="104983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4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841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842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．如果你对自己的健康有任何疑问，最好马上咨询你的医生。</a:t>
            </a:r>
            <a:r>
              <a:rPr lang="en-US" altLang="zh-CN" b="1" dirty="0"/>
              <a:t>(consult)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．最后，一些好的英语学习网站也对我的英语提高起了很大作用。</a:t>
            </a:r>
            <a:r>
              <a:rPr lang="en-US" altLang="zh-CN" b="1" dirty="0"/>
              <a:t>(contribute a lot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．互联网使得我们相互联系便利了。</a:t>
            </a:r>
            <a:r>
              <a:rPr lang="en-US" altLang="zh-CN" b="1" dirty="0"/>
              <a:t>(make it convenient for </a:t>
            </a:r>
            <a:r>
              <a:rPr lang="en-US" altLang="zh-CN" b="1" dirty="0" err="1"/>
              <a:t>sb</a:t>
            </a:r>
            <a:r>
              <a:rPr lang="en-US" altLang="zh-CN" b="1" dirty="0"/>
              <a:t> to)</a:t>
            </a:r>
            <a:endParaRPr lang="en-US" altLang="zh-CN" b="1" dirty="0"/>
          </a:p>
        </p:txBody>
      </p:sp>
      <p:sp>
        <p:nvSpPr>
          <p:cNvPr id="1049843" name="矩形 6"/>
          <p:cNvSpPr/>
          <p:nvPr/>
        </p:nvSpPr>
        <p:spPr>
          <a:xfrm>
            <a:off x="817411" y="1454946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If you have any doubts about your health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you'd better consult your doctor at once.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844" name="矩形 7"/>
          <p:cNvSpPr/>
          <p:nvPr/>
        </p:nvSpPr>
        <p:spPr>
          <a:xfrm>
            <a:off x="817411" y="2974451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Finally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some good English study websites contribute a lot to my improvement in English.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845" name="矩形 8"/>
          <p:cNvSpPr/>
          <p:nvPr/>
        </p:nvSpPr>
        <p:spPr>
          <a:xfrm>
            <a:off x="817411" y="4357541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Internet makes it convenient for us to get in touch with each other.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40" grpId="0" animBg="1"/>
      <p:bldP spid="1049841" grpId="0"/>
      <p:bldP spid="1049842" grpId="0"/>
      <p:bldP spid="1049843" grpId="0"/>
      <p:bldP spid="1049844" grpId="0"/>
      <p:bldP spid="104984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1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tʃuːz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36" name="表格 6"/>
          <p:cNvGraphicFramePr>
            <a:graphicFrameLocks noGrp="1"/>
          </p:cNvGraphicFramePr>
          <p:nvPr/>
        </p:nvGraphicFramePr>
        <p:xfrm>
          <a:off x="6092078" y="76180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 three  oranges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]pick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tʃɔɪs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38" name="表格 10"/>
          <p:cNvGraphicFramePr>
            <a:graphicFrameLocks noGrp="1"/>
          </p:cNvGraphicFramePr>
          <p:nvPr/>
        </p:nvGraphicFramePr>
        <p:xfrm>
          <a:off x="6092078" y="26617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 only  two  choices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]option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1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选择</a:t>
            </a:r>
            <a:endParaRPr lang="zh-CN" altLang="en-US" sz="2400" dirty="0"/>
          </a:p>
        </p:txBody>
      </p:sp>
      <p:sp>
        <p:nvSpPr>
          <p:cNvPr id="1049517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选择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14" grpId="0"/>
      <p:bldP spid="1049515" grpId="0"/>
      <p:bldP spid="1049516" grpId="0"/>
      <p:bldP spid="10495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Christ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1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39" name="表格 4"/>
          <p:cNvGraphicFramePr>
            <a:graphicFrameLocks noGrp="1"/>
          </p:cNvGraphicFramePr>
          <p:nvPr/>
        </p:nvGraphicFramePr>
        <p:xfrm>
          <a:off x="241540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kraɪst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40" name="表格 6"/>
          <p:cNvGraphicFramePr>
            <a:graphicFrameLocks noGrp="1"/>
          </p:cNvGraphicFramePr>
          <p:nvPr/>
        </p:nvGraphicFramePr>
        <p:xfrm>
          <a:off x="241540" y="163025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Jesus  Christ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41" name="表格 9"/>
          <p:cNvGraphicFramePr>
            <a:graphicFrameLocks noGrp="1"/>
          </p:cNvGraphicFramePr>
          <p:nvPr/>
        </p:nvGraphicFramePr>
        <p:xfrm>
          <a:off x="241540" y="334249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krɪstʃən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42" name="表格 10"/>
          <p:cNvGraphicFramePr>
            <a:graphicFrameLocks noGrp="1"/>
          </p:cNvGraphicFramePr>
          <p:nvPr/>
        </p:nvGraphicFramePr>
        <p:xfrm>
          <a:off x="241540" y="43756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Christ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基督＋人→基督的人→基督徒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faithful  Christians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43" name="表格 13"/>
          <p:cNvGraphicFramePr>
            <a:graphicFrameLocks noGrp="1"/>
          </p:cNvGraphicFramePr>
          <p:nvPr/>
        </p:nvGraphicFramePr>
        <p:xfrm>
          <a:off x="6514877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krɪsməs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44" name="表格 14"/>
          <p:cNvGraphicFramePr>
            <a:graphicFrameLocks noGrp="1"/>
          </p:cNvGraphicFramePr>
          <p:nvPr/>
        </p:nvGraphicFramePr>
        <p:xfrm>
          <a:off x="6514877" y="1819825"/>
          <a:ext cx="557062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80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Christ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基督＋看作“妈生”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→基督诞生的日子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45" name="表格 15"/>
          <p:cNvGraphicFramePr>
            <a:graphicFrameLocks noGrp="1"/>
          </p:cNvGraphicFramePr>
          <p:nvPr/>
        </p:nvGraphicFramePr>
        <p:xfrm>
          <a:off x="6514877" y="3342496"/>
          <a:ext cx="5428800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713"/>
                <a:gridCol w="334608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 Eve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krɪsməs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iːv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46" name="表格 16"/>
          <p:cNvGraphicFramePr>
            <a:graphicFrameLocks noGrp="1"/>
          </p:cNvGraphicFramePr>
          <p:nvPr/>
        </p:nvGraphicFramePr>
        <p:xfrm>
          <a:off x="6426742" y="452521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   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eve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activities  on  Christmas  Eve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520" name="文本框 19"/>
          <p:cNvSpPr txBox="1"/>
          <p:nvPr/>
        </p:nvSpPr>
        <p:spPr>
          <a:xfrm>
            <a:off x="2358322" y="128055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基督</a:t>
            </a:r>
            <a:endParaRPr lang="zh-CN" altLang="en-US" sz="2400" dirty="0"/>
          </a:p>
        </p:txBody>
      </p:sp>
      <p:sp>
        <p:nvSpPr>
          <p:cNvPr id="1049521" name="文本框 20"/>
          <p:cNvSpPr txBox="1"/>
          <p:nvPr/>
        </p:nvSpPr>
        <p:spPr>
          <a:xfrm>
            <a:off x="2272936" y="384810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基督徒</a:t>
            </a:r>
            <a:endParaRPr lang="zh-CN" altLang="en-US" sz="2400" b="1" dirty="0"/>
          </a:p>
        </p:txBody>
      </p:sp>
      <p:sp>
        <p:nvSpPr>
          <p:cNvPr id="1049522" name="文本框 22"/>
          <p:cNvSpPr txBox="1"/>
          <p:nvPr/>
        </p:nvSpPr>
        <p:spPr>
          <a:xfrm>
            <a:off x="8572400" y="1257147"/>
            <a:ext cx="353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圣诞节</a:t>
            </a:r>
            <a:endParaRPr lang="zh-CN" altLang="en-US" sz="2400" dirty="0"/>
          </a:p>
        </p:txBody>
      </p:sp>
      <p:sp>
        <p:nvSpPr>
          <p:cNvPr id="1049523" name="文本框 23"/>
          <p:cNvSpPr txBox="1"/>
          <p:nvPr/>
        </p:nvSpPr>
        <p:spPr>
          <a:xfrm>
            <a:off x="8650459" y="382197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平安夜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18" grpId="0"/>
      <p:bldP spid="1049519" grpId="0"/>
      <p:bldP spid="1049520" grpId="0"/>
      <p:bldP spid="1049521" grpId="0"/>
      <p:bldP spid="1049522" grpId="0"/>
      <p:bldP spid="10495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21259</Words>
  <Application>WPS 演示</Application>
  <PresentationFormat>自定义</PresentationFormat>
  <Paragraphs>3987</Paragraphs>
  <Slides>72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82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Calibri Light</vt:lpstr>
      <vt:lpstr>Arial Unicode MS</vt:lpstr>
      <vt:lpstr>Office 主题</vt:lpstr>
      <vt:lpstr>PowerPoint 演示文稿</vt:lpstr>
      <vt:lpstr>结构法记词-5</vt:lpstr>
      <vt:lpstr>高考词汇精讲</vt:lpstr>
      <vt:lpstr>character串记</vt:lpstr>
      <vt:lpstr>cheer串记</vt:lpstr>
      <vt:lpstr>chemistry串记</vt:lpstr>
      <vt:lpstr>chef串记</vt:lpstr>
      <vt:lpstr>choose串记</vt:lpstr>
      <vt:lpstr>Christ串记</vt:lpstr>
      <vt:lpstr>city串记</vt:lpstr>
      <vt:lpstr>civil串记</vt:lpstr>
      <vt:lpstr>class串记</vt:lpstr>
      <vt:lpstr>clean串记</vt:lpstr>
      <vt:lpstr>close串记</vt:lpstr>
      <vt:lpstr>come串记</vt:lpstr>
      <vt:lpstr>comfort串记</vt:lpstr>
      <vt:lpstr>command串记</vt:lpstr>
      <vt:lpstr>mend串记</vt:lpstr>
      <vt:lpstr>commit串记</vt:lpstr>
      <vt:lpstr>communicate串记</vt:lpstr>
      <vt:lpstr>company串记</vt:lpstr>
      <vt:lpstr>compete串记</vt:lpstr>
      <vt:lpstr>conclude串记</vt:lpstr>
      <vt:lpstr>condition串记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III. 单词活用</vt:lpstr>
      <vt:lpstr>IV. 用所给动词的适当形式填空</vt:lpstr>
      <vt:lpstr>IV. 用所给动词的适当形式填空</vt:lpstr>
      <vt:lpstr>V. 选词填空</vt:lpstr>
      <vt:lpstr>VI. 单句写作</vt:lpstr>
      <vt:lpstr>结构法记词-6</vt:lpstr>
      <vt:lpstr>高考词汇精讲</vt:lpstr>
      <vt:lpstr>confident串记</vt:lpstr>
      <vt:lpstr>confuse串记</vt:lpstr>
      <vt:lpstr>congratulate串记</vt:lpstr>
      <vt:lpstr>conserve串记</vt:lpstr>
      <vt:lpstr>conserve串记</vt:lpstr>
      <vt:lpstr>consider串记</vt:lpstr>
      <vt:lpstr>consult串记</vt:lpstr>
      <vt:lpstr>consume串记</vt:lpstr>
      <vt:lpstr>contribute串记</vt:lpstr>
      <vt:lpstr>convenience串记</vt:lpstr>
      <vt:lpstr>diverse串记</vt:lpstr>
      <vt:lpstr>correct串记</vt:lpstr>
      <vt:lpstr>cost串记</vt:lpstr>
      <vt:lpstr>courage串记</vt:lpstr>
      <vt:lpstr>courage串记</vt:lpstr>
      <vt:lpstr>court串记</vt:lpstr>
      <vt:lpstr>cover串记</vt:lpstr>
      <vt:lpstr>create串记</vt:lpstr>
      <vt:lpstr>create串记</vt:lpstr>
      <vt:lpstr>crime串记</vt:lpstr>
      <vt:lpstr>cruel串记</vt:lpstr>
      <vt:lpstr>cube串记</vt:lpstr>
      <vt:lpstr>curious串记</vt:lpstr>
      <vt:lpstr>habit串记</vt:lpstr>
      <vt:lpstr>habit串记</vt:lpstr>
      <vt:lpstr>PowerPoint 演示文稿</vt:lpstr>
      <vt:lpstr>I. 根据提示写出单词的正确形式</vt:lpstr>
      <vt:lpstr>I. 根据提示写出单词的正确形式</vt:lpstr>
      <vt:lpstr>II. 写出单词的正确含义</vt:lpstr>
      <vt:lpstr>II. 写出单词的正确含义</vt:lpstr>
      <vt:lpstr>III. 根据语境写出所给单词的正确形式</vt:lpstr>
      <vt:lpstr>IV. 用所给动词的适当形式填空</vt:lpstr>
      <vt:lpstr>IV. 用所给动词的适当形式填空</vt:lpstr>
      <vt:lpstr>V. 介词填空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7</cp:revision>
  <dcterms:created xsi:type="dcterms:W3CDTF">2017-12-31T20:06:00Z</dcterms:created>
  <dcterms:modified xsi:type="dcterms:W3CDTF">2020-10-13T06:38:18Z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