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6" r:id="rId3"/>
    <p:sldId id="269" r:id="rId4"/>
    <p:sldId id="271" r:id="rId5"/>
    <p:sldId id="272" r:id="rId6"/>
    <p:sldId id="278" r:id="rId7"/>
    <p:sldId id="273" r:id="rId8"/>
    <p:sldId id="280" r:id="rId9"/>
    <p:sldId id="279" r:id="rId10"/>
    <p:sldId id="281" r:id="rId11"/>
    <p:sldId id="282" r:id="rId12"/>
    <p:sldId id="283" r:id="rId13"/>
    <p:sldId id="284" r:id="rId14"/>
    <p:sldId id="285" r:id="rId15"/>
    <p:sldId id="286" r:id="rId16"/>
    <p:sldId id="287" r:id="rId17"/>
    <p:sldId id="292" r:id="rId18"/>
    <p:sldId id="288" r:id="rId19"/>
    <p:sldId id="290" r:id="rId20"/>
    <p:sldId id="29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6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6"/>
        <p:guide pos="39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2.png"/><Relationship Id="rId18" Type="http://schemas.openxmlformats.org/officeDocument/2006/relationships/image" Target="file:///D:\qq&#25991;&#20214;\712321467\Image\C2C\Image2\%7b75232B38-A165-1FB7-499C-2E1C792CACB5%7d.png" TargetMode="Externa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userDrawn="1"/>
        </p:nvPicPr>
        <p:blipFill>
          <a:blip r:embed="rId17" r:link="rId18"/>
          <a:stretch>
            <a:fillRect/>
          </a:stretch>
        </p:blipFill>
        <p:spPr>
          <a:xfrm>
            <a:off x="838200" y="365125"/>
            <a:ext cx="9525" cy="9525"/>
          </a:xfrm>
          <a:prstGeom prst="rect">
            <a:avLst/>
          </a:prstGeom>
          <a:noFill/>
          <a:ln>
            <a:noFill/>
            <a:miter lim="800000"/>
            <a:headEnd/>
            <a:tailEnd/>
          </a:ln>
        </p:spPr>
      </p:pic>
      <p:pic>
        <p:nvPicPr>
          <p:cNvPr id="12" name="图片 11" descr="水印"/>
          <p:cNvPicPr>
            <a:picLocks noChangeAspect="1"/>
          </p:cNvPicPr>
          <p:nvPr userDrawn="1"/>
        </p:nvPicPr>
        <p:blipFill>
          <a:blip r:embed="rId19"/>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150495" y="-3175"/>
            <a:ext cx="12190730" cy="583565"/>
          </a:xfrm>
          <a:prstGeom prst="rect">
            <a:avLst/>
          </a:prstGeom>
          <a:noFill/>
        </p:spPr>
        <p:txBody>
          <a:bodyPr wrap="square" rtlCol="0">
            <a:spAutoFit/>
          </a:bodyPr>
          <a:p>
            <a:r>
              <a:rPr lang="en-US" altLang="zh-CN" sz="3200" b="1">
                <a:solidFill>
                  <a:srgbClr val="00B050"/>
                </a:solidFill>
                <a:latin typeface="Times New Roman" panose="02020603050405020304" charset="0"/>
                <a:cs typeface="Times New Roman" panose="02020603050405020304" charset="0"/>
              </a:rPr>
              <a:t>Design the plot- Question and Answer</a:t>
            </a:r>
            <a:endParaRPr lang="en-US" altLang="zh-CN" sz="3200" b="1">
              <a:solidFill>
                <a:srgbClr val="00B050"/>
              </a:solidFill>
              <a:latin typeface="Times New Roman" panose="02020603050405020304" charset="0"/>
              <a:cs typeface="Times New Roman" panose="02020603050405020304" charset="0"/>
            </a:endParaRPr>
          </a:p>
        </p:txBody>
      </p:sp>
      <p:sp>
        <p:nvSpPr>
          <p:cNvPr id="2" name="文本框 1"/>
          <p:cNvSpPr txBox="1"/>
          <p:nvPr/>
        </p:nvSpPr>
        <p:spPr>
          <a:xfrm>
            <a:off x="150495" y="580390"/>
            <a:ext cx="11960860" cy="953135"/>
          </a:xfrm>
          <a:prstGeom prst="rect">
            <a:avLst/>
          </a:prstGeom>
          <a:noFill/>
        </p:spPr>
        <p:txBody>
          <a:bodyPr wrap="square" rtlCol="0">
            <a:spAutoFit/>
          </a:bodyPr>
          <a:p>
            <a:r>
              <a:rPr lang="zh-CN" altLang="en-US"/>
              <a:t> </a:t>
            </a:r>
            <a:r>
              <a:rPr lang="zh-CN" altLang="en-US" sz="2800">
                <a:solidFill>
                  <a:srgbClr val="FF0000"/>
                </a:solidFill>
                <a:latin typeface="Arial" panose="020B0604020202020204" pitchFamily="34" charset="0"/>
                <a:cs typeface="Arial" panose="020B0604020202020204" pitchFamily="34" charset="0"/>
              </a:rPr>
              <a:t>Para 1. We sat down next to each other , but David wouldn</a:t>
            </a:r>
            <a:r>
              <a:rPr lang="en-US" altLang="zh-CN" sz="2800">
                <a:solidFill>
                  <a:srgbClr val="FF0000"/>
                </a:solidFill>
                <a:latin typeface="Arial" panose="020B0604020202020204" pitchFamily="34" charset="0"/>
                <a:cs typeface="Arial" panose="020B0604020202020204" pitchFamily="34" charset="0"/>
              </a:rPr>
              <a:t>’</a:t>
            </a:r>
            <a:r>
              <a:rPr lang="zh-CN" altLang="en-US" sz="2800">
                <a:solidFill>
                  <a:srgbClr val="FF0000"/>
                </a:solidFill>
                <a:latin typeface="Arial" panose="020B0604020202020204" pitchFamily="34" charset="0"/>
                <a:cs typeface="Arial" panose="020B0604020202020204" pitchFamily="34" charset="0"/>
              </a:rPr>
              <a:t>t look at me.</a:t>
            </a:r>
            <a:endParaRPr lang="zh-CN" altLang="en-US" sz="2800">
              <a:solidFill>
                <a:srgbClr val="FF0000"/>
              </a:solidFill>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     </a:t>
            </a:r>
            <a:r>
              <a:rPr lang="zh-CN" altLang="en-US" sz="2800">
                <a:solidFill>
                  <a:srgbClr val="1226B9"/>
                </a:solidFill>
                <a:latin typeface="Arial" panose="020B0604020202020204" pitchFamily="34" charset="0"/>
                <a:cs typeface="Arial" panose="020B0604020202020204" pitchFamily="34" charset="0"/>
              </a:rPr>
              <a:t>Q1:How did David appear? (神态+动作+体态语)</a:t>
            </a:r>
            <a:endParaRPr lang="zh-CN" altLang="en-US" sz="2800">
              <a:solidFill>
                <a:srgbClr val="1226B9"/>
              </a:solidFill>
              <a:latin typeface="Arial" panose="020B0604020202020204" pitchFamily="34" charset="0"/>
              <a:cs typeface="Arial" panose="020B0604020202020204" pitchFamily="34" charset="0"/>
            </a:endParaRPr>
          </a:p>
        </p:txBody>
      </p:sp>
      <p:sp>
        <p:nvSpPr>
          <p:cNvPr id="3" name="文本框 2"/>
          <p:cNvSpPr txBox="1"/>
          <p:nvPr/>
        </p:nvSpPr>
        <p:spPr>
          <a:xfrm>
            <a:off x="150495" y="1533525"/>
            <a:ext cx="11960225" cy="48310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pPr marL="457200" indent="-457200">
              <a:buFont typeface="Wingdings" panose="05000000000000000000" charset="0"/>
              <a:buChar char="Ø"/>
            </a:pPr>
            <a:r>
              <a:rPr lang="zh-CN" altLang="en-US" sz="2800"/>
              <a:t> He simply looked down at the ground, biting his lips and saying nothing.</a:t>
            </a:r>
            <a:endParaRPr lang="zh-CN" altLang="en-US" sz="2800"/>
          </a:p>
          <a:p>
            <a:pPr marL="457200" indent="-457200">
              <a:buFont typeface="Wingdings" panose="05000000000000000000" charset="0"/>
              <a:buChar char="Ø"/>
            </a:pPr>
            <a:r>
              <a:rPr lang="zh-CN" altLang="en-US" sz="2800"/>
              <a:t>Obviously, he knew his quitting the race failed my expectation but by no means would he allow other kids to tease him for his funny gait</a:t>
            </a:r>
            <a:r>
              <a:rPr lang="en-US" altLang="zh-CN" sz="2800"/>
              <a:t>.</a:t>
            </a:r>
            <a:endParaRPr lang="en-US" altLang="zh-CN" sz="2800"/>
          </a:p>
          <a:p>
            <a:pPr marL="457200" indent="-457200">
              <a:buFont typeface="Wingdings" panose="05000000000000000000" charset="0"/>
              <a:buChar char="Ø"/>
            </a:pPr>
            <a:r>
              <a:rPr lang="en-US" altLang="zh-CN" sz="2800"/>
              <a:t>He ducked his head silently, his hands crossed together.</a:t>
            </a:r>
            <a:endParaRPr lang="en-US" altLang="zh-CN" sz="2800"/>
          </a:p>
          <a:p>
            <a:pPr marL="457200" indent="-457200">
              <a:buFont typeface="Wingdings" panose="05000000000000000000" charset="0"/>
              <a:buChar char="Ø"/>
            </a:pPr>
            <a:r>
              <a:rPr lang="en-US" altLang="zh-CN" sz="2800"/>
              <a:t>He hung his head, trying to avoid eye contact with me.</a:t>
            </a:r>
            <a:endParaRPr lang="en-US" altLang="zh-CN" sz="2800"/>
          </a:p>
          <a:p>
            <a:pPr marL="457200" indent="-457200">
              <a:buFont typeface="Wingdings" panose="05000000000000000000" charset="0"/>
              <a:buChar char="Ø"/>
            </a:pPr>
            <a:r>
              <a:rPr lang="en-US" altLang="zh-CN" sz="2800"/>
              <a:t>Depressed and low-spirited, David sat silently with his head dropping. And from time to time, he stole a glance at me as if he had something to say.</a:t>
            </a:r>
            <a:endParaRPr lang="en-US" altLang="zh-CN" sz="2800"/>
          </a:p>
          <a:p>
            <a:pPr marL="457200" indent="-457200">
              <a:buFont typeface="Wingdings" panose="05000000000000000000" charset="0"/>
              <a:buChar char="Ø"/>
            </a:pPr>
            <a:r>
              <a:rPr lang="en-US" altLang="zh-CN" sz="2800"/>
              <a:t>He buried his face in his arms and began to sob.</a:t>
            </a:r>
            <a:endParaRPr lang="en-US" altLang="zh-CN" sz="2800"/>
          </a:p>
          <a:p>
            <a:pPr marL="457200" indent="-457200">
              <a:buFont typeface="Wingdings" panose="05000000000000000000" charset="0"/>
              <a:buChar char="Ø"/>
            </a:pPr>
            <a:r>
              <a:rPr lang="en-US" altLang="zh-CN" sz="2800"/>
              <a:t>Staring at his shoes stiffly, David sat silently with his one hand rubbing the other.</a:t>
            </a:r>
            <a:endParaRPr lang="en-US" altLang="zh-CN"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150495" y="-3175"/>
            <a:ext cx="12190730" cy="583565"/>
          </a:xfrm>
          <a:prstGeom prst="rect">
            <a:avLst/>
          </a:prstGeom>
          <a:noFill/>
        </p:spPr>
        <p:txBody>
          <a:bodyPr wrap="square" rtlCol="0">
            <a:spAutoFit/>
          </a:bodyPr>
          <a:p>
            <a:r>
              <a:rPr lang="en-US" altLang="zh-CN" sz="3200" b="1">
                <a:solidFill>
                  <a:srgbClr val="00B050"/>
                </a:solidFill>
                <a:latin typeface="Times New Roman" panose="02020603050405020304" charset="0"/>
                <a:cs typeface="Times New Roman" panose="02020603050405020304" charset="0"/>
              </a:rPr>
              <a:t>Design the plot- Question and Answer</a:t>
            </a:r>
            <a:endParaRPr lang="en-US" altLang="zh-CN" sz="3200" b="1">
              <a:solidFill>
                <a:srgbClr val="00B050"/>
              </a:solidFill>
              <a:latin typeface="Times New Roman" panose="02020603050405020304" charset="0"/>
              <a:cs typeface="Times New Roman" panose="02020603050405020304" charset="0"/>
            </a:endParaRPr>
          </a:p>
        </p:txBody>
      </p:sp>
      <p:sp>
        <p:nvSpPr>
          <p:cNvPr id="2" name="文本框 1"/>
          <p:cNvSpPr txBox="1"/>
          <p:nvPr/>
        </p:nvSpPr>
        <p:spPr>
          <a:xfrm>
            <a:off x="150495" y="580390"/>
            <a:ext cx="11960860" cy="521970"/>
          </a:xfrm>
          <a:prstGeom prst="rect">
            <a:avLst/>
          </a:prstGeom>
          <a:noFill/>
        </p:spPr>
        <p:txBody>
          <a:bodyPr wrap="square" rtlCol="0">
            <a:spAutoFit/>
          </a:bodyPr>
          <a:p>
            <a:r>
              <a:rPr lang="zh-CN" altLang="en-US"/>
              <a:t> </a:t>
            </a:r>
            <a:r>
              <a:rPr lang="zh-CN" altLang="en-US" sz="2800">
                <a:solidFill>
                  <a:srgbClr val="FF0000"/>
                </a:solidFill>
                <a:latin typeface="Arial" panose="020B0604020202020204" pitchFamily="34" charset="0"/>
                <a:cs typeface="Arial" panose="020B0604020202020204" pitchFamily="34" charset="0"/>
                <a:sym typeface="+mn-ea"/>
              </a:rPr>
              <a:t>Q2: Faced with the situation, how did I react to it? (动作链+话语)</a:t>
            </a:r>
            <a:endParaRPr lang="zh-CN" altLang="en-US" sz="2800">
              <a:solidFill>
                <a:srgbClr val="FF0000"/>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151130" y="1267460"/>
            <a:ext cx="11960225" cy="48310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pPr marL="457200" indent="-457200">
              <a:buFont typeface="Wingdings" panose="05000000000000000000" charset="0"/>
              <a:buChar char="Ø"/>
            </a:pPr>
            <a:r>
              <a:rPr lang="zh-CN" altLang="en-US" sz="2800"/>
              <a:t> Gently I turned him around, looking firmly into his eyes. I assured him that determination to participate in whatever he was doing to the best of his ability was what made other people admire him.</a:t>
            </a:r>
            <a:r>
              <a:rPr lang="en-US" altLang="zh-CN" sz="2800"/>
              <a:t> “</a:t>
            </a:r>
            <a:r>
              <a:rPr lang="zh-CN" altLang="en-US" sz="2800"/>
              <a:t>Cheer up and shine yourself,</a:t>
            </a:r>
            <a:r>
              <a:rPr lang="en-US" altLang="zh-CN" sz="2800"/>
              <a:t>”</a:t>
            </a:r>
            <a:r>
              <a:rPr lang="zh-CN" altLang="en-US" sz="2800"/>
              <a:t> I added.</a:t>
            </a:r>
            <a:endParaRPr lang="zh-CN" altLang="en-US" sz="2800"/>
          </a:p>
          <a:p>
            <a:pPr marL="457200" indent="-457200">
              <a:buFont typeface="Wingdings" panose="05000000000000000000" charset="0"/>
              <a:buChar char="Ø"/>
            </a:pPr>
            <a:r>
              <a:rPr lang="zh-CN" altLang="en-US" sz="2800"/>
              <a:t>Smile tugging at the corner of my mouth, I patted on his shoulder and</a:t>
            </a:r>
            <a:endParaRPr lang="zh-CN" altLang="en-US" sz="2800"/>
          </a:p>
          <a:p>
            <a:pPr indent="0">
              <a:buFont typeface="Wingdings" panose="05000000000000000000" charset="0"/>
              <a:buNone/>
            </a:pPr>
            <a:r>
              <a:rPr lang="en-US" altLang="zh-CN" sz="2800"/>
              <a:t>   </a:t>
            </a:r>
            <a:r>
              <a:rPr lang="zh-CN" altLang="en-US" sz="2800"/>
              <a:t>encouraged him to run.</a:t>
            </a:r>
            <a:endParaRPr lang="zh-CN" altLang="en-US" sz="2800"/>
          </a:p>
          <a:p>
            <a:pPr marL="457200" indent="-457200">
              <a:buFont typeface="Wingdings" panose="05000000000000000000" charset="0"/>
              <a:buChar char="Ø"/>
            </a:pPr>
            <a:r>
              <a:rPr lang="zh-CN" altLang="en-US" sz="2800"/>
              <a:t> I decided to infuse some courage into this tough boy</a:t>
            </a:r>
            <a:r>
              <a:rPr lang="en-US" altLang="zh-CN" sz="2800"/>
              <a:t>.</a:t>
            </a:r>
            <a:endParaRPr lang="en-US" altLang="zh-CN" sz="2800"/>
          </a:p>
          <a:p>
            <a:pPr marL="457200" indent="-457200">
              <a:buFont typeface="Wingdings" panose="05000000000000000000" charset="0"/>
              <a:buChar char="Ø"/>
            </a:pPr>
            <a:r>
              <a:rPr lang="zh-CN" altLang="en-US" sz="2800"/>
              <a:t>Gently guiding him into my arms, I looked right into his eyes, where tears welled up.</a:t>
            </a:r>
            <a:endParaRPr lang="zh-CN" altLang="en-US" sz="2800"/>
          </a:p>
          <a:p>
            <a:pPr marL="457200" indent="-457200">
              <a:buFont typeface="Wingdings" panose="05000000000000000000" charset="0"/>
              <a:buChar char="Ø"/>
            </a:pPr>
            <a:r>
              <a:rPr sz="2800"/>
              <a:t>Anyone who always participates to his best deserves to have a try for himself.”</a:t>
            </a:r>
            <a:endParaRPr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150495" y="-3175"/>
            <a:ext cx="12190730" cy="583565"/>
          </a:xfrm>
          <a:prstGeom prst="rect">
            <a:avLst/>
          </a:prstGeom>
          <a:noFill/>
        </p:spPr>
        <p:txBody>
          <a:bodyPr wrap="square" rtlCol="0">
            <a:spAutoFit/>
          </a:bodyPr>
          <a:p>
            <a:r>
              <a:rPr lang="en-US" altLang="zh-CN" sz="3200" b="1">
                <a:solidFill>
                  <a:srgbClr val="00B050"/>
                </a:solidFill>
                <a:latin typeface="Times New Roman" panose="02020603050405020304" charset="0"/>
                <a:cs typeface="Times New Roman" panose="02020603050405020304" charset="0"/>
              </a:rPr>
              <a:t>Design the plot- Question and Answer</a:t>
            </a:r>
            <a:endParaRPr lang="en-US" altLang="zh-CN" sz="3200" b="1">
              <a:solidFill>
                <a:srgbClr val="00B050"/>
              </a:solidFill>
              <a:latin typeface="Times New Roman" panose="02020603050405020304" charset="0"/>
              <a:cs typeface="Times New Roman" panose="02020603050405020304" charset="0"/>
            </a:endParaRPr>
          </a:p>
        </p:txBody>
      </p:sp>
      <p:sp>
        <p:nvSpPr>
          <p:cNvPr id="2" name="文本框 1"/>
          <p:cNvSpPr txBox="1"/>
          <p:nvPr/>
        </p:nvSpPr>
        <p:spPr>
          <a:xfrm>
            <a:off x="150495" y="580390"/>
            <a:ext cx="11960860" cy="953135"/>
          </a:xfrm>
          <a:prstGeom prst="rect">
            <a:avLst/>
          </a:prstGeom>
          <a:noFill/>
        </p:spPr>
        <p:txBody>
          <a:bodyPr wrap="square" rtlCol="0">
            <a:spAutoFit/>
          </a:bodyPr>
          <a:p>
            <a:r>
              <a:rPr lang="zh-CN" altLang="en-US"/>
              <a:t> </a:t>
            </a:r>
            <a:r>
              <a:rPr lang="en-US" altLang="zh-CN" sz="2800">
                <a:latin typeface="Arial" panose="020B0604020202020204" pitchFamily="34" charset="0"/>
                <a:cs typeface="Arial" panose="020B0604020202020204" pitchFamily="34" charset="0"/>
                <a:sym typeface="+mn-ea"/>
              </a:rPr>
              <a:t> </a:t>
            </a:r>
            <a:r>
              <a:rPr lang="zh-CN" altLang="en-US" sz="2800">
                <a:solidFill>
                  <a:srgbClr val="FF0000"/>
                </a:solidFill>
                <a:latin typeface="Arial" panose="020B0604020202020204" pitchFamily="34" charset="0"/>
                <a:cs typeface="Arial" panose="020B0604020202020204" pitchFamily="34" charset="0"/>
                <a:sym typeface="+mn-ea"/>
              </a:rPr>
              <a:t>Q3:At what I did and said to him, Did David change his mind? (情绪+动作+话语)</a:t>
            </a:r>
            <a:endParaRPr lang="zh-CN" altLang="en-US" sz="2800">
              <a:solidFill>
                <a:srgbClr val="FF0000"/>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150495" y="1533525"/>
            <a:ext cx="11960225" cy="52622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pPr marL="457200" indent="-457200">
              <a:buFont typeface="Wingdings" panose="05000000000000000000" charset="0"/>
              <a:buChar char="Ø"/>
            </a:pPr>
            <a:r>
              <a:rPr lang="zh-CN" altLang="en-US" sz="2800"/>
              <a:t> Hearing my confirmation, David beamed with pleasure and stumbled towards the starting line.</a:t>
            </a:r>
            <a:endParaRPr lang="zh-CN" altLang="en-US" sz="2800"/>
          </a:p>
          <a:p>
            <a:pPr marL="457200" indent="-457200">
              <a:buFont typeface="Wingdings" panose="05000000000000000000" charset="0"/>
              <a:buChar char="Ø"/>
            </a:pPr>
            <a:r>
              <a:rPr lang="zh-CN" altLang="en-US" sz="2800"/>
              <a:t>At my inspiring words, the confidence in the run found its way back.</a:t>
            </a:r>
            <a:endParaRPr lang="zh-CN" altLang="en-US" sz="2800"/>
          </a:p>
          <a:p>
            <a:pPr marL="457200" indent="-457200">
              <a:buFont typeface="Wingdings" panose="05000000000000000000" charset="0"/>
              <a:buChar char="Ø"/>
            </a:pPr>
            <a:r>
              <a:rPr lang="zh-CN" altLang="en-US" sz="2800"/>
              <a:t>After what seemed to be ages, David lifted his head and cast me a determined look. All the frustration that had been built inside of me came to a complete stop.</a:t>
            </a:r>
            <a:endParaRPr lang="zh-CN" altLang="en-US" sz="2800"/>
          </a:p>
          <a:p>
            <a:pPr marL="457200" indent="-457200">
              <a:buFont typeface="Wingdings" panose="05000000000000000000" charset="0"/>
              <a:buChar char="Ø"/>
            </a:pPr>
            <a:r>
              <a:rPr lang="en-US" altLang="zh-CN" sz="2800"/>
              <a:t>I</a:t>
            </a:r>
            <a:r>
              <a:rPr lang="zh-CN" altLang="en-US" sz="2800"/>
              <a:t>nspired, he took a deep breath, summoned up his courage. "I, I would like to give it a shot."</a:t>
            </a:r>
            <a:endParaRPr lang="zh-CN" altLang="en-US" sz="2800"/>
          </a:p>
          <a:p>
            <a:pPr marL="457200" indent="-457200">
              <a:buFont typeface="Wingdings" panose="05000000000000000000" charset="0"/>
              <a:buChar char="Ø"/>
            </a:pPr>
            <a:r>
              <a:rPr lang="zh-CN" altLang="en-US" sz="2800"/>
              <a:t>After hearing my encouragement, David looked up at me with a determined look saying,“I will run with all my effort!”</a:t>
            </a:r>
            <a:endParaRPr lang="zh-CN" altLang="en-US" sz="2800"/>
          </a:p>
          <a:p>
            <a:pPr marL="457200" indent="-457200">
              <a:buFont typeface="Wingdings" panose="05000000000000000000" charset="0"/>
              <a:buChar char="Ø"/>
            </a:pPr>
            <a:r>
              <a:rPr lang="zh-CN" altLang="en-US" sz="2800"/>
              <a:t>Hearing my inspiring words, David could see the silver lining in</a:t>
            </a:r>
            <a:r>
              <a:rPr lang="en-US" altLang="zh-CN" sz="2800"/>
              <a:t> </a:t>
            </a:r>
            <a:r>
              <a:rPr lang="zh-CN" altLang="en-US" sz="2800"/>
              <a:t>the cloud. His longing for success eventually overcame his fear.</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150495" y="-3175"/>
            <a:ext cx="12190730" cy="583565"/>
          </a:xfrm>
          <a:prstGeom prst="rect">
            <a:avLst/>
          </a:prstGeom>
          <a:noFill/>
        </p:spPr>
        <p:txBody>
          <a:bodyPr wrap="square" rtlCol="0">
            <a:spAutoFit/>
          </a:bodyPr>
          <a:p>
            <a:r>
              <a:rPr lang="en-US" altLang="zh-CN" sz="3200" b="1">
                <a:solidFill>
                  <a:srgbClr val="00B050"/>
                </a:solidFill>
                <a:latin typeface="Times New Roman" panose="02020603050405020304" charset="0"/>
                <a:cs typeface="Times New Roman" panose="02020603050405020304" charset="0"/>
              </a:rPr>
              <a:t>Design the plot- Question and Answer</a:t>
            </a:r>
            <a:endParaRPr lang="en-US" altLang="zh-CN" sz="3200" b="1">
              <a:solidFill>
                <a:srgbClr val="00B050"/>
              </a:solidFill>
              <a:latin typeface="Times New Roman" panose="02020603050405020304" charset="0"/>
              <a:cs typeface="Times New Roman" panose="02020603050405020304" charset="0"/>
            </a:endParaRPr>
          </a:p>
        </p:txBody>
      </p:sp>
      <p:sp>
        <p:nvSpPr>
          <p:cNvPr id="2" name="文本框 1"/>
          <p:cNvSpPr txBox="1"/>
          <p:nvPr/>
        </p:nvSpPr>
        <p:spPr>
          <a:xfrm>
            <a:off x="150495" y="580390"/>
            <a:ext cx="11960860" cy="1814830"/>
          </a:xfrm>
          <a:prstGeom prst="rect">
            <a:avLst/>
          </a:prstGeom>
          <a:noFill/>
        </p:spPr>
        <p:txBody>
          <a:bodyPr wrap="square" rtlCol="0">
            <a:spAutoFit/>
          </a:bodyPr>
          <a:p>
            <a:r>
              <a:rPr lang="zh-CN" altLang="en-US"/>
              <a:t> </a:t>
            </a:r>
            <a:r>
              <a:rPr lang="zh-CN" altLang="en-US" sz="2800">
                <a:solidFill>
                  <a:srgbClr val="FF0000"/>
                </a:solidFill>
                <a:latin typeface="Arial" panose="020B0604020202020204" pitchFamily="34" charset="0"/>
                <a:cs typeface="Arial" panose="020B0604020202020204" pitchFamily="34" charset="0"/>
              </a:rPr>
              <a:t>Para 2.I watched as David moved up to the starting line with the other runners .</a:t>
            </a:r>
            <a:endParaRPr lang="zh-CN" altLang="en-US" sz="2800">
              <a:solidFill>
                <a:srgbClr val="FF0000"/>
              </a:solidFill>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    </a:t>
            </a:r>
            <a:r>
              <a:rPr lang="zh-CN" altLang="en-US" sz="2800">
                <a:solidFill>
                  <a:srgbClr val="1226B9"/>
                </a:solidFill>
                <a:latin typeface="Arial" panose="020B0604020202020204" pitchFamily="34" charset="0"/>
                <a:cs typeface="Arial" panose="020B0604020202020204" pitchFamily="34" charset="0"/>
              </a:rPr>
              <a:t>Q1:What was the challenge for David? How did he cope with it ? (环境描写+动作+神态)</a:t>
            </a:r>
            <a:endParaRPr lang="zh-CN" altLang="en-US" sz="2800">
              <a:solidFill>
                <a:srgbClr val="1226B9"/>
              </a:solidFill>
              <a:latin typeface="Arial" panose="020B0604020202020204" pitchFamily="34" charset="0"/>
              <a:cs typeface="Arial" panose="020B0604020202020204" pitchFamily="34" charset="0"/>
            </a:endParaRPr>
          </a:p>
        </p:txBody>
      </p:sp>
      <p:sp>
        <p:nvSpPr>
          <p:cNvPr id="3" name="文本框 2"/>
          <p:cNvSpPr txBox="1"/>
          <p:nvPr/>
        </p:nvSpPr>
        <p:spPr>
          <a:xfrm>
            <a:off x="150495" y="2395220"/>
            <a:ext cx="11784965" cy="4399915"/>
          </a:xfrm>
          <a:prstGeom prst="rect">
            <a:avLst/>
          </a:prstGeom>
          <a:noFill/>
        </p:spPr>
        <p:txBody>
          <a:bodyPr wrap="square" rtlCol="0">
            <a:spAutoFit/>
          </a:bodyPr>
          <a:p>
            <a:pPr marL="457200" indent="-457200">
              <a:buFont typeface="Wingdings" panose="05000000000000000000" charset="0"/>
              <a:buChar char="Ø"/>
            </a:pPr>
            <a:r>
              <a:rPr lang="zh-CN" altLang="en-US" sz="2800"/>
              <a:t>David</a:t>
            </a:r>
            <a:r>
              <a:rPr lang="en-US" altLang="zh-CN" sz="2800"/>
              <a:t> </a:t>
            </a:r>
            <a:r>
              <a:rPr lang="zh-CN" altLang="en-US" sz="2800"/>
              <a:t>was soon far behind others. Worse still, he somehow lost his balance and fell.Instead of giving up, the brave boy miraculously picked himself up and struggled on. </a:t>
            </a:r>
            <a:endParaRPr lang="zh-CN" altLang="en-US" sz="2800"/>
          </a:p>
          <a:p>
            <a:pPr marL="457200" indent="-457200">
              <a:buFont typeface="Wingdings" panose="05000000000000000000" charset="0"/>
              <a:buChar char="Ø"/>
            </a:pPr>
            <a:r>
              <a:rPr lang="zh-CN" altLang="en-US" sz="2800"/>
              <a:t>However, he spared no effort to catch up with the others, drops of sweat streaming down his cheeks, showing no sign of giving up. </a:t>
            </a:r>
            <a:endParaRPr lang="zh-CN" altLang="en-US" sz="2800"/>
          </a:p>
          <a:p>
            <a:pPr marL="457200" indent="-457200">
              <a:buFont typeface="Wingdings" panose="05000000000000000000" charset="0"/>
              <a:buChar char="Ø"/>
            </a:pPr>
            <a:r>
              <a:rPr lang="zh-CN" altLang="en-US" sz="2800"/>
              <a:t>Painful and a bit embarrassed as he was, he still dragged his feet to keep moving forward.</a:t>
            </a:r>
            <a:endParaRPr lang="zh-CN" altLang="en-US" sz="2800"/>
          </a:p>
          <a:p>
            <a:pPr marL="457200" indent="-457200">
              <a:buFont typeface="Wingdings" panose="05000000000000000000" charset="0"/>
              <a:buChar char="Ø"/>
            </a:pPr>
            <a:r>
              <a:rPr lang="zh-CN" altLang="en-US" sz="2800"/>
              <a:t>David stood firmly in his position, ignoring anything around. Pushing forward without balance, he was left behind. However, when he came into sight, the spectators burst into thunderous cheers and applause.</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150495" y="-3175"/>
            <a:ext cx="12190730" cy="583565"/>
          </a:xfrm>
          <a:prstGeom prst="rect">
            <a:avLst/>
          </a:prstGeom>
          <a:noFill/>
        </p:spPr>
        <p:txBody>
          <a:bodyPr wrap="square" rtlCol="0">
            <a:spAutoFit/>
          </a:bodyPr>
          <a:p>
            <a:r>
              <a:rPr lang="en-US" altLang="zh-CN" sz="3200" b="1">
                <a:solidFill>
                  <a:srgbClr val="00B050"/>
                </a:solidFill>
                <a:latin typeface="Times New Roman" panose="02020603050405020304" charset="0"/>
                <a:cs typeface="Times New Roman" panose="02020603050405020304" charset="0"/>
              </a:rPr>
              <a:t>Design the plot- Question and Answer</a:t>
            </a:r>
            <a:endParaRPr lang="en-US" altLang="zh-CN" sz="3200" b="1">
              <a:solidFill>
                <a:srgbClr val="00B050"/>
              </a:solidFill>
              <a:latin typeface="Times New Roman" panose="02020603050405020304" charset="0"/>
              <a:cs typeface="Times New Roman" panose="02020603050405020304" charset="0"/>
            </a:endParaRPr>
          </a:p>
        </p:txBody>
      </p:sp>
      <p:sp>
        <p:nvSpPr>
          <p:cNvPr id="2" name="文本框 1"/>
          <p:cNvSpPr txBox="1"/>
          <p:nvPr/>
        </p:nvSpPr>
        <p:spPr>
          <a:xfrm>
            <a:off x="115570" y="580390"/>
            <a:ext cx="11960860" cy="953135"/>
          </a:xfrm>
          <a:prstGeom prst="rect">
            <a:avLst/>
          </a:prstGeom>
          <a:noFill/>
        </p:spPr>
        <p:txBody>
          <a:bodyPr wrap="square" rtlCol="0">
            <a:spAutoFit/>
          </a:bodyPr>
          <a:p>
            <a:r>
              <a:rPr lang="zh-CN" altLang="en-US"/>
              <a:t> </a:t>
            </a:r>
            <a:r>
              <a:rPr lang="zh-CN" altLang="en-US" sz="2800">
                <a:solidFill>
                  <a:srgbClr val="FF0000"/>
                </a:solidFill>
                <a:latin typeface="Arial" panose="020B0604020202020204" pitchFamily="34" charset="0"/>
                <a:cs typeface="Arial" panose="020B0604020202020204" pitchFamily="34" charset="0"/>
                <a:sym typeface="+mn-ea"/>
              </a:rPr>
              <a:t>Q2: Seeing David</a:t>
            </a:r>
            <a:r>
              <a:rPr lang="en-US" altLang="zh-CN" sz="2800">
                <a:solidFill>
                  <a:srgbClr val="FF0000"/>
                </a:solidFill>
                <a:latin typeface="Arial" panose="020B0604020202020204" pitchFamily="34" charset="0"/>
                <a:cs typeface="Arial" panose="020B0604020202020204" pitchFamily="34" charset="0"/>
                <a:sym typeface="+mn-ea"/>
              </a:rPr>
              <a:t>’</a:t>
            </a:r>
            <a:r>
              <a:rPr lang="zh-CN" altLang="en-US" sz="2800">
                <a:solidFill>
                  <a:srgbClr val="FF0000"/>
                </a:solidFill>
                <a:latin typeface="Arial" panose="020B0604020202020204" pitchFamily="34" charset="0"/>
                <a:cs typeface="Arial" panose="020B0604020202020204" pitchFamily="34" charset="0"/>
                <a:sym typeface="+mn-ea"/>
              </a:rPr>
              <a:t>s determination to make it to the finish line, what did the people watching do to him?(动作链)</a:t>
            </a:r>
            <a:endParaRPr lang="zh-CN" altLang="en-US" sz="2800">
              <a:latin typeface="Arial" panose="020B0604020202020204" pitchFamily="34" charset="0"/>
              <a:cs typeface="Arial" panose="020B0604020202020204" pitchFamily="34" charset="0"/>
            </a:endParaRPr>
          </a:p>
        </p:txBody>
      </p:sp>
      <p:sp>
        <p:nvSpPr>
          <p:cNvPr id="3" name="文本框 2"/>
          <p:cNvSpPr txBox="1"/>
          <p:nvPr/>
        </p:nvSpPr>
        <p:spPr>
          <a:xfrm>
            <a:off x="-115570" y="1533525"/>
            <a:ext cx="12192000" cy="5262245"/>
          </a:xfrm>
          <a:prstGeom prst="rect">
            <a:avLst/>
          </a:prstGeom>
          <a:noFill/>
        </p:spPr>
        <p:txBody>
          <a:bodyPr wrap="square" rtlCol="0">
            <a:spAutoFit/>
          </a:bodyPr>
          <a:p>
            <a:pPr marL="457200" indent="-457200">
              <a:buFont typeface="Wingdings" panose="05000000000000000000" charset="0"/>
              <a:buChar char="Ø"/>
            </a:pPr>
            <a:r>
              <a:rPr sz="2800"/>
              <a:t>At first, students from other schools whispered and pointed at him. But as time went by, they were overcome by his tough spirit.</a:t>
            </a:r>
            <a:endParaRPr sz="2800"/>
          </a:p>
          <a:p>
            <a:pPr marL="457200" indent="-457200">
              <a:buFont typeface="Wingdings" panose="05000000000000000000" charset="0"/>
              <a:buChar char="Ø"/>
            </a:pPr>
            <a:r>
              <a:rPr sz="2800"/>
              <a:t>Obviously impressed by David’s perseverance, all the audience unanimously shouted cheers for him, which in turn encouraged David. He kept on running with every ounce of his strength and finally made it across the finish line.</a:t>
            </a:r>
            <a:endParaRPr sz="2800"/>
          </a:p>
          <a:p>
            <a:pPr marL="457200" indent="-457200">
              <a:buFont typeface="Wingdings" panose="05000000000000000000" charset="0"/>
              <a:buChar char="Ø"/>
            </a:pPr>
            <a:r>
              <a:rPr sz="2800"/>
              <a:t>Thunderous applause burst out. Everyone was struck by his strong determination instead of laughing at him.</a:t>
            </a:r>
            <a:endParaRPr sz="2800"/>
          </a:p>
          <a:p>
            <a:pPr marL="457200" indent="-457200">
              <a:buFont typeface="Wingdings" panose="05000000000000000000" charset="0"/>
              <a:buChar char="Ø"/>
            </a:pPr>
            <a:r>
              <a:rPr sz="2800"/>
              <a:t>Only David was left far behind. However, he spared no effort to catch up with the others, drops of sweat streaming down his cheeks, showing no sign of giving up. Ten minutes later than the last runner, David reached the finishing line and all the students cheered up for him.</a:t>
            </a:r>
            <a:endParaRPr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150495" y="-3175"/>
            <a:ext cx="12190730" cy="583565"/>
          </a:xfrm>
          <a:prstGeom prst="rect">
            <a:avLst/>
          </a:prstGeom>
          <a:noFill/>
        </p:spPr>
        <p:txBody>
          <a:bodyPr wrap="square" rtlCol="0">
            <a:spAutoFit/>
          </a:bodyPr>
          <a:p>
            <a:r>
              <a:rPr lang="en-US" altLang="zh-CN" sz="3200" b="1">
                <a:solidFill>
                  <a:srgbClr val="00B050"/>
                </a:solidFill>
                <a:latin typeface="Times New Roman" panose="02020603050405020304" charset="0"/>
                <a:cs typeface="Times New Roman" panose="02020603050405020304" charset="0"/>
              </a:rPr>
              <a:t>Design the plot- Question and Answer</a:t>
            </a:r>
            <a:endParaRPr lang="en-US" altLang="zh-CN" sz="3200" b="1">
              <a:solidFill>
                <a:srgbClr val="00B050"/>
              </a:solidFill>
              <a:latin typeface="Times New Roman" panose="02020603050405020304" charset="0"/>
              <a:cs typeface="Times New Roman" panose="02020603050405020304" charset="0"/>
            </a:endParaRPr>
          </a:p>
        </p:txBody>
      </p:sp>
      <p:sp>
        <p:nvSpPr>
          <p:cNvPr id="2" name="文本框 1"/>
          <p:cNvSpPr txBox="1"/>
          <p:nvPr/>
        </p:nvSpPr>
        <p:spPr>
          <a:xfrm>
            <a:off x="115570" y="580390"/>
            <a:ext cx="11960860" cy="953135"/>
          </a:xfrm>
          <a:prstGeom prst="rect">
            <a:avLst/>
          </a:prstGeom>
          <a:noFill/>
        </p:spPr>
        <p:txBody>
          <a:bodyPr wrap="square" rtlCol="0">
            <a:spAutoFit/>
          </a:bodyPr>
          <a:p>
            <a:r>
              <a:rPr lang="zh-CN" altLang="en-US"/>
              <a:t> </a:t>
            </a:r>
            <a:r>
              <a:rPr sz="2800">
                <a:solidFill>
                  <a:srgbClr val="FF0000"/>
                </a:solidFill>
                <a:latin typeface="Arial" panose="020B0604020202020204" pitchFamily="34" charset="0"/>
                <a:cs typeface="Arial" panose="020B0604020202020204" pitchFamily="34" charset="0"/>
                <a:sym typeface="+mn-ea"/>
              </a:rPr>
              <a:t> Q3: What</a:t>
            </a:r>
            <a:r>
              <a:rPr lang="en-US" sz="2800">
                <a:solidFill>
                  <a:srgbClr val="FF0000"/>
                </a:solidFill>
                <a:latin typeface="Arial" panose="020B0604020202020204" pitchFamily="34" charset="0"/>
                <a:cs typeface="Arial" panose="020B0604020202020204" pitchFamily="34" charset="0"/>
                <a:sym typeface="+mn-ea"/>
              </a:rPr>
              <a:t> wa</a:t>
            </a:r>
            <a:r>
              <a:rPr sz="2800">
                <a:solidFill>
                  <a:srgbClr val="FF0000"/>
                </a:solidFill>
                <a:latin typeface="Arial" panose="020B0604020202020204" pitchFamily="34" charset="0"/>
                <a:cs typeface="Arial" panose="020B0604020202020204" pitchFamily="34" charset="0"/>
                <a:sym typeface="+mn-ea"/>
              </a:rPr>
              <a:t>s the result of the run? What did his mates and I do to celebrate his determination?(动作+情感+点题)</a:t>
            </a:r>
            <a:endParaRPr sz="2800">
              <a:solidFill>
                <a:srgbClr val="FF0000"/>
              </a:solidFill>
              <a:latin typeface="Arial" panose="020B0604020202020204" pitchFamily="34" charset="0"/>
              <a:cs typeface="Arial" panose="020B0604020202020204" pitchFamily="34" charset="0"/>
              <a:sym typeface="+mn-ea"/>
            </a:endParaRPr>
          </a:p>
        </p:txBody>
      </p:sp>
      <p:sp>
        <p:nvSpPr>
          <p:cNvPr id="3" name="文本框 2"/>
          <p:cNvSpPr txBox="1"/>
          <p:nvPr/>
        </p:nvSpPr>
        <p:spPr>
          <a:xfrm>
            <a:off x="-115570" y="1533525"/>
            <a:ext cx="12192000" cy="5262245"/>
          </a:xfrm>
          <a:prstGeom prst="rect">
            <a:avLst/>
          </a:prstGeom>
          <a:noFill/>
        </p:spPr>
        <p:txBody>
          <a:bodyPr wrap="square" rtlCol="0">
            <a:spAutoFit/>
          </a:bodyPr>
          <a:p>
            <a:pPr marL="457200" indent="-457200">
              <a:buFont typeface="Wingdings" panose="05000000000000000000" charset="0"/>
              <a:buChar char="Ø"/>
            </a:pPr>
            <a:r>
              <a:rPr sz="2800"/>
              <a:t>Although David didn’t get the best title, he went beyond his </a:t>
            </a:r>
            <a:r>
              <a:rPr lang="en-US" sz="2800"/>
              <a:t>lim</a:t>
            </a:r>
            <a:r>
              <a:rPr sz="2800"/>
              <a:t>its, </a:t>
            </a:r>
            <a:r>
              <a:rPr lang="en-US" sz="2800"/>
              <a:t> </a:t>
            </a:r>
            <a:r>
              <a:rPr sz="2800"/>
              <a:t>breaking his own record.</a:t>
            </a:r>
            <a:endParaRPr sz="2800"/>
          </a:p>
          <a:p>
            <a:pPr marL="457200" indent="-457200">
              <a:buFont typeface="Wingdings" panose="05000000000000000000" charset="0"/>
              <a:buChar char="Ø"/>
            </a:pPr>
            <a:r>
              <a:rPr sz="2800"/>
              <a:t>In the cheer and applause, David crossed the finish line finally, along with the most familiar but unforgettable thing- a usual big toothy smile on his sweaty face.</a:t>
            </a:r>
            <a:endParaRPr sz="2800"/>
          </a:p>
          <a:p>
            <a:pPr marL="457200" indent="-457200">
              <a:buFont typeface="Wingdings" panose="05000000000000000000" charset="0"/>
              <a:buChar char="Ø"/>
            </a:pPr>
            <a:r>
              <a:rPr sz="2800"/>
              <a:t> </a:t>
            </a:r>
            <a:r>
              <a:rPr lang="en-US" sz="2800"/>
              <a:t>With all his might, he</a:t>
            </a:r>
            <a:r>
              <a:rPr sz="2800"/>
              <a:t> threw himself across the finish line</a:t>
            </a:r>
            <a:r>
              <a:rPr lang="en-US" sz="2800"/>
              <a:t>.</a:t>
            </a:r>
            <a:endParaRPr sz="2800"/>
          </a:p>
          <a:p>
            <a:pPr marL="457200" indent="-457200">
              <a:buFont typeface="Wingdings" panose="05000000000000000000" charset="0"/>
              <a:buChar char="Ø"/>
            </a:pPr>
            <a:r>
              <a:rPr sz="2800"/>
              <a:t> </a:t>
            </a:r>
            <a:r>
              <a:rPr lang="en-US" sz="2800"/>
              <a:t>He finally made it across the finishing line,w</a:t>
            </a:r>
            <a:r>
              <a:rPr sz="2800"/>
              <a:t>ith a camera freezing the moment when his big toothy smile reappeared on his face.</a:t>
            </a:r>
            <a:endParaRPr sz="2800"/>
          </a:p>
          <a:p>
            <a:pPr marL="457200" indent="-457200">
              <a:buFont typeface="Wingdings" panose="05000000000000000000" charset="0"/>
              <a:buChar char="Ø"/>
            </a:pPr>
            <a:r>
              <a:rPr sz="2800"/>
              <a:t>Such is the key to “success”---a little bit more efforts and determination will create a little bit more miracles.</a:t>
            </a:r>
            <a:endParaRPr sz="2800"/>
          </a:p>
          <a:p>
            <a:pPr marL="457200" indent="-457200">
              <a:buFont typeface="Wingdings" panose="05000000000000000000" charset="0"/>
              <a:buChar char="Ø"/>
            </a:pPr>
            <a:r>
              <a:rPr sz="2800"/>
              <a:t>For others, it was just a simple cross-country run. But for</a:t>
            </a:r>
            <a:r>
              <a:rPr lang="en-US" sz="2800"/>
              <a:t> </a:t>
            </a:r>
            <a:r>
              <a:rPr sz="2800"/>
              <a:t>David, it was a symbol of strong determination and self-breakthrough.</a:t>
            </a:r>
            <a:endParaRPr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150495" y="-3175"/>
            <a:ext cx="12190730" cy="583565"/>
          </a:xfrm>
          <a:prstGeom prst="rect">
            <a:avLst/>
          </a:prstGeom>
          <a:noFill/>
        </p:spPr>
        <p:txBody>
          <a:bodyPr wrap="square" rtlCol="0">
            <a:spAutoFit/>
          </a:bodyPr>
          <a:p>
            <a:r>
              <a:rPr lang="en-US" altLang="zh-CN" sz="3200" b="1">
                <a:solidFill>
                  <a:srgbClr val="00B050"/>
                </a:solidFill>
                <a:latin typeface="Times New Roman" panose="02020603050405020304" charset="0"/>
                <a:cs typeface="Times New Roman" panose="02020603050405020304" charset="0"/>
              </a:rPr>
              <a:t>Accumulate writing material: frustration/sadness</a:t>
            </a:r>
            <a:endParaRPr lang="en-US" altLang="zh-CN" sz="3200" b="1">
              <a:solidFill>
                <a:srgbClr val="00B050"/>
              </a:solidFill>
              <a:latin typeface="Times New Roman" panose="02020603050405020304" charset="0"/>
              <a:cs typeface="Times New Roman" panose="02020603050405020304" charset="0"/>
            </a:endParaRPr>
          </a:p>
        </p:txBody>
      </p:sp>
      <p:sp>
        <p:nvSpPr>
          <p:cNvPr id="3" name="文本框 2"/>
          <p:cNvSpPr txBox="1"/>
          <p:nvPr/>
        </p:nvSpPr>
        <p:spPr>
          <a:xfrm>
            <a:off x="150495" y="1073150"/>
            <a:ext cx="12041505" cy="4523105"/>
          </a:xfrm>
          <a:prstGeom prst="rect">
            <a:avLst/>
          </a:prstGeom>
          <a:noFill/>
        </p:spPr>
        <p:txBody>
          <a:bodyPr wrap="square" rtlCol="0">
            <a:spAutoFit/>
          </a:bodyPr>
          <a:p>
            <a:pPr marL="457200" indent="-457200">
              <a:buFont typeface="Wingdings" panose="05000000000000000000" charset="0"/>
              <a:buChar char="u"/>
            </a:pPr>
            <a:r>
              <a:rPr sz="3200"/>
              <a:t>Upon/On hearing the bad news, she felt extremely sad.</a:t>
            </a:r>
            <a:endParaRPr sz="3200"/>
          </a:p>
          <a:p>
            <a:pPr marL="457200" indent="-457200">
              <a:buFont typeface="Wingdings" panose="05000000000000000000" charset="0"/>
              <a:buChar char="u"/>
            </a:pPr>
            <a:r>
              <a:rPr sz="3200"/>
              <a:t>At the bad news, her heart ached, tears streaming down her cheeks. </a:t>
            </a:r>
            <a:endParaRPr sz="3200"/>
          </a:p>
          <a:p>
            <a:pPr marL="457200" indent="-457200">
              <a:buFont typeface="Wingdings" panose="05000000000000000000" charset="0"/>
              <a:buChar char="u"/>
            </a:pPr>
            <a:r>
              <a:rPr sz="3200"/>
              <a:t>Upon hearing the bad news, she, numb with grief, had trouble speaking. </a:t>
            </a:r>
            <a:endParaRPr sz="3200"/>
          </a:p>
          <a:p>
            <a:pPr marL="457200" indent="-457200">
              <a:buFont typeface="Wingdings" panose="05000000000000000000" charset="0"/>
              <a:buChar char="u"/>
            </a:pPr>
            <a:r>
              <a:rPr sz="3200"/>
              <a:t>Hearing the bad news, she felt seized by a burst of sadness and couldn’t help crying bitterly.</a:t>
            </a:r>
            <a:endParaRPr sz="3200"/>
          </a:p>
          <a:p>
            <a:pPr marL="457200" indent="-457200">
              <a:buFont typeface="Wingdings" panose="05000000000000000000" charset="0"/>
              <a:buChar char="u"/>
            </a:pPr>
            <a:r>
              <a:rPr sz="3200"/>
              <a:t>All the frustration and stress began to build up inside of me.</a:t>
            </a:r>
            <a:endParaRPr sz="3200"/>
          </a:p>
          <a:p>
            <a:pPr marL="457200" indent="-457200">
              <a:buFont typeface="Wingdings" panose="05000000000000000000" charset="0"/>
              <a:buChar char="u"/>
            </a:pPr>
            <a:r>
              <a:rPr sz="3200"/>
              <a:t>Feelings of frustration overwhelmed me.</a:t>
            </a:r>
            <a:endParaRPr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150495" y="-3175"/>
            <a:ext cx="12190730" cy="583565"/>
          </a:xfrm>
          <a:prstGeom prst="rect">
            <a:avLst/>
          </a:prstGeom>
          <a:noFill/>
        </p:spPr>
        <p:txBody>
          <a:bodyPr wrap="square" rtlCol="0">
            <a:spAutoFit/>
          </a:bodyPr>
          <a:p>
            <a:r>
              <a:rPr lang="zh-CN" altLang="en-US" sz="3200" b="1">
                <a:solidFill>
                  <a:srgbClr val="00B050"/>
                </a:solidFill>
                <a:latin typeface="Times New Roman" panose="02020603050405020304" charset="0"/>
                <a:cs typeface="Times New Roman" panose="02020603050405020304" charset="0"/>
              </a:rPr>
              <a:t>下水作文及</a:t>
            </a:r>
            <a:r>
              <a:rPr lang="en-US" altLang="zh-CN" sz="3200" b="1">
                <a:solidFill>
                  <a:srgbClr val="00B050"/>
                </a:solidFill>
                <a:latin typeface="Times New Roman" panose="02020603050405020304" charset="0"/>
                <a:cs typeface="Times New Roman" panose="02020603050405020304" charset="0"/>
              </a:rPr>
              <a:t>                                                            </a:t>
            </a:r>
            <a:r>
              <a:rPr lang="zh-CN" altLang="en-US" sz="3200" b="1">
                <a:solidFill>
                  <a:srgbClr val="00B050"/>
                </a:solidFill>
                <a:latin typeface="Times New Roman" panose="02020603050405020304" charset="0"/>
                <a:cs typeface="Times New Roman" panose="02020603050405020304" charset="0"/>
              </a:rPr>
              <a:t>点评：</a:t>
            </a:r>
            <a:endParaRPr lang="zh-CN" altLang="en-US" sz="3200" b="1">
              <a:solidFill>
                <a:srgbClr val="00B050"/>
              </a:solidFill>
              <a:latin typeface="Times New Roman" panose="02020603050405020304" charset="0"/>
              <a:cs typeface="Times New Roman" panose="02020603050405020304" charset="0"/>
            </a:endParaRPr>
          </a:p>
        </p:txBody>
      </p:sp>
      <p:sp>
        <p:nvSpPr>
          <p:cNvPr id="2" name="文本框 1"/>
          <p:cNvSpPr txBox="1"/>
          <p:nvPr/>
        </p:nvSpPr>
        <p:spPr>
          <a:xfrm>
            <a:off x="0" y="474980"/>
            <a:ext cx="7881620" cy="655447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We sat down next to each other, but David wouldn't look at me. He simply looked down at the ground, biting his lips and saying nothing. </a:t>
            </a:r>
            <a:r>
              <a:rPr lang="zh-CN" altLang="en-US" sz="2800">
                <a:latin typeface="Calibri" panose="020F0502020204030204" charset="0"/>
                <a:cs typeface="Times New Roman" panose="02020603050405020304" charset="0"/>
              </a:rPr>
              <a:t>①</a:t>
            </a:r>
            <a:r>
              <a:rPr lang="zh-CN" altLang="en-US" sz="2800">
                <a:highlight>
                  <a:srgbClr val="FFFF00"/>
                </a:highlight>
                <a:latin typeface="Times New Roman" panose="02020603050405020304" charset="0"/>
                <a:cs typeface="Times New Roman" panose="02020603050405020304" charset="0"/>
              </a:rPr>
              <a:t>Gently I turned him around, looking firmly into his eyes.</a:t>
            </a:r>
            <a:r>
              <a:rPr lang="zh-CN" altLang="en-US" sz="2800">
                <a:latin typeface="Times New Roman" panose="02020603050405020304" charset="0"/>
                <a:cs typeface="Times New Roman" panose="02020603050405020304" charset="0"/>
              </a:rPr>
              <a:t> I </a:t>
            </a:r>
            <a:r>
              <a:rPr lang="zh-CN" altLang="en-US" sz="2800">
                <a:latin typeface="Calibri" panose="020F0502020204030204" charset="0"/>
                <a:cs typeface="Times New Roman" panose="02020603050405020304" charset="0"/>
              </a:rPr>
              <a:t>②</a:t>
            </a:r>
            <a:r>
              <a:rPr lang="zh-CN" altLang="en-US" sz="2800">
                <a:highlight>
                  <a:srgbClr val="C0C0C0"/>
                </a:highlight>
                <a:latin typeface="Times New Roman" panose="02020603050405020304" charset="0"/>
                <a:cs typeface="Times New Roman" panose="02020603050405020304" charset="0"/>
              </a:rPr>
              <a:t>assured</a:t>
            </a:r>
            <a:r>
              <a:rPr lang="zh-CN" altLang="en-US" sz="2800">
                <a:latin typeface="Times New Roman" panose="02020603050405020304" charset="0"/>
                <a:cs typeface="Times New Roman" panose="02020603050405020304" charset="0"/>
              </a:rPr>
              <a:t> him that determination to participate in whatever he was doing to the best of his ability was what made other people admire him. I further </a:t>
            </a:r>
            <a:r>
              <a:rPr lang="zh-CN" altLang="en-US" sz="2800">
                <a:latin typeface="Calibri" panose="020F0502020204030204" charset="0"/>
                <a:cs typeface="Times New Roman" panose="02020603050405020304" charset="0"/>
              </a:rPr>
              <a:t>②</a:t>
            </a:r>
            <a:r>
              <a:rPr lang="zh-CN" altLang="en-US" sz="2800">
                <a:highlight>
                  <a:srgbClr val="C0C0C0"/>
                </a:highlight>
                <a:latin typeface="Times New Roman" panose="02020603050405020304" charset="0"/>
                <a:cs typeface="Times New Roman" panose="02020603050405020304" charset="0"/>
              </a:rPr>
              <a:t>convinced</a:t>
            </a:r>
            <a:r>
              <a:rPr lang="zh-CN" altLang="en-US" sz="2800">
                <a:latin typeface="Times New Roman" panose="02020603050405020304" charset="0"/>
                <a:cs typeface="Times New Roman" panose="02020603050405020304" charset="0"/>
              </a:rPr>
              <a:t> him that the students from other schools would never judge him by the way he ran but how he performed at the race. </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Cheer up and shine yourself,</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I </a:t>
            </a:r>
            <a:r>
              <a:rPr lang="zh-CN" altLang="en-US" sz="2800">
                <a:latin typeface="Calibri" panose="020F0502020204030204" charset="0"/>
                <a:cs typeface="Times New Roman" panose="02020603050405020304" charset="0"/>
              </a:rPr>
              <a:t>②</a:t>
            </a:r>
            <a:r>
              <a:rPr lang="zh-CN" altLang="en-US" sz="2800">
                <a:highlight>
                  <a:srgbClr val="C0C0C0"/>
                </a:highlight>
                <a:latin typeface="Times New Roman" panose="02020603050405020304" charset="0"/>
                <a:cs typeface="Times New Roman" panose="02020603050405020304" charset="0"/>
              </a:rPr>
              <a:t>added</a:t>
            </a:r>
            <a:r>
              <a:rPr lang="zh-CN" altLang="en-US" sz="2800">
                <a:latin typeface="Times New Roman" panose="02020603050405020304" charset="0"/>
                <a:cs typeface="Times New Roman" panose="02020603050405020304" charset="0"/>
              </a:rPr>
              <a:t>. </a:t>
            </a:r>
            <a:r>
              <a:rPr lang="zh-CN" altLang="en-US" sz="2800">
                <a:latin typeface="Calibri" panose="020F0502020204030204" charset="0"/>
                <a:cs typeface="Times New Roman" panose="02020603050405020304" charset="0"/>
              </a:rPr>
              <a:t>③</a:t>
            </a:r>
            <a:r>
              <a:rPr lang="zh-CN" altLang="en-US" sz="2800">
                <a:highlight>
                  <a:srgbClr val="FF0000"/>
                </a:highlight>
                <a:latin typeface="Times New Roman" panose="02020603050405020304" charset="0"/>
                <a:cs typeface="Times New Roman" panose="02020603050405020304" charset="0"/>
              </a:rPr>
              <a:t>Half doubtful and half encouraged, he looked up and the next moment, the hesitation on his face disappeared, totally replaced by the eagerness to give it his best shot and the confidence to overcome himself</a:t>
            </a:r>
            <a:r>
              <a:rPr lang="zh-CN" altLang="en-US" sz="2800">
                <a:latin typeface="Times New Roman" panose="02020603050405020304" charset="0"/>
                <a:cs typeface="Times New Roman" panose="02020603050405020304" charset="0"/>
              </a:rPr>
              <a:t>. 116</a:t>
            </a:r>
            <a:endParaRPr lang="zh-CN" altLang="en-US" sz="2800">
              <a:latin typeface="Times New Roman" panose="02020603050405020304" charset="0"/>
              <a:cs typeface="Times New Roman" panose="02020603050405020304" charset="0"/>
            </a:endParaRPr>
          </a:p>
        </p:txBody>
      </p:sp>
      <p:sp>
        <p:nvSpPr>
          <p:cNvPr id="3" name="文本框 2"/>
          <p:cNvSpPr txBox="1"/>
          <p:nvPr/>
        </p:nvSpPr>
        <p:spPr>
          <a:xfrm>
            <a:off x="7750810" y="474980"/>
            <a:ext cx="4441190" cy="6369685"/>
          </a:xfrm>
          <a:prstGeom prst="rect">
            <a:avLst/>
          </a:prstGeom>
          <a:noFill/>
        </p:spPr>
        <p:txBody>
          <a:bodyPr wrap="square" rtlCol="0">
            <a:spAutoFit/>
          </a:bodyPr>
          <a:p>
            <a:r>
              <a:rPr lang="en-US" altLang="zh-CN" sz="2400">
                <a:latin typeface="Times New Roman" panose="02020603050405020304" charset="0"/>
                <a:ea typeface="宋体" panose="02010600030101010101" pitchFamily="2" charset="-122"/>
                <a:cs typeface="Times New Roman" panose="02020603050405020304" charset="0"/>
              </a:rPr>
              <a:t>1.</a:t>
            </a:r>
            <a:r>
              <a:rPr lang="zh-CN" altLang="en-US" sz="2400">
                <a:latin typeface="Times New Roman" panose="02020603050405020304" charset="0"/>
                <a:ea typeface="宋体" panose="02010600030101010101" pitchFamily="2" charset="-122"/>
                <a:cs typeface="Times New Roman" panose="02020603050405020304" charset="0"/>
              </a:rPr>
              <a:t>修饰性副词至于句首，赋予句子以感情，凸显我的关心和暖心。</a:t>
            </a:r>
            <a:endParaRPr lang="zh-CN" altLang="en-US"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2.Assured, convinced, added</a:t>
            </a:r>
            <a:r>
              <a:rPr lang="zh-CN" altLang="en-US" sz="2400">
                <a:latin typeface="Times New Roman" panose="02020603050405020304" charset="0"/>
                <a:ea typeface="宋体" panose="02010600030101010101" pitchFamily="2" charset="-122"/>
                <a:cs typeface="Times New Roman" panose="02020603050405020304" charset="0"/>
              </a:rPr>
              <a:t>三个不同的</a:t>
            </a:r>
            <a:r>
              <a:rPr lang="en-US" altLang="zh-CN" sz="2400">
                <a:latin typeface="Times New Roman" panose="02020603050405020304" charset="0"/>
                <a:ea typeface="宋体" panose="02010600030101010101" pitchFamily="2" charset="-122"/>
                <a:cs typeface="Times New Roman" panose="02020603050405020304" charset="0"/>
              </a:rPr>
              <a:t>“</a:t>
            </a:r>
            <a:r>
              <a:rPr lang="zh-CN" altLang="en-US" sz="2400">
                <a:latin typeface="Times New Roman" panose="02020603050405020304" charset="0"/>
                <a:ea typeface="宋体" panose="02010600030101010101" pitchFamily="2" charset="-122"/>
                <a:cs typeface="Times New Roman" panose="02020603050405020304" charset="0"/>
              </a:rPr>
              <a:t>说</a:t>
            </a:r>
            <a:r>
              <a:rPr lang="en-US" altLang="zh-CN" sz="2400">
                <a:latin typeface="Times New Roman" panose="02020603050405020304" charset="0"/>
                <a:ea typeface="宋体" panose="02010600030101010101" pitchFamily="2" charset="-122"/>
                <a:cs typeface="Times New Roman" panose="02020603050405020304" charset="0"/>
              </a:rPr>
              <a:t>”</a:t>
            </a:r>
            <a:r>
              <a:rPr lang="zh-CN" altLang="en-US" sz="2400">
                <a:latin typeface="Times New Roman" panose="02020603050405020304" charset="0"/>
                <a:ea typeface="宋体" panose="02010600030101010101" pitchFamily="2" charset="-122"/>
                <a:cs typeface="Times New Roman" panose="02020603050405020304" charset="0"/>
              </a:rPr>
              <a:t>的动词的运用，增加了表达的丰富性；他们在不同的位置也使得句式更为多样化。</a:t>
            </a:r>
            <a:endParaRPr lang="zh-CN" altLang="en-US"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3.half doubtful and half encouraged, replaced by eagerness</a:t>
            </a:r>
            <a:r>
              <a:rPr lang="zh-CN" altLang="en-US" sz="2400">
                <a:latin typeface="Times New Roman" panose="02020603050405020304" charset="0"/>
                <a:ea typeface="宋体" panose="02010600030101010101" pitchFamily="2" charset="-122"/>
                <a:cs typeface="Times New Roman" panose="02020603050405020304" charset="0"/>
              </a:rPr>
              <a:t>等情感词汇的变换使用，使得主人公的情感变化得以淋漓尽致地呈现出来。</a:t>
            </a:r>
            <a:endParaRPr lang="zh-CN" altLang="en-US"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4.</a:t>
            </a:r>
            <a:r>
              <a:rPr lang="zh-CN" altLang="en-US" sz="2400">
                <a:latin typeface="Times New Roman" panose="02020603050405020304" charset="0"/>
                <a:ea typeface="宋体" panose="02010600030101010101" pitchFamily="2" charset="-122"/>
                <a:cs typeface="Times New Roman" panose="02020603050405020304" charset="0"/>
              </a:rPr>
              <a:t>高级词汇</a:t>
            </a:r>
            <a:r>
              <a:rPr lang="en-US" altLang="zh-CN" sz="2400">
                <a:latin typeface="Times New Roman" panose="02020603050405020304" charset="0"/>
                <a:ea typeface="宋体" panose="02010600030101010101" pitchFamily="2" charset="-122"/>
                <a:cs typeface="Times New Roman" panose="02020603050405020304" charset="0"/>
              </a:rPr>
              <a:t>bite one’s lips, to the best of one’s ability, shine oneself, give it one’s best shot</a:t>
            </a:r>
            <a:r>
              <a:rPr lang="zh-CN" altLang="en-US" sz="2400">
                <a:latin typeface="Times New Roman" panose="02020603050405020304" charset="0"/>
                <a:ea typeface="宋体" panose="02010600030101010101" pitchFamily="2" charset="-122"/>
                <a:cs typeface="Times New Roman" panose="02020603050405020304" charset="0"/>
              </a:rPr>
              <a:t>和较强的长句子驾驭能力都为文章增色不少。</a:t>
            </a:r>
            <a:endParaRPr lang="zh-CN" altLang="en-US" sz="24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150495" y="-3175"/>
            <a:ext cx="12190730" cy="583565"/>
          </a:xfrm>
          <a:prstGeom prst="rect">
            <a:avLst/>
          </a:prstGeom>
          <a:noFill/>
        </p:spPr>
        <p:txBody>
          <a:bodyPr wrap="square" rtlCol="0">
            <a:spAutoFit/>
          </a:bodyPr>
          <a:p>
            <a:r>
              <a:rPr lang="zh-CN" altLang="en-US" sz="3200" b="1">
                <a:solidFill>
                  <a:srgbClr val="00B050"/>
                </a:solidFill>
                <a:latin typeface="Times New Roman" panose="02020603050405020304" charset="0"/>
                <a:cs typeface="Times New Roman" panose="02020603050405020304" charset="0"/>
              </a:rPr>
              <a:t>下水作文及</a:t>
            </a:r>
            <a:r>
              <a:rPr lang="en-US" altLang="zh-CN" sz="3200" b="1">
                <a:solidFill>
                  <a:srgbClr val="00B050"/>
                </a:solidFill>
                <a:latin typeface="Times New Roman" panose="02020603050405020304" charset="0"/>
                <a:cs typeface="Times New Roman" panose="02020603050405020304" charset="0"/>
              </a:rPr>
              <a:t>                                                            </a:t>
            </a:r>
            <a:r>
              <a:rPr lang="zh-CN" altLang="en-US" sz="3200" b="1">
                <a:solidFill>
                  <a:srgbClr val="00B050"/>
                </a:solidFill>
                <a:latin typeface="Times New Roman" panose="02020603050405020304" charset="0"/>
                <a:cs typeface="Times New Roman" panose="02020603050405020304" charset="0"/>
              </a:rPr>
              <a:t>点评：</a:t>
            </a:r>
            <a:endParaRPr lang="zh-CN" altLang="en-US" sz="3200" b="1">
              <a:solidFill>
                <a:srgbClr val="00B050"/>
              </a:solidFill>
              <a:latin typeface="Times New Roman" panose="02020603050405020304" charset="0"/>
              <a:cs typeface="Times New Roman" panose="02020603050405020304" charset="0"/>
            </a:endParaRPr>
          </a:p>
        </p:txBody>
      </p:sp>
      <p:sp>
        <p:nvSpPr>
          <p:cNvPr id="2" name="文本框 1"/>
          <p:cNvSpPr txBox="1"/>
          <p:nvPr/>
        </p:nvSpPr>
        <p:spPr>
          <a:xfrm>
            <a:off x="0" y="474980"/>
            <a:ext cx="7881620" cy="655447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I watched as David moved up to the starting line with the other runners. </a:t>
            </a:r>
            <a:r>
              <a:rPr lang="zh-CN" altLang="en-US" sz="2800">
                <a:latin typeface="Calibri" panose="020F0502020204030204" charset="0"/>
                <a:cs typeface="Times New Roman" panose="02020603050405020304" charset="0"/>
                <a:sym typeface="+mn-ea"/>
              </a:rPr>
              <a:t>①</a:t>
            </a:r>
            <a:r>
              <a:rPr sz="2800">
                <a:highlight>
                  <a:srgbClr val="FF0000"/>
                </a:highlight>
                <a:latin typeface="Times New Roman" panose="02020603050405020304" charset="0"/>
                <a:cs typeface="Times New Roman" panose="02020603050405020304" charset="0"/>
              </a:rPr>
              <a:t>At </a:t>
            </a:r>
            <a:r>
              <a:rPr sz="2800">
                <a:latin typeface="Times New Roman" panose="02020603050405020304" charset="0"/>
                <a:cs typeface="Times New Roman" panose="02020603050405020304" charset="0"/>
              </a:rPr>
              <a:t>the whistle signalling the start, all the athletes shot out except David. He was soon left far behind others. Worse still, he somehow lost his balance and fell. </a:t>
            </a:r>
            <a:r>
              <a:rPr lang="zh-CN" altLang="en-US" sz="2800">
                <a:latin typeface="Calibri" panose="020F0502020204030204" charset="0"/>
                <a:cs typeface="Times New Roman" panose="02020603050405020304" charset="0"/>
                <a:sym typeface="+mn-ea"/>
              </a:rPr>
              <a:t>②</a:t>
            </a:r>
            <a:r>
              <a:rPr sz="2800">
                <a:latin typeface="Times New Roman" panose="02020603050405020304" charset="0"/>
                <a:cs typeface="Times New Roman" panose="02020603050405020304" charset="0"/>
              </a:rPr>
              <a:t>T</a:t>
            </a:r>
            <a:r>
              <a:rPr sz="2800">
                <a:highlight>
                  <a:srgbClr val="00FF00"/>
                </a:highlight>
                <a:latin typeface="Times New Roman" panose="02020603050405020304" charset="0"/>
                <a:cs typeface="Times New Roman" panose="02020603050405020304" charset="0"/>
              </a:rPr>
              <a:t>he whole world suddenly fell silent and all the eyes were on the boy.</a:t>
            </a:r>
            <a:r>
              <a:rPr sz="2800">
                <a:latin typeface="Times New Roman" panose="02020603050405020304" charset="0"/>
                <a:cs typeface="Times New Roman" panose="02020603050405020304" charset="0"/>
              </a:rPr>
              <a:t> Instead of giving up, the brave boy miraculously picked himself up and struggled on. </a:t>
            </a:r>
            <a:r>
              <a:rPr lang="zh-CN" altLang="en-US" sz="2800">
                <a:latin typeface="Calibri" panose="020F0502020204030204" charset="0"/>
                <a:cs typeface="Times New Roman" panose="02020603050405020304" charset="0"/>
                <a:sym typeface="+mn-ea"/>
              </a:rPr>
              <a:t>③</a:t>
            </a:r>
            <a:r>
              <a:rPr sz="2800">
                <a:latin typeface="Times New Roman" panose="02020603050405020304" charset="0"/>
                <a:cs typeface="Times New Roman" panose="02020603050405020304" charset="0"/>
              </a:rPr>
              <a:t>Obviously </a:t>
            </a:r>
            <a:r>
              <a:rPr sz="2800">
                <a:highlight>
                  <a:srgbClr val="FFFF00"/>
                </a:highlight>
                <a:latin typeface="Times New Roman" panose="02020603050405020304" charset="0"/>
                <a:cs typeface="Times New Roman" panose="02020603050405020304" charset="0"/>
              </a:rPr>
              <a:t>impressed</a:t>
            </a:r>
            <a:r>
              <a:rPr sz="2800">
                <a:latin typeface="Times New Roman" panose="02020603050405020304" charset="0"/>
                <a:cs typeface="Times New Roman" panose="02020603050405020304" charset="0"/>
              </a:rPr>
              <a:t> by David’s perseverance, all the audience unanimously shouted cheers for him, which in turn encouraged David. He kept on running with every ounce of his strength and finally made it across the finish line. </a:t>
            </a:r>
            <a:r>
              <a:rPr lang="zh-CN" altLang="en-US" sz="2800">
                <a:latin typeface="Calibri" panose="020F0502020204030204" charset="0"/>
                <a:cs typeface="Times New Roman" panose="02020603050405020304" charset="0"/>
                <a:sym typeface="+mn-ea"/>
              </a:rPr>
              <a:t>③</a:t>
            </a:r>
            <a:r>
              <a:rPr sz="2800">
                <a:highlight>
                  <a:srgbClr val="FFFF00"/>
                </a:highlight>
                <a:latin typeface="Times New Roman" panose="02020603050405020304" charset="0"/>
                <a:cs typeface="Times New Roman" panose="02020603050405020304" charset="0"/>
              </a:rPr>
              <a:t>Surrounded</a:t>
            </a:r>
            <a:r>
              <a:rPr sz="2800">
                <a:latin typeface="Times New Roman" panose="02020603050405020304" charset="0"/>
                <a:cs typeface="Times New Roman" panose="02020603050405020304" charset="0"/>
              </a:rPr>
              <a:t> by hugs of congratulations and words of admiration,</a:t>
            </a:r>
            <a:r>
              <a:rPr sz="2800">
                <a:latin typeface="宋体" panose="02010600030101010101" pitchFamily="2" charset="-122"/>
                <a:ea typeface="宋体" panose="02010600030101010101" pitchFamily="2" charset="-122"/>
                <a:cs typeface="Times New Roman" panose="02020603050405020304" charset="0"/>
              </a:rPr>
              <a:t>④</a:t>
            </a:r>
            <a:r>
              <a:rPr sz="2800">
                <a:latin typeface="Times New Roman" panose="02020603050405020304" charset="0"/>
                <a:cs typeface="Times New Roman" panose="02020603050405020304" charset="0"/>
              </a:rPr>
              <a:t> the shy boy once again cracked his big toothy smile, indicating that he had made it</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 11</a:t>
            </a:r>
            <a:r>
              <a:rPr lang="en-US" sz="2800">
                <a:latin typeface="Times New Roman" panose="02020603050405020304" charset="0"/>
                <a:cs typeface="Times New Roman" panose="02020603050405020304" charset="0"/>
              </a:rPr>
              <a:t>5</a:t>
            </a:r>
            <a:endParaRPr lang="en-US" sz="2800">
              <a:latin typeface="Times New Roman" panose="02020603050405020304" charset="0"/>
              <a:cs typeface="Times New Roman" panose="02020603050405020304" charset="0"/>
            </a:endParaRPr>
          </a:p>
        </p:txBody>
      </p:sp>
      <p:sp>
        <p:nvSpPr>
          <p:cNvPr id="3" name="文本框 2"/>
          <p:cNvSpPr txBox="1"/>
          <p:nvPr/>
        </p:nvSpPr>
        <p:spPr>
          <a:xfrm>
            <a:off x="7750810" y="474980"/>
            <a:ext cx="4441190" cy="6739255"/>
          </a:xfrm>
          <a:prstGeom prst="rect">
            <a:avLst/>
          </a:prstGeom>
          <a:noFill/>
        </p:spPr>
        <p:txBody>
          <a:bodyPr wrap="square" rtlCol="0">
            <a:spAutoFit/>
          </a:bodyPr>
          <a:p>
            <a:r>
              <a:rPr lang="en-US" sz="2700">
                <a:latin typeface="Times New Roman" panose="02020603050405020304" charset="0"/>
                <a:ea typeface="宋体" panose="02010600030101010101" pitchFamily="2" charset="-122"/>
                <a:cs typeface="Times New Roman" panose="02020603050405020304" charset="0"/>
              </a:rPr>
              <a:t>1. </a:t>
            </a:r>
            <a:r>
              <a:rPr lang="zh-CN" altLang="en-US" sz="2700">
                <a:latin typeface="Times New Roman" panose="02020603050405020304" charset="0"/>
                <a:ea typeface="宋体" panose="02010600030101010101" pitchFamily="2" charset="-122"/>
                <a:cs typeface="Times New Roman" panose="02020603050405020304" charset="0"/>
              </a:rPr>
              <a:t>介词的灵活运用，给人耳目一新的感觉。</a:t>
            </a:r>
            <a:endParaRPr lang="zh-CN" altLang="en-US" sz="2700">
              <a:latin typeface="Times New Roman" panose="02020603050405020304" charset="0"/>
              <a:ea typeface="宋体" panose="02010600030101010101" pitchFamily="2" charset="-122"/>
              <a:cs typeface="Times New Roman" panose="02020603050405020304" charset="0"/>
            </a:endParaRPr>
          </a:p>
          <a:p>
            <a:r>
              <a:rPr lang="en-US" altLang="zh-CN" sz="2700">
                <a:latin typeface="Times New Roman" panose="02020603050405020304" charset="0"/>
                <a:ea typeface="宋体" panose="02010600030101010101" pitchFamily="2" charset="-122"/>
                <a:cs typeface="Times New Roman" panose="02020603050405020304" charset="0"/>
              </a:rPr>
              <a:t>2.</a:t>
            </a:r>
            <a:r>
              <a:rPr lang="zh-CN" altLang="en-US" sz="2700">
                <a:latin typeface="Times New Roman" panose="02020603050405020304" charset="0"/>
                <a:ea typeface="宋体" panose="02010600030101010101" pitchFamily="2" charset="-122"/>
                <a:cs typeface="Times New Roman" panose="02020603050405020304" charset="0"/>
              </a:rPr>
              <a:t>环境描写的运用，有效地反衬了主人公的</a:t>
            </a:r>
            <a:r>
              <a:rPr lang="en-US" altLang="zh-CN" sz="2700">
                <a:latin typeface="Times New Roman" panose="02020603050405020304" charset="0"/>
                <a:ea typeface="宋体" panose="02010600030101010101" pitchFamily="2" charset="-122"/>
                <a:cs typeface="Times New Roman" panose="02020603050405020304" charset="0"/>
              </a:rPr>
              <a:t>determination.</a:t>
            </a:r>
            <a:endParaRPr lang="en-US" altLang="zh-CN" sz="2700">
              <a:latin typeface="Times New Roman" panose="02020603050405020304" charset="0"/>
              <a:ea typeface="宋体" panose="02010600030101010101" pitchFamily="2" charset="-122"/>
              <a:cs typeface="Times New Roman" panose="02020603050405020304" charset="0"/>
            </a:endParaRPr>
          </a:p>
          <a:p>
            <a:r>
              <a:rPr lang="en-US" altLang="zh-CN" sz="2700">
                <a:latin typeface="Times New Roman" panose="02020603050405020304" charset="0"/>
                <a:ea typeface="宋体" panose="02010600030101010101" pitchFamily="2" charset="-122"/>
                <a:cs typeface="Times New Roman" panose="02020603050405020304" charset="0"/>
              </a:rPr>
              <a:t>3.</a:t>
            </a:r>
            <a:r>
              <a:rPr lang="zh-CN" altLang="en-US" sz="2700">
                <a:latin typeface="Times New Roman" panose="02020603050405020304" charset="0"/>
                <a:ea typeface="宋体" panose="02010600030101010101" pitchFamily="2" charset="-122"/>
                <a:cs typeface="Times New Roman" panose="02020603050405020304" charset="0"/>
              </a:rPr>
              <a:t>两处过去分词的运用，实现了情节的有效过渡和表达的简练性。</a:t>
            </a:r>
            <a:endParaRPr lang="zh-CN" altLang="en-US" sz="2700">
              <a:latin typeface="Times New Roman" panose="02020603050405020304" charset="0"/>
              <a:ea typeface="宋体" panose="02010600030101010101" pitchFamily="2" charset="-122"/>
              <a:cs typeface="Times New Roman" panose="02020603050405020304" charset="0"/>
            </a:endParaRPr>
          </a:p>
          <a:p>
            <a:r>
              <a:rPr lang="en-US" altLang="zh-CN" sz="2700">
                <a:latin typeface="Times New Roman" panose="02020603050405020304" charset="0"/>
                <a:ea typeface="宋体" panose="02010600030101010101" pitchFamily="2" charset="-122"/>
                <a:cs typeface="Times New Roman" panose="02020603050405020304" charset="0"/>
              </a:rPr>
              <a:t>4.</a:t>
            </a:r>
            <a:r>
              <a:rPr sz="2700">
                <a:latin typeface="Times New Roman" panose="02020603050405020304" charset="0"/>
                <a:cs typeface="Times New Roman" panose="02020603050405020304" charset="0"/>
                <a:sym typeface="+mn-ea"/>
              </a:rPr>
              <a:t> his big toothy smile</a:t>
            </a:r>
            <a:r>
              <a:rPr lang="zh-CN" sz="2700">
                <a:latin typeface="Times New Roman" panose="02020603050405020304" charset="0"/>
                <a:cs typeface="Times New Roman" panose="02020603050405020304" charset="0"/>
                <a:sym typeface="+mn-ea"/>
              </a:rPr>
              <a:t>呼应了原文本的信息，同时也表达的主人公的</a:t>
            </a:r>
            <a:r>
              <a:rPr lang="en-US" altLang="zh-CN" sz="2700">
                <a:latin typeface="Times New Roman" panose="02020603050405020304" charset="0"/>
                <a:cs typeface="Times New Roman" panose="02020603050405020304" charset="0"/>
                <a:sym typeface="+mn-ea"/>
              </a:rPr>
              <a:t>determination</a:t>
            </a:r>
            <a:r>
              <a:rPr lang="zh-CN" altLang="en-US" sz="2700">
                <a:latin typeface="Times New Roman" panose="02020603050405020304" charset="0"/>
                <a:cs typeface="Times New Roman" panose="02020603050405020304" charset="0"/>
                <a:sym typeface="+mn-ea"/>
              </a:rPr>
              <a:t>。</a:t>
            </a:r>
            <a:endParaRPr lang="zh-CN" altLang="en-US" sz="2700">
              <a:latin typeface="Times New Roman" panose="02020603050405020304" charset="0"/>
              <a:cs typeface="Times New Roman" panose="02020603050405020304" charset="0"/>
              <a:sym typeface="+mn-ea"/>
            </a:endParaRPr>
          </a:p>
          <a:p>
            <a:r>
              <a:rPr lang="en-US" altLang="zh-CN" sz="2700">
                <a:latin typeface="Times New Roman" panose="02020603050405020304" charset="0"/>
                <a:cs typeface="Times New Roman" panose="02020603050405020304" charset="0"/>
                <a:sym typeface="+mn-ea"/>
              </a:rPr>
              <a:t>5.</a:t>
            </a:r>
            <a:r>
              <a:rPr lang="zh-CN" altLang="en-US" sz="2700">
                <a:latin typeface="Times New Roman" panose="02020603050405020304" charset="0"/>
                <a:cs typeface="Times New Roman" panose="02020603050405020304" charset="0"/>
                <a:sym typeface="+mn-ea"/>
              </a:rPr>
              <a:t>高级表达</a:t>
            </a:r>
            <a:r>
              <a:rPr lang="en-US" altLang="zh-CN" sz="2700">
                <a:latin typeface="Times New Roman" panose="02020603050405020304" charset="0"/>
                <a:cs typeface="Times New Roman" panose="02020603050405020304" charset="0"/>
                <a:sym typeface="+mn-ea"/>
              </a:rPr>
              <a:t>shoot out, fall silent, pick himself up, in turn, with every ounce of his strength</a:t>
            </a:r>
            <a:r>
              <a:rPr lang="zh-CN" altLang="en-US" sz="2700">
                <a:latin typeface="Times New Roman" panose="02020603050405020304" charset="0"/>
                <a:cs typeface="Times New Roman" panose="02020603050405020304" charset="0"/>
                <a:sym typeface="+mn-ea"/>
              </a:rPr>
              <a:t>都显示了较扎实的语言功底。</a:t>
            </a:r>
            <a:endParaRPr lang="zh-CN" altLang="en-US" sz="2700">
              <a:latin typeface="Times New Roman" panose="02020603050405020304" charset="0"/>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0" y="0"/>
            <a:ext cx="12275820" cy="6858000"/>
          </a:xfrm>
          <a:prstGeom prst="rect">
            <a:avLst/>
          </a:prstGeom>
          <a:noFill/>
          <a:ln w="9525">
            <a:noFill/>
          </a:ln>
        </p:spPr>
      </p:pic>
      <p:sp>
        <p:nvSpPr>
          <p:cNvPr id="6" name="标题 5"/>
          <p:cNvSpPr>
            <a:spLocks noGrp="1"/>
          </p:cNvSpPr>
          <p:nvPr/>
        </p:nvSpPr>
        <p:spPr>
          <a:xfrm>
            <a:off x="121920" y="871220"/>
            <a:ext cx="11955145" cy="1478915"/>
          </a:xfrm>
          <a:prstGeom prst="rect">
            <a:avLst/>
          </a:prstGeom>
        </p:spPr>
        <p:txBody>
          <a:bodyPr vert="horz" lIns="90000" tIns="46800" rIns="90000" bIns="46800" rtlCol="0" anchor="b" anchorCtr="0"/>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nSpc>
                <a:spcPts val="6080"/>
              </a:lnSpc>
            </a:pPr>
            <a:r>
              <a:rPr lang="en-US" sz="4800">
                <a:gradFill>
                  <a:gsLst>
                    <a:gs pos="0">
                      <a:srgbClr val="7B32B2"/>
                    </a:gs>
                    <a:gs pos="100000">
                      <a:srgbClr val="401A5D"/>
                    </a:gs>
                  </a:gsLst>
                  <a:lin scaled="0"/>
                </a:gradFill>
                <a:latin typeface="Bahnschrift" panose="020B0502040204020203" charset="0"/>
                <a:ea typeface="Arial Unicode MS" panose="020B0604020202020204" charset="-122"/>
                <a:cs typeface="Bahnschrift" panose="020B0502040204020203" charset="0"/>
              </a:rPr>
              <a:t>Let’s get a head start together, running towards our dreams ahead!</a:t>
            </a:r>
            <a:endParaRPr lang="en-US" sz="4800">
              <a:gradFill>
                <a:gsLst>
                  <a:gs pos="0">
                    <a:srgbClr val="7B32B2"/>
                  </a:gs>
                  <a:gs pos="100000">
                    <a:srgbClr val="401A5D"/>
                  </a:gs>
                </a:gsLst>
                <a:lin scaled="0"/>
              </a:gradFill>
              <a:latin typeface="Bahnschrift" panose="020B0502040204020203" charset="0"/>
              <a:ea typeface="Arial Unicode MS" panose="020B0604020202020204" charset="-122"/>
              <a:cs typeface="Bahnschrift" panose="020B0502040204020203" charset="0"/>
            </a:endParaRPr>
          </a:p>
        </p:txBody>
      </p:sp>
      <p:sp>
        <p:nvSpPr>
          <p:cNvPr id="2" name="文本框 1"/>
          <p:cNvSpPr txBox="1"/>
          <p:nvPr/>
        </p:nvSpPr>
        <p:spPr>
          <a:xfrm>
            <a:off x="7791450" y="5177155"/>
            <a:ext cx="4025900" cy="645160"/>
          </a:xfrm>
          <a:prstGeom prst="rect">
            <a:avLst/>
          </a:prstGeom>
          <a:noFill/>
        </p:spPr>
        <p:txBody>
          <a:bodyPr wrap="square" rtlCol="0">
            <a:spAutoFit/>
          </a:bodyPr>
          <a:p>
            <a:pPr algn="r"/>
            <a:r>
              <a:rPr lang="en-US" sz="3600">
                <a:solidFill>
                  <a:srgbClr val="FFC000"/>
                </a:solidFill>
              </a:rPr>
              <a:t>Thinker</a:t>
            </a:r>
            <a:r>
              <a:rPr lang="zh-CN" altLang="en-US" sz="3600">
                <a:solidFill>
                  <a:srgbClr val="FFC000"/>
                </a:solidFill>
              </a:rPr>
              <a:t>英语工作室</a:t>
            </a:r>
            <a:endParaRPr lang="zh-CN" altLang="en-US" sz="3600">
              <a:solidFill>
                <a:srgbClr val="FFC000"/>
              </a:solidFill>
            </a:endParaRPr>
          </a:p>
        </p:txBody>
      </p:sp>
    </p:spTree>
    <p:custDataLst>
      <p:tags r:id="rId2"/>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0" y="-635"/>
            <a:ext cx="12275820" cy="6858000"/>
          </a:xfrm>
          <a:prstGeom prst="rect">
            <a:avLst/>
          </a:prstGeom>
          <a:noFill/>
          <a:ln w="9525">
            <a:noFill/>
          </a:ln>
        </p:spPr>
      </p:pic>
      <p:sp>
        <p:nvSpPr>
          <p:cNvPr id="6" name="标题 5"/>
          <p:cNvSpPr>
            <a:spLocks noGrp="1"/>
          </p:cNvSpPr>
          <p:nvPr/>
        </p:nvSpPr>
        <p:spPr>
          <a:xfrm>
            <a:off x="121920" y="871220"/>
            <a:ext cx="11955145" cy="1478915"/>
          </a:xfrm>
          <a:prstGeom prst="rect">
            <a:avLst/>
          </a:prstGeom>
        </p:spPr>
        <p:txBody>
          <a:bodyPr vert="horz" lIns="90000" tIns="46800" rIns="90000" bIns="46800" rtlCol="0" anchor="b" anchorCtr="0"/>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nSpc>
                <a:spcPts val="6080"/>
              </a:lnSpc>
            </a:pPr>
            <a:r>
              <a:rPr sz="4400">
                <a:gradFill>
                  <a:gsLst>
                    <a:gs pos="0">
                      <a:srgbClr val="7B32B2"/>
                    </a:gs>
                    <a:gs pos="100000">
                      <a:srgbClr val="401A5D"/>
                    </a:gs>
                  </a:gsLst>
                  <a:lin scaled="0"/>
                </a:gradFill>
              </a:rPr>
              <a:t>20220608全国I卷读后续写讲评</a:t>
            </a:r>
            <a:br>
              <a:rPr sz="4400">
                <a:gradFill>
                  <a:gsLst>
                    <a:gs pos="0">
                      <a:srgbClr val="7B32B2"/>
                    </a:gs>
                    <a:gs pos="100000">
                      <a:srgbClr val="401A5D"/>
                    </a:gs>
                  </a:gsLst>
                  <a:lin scaled="0"/>
                </a:gradFill>
              </a:rPr>
            </a:br>
            <a:r>
              <a:rPr lang="en-US" sz="4400">
                <a:gradFill>
                  <a:gsLst>
                    <a:gs pos="0">
                      <a:srgbClr val="7B32B2"/>
                    </a:gs>
                    <a:gs pos="100000">
                      <a:srgbClr val="401A5D"/>
                    </a:gs>
                  </a:gsLst>
                  <a:lin scaled="0"/>
                </a:gradFill>
                <a:latin typeface="Bahnschrift SemiBold" panose="020B0502040204020203" charset="0"/>
                <a:cs typeface="Bahnschrift SemiBold" panose="020B0502040204020203" charset="0"/>
              </a:rPr>
              <a:t>David’s Run</a:t>
            </a:r>
            <a:endParaRPr lang="en-US" sz="4400">
              <a:gradFill>
                <a:gsLst>
                  <a:gs pos="0">
                    <a:srgbClr val="7B32B2"/>
                  </a:gs>
                  <a:gs pos="100000">
                    <a:srgbClr val="401A5D"/>
                  </a:gs>
                </a:gsLst>
                <a:lin scaled="0"/>
              </a:gradFill>
              <a:latin typeface="Bahnschrift SemiBold" panose="020B0502040204020203" charset="0"/>
              <a:cs typeface="Bahnschrift SemiBold" panose="020B0502040204020203" charset="0"/>
            </a:endParaRPr>
          </a:p>
        </p:txBody>
      </p:sp>
      <p:sp>
        <p:nvSpPr>
          <p:cNvPr id="2" name="文本框 1"/>
          <p:cNvSpPr txBox="1"/>
          <p:nvPr/>
        </p:nvSpPr>
        <p:spPr>
          <a:xfrm>
            <a:off x="7130415" y="4401185"/>
            <a:ext cx="4792345" cy="1198880"/>
          </a:xfrm>
          <a:prstGeom prst="rect">
            <a:avLst/>
          </a:prstGeom>
          <a:noFill/>
        </p:spPr>
        <p:txBody>
          <a:bodyPr wrap="square" rtlCol="0">
            <a:spAutoFit/>
          </a:bodyPr>
          <a:p>
            <a:pPr algn="r"/>
            <a:r>
              <a:rPr lang="zh-CN" altLang="en-US" sz="3600">
                <a:solidFill>
                  <a:srgbClr val="FFC000"/>
                </a:solidFill>
              </a:rPr>
              <a:t>浙江省天台中学</a:t>
            </a:r>
            <a:r>
              <a:rPr lang="en-US" altLang="zh-CN" sz="3600">
                <a:solidFill>
                  <a:srgbClr val="FFC000"/>
                </a:solidFill>
              </a:rPr>
              <a:t>  </a:t>
            </a:r>
            <a:endParaRPr lang="en-US" altLang="zh-CN" sz="3600">
              <a:solidFill>
                <a:srgbClr val="FFC000"/>
              </a:solidFill>
            </a:endParaRPr>
          </a:p>
          <a:p>
            <a:pPr algn="r"/>
            <a:r>
              <a:rPr lang="zh-CN" altLang="en-US" sz="3600">
                <a:solidFill>
                  <a:srgbClr val="FFC000"/>
                </a:solidFill>
              </a:rPr>
              <a:t>陈星可</a:t>
            </a:r>
            <a:endParaRPr lang="zh-CN" altLang="en-US" sz="3600">
              <a:solidFill>
                <a:srgbClr val="FFC000"/>
              </a:solidFill>
            </a:endParaRPr>
          </a:p>
        </p:txBody>
      </p:sp>
    </p:spTree>
    <p:custDataLst>
      <p:tags r:id="rId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3525" y="67310"/>
            <a:ext cx="11724005" cy="582358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b="1">
                <a:solidFill>
                  <a:srgbClr val="00B050"/>
                </a:solidFill>
                <a:latin typeface="Arial Unicode MS" panose="020B0604020202020204" charset="-122"/>
                <a:ea typeface="Arial Unicode MS" panose="020B0604020202020204" charset="-122"/>
                <a:cs typeface="Arial Unicode MS" panose="020B0604020202020204" charset="-122"/>
              </a:rPr>
              <a:t>Text</a:t>
            </a:r>
            <a:r>
              <a:rPr lang="zh-CN" altLang="en-US" sz="2800" b="1">
                <a:solidFill>
                  <a:srgbClr val="00B050"/>
                </a:solidFill>
                <a:latin typeface="Arial Unicode MS" panose="020B0604020202020204" charset="-122"/>
                <a:ea typeface="Arial Unicode MS" panose="020B0604020202020204" charset="-122"/>
                <a:cs typeface="Arial Unicode MS" panose="020B0604020202020204" charset="-122"/>
              </a:rPr>
              <a:t>：文本呈现</a:t>
            </a:r>
            <a:endParaRPr lang="zh-CN" altLang="en-US" sz="2800" b="1">
              <a:solidFill>
                <a:srgbClr val="00B050"/>
              </a:solidFill>
              <a:latin typeface="Arial Unicode MS" panose="020B0604020202020204" charset="-122"/>
              <a:ea typeface="Arial Unicode MS" panose="020B0604020202020204" charset="-122"/>
              <a:cs typeface="Arial Unicode MS" panose="020B0604020202020204" charset="-122"/>
            </a:endParaRPr>
          </a:p>
          <a:p>
            <a:pPr fontAlgn="auto">
              <a:lnSpc>
                <a:spcPts val="3180"/>
              </a:lnSpc>
            </a:pPr>
            <a:r>
              <a:rPr lang="zh-CN" altLang="en-US" sz="2800">
                <a:latin typeface="Arial Unicode MS" panose="020B0604020202020204" charset="-122"/>
                <a:ea typeface="Arial Unicode MS" panose="020B0604020202020204" charset="-122"/>
                <a:cs typeface="Arial Unicode MS" panose="020B0604020202020204" charset="-122"/>
              </a:rPr>
              <a:t> </a:t>
            </a:r>
            <a:r>
              <a:rPr lang="en-US" altLang="zh-CN" sz="2800">
                <a:latin typeface="Arial Unicode MS" panose="020B0604020202020204" charset="-122"/>
                <a:ea typeface="Arial Unicode MS" panose="020B0604020202020204" charset="-122"/>
                <a:cs typeface="Arial Unicode MS" panose="020B0604020202020204" charset="-122"/>
              </a:rPr>
              <a:t>   </a:t>
            </a:r>
            <a:r>
              <a:rPr lang="zh-CN" altLang="en-US" sz="2400">
                <a:latin typeface="Arial" panose="020B0604020202020204" pitchFamily="34" charset="0"/>
                <a:ea typeface="Arial Unicode MS" panose="020B0604020202020204" charset="-122"/>
                <a:cs typeface="Arial" panose="020B0604020202020204" pitchFamily="34" charset="0"/>
              </a:rPr>
              <a:t>It was the day of the big cross-country run. Students from seven different primary schools in and around the small town were warming up and walking the route (路线) through thick evergreen forest.</a:t>
            </a:r>
            <a:endParaRPr lang="zh-CN" altLang="en-US" sz="2400">
              <a:latin typeface="Arial" panose="020B0604020202020204" pitchFamily="34" charset="0"/>
              <a:ea typeface="Arial Unicode MS" panose="020B0604020202020204" charset="-122"/>
              <a:cs typeface="Arial" panose="020B0604020202020204" pitchFamily="34" charset="0"/>
            </a:endParaRPr>
          </a:p>
          <a:p>
            <a:pPr fontAlgn="auto">
              <a:lnSpc>
                <a:spcPts val="3180"/>
              </a:lnSpc>
            </a:pPr>
            <a:r>
              <a:rPr lang="zh-CN" altLang="en-US" sz="2400">
                <a:latin typeface="Arial" panose="020B0604020202020204" pitchFamily="34" charset="0"/>
                <a:ea typeface="Arial Unicode MS" panose="020B0604020202020204" charset="-122"/>
                <a:cs typeface="Arial" panose="020B0604020202020204" pitchFamily="34" charset="0"/>
              </a:rPr>
              <a:t>      I looked around and finally spotted David, who was standing by himself off to the side by a fence. He was small for ten years old. His usual big toothy smile was absent today. I walked over and asked him why he wasn’t with the other children. He hesitated and then said he had decided not to run.</a:t>
            </a:r>
            <a:endParaRPr lang="zh-CN" altLang="en-US" sz="2400">
              <a:latin typeface="Arial" panose="020B0604020202020204" pitchFamily="34" charset="0"/>
              <a:ea typeface="Arial Unicode MS" panose="020B0604020202020204" charset="-122"/>
              <a:cs typeface="Arial" panose="020B0604020202020204" pitchFamily="34" charset="0"/>
            </a:endParaRPr>
          </a:p>
          <a:p>
            <a:pPr fontAlgn="auto">
              <a:lnSpc>
                <a:spcPts val="3180"/>
              </a:lnSpc>
            </a:pPr>
            <a:r>
              <a:rPr lang="zh-CN" altLang="en-US" sz="2400">
                <a:latin typeface="Arial" panose="020B0604020202020204" pitchFamily="34" charset="0"/>
                <a:ea typeface="Arial Unicode MS" panose="020B0604020202020204" charset="-122"/>
                <a:cs typeface="Arial" panose="020B0604020202020204" pitchFamily="34" charset="0"/>
              </a:rPr>
              <a:t>      What was wrong? He had worked so hard for this event!</a:t>
            </a:r>
            <a:endParaRPr lang="zh-CN" altLang="en-US" sz="2400">
              <a:latin typeface="Arial" panose="020B0604020202020204" pitchFamily="34" charset="0"/>
              <a:ea typeface="Arial Unicode MS" panose="020B0604020202020204" charset="-122"/>
              <a:cs typeface="Arial" panose="020B0604020202020204" pitchFamily="34" charset="0"/>
            </a:endParaRPr>
          </a:p>
          <a:p>
            <a:pPr fontAlgn="auto">
              <a:lnSpc>
                <a:spcPts val="3180"/>
              </a:lnSpc>
            </a:pPr>
            <a:r>
              <a:rPr lang="zh-CN" altLang="en-US" sz="2400">
                <a:latin typeface="Arial" panose="020B0604020202020204" pitchFamily="34" charset="0"/>
                <a:ea typeface="Arial Unicode MS" panose="020B0604020202020204" charset="-122"/>
                <a:cs typeface="Arial" panose="020B0604020202020204" pitchFamily="34" charset="0"/>
              </a:rPr>
              <a:t>      I quickly searched the crowd for the school’s coach and asked him what had happened. “I was afraid that kids from other schools would laugh at him,” he explained uncomfortably. “I gave him the choice to run or not, and let him decide.”</a:t>
            </a:r>
            <a:endParaRPr lang="zh-CN" altLang="en-US" sz="2400">
              <a:latin typeface="Arial" panose="020B0604020202020204" pitchFamily="34" charset="0"/>
              <a:ea typeface="Arial Unicode MS" panose="020B0604020202020204" charset="-122"/>
              <a:cs typeface="Arial" panose="020B0604020202020204" pitchFamily="34" charset="0"/>
            </a:endParaRPr>
          </a:p>
          <a:p>
            <a:pPr fontAlgn="auto">
              <a:lnSpc>
                <a:spcPts val="3180"/>
              </a:lnSpc>
            </a:pPr>
            <a:r>
              <a:rPr lang="en-US" altLang="zh-CN" sz="2400">
                <a:latin typeface="Arial" panose="020B0604020202020204" pitchFamily="34" charset="0"/>
                <a:ea typeface="Arial Unicode MS" panose="020B0604020202020204" charset="-122"/>
                <a:cs typeface="Arial" panose="020B0604020202020204" pitchFamily="34" charset="0"/>
              </a:rPr>
              <a:t>   </a:t>
            </a:r>
            <a:r>
              <a:rPr lang="zh-CN" altLang="en-US" sz="2400">
                <a:latin typeface="Arial" panose="020B0604020202020204" pitchFamily="34" charset="0"/>
                <a:ea typeface="Arial Unicode MS" panose="020B0604020202020204" charset="-122"/>
                <a:cs typeface="Arial" panose="020B0604020202020204" pitchFamily="34" charset="0"/>
              </a:rPr>
              <a:t>I bit back my frustration (懊恼). I knew the coach meant well </a:t>
            </a:r>
            <a:r>
              <a:rPr lang="en-US" altLang="zh-CN" sz="2400">
                <a:latin typeface="Arial" panose="020B0604020202020204" pitchFamily="34" charset="0"/>
                <a:ea typeface="Arial Unicode MS" panose="020B0604020202020204" charset="-122"/>
                <a:cs typeface="Arial" panose="020B0604020202020204" pitchFamily="34" charset="0"/>
              </a:rPr>
              <a:t>-</a:t>
            </a:r>
            <a:r>
              <a:rPr lang="zh-CN" altLang="en-US" sz="2400">
                <a:latin typeface="Arial" panose="020B0604020202020204" pitchFamily="34" charset="0"/>
                <a:ea typeface="Arial Unicode MS" panose="020B0604020202020204" charset="-122"/>
                <a:cs typeface="Arial" panose="020B0604020202020204" pitchFamily="34" charset="0"/>
              </a:rPr>
              <a:t> he</a:t>
            </a:r>
            <a:endParaRPr lang="zh-CN" altLang="en-US" sz="2400">
              <a:latin typeface="Arial" panose="020B0604020202020204" pitchFamily="34" charset="0"/>
              <a:ea typeface="Arial Unicode MS" panose="020B0604020202020204" charset="-122"/>
              <a:cs typeface="Arial" panose="020B0604020202020204" pitchFamily="34" charset="0"/>
            </a:endParaRPr>
          </a:p>
          <a:p>
            <a:pPr fontAlgn="auto">
              <a:lnSpc>
                <a:spcPts val="3180"/>
              </a:lnSpc>
            </a:pPr>
            <a:r>
              <a:rPr lang="zh-CN" altLang="en-US" sz="2400">
                <a:latin typeface="Arial" panose="020B0604020202020204" pitchFamily="34" charset="0"/>
                <a:ea typeface="Arial Unicode MS" panose="020B0604020202020204" charset="-122"/>
                <a:cs typeface="Arial" panose="020B0604020202020204" pitchFamily="34" charset="0"/>
              </a:rPr>
              <a:t>thought he was doing the right thing. After making sure that David </a:t>
            </a:r>
            <a:endParaRPr lang="zh-CN" altLang="en-US" sz="2400">
              <a:latin typeface="Arial" panose="020B0604020202020204" pitchFamily="34" charset="0"/>
              <a:ea typeface="Arial Unicode MS" panose="020B0604020202020204" charset="-122"/>
              <a:cs typeface="Arial" panose="020B0604020202020204" pitchFamily="34" charset="0"/>
            </a:endParaRPr>
          </a:p>
        </p:txBody>
      </p:sp>
      <p:pic>
        <p:nvPicPr>
          <p:cNvPr id="101" name="图片 100"/>
          <p:cNvPicPr/>
          <p:nvPr/>
        </p:nvPicPr>
        <p:blipFill>
          <a:blip r:embed="rId1"/>
          <a:stretch>
            <a:fillRect/>
          </a:stretch>
        </p:blipFill>
        <p:spPr>
          <a:xfrm>
            <a:off x="10492740" y="5603875"/>
            <a:ext cx="1406525" cy="1071880"/>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4795" y="334010"/>
            <a:ext cx="11708130" cy="60007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zh-CN" altLang="en-US" sz="2400">
                <a:latin typeface="Arial" panose="020B0604020202020204" pitchFamily="34" charset="0"/>
                <a:ea typeface="Arial Unicode MS" panose="020B0604020202020204" charset="-122"/>
                <a:cs typeface="Arial" panose="020B0604020202020204" pitchFamily="34" charset="0"/>
                <a:sym typeface="+mn-ea"/>
              </a:rPr>
              <a:t>could run </a:t>
            </a:r>
            <a:r>
              <a:rPr lang="zh-CN" altLang="en-US" sz="2400">
                <a:latin typeface="Arial Unicode MS" panose="020B0604020202020204" charset="-122"/>
                <a:ea typeface="Arial Unicode MS" panose="020B0604020202020204" charset="-122"/>
                <a:cs typeface="Arial Unicode MS" panose="020B0604020202020204" charset="-122"/>
                <a:sym typeface="+mn-ea"/>
              </a:rPr>
              <a:t>if he wanted, I turned to find him coming towards me, his small body </a:t>
            </a:r>
            <a:r>
              <a:rPr lang="zh-CN" altLang="en-US" sz="2400">
                <a:latin typeface="Arial Unicode MS" panose="020B0604020202020204" charset="-122"/>
                <a:ea typeface="Arial Unicode MS" panose="020B0604020202020204" charset="-122"/>
                <a:cs typeface="Arial Unicode MS" panose="020B0604020202020204" charset="-122"/>
              </a:rPr>
              <a:t>rocking from side to side as he swung his feet forward.</a:t>
            </a:r>
            <a:endParaRPr lang="zh-CN" altLang="en-US" sz="2400">
              <a:latin typeface="Arial Unicode MS" panose="020B0604020202020204" charset="-122"/>
              <a:ea typeface="Arial Unicode MS" panose="020B0604020202020204" charset="-122"/>
              <a:cs typeface="Arial Unicode MS" panose="020B0604020202020204" charset="-122"/>
            </a:endParaRPr>
          </a:p>
          <a:p>
            <a:r>
              <a:rPr lang="zh-CN" altLang="en-US" sz="2400">
                <a:latin typeface="Arial Unicode MS" panose="020B0604020202020204" charset="-122"/>
                <a:ea typeface="Arial Unicode MS" panose="020B0604020202020204" charset="-122"/>
                <a:cs typeface="Arial Unicode MS" panose="020B0604020202020204" charset="-122"/>
              </a:rPr>
              <a:t>      David had a brain disease which prevented him from walking or running like other children, but at school his classmates thought of him as a regular kid. He always participated to the best of his ability in whatever they were doing. That was why none of the children thought it unusual that David had decided to join the cross-country team. It just took him longer — that’s all. David had not missed a single practice, and although he always finished his run long after the other children, he did always finish. As a special education teacher at the school, I was familiar with the challenges David faced and was proud of his strong determination.</a:t>
            </a:r>
            <a:endParaRPr lang="zh-CN" altLang="en-US" sz="2400">
              <a:latin typeface="Arial Unicode MS" panose="020B0604020202020204" charset="-122"/>
              <a:ea typeface="Arial Unicode MS" panose="020B0604020202020204" charset="-122"/>
              <a:cs typeface="Arial Unicode MS" panose="020B0604020202020204" charset="-122"/>
            </a:endParaRPr>
          </a:p>
          <a:p>
            <a:endParaRPr lang="zh-CN" altLang="en-US" sz="2400">
              <a:latin typeface="Arial Unicode MS" panose="020B0604020202020204" charset="-122"/>
              <a:ea typeface="Arial Unicode MS" panose="020B0604020202020204" charset="-122"/>
              <a:cs typeface="Arial Unicode MS" panose="020B0604020202020204" charset="-122"/>
            </a:endParaRPr>
          </a:p>
          <a:p>
            <a:r>
              <a:rPr lang="en-US" altLang="zh-CN" sz="2400">
                <a:latin typeface="Arial Unicode MS" panose="020B0604020202020204" charset="-122"/>
                <a:ea typeface="Arial Unicode MS" panose="020B0604020202020204" charset="-122"/>
                <a:cs typeface="Arial Unicode MS" panose="020B0604020202020204" charset="-122"/>
              </a:rPr>
              <a:t>   </a:t>
            </a:r>
            <a:r>
              <a:rPr lang="en-US" altLang="zh-CN" sz="2400" i="1">
                <a:solidFill>
                  <a:srgbClr val="00B050"/>
                </a:solidFill>
                <a:latin typeface="Arial Unicode MS" panose="020B0604020202020204" charset="-122"/>
                <a:ea typeface="Arial Unicode MS" panose="020B0604020202020204" charset="-122"/>
                <a:cs typeface="Arial Unicode MS" panose="020B0604020202020204" charset="-122"/>
              </a:rPr>
              <a:t> </a:t>
            </a:r>
            <a:r>
              <a:rPr lang="zh-CN" altLang="en-US" sz="2400" i="1">
                <a:solidFill>
                  <a:srgbClr val="00B050"/>
                </a:solidFill>
                <a:latin typeface="Arial Unicode MS" panose="020B0604020202020204" charset="-122"/>
                <a:ea typeface="Arial Unicode MS" panose="020B0604020202020204" charset="-122"/>
                <a:cs typeface="Arial Unicode MS" panose="020B0604020202020204" charset="-122"/>
              </a:rPr>
              <a:t>We sat down next to each  other, but David wouldn’t look at me.</a:t>
            </a:r>
            <a:endParaRPr lang="zh-CN" altLang="en-US" sz="2400" i="1">
              <a:solidFill>
                <a:srgbClr val="00B050"/>
              </a:solidFill>
              <a:latin typeface="Arial Unicode MS" panose="020B0604020202020204" charset="-122"/>
              <a:ea typeface="Arial Unicode MS" panose="020B0604020202020204" charset="-122"/>
              <a:cs typeface="Arial Unicode MS" panose="020B0604020202020204" charset="-122"/>
            </a:endParaRPr>
          </a:p>
          <a:p>
            <a:r>
              <a:rPr lang="en-US" altLang="zh-CN" sz="2400" i="1">
                <a:solidFill>
                  <a:srgbClr val="00B050"/>
                </a:solidFill>
                <a:latin typeface="Arial Unicode MS" panose="020B0604020202020204" charset="-122"/>
                <a:ea typeface="Arial Unicode MS" panose="020B0604020202020204" charset="-122"/>
                <a:cs typeface="Arial Unicode MS" panose="020B0604020202020204" charset="-122"/>
              </a:rPr>
              <a:t>    </a:t>
            </a:r>
            <a:r>
              <a:rPr lang="zh-CN" altLang="en-US" sz="2400" i="1">
                <a:solidFill>
                  <a:srgbClr val="00B050"/>
                </a:solidFill>
                <a:latin typeface="Arial Unicode MS" panose="020B0604020202020204" charset="-122"/>
                <a:ea typeface="Arial Unicode MS" panose="020B0604020202020204" charset="-122"/>
                <a:cs typeface="Arial Unicode MS" panose="020B0604020202020204" charset="-122"/>
              </a:rPr>
              <a:t>I watched as David moved up to the starting line with the other </a:t>
            </a:r>
            <a:endParaRPr lang="zh-CN" altLang="en-US" sz="2400" i="1">
              <a:solidFill>
                <a:srgbClr val="00B050"/>
              </a:solidFill>
              <a:latin typeface="Arial Unicode MS" panose="020B0604020202020204" charset="-122"/>
              <a:ea typeface="Arial Unicode MS" panose="020B0604020202020204" charset="-122"/>
              <a:cs typeface="Arial Unicode MS" panose="020B0604020202020204" charset="-122"/>
            </a:endParaRPr>
          </a:p>
          <a:p>
            <a:r>
              <a:rPr lang="zh-CN" altLang="en-US" sz="2400" i="1">
                <a:solidFill>
                  <a:srgbClr val="00B050"/>
                </a:solidFill>
                <a:latin typeface="Arial Unicode MS" panose="020B0604020202020204" charset="-122"/>
                <a:ea typeface="Arial Unicode MS" panose="020B0604020202020204" charset="-122"/>
                <a:cs typeface="Arial Unicode MS" panose="020B0604020202020204" charset="-122"/>
              </a:rPr>
              <a:t>runners.</a:t>
            </a:r>
            <a:endParaRPr lang="zh-CN" altLang="en-US" sz="2400" i="1">
              <a:solidFill>
                <a:srgbClr val="00B050"/>
              </a:solidFill>
              <a:latin typeface="Arial Unicode MS" panose="020B0604020202020204" charset="-122"/>
              <a:ea typeface="Arial Unicode MS" panose="020B0604020202020204" charset="-122"/>
              <a:cs typeface="Arial Unicode MS" panose="020B0604020202020204" charset="-122"/>
            </a:endParaRPr>
          </a:p>
          <a:p>
            <a:endParaRPr lang="zh-CN" altLang="en-US" sz="2400" i="1">
              <a:solidFill>
                <a:srgbClr val="00B050"/>
              </a:solidFill>
              <a:latin typeface="Arial Unicode MS" panose="020B0604020202020204" charset="-122"/>
              <a:ea typeface="Arial Unicode MS" panose="020B0604020202020204" charset="-122"/>
              <a:cs typeface="Arial Unicode MS" panose="020B0604020202020204" charset="-122"/>
            </a:endParaRPr>
          </a:p>
        </p:txBody>
      </p:sp>
      <p:pic>
        <p:nvPicPr>
          <p:cNvPr id="101" name="图片 100"/>
          <p:cNvPicPr/>
          <p:nvPr/>
        </p:nvPicPr>
        <p:blipFill>
          <a:blip r:embed="rId1"/>
          <a:stretch>
            <a:fillRect/>
          </a:stretch>
        </p:blipFill>
        <p:spPr>
          <a:xfrm>
            <a:off x="10712450" y="5786120"/>
            <a:ext cx="1406525" cy="1071880"/>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4775" y="107950"/>
            <a:ext cx="5115560" cy="6485255"/>
          </a:xfrm>
          <a:prstGeom prst="rect">
            <a:avLst/>
          </a:prstGeom>
          <a:noFill/>
          <a:ln>
            <a:solidFill>
              <a:schemeClr val="accent1"/>
            </a:solidFill>
          </a:ln>
        </p:spPr>
        <p:txBody>
          <a:bodyPr wrap="square" rtlCol="0">
            <a:spAutoFit/>
          </a:bodyPr>
          <a:p>
            <a:pPr algn="l" fontAlgn="auto">
              <a:lnSpc>
                <a:spcPts val="3660"/>
              </a:lnSpc>
            </a:pPr>
            <a:r>
              <a:rPr lang="en-US" altLang="zh-CN" sz="2800" b="1">
                <a:ln>
                  <a:solidFill>
                    <a:sysClr val="windowText" lastClr="000000"/>
                  </a:solidFill>
                </a:ln>
                <a:solidFill>
                  <a:srgbClr val="00B050"/>
                </a:solidFill>
                <a:latin typeface="Arial" panose="020B0604020202020204" pitchFamily="34" charset="0"/>
                <a:ea typeface="宋体" panose="02010600030101010101" pitchFamily="2" charset="-122"/>
                <a:cs typeface="Arial" panose="020B0604020202020204" pitchFamily="34" charset="0"/>
              </a:rPr>
              <a:t>Learn the language</a:t>
            </a:r>
            <a:endParaRPr lang="en-US" altLang="zh-CN" sz="2800" b="1">
              <a:ln>
                <a:solidFill>
                  <a:sysClr val="windowText" lastClr="000000"/>
                </a:solidFill>
              </a:ln>
              <a:solidFill>
                <a:srgbClr val="00B050"/>
              </a:solidFill>
              <a:latin typeface="宋体" panose="02010600030101010101" pitchFamily="2" charset="-122"/>
              <a:ea typeface="宋体" panose="02010600030101010101" pitchFamily="2" charset="-122"/>
              <a:cs typeface="宋体" panose="02010600030101010101" pitchFamily="2" charset="-122"/>
            </a:endParaRPr>
          </a:p>
          <a:p>
            <a:pPr algn="r" fontAlgn="auto">
              <a:lnSpc>
                <a:spcPts val="3300"/>
              </a:lnSpc>
              <a:spcBef>
                <a:spcPts val="0"/>
              </a:spcBef>
              <a:spcAft>
                <a:spcPts val="0"/>
              </a:spcAft>
            </a:pPr>
            <a:r>
              <a:rPr lang="en-US" altLang="zh-CN" sz="2800">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en-US" altLang="zh-CN" sz="2400">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1.越野赛 		</a:t>
            </a:r>
            <a:r>
              <a:rPr lang="en-US" altLang="zh-CN"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2.小学	</a:t>
            </a:r>
            <a:r>
              <a:rPr lang="en-US" altLang="zh-CN"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en-US" altLang="zh-CN"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师范大学</a:t>
            </a:r>
            <a:r>
              <a:rPr lang="en-US" altLang="zh-CN"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endParaRPr lang="en-US" altLang="zh-CN"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endParaRPr>
          </a:p>
          <a:p>
            <a:pPr algn="r" fontAlgn="auto">
              <a:lnSpc>
                <a:spcPts val="3300"/>
              </a:lnSpc>
              <a:spcBef>
                <a:spcPts val="0"/>
              </a:spcBef>
              <a:spcAft>
                <a:spcPts val="0"/>
              </a:spcAft>
            </a:pP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3.强忍住（不说）</a:t>
            </a:r>
            <a:endPar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endParaRPr>
          </a:p>
          <a:p>
            <a:pPr algn="r" fontAlgn="auto">
              <a:lnSpc>
                <a:spcPts val="3300"/>
              </a:lnSpc>
              <a:spcBef>
                <a:spcPts val="0"/>
              </a:spcBef>
              <a:spcAft>
                <a:spcPts val="0"/>
              </a:spcAft>
            </a:pPr>
            <a:r>
              <a:rPr lang="en-US" altLang="zh-CN"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4.怀有好意，出于好心</a:t>
            </a:r>
            <a:endPar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endParaRPr>
          </a:p>
          <a:p>
            <a:pPr algn="r" fontAlgn="auto">
              <a:lnSpc>
                <a:spcPts val="3300"/>
              </a:lnSpc>
              <a:spcBef>
                <a:spcPts val="0"/>
              </a:spcBef>
              <a:spcAft>
                <a:spcPts val="0"/>
              </a:spcAft>
            </a:pPr>
            <a:r>
              <a:rPr lang="en-US" altLang="zh-CN"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5.晃动/摆动他的腿</a:t>
            </a:r>
            <a:endPar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endParaRPr>
          </a:p>
          <a:p>
            <a:pPr algn="r" fontAlgn="auto">
              <a:lnSpc>
                <a:spcPts val="3300"/>
              </a:lnSpc>
              <a:spcBef>
                <a:spcPts val="0"/>
              </a:spcBef>
              <a:spcAft>
                <a:spcPts val="0"/>
              </a:spcAft>
            </a:pPr>
            <a:r>
              <a:rPr lang="en-US" altLang="zh-CN"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6.一个普通的孩子	</a:t>
            </a:r>
            <a:endPar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endParaRPr>
          </a:p>
          <a:p>
            <a:pPr algn="r" fontAlgn="auto">
              <a:lnSpc>
                <a:spcPts val="3300"/>
              </a:lnSpc>
              <a:spcBef>
                <a:spcPts val="0"/>
              </a:spcBef>
              <a:spcAft>
                <a:spcPts val="0"/>
              </a:spcAft>
            </a:pP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en-US" altLang="zh-CN"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7.尽力地		</a:t>
            </a:r>
            <a:r>
              <a:rPr lang="en-US" altLang="zh-CN"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8.对...熟悉		9.对...自豪/骄傲</a:t>
            </a:r>
            <a:endPar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endParaRPr>
          </a:p>
          <a:p>
            <a:pPr algn="r" fontAlgn="auto">
              <a:lnSpc>
                <a:spcPts val="3300"/>
              </a:lnSpc>
              <a:spcBef>
                <a:spcPts val="0"/>
              </a:spcBef>
              <a:spcAft>
                <a:spcPts val="0"/>
              </a:spcAft>
            </a:pPr>
            <a:r>
              <a:rPr lang="en-US" altLang="zh-CN"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满心骄傲	</a:t>
            </a:r>
            <a:r>
              <a:rPr lang="en-US" altLang="zh-CN"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10.没有错过一次练习</a:t>
            </a:r>
            <a:endPar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endParaRPr>
          </a:p>
          <a:p>
            <a:pPr algn="r" fontAlgn="auto">
              <a:lnSpc>
                <a:spcPts val="3300"/>
              </a:lnSpc>
              <a:spcBef>
                <a:spcPts val="0"/>
              </a:spcBef>
              <a:spcAft>
                <a:spcPts val="0"/>
              </a:spcAft>
            </a:pPr>
            <a:r>
              <a:rPr lang="en-US" altLang="zh-CN"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11.起跑线		</a:t>
            </a:r>
            <a:r>
              <a:rPr lang="en-US" altLang="zh-CN"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a:t>
            </a:r>
            <a:r>
              <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rPr>
              <a:t> 终点线</a:t>
            </a:r>
            <a:endParaRPr lang="zh-CN" altLang="en-US" sz="2400" b="1">
              <a:ln>
                <a:solidFill>
                  <a:sysClr val="windowText" lastClr="000000"/>
                </a:solidFill>
              </a:ln>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5363845" y="107950"/>
            <a:ext cx="6380480" cy="6593205"/>
          </a:xfrm>
          <a:prstGeom prst="rect">
            <a:avLst/>
          </a:prstGeom>
          <a:noFill/>
          <a:ln>
            <a:solidFill>
              <a:schemeClr val="accent1"/>
            </a:solidFill>
          </a:ln>
        </p:spPr>
        <p:txBody>
          <a:bodyPr wrap="square" rtlCol="0">
            <a:spAutoFit/>
          </a:bodyPr>
          <a:p>
            <a:pPr fontAlgn="auto">
              <a:lnSpc>
                <a:spcPts val="3660"/>
              </a:lnSpc>
            </a:pPr>
            <a:endParaRPr lang="zh-CN" altLang="en-US" sz="2800">
              <a:latin typeface="Arial" panose="020B0604020202020204" pitchFamily="34" charset="0"/>
              <a:cs typeface="Arial" panose="020B0604020202020204" pitchFamily="34" charset="0"/>
            </a:endParaRPr>
          </a:p>
          <a:p>
            <a:pPr fontAlgn="auto">
              <a:lnSpc>
                <a:spcPts val="3360"/>
              </a:lnSpc>
            </a:pPr>
            <a:r>
              <a:rPr lang="en-US" altLang="zh-CN" sz="2800">
                <a:latin typeface="Arial" panose="020B0604020202020204" pitchFamily="34" charset="0"/>
                <a:cs typeface="Arial" panose="020B0604020202020204" pitchFamily="34" charset="0"/>
              </a:rPr>
              <a:t>1.</a:t>
            </a:r>
            <a:r>
              <a:rPr lang="zh-CN" altLang="en-US" sz="2800">
                <a:latin typeface="Arial" panose="020B0604020202020204" pitchFamily="34" charset="0"/>
                <a:cs typeface="Arial" panose="020B0604020202020204" pitchFamily="34" charset="0"/>
              </a:rPr>
              <a:t>the cross-country race</a:t>
            </a:r>
            <a:endParaRPr lang="zh-CN" altLang="en-US" sz="2800">
              <a:latin typeface="Arial" panose="020B0604020202020204" pitchFamily="34" charset="0"/>
              <a:cs typeface="Arial" panose="020B0604020202020204" pitchFamily="34" charset="0"/>
            </a:endParaRPr>
          </a:p>
          <a:p>
            <a:pPr fontAlgn="auto">
              <a:lnSpc>
                <a:spcPts val="3360"/>
              </a:lnSpc>
            </a:pPr>
            <a:r>
              <a:rPr lang="en-US" altLang="zh-CN" sz="2800">
                <a:latin typeface="Arial" panose="020B0604020202020204" pitchFamily="34" charset="0"/>
                <a:cs typeface="Arial" panose="020B0604020202020204" pitchFamily="34" charset="0"/>
              </a:rPr>
              <a:t>2.</a:t>
            </a:r>
            <a:r>
              <a:rPr lang="zh-CN" altLang="en-US" sz="2800">
                <a:latin typeface="Arial" panose="020B0604020202020204" pitchFamily="34" charset="0"/>
                <a:cs typeface="Arial" panose="020B0604020202020204" pitchFamily="34" charset="0"/>
              </a:rPr>
              <a:t>primary school</a:t>
            </a:r>
            <a:endParaRPr lang="zh-CN" altLang="en-US" sz="2800">
              <a:latin typeface="Arial" panose="020B0604020202020204" pitchFamily="34" charset="0"/>
              <a:cs typeface="Arial" panose="020B0604020202020204" pitchFamily="34" charset="0"/>
            </a:endParaRPr>
          </a:p>
          <a:p>
            <a:pPr fontAlgn="auto">
              <a:lnSpc>
                <a:spcPts val="3360"/>
              </a:lnSpc>
            </a:pP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normal university</a:t>
            </a:r>
            <a:endParaRPr lang="zh-CN" altLang="en-US" sz="2800">
              <a:latin typeface="Arial" panose="020B0604020202020204" pitchFamily="34" charset="0"/>
              <a:cs typeface="Arial" panose="020B0604020202020204" pitchFamily="34" charset="0"/>
            </a:endParaRPr>
          </a:p>
          <a:p>
            <a:pPr fontAlgn="auto">
              <a:lnSpc>
                <a:spcPts val="3360"/>
              </a:lnSpc>
            </a:pPr>
            <a:r>
              <a:rPr lang="en-US" altLang="zh-CN" sz="2800">
                <a:latin typeface="Arial" panose="020B0604020202020204" pitchFamily="34" charset="0"/>
                <a:cs typeface="Arial" panose="020B0604020202020204" pitchFamily="34" charset="0"/>
              </a:rPr>
              <a:t>3.</a:t>
            </a:r>
            <a:r>
              <a:rPr lang="zh-CN" altLang="en-US" sz="2800">
                <a:latin typeface="Arial" panose="020B0604020202020204" pitchFamily="34" charset="0"/>
                <a:cs typeface="Arial" panose="020B0604020202020204" pitchFamily="34" charset="0"/>
              </a:rPr>
              <a:t>bite back...</a:t>
            </a:r>
            <a:endParaRPr lang="zh-CN" altLang="en-US" sz="2800">
              <a:latin typeface="Arial" panose="020B0604020202020204" pitchFamily="34" charset="0"/>
              <a:cs typeface="Arial" panose="020B0604020202020204" pitchFamily="34" charset="0"/>
            </a:endParaRPr>
          </a:p>
          <a:p>
            <a:pPr fontAlgn="auto">
              <a:lnSpc>
                <a:spcPts val="3360"/>
              </a:lnSpc>
            </a:pPr>
            <a:r>
              <a:rPr lang="en-US" altLang="zh-CN" sz="2800">
                <a:latin typeface="Arial" panose="020B0604020202020204" pitchFamily="34" charset="0"/>
                <a:cs typeface="Arial" panose="020B0604020202020204" pitchFamily="34" charset="0"/>
              </a:rPr>
              <a:t>4.</a:t>
            </a:r>
            <a:r>
              <a:rPr lang="zh-CN" altLang="en-US" sz="2800">
                <a:latin typeface="Arial" panose="020B0604020202020204" pitchFamily="34" charset="0"/>
                <a:cs typeface="Arial" panose="020B0604020202020204" pitchFamily="34" charset="0"/>
              </a:rPr>
              <a:t>mean well</a:t>
            </a:r>
            <a:endParaRPr lang="zh-CN" altLang="en-US" sz="2800">
              <a:latin typeface="Arial" panose="020B0604020202020204" pitchFamily="34" charset="0"/>
              <a:cs typeface="Arial" panose="020B0604020202020204" pitchFamily="34" charset="0"/>
            </a:endParaRPr>
          </a:p>
          <a:p>
            <a:pPr fontAlgn="auto">
              <a:lnSpc>
                <a:spcPts val="3360"/>
              </a:lnSpc>
            </a:pPr>
            <a:r>
              <a:rPr lang="en-US" altLang="zh-CN" sz="2800">
                <a:latin typeface="Arial" panose="020B0604020202020204" pitchFamily="34" charset="0"/>
                <a:cs typeface="Arial" panose="020B0604020202020204" pitchFamily="34" charset="0"/>
              </a:rPr>
              <a:t>5.</a:t>
            </a:r>
            <a:r>
              <a:rPr lang="zh-CN" altLang="en-US" sz="2800">
                <a:latin typeface="Arial" panose="020B0604020202020204" pitchFamily="34" charset="0"/>
                <a:cs typeface="Arial" panose="020B0604020202020204" pitchFamily="34" charset="0"/>
              </a:rPr>
              <a:t>swing his feet -- swung--swung</a:t>
            </a:r>
            <a:endParaRPr lang="zh-CN" altLang="en-US" sz="2800">
              <a:latin typeface="Arial" panose="020B0604020202020204" pitchFamily="34" charset="0"/>
              <a:cs typeface="Arial" panose="020B0604020202020204" pitchFamily="34" charset="0"/>
            </a:endParaRPr>
          </a:p>
          <a:p>
            <a:pPr fontAlgn="auto">
              <a:lnSpc>
                <a:spcPts val="3360"/>
              </a:lnSpc>
            </a:pPr>
            <a:r>
              <a:rPr lang="en-US" altLang="zh-CN" sz="2800">
                <a:latin typeface="Arial" panose="020B0604020202020204" pitchFamily="34" charset="0"/>
                <a:cs typeface="Arial" panose="020B0604020202020204" pitchFamily="34" charset="0"/>
              </a:rPr>
              <a:t>6.</a:t>
            </a:r>
            <a:r>
              <a:rPr lang="zh-CN" altLang="en-US" sz="2800">
                <a:latin typeface="Arial" panose="020B0604020202020204" pitchFamily="34" charset="0"/>
                <a:cs typeface="Arial" panose="020B0604020202020204" pitchFamily="34" charset="0"/>
              </a:rPr>
              <a:t>a regular kid</a:t>
            </a:r>
            <a:endParaRPr lang="zh-CN" altLang="en-US" sz="2800">
              <a:latin typeface="Arial" panose="020B0604020202020204" pitchFamily="34" charset="0"/>
              <a:cs typeface="Arial" panose="020B0604020202020204" pitchFamily="34" charset="0"/>
            </a:endParaRPr>
          </a:p>
          <a:p>
            <a:pPr fontAlgn="auto">
              <a:lnSpc>
                <a:spcPts val="3360"/>
              </a:lnSpc>
            </a:pPr>
            <a:r>
              <a:rPr lang="en-US" altLang="zh-CN" sz="2800">
                <a:latin typeface="Arial" panose="020B0604020202020204" pitchFamily="34" charset="0"/>
                <a:cs typeface="Arial" panose="020B0604020202020204" pitchFamily="34" charset="0"/>
              </a:rPr>
              <a:t>7.</a:t>
            </a:r>
            <a:r>
              <a:rPr lang="zh-CN" altLang="en-US" sz="2800">
                <a:latin typeface="Arial" panose="020B0604020202020204" pitchFamily="34" charset="0"/>
                <a:cs typeface="Arial" panose="020B0604020202020204" pitchFamily="34" charset="0"/>
              </a:rPr>
              <a:t>to the best of one</a:t>
            </a:r>
            <a:r>
              <a:rPr lang="en-US" altLang="zh-CN" sz="2800">
                <a:latin typeface="Arial" panose="020B0604020202020204" pitchFamily="34" charset="0"/>
                <a:cs typeface="Arial" panose="020B0604020202020204" pitchFamily="34" charset="0"/>
              </a:rPr>
              <a:t>’</a:t>
            </a:r>
            <a:r>
              <a:rPr lang="zh-CN" altLang="en-US" sz="2800">
                <a:latin typeface="Arial" panose="020B0604020202020204" pitchFamily="34" charset="0"/>
                <a:cs typeface="Arial" panose="020B0604020202020204" pitchFamily="34" charset="0"/>
              </a:rPr>
              <a:t>s ability</a:t>
            </a:r>
            <a:endParaRPr lang="zh-CN" altLang="en-US" sz="2800">
              <a:latin typeface="Arial" panose="020B0604020202020204" pitchFamily="34" charset="0"/>
              <a:cs typeface="Arial" panose="020B0604020202020204" pitchFamily="34" charset="0"/>
            </a:endParaRPr>
          </a:p>
          <a:p>
            <a:pPr fontAlgn="auto">
              <a:lnSpc>
                <a:spcPts val="3360"/>
              </a:lnSpc>
            </a:pPr>
            <a:r>
              <a:rPr lang="en-US" altLang="zh-CN" sz="2800">
                <a:latin typeface="Arial" panose="020B0604020202020204" pitchFamily="34" charset="0"/>
                <a:cs typeface="Arial" panose="020B0604020202020204" pitchFamily="34" charset="0"/>
              </a:rPr>
              <a:t>8.</a:t>
            </a:r>
            <a:r>
              <a:rPr lang="zh-CN" altLang="en-US" sz="2800">
                <a:latin typeface="Arial" panose="020B0604020202020204" pitchFamily="34" charset="0"/>
                <a:cs typeface="Arial" panose="020B0604020202020204" pitchFamily="34" charset="0"/>
              </a:rPr>
              <a:t>be familiar with...</a:t>
            </a:r>
            <a:endParaRPr lang="zh-CN" altLang="en-US" sz="2800">
              <a:latin typeface="Arial" panose="020B0604020202020204" pitchFamily="34" charset="0"/>
              <a:cs typeface="Arial" panose="020B0604020202020204" pitchFamily="34" charset="0"/>
            </a:endParaRPr>
          </a:p>
          <a:p>
            <a:pPr fontAlgn="auto">
              <a:lnSpc>
                <a:spcPts val="3360"/>
              </a:lnSpc>
            </a:pPr>
            <a:r>
              <a:rPr lang="en-US" altLang="zh-CN" sz="2800">
                <a:latin typeface="Arial" panose="020B0604020202020204" pitchFamily="34" charset="0"/>
                <a:cs typeface="Arial" panose="020B0604020202020204" pitchFamily="34" charset="0"/>
              </a:rPr>
              <a:t>9.</a:t>
            </a:r>
            <a:r>
              <a:rPr lang="zh-CN" altLang="en-US" sz="2800">
                <a:latin typeface="Arial" panose="020B0604020202020204" pitchFamily="34" charset="0"/>
                <a:cs typeface="Arial" panose="020B0604020202020204" pitchFamily="34" charset="0"/>
              </a:rPr>
              <a:t>be proud of..., take pride in...</a:t>
            </a:r>
            <a:endParaRPr lang="zh-CN" altLang="en-US" sz="2800">
              <a:latin typeface="Arial" panose="020B0604020202020204" pitchFamily="34" charset="0"/>
              <a:cs typeface="Arial" panose="020B0604020202020204" pitchFamily="34" charset="0"/>
            </a:endParaRPr>
          </a:p>
          <a:p>
            <a:pPr fontAlgn="auto">
              <a:lnSpc>
                <a:spcPts val="3360"/>
              </a:lnSpc>
            </a:pPr>
            <a:r>
              <a:rPr lang="en-US" altLang="zh-CN" sz="2800">
                <a:latin typeface="Arial" panose="020B0604020202020204" pitchFamily="34" charset="0"/>
                <a:cs typeface="Arial" panose="020B0604020202020204" pitchFamily="34" charset="0"/>
              </a:rPr>
              <a:t>   swell with pride</a:t>
            </a:r>
            <a:endParaRPr lang="en-US" altLang="zh-CN" sz="2800">
              <a:latin typeface="Arial" panose="020B0604020202020204" pitchFamily="34" charset="0"/>
              <a:cs typeface="Arial" panose="020B0604020202020204" pitchFamily="34" charset="0"/>
            </a:endParaRPr>
          </a:p>
          <a:p>
            <a:pPr fontAlgn="auto">
              <a:lnSpc>
                <a:spcPts val="3360"/>
              </a:lnSpc>
            </a:pPr>
            <a:r>
              <a:rPr lang="en-US" altLang="zh-CN" sz="2800">
                <a:latin typeface="Arial" panose="020B0604020202020204" pitchFamily="34" charset="0"/>
                <a:cs typeface="Arial" panose="020B0604020202020204" pitchFamily="34" charset="0"/>
              </a:rPr>
              <a:t>10.</a:t>
            </a:r>
            <a:r>
              <a:rPr lang="zh-CN" altLang="en-US" sz="2800">
                <a:latin typeface="Arial" panose="020B0604020202020204" pitchFamily="34" charset="0"/>
                <a:cs typeface="Arial" panose="020B0604020202020204" pitchFamily="34" charset="0"/>
              </a:rPr>
              <a:t>not miss a single practice</a:t>
            </a:r>
            <a:endParaRPr lang="zh-CN" altLang="en-US" sz="2800">
              <a:latin typeface="Arial" panose="020B0604020202020204" pitchFamily="34" charset="0"/>
              <a:cs typeface="Arial" panose="020B0604020202020204" pitchFamily="34" charset="0"/>
            </a:endParaRPr>
          </a:p>
          <a:p>
            <a:pPr fontAlgn="auto">
              <a:lnSpc>
                <a:spcPts val="3360"/>
              </a:lnSpc>
            </a:pPr>
            <a:r>
              <a:rPr lang="en-US" altLang="zh-CN" sz="2800">
                <a:latin typeface="Arial" panose="020B0604020202020204" pitchFamily="34" charset="0"/>
                <a:cs typeface="Arial" panose="020B0604020202020204" pitchFamily="34" charset="0"/>
              </a:rPr>
              <a:t>11.</a:t>
            </a:r>
            <a:r>
              <a:rPr lang="zh-CN" altLang="en-US" sz="2800">
                <a:latin typeface="Arial" panose="020B0604020202020204" pitchFamily="34" charset="0"/>
                <a:cs typeface="Arial" panose="020B0604020202020204" pitchFamily="34" charset="0"/>
              </a:rPr>
              <a:t>the starting line</a:t>
            </a:r>
            <a:endParaRPr lang="zh-CN" altLang="en-US" sz="2800">
              <a:latin typeface="Arial" panose="020B0604020202020204" pitchFamily="34" charset="0"/>
              <a:cs typeface="Arial" panose="020B0604020202020204" pitchFamily="34" charset="0"/>
            </a:endParaRPr>
          </a:p>
          <a:p>
            <a:pPr fontAlgn="auto">
              <a:lnSpc>
                <a:spcPts val="3360"/>
              </a:lnSpc>
            </a:pPr>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 the finishing line</a:t>
            </a:r>
            <a:endParaRPr lang="zh-CN" altLang="en-US" sz="280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1445" y="635"/>
            <a:ext cx="11870055" cy="6492875"/>
          </a:xfrm>
          <a:prstGeom prst="rect">
            <a:avLst/>
          </a:prstGeom>
          <a:noFill/>
        </p:spPr>
        <p:txBody>
          <a:bodyPr wrap="square" rtlCol="0">
            <a:spAutoFit/>
          </a:bodyPr>
          <a:p>
            <a:r>
              <a:rPr lang="en-US" altLang="zh-CN" sz="3200" b="1">
                <a:solidFill>
                  <a:srgbClr val="00B050"/>
                </a:solidFill>
                <a:latin typeface="Times New Roman" panose="02020603050405020304" charset="0"/>
                <a:cs typeface="Times New Roman" panose="02020603050405020304" charset="0"/>
              </a:rPr>
              <a:t>Understand the story- Fill in the blanks:</a:t>
            </a:r>
            <a:endParaRPr lang="en-US" altLang="zh-CN" sz="3200" b="1">
              <a:solidFill>
                <a:srgbClr val="00B050"/>
              </a:solidFill>
              <a:latin typeface="Times New Roman" panose="02020603050405020304" charset="0"/>
              <a:cs typeface="Times New Roman" panose="02020603050405020304" charset="0"/>
            </a:endParaRPr>
          </a:p>
          <a:p>
            <a:r>
              <a:rPr lang="en-US" altLang="zh-CN" sz="3200">
                <a:latin typeface="Times New Roman" panose="02020603050405020304" charset="0"/>
                <a:cs typeface="Times New Roman" panose="02020603050405020304" charset="0"/>
              </a:rPr>
              <a:t>    </a:t>
            </a:r>
            <a:r>
              <a:rPr lang="zh-CN" altLang="en-US" sz="3200">
                <a:latin typeface="Times New Roman" panose="02020603050405020304" charset="0"/>
                <a:ea typeface="Arial Unicode MS" panose="020B0604020202020204" charset="-122"/>
                <a:cs typeface="Times New Roman" panose="02020603050405020304" charset="0"/>
                <a:sym typeface="+mn-ea"/>
              </a:rPr>
              <a:t>David had a brain disease </a:t>
            </a:r>
            <a:r>
              <a:rPr lang="en-US" altLang="zh-CN" sz="3200">
                <a:latin typeface="Times New Roman" panose="02020603050405020304" charset="0"/>
                <a:ea typeface="Arial Unicode MS" panose="020B0604020202020204" charset="-122"/>
                <a:cs typeface="Times New Roman" panose="02020603050405020304" charset="0"/>
                <a:sym typeface="+mn-ea"/>
              </a:rPr>
              <a:t>______</a:t>
            </a:r>
            <a:r>
              <a:rPr lang="zh-CN" altLang="en-US" sz="3200">
                <a:latin typeface="Times New Roman" panose="02020603050405020304" charset="0"/>
                <a:ea typeface="Arial Unicode MS" panose="020B0604020202020204" charset="-122"/>
                <a:cs typeface="Times New Roman" panose="02020603050405020304" charset="0"/>
                <a:sym typeface="+mn-ea"/>
              </a:rPr>
              <a:t> prevented him from walking or running like other children, but </a:t>
            </a:r>
            <a:r>
              <a:rPr lang="en-US" altLang="zh-CN" sz="3200">
                <a:latin typeface="Times New Roman" panose="02020603050405020304" charset="0"/>
                <a:ea typeface="Arial Unicode MS" panose="020B0604020202020204" charset="-122"/>
                <a:cs typeface="Times New Roman" panose="02020603050405020304" charset="0"/>
                <a:sym typeface="+mn-ea"/>
              </a:rPr>
              <a:t>h</a:t>
            </a:r>
            <a:r>
              <a:rPr lang="zh-CN" altLang="en-US" sz="3200">
                <a:latin typeface="Times New Roman" panose="02020603050405020304" charset="0"/>
                <a:ea typeface="Arial Unicode MS" panose="020B0604020202020204" charset="-122"/>
                <a:cs typeface="Times New Roman" panose="02020603050405020304" charset="0"/>
                <a:sym typeface="+mn-ea"/>
              </a:rPr>
              <a:t>e always participated </a:t>
            </a:r>
            <a:r>
              <a:rPr lang="en-US" altLang="zh-CN" sz="3200">
                <a:latin typeface="Times New Roman" panose="02020603050405020304" charset="0"/>
                <a:ea typeface="Arial Unicode MS" panose="020B0604020202020204" charset="-122"/>
                <a:cs typeface="Times New Roman" panose="02020603050405020304" charset="0"/>
                <a:sym typeface="+mn-ea"/>
              </a:rPr>
              <a:t>____</a:t>
            </a:r>
            <a:r>
              <a:rPr lang="zh-CN" altLang="en-US" sz="3200">
                <a:latin typeface="Times New Roman" panose="02020603050405020304" charset="0"/>
                <a:ea typeface="Arial Unicode MS" panose="020B0604020202020204" charset="-122"/>
                <a:cs typeface="Times New Roman" panose="02020603050405020304" charset="0"/>
                <a:sym typeface="+mn-ea"/>
              </a:rPr>
              <a:t> the best of his ability </a:t>
            </a:r>
            <a:r>
              <a:rPr lang="en-US" altLang="zh-CN" sz="3200">
                <a:latin typeface="Times New Roman" panose="02020603050405020304" charset="0"/>
                <a:ea typeface="Arial Unicode MS" panose="020B0604020202020204" charset="-122"/>
                <a:cs typeface="Times New Roman" panose="02020603050405020304" charset="0"/>
                <a:sym typeface="+mn-ea"/>
              </a:rPr>
              <a:t>_____</a:t>
            </a:r>
            <a:r>
              <a:rPr lang="zh-CN" altLang="en-US" sz="3200">
                <a:latin typeface="Times New Roman" panose="02020603050405020304" charset="0"/>
                <a:ea typeface="Arial Unicode MS" panose="020B0604020202020204" charset="-122"/>
                <a:cs typeface="Times New Roman" panose="02020603050405020304" charset="0"/>
                <a:sym typeface="+mn-ea"/>
              </a:rPr>
              <a:t> whatever they were doing</a:t>
            </a:r>
            <a:r>
              <a:rPr lang="en-US" altLang="zh-CN" sz="3200">
                <a:latin typeface="Times New Roman" panose="02020603050405020304" charset="0"/>
                <a:ea typeface="Arial Unicode MS" panose="020B0604020202020204" charset="-122"/>
                <a:cs typeface="Times New Roman" panose="02020603050405020304" charset="0"/>
                <a:sym typeface="+mn-ea"/>
              </a:rPr>
              <a:t> </a:t>
            </a:r>
            <a:r>
              <a:rPr lang="zh-CN" altLang="en-US" sz="3200">
                <a:latin typeface="Times New Roman" panose="02020603050405020304" charset="0"/>
                <a:ea typeface="Arial Unicode MS" panose="020B0604020202020204" charset="-122"/>
                <a:cs typeface="Times New Roman" panose="02020603050405020304" charset="0"/>
                <a:sym typeface="+mn-ea"/>
              </a:rPr>
              <a:t>at schoo</a:t>
            </a:r>
            <a:r>
              <a:rPr lang="en-US" altLang="zh-CN" sz="3200">
                <a:latin typeface="Times New Roman" panose="02020603050405020304" charset="0"/>
                <a:ea typeface="Arial Unicode MS" panose="020B0604020202020204" charset="-122"/>
                <a:cs typeface="Times New Roman" panose="02020603050405020304" charset="0"/>
                <a:sym typeface="+mn-ea"/>
              </a:rPr>
              <a:t>l</a:t>
            </a:r>
            <a:r>
              <a:rPr lang="zh-CN" altLang="en-US" sz="3200">
                <a:latin typeface="Times New Roman" panose="02020603050405020304" charset="0"/>
                <a:ea typeface="Arial Unicode MS" panose="020B0604020202020204" charset="-122"/>
                <a:cs typeface="Times New Roman" panose="02020603050405020304" charset="0"/>
                <a:sym typeface="+mn-ea"/>
              </a:rPr>
              <a:t>. </a:t>
            </a:r>
            <a:r>
              <a:rPr lang="en-US" altLang="zh-CN" sz="3200">
                <a:latin typeface="Times New Roman" panose="02020603050405020304" charset="0"/>
                <a:ea typeface="Arial Unicode MS" panose="020B0604020202020204" charset="-122"/>
                <a:cs typeface="Times New Roman" panose="02020603050405020304" charset="0"/>
                <a:sym typeface="+mn-ea"/>
              </a:rPr>
              <a:t>And as a member of the cross-country team, he never missed a practice, for which his classmates considered him a regular kid and I was proud of </a:t>
            </a:r>
            <a:r>
              <a:rPr lang="zh-CN" altLang="en-US" sz="3200">
                <a:latin typeface="Times New Roman" panose="02020603050405020304" charset="0"/>
                <a:ea typeface="Arial Unicode MS" panose="020B0604020202020204" charset="-122"/>
                <a:cs typeface="Times New Roman" panose="02020603050405020304" charset="0"/>
                <a:sym typeface="+mn-ea"/>
              </a:rPr>
              <a:t>his strong </a:t>
            </a:r>
            <a:r>
              <a:rPr lang="en-US" altLang="zh-CN" sz="3200">
                <a:latin typeface="Times New Roman" panose="02020603050405020304" charset="0"/>
                <a:ea typeface="Arial Unicode MS" panose="020B0604020202020204" charset="-122"/>
                <a:cs typeface="Times New Roman" panose="02020603050405020304" charset="0"/>
                <a:sym typeface="+mn-ea"/>
              </a:rPr>
              <a:t>____________</a:t>
            </a:r>
            <a:r>
              <a:rPr lang="zh-CN" altLang="en-US" sz="3200">
                <a:latin typeface="Times New Roman" panose="02020603050405020304" charset="0"/>
                <a:ea typeface="Arial Unicode MS" panose="020B0604020202020204" charset="-122"/>
                <a:cs typeface="Times New Roman" panose="02020603050405020304" charset="0"/>
                <a:sym typeface="+mn-ea"/>
              </a:rPr>
              <a:t>.</a:t>
            </a:r>
            <a:endParaRPr lang="zh-CN" altLang="en-US" sz="3200">
              <a:latin typeface="Times New Roman" panose="02020603050405020304" charset="0"/>
              <a:ea typeface="Arial Unicode MS" panose="020B0604020202020204" charset="-122"/>
              <a:cs typeface="Times New Roman" panose="02020603050405020304" charset="0"/>
              <a:sym typeface="+mn-ea"/>
            </a:endParaRPr>
          </a:p>
          <a:p>
            <a:r>
              <a:rPr lang="zh-CN" altLang="en-US" sz="3200">
                <a:latin typeface="Times New Roman" panose="02020603050405020304" charset="0"/>
                <a:ea typeface="Arial Unicode MS" panose="020B0604020202020204" charset="-122"/>
                <a:cs typeface="Times New Roman" panose="02020603050405020304" charset="0"/>
                <a:sym typeface="+mn-ea"/>
              </a:rPr>
              <a:t> </a:t>
            </a:r>
            <a:r>
              <a:rPr lang="en-US" altLang="zh-CN" sz="3200">
                <a:latin typeface="Times New Roman" panose="02020603050405020304" charset="0"/>
                <a:ea typeface="Arial Unicode MS" panose="020B0604020202020204" charset="-122"/>
                <a:cs typeface="Times New Roman" panose="02020603050405020304" charset="0"/>
                <a:sym typeface="+mn-ea"/>
              </a:rPr>
              <a:t> On the </a:t>
            </a:r>
            <a:r>
              <a:rPr lang="zh-CN" altLang="en-US" sz="3200">
                <a:latin typeface="Times New Roman" panose="02020603050405020304" charset="0"/>
                <a:ea typeface="Arial Unicode MS" panose="020B0604020202020204" charset="-122"/>
                <a:cs typeface="Times New Roman" panose="02020603050405020304" charset="0"/>
                <a:sym typeface="+mn-ea"/>
              </a:rPr>
              <a:t>day of the big cross-country run</a:t>
            </a:r>
            <a:r>
              <a:rPr lang="en-US" altLang="zh-CN" sz="3200">
                <a:latin typeface="Times New Roman" panose="02020603050405020304" charset="0"/>
                <a:ea typeface="Arial Unicode MS" panose="020B0604020202020204" charset="-122"/>
                <a:cs typeface="Times New Roman" panose="02020603050405020304" charset="0"/>
                <a:sym typeface="+mn-ea"/>
              </a:rPr>
              <a:t> which ____________(attend) by seven primary schools, the coach, afraid that David would be laughed at, let David himself  decide ________ to run or not, which made David feel very frustrated.  He was alone by the fence, without his ususal big _______(tooth) smile. Learning about his decision and the reasons behind, I walked towards the boy...</a:t>
            </a:r>
            <a:endParaRPr lang="en-US" altLang="zh-CN" sz="3200">
              <a:latin typeface="Times New Roman" panose="02020603050405020304" charset="0"/>
              <a:ea typeface="Arial Unicode MS" panose="020B0604020202020204" charset="-122"/>
              <a:cs typeface="Times New Roman" panose="02020603050405020304" charset="0"/>
              <a:sym typeface="+mn-ea"/>
            </a:endParaRPr>
          </a:p>
        </p:txBody>
      </p:sp>
      <p:sp>
        <p:nvSpPr>
          <p:cNvPr id="3" name="文本框 2"/>
          <p:cNvSpPr txBox="1"/>
          <p:nvPr/>
        </p:nvSpPr>
        <p:spPr>
          <a:xfrm>
            <a:off x="4782185" y="528320"/>
            <a:ext cx="1312545" cy="583565"/>
          </a:xfrm>
          <a:prstGeom prst="rect">
            <a:avLst/>
          </a:prstGeom>
          <a:noFill/>
        </p:spPr>
        <p:txBody>
          <a:bodyPr wrap="square" rtlCol="0">
            <a:spAutoFit/>
          </a:bodyPr>
          <a:p>
            <a:r>
              <a:rPr lang="en-US" altLang="zh-CN" sz="3200">
                <a:solidFill>
                  <a:srgbClr val="FF0000"/>
                </a:solidFill>
              </a:rPr>
              <a:t>which</a:t>
            </a:r>
            <a:endParaRPr lang="en-US" altLang="zh-CN" sz="3200">
              <a:solidFill>
                <a:srgbClr val="FF0000"/>
              </a:solidFill>
            </a:endParaRPr>
          </a:p>
        </p:txBody>
      </p:sp>
      <p:sp>
        <p:nvSpPr>
          <p:cNvPr id="4" name="文本框 3"/>
          <p:cNvSpPr txBox="1"/>
          <p:nvPr/>
        </p:nvSpPr>
        <p:spPr>
          <a:xfrm>
            <a:off x="8921115" y="949325"/>
            <a:ext cx="1312545" cy="583565"/>
          </a:xfrm>
          <a:prstGeom prst="rect">
            <a:avLst/>
          </a:prstGeom>
          <a:noFill/>
        </p:spPr>
        <p:txBody>
          <a:bodyPr wrap="square" rtlCol="0">
            <a:spAutoFit/>
          </a:bodyPr>
          <a:p>
            <a:r>
              <a:rPr lang="en-US" altLang="zh-CN" sz="3200">
                <a:solidFill>
                  <a:srgbClr val="FF0000"/>
                </a:solidFill>
              </a:rPr>
              <a:t>  to</a:t>
            </a:r>
            <a:endParaRPr lang="en-US" altLang="zh-CN" sz="3200">
              <a:solidFill>
                <a:srgbClr val="FF0000"/>
              </a:solidFill>
            </a:endParaRPr>
          </a:p>
        </p:txBody>
      </p:sp>
      <p:sp>
        <p:nvSpPr>
          <p:cNvPr id="5" name="文本框 4"/>
          <p:cNvSpPr txBox="1"/>
          <p:nvPr/>
        </p:nvSpPr>
        <p:spPr>
          <a:xfrm>
            <a:off x="1741170" y="1440180"/>
            <a:ext cx="1312545" cy="583565"/>
          </a:xfrm>
          <a:prstGeom prst="rect">
            <a:avLst/>
          </a:prstGeom>
          <a:noFill/>
        </p:spPr>
        <p:txBody>
          <a:bodyPr wrap="square" rtlCol="0">
            <a:spAutoFit/>
          </a:bodyPr>
          <a:p>
            <a:r>
              <a:rPr lang="en-US" altLang="zh-CN" sz="3200">
                <a:solidFill>
                  <a:srgbClr val="FF0000"/>
                </a:solidFill>
              </a:rPr>
              <a:t>   in</a:t>
            </a:r>
            <a:endParaRPr lang="en-US" altLang="zh-CN" sz="3200">
              <a:solidFill>
                <a:srgbClr val="FF0000"/>
              </a:solidFill>
            </a:endParaRPr>
          </a:p>
        </p:txBody>
      </p:sp>
      <p:sp>
        <p:nvSpPr>
          <p:cNvPr id="6" name="文本框 5"/>
          <p:cNvSpPr txBox="1"/>
          <p:nvPr/>
        </p:nvSpPr>
        <p:spPr>
          <a:xfrm>
            <a:off x="132080" y="2955290"/>
            <a:ext cx="2783205" cy="583565"/>
          </a:xfrm>
          <a:prstGeom prst="rect">
            <a:avLst/>
          </a:prstGeom>
          <a:noFill/>
        </p:spPr>
        <p:txBody>
          <a:bodyPr wrap="square" rtlCol="0">
            <a:spAutoFit/>
          </a:bodyPr>
          <a:p>
            <a:r>
              <a:rPr lang="en-US" altLang="zh-CN" sz="3200">
                <a:solidFill>
                  <a:srgbClr val="FF0000"/>
                </a:solidFill>
              </a:rPr>
              <a:t>determination</a:t>
            </a:r>
            <a:endParaRPr lang="en-US" altLang="zh-CN" sz="3200">
              <a:solidFill>
                <a:srgbClr val="FF0000"/>
              </a:solidFill>
            </a:endParaRPr>
          </a:p>
        </p:txBody>
      </p:sp>
      <p:sp>
        <p:nvSpPr>
          <p:cNvPr id="7" name="文本框 6"/>
          <p:cNvSpPr txBox="1"/>
          <p:nvPr/>
        </p:nvSpPr>
        <p:spPr>
          <a:xfrm>
            <a:off x="7821930" y="3382010"/>
            <a:ext cx="2677160" cy="583565"/>
          </a:xfrm>
          <a:prstGeom prst="rect">
            <a:avLst/>
          </a:prstGeom>
          <a:noFill/>
        </p:spPr>
        <p:txBody>
          <a:bodyPr wrap="square" rtlCol="0">
            <a:spAutoFit/>
          </a:bodyPr>
          <a:p>
            <a:r>
              <a:rPr lang="en-US" altLang="zh-CN" sz="3200">
                <a:solidFill>
                  <a:srgbClr val="FF0000"/>
                </a:solidFill>
              </a:rPr>
              <a:t>was attended</a:t>
            </a:r>
            <a:endParaRPr lang="en-US" altLang="zh-CN" sz="3200">
              <a:solidFill>
                <a:srgbClr val="FF0000"/>
              </a:solidFill>
            </a:endParaRPr>
          </a:p>
        </p:txBody>
      </p:sp>
      <p:sp>
        <p:nvSpPr>
          <p:cNvPr id="8" name="文本框 7"/>
          <p:cNvSpPr txBox="1"/>
          <p:nvPr/>
        </p:nvSpPr>
        <p:spPr>
          <a:xfrm>
            <a:off x="6186170" y="4410710"/>
            <a:ext cx="1793240" cy="583565"/>
          </a:xfrm>
          <a:prstGeom prst="rect">
            <a:avLst/>
          </a:prstGeom>
          <a:noFill/>
        </p:spPr>
        <p:txBody>
          <a:bodyPr wrap="square" rtlCol="0">
            <a:spAutoFit/>
          </a:bodyPr>
          <a:p>
            <a:r>
              <a:rPr lang="en-US" altLang="zh-CN" sz="3200">
                <a:solidFill>
                  <a:srgbClr val="FF0000"/>
                </a:solidFill>
              </a:rPr>
              <a:t>whether</a:t>
            </a:r>
            <a:endParaRPr lang="en-US" altLang="zh-CN" sz="3200">
              <a:solidFill>
                <a:srgbClr val="FF0000"/>
              </a:solidFill>
            </a:endParaRPr>
          </a:p>
        </p:txBody>
      </p:sp>
      <p:sp>
        <p:nvSpPr>
          <p:cNvPr id="9" name="文本框 8"/>
          <p:cNvSpPr txBox="1"/>
          <p:nvPr/>
        </p:nvSpPr>
        <p:spPr>
          <a:xfrm>
            <a:off x="2559685" y="5382260"/>
            <a:ext cx="1312545" cy="583565"/>
          </a:xfrm>
          <a:prstGeom prst="rect">
            <a:avLst/>
          </a:prstGeom>
          <a:noFill/>
        </p:spPr>
        <p:txBody>
          <a:bodyPr wrap="square" rtlCol="0">
            <a:spAutoFit/>
          </a:bodyPr>
          <a:p>
            <a:r>
              <a:rPr lang="en-US" altLang="zh-CN" sz="3200">
                <a:solidFill>
                  <a:srgbClr val="FF0000"/>
                </a:solidFill>
              </a:rPr>
              <a:t>toothy</a:t>
            </a:r>
            <a:endParaRPr lang="en-US" altLang="zh-CN" sz="32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50495" y="3439160"/>
            <a:ext cx="214503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412ED0"/>
                </a:solidFill>
              </a:rPr>
              <a:t>1.Beginning </a:t>
            </a:r>
            <a:endParaRPr lang="en-US" altLang="zh-CN" sz="2800">
              <a:solidFill>
                <a:srgbClr val="412ED0"/>
              </a:solidFill>
            </a:endParaRPr>
          </a:p>
        </p:txBody>
      </p:sp>
      <p:sp>
        <p:nvSpPr>
          <p:cNvPr id="4" name="文本框 3"/>
          <p:cNvSpPr txBox="1"/>
          <p:nvPr/>
        </p:nvSpPr>
        <p:spPr>
          <a:xfrm>
            <a:off x="2096770" y="1851660"/>
            <a:ext cx="258000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412ED0"/>
                </a:solidFill>
              </a:rPr>
              <a:t>2.Rising action</a:t>
            </a:r>
            <a:endParaRPr lang="en-US" altLang="zh-CN" sz="2800">
              <a:solidFill>
                <a:srgbClr val="412ED0"/>
              </a:solidFill>
            </a:endParaRPr>
          </a:p>
        </p:txBody>
      </p:sp>
      <p:sp>
        <p:nvSpPr>
          <p:cNvPr id="5" name="文本框 4"/>
          <p:cNvSpPr txBox="1"/>
          <p:nvPr/>
        </p:nvSpPr>
        <p:spPr>
          <a:xfrm>
            <a:off x="4571365" y="466090"/>
            <a:ext cx="163068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412ED0"/>
                </a:solidFill>
              </a:rPr>
              <a:t>3.Climax</a:t>
            </a:r>
            <a:endParaRPr lang="en-US" altLang="zh-CN" sz="2800">
              <a:solidFill>
                <a:srgbClr val="412ED0"/>
              </a:solidFill>
            </a:endParaRPr>
          </a:p>
        </p:txBody>
      </p:sp>
      <p:sp>
        <p:nvSpPr>
          <p:cNvPr id="6" name="文本框 5"/>
          <p:cNvSpPr txBox="1"/>
          <p:nvPr/>
        </p:nvSpPr>
        <p:spPr>
          <a:xfrm>
            <a:off x="6518275" y="1534795"/>
            <a:ext cx="2729230"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412ED0"/>
                </a:solidFill>
              </a:rPr>
              <a:t>4.Falling action</a:t>
            </a:r>
            <a:endParaRPr lang="en-US" altLang="zh-CN" sz="2800">
              <a:solidFill>
                <a:srgbClr val="412ED0"/>
              </a:solidFill>
            </a:endParaRPr>
          </a:p>
        </p:txBody>
      </p:sp>
      <p:sp>
        <p:nvSpPr>
          <p:cNvPr id="7" name="文本框 6"/>
          <p:cNvSpPr txBox="1"/>
          <p:nvPr/>
        </p:nvSpPr>
        <p:spPr>
          <a:xfrm>
            <a:off x="7897495" y="3652520"/>
            <a:ext cx="1659255" cy="52197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solidFill>
                  <a:srgbClr val="412ED0"/>
                </a:solidFill>
              </a:rPr>
              <a:t>5.Ending</a:t>
            </a:r>
            <a:endParaRPr lang="en-US" altLang="zh-CN" sz="2800">
              <a:solidFill>
                <a:srgbClr val="412ED0"/>
              </a:solidFill>
            </a:endParaRPr>
          </a:p>
        </p:txBody>
      </p:sp>
      <p:sp>
        <p:nvSpPr>
          <p:cNvPr id="2" name="文本框 1"/>
          <p:cNvSpPr txBox="1"/>
          <p:nvPr/>
        </p:nvSpPr>
        <p:spPr>
          <a:xfrm>
            <a:off x="0" y="3961130"/>
            <a:ext cx="5175250" cy="1383665"/>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Though with a brain disease, David always finished the practice, was thought a regular kid.</a:t>
            </a:r>
            <a:endParaRPr lang="en-US" altLang="zh-CN" sz="2800">
              <a:latin typeface="Times New Roman" panose="02020603050405020304" charset="0"/>
              <a:cs typeface="Times New Roman" panose="02020603050405020304" charset="0"/>
            </a:endParaRPr>
          </a:p>
        </p:txBody>
      </p:sp>
      <p:sp>
        <p:nvSpPr>
          <p:cNvPr id="8" name="文本框 7"/>
          <p:cNvSpPr txBox="1"/>
          <p:nvPr/>
        </p:nvSpPr>
        <p:spPr>
          <a:xfrm>
            <a:off x="378460" y="2430145"/>
            <a:ext cx="4041775" cy="953135"/>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Coach gave him the choice to run or not. </a:t>
            </a:r>
            <a:endParaRPr lang="en-US" altLang="zh-CN" sz="2800">
              <a:latin typeface="Times New Roman" panose="02020603050405020304" charset="0"/>
              <a:cs typeface="Times New Roman" panose="02020603050405020304" charset="0"/>
            </a:endParaRPr>
          </a:p>
        </p:txBody>
      </p:sp>
      <p:sp>
        <p:nvSpPr>
          <p:cNvPr id="9" name="文本框 8"/>
          <p:cNvSpPr txBox="1"/>
          <p:nvPr/>
        </p:nvSpPr>
        <p:spPr>
          <a:xfrm>
            <a:off x="1350645" y="988060"/>
            <a:ext cx="3824605"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David  decided not to run</a:t>
            </a:r>
            <a:endParaRPr lang="en-US" altLang="zh-CN" sz="2800">
              <a:latin typeface="Times New Roman" panose="02020603050405020304" charset="0"/>
              <a:cs typeface="Times New Roman" panose="02020603050405020304" charset="0"/>
            </a:endParaRPr>
          </a:p>
        </p:txBody>
      </p:sp>
      <p:cxnSp>
        <p:nvCxnSpPr>
          <p:cNvPr id="10" name="直接连接符 9"/>
          <p:cNvCxnSpPr/>
          <p:nvPr/>
        </p:nvCxnSpPr>
        <p:spPr>
          <a:xfrm flipV="1">
            <a:off x="165735" y="5261610"/>
            <a:ext cx="3334385" cy="304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500120" y="810260"/>
            <a:ext cx="1675130" cy="4451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287645" y="840740"/>
            <a:ext cx="3176905" cy="4073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64550" y="4944745"/>
            <a:ext cx="29121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820535" y="2056765"/>
            <a:ext cx="5160010" cy="953135"/>
          </a:xfrm>
          <a:prstGeom prst="rect">
            <a:avLst/>
          </a:prstGeom>
          <a:noFill/>
        </p:spPr>
        <p:txBody>
          <a:bodyPr wrap="square" rtlCol="0">
            <a:spAutoFit/>
          </a:bodyPr>
          <a:p>
            <a:r>
              <a:rPr lang="zh-CN" altLang="en-US" sz="2800">
                <a:latin typeface="Times New Roman" panose="02020603050405020304" charset="0"/>
                <a:ea typeface="Arial Unicode MS" panose="020B0604020202020204" charset="-122"/>
                <a:cs typeface="Times New Roman" panose="02020603050405020304" charset="0"/>
                <a:sym typeface="+mn-ea"/>
              </a:rPr>
              <a:t>We sat down next to each  other, but David wouldn’t look at me.</a:t>
            </a:r>
            <a:endParaRPr lang="zh-CN" altLang="en-US" sz="2800">
              <a:latin typeface="Times New Roman" panose="02020603050405020304" charset="0"/>
              <a:ea typeface="Arial Unicode MS" panose="020B0604020202020204" charset="-122"/>
              <a:cs typeface="Times New Roman" panose="02020603050405020304" charset="0"/>
              <a:sym typeface="+mn-ea"/>
            </a:endParaRPr>
          </a:p>
        </p:txBody>
      </p:sp>
      <p:sp>
        <p:nvSpPr>
          <p:cNvPr id="15" name="文本框 14"/>
          <p:cNvSpPr txBox="1"/>
          <p:nvPr/>
        </p:nvSpPr>
        <p:spPr>
          <a:xfrm>
            <a:off x="7527290" y="4174490"/>
            <a:ext cx="4559300" cy="1122045"/>
          </a:xfrm>
          <a:prstGeom prst="rect">
            <a:avLst/>
          </a:prstGeom>
          <a:noFill/>
        </p:spPr>
        <p:txBody>
          <a:bodyPr wrap="square" rtlCol="0">
            <a:spAutoFit/>
          </a:bodyPr>
          <a:p>
            <a:pPr fontAlgn="auto">
              <a:lnSpc>
                <a:spcPts val="2680"/>
              </a:lnSpc>
            </a:pPr>
            <a:r>
              <a:rPr lang="zh-CN" altLang="en-US" sz="2800">
                <a:latin typeface="Times New Roman" panose="02020603050405020304" charset="0"/>
                <a:ea typeface="Arial Unicode MS" panose="020B0604020202020204" charset="-122"/>
                <a:cs typeface="Times New Roman" panose="02020603050405020304" charset="0"/>
                <a:sym typeface="+mn-ea"/>
              </a:rPr>
              <a:t>I watched as David moved  up to the starting line with the other runners.</a:t>
            </a:r>
            <a:endParaRPr lang="zh-CN" altLang="en-US" sz="2800">
              <a:latin typeface="Times New Roman" panose="02020603050405020304" charset="0"/>
              <a:ea typeface="Arial Unicode MS" panose="020B0604020202020204" charset="-122"/>
              <a:cs typeface="Times New Roman" panose="02020603050405020304" charset="0"/>
              <a:sym typeface="+mn-ea"/>
            </a:endParaRPr>
          </a:p>
        </p:txBody>
      </p:sp>
      <p:sp>
        <p:nvSpPr>
          <p:cNvPr id="16" name="文本框 15"/>
          <p:cNvSpPr txBox="1"/>
          <p:nvPr/>
        </p:nvSpPr>
        <p:spPr>
          <a:xfrm>
            <a:off x="1210310" y="5491480"/>
            <a:ext cx="4231005" cy="5835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p>
            <a:r>
              <a:rPr lang="en-US" altLang="zh-CN" sz="3200">
                <a:solidFill>
                  <a:schemeClr val="tx1"/>
                </a:solidFill>
                <a:latin typeface="Arial" panose="020B0604020202020204" pitchFamily="34" charset="0"/>
                <a:cs typeface="Arial" panose="020B0604020202020204" pitchFamily="34" charset="0"/>
              </a:rPr>
              <a:t>determined,optimistic</a:t>
            </a:r>
            <a:endParaRPr lang="en-US" altLang="zh-CN" sz="3200">
              <a:solidFill>
                <a:schemeClr val="tx1"/>
              </a:solidFill>
              <a:latin typeface="Arial" panose="020B0604020202020204" pitchFamily="34" charset="0"/>
              <a:cs typeface="Arial" panose="020B0604020202020204" pitchFamily="34" charset="0"/>
            </a:endParaRPr>
          </a:p>
        </p:txBody>
      </p:sp>
      <p:sp>
        <p:nvSpPr>
          <p:cNvPr id="17" name="文本框 16"/>
          <p:cNvSpPr txBox="1"/>
          <p:nvPr/>
        </p:nvSpPr>
        <p:spPr>
          <a:xfrm>
            <a:off x="3223260" y="2974975"/>
            <a:ext cx="3419475" cy="95313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r>
              <a:rPr lang="en-US" altLang="zh-CN" sz="2800">
                <a:solidFill>
                  <a:schemeClr val="tx1"/>
                </a:solidFill>
                <a:latin typeface="Arial" panose="020B0604020202020204" pitchFamily="34" charset="0"/>
                <a:cs typeface="Arial" panose="020B0604020202020204" pitchFamily="34" charset="0"/>
              </a:rPr>
              <a:t>self-doubtful, nervous, upset</a:t>
            </a:r>
            <a:endParaRPr lang="en-US" altLang="zh-CN" sz="2800">
              <a:solidFill>
                <a:schemeClr val="tx1"/>
              </a:solidFill>
              <a:latin typeface="Arial" panose="020B0604020202020204" pitchFamily="34" charset="0"/>
              <a:cs typeface="Arial" panose="020B0604020202020204" pitchFamily="34" charset="0"/>
            </a:endParaRPr>
          </a:p>
        </p:txBody>
      </p:sp>
      <p:sp>
        <p:nvSpPr>
          <p:cNvPr id="18" name="文本框 17"/>
          <p:cNvSpPr txBox="1"/>
          <p:nvPr/>
        </p:nvSpPr>
        <p:spPr>
          <a:xfrm>
            <a:off x="4254500" y="1330325"/>
            <a:ext cx="2263775" cy="5219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p>
            <a:r>
              <a:rPr lang="en-US" altLang="zh-CN" sz="2800">
                <a:solidFill>
                  <a:schemeClr val="tx1"/>
                </a:solidFill>
                <a:latin typeface="Arial" panose="020B0604020202020204" pitchFamily="34" charset="0"/>
                <a:cs typeface="Arial" panose="020B0604020202020204" pitchFamily="34" charset="0"/>
              </a:rPr>
              <a:t>discouraged</a:t>
            </a:r>
            <a:endParaRPr lang="en-US" altLang="zh-CN" sz="2800">
              <a:solidFill>
                <a:schemeClr val="tx1"/>
              </a:solidFill>
              <a:latin typeface="Arial" panose="020B0604020202020204" pitchFamily="34" charset="0"/>
              <a:cs typeface="Arial" panose="020B0604020202020204" pitchFamily="34" charset="0"/>
            </a:endParaRPr>
          </a:p>
        </p:txBody>
      </p:sp>
      <p:sp>
        <p:nvSpPr>
          <p:cNvPr id="19" name="文本框 18"/>
          <p:cNvSpPr txBox="1"/>
          <p:nvPr/>
        </p:nvSpPr>
        <p:spPr>
          <a:xfrm>
            <a:off x="8124190" y="2963545"/>
            <a:ext cx="2263775" cy="5219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p>
            <a:r>
              <a:rPr lang="en-US" altLang="zh-CN" sz="2800">
                <a:solidFill>
                  <a:srgbClr val="412ED0"/>
                </a:solidFill>
                <a:latin typeface="Arial" panose="020B0604020202020204" pitchFamily="34" charset="0"/>
                <a:cs typeface="Arial" panose="020B0604020202020204" pitchFamily="34" charset="0"/>
              </a:rPr>
              <a:t>....</a:t>
            </a:r>
            <a:endParaRPr lang="en-US" altLang="zh-CN" sz="2800">
              <a:solidFill>
                <a:srgbClr val="412ED0"/>
              </a:solidFill>
              <a:latin typeface="Arial" panose="020B0604020202020204" pitchFamily="34" charset="0"/>
              <a:cs typeface="Arial" panose="020B0604020202020204" pitchFamily="34" charset="0"/>
            </a:endParaRPr>
          </a:p>
        </p:txBody>
      </p:sp>
      <p:sp>
        <p:nvSpPr>
          <p:cNvPr id="21" name="文本框 20"/>
          <p:cNvSpPr txBox="1"/>
          <p:nvPr/>
        </p:nvSpPr>
        <p:spPr>
          <a:xfrm>
            <a:off x="9112885" y="5261610"/>
            <a:ext cx="2263775" cy="5219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p>
            <a:r>
              <a:rPr lang="en-US" altLang="zh-CN" sz="2800">
                <a:solidFill>
                  <a:schemeClr val="tx1"/>
                </a:solidFill>
                <a:latin typeface="Arial" panose="020B0604020202020204" pitchFamily="34" charset="0"/>
                <a:cs typeface="Arial" panose="020B0604020202020204" pitchFamily="34" charset="0"/>
              </a:rPr>
              <a:t>....</a:t>
            </a:r>
            <a:endParaRPr lang="en-US" altLang="zh-CN" sz="2800">
              <a:solidFill>
                <a:schemeClr val="tx1"/>
              </a:solidFill>
              <a:latin typeface="Arial" panose="020B0604020202020204" pitchFamily="34" charset="0"/>
              <a:cs typeface="Arial" panose="020B0604020202020204" pitchFamily="34" charset="0"/>
            </a:endParaRPr>
          </a:p>
        </p:txBody>
      </p:sp>
      <p:sp>
        <p:nvSpPr>
          <p:cNvPr id="20" name="文本框 19"/>
          <p:cNvSpPr txBox="1"/>
          <p:nvPr/>
        </p:nvSpPr>
        <p:spPr>
          <a:xfrm>
            <a:off x="150495" y="-3175"/>
            <a:ext cx="12190730" cy="583565"/>
          </a:xfrm>
          <a:prstGeom prst="rect">
            <a:avLst/>
          </a:prstGeom>
          <a:noFill/>
        </p:spPr>
        <p:txBody>
          <a:bodyPr wrap="square" rtlCol="0">
            <a:spAutoFit/>
          </a:bodyPr>
          <a:p>
            <a:r>
              <a:rPr lang="en-US" altLang="zh-CN" sz="3200" b="1">
                <a:solidFill>
                  <a:srgbClr val="00B050"/>
                </a:solidFill>
                <a:latin typeface="Times New Roman" panose="02020603050405020304" charset="0"/>
                <a:cs typeface="Times New Roman" panose="02020603050405020304" charset="0"/>
              </a:rPr>
              <a:t>Understand the story-Plot &amp; Emotions:</a:t>
            </a:r>
            <a:endParaRPr lang="en-US" altLang="zh-CN" sz="3200">
              <a:latin typeface="Times New Roman" panose="02020603050405020304" charset="0"/>
              <a:ea typeface="Arial Unicode MS" panose="020B0604020202020204" charset="-122"/>
              <a:cs typeface="Times New Roman" panose="02020603050405020304" charset="0"/>
              <a:sym typeface="+mn-ea"/>
            </a:endParaRPr>
          </a:p>
        </p:txBody>
      </p:sp>
      <p:sp>
        <p:nvSpPr>
          <p:cNvPr id="22" name="文本框 21"/>
          <p:cNvSpPr txBox="1"/>
          <p:nvPr/>
        </p:nvSpPr>
        <p:spPr>
          <a:xfrm>
            <a:off x="4064635" y="6221730"/>
            <a:ext cx="4106545" cy="645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en-US" altLang="zh-CN" sz="3600" b="1">
                <a:latin typeface="Arial Unicode MS" panose="020B0604020202020204" charset="-122"/>
                <a:ea typeface="Arial Unicode MS" panose="020B0604020202020204" charset="-122"/>
              </a:rPr>
              <a:t> David’s  Run</a:t>
            </a:r>
            <a:endParaRPr lang="en-US" altLang="zh-CN" sz="3600" b="1">
              <a:latin typeface="Arial Unicode MS" panose="020B0604020202020204" charset="-122"/>
              <a:ea typeface="Arial Unicode MS" panose="020B0604020202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4" grpId="0"/>
      <p:bldP spid="15" grpId="0"/>
      <p:bldP spid="16" grpId="0" animBg="1"/>
      <p:bldP spid="17" grpId="0" animBg="1"/>
      <p:bldP spid="18"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150495" y="-3175"/>
            <a:ext cx="12190730" cy="583565"/>
          </a:xfrm>
          <a:prstGeom prst="rect">
            <a:avLst/>
          </a:prstGeom>
          <a:noFill/>
        </p:spPr>
        <p:txBody>
          <a:bodyPr wrap="square" rtlCol="0">
            <a:spAutoFit/>
          </a:bodyPr>
          <a:p>
            <a:r>
              <a:rPr lang="en-US" altLang="zh-CN" sz="3200" b="1">
                <a:solidFill>
                  <a:srgbClr val="00B050"/>
                </a:solidFill>
                <a:latin typeface="Times New Roman" panose="02020603050405020304" charset="0"/>
                <a:cs typeface="Times New Roman" panose="02020603050405020304" charset="0"/>
              </a:rPr>
              <a:t>Understand the story- Foreshadowing</a:t>
            </a:r>
            <a:endParaRPr lang="en-US" altLang="zh-CN" sz="3200" b="1">
              <a:solidFill>
                <a:srgbClr val="00B050"/>
              </a:solidFill>
              <a:latin typeface="Times New Roman" panose="02020603050405020304" charset="0"/>
              <a:cs typeface="Times New Roman" panose="02020603050405020304" charset="0"/>
            </a:endParaRPr>
          </a:p>
        </p:txBody>
      </p:sp>
      <p:graphicFrame>
        <p:nvGraphicFramePr>
          <p:cNvPr id="2" name="表格 1"/>
          <p:cNvGraphicFramePr/>
          <p:nvPr>
            <p:custDataLst>
              <p:tags r:id="rId1"/>
            </p:custDataLst>
          </p:nvPr>
        </p:nvGraphicFramePr>
        <p:xfrm>
          <a:off x="149860" y="577850"/>
          <a:ext cx="11803380" cy="6597015"/>
        </p:xfrm>
        <a:graphic>
          <a:graphicData uri="http://schemas.openxmlformats.org/drawingml/2006/table">
            <a:tbl>
              <a:tblPr firstRow="1" bandRow="1">
                <a:tableStyleId>{5C22544A-7EE6-4342-B048-85BDC9FD1C3A}</a:tableStyleId>
              </a:tblPr>
              <a:tblGrid>
                <a:gridCol w="6207125"/>
                <a:gridCol w="5596255"/>
              </a:tblGrid>
              <a:tr h="563245">
                <a:tc>
                  <a:txBody>
                    <a:bodyPr/>
                    <a:p>
                      <a:pPr algn="ctr">
                        <a:buNone/>
                      </a:pPr>
                      <a:r>
                        <a:rPr lang="en-US" altLang="zh-CN" sz="2800"/>
                        <a:t>foreshadowing</a:t>
                      </a:r>
                      <a:endParaRPr lang="en-US" altLang="zh-CN" sz="2800"/>
                    </a:p>
                  </a:txBody>
                  <a:tcPr/>
                </a:tc>
                <a:tc>
                  <a:txBody>
                    <a:bodyPr/>
                    <a:p>
                      <a:pPr algn="ctr">
                        <a:buNone/>
                      </a:pPr>
                      <a:r>
                        <a:rPr lang="zh-CN" altLang="en-US" sz="2800"/>
                        <a:t>在读后续写中的运用</a:t>
                      </a:r>
                      <a:endParaRPr lang="zh-CN" altLang="en-US" sz="2800"/>
                    </a:p>
                  </a:txBody>
                  <a:tcPr/>
                </a:tc>
              </a:tr>
              <a:tr h="1035685">
                <a:tc>
                  <a:txBody>
                    <a:bodyPr/>
                    <a:p>
                      <a:pPr>
                        <a:buNone/>
                      </a:pPr>
                      <a:r>
                        <a:rPr lang="en-US" altLang="zh-CN" sz="2800">
                          <a:latin typeface="Arial" panose="020B0604020202020204" pitchFamily="34" charset="0"/>
                          <a:cs typeface="Arial" panose="020B0604020202020204" pitchFamily="34" charset="0"/>
                        </a:rPr>
                        <a:t>1.</a:t>
                      </a:r>
                      <a:r>
                        <a:rPr lang="zh-CN" altLang="en-US" sz="2800">
                          <a:latin typeface="Arial" panose="020B0604020202020204" pitchFamily="34" charset="0"/>
                          <a:ea typeface="Arial Unicode MS" panose="020B0604020202020204" charset="-122"/>
                          <a:cs typeface="Arial" panose="020B0604020202020204" pitchFamily="34" charset="0"/>
                          <a:sym typeface="+mn-ea"/>
                        </a:rPr>
                        <a:t>His usual big toothy smile was absent today.</a:t>
                      </a:r>
                      <a:endParaRPr lang="zh-CN" altLang="en-US" sz="2800">
                        <a:latin typeface="Arial" panose="020B0604020202020204" pitchFamily="34" charset="0"/>
                        <a:ea typeface="Arial Unicode MS" panose="020B0604020202020204" charset="-122"/>
                        <a:cs typeface="Arial" panose="020B0604020202020204" pitchFamily="34" charset="0"/>
                        <a:sym typeface="+mn-ea"/>
                      </a:endParaRPr>
                    </a:p>
                  </a:txBody>
                  <a:tcPr/>
                </a:tc>
                <a:tc>
                  <a:txBody>
                    <a:bodyPr/>
                    <a:p>
                      <a:pPr>
                        <a:buNone/>
                      </a:pPr>
                      <a:endParaRPr lang="zh-CN" altLang="en-US"/>
                    </a:p>
                  </a:txBody>
                  <a:tcPr/>
                </a:tc>
              </a:tr>
              <a:tr h="1106170">
                <a:tc>
                  <a:txBody>
                    <a:bodyPr/>
                    <a:p>
                      <a:pPr>
                        <a:buNone/>
                      </a:pPr>
                      <a:r>
                        <a:rPr lang="en-US" altLang="zh-CN" sz="2800">
                          <a:latin typeface="Arial" panose="020B0604020202020204" pitchFamily="34" charset="0"/>
                          <a:cs typeface="Arial" panose="020B0604020202020204" pitchFamily="34" charset="0"/>
                        </a:rPr>
                        <a:t>2.</a:t>
                      </a:r>
                      <a:r>
                        <a:rPr lang="zh-CN" altLang="en-US" sz="2800">
                          <a:latin typeface="Arial" panose="020B0604020202020204" pitchFamily="34" charset="0"/>
                          <a:ea typeface="Arial Unicode MS" panose="020B0604020202020204" charset="-122"/>
                          <a:cs typeface="Arial" panose="020B0604020202020204" pitchFamily="34" charset="0"/>
                          <a:sym typeface="+mn-ea"/>
                        </a:rPr>
                        <a:t> I turned to find him coming towards me, his small body rocking from side to side as he swung his feet forward.</a:t>
                      </a:r>
                      <a:endParaRPr lang="zh-CN" altLang="en-US" sz="2800">
                        <a:latin typeface="Arial" panose="020B0604020202020204" pitchFamily="34" charset="0"/>
                        <a:ea typeface="Arial Unicode MS" panose="020B0604020202020204" charset="-122"/>
                        <a:cs typeface="Arial" panose="020B0604020202020204" pitchFamily="34" charset="0"/>
                      </a:endParaRPr>
                    </a:p>
                  </a:txBody>
                  <a:tcPr/>
                </a:tc>
                <a:tc>
                  <a:txBody>
                    <a:bodyPr/>
                    <a:p>
                      <a:pPr>
                        <a:buNone/>
                      </a:pPr>
                      <a:endParaRPr lang="zh-CN" altLang="en-US"/>
                    </a:p>
                  </a:txBody>
                  <a:tcPr/>
                </a:tc>
              </a:tr>
              <a:tr h="1401445">
                <a:tc>
                  <a:txBody>
                    <a:bodyPr/>
                    <a:p>
                      <a:pPr>
                        <a:buNone/>
                      </a:pPr>
                      <a:r>
                        <a:rPr lang="en-US" altLang="zh-CN" sz="2800">
                          <a:latin typeface="Arial" panose="020B0604020202020204" pitchFamily="34" charset="0"/>
                          <a:cs typeface="Arial" panose="020B0604020202020204" pitchFamily="34" charset="0"/>
                        </a:rPr>
                        <a:t>3.</a:t>
                      </a:r>
                      <a:r>
                        <a:rPr lang="zh-CN" altLang="en-US" sz="2800">
                          <a:latin typeface="Arial" panose="020B0604020202020204" pitchFamily="34" charset="0"/>
                          <a:ea typeface="Arial Unicode MS" panose="020B0604020202020204" charset="-122"/>
                          <a:cs typeface="Arial" panose="020B0604020202020204" pitchFamily="34" charset="0"/>
                          <a:sym typeface="+mn-ea"/>
                        </a:rPr>
                        <a:t>He always participated to the best of his ability in whatever they were doing. </a:t>
                      </a:r>
                      <a:endParaRPr lang="zh-CN" altLang="en-US" sz="2800">
                        <a:latin typeface="Arial" panose="020B0604020202020204" pitchFamily="34" charset="0"/>
                        <a:ea typeface="Arial Unicode MS" panose="020B0604020202020204" charset="-122"/>
                        <a:cs typeface="Arial" panose="020B0604020202020204" pitchFamily="34" charset="0"/>
                        <a:sym typeface="+mn-ea"/>
                      </a:endParaRPr>
                    </a:p>
                  </a:txBody>
                  <a:tcPr/>
                </a:tc>
                <a:tc>
                  <a:txBody>
                    <a:bodyPr/>
                    <a:p>
                      <a:pPr>
                        <a:buNone/>
                      </a:pPr>
                      <a:endParaRPr lang="zh-CN" altLang="en-US"/>
                    </a:p>
                  </a:txBody>
                  <a:tcPr/>
                </a:tc>
              </a:tr>
              <a:tr h="1723390">
                <a:tc>
                  <a:txBody>
                    <a:bodyPr/>
                    <a:p>
                      <a:pPr>
                        <a:buNone/>
                      </a:pPr>
                      <a:r>
                        <a:rPr lang="en-US" altLang="zh-CN" sz="2800">
                          <a:latin typeface="Arial" panose="020B0604020202020204" pitchFamily="34" charset="0"/>
                          <a:cs typeface="Arial" panose="020B0604020202020204" pitchFamily="34" charset="0"/>
                        </a:rPr>
                        <a:t>4.</a:t>
                      </a:r>
                      <a:r>
                        <a:rPr lang="zh-CN" altLang="en-US" sz="2800">
                          <a:latin typeface="Arial" panose="020B0604020202020204" pitchFamily="34" charset="0"/>
                          <a:ea typeface="Arial Unicode MS" panose="020B0604020202020204" charset="-122"/>
                          <a:cs typeface="Arial" panose="020B0604020202020204" pitchFamily="34" charset="0"/>
                          <a:sym typeface="+mn-ea"/>
                        </a:rPr>
                        <a:t>As a special education teacher at the school, I was familiar with the challenges David faced and was proud of his strong determination.</a:t>
                      </a:r>
                      <a:endParaRPr lang="zh-CN" altLang="en-US" sz="2800">
                        <a:latin typeface="Arial" panose="020B0604020202020204" pitchFamily="34" charset="0"/>
                        <a:ea typeface="Arial Unicode MS" panose="020B0604020202020204" charset="-122"/>
                        <a:cs typeface="Arial" panose="020B0604020202020204" pitchFamily="34" charset="0"/>
                      </a:endParaRPr>
                    </a:p>
                  </a:txBody>
                  <a:tcPr/>
                </a:tc>
                <a:tc>
                  <a:txBody>
                    <a:bodyPr/>
                    <a:p>
                      <a:pPr>
                        <a:buNone/>
                      </a:pPr>
                      <a:endParaRPr lang="zh-CN" altLang="en-US"/>
                    </a:p>
                  </a:txBody>
                  <a:tcPr/>
                </a:tc>
              </a:tr>
            </a:tbl>
          </a:graphicData>
        </a:graphic>
      </p:graphicFrame>
      <p:sp>
        <p:nvSpPr>
          <p:cNvPr id="3" name="文本框 2"/>
          <p:cNvSpPr txBox="1"/>
          <p:nvPr/>
        </p:nvSpPr>
        <p:spPr>
          <a:xfrm>
            <a:off x="6434455" y="1246505"/>
            <a:ext cx="5518785" cy="9531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sz="2800"/>
              <a:t>到达终点线后，他又露出了</a:t>
            </a:r>
            <a:r>
              <a:rPr lang="en-US" altLang="zh-CN" sz="2800"/>
              <a:t>big toothy smile.</a:t>
            </a:r>
            <a:endParaRPr lang="en-US" altLang="zh-CN" sz="2800"/>
          </a:p>
        </p:txBody>
      </p:sp>
      <p:sp>
        <p:nvSpPr>
          <p:cNvPr id="4" name="文本框 3"/>
          <p:cNvSpPr txBox="1"/>
          <p:nvPr/>
        </p:nvSpPr>
        <p:spPr>
          <a:xfrm>
            <a:off x="6434455" y="2420620"/>
            <a:ext cx="5518785" cy="9531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sz="2800"/>
              <a:t>描写</a:t>
            </a:r>
            <a:r>
              <a:rPr lang="en-US" altLang="zh-CN" sz="2800"/>
              <a:t>David </a:t>
            </a:r>
            <a:r>
              <a:rPr lang="zh-CN" altLang="en-US" sz="2800"/>
              <a:t>在跑步过程中的样子，与后面的全力以赴形成对比。</a:t>
            </a:r>
            <a:endParaRPr lang="zh-CN" altLang="en-US" sz="2800"/>
          </a:p>
        </p:txBody>
      </p:sp>
      <p:sp>
        <p:nvSpPr>
          <p:cNvPr id="5" name="文本框 4"/>
          <p:cNvSpPr txBox="1"/>
          <p:nvPr/>
        </p:nvSpPr>
        <p:spPr>
          <a:xfrm>
            <a:off x="6434455" y="3764915"/>
            <a:ext cx="5518785" cy="9531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sz="2800"/>
              <a:t>与文本的主题</a:t>
            </a:r>
            <a:r>
              <a:rPr lang="en-US" altLang="zh-CN" sz="2800"/>
              <a:t>determination</a:t>
            </a:r>
            <a:r>
              <a:rPr lang="zh-CN" altLang="en-US" sz="2800"/>
              <a:t>形成呼应。</a:t>
            </a:r>
            <a:r>
              <a:rPr lang="en-US" altLang="zh-CN" sz="2800"/>
              <a:t>.</a:t>
            </a:r>
            <a:endParaRPr lang="en-US" altLang="zh-CN" sz="2800"/>
          </a:p>
        </p:txBody>
      </p:sp>
      <p:sp>
        <p:nvSpPr>
          <p:cNvPr id="6" name="文本框 5"/>
          <p:cNvSpPr txBox="1"/>
          <p:nvPr/>
        </p:nvSpPr>
        <p:spPr>
          <a:xfrm>
            <a:off x="6434455" y="5109210"/>
            <a:ext cx="5518785" cy="1383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800"/>
              <a:t>determination</a:t>
            </a:r>
            <a:r>
              <a:rPr lang="zh-CN" altLang="en-US" sz="2800"/>
              <a:t>是贯穿文本的主题，是主人公前后变化的主因，也是文章想要表达的</a:t>
            </a:r>
            <a:r>
              <a:rPr lang="en-US" altLang="zh-CN" sz="2800"/>
              <a:t>message.</a:t>
            </a:r>
            <a:endParaRPr lang="en-US" altLang="zh-CN"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150495" y="-3175"/>
            <a:ext cx="12190730" cy="583565"/>
          </a:xfrm>
          <a:prstGeom prst="rect">
            <a:avLst/>
          </a:prstGeom>
          <a:noFill/>
        </p:spPr>
        <p:txBody>
          <a:bodyPr wrap="square" rtlCol="0">
            <a:spAutoFit/>
          </a:bodyPr>
          <a:p>
            <a:r>
              <a:rPr lang="en-US" altLang="zh-CN" sz="3200" b="1">
                <a:solidFill>
                  <a:srgbClr val="00B050"/>
                </a:solidFill>
                <a:latin typeface="Times New Roman" panose="02020603050405020304" charset="0"/>
                <a:cs typeface="Times New Roman" panose="02020603050405020304" charset="0"/>
              </a:rPr>
              <a:t>Design the plot- Question and Answer</a:t>
            </a:r>
            <a:endParaRPr lang="en-US" altLang="zh-CN" sz="3200" b="1">
              <a:solidFill>
                <a:srgbClr val="00B050"/>
              </a:solidFill>
              <a:latin typeface="Times New Roman" panose="02020603050405020304" charset="0"/>
              <a:cs typeface="Times New Roman" panose="02020603050405020304" charset="0"/>
            </a:endParaRPr>
          </a:p>
        </p:txBody>
      </p:sp>
      <p:sp>
        <p:nvSpPr>
          <p:cNvPr id="2" name="文本框 1"/>
          <p:cNvSpPr txBox="1"/>
          <p:nvPr/>
        </p:nvSpPr>
        <p:spPr>
          <a:xfrm>
            <a:off x="150495" y="580390"/>
            <a:ext cx="11960860" cy="6123940"/>
          </a:xfrm>
          <a:prstGeom prst="rect">
            <a:avLst/>
          </a:prstGeom>
          <a:noFill/>
        </p:spPr>
        <p:txBody>
          <a:bodyPr wrap="square" rtlCol="0">
            <a:spAutoFit/>
          </a:bodyPr>
          <a:p>
            <a:r>
              <a:rPr lang="zh-CN" altLang="en-US"/>
              <a:t> </a:t>
            </a:r>
            <a:r>
              <a:rPr lang="zh-CN" altLang="en-US" sz="2800">
                <a:solidFill>
                  <a:srgbClr val="FF0000"/>
                </a:solidFill>
                <a:latin typeface="Arial" panose="020B0604020202020204" pitchFamily="34" charset="0"/>
                <a:cs typeface="Arial" panose="020B0604020202020204" pitchFamily="34" charset="0"/>
              </a:rPr>
              <a:t>Para 1. We sat down next to each other , but David wouldn</a:t>
            </a:r>
            <a:r>
              <a:rPr lang="en-US" altLang="zh-CN" sz="2800">
                <a:solidFill>
                  <a:srgbClr val="FF0000"/>
                </a:solidFill>
                <a:latin typeface="Arial" panose="020B0604020202020204" pitchFamily="34" charset="0"/>
                <a:cs typeface="Arial" panose="020B0604020202020204" pitchFamily="34" charset="0"/>
              </a:rPr>
              <a:t>’</a:t>
            </a:r>
            <a:r>
              <a:rPr lang="zh-CN" altLang="en-US" sz="2800">
                <a:solidFill>
                  <a:srgbClr val="FF0000"/>
                </a:solidFill>
                <a:latin typeface="Arial" panose="020B0604020202020204" pitchFamily="34" charset="0"/>
                <a:cs typeface="Arial" panose="020B0604020202020204" pitchFamily="34" charset="0"/>
              </a:rPr>
              <a:t>t look at me.</a:t>
            </a:r>
            <a:endParaRPr lang="zh-CN" altLang="en-US" sz="2800">
              <a:solidFill>
                <a:srgbClr val="FF0000"/>
              </a:solidFill>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Q1:How did David appear? (神态+动作+体态语)</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Q2: Faced with the situation, how did I react to it? (动作链+话语)</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Q3:At what I did and said to him, Did David change his mind? (情绪+动作+话语)</a:t>
            </a:r>
            <a:endParaRPr lang="zh-CN" altLang="en-US" sz="2800">
              <a:latin typeface="Arial" panose="020B0604020202020204" pitchFamily="34" charset="0"/>
              <a:cs typeface="Arial" panose="020B0604020202020204" pitchFamily="34" charset="0"/>
            </a:endParaRPr>
          </a:p>
          <a:p>
            <a:endParaRPr lang="zh-CN" altLang="en-US" sz="2800">
              <a:latin typeface="Arial" panose="020B0604020202020204" pitchFamily="34" charset="0"/>
              <a:cs typeface="Arial" panose="020B0604020202020204" pitchFamily="34" charset="0"/>
            </a:endParaRPr>
          </a:p>
          <a:p>
            <a:r>
              <a:rPr lang="zh-CN" altLang="en-US" sz="2800">
                <a:solidFill>
                  <a:srgbClr val="FF0000"/>
                </a:solidFill>
                <a:latin typeface="Arial" panose="020B0604020202020204" pitchFamily="34" charset="0"/>
                <a:cs typeface="Arial" panose="020B0604020202020204" pitchFamily="34" charset="0"/>
              </a:rPr>
              <a:t>Para 2.I watched as David moved up to the starting line with the other runners .</a:t>
            </a:r>
            <a:endParaRPr lang="zh-CN" altLang="en-US" sz="2800">
              <a:solidFill>
                <a:srgbClr val="FF0000"/>
              </a:solidFill>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Q1:What was the challenge for David? How did he cope with it ? (环境描写+动作+神态)</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Q2: Seeing David</a:t>
            </a:r>
            <a:r>
              <a:rPr lang="en-US" altLang="zh-CN" sz="2800">
                <a:latin typeface="Arial" panose="020B0604020202020204" pitchFamily="34" charset="0"/>
                <a:cs typeface="Arial" panose="020B0604020202020204" pitchFamily="34" charset="0"/>
              </a:rPr>
              <a:t>’</a:t>
            </a:r>
            <a:r>
              <a:rPr lang="zh-CN" altLang="en-US" sz="2800">
                <a:latin typeface="Arial" panose="020B0604020202020204" pitchFamily="34" charset="0"/>
                <a:cs typeface="Arial" panose="020B0604020202020204" pitchFamily="34" charset="0"/>
              </a:rPr>
              <a:t>s determination to make it to the finish line, what did the people watching do to him?(动作链)</a:t>
            </a:r>
            <a:endParaRPr lang="zh-CN" altLang="en-US" sz="2800">
              <a:latin typeface="Arial" panose="020B0604020202020204" pitchFamily="34" charset="0"/>
              <a:cs typeface="Arial" panose="020B0604020202020204" pitchFamily="34" charset="0"/>
            </a:endParaRPr>
          </a:p>
          <a:p>
            <a:r>
              <a:rPr lang="en-US" altLang="zh-CN" sz="2800">
                <a:latin typeface="Arial" panose="020B0604020202020204" pitchFamily="34" charset="0"/>
                <a:cs typeface="Arial" panose="020B0604020202020204" pitchFamily="34" charset="0"/>
              </a:rPr>
              <a:t>   </a:t>
            </a:r>
            <a:r>
              <a:rPr lang="zh-CN" altLang="en-US" sz="2800">
                <a:latin typeface="Arial" panose="020B0604020202020204" pitchFamily="34" charset="0"/>
                <a:cs typeface="Arial" panose="020B0604020202020204" pitchFamily="34" charset="0"/>
              </a:rPr>
              <a:t>Q3: Whats the result of the run? What did his mates and I do to celebrate his determination?(动作+情感+点题)</a:t>
            </a:r>
            <a:endParaRPr lang="zh-CN" altLang="en-US" sz="2800">
              <a:latin typeface="Arial" panose="020B0604020202020204" pitchFamily="34" charset="0"/>
              <a:cs typeface="Arial" panose="020B0604020202020204" pitchFamily="34" charset="0"/>
            </a:endParaRPr>
          </a:p>
        </p:txBody>
      </p:sp>
      <p:grpSp>
        <p:nvGrpSpPr>
          <p:cNvPr id="5" name="组合 4"/>
          <p:cNvGrpSpPr/>
          <p:nvPr/>
        </p:nvGrpSpPr>
        <p:grpSpPr>
          <a:xfrm>
            <a:off x="3421380" y="2872740"/>
            <a:ext cx="5645150" cy="769620"/>
            <a:chOff x="5388" y="4524"/>
            <a:chExt cx="8890" cy="1212"/>
          </a:xfrm>
        </p:grpSpPr>
        <p:sp>
          <p:nvSpPr>
            <p:cNvPr id="3" name="圆角矩形 2"/>
            <p:cNvSpPr/>
            <p:nvPr/>
          </p:nvSpPr>
          <p:spPr>
            <a:xfrm>
              <a:off x="5388" y="4906"/>
              <a:ext cx="8891" cy="830"/>
            </a:xfrm>
            <a:prstGeom prst="roundRect">
              <a:avLst/>
            </a:prstGeom>
            <a:noFill/>
            <a:ln>
              <a:gradFill>
                <a:gsLst>
                  <a:gs pos="0">
                    <a:srgbClr val="14CD68"/>
                  </a:gs>
                  <a:gs pos="100000">
                    <a:srgbClr val="0B6E38"/>
                  </a:gs>
                </a:gsLst>
              </a:gra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cxnSp>
          <p:nvCxnSpPr>
            <p:cNvPr id="4" name="直接箭头连接符 3"/>
            <p:cNvCxnSpPr/>
            <p:nvPr/>
          </p:nvCxnSpPr>
          <p:spPr>
            <a:xfrm flipV="1">
              <a:off x="9403" y="4524"/>
              <a:ext cx="1730" cy="463"/>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3422015" y="2499995"/>
            <a:ext cx="8689340" cy="52197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4"/>
          </a:lnRef>
          <a:fillRef idx="1">
            <a:schemeClr val="lt1"/>
          </a:fillRef>
          <a:effectRef idx="0">
            <a:schemeClr val="accent4"/>
          </a:effectRef>
          <a:fontRef idx="minor">
            <a:schemeClr val="dk1"/>
          </a:fontRef>
        </p:style>
        <p:txBody>
          <a:bodyPr wrap="square" rtlCol="0">
            <a:spAutoFit/>
          </a:bodyPr>
          <a:p>
            <a:r>
              <a:rPr lang="en-US" altLang="zh-CN" sz="2800">
                <a:solidFill>
                  <a:srgbClr val="1226B9"/>
                </a:solidFill>
              </a:rPr>
              <a:t>David changed his mind  and decided to participate.</a:t>
            </a:r>
            <a:endParaRPr lang="en-US" altLang="zh-CN" sz="2800">
              <a:solidFill>
                <a:srgbClr val="1226B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additive="base">
                                        <p:cTn id="36"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 calcmode="lin" valueType="num">
                                      <p:cBhvr additive="base">
                                        <p:cTn id="40"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EMPLATE_CATEGORY" val="custom"/>
  <p:tag name="KSO_WM_TEMPLATE_INDEX" val="20205176"/>
</p:tagLst>
</file>

<file path=ppt/tags/tag63.xml><?xml version="1.0" encoding="utf-8"?>
<p:tagLst xmlns:p="http://schemas.openxmlformats.org/presentationml/2006/main">
  <p:tag name="KSO_WM_UNIT_TABLE_BEAUTIFY" val="smartTable{6d16f639-32be-4582-ae42-bdda907cfc31}"/>
  <p:tag name="TABLE_ENDDRAG_ORIGIN_RECT" val="929*494"/>
  <p:tag name="TABLE_ENDDRAG_RECT" val="11*45*929*494"/>
</p:tagLst>
</file>

<file path=ppt/tags/tag64.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12539</Words>
  <Application>WPS 演示</Application>
  <PresentationFormat/>
  <Paragraphs>238</Paragraphs>
  <Slides>19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Arial</vt:lpstr>
      <vt:lpstr>宋体</vt:lpstr>
      <vt:lpstr>Wingdings</vt:lpstr>
      <vt:lpstr>Wingdings</vt:lpstr>
      <vt:lpstr>Bahnschrift SemiBold</vt:lpstr>
      <vt:lpstr>Arial Unicode MS</vt:lpstr>
      <vt:lpstr>Times New Roman</vt:lpstr>
      <vt:lpstr>Calibri</vt:lpstr>
      <vt:lpstr>Bahnschrift</vt:lpstr>
      <vt:lpstr>微软雅黑</vt:lpstr>
      <vt:lpstr>Arial Unicode MS</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24147</cp:lastModifiedBy>
  <cp:revision>20</cp:revision>
  <cp:lastPrinted>2022-06-16T17:44:00Z</cp:lastPrinted>
  <dcterms:created xsi:type="dcterms:W3CDTF">2022-06-16T17:44:00Z</dcterms:created>
  <dcterms:modified xsi:type="dcterms:W3CDTF">2022-09-16T08:42:45Z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1DE4B5142151424C87BE56E2594E86EC</vt:lpwstr>
  </property>
  <property fmtid="{D5CDD505-2E9C-101B-9397-08002B2CF9AE}" pid="7" name="KSOProductBuildVer">
    <vt:lpwstr>2052-11.8.2.8411</vt:lpwstr>
  </property>
</Properties>
</file>