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330" r:id="rId3"/>
    <p:sldId id="256" r:id="rId4"/>
    <p:sldId id="315" r:id="rId5"/>
    <p:sldId id="292" r:id="rId6"/>
    <p:sldId id="293" r:id="rId7"/>
    <p:sldId id="294" r:id="rId8"/>
    <p:sldId id="295" r:id="rId9"/>
    <p:sldId id="297" r:id="rId10"/>
    <p:sldId id="300" r:id="rId11"/>
    <p:sldId id="296" r:id="rId12"/>
    <p:sldId id="301" r:id="rId13"/>
    <p:sldId id="310" r:id="rId14"/>
    <p:sldId id="313" r:id="rId15"/>
    <p:sldId id="314" r:id="rId16"/>
    <p:sldId id="298" r:id="rId17"/>
    <p:sldId id="317" r:id="rId18"/>
    <p:sldId id="316" r:id="rId19"/>
  </p:sldIdLst>
  <p:sldSz cx="9144000" cy="5143500" type="screen16x9"/>
  <p:notesSz cx="6858000" cy="9144000"/>
  <p:embeddedFontLst>
    <p:embeddedFont>
      <p:font typeface="楷体" panose="02010609060101010101" pitchFamily="49" charset="-122"/>
      <p:regular r:id="rId24"/>
    </p:embeddedFont>
    <p:embeddedFont>
      <p:font typeface="Ebrima" panose="02000000000000000000" pitchFamily="2" charset="0"/>
      <p:regular r:id="rId25"/>
      <p:bold r:id="rId26"/>
    </p:embeddedFont>
    <p:embeddedFont>
      <p:font typeface="Microsoft Himalaya" panose="01010100010101010101" pitchFamily="2" charset="0"/>
      <p:regular r:id="rId27"/>
    </p:embeddedFont>
    <p:embeddedFont>
      <p:font typeface="微软雅黑" panose="020B0503020204020204" pitchFamily="34" charset="-122"/>
      <p:regular r:id="rId28"/>
    </p:embeddedFont>
    <p:embeddedFont>
      <p:font typeface="Calibri" panose="020F0502020204030204" charset="0"/>
      <p:regular r:id="rId29"/>
      <p:bold r:id="rId30"/>
      <p:italic r:id="rId31"/>
      <p:boldItalic r:id="rId32"/>
    </p:embeddedFont>
    <p:embeddedFont>
      <p:font typeface="华文新魏" panose="02010800040101010101" pitchFamily="2" charset="-122"/>
      <p:regular r:id="rId3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2FDB2607-1784-4EEB-B798-7EB5836EED8A}">
        <p14:showMediaCtrls xmlns:p14="http://schemas.microsoft.com/office/powerpoint/2010/main" val="1"/>
      </p:ext>
    </p:extLst>
  </p:showPr>
  <p:clrMru>
    <a:srgbClr val="0000FF"/>
    <a:srgbClr val="0080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8145" autoAdjust="0"/>
  </p:normalViewPr>
  <p:slideViewPr>
    <p:cSldViewPr>
      <p:cViewPr>
        <p:scale>
          <a:sx n="100" d="100"/>
          <a:sy n="100" d="100"/>
        </p:scale>
        <p:origin x="-510" y="1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notesMaster" Target="notesMasters/notesMaster1.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58F95-FF5D-4601-9386-3487FDD4978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9E618-F742-4632-BDFA-832EE947F43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5389721" y="47625"/>
            <a:ext cx="3676650" cy="1190149"/>
          </a:xfrm>
          <a:prstGeom prst="rect">
            <a:avLst/>
          </a:prstGeom>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1">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12" name="图片 11" descr="水印"/>
          <p:cNvPicPr>
            <a:picLocks noChangeAspect="1"/>
          </p:cNvPicPr>
          <p:nvPr userDrawn="1"/>
        </p:nvPicPr>
        <p:blipFill>
          <a:blip r:embed="rId12" cstate="print"/>
          <a:stretch>
            <a:fillRect/>
          </a:stretch>
        </p:blipFill>
        <p:spPr>
          <a:xfrm>
            <a:off x="5386546" y="47625"/>
            <a:ext cx="3676650" cy="1190149"/>
          </a:xfrm>
          <a:prstGeom prst="rect">
            <a:avLst/>
          </a:prstGeom>
        </p:spPr>
      </p:pic>
      <p:pic>
        <p:nvPicPr>
          <p:cNvPr id="7" name="图片 6" descr="水印"/>
          <p:cNvPicPr>
            <a:picLocks noChangeAspect="1"/>
          </p:cNvPicPr>
          <p:nvPr userDrawn="1"/>
        </p:nvPicPr>
        <p:blipFill>
          <a:blip r:embed="rId12"/>
          <a:stretch>
            <a:fillRect/>
          </a:stretch>
        </p:blipFill>
        <p:spPr>
          <a:xfrm>
            <a:off x="5389721" y="47625"/>
            <a:ext cx="3676650" cy="11901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93487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170545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121253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23478"/>
            <a:ext cx="8229600" cy="857250"/>
          </a:xfrm>
        </p:spPr>
        <p:txBody>
          <a:bodyPr>
            <a:normAutofit/>
          </a:bodyPr>
          <a:lstStyle/>
          <a:p>
            <a:endParaRPr lang="zh-CN" altLang="en-US" sz="2800" dirty="0">
              <a:solidFill>
                <a:srgbClr val="FF0000"/>
              </a:solidFill>
            </a:endParaRPr>
          </a:p>
        </p:txBody>
      </p:sp>
      <p:sp>
        <p:nvSpPr>
          <p:cNvPr id="4" name="TextBox 3"/>
          <p:cNvSpPr txBox="1"/>
          <p:nvPr/>
        </p:nvSpPr>
        <p:spPr>
          <a:xfrm>
            <a:off x="323528" y="1779662"/>
            <a:ext cx="8352928" cy="1631216"/>
          </a:xfrm>
          <a:prstGeom prst="rect">
            <a:avLst/>
          </a:prstGeom>
          <a:noFill/>
        </p:spPr>
        <p:txBody>
          <a:bodyPr wrap="square" rtlCol="0">
            <a:spAutoFit/>
          </a:bodyPr>
          <a:lstStyle/>
          <a:p>
            <a:pPr marL="457200" indent="-457200">
              <a:lnSpc>
                <a:spcPts val="3000"/>
              </a:lnSpc>
            </a:pPr>
            <a:r>
              <a:rPr lang="en-US" altLang="zh-CN" sz="2000" dirty="0" smtClean="0">
                <a:solidFill>
                  <a:srgbClr val="FF0000"/>
                </a:solidFill>
              </a:rPr>
              <a:t>Scene 1:  </a:t>
            </a:r>
            <a:r>
              <a:rPr lang="zh-CN" altLang="en-US" sz="2000" dirty="0" smtClean="0">
                <a:solidFill>
                  <a:srgbClr val="FF0000"/>
                </a:solidFill>
              </a:rPr>
              <a:t>描写老友相见</a:t>
            </a:r>
            <a:endParaRPr lang="en-US" altLang="zh-CN" sz="2000" dirty="0" smtClean="0">
              <a:solidFill>
                <a:srgbClr val="FF0000"/>
              </a:solidFill>
            </a:endParaRPr>
          </a:p>
          <a:p>
            <a:pPr marL="457200" indent="-457200">
              <a:lnSpc>
                <a:spcPts val="3000"/>
              </a:lnSpc>
            </a:pPr>
            <a:r>
              <a:rPr lang="en-US" altLang="zh-CN" sz="2000" dirty="0" smtClean="0">
                <a:solidFill>
                  <a:srgbClr val="FF0000"/>
                </a:solidFill>
              </a:rPr>
              <a:t>Scene 2:  </a:t>
            </a:r>
            <a:r>
              <a:rPr lang="zh-CN" altLang="en-US" sz="2000" dirty="0" smtClean="0">
                <a:solidFill>
                  <a:srgbClr val="FF0000"/>
                </a:solidFill>
              </a:rPr>
              <a:t>描写 “我的尴尬</a:t>
            </a:r>
            <a:r>
              <a:rPr lang="en-US" altLang="zh-CN" sz="2000" dirty="0" smtClean="0">
                <a:solidFill>
                  <a:srgbClr val="FF0000"/>
                </a:solidFill>
              </a:rPr>
              <a:t>”</a:t>
            </a:r>
            <a:r>
              <a:rPr lang="zh-CN" altLang="en-US" sz="2000" dirty="0" smtClean="0">
                <a:solidFill>
                  <a:srgbClr val="FF0000"/>
                </a:solidFill>
              </a:rPr>
              <a:t>  和“她的安慰”</a:t>
            </a:r>
            <a:endParaRPr lang="en-US" altLang="zh-CN" sz="2000" dirty="0" smtClean="0">
              <a:solidFill>
                <a:srgbClr val="FF0000"/>
              </a:solidFill>
            </a:endParaRPr>
          </a:p>
          <a:p>
            <a:pPr marL="457200" indent="-457200">
              <a:lnSpc>
                <a:spcPts val="3000"/>
              </a:lnSpc>
            </a:pPr>
            <a:r>
              <a:rPr lang="en-US" altLang="zh-CN" sz="2000" dirty="0" smtClean="0">
                <a:solidFill>
                  <a:srgbClr val="FF0000"/>
                </a:solidFill>
              </a:rPr>
              <a:t>Scene 3:  </a:t>
            </a:r>
            <a:r>
              <a:rPr lang="zh-CN" altLang="en-US" sz="2000" dirty="0" smtClean="0">
                <a:solidFill>
                  <a:srgbClr val="FF0000"/>
                </a:solidFill>
              </a:rPr>
              <a:t>描写 深受感动</a:t>
            </a:r>
            <a:endParaRPr lang="en-US" altLang="zh-CN" sz="2000" dirty="0" smtClean="0">
              <a:solidFill>
                <a:srgbClr val="FF0000"/>
              </a:solidFill>
            </a:endParaRPr>
          </a:p>
          <a:p>
            <a:pPr marL="457200" indent="-457200">
              <a:lnSpc>
                <a:spcPts val="3000"/>
              </a:lnSpc>
            </a:pPr>
            <a:r>
              <a:rPr lang="en-US" altLang="zh-CN" sz="2000" dirty="0" smtClean="0">
                <a:solidFill>
                  <a:srgbClr val="FF0000"/>
                </a:solidFill>
              </a:rPr>
              <a:t>Scene 4:  </a:t>
            </a:r>
            <a:r>
              <a:rPr lang="zh-CN" altLang="en-US" sz="2000" dirty="0" smtClean="0">
                <a:solidFill>
                  <a:srgbClr val="FF0000"/>
                </a:solidFill>
              </a:rPr>
              <a:t>描写环境  烘托主题</a:t>
            </a:r>
            <a:endParaRPr lang="en-US" altLang="zh-CN" sz="2000" dirty="0" smtClean="0">
              <a:solidFill>
                <a:srgbClr val="FF0000"/>
              </a:solidFill>
            </a:endParaRPr>
          </a:p>
        </p:txBody>
      </p:sp>
      <p:sp>
        <p:nvSpPr>
          <p:cNvPr id="5" name="TextBox 4"/>
          <p:cNvSpPr txBox="1"/>
          <p:nvPr/>
        </p:nvSpPr>
        <p:spPr>
          <a:xfrm>
            <a:off x="323528" y="339502"/>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4  Practice and Improve Yourselves</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pic>
        <p:nvPicPr>
          <p:cNvPr id="6" name="图片 5" descr="pic-6.jpg"/>
          <p:cNvPicPr>
            <a:picLocks noChangeAspect="1"/>
          </p:cNvPicPr>
          <p:nvPr/>
        </p:nvPicPr>
        <p:blipFill>
          <a:blip r:embed="rId1" cstate="print"/>
          <a:stretch>
            <a:fillRect/>
          </a:stretch>
        </p:blipFill>
        <p:spPr>
          <a:xfrm>
            <a:off x="6084168" y="2067694"/>
            <a:ext cx="2839244" cy="2839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131590"/>
            <a:ext cx="8280920" cy="369332"/>
          </a:xfrm>
          <a:prstGeom prst="rect">
            <a:avLst/>
          </a:prstGeom>
          <a:noFill/>
        </p:spPr>
        <p:txBody>
          <a:bodyPr wrap="square" rtlCol="0">
            <a:spAutoFit/>
          </a:bodyPr>
          <a:lstStyle/>
          <a:p>
            <a:r>
              <a:rPr lang="en-US" altLang="zh-CN" dirty="0" smtClean="0"/>
              <a:t>a.  </a:t>
            </a:r>
            <a:r>
              <a:rPr lang="zh-CN" altLang="en-US" dirty="0" smtClean="0"/>
              <a:t>她也看见了我，并朝我挥挥手，脸上带着欢欣的微笑。  </a:t>
            </a:r>
            <a:endParaRPr lang="zh-CN" altLang="en-US" dirty="0"/>
          </a:p>
        </p:txBody>
      </p:sp>
      <p:sp>
        <p:nvSpPr>
          <p:cNvPr id="6" name="TextBox 5"/>
          <p:cNvSpPr txBox="1"/>
          <p:nvPr/>
        </p:nvSpPr>
        <p:spPr>
          <a:xfrm>
            <a:off x="179512" y="1923678"/>
            <a:ext cx="8352928" cy="369332"/>
          </a:xfrm>
          <a:prstGeom prst="rect">
            <a:avLst/>
          </a:prstGeom>
          <a:noFill/>
        </p:spPr>
        <p:txBody>
          <a:bodyPr wrap="square" rtlCol="0">
            <a:spAutoFit/>
          </a:bodyPr>
          <a:lstStyle/>
          <a:p>
            <a:r>
              <a:rPr lang="en-US" altLang="zh-CN" dirty="0" smtClean="0"/>
              <a:t>b.  </a:t>
            </a:r>
            <a:r>
              <a:rPr lang="zh-CN" altLang="en-US" dirty="0" smtClean="0"/>
              <a:t>自从三个月前共进午餐之后，今天才再次见到教授</a:t>
            </a:r>
            <a:r>
              <a:rPr lang="en-US" altLang="zh-CN" dirty="0" smtClean="0"/>
              <a:t>,  </a:t>
            </a:r>
            <a:r>
              <a:rPr lang="zh-CN" altLang="en-US" dirty="0" smtClean="0"/>
              <a:t>我是如此的高兴和激动。</a:t>
            </a:r>
            <a:endParaRPr lang="zh-CN" altLang="en-US" dirty="0"/>
          </a:p>
        </p:txBody>
      </p:sp>
      <p:sp>
        <p:nvSpPr>
          <p:cNvPr id="7" name="TextBox 6"/>
          <p:cNvSpPr txBox="1"/>
          <p:nvPr/>
        </p:nvSpPr>
        <p:spPr>
          <a:xfrm>
            <a:off x="179512" y="3579862"/>
            <a:ext cx="8496944" cy="646331"/>
          </a:xfrm>
          <a:prstGeom prst="rect">
            <a:avLst/>
          </a:prstGeom>
          <a:noFill/>
        </p:spPr>
        <p:txBody>
          <a:bodyPr wrap="square" rtlCol="0">
            <a:spAutoFit/>
          </a:bodyPr>
          <a:lstStyle/>
          <a:p>
            <a:r>
              <a:rPr lang="en-US" altLang="zh-CN" dirty="0" smtClean="0"/>
              <a:t>c.  </a:t>
            </a:r>
            <a:r>
              <a:rPr lang="zh-CN" altLang="en-US" dirty="0" smtClean="0"/>
              <a:t>她在大雪中艰难地朝着我走过来，还朝我挥手。 我紧紧地拥抱了她，邀请她进来</a:t>
            </a:r>
            <a:r>
              <a:rPr lang="en-US" altLang="zh-CN" dirty="0" smtClean="0"/>
              <a:t> </a:t>
            </a:r>
            <a:r>
              <a:rPr lang="zh-CN" altLang="en-US" dirty="0" smtClean="0"/>
              <a:t>喝一杯热咖啡。</a:t>
            </a:r>
            <a:endParaRPr lang="zh-CN" altLang="en-US" dirty="0"/>
          </a:p>
        </p:txBody>
      </p:sp>
      <p:sp>
        <p:nvSpPr>
          <p:cNvPr id="8" name="TextBox 7"/>
          <p:cNvSpPr txBox="1"/>
          <p:nvPr/>
        </p:nvSpPr>
        <p:spPr>
          <a:xfrm>
            <a:off x="323528" y="1491630"/>
            <a:ext cx="8208912" cy="369332"/>
          </a:xfrm>
          <a:prstGeom prst="rect">
            <a:avLst/>
          </a:prstGeom>
          <a:noFill/>
          <a:ln>
            <a:solidFill>
              <a:schemeClr val="tx1"/>
            </a:solidFill>
            <a:prstDash val="lgDash"/>
          </a:ln>
        </p:spPr>
        <p:txBody>
          <a:bodyPr wrap="square" rtlCol="0">
            <a:spAutoFit/>
          </a:bodyPr>
          <a:lstStyle/>
          <a:p>
            <a:pPr marL="342900" indent="-342900"/>
            <a:r>
              <a:rPr lang="en-US" altLang="zh-CN" dirty="0" smtClean="0"/>
              <a:t>  She noticed me, waving me back with a broad smile on her fece.</a:t>
            </a:r>
            <a:endParaRPr lang="en-US" altLang="zh-CN" dirty="0" smtClean="0"/>
          </a:p>
        </p:txBody>
      </p:sp>
      <p:sp>
        <p:nvSpPr>
          <p:cNvPr id="9" name="TextBox 8"/>
          <p:cNvSpPr txBox="1"/>
          <p:nvPr/>
        </p:nvSpPr>
        <p:spPr>
          <a:xfrm>
            <a:off x="323528" y="2355726"/>
            <a:ext cx="8208912" cy="1200329"/>
          </a:xfrm>
          <a:prstGeom prst="rect">
            <a:avLst/>
          </a:prstGeom>
          <a:noFill/>
          <a:ln>
            <a:solidFill>
              <a:schemeClr val="tx1"/>
            </a:solidFill>
            <a:prstDash val="lgDash"/>
          </a:ln>
        </p:spPr>
        <p:txBody>
          <a:bodyPr wrap="square" rtlCol="0">
            <a:spAutoFit/>
          </a:bodyPr>
          <a:lstStyle/>
          <a:p>
            <a:pPr marL="342900" indent="-342900"/>
            <a:r>
              <a:rPr lang="en-US" altLang="zh-CN" dirty="0" smtClean="0"/>
              <a:t> It has been more than three months since we met last time, so I was thrilled and delighted.       </a:t>
            </a:r>
            <a:endParaRPr lang="en-US" altLang="zh-CN" b="1" dirty="0" smtClean="0"/>
          </a:p>
          <a:p>
            <a:pPr marL="342900" indent="-342900"/>
            <a:r>
              <a:rPr lang="en-US" altLang="zh-CN" dirty="0" smtClean="0"/>
              <a:t>I was more than delighted and excited to see my dear professor after three months,    who…</a:t>
            </a:r>
            <a:endParaRPr lang="en-US" altLang="zh-CN" dirty="0" smtClean="0"/>
          </a:p>
        </p:txBody>
      </p:sp>
      <p:sp>
        <p:nvSpPr>
          <p:cNvPr id="10" name="TextBox 9"/>
          <p:cNvSpPr txBox="1"/>
          <p:nvPr/>
        </p:nvSpPr>
        <p:spPr>
          <a:xfrm>
            <a:off x="251520" y="4299942"/>
            <a:ext cx="7920880" cy="646331"/>
          </a:xfrm>
          <a:prstGeom prst="rect">
            <a:avLst/>
          </a:prstGeom>
          <a:noFill/>
          <a:ln>
            <a:solidFill>
              <a:schemeClr val="tx1"/>
            </a:solidFill>
            <a:prstDash val="lgDash"/>
          </a:ln>
        </p:spPr>
        <p:txBody>
          <a:bodyPr wrap="square" rtlCol="0">
            <a:spAutoFit/>
          </a:bodyPr>
          <a:lstStyle/>
          <a:p>
            <a:pPr marL="342900" indent="-342900"/>
            <a:r>
              <a:rPr lang="en-US" altLang="zh-CN" dirty="0" smtClean="0"/>
              <a:t>    She inched towards me, waving at me. I hugged her tightly, invited her to enter my house and presented her a cup of hot coffee immediately. </a:t>
            </a:r>
            <a:endParaRPr lang="zh-CN" altLang="en-US" b="1" dirty="0"/>
          </a:p>
        </p:txBody>
      </p:sp>
      <p:sp>
        <p:nvSpPr>
          <p:cNvPr id="13" name="TextBox 12"/>
          <p:cNvSpPr txBox="1"/>
          <p:nvPr/>
        </p:nvSpPr>
        <p:spPr>
          <a:xfrm>
            <a:off x="179512" y="195486"/>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4  Practice and Improve Yourselves</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4" name="TextBox 13"/>
          <p:cNvSpPr txBox="1"/>
          <p:nvPr/>
        </p:nvSpPr>
        <p:spPr>
          <a:xfrm>
            <a:off x="251520" y="699542"/>
            <a:ext cx="8352928" cy="477054"/>
          </a:xfrm>
          <a:prstGeom prst="rect">
            <a:avLst/>
          </a:prstGeom>
          <a:noFill/>
        </p:spPr>
        <p:txBody>
          <a:bodyPr wrap="square" rtlCol="0">
            <a:spAutoFit/>
          </a:bodyPr>
          <a:lstStyle/>
          <a:p>
            <a:pPr marL="457200" indent="-457200">
              <a:lnSpc>
                <a:spcPts val="3000"/>
              </a:lnSpc>
            </a:pPr>
            <a:r>
              <a:rPr lang="en-US" altLang="zh-CN" sz="2000" dirty="0" smtClean="0">
                <a:solidFill>
                  <a:srgbClr val="FF0000"/>
                </a:solidFill>
              </a:rPr>
              <a:t>Scene 1  </a:t>
            </a:r>
            <a:r>
              <a:rPr lang="zh-CN" altLang="en-US" sz="2000" dirty="0" smtClean="0">
                <a:solidFill>
                  <a:srgbClr val="FF0000"/>
                </a:solidFill>
              </a:rPr>
              <a:t>描写老友相见的</a:t>
            </a:r>
            <a:endParaRPr lang="en-US" altLang="zh-CN"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1419622"/>
            <a:ext cx="8280920" cy="369332"/>
          </a:xfrm>
          <a:prstGeom prst="rect">
            <a:avLst/>
          </a:prstGeom>
          <a:noFill/>
        </p:spPr>
        <p:txBody>
          <a:bodyPr wrap="square" rtlCol="0">
            <a:spAutoFit/>
          </a:bodyPr>
          <a:lstStyle/>
          <a:p>
            <a:r>
              <a:rPr lang="en-US" altLang="zh-CN" dirty="0" smtClean="0"/>
              <a:t>a.  </a:t>
            </a:r>
            <a:r>
              <a:rPr lang="zh-CN" altLang="en-US" dirty="0" smtClean="0"/>
              <a:t>她温柔地询问我近况如何，我却嗫嚅着说不出话来。  </a:t>
            </a:r>
            <a:r>
              <a:rPr lang="zh-CN" altLang="en-US" b="1" dirty="0" smtClean="0"/>
              <a:t>（</a:t>
            </a:r>
            <a:r>
              <a:rPr lang="en-US" altLang="zh-CN" b="1" dirty="0" smtClean="0"/>
              <a:t>murmur</a:t>
            </a:r>
            <a:r>
              <a:rPr lang="zh-CN" altLang="en-US" b="1" dirty="0" smtClean="0"/>
              <a:t> ）</a:t>
            </a:r>
            <a:endParaRPr lang="zh-CN" altLang="en-US" b="1" dirty="0"/>
          </a:p>
        </p:txBody>
      </p:sp>
      <p:sp>
        <p:nvSpPr>
          <p:cNvPr id="6" name="TextBox 5"/>
          <p:cNvSpPr txBox="1"/>
          <p:nvPr/>
        </p:nvSpPr>
        <p:spPr>
          <a:xfrm>
            <a:off x="179512" y="2643758"/>
            <a:ext cx="8964488" cy="369332"/>
          </a:xfrm>
          <a:prstGeom prst="rect">
            <a:avLst/>
          </a:prstGeom>
          <a:noFill/>
        </p:spPr>
        <p:txBody>
          <a:bodyPr wrap="square" rtlCol="0">
            <a:spAutoFit/>
          </a:bodyPr>
          <a:lstStyle/>
          <a:p>
            <a:r>
              <a:rPr lang="en-US" altLang="zh-CN" dirty="0" smtClean="0"/>
              <a:t>b.</a:t>
            </a:r>
            <a:r>
              <a:rPr lang="zh-CN" altLang="en-US" dirty="0" smtClean="0"/>
              <a:t>我是如此的沮丧以至于我不敢看她的眼睛。</a:t>
            </a:r>
            <a:endParaRPr lang="zh-CN" altLang="en-US" b="1" dirty="0" smtClean="0"/>
          </a:p>
        </p:txBody>
      </p:sp>
      <p:sp>
        <p:nvSpPr>
          <p:cNvPr id="7" name="TextBox 6"/>
          <p:cNvSpPr txBox="1"/>
          <p:nvPr/>
        </p:nvSpPr>
        <p:spPr>
          <a:xfrm>
            <a:off x="179512" y="3579862"/>
            <a:ext cx="8424936" cy="369332"/>
          </a:xfrm>
          <a:prstGeom prst="rect">
            <a:avLst/>
          </a:prstGeom>
          <a:noFill/>
        </p:spPr>
        <p:txBody>
          <a:bodyPr wrap="square" rtlCol="0">
            <a:spAutoFit/>
          </a:bodyPr>
          <a:lstStyle/>
          <a:p>
            <a:r>
              <a:rPr lang="en-US" altLang="zh-CN" dirty="0" smtClean="0"/>
              <a:t>c. </a:t>
            </a:r>
            <a:r>
              <a:rPr lang="zh-CN" altLang="en-US" dirty="0" smtClean="0"/>
              <a:t>她轻轻地抚摸着我的肩膀，低声说：“一切都会好起来的，别担心。”</a:t>
            </a:r>
            <a:endParaRPr lang="zh-CN" altLang="en-US" b="1" dirty="0"/>
          </a:p>
        </p:txBody>
      </p:sp>
      <p:sp>
        <p:nvSpPr>
          <p:cNvPr id="8" name="TextBox 7"/>
          <p:cNvSpPr txBox="1"/>
          <p:nvPr/>
        </p:nvSpPr>
        <p:spPr>
          <a:xfrm>
            <a:off x="251520" y="4083918"/>
            <a:ext cx="8280920" cy="369332"/>
          </a:xfrm>
          <a:prstGeom prst="rect">
            <a:avLst/>
          </a:prstGeom>
          <a:noFill/>
          <a:ln>
            <a:solidFill>
              <a:schemeClr val="tx1"/>
            </a:solidFill>
            <a:prstDash val="dashDot"/>
          </a:ln>
        </p:spPr>
        <p:txBody>
          <a:bodyPr wrap="square" rtlCol="0">
            <a:spAutoFit/>
          </a:bodyPr>
          <a:lstStyle/>
          <a:p>
            <a:r>
              <a:rPr lang="en-US" altLang="zh-CN" dirty="0" smtClean="0"/>
              <a:t> She patted me gently on the shoudler, whispering, “ Everything will be ok. Don’t worry.” </a:t>
            </a:r>
            <a:endParaRPr lang="zh-CN" altLang="en-US" dirty="0"/>
          </a:p>
        </p:txBody>
      </p:sp>
      <p:sp>
        <p:nvSpPr>
          <p:cNvPr id="9" name="TextBox 8"/>
          <p:cNvSpPr txBox="1"/>
          <p:nvPr/>
        </p:nvSpPr>
        <p:spPr>
          <a:xfrm>
            <a:off x="323528" y="3003798"/>
            <a:ext cx="8280920" cy="369332"/>
          </a:xfrm>
          <a:prstGeom prst="rect">
            <a:avLst/>
          </a:prstGeom>
          <a:noFill/>
          <a:ln>
            <a:solidFill>
              <a:schemeClr val="tx1"/>
            </a:solidFill>
            <a:prstDash val="dashDot"/>
          </a:ln>
        </p:spPr>
        <p:txBody>
          <a:bodyPr wrap="square" rtlCol="0">
            <a:spAutoFit/>
          </a:bodyPr>
          <a:lstStyle/>
          <a:p>
            <a:r>
              <a:rPr lang="en-US" altLang="zh-CN" b="1" dirty="0" smtClean="0">
                <a:solidFill>
                  <a:srgbClr val="FF0000"/>
                </a:solidFill>
              </a:rPr>
              <a:t> </a:t>
            </a:r>
            <a:r>
              <a:rPr lang="en-US" altLang="zh-CN" dirty="0" smtClean="0"/>
              <a:t>So frustrated was I that I dared not to look in her concerned eyes.</a:t>
            </a:r>
            <a:endParaRPr lang="zh-CN" altLang="en-US" dirty="0"/>
          </a:p>
        </p:txBody>
      </p:sp>
      <p:sp>
        <p:nvSpPr>
          <p:cNvPr id="10" name="TextBox 9"/>
          <p:cNvSpPr txBox="1"/>
          <p:nvPr/>
        </p:nvSpPr>
        <p:spPr>
          <a:xfrm>
            <a:off x="323528" y="1851670"/>
            <a:ext cx="8280920" cy="646331"/>
          </a:xfrm>
          <a:prstGeom prst="rect">
            <a:avLst/>
          </a:prstGeom>
          <a:noFill/>
          <a:ln>
            <a:solidFill>
              <a:schemeClr val="tx1"/>
            </a:solidFill>
            <a:prstDash val="dashDot"/>
          </a:ln>
        </p:spPr>
        <p:txBody>
          <a:bodyPr wrap="square" rtlCol="0">
            <a:spAutoFit/>
          </a:bodyPr>
          <a:lstStyle/>
          <a:p>
            <a:r>
              <a:rPr lang="en-US" altLang="zh-CN" dirty="0" smtClean="0"/>
              <a:t>She tendly asked how everything was going with me. However, I just murmured without clear words.</a:t>
            </a:r>
            <a:endParaRPr lang="zh-CN" altLang="en-US" b="1" dirty="0"/>
          </a:p>
        </p:txBody>
      </p:sp>
      <p:sp>
        <p:nvSpPr>
          <p:cNvPr id="11" name="TextBox 10"/>
          <p:cNvSpPr txBox="1"/>
          <p:nvPr/>
        </p:nvSpPr>
        <p:spPr>
          <a:xfrm>
            <a:off x="179512" y="195486"/>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4  Practice and Improve Yourselves</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TextBox 12"/>
          <p:cNvSpPr txBox="1"/>
          <p:nvPr/>
        </p:nvSpPr>
        <p:spPr>
          <a:xfrm>
            <a:off x="179512" y="843558"/>
            <a:ext cx="8352928" cy="477054"/>
          </a:xfrm>
          <a:prstGeom prst="rect">
            <a:avLst/>
          </a:prstGeom>
          <a:noFill/>
        </p:spPr>
        <p:txBody>
          <a:bodyPr wrap="square" rtlCol="0">
            <a:spAutoFit/>
          </a:bodyPr>
          <a:lstStyle/>
          <a:p>
            <a:pPr marL="457200" indent="-457200">
              <a:lnSpc>
                <a:spcPts val="3000"/>
              </a:lnSpc>
            </a:pPr>
            <a:r>
              <a:rPr lang="en-US" altLang="zh-CN" sz="2000" dirty="0" smtClean="0">
                <a:solidFill>
                  <a:srgbClr val="FF0000"/>
                </a:solidFill>
              </a:rPr>
              <a:t>Scene 2  </a:t>
            </a:r>
            <a:r>
              <a:rPr lang="zh-CN" altLang="en-US" sz="2000" dirty="0" smtClean="0">
                <a:solidFill>
                  <a:srgbClr val="FF0000"/>
                </a:solidFill>
              </a:rPr>
              <a:t>描写“我的尴尬 ” </a:t>
            </a:r>
            <a:r>
              <a:rPr lang="en-US" altLang="zh-CN" sz="2000" dirty="0" smtClean="0">
                <a:solidFill>
                  <a:srgbClr val="FF0000"/>
                </a:solidFill>
              </a:rPr>
              <a:t>+ </a:t>
            </a:r>
            <a:r>
              <a:rPr lang="zh-CN" altLang="en-US" sz="2000" dirty="0" smtClean="0">
                <a:solidFill>
                  <a:srgbClr val="FF0000"/>
                </a:solidFill>
              </a:rPr>
              <a:t>“她的安慰”</a:t>
            </a:r>
            <a:endParaRPr lang="en-US" altLang="zh-CN"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1520" y="1131590"/>
            <a:ext cx="8280920" cy="369332"/>
          </a:xfrm>
          <a:prstGeom prst="rect">
            <a:avLst/>
          </a:prstGeom>
          <a:noFill/>
        </p:spPr>
        <p:txBody>
          <a:bodyPr wrap="square" rtlCol="0">
            <a:spAutoFit/>
          </a:bodyPr>
          <a:lstStyle/>
          <a:p>
            <a:r>
              <a:rPr lang="en-US" altLang="zh-CN" dirty="0" smtClean="0"/>
              <a:t>a.  </a:t>
            </a:r>
            <a:r>
              <a:rPr lang="zh-CN" altLang="en-US" dirty="0" smtClean="0"/>
              <a:t>一看到这些，我就抑制不住我的泪水。</a:t>
            </a:r>
            <a:endParaRPr lang="zh-CN" altLang="en-US" b="1" dirty="0"/>
          </a:p>
        </p:txBody>
      </p:sp>
      <p:sp>
        <p:nvSpPr>
          <p:cNvPr id="7" name="TextBox 6"/>
          <p:cNvSpPr txBox="1"/>
          <p:nvPr/>
        </p:nvSpPr>
        <p:spPr>
          <a:xfrm>
            <a:off x="323528" y="1491630"/>
            <a:ext cx="8280920" cy="369332"/>
          </a:xfrm>
          <a:prstGeom prst="rect">
            <a:avLst/>
          </a:prstGeom>
          <a:noFill/>
          <a:ln>
            <a:solidFill>
              <a:schemeClr val="tx1"/>
            </a:solidFill>
            <a:prstDash val="dashDot"/>
          </a:ln>
        </p:spPr>
        <p:txBody>
          <a:bodyPr wrap="square" rtlCol="0">
            <a:spAutoFit/>
          </a:bodyPr>
          <a:lstStyle/>
          <a:p>
            <a:r>
              <a:rPr lang="en-US" altLang="zh-CN" dirty="0" smtClean="0"/>
              <a:t>Seeing this, I could hardly hold back my tears.</a:t>
            </a:r>
            <a:endParaRPr lang="zh-CN" altLang="en-US" b="1" dirty="0"/>
          </a:p>
        </p:txBody>
      </p:sp>
      <p:sp>
        <p:nvSpPr>
          <p:cNvPr id="8" name="TextBox 7"/>
          <p:cNvSpPr txBox="1"/>
          <p:nvPr/>
        </p:nvSpPr>
        <p:spPr>
          <a:xfrm>
            <a:off x="323528" y="1851670"/>
            <a:ext cx="8280920" cy="369332"/>
          </a:xfrm>
          <a:prstGeom prst="rect">
            <a:avLst/>
          </a:prstGeom>
          <a:noFill/>
          <a:ln>
            <a:solidFill>
              <a:schemeClr val="tx1"/>
            </a:solidFill>
            <a:prstDash val="dashDot"/>
          </a:ln>
        </p:spPr>
        <p:txBody>
          <a:bodyPr wrap="square" rtlCol="0">
            <a:spAutoFit/>
          </a:bodyPr>
          <a:lstStyle/>
          <a:p>
            <a:r>
              <a:rPr lang="en-US" altLang="zh-CN" dirty="0" smtClean="0"/>
              <a:t>On seeing this, tears of gratitude puddled  in my eyes .</a:t>
            </a:r>
            <a:endParaRPr lang="zh-CN" altLang="en-US" b="1" dirty="0"/>
          </a:p>
        </p:txBody>
      </p:sp>
      <p:sp>
        <p:nvSpPr>
          <p:cNvPr id="9" name="TextBox 8"/>
          <p:cNvSpPr txBox="1"/>
          <p:nvPr/>
        </p:nvSpPr>
        <p:spPr>
          <a:xfrm>
            <a:off x="251520" y="2283718"/>
            <a:ext cx="8280920" cy="369332"/>
          </a:xfrm>
          <a:prstGeom prst="rect">
            <a:avLst/>
          </a:prstGeom>
          <a:noFill/>
        </p:spPr>
        <p:txBody>
          <a:bodyPr wrap="square" rtlCol="0">
            <a:spAutoFit/>
          </a:bodyPr>
          <a:lstStyle/>
          <a:p>
            <a:r>
              <a:rPr lang="en-US" altLang="zh-CN" dirty="0" smtClean="0"/>
              <a:t>b.  </a:t>
            </a:r>
            <a:r>
              <a:rPr lang="zh-CN" altLang="en-US" dirty="0" smtClean="0"/>
              <a:t>就在那时，一股感激的情绪涌上我的心头，我泪眼朦胧。</a:t>
            </a:r>
            <a:endParaRPr lang="zh-CN" altLang="en-US" b="1" dirty="0"/>
          </a:p>
        </p:txBody>
      </p:sp>
      <p:sp>
        <p:nvSpPr>
          <p:cNvPr id="10" name="TextBox 9"/>
          <p:cNvSpPr txBox="1"/>
          <p:nvPr/>
        </p:nvSpPr>
        <p:spPr>
          <a:xfrm>
            <a:off x="251520" y="2715766"/>
            <a:ext cx="8280920" cy="369332"/>
          </a:xfrm>
          <a:prstGeom prst="rect">
            <a:avLst/>
          </a:prstGeom>
          <a:noFill/>
          <a:ln>
            <a:solidFill>
              <a:schemeClr val="tx1"/>
            </a:solidFill>
            <a:prstDash val="dashDot"/>
          </a:ln>
        </p:spPr>
        <p:txBody>
          <a:bodyPr wrap="square" rtlCol="0">
            <a:spAutoFit/>
          </a:bodyPr>
          <a:lstStyle/>
          <a:p>
            <a:r>
              <a:rPr lang="en-US" altLang="zh-CN" dirty="0" smtClean="0"/>
              <a:t>At that moment, a ripple of gratitude welled up inside me and my eyes were misty.</a:t>
            </a:r>
            <a:endParaRPr lang="en-US" altLang="zh-CN" dirty="0" smtClean="0"/>
          </a:p>
        </p:txBody>
      </p:sp>
      <p:sp>
        <p:nvSpPr>
          <p:cNvPr id="11" name="TextBox 10"/>
          <p:cNvSpPr txBox="1"/>
          <p:nvPr/>
        </p:nvSpPr>
        <p:spPr>
          <a:xfrm>
            <a:off x="251520" y="3291830"/>
            <a:ext cx="8280920" cy="369332"/>
          </a:xfrm>
          <a:prstGeom prst="rect">
            <a:avLst/>
          </a:prstGeom>
          <a:noFill/>
        </p:spPr>
        <p:txBody>
          <a:bodyPr wrap="square" rtlCol="0">
            <a:spAutoFit/>
          </a:bodyPr>
          <a:lstStyle/>
          <a:p>
            <a:r>
              <a:rPr lang="en-US" altLang="zh-CN" dirty="0" smtClean="0"/>
              <a:t>c. </a:t>
            </a:r>
            <a:r>
              <a:rPr lang="zh-CN" altLang="en-US" dirty="0" smtClean="0"/>
              <a:t>我心里涌起温暖又感激的情绪，这让我深深明白了所谓“家人”的意义。</a:t>
            </a:r>
            <a:endParaRPr lang="zh-CN" altLang="en-US" b="1" dirty="0"/>
          </a:p>
        </p:txBody>
      </p:sp>
      <p:sp>
        <p:nvSpPr>
          <p:cNvPr id="12" name="TextBox 11"/>
          <p:cNvSpPr txBox="1"/>
          <p:nvPr/>
        </p:nvSpPr>
        <p:spPr>
          <a:xfrm>
            <a:off x="323528" y="3723878"/>
            <a:ext cx="8280920" cy="646331"/>
          </a:xfrm>
          <a:prstGeom prst="rect">
            <a:avLst/>
          </a:prstGeom>
          <a:noFill/>
          <a:ln>
            <a:solidFill>
              <a:schemeClr val="tx1"/>
            </a:solidFill>
            <a:prstDash val="dashDot"/>
          </a:ln>
        </p:spPr>
        <p:txBody>
          <a:bodyPr wrap="square" rtlCol="0">
            <a:spAutoFit/>
          </a:bodyPr>
          <a:lstStyle/>
          <a:p>
            <a:r>
              <a:rPr lang="en-US" altLang="zh-CN" dirty="0" smtClean="0"/>
              <a:t>My heart was filled with feelings mixed with warmth and gratitude, which made me better undersand the meaning of “being a family.”</a:t>
            </a:r>
            <a:endParaRPr lang="en-US" altLang="zh-CN" dirty="0" smtClean="0"/>
          </a:p>
        </p:txBody>
      </p:sp>
      <p:sp>
        <p:nvSpPr>
          <p:cNvPr id="13" name="TextBox 12"/>
          <p:cNvSpPr txBox="1"/>
          <p:nvPr/>
        </p:nvSpPr>
        <p:spPr>
          <a:xfrm>
            <a:off x="179512" y="195486"/>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4  Practice and Improve Yourselves</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4" name="TextBox 13"/>
          <p:cNvSpPr txBox="1"/>
          <p:nvPr/>
        </p:nvSpPr>
        <p:spPr>
          <a:xfrm>
            <a:off x="251520" y="699542"/>
            <a:ext cx="8352928" cy="477054"/>
          </a:xfrm>
          <a:prstGeom prst="rect">
            <a:avLst/>
          </a:prstGeom>
          <a:noFill/>
        </p:spPr>
        <p:txBody>
          <a:bodyPr wrap="square" rtlCol="0">
            <a:spAutoFit/>
          </a:bodyPr>
          <a:lstStyle/>
          <a:p>
            <a:pPr marL="457200" indent="-457200">
              <a:lnSpc>
                <a:spcPts val="3000"/>
              </a:lnSpc>
            </a:pPr>
            <a:r>
              <a:rPr lang="en-US" altLang="zh-CN" sz="2000" dirty="0" smtClean="0">
                <a:solidFill>
                  <a:srgbClr val="FF0000"/>
                </a:solidFill>
              </a:rPr>
              <a:t>Scene 3  </a:t>
            </a:r>
            <a:r>
              <a:rPr lang="zh-CN" altLang="en-US" sz="2000" dirty="0" smtClean="0">
                <a:solidFill>
                  <a:srgbClr val="FF0000"/>
                </a:solidFill>
              </a:rPr>
              <a:t>描写深受感动</a:t>
            </a:r>
            <a:endParaRPr lang="en-US" altLang="zh-CN"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275606"/>
            <a:ext cx="8280920" cy="369332"/>
          </a:xfrm>
          <a:prstGeom prst="rect">
            <a:avLst/>
          </a:prstGeom>
          <a:noFill/>
        </p:spPr>
        <p:txBody>
          <a:bodyPr wrap="square" rtlCol="0">
            <a:spAutoFit/>
          </a:bodyPr>
          <a:lstStyle/>
          <a:p>
            <a:r>
              <a:rPr lang="en-US" altLang="zh-CN" dirty="0" smtClean="0"/>
              <a:t>a.  </a:t>
            </a:r>
            <a:r>
              <a:rPr lang="zh-CN" altLang="en-US" dirty="0" smtClean="0"/>
              <a:t>雪渐渐地停了，阳光透过云层照射过来，我的心里感到有了希望和力量。</a:t>
            </a:r>
            <a:endParaRPr lang="zh-CN" altLang="en-US" dirty="0" smtClean="0"/>
          </a:p>
        </p:txBody>
      </p:sp>
      <p:sp>
        <p:nvSpPr>
          <p:cNvPr id="6" name="TextBox 5"/>
          <p:cNvSpPr txBox="1"/>
          <p:nvPr/>
        </p:nvSpPr>
        <p:spPr>
          <a:xfrm>
            <a:off x="251520" y="2283718"/>
            <a:ext cx="8280920" cy="369332"/>
          </a:xfrm>
          <a:prstGeom prst="rect">
            <a:avLst/>
          </a:prstGeom>
          <a:noFill/>
        </p:spPr>
        <p:txBody>
          <a:bodyPr wrap="square" rtlCol="0">
            <a:spAutoFit/>
          </a:bodyPr>
          <a:lstStyle/>
          <a:p>
            <a:r>
              <a:rPr lang="en-US" altLang="zh-CN" dirty="0" smtClean="0"/>
              <a:t>b.  </a:t>
            </a:r>
            <a:r>
              <a:rPr lang="zh-CN" altLang="en-US" dirty="0" smtClean="0"/>
              <a:t>我坚定地相信我一定可以再找到工作，因为有人关心我并点亮了我的世界。</a:t>
            </a:r>
            <a:endParaRPr lang="zh-CN" altLang="en-US" dirty="0" smtClean="0"/>
          </a:p>
        </p:txBody>
      </p:sp>
      <p:sp>
        <p:nvSpPr>
          <p:cNvPr id="7" name="TextBox 6"/>
          <p:cNvSpPr txBox="1"/>
          <p:nvPr/>
        </p:nvSpPr>
        <p:spPr>
          <a:xfrm>
            <a:off x="251520" y="3291830"/>
            <a:ext cx="8280920" cy="646331"/>
          </a:xfrm>
          <a:prstGeom prst="rect">
            <a:avLst/>
          </a:prstGeom>
          <a:noFill/>
        </p:spPr>
        <p:txBody>
          <a:bodyPr wrap="square" rtlCol="0">
            <a:spAutoFit/>
          </a:bodyPr>
          <a:lstStyle/>
          <a:p>
            <a:r>
              <a:rPr lang="en-US" altLang="zh-CN" dirty="0" smtClean="0"/>
              <a:t>C.  </a:t>
            </a:r>
            <a:r>
              <a:rPr lang="zh-CN" altLang="en-US" dirty="0" smtClean="0"/>
              <a:t>风儿停止了咆哮，太阳呈现出金色的光芒，温暖洒在我身上，洒在每个人的身上。</a:t>
            </a:r>
            <a:endParaRPr lang="zh-CN" altLang="en-US" dirty="0" smtClean="0"/>
          </a:p>
        </p:txBody>
      </p:sp>
      <p:sp>
        <p:nvSpPr>
          <p:cNvPr id="8" name="TextBox 7"/>
          <p:cNvSpPr txBox="1"/>
          <p:nvPr/>
        </p:nvSpPr>
        <p:spPr>
          <a:xfrm>
            <a:off x="323528" y="1635646"/>
            <a:ext cx="8280920" cy="646331"/>
          </a:xfrm>
          <a:prstGeom prst="rect">
            <a:avLst/>
          </a:prstGeom>
          <a:noFill/>
          <a:ln>
            <a:solidFill>
              <a:schemeClr val="accent1"/>
            </a:solidFill>
            <a:prstDash val="dashDot"/>
          </a:ln>
        </p:spPr>
        <p:txBody>
          <a:bodyPr wrap="square" rtlCol="0">
            <a:spAutoFit/>
          </a:bodyPr>
          <a:lstStyle/>
          <a:p>
            <a:r>
              <a:rPr lang="en-US" altLang="zh-CN" dirty="0" smtClean="0"/>
              <a:t> Gradually, the snow stopped. Some sunlight penetrated  the clouds, which</a:t>
            </a:r>
            <a:endParaRPr lang="en-US" altLang="zh-CN" dirty="0" smtClean="0"/>
          </a:p>
          <a:p>
            <a:r>
              <a:rPr lang="en-US" altLang="zh-CN" dirty="0" smtClean="0"/>
              <a:t> gave me more hope and power.  </a:t>
            </a:r>
            <a:endParaRPr lang="zh-CN" altLang="en-US" b="1" dirty="0"/>
          </a:p>
        </p:txBody>
      </p:sp>
      <p:sp>
        <p:nvSpPr>
          <p:cNvPr id="9" name="TextBox 8"/>
          <p:cNvSpPr txBox="1"/>
          <p:nvPr/>
        </p:nvSpPr>
        <p:spPr>
          <a:xfrm>
            <a:off x="251520" y="2643758"/>
            <a:ext cx="8280920" cy="646331"/>
          </a:xfrm>
          <a:prstGeom prst="rect">
            <a:avLst/>
          </a:prstGeom>
          <a:noFill/>
          <a:ln>
            <a:solidFill>
              <a:schemeClr val="tx1"/>
            </a:solidFill>
            <a:prstDash val="dashDot"/>
          </a:ln>
        </p:spPr>
        <p:txBody>
          <a:bodyPr wrap="square" rtlCol="0">
            <a:spAutoFit/>
          </a:bodyPr>
          <a:lstStyle/>
          <a:p>
            <a:r>
              <a:rPr lang="en-US" altLang="zh-CN" dirty="0" smtClean="0"/>
              <a:t>I  firmly believed that I could find another job because there was someone caring about me, lighting up my world.</a:t>
            </a:r>
            <a:endParaRPr lang="zh-CN" altLang="en-US" b="1" dirty="0"/>
          </a:p>
        </p:txBody>
      </p:sp>
      <p:sp>
        <p:nvSpPr>
          <p:cNvPr id="10" name="TextBox 9"/>
          <p:cNvSpPr txBox="1"/>
          <p:nvPr/>
        </p:nvSpPr>
        <p:spPr>
          <a:xfrm>
            <a:off x="323528" y="3939902"/>
            <a:ext cx="8280920" cy="646331"/>
          </a:xfrm>
          <a:prstGeom prst="rect">
            <a:avLst/>
          </a:prstGeom>
          <a:noFill/>
          <a:ln>
            <a:solidFill>
              <a:schemeClr val="tx1"/>
            </a:solidFill>
            <a:prstDash val="dashDot"/>
          </a:ln>
        </p:spPr>
        <p:txBody>
          <a:bodyPr wrap="square" rtlCol="0">
            <a:spAutoFit/>
          </a:bodyPr>
          <a:lstStyle/>
          <a:p>
            <a:r>
              <a:rPr lang="en-US" altLang="zh-CN" dirty="0" smtClean="0"/>
              <a:t>With the roar of the wind dying down, the sun took on some golden colour,  pouring some warmth on me, on everyone. </a:t>
            </a:r>
            <a:endParaRPr lang="zh-CN" altLang="en-US" b="1" dirty="0"/>
          </a:p>
        </p:txBody>
      </p:sp>
      <p:sp>
        <p:nvSpPr>
          <p:cNvPr id="11" name="TextBox 10"/>
          <p:cNvSpPr txBox="1"/>
          <p:nvPr/>
        </p:nvSpPr>
        <p:spPr>
          <a:xfrm>
            <a:off x="251520" y="411510"/>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4  Practice and Improve Yourselves</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13" name="TextBox 12"/>
          <p:cNvSpPr txBox="1"/>
          <p:nvPr/>
        </p:nvSpPr>
        <p:spPr>
          <a:xfrm>
            <a:off x="179512" y="843558"/>
            <a:ext cx="8352928" cy="477054"/>
          </a:xfrm>
          <a:prstGeom prst="rect">
            <a:avLst/>
          </a:prstGeom>
          <a:noFill/>
        </p:spPr>
        <p:txBody>
          <a:bodyPr wrap="square" rtlCol="0">
            <a:spAutoFit/>
          </a:bodyPr>
          <a:lstStyle/>
          <a:p>
            <a:pPr marL="457200" indent="-457200">
              <a:lnSpc>
                <a:spcPts val="3000"/>
              </a:lnSpc>
            </a:pPr>
            <a:r>
              <a:rPr lang="en-US" altLang="zh-CN" sz="2000" dirty="0" smtClean="0">
                <a:solidFill>
                  <a:srgbClr val="FF0000"/>
                </a:solidFill>
              </a:rPr>
              <a:t>Scene 4  </a:t>
            </a:r>
            <a:r>
              <a:rPr lang="zh-CN" altLang="en-US" sz="2000" dirty="0" smtClean="0">
                <a:solidFill>
                  <a:srgbClr val="FF0000"/>
                </a:solidFill>
              </a:rPr>
              <a:t>描写环境  烘托主题</a:t>
            </a:r>
            <a:endParaRPr lang="en-US" altLang="zh-CN"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787774"/>
            <a:ext cx="8964488" cy="1996700"/>
          </a:xfrm>
          <a:prstGeom prst="rect">
            <a:avLst/>
          </a:prstGeom>
        </p:spPr>
        <p:txBody>
          <a:bodyPr wrap="square">
            <a:spAutoFit/>
          </a:bodyPr>
          <a:lstStyle/>
          <a:p>
            <a:pPr algn="just">
              <a:lnSpc>
                <a:spcPts val="2500"/>
              </a:lnSpc>
            </a:pPr>
            <a:r>
              <a:rPr lang="en-US" altLang="zh-CN" i="1" dirty="0" smtClean="0"/>
              <a:t>When I opened the envelope, inside I found some money and a note. </a:t>
            </a:r>
            <a:r>
              <a:rPr lang="en-US" altLang="zh-CN" dirty="0" smtClean="0"/>
              <a:t>Hardly had I caught the first sight of the money when I realised my professors’ kindness. Excited yet astonished,  I felt gratitude almost deprived me of all power of speech. Then, with trembling hands picking up that note, I went through the content,"Life is not just living through the storms, but dancing in the rain. Never lose heart. ” With the wind dying down and the sunshine taking on some gloden color, warmth flooded over me. </a:t>
            </a:r>
            <a:endParaRPr lang="en-US" altLang="zh-CN" dirty="0" smtClean="0"/>
          </a:p>
        </p:txBody>
      </p:sp>
      <p:sp>
        <p:nvSpPr>
          <p:cNvPr id="6" name="矩形 5"/>
          <p:cNvSpPr/>
          <p:nvPr/>
        </p:nvSpPr>
        <p:spPr>
          <a:xfrm>
            <a:off x="0" y="771550"/>
            <a:ext cx="8964488" cy="2657138"/>
          </a:xfrm>
          <a:prstGeom prst="rect">
            <a:avLst/>
          </a:prstGeom>
        </p:spPr>
        <p:txBody>
          <a:bodyPr wrap="square">
            <a:spAutoFit/>
          </a:bodyPr>
          <a:lstStyle/>
          <a:p>
            <a:pPr algn="just">
              <a:lnSpc>
                <a:spcPts val="2500"/>
              </a:lnSpc>
            </a:pPr>
            <a:r>
              <a:rPr lang="en-US" altLang="zh-CN" i="1" dirty="0" smtClean="0"/>
              <a:t>I rushed out of the house, waving my hands. </a:t>
            </a:r>
            <a:r>
              <a:rPr lang="en-US" altLang="zh-CN" dirty="0" smtClean="0"/>
              <a:t>Esther obviously notice me and waved back.</a:t>
            </a:r>
            <a:r>
              <a:rPr lang="zh-CN" altLang="en-US" dirty="0" smtClean="0"/>
              <a:t> </a:t>
            </a:r>
            <a:r>
              <a:rPr lang="en-US" altLang="zh-CN" dirty="0" smtClean="0"/>
              <a:t>I strode towards her and scooped this kind professor into my arms. After inviting her inside, I offered her a cup of hot coffee.  Giving me some presents, she tendly asked how everything was going with me. My face turned red. She patted gently on my shoudler, whispering, “ Everything will be ok.”  It was her words and encouragement that eased my depression. Before she left, she insisted on giving me an envolope, which she asked me to open later.</a:t>
            </a:r>
            <a:endParaRPr lang="zh-CN" altLang="en-US" dirty="0" smtClean="0"/>
          </a:p>
          <a:p>
            <a:pPr>
              <a:lnSpc>
                <a:spcPts val="2500"/>
              </a:lnSpc>
            </a:pPr>
            <a:endParaRPr lang="zh-CN" altLang="en-US" b="1" dirty="0" smtClean="0"/>
          </a:p>
          <a:p>
            <a:pPr>
              <a:lnSpc>
                <a:spcPts val="2500"/>
              </a:lnSpc>
            </a:pPr>
            <a:endParaRPr lang="en-US" altLang="zh-CN" dirty="0" smtClean="0"/>
          </a:p>
        </p:txBody>
      </p:sp>
      <p:sp>
        <p:nvSpPr>
          <p:cNvPr id="7" name="TextBox 6"/>
          <p:cNvSpPr txBox="1"/>
          <p:nvPr/>
        </p:nvSpPr>
        <p:spPr>
          <a:xfrm>
            <a:off x="1331640" y="195486"/>
            <a:ext cx="424847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sz="2000" b="1" dirty="0" smtClean="0">
                <a:solidFill>
                  <a:schemeClr val="bg1"/>
                </a:solidFill>
              </a:rPr>
              <a:t>Another  version</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11510"/>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5  Summary</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395536" y="915566"/>
            <a:ext cx="7704856" cy="461665"/>
          </a:xfrm>
          <a:prstGeom prst="rect">
            <a:avLst/>
          </a:prstGeom>
          <a:noFill/>
        </p:spPr>
        <p:txBody>
          <a:bodyPr wrap="square" rtlCol="0">
            <a:spAutoFit/>
          </a:bodyPr>
          <a:lstStyle/>
          <a:p>
            <a:r>
              <a:rPr lang="en-US" altLang="zh-CN" sz="2400" dirty="0" smtClean="0"/>
              <a:t>How to write </a:t>
            </a:r>
            <a:r>
              <a:rPr lang="en-US" altLang="zh-CN" sz="2400" dirty="0" smtClean="0">
                <a:solidFill>
                  <a:srgbClr val="0000FF"/>
                </a:solidFill>
              </a:rPr>
              <a:t>good scenes </a:t>
            </a:r>
            <a:r>
              <a:rPr lang="en-US" altLang="zh-CN" sz="2400" dirty="0" smtClean="0"/>
              <a:t>in continuation writing?</a:t>
            </a:r>
            <a:endParaRPr lang="zh-CN" altLang="en-US" sz="2400" dirty="0"/>
          </a:p>
        </p:txBody>
      </p:sp>
      <p:sp>
        <p:nvSpPr>
          <p:cNvPr id="6" name="TextBox 5"/>
          <p:cNvSpPr txBox="1"/>
          <p:nvPr/>
        </p:nvSpPr>
        <p:spPr>
          <a:xfrm>
            <a:off x="467544" y="1491630"/>
            <a:ext cx="8208912" cy="646331"/>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1  </a:t>
            </a:r>
            <a:r>
              <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rPr>
              <a:t>The characters’ behaviour,  the settings and the plots must be logical. </a:t>
            </a:r>
            <a:endParaRPr lang="zh-CN" altLang="en-US"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7" name="TextBox 6"/>
          <p:cNvSpPr txBox="1"/>
          <p:nvPr/>
        </p:nvSpPr>
        <p:spPr>
          <a:xfrm>
            <a:off x="467544" y="2427734"/>
            <a:ext cx="8208912" cy="646331"/>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2  </a:t>
            </a:r>
            <a:r>
              <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rPr>
              <a:t>Try to reduce grammar mistakes and write  authentic </a:t>
            </a:r>
            <a:endPar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rPr>
              <a:t>        expressions.</a:t>
            </a:r>
            <a:endParaRPr lang="zh-CN" altLang="en-US"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9" name="TextBox 8"/>
          <p:cNvSpPr txBox="1"/>
          <p:nvPr/>
        </p:nvSpPr>
        <p:spPr>
          <a:xfrm>
            <a:off x="467544" y="3363838"/>
            <a:ext cx="8208912" cy="646331"/>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3  </a:t>
            </a:r>
            <a:r>
              <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rPr>
              <a:t>Use appropriate advanced vocabulary and sentence patterns to express the theme. </a:t>
            </a:r>
            <a:endParaRPr lang="en-US" altLang="zh-CN"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771550"/>
            <a:ext cx="8229600" cy="1073274"/>
          </a:xfrm>
        </p:spPr>
        <p:txBody>
          <a:bodyPr/>
          <a:lstStyle/>
          <a:p>
            <a:r>
              <a:rPr lang="en-US" altLang="zh-CN" dirty="0" smtClean="0"/>
              <a:t>Merry Christmas! </a:t>
            </a:r>
            <a:endParaRPr lang="zh-CN" altLang="en-US" dirty="0"/>
          </a:p>
        </p:txBody>
      </p:sp>
      <p:pic>
        <p:nvPicPr>
          <p:cNvPr id="4" name="内容占位符 3" descr="pic-3.jpg"/>
          <p:cNvPicPr>
            <a:picLocks noGrp="1" noChangeAspect="1"/>
          </p:cNvPicPr>
          <p:nvPr>
            <p:ph idx="1"/>
          </p:nvPr>
        </p:nvPicPr>
        <p:blipFill>
          <a:blip r:embed="rId1" cstate="print"/>
          <a:stretch>
            <a:fillRect/>
          </a:stretch>
        </p:blipFill>
        <p:spPr>
          <a:xfrm>
            <a:off x="4211960" y="1707654"/>
            <a:ext cx="4320480" cy="3102595"/>
          </a:xfrm>
          <a:prstGeom prst="rect">
            <a:avLst/>
          </a:prstGeom>
          <a:ln>
            <a:noFill/>
          </a:ln>
          <a:effectLst>
            <a:softEdge rad="112500"/>
          </a:effectLst>
        </p:spPr>
      </p:pic>
      <p:pic>
        <p:nvPicPr>
          <p:cNvPr id="5" name="图片 4" descr="pic-5.png"/>
          <p:cNvPicPr>
            <a:picLocks noChangeAspect="1"/>
          </p:cNvPicPr>
          <p:nvPr/>
        </p:nvPicPr>
        <p:blipFill>
          <a:blip r:embed="rId2" cstate="print"/>
          <a:stretch>
            <a:fillRect/>
          </a:stretch>
        </p:blipFill>
        <p:spPr>
          <a:xfrm>
            <a:off x="251520" y="1275606"/>
            <a:ext cx="3130445" cy="34873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descr="pic-5.jpg"/>
          <p:cNvPicPr>
            <a:picLocks noChangeAspect="1"/>
          </p:cNvPicPr>
          <p:nvPr/>
        </p:nvPicPr>
        <p:blipFill>
          <a:blip r:embed="rId1" cstate="print"/>
          <a:stretch>
            <a:fillRect/>
          </a:stretch>
        </p:blipFill>
        <p:spPr>
          <a:xfrm>
            <a:off x="0" y="0"/>
            <a:ext cx="9144000" cy="5143500"/>
          </a:xfrm>
          <a:prstGeom prst="rect">
            <a:avLst/>
          </a:prstGeom>
        </p:spPr>
      </p:pic>
      <p:sp>
        <p:nvSpPr>
          <p:cNvPr id="2" name="TextBox 1"/>
          <p:cNvSpPr txBox="1"/>
          <p:nvPr/>
        </p:nvSpPr>
        <p:spPr>
          <a:xfrm>
            <a:off x="395536" y="483518"/>
            <a:ext cx="7560840" cy="3046988"/>
          </a:xfrm>
          <a:prstGeom prst="rect">
            <a:avLst/>
          </a:prstGeom>
          <a:noFill/>
        </p:spPr>
        <p:txBody>
          <a:bodyPr wrap="square" rtlCol="0">
            <a:spAutoFit/>
          </a:bodyPr>
          <a:lstStyle/>
          <a:p>
            <a:pPr algn="ctr"/>
            <a:r>
              <a:rPr lang="zh-CN" altLang="en-US" sz="3200" b="1" dirty="0" smtClean="0">
                <a:solidFill>
                  <a:schemeClr val="bg1"/>
                </a:solidFill>
              </a:rPr>
              <a:t>金华十校高二期末联考</a:t>
            </a:r>
            <a:endParaRPr lang="en-US" altLang="zh-CN" sz="3200" b="1" dirty="0" smtClean="0">
              <a:solidFill>
                <a:schemeClr val="bg1"/>
              </a:solidFill>
            </a:endParaRPr>
          </a:p>
          <a:p>
            <a:pPr algn="ctr"/>
            <a:r>
              <a:rPr lang="zh-CN" altLang="en-US" sz="3200" b="1" dirty="0" smtClean="0">
                <a:solidFill>
                  <a:schemeClr val="bg1"/>
                </a:solidFill>
              </a:rPr>
              <a:t>续写讲评</a:t>
            </a:r>
            <a:endParaRPr lang="en-US" altLang="zh-CN" sz="3200" b="1" dirty="0" smtClean="0">
              <a:solidFill>
                <a:schemeClr val="bg1"/>
              </a:solidFill>
            </a:endParaRPr>
          </a:p>
          <a:p>
            <a:pPr algn="ctr"/>
            <a:endParaRPr lang="en-US" altLang="zh-CN" sz="3200" b="1" dirty="0" smtClean="0">
              <a:solidFill>
                <a:schemeClr val="bg1"/>
              </a:solidFill>
            </a:endParaRPr>
          </a:p>
          <a:p>
            <a:pPr algn="ctr"/>
            <a:r>
              <a:rPr lang="en-US" altLang="zh-CN" sz="3200" b="1" dirty="0" smtClean="0">
                <a:solidFill>
                  <a:srgbClr val="FFFF00"/>
                </a:solidFill>
              </a:rPr>
              <a:t>A Special Christmas  </a:t>
            </a:r>
            <a:endParaRPr lang="en-US" altLang="zh-CN" sz="3200" b="1" dirty="0" smtClean="0">
              <a:solidFill>
                <a:srgbClr val="FFFF00"/>
              </a:solidFill>
            </a:endParaRPr>
          </a:p>
          <a:p>
            <a:pPr algn="ctr"/>
            <a:endParaRPr lang="en-US" altLang="zh-CN" sz="3200" b="1" dirty="0"/>
          </a:p>
          <a:p>
            <a:pPr algn="ctr"/>
            <a:endParaRPr lang="en-US" altLang="zh-CN" sz="3200" b="1" dirty="0" smtClean="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2195736" y="3939902"/>
            <a:ext cx="5976664" cy="400110"/>
          </a:xfrm>
          <a:prstGeom prst="rect">
            <a:avLst/>
          </a:prstGeom>
          <a:noFill/>
        </p:spPr>
        <p:txBody>
          <a:bodyPr wrap="square" rtlCol="0">
            <a:spAutoFit/>
          </a:bodyPr>
          <a:lstStyle/>
          <a:p>
            <a:r>
              <a:rPr lang="zh-CN" altLang="en-US" sz="2000" b="1" dirty="0" smtClean="0">
                <a:solidFill>
                  <a:srgbClr val="FFFF00"/>
                </a:solidFill>
                <a:latin typeface="楷体" panose="02010609060101010101" pitchFamily="49" charset="-122"/>
                <a:ea typeface="楷体" panose="02010609060101010101" pitchFamily="49" charset="-122"/>
              </a:rPr>
              <a:t>浙江省龙游中学    </a:t>
            </a:r>
            <a:r>
              <a:rPr lang="en-US" altLang="zh-CN" sz="2000" b="1" dirty="0" smtClean="0">
                <a:solidFill>
                  <a:srgbClr val="FFFF00"/>
                </a:solidFill>
                <a:latin typeface="楷体" panose="02010609060101010101" pitchFamily="49" charset="-122"/>
                <a:ea typeface="楷体" panose="02010609060101010101" pitchFamily="49" charset="-122"/>
              </a:rPr>
              <a:t>Yan Yunzhen</a:t>
            </a:r>
            <a:endParaRPr lang="zh-CN" altLang="en-US" sz="20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7494"/>
            <a:ext cx="8604448"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Activity 1  Understanding The Characters and The Given Information</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5" name="TextBox 4"/>
          <p:cNvSpPr txBox="1"/>
          <p:nvPr/>
        </p:nvSpPr>
        <p:spPr>
          <a:xfrm>
            <a:off x="251520" y="987574"/>
            <a:ext cx="7200800" cy="4539704"/>
          </a:xfrm>
          <a:prstGeom prst="rect">
            <a:avLst/>
          </a:prstGeom>
          <a:solidFill>
            <a:schemeClr val="bg1">
              <a:alpha val="78000"/>
            </a:schemeClr>
          </a:solidFill>
        </p:spPr>
        <p:txBody>
          <a:bodyPr wrap="square" rtlCol="0">
            <a:spAutoFit/>
          </a:bodyPr>
          <a:lstStyle/>
          <a:p>
            <a:endParaRPr lang="en-US" altLang="zh-CN" u="sng" dirty="0" smtClean="0"/>
          </a:p>
          <a:p>
            <a:pPr>
              <a:lnSpc>
                <a:spcPts val="3100"/>
              </a:lnSpc>
            </a:pPr>
            <a:r>
              <a:rPr lang="en-US" altLang="zh-CN" sz="2000" b="1" dirty="0" smtClean="0"/>
              <a:t>Q1:  </a:t>
            </a:r>
            <a:r>
              <a:rPr lang="en-US" altLang="zh-CN" sz="2000" b="1" dirty="0" smtClean="0">
                <a:solidFill>
                  <a:srgbClr val="0000FF"/>
                </a:solidFill>
              </a:rPr>
              <a:t>Who </a:t>
            </a:r>
            <a:r>
              <a:rPr lang="en-US" altLang="zh-CN" sz="2000" b="1" dirty="0" smtClean="0"/>
              <a:t>are the </a:t>
            </a:r>
            <a:r>
              <a:rPr lang="en-US" altLang="zh-CN" sz="2000" b="1" dirty="0" smtClean="0">
                <a:solidFill>
                  <a:srgbClr val="0000FF"/>
                </a:solidFill>
              </a:rPr>
              <a:t>main characters</a:t>
            </a:r>
            <a:r>
              <a:rPr lang="en-US" altLang="zh-CN" sz="2000" b="1" dirty="0" smtClean="0"/>
              <a:t>?</a:t>
            </a:r>
            <a:endParaRPr lang="en-US" altLang="zh-CN" sz="2000" b="1" dirty="0" smtClean="0"/>
          </a:p>
          <a:p>
            <a:pPr>
              <a:lnSpc>
                <a:spcPts val="3100"/>
              </a:lnSpc>
            </a:pPr>
            <a:r>
              <a:rPr lang="en-US" altLang="zh-CN" sz="2000" b="1" dirty="0" smtClean="0"/>
              <a:t>Q2: </a:t>
            </a:r>
            <a:r>
              <a:rPr lang="en-US" altLang="zh-CN" sz="2000" b="1" dirty="0" smtClean="0">
                <a:solidFill>
                  <a:srgbClr val="0000FF"/>
                </a:solidFill>
              </a:rPr>
              <a:t>What</a:t>
            </a:r>
            <a:r>
              <a:rPr lang="en-US" altLang="zh-CN" sz="2000" b="1" dirty="0" smtClean="0"/>
              <a:t> happened to “me ” before Christmas?</a:t>
            </a:r>
            <a:endParaRPr lang="en-US" altLang="zh-CN" sz="2000" b="1" dirty="0" smtClean="0"/>
          </a:p>
          <a:p>
            <a:pPr>
              <a:lnSpc>
                <a:spcPts val="3100"/>
              </a:lnSpc>
            </a:pPr>
            <a:r>
              <a:rPr lang="en-US" altLang="zh-CN" sz="2000" b="1" dirty="0" smtClean="0"/>
              <a:t>Q3: </a:t>
            </a:r>
            <a:r>
              <a:rPr lang="en-US" altLang="zh-CN" sz="2000" b="1" dirty="0" smtClean="0">
                <a:solidFill>
                  <a:srgbClr val="0000FF"/>
                </a:solidFill>
              </a:rPr>
              <a:t>What </a:t>
            </a:r>
            <a:r>
              <a:rPr lang="en-US" altLang="zh-CN" sz="2000" b="1" dirty="0" smtClean="0"/>
              <a:t>was my life like at that moment? How do you know?</a:t>
            </a:r>
            <a:endParaRPr lang="en-US" altLang="zh-CN" sz="2000" b="1" dirty="0" smtClean="0"/>
          </a:p>
          <a:p>
            <a:pPr>
              <a:lnSpc>
                <a:spcPts val="3100"/>
              </a:lnSpc>
            </a:pPr>
            <a:r>
              <a:rPr lang="en-US" altLang="zh-CN" sz="2000" b="1" dirty="0" smtClean="0"/>
              <a:t>Q4: To my surprise, </a:t>
            </a:r>
            <a:r>
              <a:rPr lang="en-US" altLang="zh-CN" sz="2000" b="1" dirty="0" smtClean="0">
                <a:solidFill>
                  <a:srgbClr val="0000FF"/>
                </a:solidFill>
              </a:rPr>
              <a:t>who </a:t>
            </a:r>
            <a:r>
              <a:rPr lang="en-US" altLang="zh-CN" sz="2000" b="1" dirty="0" smtClean="0"/>
              <a:t>came to help me?</a:t>
            </a:r>
            <a:endParaRPr lang="en-US" altLang="zh-CN" sz="2000" b="1" dirty="0" smtClean="0"/>
          </a:p>
          <a:p>
            <a:pPr>
              <a:lnSpc>
                <a:spcPts val="3100"/>
              </a:lnSpc>
            </a:pPr>
            <a:r>
              <a:rPr lang="en-US" altLang="zh-CN" sz="2000" b="1" dirty="0" smtClean="0"/>
              <a:t>Q5: </a:t>
            </a:r>
            <a:r>
              <a:rPr lang="en-US" altLang="zh-CN" sz="2000" b="1" dirty="0" smtClean="0">
                <a:solidFill>
                  <a:srgbClr val="0000FF"/>
                </a:solidFill>
              </a:rPr>
              <a:t>What</a:t>
            </a:r>
            <a:r>
              <a:rPr lang="en-US" altLang="zh-CN" sz="2000" b="1" dirty="0" smtClean="0"/>
              <a:t> kind of person do you think Asther Heffeman is?</a:t>
            </a:r>
            <a:endParaRPr lang="en-US" altLang="zh-CN" sz="2000" b="1" dirty="0" smtClean="0"/>
          </a:p>
          <a:p>
            <a:pPr>
              <a:lnSpc>
                <a:spcPts val="3100"/>
              </a:lnSpc>
            </a:pPr>
            <a:r>
              <a:rPr lang="en-US" altLang="zh-CN" sz="2000" b="1" dirty="0" smtClean="0"/>
              <a:t>Q6: </a:t>
            </a:r>
            <a:r>
              <a:rPr lang="en-US" altLang="zh-CN" sz="2000" b="1" dirty="0" smtClean="0">
                <a:solidFill>
                  <a:srgbClr val="0000FF"/>
                </a:solidFill>
              </a:rPr>
              <a:t>Why </a:t>
            </a:r>
            <a:r>
              <a:rPr lang="en-US" altLang="zh-CN" sz="2000" b="1" dirty="0" smtClean="0"/>
              <a:t>did she come over to my house on such a snowy day?</a:t>
            </a:r>
            <a:endParaRPr lang="en-US" altLang="zh-CN" sz="2000" b="1" dirty="0" smtClean="0"/>
          </a:p>
          <a:p>
            <a:endParaRPr lang="en-US" altLang="zh-CN" sz="2000" b="1" u="sng" dirty="0" smtClean="0">
              <a:solidFill>
                <a:srgbClr val="FF0000"/>
              </a:solidFill>
            </a:endParaRPr>
          </a:p>
          <a:p>
            <a:endParaRPr lang="en-US" altLang="zh-CN" sz="2000" b="1" dirty="0" smtClean="0">
              <a:solidFill>
                <a:srgbClr val="FF0000"/>
              </a:solidFill>
            </a:endParaRPr>
          </a:p>
          <a:p>
            <a:endParaRPr lang="en-US" altLang="zh-CN" sz="2000" b="1" dirty="0" smtClean="0">
              <a:solidFill>
                <a:srgbClr val="FF0000"/>
              </a:solidFill>
            </a:endParaRPr>
          </a:p>
          <a:p>
            <a:endParaRPr lang="en-US" altLang="zh-CN" sz="2000" b="1" dirty="0" smtClean="0">
              <a:solidFill>
                <a:srgbClr val="FF0000"/>
              </a:solidFill>
            </a:endParaRPr>
          </a:p>
          <a:p>
            <a:endParaRPr lang="en-US" altLang="zh-CN" dirty="0" smtClean="0"/>
          </a:p>
          <a:p>
            <a:endParaRPr lang="zh-CN" altLang="en-US" dirty="0"/>
          </a:p>
        </p:txBody>
      </p:sp>
      <p:pic>
        <p:nvPicPr>
          <p:cNvPr id="6" name="图片 5" descr="pic-5.png"/>
          <p:cNvPicPr>
            <a:picLocks noChangeAspect="1"/>
          </p:cNvPicPr>
          <p:nvPr/>
        </p:nvPicPr>
        <p:blipFill>
          <a:blip r:embed="rId1" cstate="print"/>
          <a:stretch>
            <a:fillRect/>
          </a:stretch>
        </p:blipFill>
        <p:spPr>
          <a:xfrm>
            <a:off x="7452320" y="2499742"/>
            <a:ext cx="1492006" cy="2002094"/>
          </a:xfrm>
          <a:prstGeom prst="rect">
            <a:avLst/>
          </a:prstGeom>
        </p:spPr>
      </p:pic>
      <p:sp>
        <p:nvSpPr>
          <p:cNvPr id="48" name="TextBox 47"/>
          <p:cNvSpPr txBox="1"/>
          <p:nvPr/>
        </p:nvSpPr>
        <p:spPr>
          <a:xfrm>
            <a:off x="0" y="843558"/>
            <a:ext cx="6192688" cy="430887"/>
          </a:xfrm>
          <a:prstGeom prst="rect">
            <a:avLst/>
          </a:prstGeom>
          <a:noFill/>
        </p:spPr>
        <p:txBody>
          <a:bodyPr wrap="square" rtlCol="0">
            <a:spAutoFit/>
          </a:bodyPr>
          <a:lstStyle/>
          <a:p>
            <a:pPr algn="ctr">
              <a:spcBef>
                <a:spcPct val="0"/>
              </a:spcBef>
            </a:pPr>
            <a:r>
              <a:rPr lang="en-US" altLang="zh-CN" sz="2200" b="1" dirty="0" smtClean="0">
                <a:solidFill>
                  <a:srgbClr val="FF0000"/>
                </a:solidFill>
              </a:rPr>
              <a:t>Read the given text and answer these questions. </a:t>
            </a:r>
            <a:endParaRPr lang="zh-CN" altLang="en-US" sz="2200" b="1"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7308304" cy="5262979"/>
          </a:xfrm>
          <a:prstGeom prst="rect">
            <a:avLst/>
          </a:prstGeom>
        </p:spPr>
        <p:txBody>
          <a:bodyPr wrap="square">
            <a:spAutoFit/>
          </a:bodyPr>
          <a:lstStyle/>
          <a:p>
            <a:r>
              <a:rPr lang="en-US" altLang="zh-CN" sz="1600" dirty="0" smtClean="0"/>
              <a:t>❶ On a Friday evening in December,two weeks bsfore Christmas,</a:t>
            </a:r>
            <a:r>
              <a:rPr lang="en-US" altLang="zh-CN" sz="1600" b="1" dirty="0" smtClean="0"/>
              <a:t> </a:t>
            </a:r>
            <a:r>
              <a:rPr lang="en-US" altLang="zh-CN" sz="1600" b="1" dirty="0" smtClean="0">
                <a:solidFill>
                  <a:srgbClr val="FF0000"/>
                </a:solidFill>
              </a:rPr>
              <a:t>I</a:t>
            </a:r>
            <a:r>
              <a:rPr lang="en-US" altLang="zh-CN" sz="1600" b="1" dirty="0" smtClean="0"/>
              <a:t> </a:t>
            </a:r>
            <a:r>
              <a:rPr lang="en-US" altLang="zh-CN" sz="1600" dirty="0" smtClean="0"/>
              <a:t>lost my job. I hadn'tseen it coming. I was excited for the weekend, when my daughter, </a:t>
            </a:r>
            <a:r>
              <a:rPr lang="en-US" altLang="zh-CN" sz="1600" b="1" dirty="0" smtClean="0">
                <a:solidFill>
                  <a:srgbClr val="FF0000"/>
                </a:solidFill>
              </a:rPr>
              <a:t>Kristil</a:t>
            </a:r>
            <a:r>
              <a:rPr lang="en-US" altLang="zh-CN" sz="1600" dirty="0" smtClean="0"/>
              <a:t>, then 12, and I planned to get our Christmas tree.Then I listened to my voicemail,“We're sorry, but your work assignment has ended." My heart sank.</a:t>
            </a:r>
            <a:endParaRPr lang="zh-CN" altLang="zh-CN" sz="1600" dirty="0"/>
          </a:p>
          <a:p>
            <a:r>
              <a:rPr lang="en-US" altLang="zh-CN" sz="1600" dirty="0" smtClean="0"/>
              <a:t>❷ I wasn't just a I struggled to be cheerful as I eyed the Christmas tree prices. Kristil a good life, but there were some things my love couldn't fix. The next day as we searched for our tree, I struggled to be cheerful as I eyed the Christmas tree prices. Empty-handed, we returned home.</a:t>
            </a:r>
            <a:endParaRPr lang="zh-CN" altLang="zh-CN" sz="1600" dirty="0"/>
          </a:p>
          <a:p>
            <a:r>
              <a:rPr lang="en-US" altLang="zh-CN" sz="1600" dirty="0" smtClean="0"/>
              <a:t>❸ Over the next week, I furiously applied for jobs as my bank account grew smaller. All applications ended in vain. I felt as if the worid was closing in on me. On a weekend afternoon, I dropped Kristil in a wealthy gated community for a birthday party of her classmate.I watched as she went in, surrounded by all the nice things we couldn't afford. I drove home defeated.</a:t>
            </a:r>
            <a:endParaRPr lang="zh-CN" altLang="zh-CN" sz="1600" dirty="0"/>
          </a:p>
          <a:p>
            <a:r>
              <a:rPr lang="en-US" altLang="zh-CN" sz="1600" dirty="0" smtClean="0"/>
              <a:t>❹ Back at home, I glanced out the window. It had been snowing on and off all morning. I noticed a small woman with short white hair struggling to open her car door against the wind. She got out, I realized it was </a:t>
            </a:r>
            <a:r>
              <a:rPr lang="en-US" altLang="zh-CN" sz="1600" dirty="0" smtClean="0">
                <a:solidFill>
                  <a:srgbClr val="FF0000"/>
                </a:solidFill>
              </a:rPr>
              <a:t>my old professor</a:t>
            </a:r>
            <a:r>
              <a:rPr lang="en-US" altLang="zh-CN" sz="1600" dirty="0" smtClean="0"/>
              <a:t>, </a:t>
            </a:r>
            <a:r>
              <a:rPr lang="en-US" altLang="zh-CN" sz="1600" dirty="0" smtClean="0">
                <a:solidFill>
                  <a:srgbClr val="FF0000"/>
                </a:solidFill>
              </a:rPr>
              <a:t>Esther Heffeman</a:t>
            </a:r>
            <a:r>
              <a:rPr lang="en-US" altLang="zh-CN" sz="1600" dirty="0" smtClean="0"/>
              <a:t>. I hadn't seen hersince </a:t>
            </a:r>
            <a:r>
              <a:rPr lang="en-US" altLang="zh-CN" sz="1600" dirty="0" smtClean="0">
                <a:solidFill>
                  <a:srgbClr val="0000FF"/>
                </a:solidFill>
              </a:rPr>
              <a:t>we'd met for lunch three months ago</a:t>
            </a:r>
            <a:r>
              <a:rPr lang="en-US" altLang="zh-CN" sz="1600" dirty="0" smtClean="0"/>
              <a:t>. </a:t>
            </a:r>
            <a:r>
              <a:rPr lang="en-US" altLang="zh-CN" sz="1600" dirty="0" smtClean="0">
                <a:solidFill>
                  <a:srgbClr val="0000FF"/>
                </a:solidFill>
              </a:rPr>
              <a:t>I'd first met Esther 10 years earlier, when I was her student at Edgewood College in Madison, Wisconsin. </a:t>
            </a:r>
            <a:r>
              <a:rPr lang="en-US" altLang="zh-CN" sz="1600" dirty="0" smtClean="0"/>
              <a:t>Kristil was 3 at the time, and I sometimes took her to class</a:t>
            </a:r>
            <a:r>
              <a:rPr lang="en-US" altLang="zh-CN" sz="1600" dirty="0" smtClean="0">
                <a:solidFill>
                  <a:srgbClr val="0000FF"/>
                </a:solidFill>
              </a:rPr>
              <a:t>. Esther was understanding and would bring coloring books to occupy Kristil After I graduated</a:t>
            </a:r>
            <a:r>
              <a:rPr lang="en-US" altLang="zh-CN" sz="1600" dirty="0" smtClean="0"/>
              <a:t>, she kept in touch, </a:t>
            </a:r>
            <a:r>
              <a:rPr lang="en-US" altLang="zh-CN" sz="1600" dirty="0" smtClean="0">
                <a:solidFill>
                  <a:srgbClr val="0000FF"/>
                </a:solidFill>
              </a:rPr>
              <a:t>meeting me for lunch every few months</a:t>
            </a:r>
            <a:r>
              <a:rPr lang="en-US" altLang="zh-CN" sz="1600" dirty="0" smtClean="0"/>
              <a:t>. I had grown to </a:t>
            </a:r>
            <a:r>
              <a:rPr lang="en-US" altLang="zh-CN" sz="1600" dirty="0" smtClean="0">
                <a:solidFill>
                  <a:srgbClr val="FF0000"/>
                </a:solidFill>
              </a:rPr>
              <a:t>love her like family.</a:t>
            </a:r>
            <a:endParaRPr lang="zh-CN" altLang="zh-CN" sz="1600" dirty="0">
              <a:solidFill>
                <a:srgbClr val="FF0000"/>
              </a:solidFill>
            </a:endParaRPr>
          </a:p>
        </p:txBody>
      </p:sp>
      <p:sp>
        <p:nvSpPr>
          <p:cNvPr id="8" name="TextBox 7"/>
          <p:cNvSpPr txBox="1"/>
          <p:nvPr/>
        </p:nvSpPr>
        <p:spPr>
          <a:xfrm>
            <a:off x="395536" y="2211710"/>
            <a:ext cx="7200800" cy="1538883"/>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What happened to “me ” before Christmas</a:t>
            </a:r>
            <a:r>
              <a:rPr lang="en-US" altLang="zh-CN" sz="2000" b="1" dirty="0" smtClean="0">
                <a:solidFill>
                  <a:srgbClr val="FF0000"/>
                </a:solidFill>
              </a:rPr>
              <a:t>?</a:t>
            </a:r>
            <a:endParaRPr lang="en-US" altLang="zh-CN" sz="2000" b="1" dirty="0" smtClean="0">
              <a:solidFill>
                <a:srgbClr val="FF0000"/>
              </a:solidFill>
            </a:endParaRPr>
          </a:p>
          <a:p>
            <a:pPr algn="ctr"/>
            <a:r>
              <a:rPr lang="en-US" altLang="zh-CN" sz="2000" b="1" dirty="0" smtClean="0">
                <a:solidFill>
                  <a:srgbClr val="FF0000"/>
                </a:solidFill>
              </a:rPr>
              <a:t>What was my life like at that moment?</a:t>
            </a:r>
            <a:endParaRPr lang="en-US" altLang="zh-CN" sz="2000" b="1" dirty="0" smtClean="0">
              <a:solidFill>
                <a:srgbClr val="FF0000"/>
              </a:solidFill>
            </a:endParaRPr>
          </a:p>
          <a:p>
            <a:endParaRPr lang="en-US" altLang="zh-CN" dirty="0" smtClean="0"/>
          </a:p>
          <a:p>
            <a:endParaRPr lang="zh-CN" altLang="en-US" dirty="0"/>
          </a:p>
        </p:txBody>
      </p:sp>
      <p:sp>
        <p:nvSpPr>
          <p:cNvPr id="9" name="TextBox 8"/>
          <p:cNvSpPr txBox="1"/>
          <p:nvPr/>
        </p:nvSpPr>
        <p:spPr>
          <a:xfrm>
            <a:off x="1835696" y="1491630"/>
            <a:ext cx="5256584" cy="553998"/>
          </a:xfrm>
          <a:prstGeom prst="rect">
            <a:avLst/>
          </a:prstGeom>
          <a:noFill/>
        </p:spPr>
        <p:txBody>
          <a:bodyPr wrap="square" rtlCol="0">
            <a:spAutoFit/>
          </a:bodyPr>
          <a:lstStyle/>
          <a:p>
            <a:r>
              <a:rPr lang="en-US" altLang="zh-CN" sz="1600" dirty="0" smtClean="0">
                <a:solidFill>
                  <a:srgbClr val="FF0000"/>
                </a:solidFill>
              </a:rPr>
              <a:t>I struggled to be cheerful as I eyed the Christmas tree prices</a:t>
            </a:r>
            <a:endParaRPr lang="zh-CN" altLang="en-US" sz="1600" dirty="0" smtClean="0">
              <a:solidFill>
                <a:srgbClr val="FF0000"/>
              </a:solidFill>
            </a:endParaRPr>
          </a:p>
          <a:p>
            <a:endParaRPr lang="zh-CN" altLang="en-US" sz="1400" b="1" dirty="0">
              <a:solidFill>
                <a:srgbClr val="FF0000"/>
              </a:solidFill>
            </a:endParaRPr>
          </a:p>
        </p:txBody>
      </p:sp>
      <p:sp>
        <p:nvSpPr>
          <p:cNvPr id="10" name="TextBox 9"/>
          <p:cNvSpPr txBox="1"/>
          <p:nvPr/>
        </p:nvSpPr>
        <p:spPr>
          <a:xfrm>
            <a:off x="4139952" y="1923678"/>
            <a:ext cx="3024336" cy="553998"/>
          </a:xfrm>
          <a:prstGeom prst="rect">
            <a:avLst/>
          </a:prstGeom>
          <a:noFill/>
        </p:spPr>
        <p:txBody>
          <a:bodyPr wrap="square" rtlCol="0">
            <a:spAutoFit/>
          </a:bodyPr>
          <a:lstStyle/>
          <a:p>
            <a:r>
              <a:rPr lang="en-US" altLang="zh-CN" sz="1600" dirty="0" smtClean="0">
                <a:solidFill>
                  <a:srgbClr val="FF0000"/>
                </a:solidFill>
              </a:rPr>
              <a:t>as my bank account grew smaller</a:t>
            </a:r>
            <a:endParaRPr lang="zh-CN" altLang="en-US" sz="1600" dirty="0" smtClean="0">
              <a:solidFill>
                <a:srgbClr val="FF0000"/>
              </a:solidFill>
            </a:endParaRPr>
          </a:p>
          <a:p>
            <a:endParaRPr lang="zh-CN" altLang="en-US" sz="1400" dirty="0">
              <a:solidFill>
                <a:srgbClr val="FF0000"/>
              </a:solidFill>
            </a:endParaRPr>
          </a:p>
        </p:txBody>
      </p:sp>
      <p:sp>
        <p:nvSpPr>
          <p:cNvPr id="11" name="TextBox 10"/>
          <p:cNvSpPr txBox="1"/>
          <p:nvPr/>
        </p:nvSpPr>
        <p:spPr>
          <a:xfrm>
            <a:off x="251520" y="2211710"/>
            <a:ext cx="3024336" cy="338554"/>
          </a:xfrm>
          <a:prstGeom prst="rect">
            <a:avLst/>
          </a:prstGeom>
          <a:noFill/>
        </p:spPr>
        <p:txBody>
          <a:bodyPr wrap="square" rtlCol="0">
            <a:spAutoFit/>
          </a:bodyPr>
          <a:lstStyle/>
          <a:p>
            <a:r>
              <a:rPr lang="en-US" altLang="zh-CN" sz="1600" dirty="0" smtClean="0">
                <a:solidFill>
                  <a:srgbClr val="FF0000"/>
                </a:solidFill>
              </a:rPr>
              <a:t>applications ended in vain</a:t>
            </a:r>
            <a:endParaRPr lang="zh-CN" altLang="en-US" sz="1400" dirty="0">
              <a:solidFill>
                <a:srgbClr val="FF0000"/>
              </a:solidFill>
            </a:endParaRPr>
          </a:p>
        </p:txBody>
      </p:sp>
      <p:cxnSp>
        <p:nvCxnSpPr>
          <p:cNvPr id="13" name="直接连接符 12"/>
          <p:cNvCxnSpPr/>
          <p:nvPr/>
        </p:nvCxnSpPr>
        <p:spPr>
          <a:xfrm>
            <a:off x="2627784" y="2499742"/>
            <a:ext cx="32403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83568" y="3219822"/>
            <a:ext cx="187220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80528" y="1419622"/>
            <a:ext cx="7344816" cy="1538883"/>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To my surprise, who come to my help ?</a:t>
            </a:r>
            <a:endParaRPr lang="en-US" altLang="zh-CN" sz="2000" b="1" u="sng" dirty="0" smtClean="0">
              <a:solidFill>
                <a:srgbClr val="FF0000"/>
              </a:solidFill>
            </a:endParaRPr>
          </a:p>
          <a:p>
            <a:pPr algn="ctr"/>
            <a:r>
              <a:rPr lang="en-US" altLang="zh-CN" sz="2000" b="1" u="sng" dirty="0" smtClean="0">
                <a:solidFill>
                  <a:srgbClr val="FF0000"/>
                </a:solidFill>
              </a:rPr>
              <a:t>What kind of  person do you think Asther Heffeman is?</a:t>
            </a:r>
            <a:endParaRPr lang="en-US" altLang="zh-CN" sz="2000" b="1" dirty="0" smtClean="0">
              <a:solidFill>
                <a:srgbClr val="FF0000"/>
              </a:solidFill>
            </a:endParaRPr>
          </a:p>
          <a:p>
            <a:endParaRPr lang="en-US" altLang="zh-CN" dirty="0" smtClean="0"/>
          </a:p>
          <a:p>
            <a:endParaRPr lang="zh-CN" altLang="en-US" dirty="0"/>
          </a:p>
        </p:txBody>
      </p:sp>
      <p:sp>
        <p:nvSpPr>
          <p:cNvPr id="29" name="TextBox 28"/>
          <p:cNvSpPr txBox="1"/>
          <p:nvPr/>
        </p:nvSpPr>
        <p:spPr>
          <a:xfrm>
            <a:off x="0" y="3723878"/>
            <a:ext cx="7236296" cy="1538883"/>
          </a:xfrm>
          <a:prstGeom prst="rect">
            <a:avLst/>
          </a:prstGeom>
          <a:solidFill>
            <a:schemeClr val="bg1">
              <a:alpha val="78000"/>
            </a:schemeClr>
          </a:solidFill>
        </p:spPr>
        <p:txBody>
          <a:bodyPr wrap="square" rtlCol="0">
            <a:spAutoFit/>
          </a:bodyPr>
          <a:lstStyle/>
          <a:p>
            <a:endParaRPr lang="en-US" altLang="zh-CN" dirty="0" smtClean="0"/>
          </a:p>
          <a:p>
            <a:pPr algn="ctr"/>
            <a:r>
              <a:rPr lang="en-US" altLang="zh-CN" sz="2000" b="1" u="sng" dirty="0" smtClean="0">
                <a:solidFill>
                  <a:srgbClr val="FF0000"/>
                </a:solidFill>
              </a:rPr>
              <a:t>Why did she come over to my house on such a</a:t>
            </a:r>
            <a:endParaRPr lang="en-US" altLang="zh-CN" sz="2000" b="1" u="sng" dirty="0" smtClean="0">
              <a:solidFill>
                <a:srgbClr val="FF0000"/>
              </a:solidFill>
            </a:endParaRPr>
          </a:p>
          <a:p>
            <a:pPr algn="ctr"/>
            <a:r>
              <a:rPr lang="en-US" altLang="zh-CN" sz="2000" b="1" u="sng" dirty="0" smtClean="0">
                <a:solidFill>
                  <a:srgbClr val="FF0000"/>
                </a:solidFill>
              </a:rPr>
              <a:t> snowy day?</a:t>
            </a:r>
            <a:endParaRPr lang="en-US" altLang="zh-CN" sz="2000" b="1" dirty="0" smtClean="0">
              <a:solidFill>
                <a:srgbClr val="FF0000"/>
              </a:solidFill>
            </a:endParaRPr>
          </a:p>
          <a:p>
            <a:endParaRPr lang="en-US" altLang="zh-CN" dirty="0" smtClean="0"/>
          </a:p>
          <a:p>
            <a:endParaRPr lang="zh-CN" altLang="en-US" dirty="0"/>
          </a:p>
        </p:txBody>
      </p:sp>
      <p:sp>
        <p:nvSpPr>
          <p:cNvPr id="14" name="TextBox 13"/>
          <p:cNvSpPr txBox="1"/>
          <p:nvPr/>
        </p:nvSpPr>
        <p:spPr>
          <a:xfrm>
            <a:off x="6300192" y="771550"/>
            <a:ext cx="259228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 I lost my job. And I felt    gloomy and hopeless.</a:t>
            </a:r>
            <a:endParaRPr lang="zh-CN" altLang="en-US" dirty="0"/>
          </a:p>
        </p:txBody>
      </p:sp>
      <p:sp>
        <p:nvSpPr>
          <p:cNvPr id="15" name="TextBox 14"/>
          <p:cNvSpPr txBox="1"/>
          <p:nvPr/>
        </p:nvSpPr>
        <p:spPr>
          <a:xfrm>
            <a:off x="6300192" y="2355726"/>
            <a:ext cx="2664296"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Asther Heffeman is kind and understanding/ considerate,  whom I treat as a family member.</a:t>
            </a:r>
            <a:endParaRPr lang="zh-CN" altLang="en-US" dirty="0"/>
          </a:p>
        </p:txBody>
      </p:sp>
      <p:sp>
        <p:nvSpPr>
          <p:cNvPr id="16" name="TextBox 15"/>
          <p:cNvSpPr txBox="1"/>
          <p:nvPr/>
        </p:nvSpPr>
        <p:spPr>
          <a:xfrm>
            <a:off x="6300192" y="4083918"/>
            <a:ext cx="2664296"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 She might have known my situation.</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4" presetClass="path" presetSubtype="0" accel="50000" decel="50000" fill="hold" grpId="1" nodeType="clickEffect">
                                  <p:stCondLst>
                                    <p:cond delay="0"/>
                                  </p:stCondLst>
                                  <p:childTnLst>
                                    <p:animMotion origin="layout" path="M 0 0  L 0 -0.44444  E" pathEditMode="relative" ptsTypes="">
                                      <p:cBhvr>
                                        <p:cTn id="11" dur="2000" fill="hold"/>
                                        <p:tgtEl>
                                          <p:spTgt spid="8"/>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linds(horizont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p:bldP spid="10" grpId="0"/>
      <p:bldP spid="11" grpId="0"/>
      <p:bldP spid="28" grpId="0" animBg="1"/>
      <p:bldP spid="29"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箭头连接符 18"/>
          <p:cNvCxnSpPr/>
          <p:nvPr/>
        </p:nvCxnSpPr>
        <p:spPr>
          <a:xfrm>
            <a:off x="7020272" y="699542"/>
            <a:ext cx="72008" cy="33843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0" y="771550"/>
            <a:ext cx="7977064" cy="425202"/>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zh-CN" sz="2400" b="1" dirty="0" smtClean="0">
                <a:solidFill>
                  <a:srgbClr val="FF0000"/>
                </a:solidFill>
              </a:rPr>
              <a:t>What information can you get from these two given sentences?</a:t>
            </a:r>
            <a:endParaRPr lang="zh-CN" altLang="en-US" sz="2400" b="1" dirty="0">
              <a:solidFill>
                <a:srgbClr val="FF0000"/>
              </a:solidFill>
            </a:endParaRPr>
          </a:p>
        </p:txBody>
      </p:sp>
      <p:sp>
        <p:nvSpPr>
          <p:cNvPr id="3" name="内容占位符 2"/>
          <p:cNvSpPr>
            <a:spLocks noGrp="1"/>
          </p:cNvSpPr>
          <p:nvPr>
            <p:ph idx="1"/>
          </p:nvPr>
        </p:nvSpPr>
        <p:spPr>
          <a:xfrm>
            <a:off x="0" y="1203598"/>
            <a:ext cx="8532440" cy="3250456"/>
          </a:xfrm>
        </p:spPr>
        <p:txBody>
          <a:bodyPr>
            <a:normAutofit lnSpcReduction="10000"/>
          </a:bodyPr>
          <a:lstStyle/>
          <a:p>
            <a:r>
              <a:rPr lang="en-US" altLang="zh-CN" sz="2200" b="1" dirty="0" smtClean="0"/>
              <a:t>Para1 : I rushed out of the house, waving my hands. </a:t>
            </a:r>
            <a:r>
              <a:rPr lang="en-US" altLang="zh-CN" sz="2400" dirty="0" smtClean="0"/>
              <a:t>____________________________________________________________________________________________________</a:t>
            </a:r>
            <a:endParaRPr lang="en-US" altLang="zh-CN" sz="2400" dirty="0" smtClean="0"/>
          </a:p>
          <a:p>
            <a:pPr>
              <a:buNone/>
            </a:pPr>
            <a:r>
              <a:rPr lang="en-US" altLang="zh-CN" sz="2400" dirty="0" smtClean="0"/>
              <a:t>     __________________________________________________</a:t>
            </a:r>
            <a:endParaRPr lang="en-US" altLang="zh-CN" sz="2400" dirty="0" smtClean="0"/>
          </a:p>
          <a:p>
            <a:r>
              <a:rPr lang="en-US" altLang="zh-CN" sz="2200" b="1" dirty="0" smtClean="0"/>
              <a:t>Para2 : When I opened the envelope, inside I found some money and a note. </a:t>
            </a:r>
            <a:r>
              <a:rPr lang="en-US" altLang="zh-CN" sz="2400" dirty="0" smtClean="0"/>
              <a:t>______________________________________________________________________________________________________________________________________________________</a:t>
            </a:r>
            <a:endParaRPr lang="zh-CN" altLang="en-US" sz="2400" dirty="0"/>
          </a:p>
        </p:txBody>
      </p:sp>
      <p:sp>
        <p:nvSpPr>
          <p:cNvPr id="4" name="TextBox 3"/>
          <p:cNvSpPr txBox="1"/>
          <p:nvPr/>
        </p:nvSpPr>
        <p:spPr>
          <a:xfrm>
            <a:off x="683568" y="1563638"/>
            <a:ext cx="4975465" cy="369332"/>
          </a:xfrm>
          <a:prstGeom prst="rect">
            <a:avLst/>
          </a:prstGeom>
          <a:noFill/>
        </p:spPr>
        <p:txBody>
          <a:bodyPr wrap="none" rtlCol="0">
            <a:spAutoFit/>
          </a:bodyPr>
          <a:lstStyle/>
          <a:p>
            <a:r>
              <a:rPr lang="en-US" altLang="zh-CN" dirty="0" smtClean="0">
                <a:solidFill>
                  <a:srgbClr val="FF0000"/>
                </a:solidFill>
              </a:rPr>
              <a:t>Q1: What did I do/ say  when I met my professor? </a:t>
            </a:r>
            <a:endParaRPr lang="zh-CN" altLang="en-US" dirty="0">
              <a:solidFill>
                <a:srgbClr val="FF0000"/>
              </a:solidFill>
            </a:endParaRPr>
          </a:p>
        </p:txBody>
      </p:sp>
      <p:sp>
        <p:nvSpPr>
          <p:cNvPr id="5" name="TextBox 4"/>
          <p:cNvSpPr txBox="1"/>
          <p:nvPr/>
        </p:nvSpPr>
        <p:spPr>
          <a:xfrm>
            <a:off x="683568" y="1923678"/>
            <a:ext cx="2024657" cy="369332"/>
          </a:xfrm>
          <a:prstGeom prst="rect">
            <a:avLst/>
          </a:prstGeom>
          <a:noFill/>
        </p:spPr>
        <p:txBody>
          <a:bodyPr wrap="none" rtlCol="0">
            <a:spAutoFit/>
          </a:bodyPr>
          <a:lstStyle/>
          <a:p>
            <a:r>
              <a:rPr lang="en-US" altLang="zh-CN" dirty="0" smtClean="0">
                <a:solidFill>
                  <a:srgbClr val="FF0000"/>
                </a:solidFill>
              </a:rPr>
              <a:t>Q2: How did I feel? </a:t>
            </a:r>
            <a:endParaRPr lang="zh-CN" altLang="en-US" dirty="0">
              <a:solidFill>
                <a:srgbClr val="FF0000"/>
              </a:solidFill>
            </a:endParaRPr>
          </a:p>
        </p:txBody>
      </p:sp>
      <p:sp>
        <p:nvSpPr>
          <p:cNvPr id="6" name="TextBox 5"/>
          <p:cNvSpPr txBox="1"/>
          <p:nvPr/>
        </p:nvSpPr>
        <p:spPr>
          <a:xfrm>
            <a:off x="683568" y="2283718"/>
            <a:ext cx="5626412" cy="369332"/>
          </a:xfrm>
          <a:prstGeom prst="rect">
            <a:avLst/>
          </a:prstGeom>
          <a:noFill/>
        </p:spPr>
        <p:txBody>
          <a:bodyPr wrap="none" rtlCol="0">
            <a:spAutoFit/>
          </a:bodyPr>
          <a:lstStyle/>
          <a:p>
            <a:r>
              <a:rPr lang="en-US" altLang="zh-CN" dirty="0" smtClean="0">
                <a:solidFill>
                  <a:srgbClr val="FF0000"/>
                </a:solidFill>
              </a:rPr>
              <a:t>Q3: Did she notice my embarrassment / poor situation ? </a:t>
            </a:r>
            <a:endParaRPr lang="zh-CN" altLang="en-US" dirty="0">
              <a:solidFill>
                <a:srgbClr val="FF0000"/>
              </a:solidFill>
            </a:endParaRPr>
          </a:p>
        </p:txBody>
      </p:sp>
      <p:sp>
        <p:nvSpPr>
          <p:cNvPr id="8" name="TextBox 7"/>
          <p:cNvSpPr txBox="1"/>
          <p:nvPr/>
        </p:nvSpPr>
        <p:spPr>
          <a:xfrm>
            <a:off x="683568" y="3291830"/>
            <a:ext cx="3600537" cy="369332"/>
          </a:xfrm>
          <a:prstGeom prst="rect">
            <a:avLst/>
          </a:prstGeom>
          <a:noFill/>
        </p:spPr>
        <p:txBody>
          <a:bodyPr wrap="none" rtlCol="0">
            <a:spAutoFit/>
          </a:bodyPr>
          <a:lstStyle/>
          <a:p>
            <a:r>
              <a:rPr lang="en-US" altLang="zh-CN" dirty="0" smtClean="0">
                <a:solidFill>
                  <a:srgbClr val="FF0000"/>
                </a:solidFill>
              </a:rPr>
              <a:t>Q1: What was written on the note ? </a:t>
            </a:r>
            <a:endParaRPr lang="zh-CN" altLang="en-US" dirty="0">
              <a:solidFill>
                <a:srgbClr val="FF0000"/>
              </a:solidFill>
            </a:endParaRPr>
          </a:p>
        </p:txBody>
      </p:sp>
      <p:sp>
        <p:nvSpPr>
          <p:cNvPr id="9" name="TextBox 8"/>
          <p:cNvSpPr txBox="1"/>
          <p:nvPr/>
        </p:nvSpPr>
        <p:spPr>
          <a:xfrm>
            <a:off x="683568" y="3651870"/>
            <a:ext cx="5697906" cy="369332"/>
          </a:xfrm>
          <a:prstGeom prst="rect">
            <a:avLst/>
          </a:prstGeom>
          <a:noFill/>
        </p:spPr>
        <p:txBody>
          <a:bodyPr wrap="none" rtlCol="0">
            <a:spAutoFit/>
          </a:bodyPr>
          <a:lstStyle/>
          <a:p>
            <a:r>
              <a:rPr lang="en-US" altLang="zh-CN" dirty="0" smtClean="0">
                <a:solidFill>
                  <a:srgbClr val="FF0000"/>
                </a:solidFill>
              </a:rPr>
              <a:t>Q2: How did I feel when I found the money and the note  ? </a:t>
            </a:r>
            <a:endParaRPr lang="zh-CN" altLang="en-US" dirty="0">
              <a:solidFill>
                <a:srgbClr val="FF0000"/>
              </a:solidFill>
            </a:endParaRPr>
          </a:p>
        </p:txBody>
      </p:sp>
      <p:sp>
        <p:nvSpPr>
          <p:cNvPr id="10" name="TextBox 9"/>
          <p:cNvSpPr txBox="1"/>
          <p:nvPr/>
        </p:nvSpPr>
        <p:spPr>
          <a:xfrm>
            <a:off x="683568" y="3939902"/>
            <a:ext cx="4040722" cy="369332"/>
          </a:xfrm>
          <a:prstGeom prst="rect">
            <a:avLst/>
          </a:prstGeom>
          <a:noFill/>
        </p:spPr>
        <p:txBody>
          <a:bodyPr wrap="none" rtlCol="0">
            <a:spAutoFit/>
          </a:bodyPr>
          <a:lstStyle/>
          <a:p>
            <a:r>
              <a:rPr lang="en-US" altLang="zh-CN" dirty="0" smtClean="0">
                <a:solidFill>
                  <a:srgbClr val="FF0000"/>
                </a:solidFill>
              </a:rPr>
              <a:t>Q3: What happened  in  “my ”life later ?  </a:t>
            </a:r>
            <a:endParaRPr lang="zh-CN" altLang="en-US" dirty="0">
              <a:solidFill>
                <a:srgbClr val="FF0000"/>
              </a:solidFill>
            </a:endParaRPr>
          </a:p>
        </p:txBody>
      </p:sp>
      <p:sp>
        <p:nvSpPr>
          <p:cNvPr id="11" name="TextBox 10"/>
          <p:cNvSpPr txBox="1"/>
          <p:nvPr/>
        </p:nvSpPr>
        <p:spPr>
          <a:xfrm>
            <a:off x="755576" y="4515966"/>
            <a:ext cx="5232907" cy="369332"/>
          </a:xfrm>
          <a:prstGeom prst="rect">
            <a:avLst/>
          </a:prstGeom>
          <a:solidFill>
            <a:srgbClr val="00B050"/>
          </a:solidFill>
        </p:spPr>
        <p:txBody>
          <a:bodyPr wrap="none" rtlCol="0">
            <a:spAutoFit/>
          </a:bodyPr>
          <a:lstStyle/>
          <a:p>
            <a:r>
              <a:rPr lang="en-US" altLang="zh-CN" dirty="0" smtClean="0">
                <a:solidFill>
                  <a:schemeClr val="bg1"/>
                </a:solidFill>
              </a:rPr>
              <a:t>What does the author want to convey in the passage?</a:t>
            </a:r>
            <a:endParaRPr lang="zh-CN" altLang="en-US" dirty="0">
              <a:solidFill>
                <a:schemeClr val="bg1"/>
              </a:solidFill>
            </a:endParaRPr>
          </a:p>
        </p:txBody>
      </p:sp>
      <p:sp>
        <p:nvSpPr>
          <p:cNvPr id="14" name="TextBox 13"/>
          <p:cNvSpPr txBox="1"/>
          <p:nvPr/>
        </p:nvSpPr>
        <p:spPr>
          <a:xfrm>
            <a:off x="6588224" y="1275606"/>
            <a:ext cx="1872208" cy="369332"/>
          </a:xfrm>
          <a:prstGeom prst="rect">
            <a:avLst/>
          </a:prstGeom>
          <a:solidFill>
            <a:srgbClr val="FFC000"/>
          </a:solidFill>
        </p:spPr>
        <p:txBody>
          <a:bodyPr wrap="square" rtlCol="0">
            <a:spAutoFit/>
          </a:bodyPr>
          <a:lstStyle/>
          <a:p>
            <a:r>
              <a:rPr lang="en-US" altLang="zh-CN" dirty="0" smtClean="0"/>
              <a:t>   happy to meet</a:t>
            </a:r>
            <a:endParaRPr lang="zh-CN" altLang="en-US" dirty="0"/>
          </a:p>
        </p:txBody>
      </p:sp>
      <p:sp>
        <p:nvSpPr>
          <p:cNvPr id="15" name="TextBox 14"/>
          <p:cNvSpPr txBox="1"/>
          <p:nvPr/>
        </p:nvSpPr>
        <p:spPr>
          <a:xfrm>
            <a:off x="6516216" y="2931790"/>
            <a:ext cx="2088232" cy="369332"/>
          </a:xfrm>
          <a:prstGeom prst="rect">
            <a:avLst/>
          </a:prstGeom>
          <a:solidFill>
            <a:srgbClr val="FFC000"/>
          </a:solidFill>
        </p:spPr>
        <p:txBody>
          <a:bodyPr wrap="square" rtlCol="0">
            <a:spAutoFit/>
          </a:bodyPr>
          <a:lstStyle/>
          <a:p>
            <a:r>
              <a:rPr lang="en-US" altLang="zh-CN" dirty="0" smtClean="0"/>
              <a:t> be deeply touched </a:t>
            </a:r>
            <a:endParaRPr lang="zh-CN" altLang="en-US" dirty="0"/>
          </a:p>
        </p:txBody>
      </p:sp>
      <p:sp>
        <p:nvSpPr>
          <p:cNvPr id="16" name="TextBox 15"/>
          <p:cNvSpPr txBox="1"/>
          <p:nvPr/>
        </p:nvSpPr>
        <p:spPr>
          <a:xfrm>
            <a:off x="6300192" y="4083918"/>
            <a:ext cx="2376264" cy="369332"/>
          </a:xfrm>
          <a:prstGeom prst="rect">
            <a:avLst/>
          </a:prstGeom>
          <a:solidFill>
            <a:srgbClr val="00B050"/>
          </a:solidFill>
        </p:spPr>
        <p:txBody>
          <a:bodyPr wrap="square" rtlCol="0">
            <a:spAutoFit/>
          </a:bodyPr>
          <a:lstStyle/>
          <a:p>
            <a:r>
              <a:rPr lang="en-US" altLang="zh-CN" dirty="0" smtClean="0"/>
              <a:t> </a:t>
            </a:r>
            <a:r>
              <a:rPr lang="en-US" altLang="zh-CN" dirty="0" smtClean="0">
                <a:solidFill>
                  <a:schemeClr val="bg1"/>
                </a:solidFill>
              </a:rPr>
              <a:t>hopeful for the future</a:t>
            </a:r>
            <a:endParaRPr lang="zh-CN" altLang="en-US" dirty="0">
              <a:solidFill>
                <a:schemeClr val="bg1"/>
              </a:solidFill>
            </a:endParaRPr>
          </a:p>
        </p:txBody>
      </p:sp>
      <p:sp>
        <p:nvSpPr>
          <p:cNvPr id="17" name="TextBox 16"/>
          <p:cNvSpPr txBox="1"/>
          <p:nvPr/>
        </p:nvSpPr>
        <p:spPr>
          <a:xfrm>
            <a:off x="6156176" y="267494"/>
            <a:ext cx="2304256" cy="369332"/>
          </a:xfrm>
          <a:prstGeom prst="rect">
            <a:avLst/>
          </a:prstGeom>
          <a:solidFill>
            <a:srgbClr val="00B050"/>
          </a:solidFill>
        </p:spPr>
        <p:txBody>
          <a:bodyPr wrap="square" rtlCol="0">
            <a:spAutoFit/>
          </a:bodyPr>
          <a:lstStyle/>
          <a:p>
            <a:r>
              <a:rPr lang="en-US" altLang="zh-CN" dirty="0" smtClean="0"/>
              <a:t>  </a:t>
            </a:r>
            <a:r>
              <a:rPr lang="en-US" altLang="zh-CN" dirty="0" smtClean="0">
                <a:solidFill>
                  <a:schemeClr val="bg1"/>
                </a:solidFill>
              </a:rPr>
              <a:t>gloomy /hopeless</a:t>
            </a:r>
            <a:endParaRPr lang="zh-CN" altLang="en-US" dirty="0">
              <a:solidFill>
                <a:schemeClr val="bg1"/>
              </a:solidFill>
            </a:endParaRPr>
          </a:p>
        </p:txBody>
      </p:sp>
      <p:sp>
        <p:nvSpPr>
          <p:cNvPr id="18" name="TextBox 17"/>
          <p:cNvSpPr txBox="1"/>
          <p:nvPr/>
        </p:nvSpPr>
        <p:spPr>
          <a:xfrm>
            <a:off x="5220072" y="1923678"/>
            <a:ext cx="3384376" cy="646331"/>
          </a:xfrm>
          <a:prstGeom prst="rect">
            <a:avLst/>
          </a:prstGeom>
          <a:solidFill>
            <a:srgbClr val="00B050"/>
          </a:solidFill>
        </p:spPr>
        <p:txBody>
          <a:bodyPr wrap="square" rtlCol="0">
            <a:spAutoFit/>
          </a:bodyPr>
          <a:lstStyle/>
          <a:p>
            <a:r>
              <a:rPr lang="en-US" altLang="zh-CN" dirty="0" smtClean="0"/>
              <a:t>  </a:t>
            </a:r>
            <a:r>
              <a:rPr lang="en-US" altLang="zh-CN" dirty="0" smtClean="0">
                <a:solidFill>
                  <a:schemeClr val="bg1"/>
                </a:solidFill>
              </a:rPr>
              <a:t>With the help of the professor ,  I  become …</a:t>
            </a:r>
            <a:endParaRPr lang="zh-CN" altLang="en-US" dirty="0">
              <a:solidFill>
                <a:schemeClr val="bg1"/>
              </a:solidFill>
            </a:endParaRPr>
          </a:p>
        </p:txBody>
      </p:sp>
      <p:sp>
        <p:nvSpPr>
          <p:cNvPr id="20" name="TextBox 19"/>
          <p:cNvSpPr txBox="1"/>
          <p:nvPr/>
        </p:nvSpPr>
        <p:spPr>
          <a:xfrm>
            <a:off x="6516216" y="3435846"/>
            <a:ext cx="2088232" cy="369332"/>
          </a:xfrm>
          <a:prstGeom prst="rect">
            <a:avLst/>
          </a:prstGeom>
          <a:solidFill>
            <a:srgbClr val="FFC000"/>
          </a:solidFill>
        </p:spPr>
        <p:txBody>
          <a:bodyPr wrap="square" rtlCol="0">
            <a:spAutoFit/>
          </a:bodyPr>
          <a:lstStyle/>
          <a:p>
            <a:r>
              <a:rPr lang="en-US" altLang="zh-CN" dirty="0" smtClean="0"/>
              <a:t>       be thankful</a:t>
            </a:r>
            <a:endParaRPr lang="zh-CN" altLang="en-US" dirty="0"/>
          </a:p>
        </p:txBody>
      </p:sp>
      <p:sp>
        <p:nvSpPr>
          <p:cNvPr id="23" name="TextBox 22"/>
          <p:cNvSpPr txBox="1"/>
          <p:nvPr/>
        </p:nvSpPr>
        <p:spPr>
          <a:xfrm>
            <a:off x="323528" y="123478"/>
            <a:ext cx="568863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2  Predict The Ending </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linds(horizontal)">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linds(horizont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linds(horizont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linds(horizontal)">
                                      <p:cBhvr>
                                        <p:cTn id="92" dur="5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blinds(horizontal)">
                                      <p:cBhvr>
                                        <p:cTn id="9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uild="p"/>
      <p:bldP spid="4" grpId="0"/>
      <p:bldP spid="5" grpId="0"/>
      <p:bldP spid="6" grpId="0"/>
      <p:bldP spid="8" grpId="0"/>
      <p:bldP spid="9" grpId="0"/>
      <p:bldP spid="10" grpId="0"/>
      <p:bldP spid="11" grpId="0" animBg="1"/>
      <p:bldP spid="14" grpId="0" animBg="1"/>
      <p:bldP spid="15" grpId="0" animBg="1"/>
      <p:bldP spid="16" grpId="0" animBg="1"/>
      <p:bldP spid="17" grpId="0" animBg="1"/>
      <p:bldP spid="18"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99792" y="2355726"/>
            <a:ext cx="1832425" cy="369332"/>
          </a:xfrm>
          <a:prstGeom prst="rect">
            <a:avLst/>
          </a:prstGeom>
          <a:noFill/>
        </p:spPr>
        <p:txBody>
          <a:bodyPr wrap="none" rtlCol="0">
            <a:spAutoFit/>
          </a:bodyPr>
          <a:lstStyle/>
          <a:p>
            <a:r>
              <a:rPr lang="en-US" altLang="zh-CN" dirty="0" smtClean="0">
                <a:solidFill>
                  <a:srgbClr val="0000FF"/>
                </a:solidFill>
              </a:rPr>
              <a:t>waving my hands</a:t>
            </a:r>
            <a:endParaRPr lang="zh-CN" altLang="en-US" dirty="0">
              <a:solidFill>
                <a:srgbClr val="0000FF"/>
              </a:solidFill>
            </a:endParaRPr>
          </a:p>
        </p:txBody>
      </p:sp>
      <p:sp>
        <p:nvSpPr>
          <p:cNvPr id="6" name="TextBox 5"/>
          <p:cNvSpPr txBox="1"/>
          <p:nvPr/>
        </p:nvSpPr>
        <p:spPr>
          <a:xfrm>
            <a:off x="3419872" y="2787774"/>
            <a:ext cx="1490857" cy="369332"/>
          </a:xfrm>
          <a:prstGeom prst="rect">
            <a:avLst/>
          </a:prstGeom>
          <a:noFill/>
        </p:spPr>
        <p:txBody>
          <a:bodyPr wrap="none" rtlCol="0">
            <a:spAutoFit/>
          </a:bodyPr>
          <a:lstStyle/>
          <a:p>
            <a:r>
              <a:rPr lang="en-US" altLang="zh-CN" dirty="0" smtClean="0">
                <a:solidFill>
                  <a:srgbClr val="0000FF"/>
                </a:solidFill>
              </a:rPr>
              <a:t>as we hugged</a:t>
            </a:r>
            <a:endParaRPr lang="zh-CN" altLang="en-US" dirty="0">
              <a:solidFill>
                <a:srgbClr val="0000FF"/>
              </a:solidFill>
            </a:endParaRPr>
          </a:p>
        </p:txBody>
      </p:sp>
      <p:sp>
        <p:nvSpPr>
          <p:cNvPr id="7" name="TextBox 6"/>
          <p:cNvSpPr txBox="1"/>
          <p:nvPr/>
        </p:nvSpPr>
        <p:spPr>
          <a:xfrm>
            <a:off x="2843808" y="3147814"/>
            <a:ext cx="3043462" cy="369332"/>
          </a:xfrm>
          <a:prstGeom prst="rect">
            <a:avLst/>
          </a:prstGeom>
          <a:noFill/>
        </p:spPr>
        <p:txBody>
          <a:bodyPr wrap="none" rtlCol="0">
            <a:spAutoFit/>
          </a:bodyPr>
          <a:lstStyle/>
          <a:p>
            <a:r>
              <a:rPr lang="en-US" altLang="zh-CN" dirty="0" smtClean="0">
                <a:solidFill>
                  <a:srgbClr val="0000FF"/>
                </a:solidFill>
              </a:rPr>
              <a:t>handed a couple of gifts to me</a:t>
            </a:r>
            <a:endParaRPr lang="zh-CN" altLang="en-US" dirty="0" smtClean="0">
              <a:solidFill>
                <a:srgbClr val="0000FF"/>
              </a:solidFill>
            </a:endParaRPr>
          </a:p>
        </p:txBody>
      </p:sp>
      <p:sp>
        <p:nvSpPr>
          <p:cNvPr id="8" name="TextBox 7"/>
          <p:cNvSpPr txBox="1"/>
          <p:nvPr/>
        </p:nvSpPr>
        <p:spPr>
          <a:xfrm>
            <a:off x="5796136" y="1995686"/>
            <a:ext cx="2088232" cy="369332"/>
          </a:xfrm>
          <a:prstGeom prst="rect">
            <a:avLst/>
          </a:prstGeom>
          <a:solidFill>
            <a:srgbClr val="FFC000"/>
          </a:solidFill>
        </p:spPr>
        <p:txBody>
          <a:bodyPr wrap="square" rtlCol="0">
            <a:spAutoFit/>
          </a:bodyPr>
          <a:lstStyle/>
          <a:p>
            <a:r>
              <a:rPr lang="en-US" altLang="zh-CN" dirty="0" smtClean="0"/>
              <a:t>V1</a:t>
            </a:r>
            <a:r>
              <a:rPr lang="zh-CN" altLang="en-US" dirty="0" smtClean="0"/>
              <a:t>，</a:t>
            </a:r>
            <a:r>
              <a:rPr lang="en-US" altLang="zh-CN" dirty="0" smtClean="0"/>
              <a:t>V2  and   V3</a:t>
            </a:r>
            <a:endParaRPr lang="zh-CN" altLang="en-US" dirty="0"/>
          </a:p>
        </p:txBody>
      </p:sp>
      <p:sp>
        <p:nvSpPr>
          <p:cNvPr id="4" name="TextBox 3"/>
          <p:cNvSpPr txBox="1"/>
          <p:nvPr/>
        </p:nvSpPr>
        <p:spPr>
          <a:xfrm>
            <a:off x="0" y="483518"/>
            <a:ext cx="8784976" cy="5119350"/>
          </a:xfrm>
          <a:prstGeom prst="rect">
            <a:avLst/>
          </a:prstGeom>
          <a:noFill/>
        </p:spPr>
        <p:txBody>
          <a:bodyPr wrap="square" rtlCol="0">
            <a:spAutoFit/>
          </a:bodyPr>
          <a:lstStyle/>
          <a:p>
            <a:r>
              <a:rPr lang="en-US" altLang="zh-CN" sz="2200" b="1" dirty="0" smtClean="0"/>
              <a:t>Para 1: I rushed out of the house, waving my hands. </a:t>
            </a:r>
            <a:endParaRPr lang="en-US" altLang="zh-CN" sz="2200" b="1" dirty="0" smtClean="0"/>
          </a:p>
          <a:p>
            <a:r>
              <a:rPr lang="en-US" altLang="zh-CN" sz="2000" dirty="0" smtClean="0">
                <a:solidFill>
                  <a:srgbClr val="FF0000"/>
                </a:solidFill>
              </a:rPr>
              <a:t>Q1: What did I do/ say  when I met my professor? </a:t>
            </a:r>
            <a:endParaRPr lang="zh-CN" altLang="en-US" sz="2000" dirty="0" smtClean="0">
              <a:solidFill>
                <a:srgbClr val="FF0000"/>
              </a:solidFill>
            </a:endParaRPr>
          </a:p>
          <a:p>
            <a:r>
              <a:rPr lang="en-US" altLang="zh-CN" sz="2000" dirty="0" smtClean="0">
                <a:solidFill>
                  <a:srgbClr val="FF0000"/>
                </a:solidFill>
              </a:rPr>
              <a:t>Q2: How did I feel? </a:t>
            </a:r>
            <a:endParaRPr lang="zh-CN" altLang="en-US" sz="2000" dirty="0" smtClean="0">
              <a:solidFill>
                <a:srgbClr val="FF0000"/>
              </a:solidFill>
            </a:endParaRPr>
          </a:p>
          <a:p>
            <a:r>
              <a:rPr lang="en-US" altLang="zh-CN" sz="2000" dirty="0" smtClean="0">
                <a:solidFill>
                  <a:srgbClr val="FF0000"/>
                </a:solidFill>
              </a:rPr>
              <a:t>Q3: Did she notice my embarrassment / poor situation ? </a:t>
            </a:r>
            <a:endParaRPr lang="en-US" altLang="zh-CN" sz="2000" dirty="0" smtClean="0">
              <a:solidFill>
                <a:srgbClr val="FF0000"/>
              </a:solidFill>
            </a:endParaRPr>
          </a:p>
          <a:p>
            <a:r>
              <a:rPr lang="en-US" altLang="zh-CN" sz="2200" b="1" dirty="0" smtClean="0"/>
              <a:t>   Version 1  of para 1 . Please fill in the blanks to make it coherent.</a:t>
            </a:r>
            <a:endParaRPr lang="zh-CN" altLang="en-US" sz="2200" b="1" dirty="0" smtClean="0"/>
          </a:p>
          <a:p>
            <a:pPr algn="just">
              <a:lnSpc>
                <a:spcPts val="2800"/>
              </a:lnSpc>
            </a:pP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 </a:t>
            </a:r>
            <a:endPar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endParaRPr>
          </a:p>
          <a:p>
            <a:pPr algn="just">
              <a:lnSpc>
                <a:spcPts val="2800"/>
              </a:lnSpc>
            </a:pP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I </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rushed out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of the house, ________________ (</a:t>
            </a:r>
            <a:r>
              <a:rPr lang="zh-CN" altLang="en-US" sz="2000" dirty="0" smtClean="0">
                <a:latin typeface="楷体" panose="02010609060101010101" pitchFamily="49" charset="-122"/>
                <a:ea typeface="楷体" panose="02010609060101010101" pitchFamily="49" charset="-122"/>
                <a:cs typeface="Microsoft Himalaya" panose="01010100010101010101" pitchFamily="2" charset="0"/>
              </a:rPr>
              <a:t>朝她</a:t>
            </a:r>
            <a:r>
              <a:rPr lang="zh-CN" altLang="en-US" dirty="0" smtClean="0">
                <a:latin typeface="楷体" panose="02010609060101010101" pitchFamily="49" charset="-122"/>
                <a:ea typeface="楷体" panose="02010609060101010101" pitchFamily="49" charset="-122"/>
                <a:cs typeface="Microsoft Himalaya" panose="01010100010101010101" pitchFamily="2" charset="0"/>
              </a:rPr>
              <a:t>挥舞着双手</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 “What are you doing out in this weather?” I</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 asked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______________(</a:t>
            </a:r>
            <a:r>
              <a:rPr lang="zh-CN" altLang="en-US" dirty="0" smtClean="0">
                <a:latin typeface="楷体" panose="02010609060101010101" pitchFamily="49" charset="-122"/>
                <a:ea typeface="楷体" panose="02010609060101010101" pitchFamily="49" charset="-122"/>
                <a:cs typeface="Microsoft Himalaya" panose="01010100010101010101" pitchFamily="2" charset="0"/>
              </a:rPr>
              <a:t>当我们拥抱的时候</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 “Well, it‘s Christmas,” Esther </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said and </a:t>
            </a:r>
            <a:r>
              <a:rPr lang="en-US" altLang="zh-CN" sz="20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 </a:t>
            </a:r>
            <a:r>
              <a:rPr lang="en-US" altLang="zh-CN" sz="2000" dirty="0" smtClean="0">
                <a:latin typeface="Microsoft Himalaya" panose="01010100010101010101" pitchFamily="2" charset="0"/>
                <a:ea typeface="Microsoft Himalaya" panose="01010100010101010101" pitchFamily="2" charset="0"/>
                <a:cs typeface="Microsoft Himalaya" panose="01010100010101010101" pitchFamily="2" charset="0"/>
              </a:rPr>
              <a:t>_______________________________ </a:t>
            </a:r>
            <a:r>
              <a:rPr lang="en-US" altLang="zh-CN" sz="2000" dirty="0" smtClean="0">
                <a:latin typeface="楷体" panose="02010609060101010101" pitchFamily="49" charset="-122"/>
                <a:ea typeface="楷体" panose="02010609060101010101" pitchFamily="49" charset="-122"/>
                <a:cs typeface="Microsoft Himalaya" panose="01010100010101010101" pitchFamily="2" charset="0"/>
              </a:rPr>
              <a:t>(</a:t>
            </a:r>
            <a:r>
              <a:rPr lang="zh-CN" altLang="en-US" dirty="0" smtClean="0">
                <a:latin typeface="楷体" panose="02010609060101010101" pitchFamily="49" charset="-122"/>
                <a:ea typeface="楷体" panose="02010609060101010101" pitchFamily="49" charset="-122"/>
                <a:cs typeface="Microsoft Himalaya" panose="01010100010101010101" pitchFamily="2" charset="0"/>
              </a:rPr>
              <a:t>递给我一些礼</a:t>
            </a:r>
            <a:r>
              <a:rPr lang="zh-CN" altLang="en-US" sz="2000" dirty="0" smtClean="0">
                <a:latin typeface="楷体" panose="02010609060101010101" pitchFamily="49" charset="-122"/>
                <a:ea typeface="楷体" panose="02010609060101010101" pitchFamily="49" charset="-122"/>
                <a:cs typeface="Microsoft Himalaya" panose="01010100010101010101" pitchFamily="2" charset="0"/>
              </a:rPr>
              <a:t>物）</a:t>
            </a:r>
            <a:r>
              <a:rPr lang="en-US" altLang="zh-CN" sz="2000" dirty="0" smtClean="0">
                <a:latin typeface="楷体" panose="02010609060101010101" pitchFamily="49" charset="-122"/>
                <a:ea typeface="楷体" panose="02010609060101010101" pitchFamily="49" charset="-122"/>
                <a:cs typeface="Microsoft Himalaya" panose="01010100010101010101" pitchFamily="2" charset="0"/>
              </a:rPr>
              <a:t>.</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I </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invited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her inside, </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made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her a cup of tea, </a:t>
            </a:r>
            <a:r>
              <a:rPr lang="en-US" altLang="zh-CN" sz="2800" dirty="0" smtClean="0">
                <a:solidFill>
                  <a:srgbClr val="FF0000"/>
                </a:solidFill>
                <a:latin typeface="Microsoft Himalaya" panose="01010100010101010101" pitchFamily="2" charset="0"/>
                <a:ea typeface="Microsoft Himalaya" panose="01010100010101010101" pitchFamily="2" charset="0"/>
                <a:cs typeface="Microsoft Himalaya" panose="01010100010101010101" pitchFamily="2" charset="0"/>
              </a:rPr>
              <a:t>and we talked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beside the fireplace. What warmed me in this freezing winter was not only  her gifts, but also  her presence which gave me hope _______________________(</a:t>
            </a:r>
            <a:r>
              <a:rPr lang="zh-CN" altLang="en-US" dirty="0" smtClean="0">
                <a:latin typeface="楷体" panose="02010609060101010101" pitchFamily="49" charset="-122"/>
                <a:ea typeface="楷体" panose="02010609060101010101" pitchFamily="49" charset="-122"/>
                <a:cs typeface="Microsoft Himalaya" panose="01010100010101010101" pitchFamily="2" charset="0"/>
              </a:rPr>
              <a:t>一切都会变好的</a:t>
            </a:r>
            <a:r>
              <a:rPr lang="en-US" altLang="zh-CN" dirty="0" smtClean="0">
                <a:latin typeface="楷体" panose="02010609060101010101" pitchFamily="49" charset="-122"/>
                <a:ea typeface="楷体" panose="02010609060101010101" pitchFamily="49" charset="-122"/>
                <a:cs typeface="Microsoft Himalaya" panose="01010100010101010101" pitchFamily="2" charset="0"/>
              </a:rPr>
              <a:t>). </a:t>
            </a:r>
            <a:r>
              <a:rPr lang="en-US" altLang="zh-CN" sz="2800" dirty="0" smtClean="0">
                <a:latin typeface="Microsoft Himalaya" panose="01010100010101010101" pitchFamily="2" charset="0"/>
                <a:ea typeface="Microsoft Himalaya" panose="01010100010101010101" pitchFamily="2" charset="0"/>
                <a:cs typeface="Microsoft Himalaya" panose="01010100010101010101" pitchFamily="2" charset="0"/>
              </a:rPr>
              <a:t>As she got up to leave, she handed me an envelope. “This is for you,"she said as she kissed me on the cheek.</a:t>
            </a:r>
            <a:endParaRPr lang="zh-CN" altLang="en-US" sz="2800" dirty="0" smtClean="0">
              <a:latin typeface="Microsoft Himalaya" panose="01010100010101010101" pitchFamily="2" charset="0"/>
              <a:ea typeface="Microsoft Himalaya" panose="01010100010101010101" pitchFamily="2" charset="0"/>
              <a:cs typeface="Microsoft Himalaya" panose="01010100010101010101" pitchFamily="2" charset="0"/>
            </a:endParaRPr>
          </a:p>
          <a:p>
            <a:endParaRPr lang="zh-CN" altLang="en-US" dirty="0" smtClean="0">
              <a:solidFill>
                <a:srgbClr val="FF0000"/>
              </a:solidFill>
            </a:endParaRPr>
          </a:p>
          <a:p>
            <a:endParaRPr lang="zh-CN" altLang="en-US" dirty="0">
              <a:solidFill>
                <a:srgbClr val="FF0000"/>
              </a:solidFill>
            </a:endParaRPr>
          </a:p>
        </p:txBody>
      </p:sp>
      <p:cxnSp>
        <p:nvCxnSpPr>
          <p:cNvPr id="10" name="直接连接符 9"/>
          <p:cNvCxnSpPr/>
          <p:nvPr/>
        </p:nvCxnSpPr>
        <p:spPr>
          <a:xfrm>
            <a:off x="3275856" y="3795886"/>
            <a:ext cx="136815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87624" y="3795886"/>
            <a:ext cx="194421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028384" y="3435846"/>
            <a:ext cx="72008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5" name="线形标注 2 44"/>
          <p:cNvSpPr/>
          <p:nvPr/>
        </p:nvSpPr>
        <p:spPr>
          <a:xfrm>
            <a:off x="3203848" y="3363838"/>
            <a:ext cx="2952328" cy="432048"/>
          </a:xfrm>
          <a:prstGeom prst="borderCallout2">
            <a:avLst>
              <a:gd name="adj1" fmla="val 18750"/>
              <a:gd name="adj2" fmla="val -8333"/>
              <a:gd name="adj3" fmla="val 18750"/>
              <a:gd name="adj4" fmla="val -16667"/>
              <a:gd name="adj5" fmla="val 142924"/>
              <a:gd name="adj6" fmla="val -1745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chemeClr val="tx1"/>
                </a:solidFill>
              </a:rPr>
              <a:t>    not only …but also  </a:t>
            </a:r>
            <a:r>
              <a:rPr lang="zh-CN" altLang="en-US" dirty="0" smtClean="0">
                <a:solidFill>
                  <a:schemeClr val="tx1"/>
                </a:solidFill>
              </a:rPr>
              <a:t>句型</a:t>
            </a:r>
            <a:endParaRPr lang="zh-CN" altLang="en-US" dirty="0">
              <a:solidFill>
                <a:schemeClr val="tx1"/>
              </a:solidFill>
            </a:endParaRPr>
          </a:p>
        </p:txBody>
      </p:sp>
      <p:sp>
        <p:nvSpPr>
          <p:cNvPr id="47" name="线形标注 2 46"/>
          <p:cNvSpPr/>
          <p:nvPr/>
        </p:nvSpPr>
        <p:spPr>
          <a:xfrm>
            <a:off x="7380312" y="3579862"/>
            <a:ext cx="1368152" cy="360040"/>
          </a:xfrm>
          <a:prstGeom prst="borderCallout2">
            <a:avLst>
              <a:gd name="adj1" fmla="val 18750"/>
              <a:gd name="adj2" fmla="val -8333"/>
              <a:gd name="adj3" fmla="val 18750"/>
              <a:gd name="adj4" fmla="val -16667"/>
              <a:gd name="adj5" fmla="val 104564"/>
              <a:gd name="adj6" fmla="val -1742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定语从句</a:t>
            </a:r>
            <a:endParaRPr lang="zh-CN" altLang="en-US" dirty="0">
              <a:solidFill>
                <a:schemeClr val="tx1"/>
              </a:solidFill>
            </a:endParaRPr>
          </a:p>
        </p:txBody>
      </p:sp>
      <p:sp>
        <p:nvSpPr>
          <p:cNvPr id="48" name="TextBox 47"/>
          <p:cNvSpPr txBox="1"/>
          <p:nvPr/>
        </p:nvSpPr>
        <p:spPr>
          <a:xfrm>
            <a:off x="-108520" y="4155926"/>
            <a:ext cx="3025252" cy="369332"/>
          </a:xfrm>
          <a:prstGeom prst="rect">
            <a:avLst/>
          </a:prstGeom>
          <a:noFill/>
        </p:spPr>
        <p:txBody>
          <a:bodyPr wrap="none" rtlCol="0">
            <a:spAutoFit/>
          </a:bodyPr>
          <a:lstStyle/>
          <a:p>
            <a:r>
              <a:rPr lang="en-US" altLang="zh-CN" dirty="0" smtClean="0">
                <a:solidFill>
                  <a:srgbClr val="0000FF"/>
                </a:solidFill>
                <a:ea typeface="Microsoft Himalaya" panose="01010100010101010101" pitchFamily="2" charset="0"/>
                <a:cs typeface="Microsoft Himalaya" panose="01010100010101010101" pitchFamily="2" charset="0"/>
              </a:rPr>
              <a:t>that  things would be all right.</a:t>
            </a:r>
            <a:endParaRPr lang="zh-CN" altLang="en-US" dirty="0" smtClean="0">
              <a:solidFill>
                <a:srgbClr val="0000FF"/>
              </a:solidFill>
              <a:cs typeface="Microsoft Himalaya" panose="01010100010101010101" pitchFamily="2" charset="0"/>
            </a:endParaRPr>
          </a:p>
        </p:txBody>
      </p:sp>
      <p:sp>
        <p:nvSpPr>
          <p:cNvPr id="49" name="线形标注 2 48"/>
          <p:cNvSpPr/>
          <p:nvPr/>
        </p:nvSpPr>
        <p:spPr>
          <a:xfrm>
            <a:off x="3203848" y="1923678"/>
            <a:ext cx="1440160" cy="360040"/>
          </a:xfrm>
          <a:prstGeom prst="borderCallout2">
            <a:avLst>
              <a:gd name="adj1" fmla="val 18750"/>
              <a:gd name="adj2" fmla="val -8333"/>
              <a:gd name="adj3" fmla="val 18750"/>
              <a:gd name="adj4" fmla="val -16667"/>
              <a:gd name="adj5" fmla="val 154828"/>
              <a:gd name="adj6" fmla="val -1492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V-ing </a:t>
            </a:r>
            <a:r>
              <a:rPr lang="zh-CN" altLang="en-US" dirty="0" smtClean="0">
                <a:solidFill>
                  <a:schemeClr val="tx1"/>
                </a:solidFill>
              </a:rPr>
              <a:t>做状语</a:t>
            </a:r>
            <a:endParaRPr lang="zh-CN" altLang="en-US" dirty="0">
              <a:solidFill>
                <a:schemeClr val="tx1"/>
              </a:solidFill>
            </a:endParaRPr>
          </a:p>
        </p:txBody>
      </p:sp>
      <p:sp>
        <p:nvSpPr>
          <p:cNvPr id="15" name="TextBox 14"/>
          <p:cNvSpPr txBox="1"/>
          <p:nvPr/>
        </p:nvSpPr>
        <p:spPr>
          <a:xfrm>
            <a:off x="6732240" y="987574"/>
            <a:ext cx="1872208" cy="369332"/>
          </a:xfrm>
          <a:prstGeom prst="rect">
            <a:avLst/>
          </a:prstGeom>
          <a:solidFill>
            <a:srgbClr val="FFFF00"/>
          </a:solidFill>
        </p:spPr>
        <p:txBody>
          <a:bodyPr wrap="square" rtlCol="0">
            <a:spAutoFit/>
          </a:bodyPr>
          <a:lstStyle/>
          <a:p>
            <a:r>
              <a:rPr lang="en-US" altLang="zh-CN" dirty="0" smtClean="0"/>
              <a:t>   happy to meet</a:t>
            </a:r>
            <a:endParaRPr lang="zh-CN" altLang="en-US" dirty="0"/>
          </a:p>
        </p:txBody>
      </p:sp>
      <p:sp>
        <p:nvSpPr>
          <p:cNvPr id="16" name="线形标注 2 15"/>
          <p:cNvSpPr/>
          <p:nvPr/>
        </p:nvSpPr>
        <p:spPr>
          <a:xfrm>
            <a:off x="3851920" y="2427734"/>
            <a:ext cx="1368152" cy="432048"/>
          </a:xfrm>
          <a:prstGeom prst="borderCallout2">
            <a:avLst>
              <a:gd name="adj1" fmla="val 18750"/>
              <a:gd name="adj2" fmla="val -8333"/>
              <a:gd name="adj3" fmla="val 18750"/>
              <a:gd name="adj4" fmla="val -16667"/>
              <a:gd name="adj5" fmla="val 96627"/>
              <a:gd name="adj6" fmla="val -188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状语从句</a:t>
            </a:r>
            <a:endParaRPr lang="zh-CN" altLang="en-US" dirty="0">
              <a:solidFill>
                <a:schemeClr val="tx1"/>
              </a:solidFill>
            </a:endParaRPr>
          </a:p>
        </p:txBody>
      </p:sp>
      <p:sp>
        <p:nvSpPr>
          <p:cNvPr id="17" name="线形标注 2 16"/>
          <p:cNvSpPr/>
          <p:nvPr/>
        </p:nvSpPr>
        <p:spPr>
          <a:xfrm>
            <a:off x="4572000" y="4227934"/>
            <a:ext cx="1368152" cy="388992"/>
          </a:xfrm>
          <a:prstGeom prst="borderCallout2">
            <a:avLst>
              <a:gd name="adj1" fmla="val 18750"/>
              <a:gd name="adj2" fmla="val -8333"/>
              <a:gd name="adj3" fmla="val 18750"/>
              <a:gd name="adj4" fmla="val -16667"/>
              <a:gd name="adj5" fmla="val 116368"/>
              <a:gd name="adj6" fmla="val -17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状语从句</a:t>
            </a:r>
            <a:endParaRPr lang="zh-CN" altLang="en-US" dirty="0">
              <a:solidFill>
                <a:schemeClr val="tx1"/>
              </a:solidFill>
            </a:endParaRPr>
          </a:p>
        </p:txBody>
      </p:sp>
      <p:sp>
        <p:nvSpPr>
          <p:cNvPr id="19" name="线形标注 2 18"/>
          <p:cNvSpPr/>
          <p:nvPr/>
        </p:nvSpPr>
        <p:spPr>
          <a:xfrm>
            <a:off x="539552" y="3795886"/>
            <a:ext cx="1368152" cy="432048"/>
          </a:xfrm>
          <a:prstGeom prst="borderCallout2">
            <a:avLst>
              <a:gd name="adj1" fmla="val 18750"/>
              <a:gd name="adj2" fmla="val -8333"/>
              <a:gd name="adj3" fmla="val 18750"/>
              <a:gd name="adj4" fmla="val -16667"/>
              <a:gd name="adj5" fmla="val 96627"/>
              <a:gd name="adj6" fmla="val -1881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同位语从句</a:t>
            </a:r>
            <a:endParaRPr lang="zh-CN" altLang="en-US" dirty="0">
              <a:solidFill>
                <a:schemeClr val="tx1"/>
              </a:solidFill>
            </a:endParaRPr>
          </a:p>
        </p:txBody>
      </p:sp>
      <p:sp>
        <p:nvSpPr>
          <p:cNvPr id="18" name="线形标注 2 17"/>
          <p:cNvSpPr/>
          <p:nvPr/>
        </p:nvSpPr>
        <p:spPr>
          <a:xfrm>
            <a:off x="7236296" y="3147814"/>
            <a:ext cx="1368152" cy="388992"/>
          </a:xfrm>
          <a:prstGeom prst="borderCallout2">
            <a:avLst>
              <a:gd name="adj1" fmla="val 18750"/>
              <a:gd name="adj2" fmla="val -8333"/>
              <a:gd name="adj3" fmla="val 18750"/>
              <a:gd name="adj4" fmla="val -16667"/>
              <a:gd name="adj5" fmla="val 116368"/>
              <a:gd name="adj6" fmla="val -1742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主语从句</a:t>
            </a:r>
            <a:endParaRPr lang="zh-CN" altLang="en-US" dirty="0">
              <a:solidFill>
                <a:schemeClr val="tx1"/>
              </a:solidFill>
            </a:endParaRPr>
          </a:p>
        </p:txBody>
      </p:sp>
      <p:sp>
        <p:nvSpPr>
          <p:cNvPr id="20" name="TextBox 19"/>
          <p:cNvSpPr txBox="1"/>
          <p:nvPr/>
        </p:nvSpPr>
        <p:spPr>
          <a:xfrm>
            <a:off x="251520" y="0"/>
            <a:ext cx="6408712" cy="400110"/>
          </a:xfrm>
          <a:prstGeom prst="rect">
            <a:avLst/>
          </a:prstGeom>
          <a:solidFill>
            <a:srgbClr val="00B050"/>
          </a:solidFill>
          <a:ln>
            <a:solidFill>
              <a:srgbClr val="008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000" b="1" dirty="0" smtClean="0">
                <a:solidFill>
                  <a:schemeClr val="bg1"/>
                </a:solidFill>
                <a:latin typeface="Ebrima" panose="02000000000000000000" pitchFamily="2" charset="0"/>
                <a:ea typeface="Ebrima" panose="02000000000000000000" pitchFamily="2" charset="0"/>
                <a:cs typeface="Ebrima" panose="02000000000000000000" pitchFamily="2" charset="0"/>
              </a:rPr>
              <a:t>  Activity 3  Wave The Plots With Vivid Language</a:t>
            </a:r>
            <a:endParaRPr lang="zh-CN" altLang="en-US" sz="20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blinds(horizontal)">
                                      <p:cBhvr>
                                        <p:cTn id="7" dur="500"/>
                                        <p:tgtEl>
                                          <p:spTgt spid="4">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linds(horizontal)">
                                      <p:cBhvr>
                                        <p:cTn id="52" dur="500"/>
                                        <p:tgtEl>
                                          <p:spTgt spid="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blinds(horizontal)">
                                      <p:cBhvr>
                                        <p:cTn id="57" dur="500"/>
                                        <p:tgtEl>
                                          <p:spTgt spid="4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blinds(horizontal)">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linds(horizont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blinds(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linds(horizontal)">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45" grpId="0" animBg="1"/>
      <p:bldP spid="47" grpId="0" animBg="1"/>
      <p:bldP spid="48" grpId="0"/>
      <p:bldP spid="49" grpId="0" animBg="1"/>
      <p:bldP spid="15" grpId="0" animBg="1"/>
      <p:bldP spid="16" grpId="0" animBg="1"/>
      <p:bldP spid="17" grpId="0" animBg="1"/>
      <p:bldP spid="19"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1-1.png"/>
          <p:cNvPicPr>
            <a:picLocks noChangeAspect="1"/>
          </p:cNvPicPr>
          <p:nvPr/>
        </p:nvPicPr>
        <p:blipFill>
          <a:blip r:embed="rId1" cstate="print"/>
          <a:stretch>
            <a:fillRect/>
          </a:stretch>
        </p:blipFill>
        <p:spPr>
          <a:xfrm>
            <a:off x="323528" y="915566"/>
            <a:ext cx="7596336" cy="3576412"/>
          </a:xfrm>
          <a:prstGeom prst="rect">
            <a:avLst/>
          </a:prstGeom>
        </p:spPr>
      </p:pic>
      <p:cxnSp>
        <p:nvCxnSpPr>
          <p:cNvPr id="44" name="直接连接符 43"/>
          <p:cNvCxnSpPr/>
          <p:nvPr/>
        </p:nvCxnSpPr>
        <p:spPr>
          <a:xfrm>
            <a:off x="3131840" y="1779662"/>
            <a:ext cx="43204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5292080" y="1995686"/>
            <a:ext cx="1944216" cy="28803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88024" y="2499742"/>
            <a:ext cx="64807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95536" y="339502"/>
            <a:ext cx="7560840" cy="369332"/>
          </a:xfrm>
          <a:prstGeom prst="rect">
            <a:avLst/>
          </a:prstGeom>
          <a:noFill/>
        </p:spPr>
        <p:txBody>
          <a:bodyPr wrap="square" rtlCol="0">
            <a:spAutoFit/>
          </a:bodyPr>
          <a:lstStyle/>
          <a:p>
            <a:r>
              <a:rPr lang="en-US" altLang="zh-CN" b="1" dirty="0" smtClean="0"/>
              <a:t>Version 2  of para 1 .  Please find out the good points and some mistakes in it .</a:t>
            </a:r>
            <a:endParaRPr lang="zh-CN" altLang="en-US" b="1" dirty="0"/>
          </a:p>
        </p:txBody>
      </p:sp>
      <p:sp>
        <p:nvSpPr>
          <p:cNvPr id="14" name="TextBox 13"/>
          <p:cNvSpPr txBox="1"/>
          <p:nvPr/>
        </p:nvSpPr>
        <p:spPr>
          <a:xfrm>
            <a:off x="7415808" y="1419622"/>
            <a:ext cx="1728192" cy="923330"/>
          </a:xfrm>
          <a:prstGeom prst="rect">
            <a:avLst/>
          </a:prstGeom>
          <a:ln w="19050">
            <a:solidFill>
              <a:schemeClr val="bg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dirty="0" smtClean="0"/>
              <a:t>  Where was  Kristil at that moment? </a:t>
            </a:r>
            <a:endParaRPr lang="zh-CN" altLang="en-US" dirty="0"/>
          </a:p>
        </p:txBody>
      </p:sp>
      <p:cxnSp>
        <p:nvCxnSpPr>
          <p:cNvPr id="21" name="直接连接符 20"/>
          <p:cNvCxnSpPr/>
          <p:nvPr/>
        </p:nvCxnSpPr>
        <p:spPr>
          <a:xfrm>
            <a:off x="1043608" y="3651870"/>
            <a:ext cx="28803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线形标注 2 22"/>
          <p:cNvSpPr/>
          <p:nvPr/>
        </p:nvSpPr>
        <p:spPr>
          <a:xfrm>
            <a:off x="1331640" y="3003798"/>
            <a:ext cx="576064" cy="360040"/>
          </a:xfrm>
          <a:prstGeom prst="borderCallout2">
            <a:avLst>
              <a:gd name="adj1" fmla="val 18750"/>
              <a:gd name="adj2" fmla="val -8333"/>
              <a:gd name="adj3" fmla="val 18750"/>
              <a:gd name="adj4" fmla="val -16667"/>
              <a:gd name="adj5" fmla="val 112500"/>
              <a:gd name="adj6" fmla="val -20212"/>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any</a:t>
            </a:r>
            <a:endParaRPr lang="zh-CN" altLang="en-US" dirty="0">
              <a:solidFill>
                <a:schemeClr val="tx1"/>
              </a:solidFill>
            </a:endParaRPr>
          </a:p>
        </p:txBody>
      </p:sp>
      <p:cxnSp>
        <p:nvCxnSpPr>
          <p:cNvPr id="24" name="直接连接符 23"/>
          <p:cNvCxnSpPr/>
          <p:nvPr/>
        </p:nvCxnSpPr>
        <p:spPr>
          <a:xfrm>
            <a:off x="6444208" y="3579862"/>
            <a:ext cx="43204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线形标注 2 26"/>
          <p:cNvSpPr/>
          <p:nvPr/>
        </p:nvSpPr>
        <p:spPr>
          <a:xfrm>
            <a:off x="6876256" y="2571750"/>
            <a:ext cx="864096" cy="360040"/>
          </a:xfrm>
          <a:prstGeom prst="borderCallout2">
            <a:avLst>
              <a:gd name="adj1" fmla="val 18750"/>
              <a:gd name="adj2" fmla="val -8333"/>
              <a:gd name="adj3" fmla="val 18750"/>
              <a:gd name="adj4" fmla="val -16667"/>
              <a:gd name="adj5" fmla="val 210386"/>
              <a:gd name="adj6" fmla="val -18007"/>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things</a:t>
            </a:r>
            <a:endParaRPr lang="zh-CN" altLang="en-US" dirty="0">
              <a:solidFill>
                <a:schemeClr val="tx1"/>
              </a:solidFill>
            </a:endParaRPr>
          </a:p>
        </p:txBody>
      </p:sp>
      <p:cxnSp>
        <p:nvCxnSpPr>
          <p:cNvPr id="28" name="直接连接符 27"/>
          <p:cNvCxnSpPr/>
          <p:nvPr/>
        </p:nvCxnSpPr>
        <p:spPr>
          <a:xfrm>
            <a:off x="4644008" y="3939902"/>
            <a:ext cx="3600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线形标注 2 29"/>
          <p:cNvSpPr/>
          <p:nvPr/>
        </p:nvSpPr>
        <p:spPr>
          <a:xfrm>
            <a:off x="5148064" y="3291830"/>
            <a:ext cx="864096" cy="360040"/>
          </a:xfrm>
          <a:prstGeom prst="borderCallout2">
            <a:avLst>
              <a:gd name="adj1" fmla="val 18750"/>
              <a:gd name="adj2" fmla="val -8333"/>
              <a:gd name="adj3" fmla="val 18750"/>
              <a:gd name="adj4" fmla="val -16667"/>
              <a:gd name="adj5" fmla="val 101918"/>
              <a:gd name="adj6" fmla="val -27928"/>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is like</a:t>
            </a:r>
            <a:endParaRPr lang="zh-CN" altLang="en-US" dirty="0">
              <a:solidFill>
                <a:schemeClr val="tx1"/>
              </a:solidFill>
            </a:endParaRPr>
          </a:p>
        </p:txBody>
      </p:sp>
      <p:cxnSp>
        <p:nvCxnSpPr>
          <p:cNvPr id="33" name="直接连接符 32"/>
          <p:cNvCxnSpPr/>
          <p:nvPr/>
        </p:nvCxnSpPr>
        <p:spPr>
          <a:xfrm>
            <a:off x="5292080" y="3939902"/>
            <a:ext cx="144016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线形标注 2 34"/>
          <p:cNvSpPr/>
          <p:nvPr/>
        </p:nvSpPr>
        <p:spPr>
          <a:xfrm>
            <a:off x="6948264" y="3147814"/>
            <a:ext cx="1872208" cy="576064"/>
          </a:xfrm>
          <a:prstGeom prst="borderCallout2">
            <a:avLst>
              <a:gd name="adj1" fmla="val 22927"/>
              <a:gd name="adj2" fmla="val -984"/>
              <a:gd name="adj3" fmla="val 23188"/>
              <a:gd name="adj4" fmla="val -41087"/>
              <a:gd name="adj5" fmla="val 105886"/>
              <a:gd name="adj6" fmla="val -40709"/>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doesn’t depend on</a:t>
            </a:r>
            <a:endParaRPr lang="zh-CN" altLang="en-US" dirty="0">
              <a:solidFill>
                <a:schemeClr val="tx1"/>
              </a:solidFill>
            </a:endParaRPr>
          </a:p>
        </p:txBody>
      </p:sp>
      <p:cxnSp>
        <p:nvCxnSpPr>
          <p:cNvPr id="37" name="直接连接符 36"/>
          <p:cNvCxnSpPr/>
          <p:nvPr/>
        </p:nvCxnSpPr>
        <p:spPr>
          <a:xfrm flipV="1">
            <a:off x="1475656" y="4371950"/>
            <a:ext cx="3096344" cy="7200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32040" y="4371950"/>
            <a:ext cx="3291286" cy="369332"/>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zh-CN" altLang="en-US" dirty="0" smtClean="0"/>
              <a:t>优点如： 动作描写比较流畅。 </a:t>
            </a:r>
            <a:endParaRPr lang="zh-CN" altLang="en-US" dirty="0"/>
          </a:p>
        </p:txBody>
      </p:sp>
      <p:sp>
        <p:nvSpPr>
          <p:cNvPr id="22" name="线形标注 2 21"/>
          <p:cNvSpPr/>
          <p:nvPr/>
        </p:nvSpPr>
        <p:spPr>
          <a:xfrm>
            <a:off x="3635896" y="1203598"/>
            <a:ext cx="864096" cy="360040"/>
          </a:xfrm>
          <a:prstGeom prst="borderCallout2">
            <a:avLst>
              <a:gd name="adj1" fmla="val 18750"/>
              <a:gd name="adj2" fmla="val -8333"/>
              <a:gd name="adj3" fmla="val 18750"/>
              <a:gd name="adj4" fmla="val -16667"/>
              <a:gd name="adj5" fmla="val 117791"/>
              <a:gd name="adj6" fmla="val -25172"/>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waved</a:t>
            </a:r>
            <a:endParaRPr lang="zh-CN" altLang="en-US" dirty="0">
              <a:solidFill>
                <a:schemeClr val="tx1"/>
              </a:solidFill>
            </a:endParaRPr>
          </a:p>
        </p:txBody>
      </p:sp>
      <p:sp>
        <p:nvSpPr>
          <p:cNvPr id="25" name="线形标注 2 24"/>
          <p:cNvSpPr/>
          <p:nvPr/>
        </p:nvSpPr>
        <p:spPr>
          <a:xfrm>
            <a:off x="2483768" y="3507854"/>
            <a:ext cx="2304256" cy="648072"/>
          </a:xfrm>
          <a:prstGeom prst="borderCallout2">
            <a:avLst>
              <a:gd name="adj1" fmla="val 18750"/>
              <a:gd name="adj2" fmla="val -8333"/>
              <a:gd name="adj3" fmla="val 18750"/>
              <a:gd name="adj4" fmla="val -16667"/>
              <a:gd name="adj5" fmla="val 117791"/>
              <a:gd name="adj6" fmla="val -25172"/>
            </a:avLst>
          </a:prstGeom>
          <a:solidFill>
            <a:schemeClr val="accent1">
              <a:lumMod val="20000"/>
              <a:lumOff val="80000"/>
            </a:schemeClr>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the attitude that we</a:t>
            </a:r>
            <a:endParaRPr lang="en-US" altLang="zh-CN" dirty="0" smtClean="0">
              <a:solidFill>
                <a:schemeClr val="tx1"/>
              </a:solidFill>
            </a:endParaRPr>
          </a:p>
          <a:p>
            <a:pPr algn="ctr"/>
            <a:r>
              <a:rPr lang="en-US" altLang="zh-CN" dirty="0" smtClean="0">
                <a:solidFill>
                  <a:schemeClr val="tx1"/>
                </a:solidFill>
              </a:rPr>
              <a:t> hold towards life</a:t>
            </a:r>
            <a:endParaRPr lang="zh-CN" altLang="en-US" dirty="0">
              <a:solidFill>
                <a:schemeClr val="tx1"/>
              </a:solidFill>
            </a:endParaRPr>
          </a:p>
        </p:txBody>
      </p:sp>
      <p:sp>
        <p:nvSpPr>
          <p:cNvPr id="19" name="TextBox 18"/>
          <p:cNvSpPr txBox="1"/>
          <p:nvPr/>
        </p:nvSpPr>
        <p:spPr>
          <a:xfrm>
            <a:off x="0" y="195486"/>
            <a:ext cx="8892480" cy="830997"/>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1  </a:t>
            </a:r>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The characters’ behaviour,  the settings </a:t>
            </a:r>
            <a:endPar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and the plots must be logical. </a:t>
            </a:r>
            <a:endParaRPr lang="zh-CN" altLang="en-US" sz="24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45" name="TextBox 44"/>
          <p:cNvSpPr txBox="1"/>
          <p:nvPr/>
        </p:nvSpPr>
        <p:spPr>
          <a:xfrm>
            <a:off x="35496" y="3867894"/>
            <a:ext cx="9108504" cy="830997"/>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2  </a:t>
            </a:r>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Try to reduce grammar mistakes and write </a:t>
            </a:r>
            <a:endPar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pPr algn="ctr"/>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authentic expressions.</a:t>
            </a:r>
            <a:endParaRPr lang="zh-CN" altLang="en-US" sz="2400" b="1" dirty="0">
              <a:solidFill>
                <a:schemeClr val="bg1"/>
              </a:solidFill>
              <a:latin typeface="Ebrima" panose="02000000000000000000" pitchFamily="2" charset="0"/>
              <a:ea typeface="Ebrima" panose="02000000000000000000" pitchFamily="2" charset="0"/>
              <a:cs typeface="Ebrima" panose="02000000000000000000" pitchFamily="2" charset="0"/>
            </a:endParaRPr>
          </a:p>
        </p:txBody>
      </p:sp>
      <p:sp>
        <p:nvSpPr>
          <p:cNvPr id="26" name="TextBox 25"/>
          <p:cNvSpPr txBox="1"/>
          <p:nvPr/>
        </p:nvSpPr>
        <p:spPr>
          <a:xfrm>
            <a:off x="323528" y="1203598"/>
            <a:ext cx="5976664"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zh-CN" b="1" dirty="0" smtClean="0">
                <a:solidFill>
                  <a:srgbClr val="FF0000"/>
                </a:solidFill>
              </a:rPr>
              <a:t>Two main logical problems in para 1 :</a:t>
            </a:r>
            <a:endParaRPr lang="en-US" altLang="zh-CN" b="1" dirty="0" smtClean="0">
              <a:solidFill>
                <a:srgbClr val="FF0000"/>
              </a:solidFill>
            </a:endParaRPr>
          </a:p>
          <a:p>
            <a:endParaRPr lang="en-US" altLang="zh-CN" b="1" dirty="0" smtClean="0">
              <a:solidFill>
                <a:srgbClr val="FF0000"/>
              </a:solidFill>
            </a:endParaRPr>
          </a:p>
          <a:p>
            <a:r>
              <a:rPr lang="en-US" altLang="zh-CN" dirty="0" smtClean="0"/>
              <a:t> 1.  Kristil presented in para1, but actually she was at her classmate’s house for a birthday party at that moment.</a:t>
            </a:r>
            <a:endParaRPr lang="en-US" altLang="zh-CN" dirty="0" smtClean="0"/>
          </a:p>
          <a:p>
            <a:endParaRPr lang="en-US" altLang="zh-CN" dirty="0" smtClean="0"/>
          </a:p>
          <a:p>
            <a:r>
              <a:rPr lang="en-US" altLang="zh-CN" dirty="0" smtClean="0"/>
              <a:t> 2. The professor’s words and deeds should be considerate,</a:t>
            </a:r>
            <a:endParaRPr lang="en-US" altLang="zh-CN" dirty="0" smtClean="0"/>
          </a:p>
          <a:p>
            <a:r>
              <a:rPr lang="en-US" altLang="zh-CN" dirty="0" smtClean="0"/>
              <a:t> not being too direct (She is understanding ). </a:t>
            </a:r>
            <a:endParaRPr lang="en-US" altLang="zh-CN" dirty="0" smtClean="0"/>
          </a:p>
          <a:p>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linds(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blinds(horizontal)">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blinds(horizontal)">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blinds(horizontal)">
                                      <p:cBhvr>
                                        <p:cTn id="87" dur="500"/>
                                        <p:tgtEl>
                                          <p:spTgt spid="35"/>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linds(horizont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linds(horizont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blinds(horizontal)">
                                      <p:cBhvr>
                                        <p:cTn id="10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7" grpId="0" animBg="1"/>
      <p:bldP spid="30" grpId="0" animBg="1"/>
      <p:bldP spid="35" grpId="0" animBg="1"/>
      <p:bldP spid="20" grpId="0" animBg="1"/>
      <p:bldP spid="22" grpId="0" animBg="1"/>
      <p:bldP spid="25" grpId="0" animBg="1"/>
      <p:bldP spid="19" grpId="0" animBg="1"/>
      <p:bldP spid="45"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23478"/>
            <a:ext cx="8352928" cy="5924699"/>
          </a:xfrm>
          <a:prstGeom prst="rect">
            <a:avLst/>
          </a:prstGeom>
          <a:noFill/>
        </p:spPr>
        <p:txBody>
          <a:bodyPr wrap="square" rtlCol="0">
            <a:spAutoFit/>
          </a:bodyPr>
          <a:lstStyle/>
          <a:p>
            <a:r>
              <a:rPr lang="en-US" altLang="zh-CN" sz="2200" b="1" smtClean="0"/>
              <a:t>Para 2: When I opened the envelope, inside I found some money and a note. </a:t>
            </a:r>
            <a:endParaRPr lang="en-US" altLang="zh-CN" sz="2200" b="1" smtClean="0"/>
          </a:p>
          <a:p>
            <a:r>
              <a:rPr lang="en-US" altLang="zh-CN" sz="2000" smtClean="0">
                <a:solidFill>
                  <a:srgbClr val="FF0000"/>
                </a:solidFill>
              </a:rPr>
              <a:t>Q1: What was written on the note ? </a:t>
            </a:r>
            <a:endParaRPr lang="zh-CN" altLang="en-US" sz="2000" smtClean="0">
              <a:solidFill>
                <a:srgbClr val="FF0000"/>
              </a:solidFill>
            </a:endParaRPr>
          </a:p>
          <a:p>
            <a:r>
              <a:rPr lang="en-US" altLang="zh-CN" sz="2000" smtClean="0">
                <a:solidFill>
                  <a:srgbClr val="FF0000"/>
                </a:solidFill>
              </a:rPr>
              <a:t>Q2: How did I feel when I found the money and the note  ? </a:t>
            </a:r>
            <a:endParaRPr lang="zh-CN" altLang="en-US" sz="2000" smtClean="0">
              <a:solidFill>
                <a:srgbClr val="FF0000"/>
              </a:solidFill>
            </a:endParaRPr>
          </a:p>
          <a:p>
            <a:endParaRPr lang="en-US" altLang="zh-CN" sz="2000" smtClean="0">
              <a:solidFill>
                <a:srgbClr val="FF0000"/>
              </a:solidFill>
            </a:endParaRPr>
          </a:p>
          <a:p>
            <a:r>
              <a:rPr lang="en-US" altLang="zh-CN" sz="2000" smtClean="0">
                <a:solidFill>
                  <a:srgbClr val="FF0000"/>
                </a:solidFill>
              </a:rPr>
              <a:t>Version  1 </a:t>
            </a:r>
            <a:endParaRPr lang="en-US" altLang="zh-CN" sz="2000" smtClean="0">
              <a:solidFill>
                <a:srgbClr val="FF0000"/>
              </a:solidFill>
            </a:endParaRPr>
          </a:p>
          <a:p>
            <a:pPr>
              <a:lnSpc>
                <a:spcPts val="3000"/>
              </a:lnSpc>
            </a:pPr>
            <a:r>
              <a:rPr lang="en-US" altLang="zh-CN" sz="2000" smtClean="0"/>
              <a:t>When I opened the envelope, inside I found some money and a note. </a:t>
            </a:r>
            <a:r>
              <a:rPr lang="en-US" altLang="zh-CN" sz="2000" smtClean="0">
                <a:solidFill>
                  <a:srgbClr val="FF0000"/>
                </a:solidFill>
              </a:rPr>
              <a:t>Hardly had </a:t>
            </a:r>
            <a:r>
              <a:rPr lang="en-US" altLang="zh-CN" sz="2000" smtClean="0"/>
              <a:t>I caught the first sight of the money I realised my professors’ purpose and kindness. Excited yet astonished,  gratitude almost deprived me of all power of speech. Then, with trembling hands picking up that note, I went through the content,"Life is not just living through the storms, but dancing in the rain. Never lose heart to look forwand. ” With the wind beginning to cease its roar and sunshine took on the gloden color, warmth flooded over me.</a:t>
            </a:r>
            <a:endParaRPr lang="en-US" altLang="zh-CN" sz="2000" smtClean="0"/>
          </a:p>
          <a:p>
            <a:endParaRPr lang="en-US" altLang="zh-CN" sz="2000" smtClean="0">
              <a:solidFill>
                <a:srgbClr val="FF0000"/>
              </a:solidFill>
            </a:endParaRPr>
          </a:p>
          <a:p>
            <a:r>
              <a:rPr lang="en-US" altLang="zh-CN" sz="2000" smtClean="0">
                <a:solidFill>
                  <a:srgbClr val="FF0000"/>
                </a:solidFill>
              </a:rPr>
              <a:t> </a:t>
            </a:r>
            <a:endParaRPr lang="zh-CN" altLang="en-US" sz="2000" smtClean="0">
              <a:solidFill>
                <a:srgbClr val="FF0000"/>
              </a:solidFill>
            </a:endParaRPr>
          </a:p>
          <a:p>
            <a:endParaRPr lang="zh-CN" altLang="en-US" dirty="0" smtClean="0">
              <a:solidFill>
                <a:srgbClr val="FF0000"/>
              </a:solidFill>
            </a:endParaRPr>
          </a:p>
          <a:p>
            <a:endParaRPr lang="zh-CN" altLang="en-US" dirty="0">
              <a:solidFill>
                <a:srgbClr val="FF0000"/>
              </a:solidFill>
            </a:endParaRPr>
          </a:p>
        </p:txBody>
      </p:sp>
      <p:sp>
        <p:nvSpPr>
          <p:cNvPr id="5" name="TextBox 4"/>
          <p:cNvSpPr txBox="1"/>
          <p:nvPr/>
        </p:nvSpPr>
        <p:spPr>
          <a:xfrm>
            <a:off x="7055768" y="1635646"/>
            <a:ext cx="2088232" cy="369332"/>
          </a:xfrm>
          <a:prstGeom prst="rect">
            <a:avLst/>
          </a:prstGeom>
          <a:solidFill>
            <a:srgbClr val="FFC000"/>
          </a:solidFill>
        </p:spPr>
        <p:txBody>
          <a:bodyPr wrap="square" rtlCol="0">
            <a:spAutoFit/>
          </a:bodyPr>
          <a:lstStyle/>
          <a:p>
            <a:r>
              <a:rPr lang="en-US" altLang="zh-CN" dirty="0" smtClean="0"/>
              <a:t> be deeply touched </a:t>
            </a:r>
            <a:endParaRPr lang="zh-CN" altLang="en-US" dirty="0"/>
          </a:p>
        </p:txBody>
      </p:sp>
      <p:sp>
        <p:nvSpPr>
          <p:cNvPr id="6" name="TextBox 5"/>
          <p:cNvSpPr txBox="1"/>
          <p:nvPr/>
        </p:nvSpPr>
        <p:spPr>
          <a:xfrm>
            <a:off x="7308304" y="4515966"/>
            <a:ext cx="1440160" cy="369332"/>
          </a:xfrm>
          <a:prstGeom prst="rect">
            <a:avLst/>
          </a:prstGeom>
          <a:solidFill>
            <a:srgbClr val="FFC000"/>
          </a:solidFill>
        </p:spPr>
        <p:txBody>
          <a:bodyPr wrap="square" rtlCol="0">
            <a:spAutoFit/>
          </a:bodyPr>
          <a:lstStyle/>
          <a:p>
            <a:r>
              <a:rPr lang="en-US" altLang="zh-CN" dirty="0" smtClean="0"/>
              <a:t> be thankful</a:t>
            </a:r>
            <a:endParaRPr lang="zh-CN" altLang="en-US" dirty="0"/>
          </a:p>
        </p:txBody>
      </p:sp>
      <p:sp>
        <p:nvSpPr>
          <p:cNvPr id="7" name="线形标注 2 6"/>
          <p:cNvSpPr/>
          <p:nvPr/>
        </p:nvSpPr>
        <p:spPr>
          <a:xfrm>
            <a:off x="4716016" y="2283718"/>
            <a:ext cx="864096" cy="360040"/>
          </a:xfrm>
          <a:prstGeom prst="borderCallout2">
            <a:avLst>
              <a:gd name="adj1" fmla="val 18750"/>
              <a:gd name="adj2" fmla="val -8333"/>
              <a:gd name="adj3" fmla="val 18750"/>
              <a:gd name="adj4" fmla="val -16667"/>
              <a:gd name="adj5" fmla="val 101918"/>
              <a:gd name="adj6" fmla="val -1800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00"/>
                </a:solidFill>
              </a:rPr>
              <a:t>when</a:t>
            </a:r>
            <a:r>
              <a:rPr lang="en-US" altLang="zh-CN" dirty="0" smtClean="0">
                <a:solidFill>
                  <a:schemeClr val="tx1"/>
                </a:solidFill>
              </a:rPr>
              <a:t> </a:t>
            </a:r>
            <a:endParaRPr lang="zh-CN" altLang="en-US" dirty="0">
              <a:solidFill>
                <a:schemeClr val="tx1"/>
              </a:solidFill>
            </a:endParaRPr>
          </a:p>
        </p:txBody>
      </p:sp>
      <p:cxnSp>
        <p:nvCxnSpPr>
          <p:cNvPr id="8" name="直接连接符 7"/>
          <p:cNvCxnSpPr/>
          <p:nvPr/>
        </p:nvCxnSpPr>
        <p:spPr>
          <a:xfrm>
            <a:off x="1475656" y="3147814"/>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线形标注 2 11"/>
          <p:cNvSpPr/>
          <p:nvPr/>
        </p:nvSpPr>
        <p:spPr>
          <a:xfrm>
            <a:off x="3995936" y="2643758"/>
            <a:ext cx="1512168" cy="288032"/>
          </a:xfrm>
          <a:prstGeom prst="borderCallout2">
            <a:avLst>
              <a:gd name="adj1" fmla="val 18750"/>
              <a:gd name="adj2" fmla="val -8333"/>
              <a:gd name="adj3" fmla="val 18750"/>
              <a:gd name="adj4" fmla="val -7849"/>
              <a:gd name="adj5" fmla="val 149538"/>
              <a:gd name="adj6" fmla="val -95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 </a:t>
            </a:r>
            <a:r>
              <a:rPr lang="en-US" altLang="zh-CN" dirty="0" smtClean="0">
                <a:solidFill>
                  <a:schemeClr val="tx1"/>
                </a:solidFill>
              </a:rPr>
              <a:t>I felt (that)</a:t>
            </a:r>
            <a:endParaRPr lang="zh-CN" altLang="en-US" dirty="0">
              <a:solidFill>
                <a:schemeClr val="tx1"/>
              </a:solidFill>
            </a:endParaRPr>
          </a:p>
        </p:txBody>
      </p:sp>
      <p:cxnSp>
        <p:nvCxnSpPr>
          <p:cNvPr id="13" name="直接连接符 12"/>
          <p:cNvCxnSpPr/>
          <p:nvPr/>
        </p:nvCxnSpPr>
        <p:spPr>
          <a:xfrm>
            <a:off x="1907704" y="3579862"/>
            <a:ext cx="43204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475656" y="3939902"/>
            <a:ext cx="64807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139952" y="4299942"/>
            <a:ext cx="396044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499992" y="4659982"/>
            <a:ext cx="252028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724128" y="3147814"/>
            <a:ext cx="144016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547664" y="1707654"/>
            <a:ext cx="5112568" cy="369332"/>
          </a:xfrm>
          <a:prstGeom prst="rect">
            <a:avLst/>
          </a:prstGeom>
          <a:noFill/>
        </p:spPr>
        <p:txBody>
          <a:bodyPr wrap="square" rtlCol="0">
            <a:spAutoFit/>
          </a:bodyPr>
          <a:lstStyle/>
          <a:p>
            <a:r>
              <a:rPr lang="zh-CN" altLang="en-US" b="1" dirty="0" smtClean="0"/>
              <a:t>请你来评价此段的优缺点。</a:t>
            </a:r>
            <a:endParaRPr lang="zh-CN" altLang="en-US" b="1" dirty="0"/>
          </a:p>
        </p:txBody>
      </p:sp>
      <p:sp>
        <p:nvSpPr>
          <p:cNvPr id="18" name="TextBox 17"/>
          <p:cNvSpPr txBox="1"/>
          <p:nvPr/>
        </p:nvSpPr>
        <p:spPr>
          <a:xfrm>
            <a:off x="0" y="555526"/>
            <a:ext cx="9144000"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sz="2400"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                  </a:t>
            </a:r>
            <a:r>
              <a:rPr lang="zh-CN" altLang="en-US" b="1" dirty="0" smtClean="0">
                <a:solidFill>
                  <a:srgbClr val="FF0000"/>
                </a:solidFill>
                <a:latin typeface="楷体" panose="02010609060101010101" pitchFamily="49" charset="-122"/>
                <a:ea typeface="楷体" panose="02010609060101010101" pitchFamily="49" charset="-122"/>
                <a:cs typeface="Ebrima" panose="02000000000000000000" pitchFamily="2" charset="0"/>
              </a:rPr>
              <a:t>优点</a:t>
            </a:r>
            <a:endParaRPr lang="en-US" altLang="zh-CN" b="1" dirty="0" smtClean="0">
              <a:solidFill>
                <a:srgbClr val="FF0000"/>
              </a:solidFill>
              <a:latin typeface="楷体" panose="02010609060101010101" pitchFamily="49" charset="-122"/>
              <a:ea typeface="楷体" panose="02010609060101010101" pitchFamily="49" charset="-122"/>
              <a:cs typeface="Ebrima" panose="02000000000000000000" pitchFamily="2" charset="0"/>
            </a:endParaRPr>
          </a:p>
          <a:p>
            <a:pPr marL="342900" indent="-342900">
              <a:buAutoNum type="arabicPeriod"/>
            </a:pP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创造了丰富、合理的内容，有逻辑性，与原文融洽度高；</a:t>
            </a:r>
            <a:endPar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endParaRPr>
          </a:p>
          <a:p>
            <a:pPr marL="342900" indent="-342900">
              <a:buAutoNum type="arabicPeriod"/>
            </a:pP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使用了多样且恰当的词汇和语法结构，有些许错误，但完全不影响理解。</a:t>
            </a:r>
            <a:endPar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endParaRPr>
          </a:p>
          <a:p>
            <a:r>
              <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3. </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有效地使用了语句间衔接手段，全文结构清晰，意义连贯。</a:t>
            </a:r>
            <a:endPar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endParaRPr>
          </a:p>
          <a:p>
            <a:r>
              <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4.</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 最后的环境描写不错，烘托了人物的心情。</a:t>
            </a:r>
            <a:r>
              <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 </a:t>
            </a:r>
            <a:endParaRPr lang="zh-CN" altLang="en-US" b="1" dirty="0">
              <a:solidFill>
                <a:srgbClr val="0000FF"/>
              </a:solidFill>
              <a:latin typeface="楷体" panose="02010609060101010101" pitchFamily="49" charset="-122"/>
              <a:ea typeface="楷体" panose="02010609060101010101" pitchFamily="49" charset="-122"/>
            </a:endParaRPr>
          </a:p>
        </p:txBody>
      </p:sp>
      <p:sp>
        <p:nvSpPr>
          <p:cNvPr id="22" name="TextBox 21"/>
          <p:cNvSpPr txBox="1"/>
          <p:nvPr/>
        </p:nvSpPr>
        <p:spPr>
          <a:xfrm>
            <a:off x="0" y="3075806"/>
            <a:ext cx="8856984"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zh-CN" altLang="en-US" b="1" dirty="0" smtClean="0">
                <a:solidFill>
                  <a:srgbClr val="0000FF"/>
                </a:solidFill>
                <a:latin typeface="Ebrima" panose="02000000000000000000" pitchFamily="2" charset="0"/>
                <a:ea typeface="Ebrima" panose="02000000000000000000" pitchFamily="2" charset="0"/>
                <a:cs typeface="Ebrima" panose="02000000000000000000" pitchFamily="2" charset="0"/>
              </a:rPr>
              <a:t>                                            </a:t>
            </a:r>
            <a:r>
              <a:rPr lang="zh-CN" altLang="en-US" b="1" dirty="0" smtClean="0">
                <a:solidFill>
                  <a:srgbClr val="FF0000"/>
                </a:solidFill>
                <a:latin typeface="楷体" panose="02010609060101010101" pitchFamily="49" charset="-122"/>
                <a:ea typeface="楷体" panose="02010609060101010101" pitchFamily="49" charset="-122"/>
                <a:cs typeface="Ebrima" panose="02000000000000000000" pitchFamily="2" charset="0"/>
              </a:rPr>
              <a:t>不足  </a:t>
            </a:r>
            <a:endParaRPr lang="en-US" altLang="zh-CN" b="1" dirty="0" smtClean="0">
              <a:solidFill>
                <a:srgbClr val="FF0000"/>
              </a:solidFill>
              <a:latin typeface="楷体" panose="02010609060101010101" pitchFamily="49" charset="-122"/>
              <a:ea typeface="楷体" panose="02010609060101010101" pitchFamily="49" charset="-122"/>
              <a:cs typeface="Ebrima" panose="02000000000000000000" pitchFamily="2" charset="0"/>
            </a:endParaRPr>
          </a:p>
          <a:p>
            <a:pPr marL="342900" indent="-342900">
              <a:buAutoNum type="arabicPeriod"/>
            </a:pPr>
            <a:r>
              <a:rPr lang="en-US" altLang="zh-CN" dirty="0" smtClean="0">
                <a:solidFill>
                  <a:srgbClr val="0000FF"/>
                </a:solidFill>
                <a:latin typeface="Ebrima" panose="02000000000000000000" pitchFamily="2" charset="0"/>
                <a:ea typeface="Ebrima" panose="02000000000000000000" pitchFamily="2" charset="0"/>
                <a:cs typeface="Ebrima" panose="02000000000000000000" pitchFamily="2" charset="0"/>
              </a:rPr>
              <a:t>Hardly had … when  </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“一</a:t>
            </a:r>
            <a:r>
              <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就</a:t>
            </a:r>
            <a:r>
              <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 </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”和非谓语结构使用有误。</a:t>
            </a:r>
            <a:endPar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endParaRPr>
          </a:p>
          <a:p>
            <a:pPr marL="342900" indent="-342900">
              <a:buAutoNum type="arabicPeriod"/>
            </a:pP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结尾时以环境描写烘托作者重获希望、感到温暖，但与前文买不起圣诞树没有形成有效的呼应；</a:t>
            </a:r>
            <a:endParaRPr lang="en-US" altLang="zh-CN" b="1" dirty="0" smtClean="0">
              <a:solidFill>
                <a:srgbClr val="0000FF"/>
              </a:solidFill>
              <a:latin typeface="楷体" panose="02010609060101010101" pitchFamily="49" charset="-122"/>
              <a:ea typeface="楷体" panose="02010609060101010101" pitchFamily="49" charset="-122"/>
              <a:cs typeface="Ebrima" panose="02000000000000000000" pitchFamily="2" charset="0"/>
            </a:endParaRPr>
          </a:p>
          <a:p>
            <a:pPr marL="342900" indent="-342900">
              <a:buAutoNum type="arabicPeriod"/>
            </a:pP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若能恰当补充女儿</a:t>
            </a:r>
            <a:r>
              <a:rPr lang="en-US" altLang="zh-CN" dirty="0" smtClean="0">
                <a:solidFill>
                  <a:srgbClr val="0000FF"/>
                </a:solidFill>
                <a:latin typeface="Ebrima" panose="02000000000000000000" pitchFamily="2" charset="0"/>
                <a:ea typeface="Ebrima" panose="02000000000000000000" pitchFamily="2" charset="0"/>
                <a:cs typeface="Ebrima" panose="02000000000000000000" pitchFamily="2" charset="0"/>
              </a:rPr>
              <a:t>Kristil</a:t>
            </a:r>
            <a:r>
              <a:rPr lang="zh-CN" altLang="en-US" b="1" dirty="0" smtClean="0">
                <a:solidFill>
                  <a:srgbClr val="0000FF"/>
                </a:solidFill>
                <a:latin typeface="楷体" panose="02010609060101010101" pitchFamily="49" charset="-122"/>
                <a:ea typeface="楷体" panose="02010609060101010101" pitchFamily="49" charset="-122"/>
                <a:cs typeface="Ebrima" panose="02000000000000000000" pitchFamily="2" charset="0"/>
              </a:rPr>
              <a:t>回家后看到已经买来的圣诞树的反应，和我们后来重拾信心、乐观生活的描写，能更好地回应前文，使全文浑然一体，突出主题。</a:t>
            </a:r>
            <a:endParaRPr lang="zh-CN" altLang="en-US" b="1" dirty="0">
              <a:solidFill>
                <a:srgbClr val="0000FF"/>
              </a:solidFill>
              <a:latin typeface="楷体" panose="02010609060101010101" pitchFamily="49" charset="-122"/>
              <a:ea typeface="楷体" panose="02010609060101010101" pitchFamily="49" charset="-122"/>
              <a:cs typeface="Ebrima" panose="02000000000000000000" pitchFamily="2" charset="0"/>
            </a:endParaRPr>
          </a:p>
        </p:txBody>
      </p:sp>
      <p:sp>
        <p:nvSpPr>
          <p:cNvPr id="26" name="TextBox 25"/>
          <p:cNvSpPr txBox="1"/>
          <p:nvPr/>
        </p:nvSpPr>
        <p:spPr>
          <a:xfrm>
            <a:off x="0" y="339502"/>
            <a:ext cx="9144000" cy="1200329"/>
          </a:xfrm>
          <a:prstGeom prst="rect">
            <a:avLst/>
          </a:prstGeom>
          <a:solidFill>
            <a:srgbClr val="00B050"/>
          </a:solidFill>
          <a:ln>
            <a:solidFill>
              <a:srgbClr val="FFC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sz="2400" b="1" dirty="0" smtClean="0">
                <a:solidFill>
                  <a:srgbClr val="FFFF00"/>
                </a:solidFill>
                <a:latin typeface="Ebrima" panose="02000000000000000000" pitchFamily="2" charset="0"/>
                <a:ea typeface="Ebrima" panose="02000000000000000000" pitchFamily="2" charset="0"/>
                <a:cs typeface="Ebrima" panose="02000000000000000000" pitchFamily="2" charset="0"/>
              </a:rPr>
              <a:t>Key 3   </a:t>
            </a:r>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Use appropriate advanced vocabulary </a:t>
            </a:r>
            <a:endPar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            and sentence patterns to express the theme</a:t>
            </a:r>
            <a:endPar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endParaRPr>
          </a:p>
          <a:p>
            <a:r>
              <a:rPr lang="en-US" altLang="zh-CN" sz="2400" b="1"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zh-CN" altLang="en-US" dirty="0" smtClean="0">
                <a:latin typeface="微软雅黑" panose="020B0503020204020204" pitchFamily="34" charset="-122"/>
                <a:ea typeface="微软雅黑" panose="020B0503020204020204" pitchFamily="34" charset="-122"/>
              </a:rPr>
              <a:t>倒装句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复合句</a:t>
            </a:r>
            <a:r>
              <a:rPr lang="en-US" altLang="zh-CN" dirty="0" smtClean="0">
                <a:latin typeface="微软雅黑" panose="020B0503020204020204" pitchFamily="34" charset="-122"/>
                <a:ea typeface="微软雅黑" panose="020B0503020204020204" pitchFamily="34" charset="-122"/>
              </a:rPr>
              <a:t> / with</a:t>
            </a:r>
            <a:r>
              <a:rPr lang="zh-CN" altLang="en-US" dirty="0" smtClean="0">
                <a:latin typeface="微软雅黑" panose="020B0503020204020204" pitchFamily="34" charset="-122"/>
                <a:ea typeface="微软雅黑" panose="020B0503020204020204" pitchFamily="34" charset="-122"/>
              </a:rPr>
              <a:t>的复合结构  </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 非谓语等</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1"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2000"/>
                                        <p:tgtEl>
                                          <p:spTgt spid="18"/>
                                        </p:tgtEl>
                                      </p:cBhvr>
                                    </p:animEffect>
                                    <p:set>
                                      <p:cBhvr>
                                        <p:cTn id="67" dur="1" fill="hold">
                                          <p:stCondLst>
                                            <p:cond delay="1999"/>
                                          </p:stCondLst>
                                        </p:cTn>
                                        <p:tgtEl>
                                          <p:spTgt spid="1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xit" presetSubtype="16" fill="hold" grpId="1" nodeType="clickEffect">
                                  <p:stCondLst>
                                    <p:cond delay="0"/>
                                  </p:stCondLst>
                                  <p:childTnLst>
                                    <p:animEffect transition="out" filter="diamond(in)">
                                      <p:cBhvr>
                                        <p:cTn id="76" dur="2000"/>
                                        <p:tgtEl>
                                          <p:spTgt spid="22"/>
                                        </p:tgtEl>
                                      </p:cBhvr>
                                    </p:animEffect>
                                    <p:set>
                                      <p:cBhvr>
                                        <p:cTn id="77" dur="1" fill="hold">
                                          <p:stCondLst>
                                            <p:cond delay="1999"/>
                                          </p:stCondLst>
                                        </p:cTn>
                                        <p:tgtEl>
                                          <p:spTgt spid="2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blinds(horizontal)">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2" grpId="0" animBg="1"/>
      <p:bldP spid="18" grpId="0" animBg="1"/>
      <p:bldP spid="18" grpId="1" animBg="1"/>
      <p:bldP spid="22" grpId="0" animBg="1"/>
      <p:bldP spid="22" grpId="1"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95486"/>
            <a:ext cx="8352928" cy="5057795"/>
          </a:xfrm>
          <a:prstGeom prst="rect">
            <a:avLst/>
          </a:prstGeom>
          <a:noFill/>
        </p:spPr>
        <p:txBody>
          <a:bodyPr wrap="square" rtlCol="0">
            <a:spAutoFit/>
          </a:bodyPr>
          <a:lstStyle/>
          <a:p>
            <a:endParaRPr lang="en-US" altLang="zh-CN" sz="2000" dirty="0" smtClean="0">
              <a:solidFill>
                <a:srgbClr val="FF0000"/>
              </a:solidFill>
            </a:endParaRPr>
          </a:p>
          <a:p>
            <a:r>
              <a:rPr lang="en-US" altLang="zh-CN" sz="2000" dirty="0" smtClean="0">
                <a:solidFill>
                  <a:srgbClr val="FF0000"/>
                </a:solidFill>
              </a:rPr>
              <a:t> Version 2 of para2: </a:t>
            </a:r>
            <a:endParaRPr lang="en-US" altLang="zh-CN" sz="2000" dirty="0" smtClean="0">
              <a:solidFill>
                <a:srgbClr val="FF0000"/>
              </a:solidFill>
            </a:endParaRPr>
          </a:p>
          <a:p>
            <a:endParaRPr lang="en-US" altLang="zh-CN" sz="2000" i="1" dirty="0" smtClean="0"/>
          </a:p>
          <a:p>
            <a:pPr>
              <a:lnSpc>
                <a:spcPts val="2800"/>
              </a:lnSpc>
            </a:pPr>
            <a:r>
              <a:rPr lang="en-US" altLang="zh-CN" sz="2000" i="1" dirty="0" smtClean="0"/>
              <a:t>    When I opened the enrelope, inside I found some money and a note. </a:t>
            </a:r>
            <a:r>
              <a:rPr lang="en-US" altLang="zh-CN" sz="2000" dirty="0" smtClean="0"/>
              <a:t>I gasped in shock. Tears of gratitude puddled in my eyes as I counted the dollar bills. $1.000 in total ! “I knew your situation, and just enjoy your Christmas with Kristil.” I was on the edge of crying out. I will. I promised to Esther in my heart. After buying a Christmas tree in a supermarket, I picked up Kristil and drove home. Her face lit up on seeing so beautiful a Christmas tree with shining stars. At that moment, the snow stopped. Some sunlight penetrated the clouds, bringing me warmth and hope. </a:t>
            </a:r>
            <a:endParaRPr lang="zh-CN" altLang="en-US" sz="2000" dirty="0" smtClean="0"/>
          </a:p>
          <a:p>
            <a:endParaRPr lang="en-US" altLang="zh-CN" sz="2000" dirty="0" smtClean="0"/>
          </a:p>
          <a:p>
            <a:r>
              <a:rPr lang="en-US" altLang="zh-CN" sz="2000" dirty="0" smtClean="0">
                <a:solidFill>
                  <a:srgbClr val="FF0000"/>
                </a:solidFill>
              </a:rPr>
              <a:t> </a:t>
            </a:r>
            <a:endParaRPr lang="zh-CN" altLang="en-US" sz="2000" dirty="0" smtClean="0">
              <a:solidFill>
                <a:srgbClr val="FF0000"/>
              </a:solidFill>
            </a:endParaRPr>
          </a:p>
          <a:p>
            <a:endParaRPr lang="zh-CN" altLang="en-US" dirty="0" smtClean="0">
              <a:solidFill>
                <a:srgbClr val="FF0000"/>
              </a:solidFill>
            </a:endParaRPr>
          </a:p>
          <a:p>
            <a:endParaRPr lang="zh-CN" altLang="en-US"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10628</Words>
  <Application>WPS 演示</Application>
  <PresentationFormat>全屏显示(16:9)</PresentationFormat>
  <Paragraphs>312</Paragraphs>
  <Slides>17</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17</vt:i4>
      </vt:variant>
    </vt:vector>
  </HeadingPairs>
  <TitlesOfParts>
    <vt:vector size="31" baseType="lpstr">
      <vt:lpstr>Arial</vt:lpstr>
      <vt:lpstr>宋体</vt:lpstr>
      <vt:lpstr>Wingdings</vt:lpstr>
      <vt:lpstr>楷体</vt:lpstr>
      <vt:lpstr>Ebrima</vt:lpstr>
      <vt:lpstr>Microsoft Himalaya</vt:lpstr>
      <vt:lpstr>微软雅黑</vt:lpstr>
      <vt:lpstr>Calibri</vt:lpstr>
      <vt:lpstr>Arial Unicode MS</vt:lpstr>
      <vt:lpstr>Times New Roman</vt:lpstr>
      <vt:lpstr>HelveticaNeue</vt:lpstr>
      <vt:lpstr>Corbel</vt:lpstr>
      <vt:lpstr>华文新魏</vt:lpstr>
      <vt:lpstr>Office 主题</vt:lpstr>
      <vt:lpstr>PowerPoint 演示文稿</vt:lpstr>
      <vt:lpstr>PowerPoint 演示文稿</vt:lpstr>
      <vt:lpstr>PowerPoint 演示文稿</vt:lpstr>
      <vt:lpstr>PowerPoint 演示文稿</vt:lpstr>
      <vt:lpstr>What information can you get from these two given sentences?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Merry Christmas!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陈敏之</dc:creator>
  <cp:lastModifiedBy>24147</cp:lastModifiedBy>
  <cp:revision>162</cp:revision>
  <dcterms:created xsi:type="dcterms:W3CDTF">1900-01-01T00:00:00Z</dcterms:created>
  <dcterms:modified xsi:type="dcterms:W3CDTF">2023-03-27T06:42:21Z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FE550D6E52D6010A9BA61564084717AF_32</vt:lpwstr>
  </property>
  <property fmtid="{D5CDD505-2E9C-101B-9397-08002B2CF9AE}" pid="3" name="KSOProductBuildVer">
    <vt:lpwstr>2052-11.8.2.8411</vt:lpwstr>
  </property>
</Properties>
</file>