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73" r:id="rId3"/>
    <p:sldId id="288" r:id="rId4"/>
    <p:sldId id="257" r:id="rId6"/>
    <p:sldId id="327" r:id="rId7"/>
    <p:sldId id="256" r:id="rId8"/>
    <p:sldId id="369" r:id="rId9"/>
    <p:sldId id="292" r:id="rId10"/>
    <p:sldId id="398" r:id="rId11"/>
    <p:sldId id="399" r:id="rId12"/>
    <p:sldId id="420" r:id="rId13"/>
    <p:sldId id="401" r:id="rId14"/>
    <p:sldId id="402" r:id="rId15"/>
    <p:sldId id="403" r:id="rId16"/>
    <p:sldId id="400" r:id="rId17"/>
    <p:sldId id="291" r:id="rId18"/>
    <p:sldId id="353" r:id="rId19"/>
    <p:sldId id="354" r:id="rId20"/>
    <p:sldId id="356" r:id="rId21"/>
    <p:sldId id="370" r:id="rId22"/>
    <p:sldId id="371" r:id="rId23"/>
    <p:sldId id="388" r:id="rId24"/>
    <p:sldId id="322" r:id="rId25"/>
    <p:sldId id="421" r:id="rId26"/>
    <p:sldId id="324" r:id="rId27"/>
    <p:sldId id="453" r:id="rId28"/>
    <p:sldId id="464" r:id="rId29"/>
    <p:sldId id="325" r:id="rId30"/>
    <p:sldId id="446" r:id="rId31"/>
    <p:sldId id="320" r:id="rId32"/>
    <p:sldId id="323" r:id="rId33"/>
    <p:sldId id="441" r:id="rId34"/>
    <p:sldId id="452" r:id="rId35"/>
    <p:sldId id="326" r:id="rId36"/>
    <p:sldId id="286" r:id="rId3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04E4E"/>
    <a:srgbClr val="DE7F61"/>
    <a:srgbClr val="B39A93"/>
    <a:srgbClr val="BC6978"/>
    <a:srgbClr val="7A8B52"/>
    <a:srgbClr val="61713F"/>
    <a:srgbClr val="BA2021"/>
    <a:srgbClr val="A24022"/>
    <a:srgbClr val="EDEDED"/>
    <a:srgbClr val="BEA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720" y="114"/>
      </p:cViewPr>
      <p:guideLst>
        <p:guide orient="horz" pos="1592"/>
        <p:guide pos="27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FEB40-B069-483A-80C6-06C043DD38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32260-96C5-48D4-BBD5-7F791091F2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113" y="841772"/>
            <a:ext cx="6858675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113" y="2701528"/>
            <a:ext cx="6858675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320" y="273844"/>
            <a:ext cx="1971869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12" y="273844"/>
            <a:ext cx="5801297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6750" y="-28445"/>
            <a:ext cx="9195307" cy="5171945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6750" y="-28445"/>
            <a:ext cx="9195307" cy="5171945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50" y="1282304"/>
            <a:ext cx="7887476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950" y="3442098"/>
            <a:ext cx="7887476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6458586" y="4767263"/>
            <a:ext cx="20576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712" y="1369219"/>
            <a:ext cx="3886583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606" y="1369219"/>
            <a:ext cx="3886583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4" y="273844"/>
            <a:ext cx="7887476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904" y="1260872"/>
            <a:ext cx="386872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904" y="1878806"/>
            <a:ext cx="386872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606" y="1260872"/>
            <a:ext cx="388777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606" y="1878806"/>
            <a:ext cx="3887774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3" y="342900"/>
            <a:ext cx="294946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74" y="740569"/>
            <a:ext cx="4629606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903" y="1543050"/>
            <a:ext cx="294946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03" y="342900"/>
            <a:ext cx="294946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74" y="740569"/>
            <a:ext cx="4629606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903" y="1543050"/>
            <a:ext cx="294946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13" y="273844"/>
            <a:ext cx="78874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13" y="1369219"/>
            <a:ext cx="7887476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12" y="4767263"/>
            <a:ext cx="20576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B9564-FB3C-4280-9ABF-44512D22B1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249" y="4767263"/>
            <a:ext cx="30864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586" y="4767263"/>
            <a:ext cx="205760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DB54E-4ED4-4AFB-AE18-BBD35708A48A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tags" Target="../tags/tag9.xml"/><Relationship Id="rId4" Type="http://schemas.openxmlformats.org/officeDocument/2006/relationships/image" Target="../media/image11.png"/><Relationship Id="rId3" Type="http://schemas.openxmlformats.org/officeDocument/2006/relationships/tags" Target="../tags/tag8.xml"/><Relationship Id="rId2" Type="http://schemas.openxmlformats.org/officeDocument/2006/relationships/image" Target="../media/image10.pn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tags" Target="../tags/tag11.xml"/><Relationship Id="rId4" Type="http://schemas.openxmlformats.org/officeDocument/2006/relationships/image" Target="../media/image23.png"/><Relationship Id="rId3" Type="http://schemas.openxmlformats.org/officeDocument/2006/relationships/tags" Target="../tags/tag10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92680" y="224790"/>
            <a:ext cx="5774690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增加行程信息，体现人文情怀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8650" y="2900045"/>
            <a:ext cx="7695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 took the FL753 from Shanghai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5 am.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 London  on 18th.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015" y="3865880"/>
            <a:ext cx="83483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flight I took is FL 753, leaving from Beijing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5 am.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 London yesterday.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4490" y="86296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98265" y="138493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0400" y="862965"/>
            <a:ext cx="431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My flight is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FL753.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8650" y="1906270"/>
            <a:ext cx="7167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Yesterday, I took the airline---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FL753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flying from Hangzhou to London.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/>
      <p:bldP spid="8" grpId="1"/>
      <p:bldP spid="3" grpId="0"/>
      <p:bldP spid="3" grpId="1"/>
      <p:bldP spid="4" grpId="0"/>
      <p:bldP spid="4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31085" y="302895"/>
            <a:ext cx="513651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增加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钱包特征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提高办事效率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235" y="901700"/>
            <a:ext cx="79032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钱包特征包括钱包的颜色，图案，材质、大小等。钱包特征描述的越详细越能提高工作人员的办事效率，提升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有效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交际。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 descr="5b8668f4Ne758dde2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4364" b="19121"/>
          <a:stretch>
            <a:fillRect/>
          </a:stretch>
        </p:blipFill>
        <p:spPr>
          <a:xfrm rot="2160000">
            <a:off x="-280035" y="2818765"/>
            <a:ext cx="3352800" cy="1584960"/>
          </a:xfrm>
          <a:prstGeom prst="rect">
            <a:avLst/>
          </a:prstGeom>
        </p:spPr>
      </p:pic>
      <p:pic>
        <p:nvPicPr>
          <p:cNvPr id="12" name="图片 11" descr="wKhQMVKG6UaEZRPuAAAAAHot-gs0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2769"/>
          <a:stretch>
            <a:fillRect/>
          </a:stretch>
        </p:blipFill>
        <p:spPr>
          <a:xfrm rot="900000">
            <a:off x="3241675" y="2421890"/>
            <a:ext cx="2865120" cy="2378075"/>
          </a:xfrm>
          <a:prstGeom prst="rect">
            <a:avLst/>
          </a:prstGeom>
        </p:spPr>
      </p:pic>
      <p:pic>
        <p:nvPicPr>
          <p:cNvPr id="13" name="图片 12" descr="3040862272542474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500000">
            <a:off x="6548755" y="2606040"/>
            <a:ext cx="2352675" cy="21405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0205" y="687705"/>
            <a:ext cx="8416925" cy="953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leather wallet is blue with a cat pattern on it, containing some money in it: five for ¥100, three for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¥50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3220" y="3622040"/>
            <a:ext cx="8417560" cy="1383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wallet, mingled colours of black and white, is decorated with flowers and grass. My late grandpa’s photo is in it.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855" y="1667510"/>
            <a:ext cx="8422640" cy="95313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wallet, whose shape is like a pencil box, is red and there are two-pink-pig pictures on it.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3855" y="2647315"/>
            <a:ext cx="8416925" cy="95313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wallet made of colth, dotted with pink dots, including three cards for supermarket and two keys.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49650" y="69215"/>
            <a:ext cx="187642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钱包特征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6" grpId="0" bldLvl="0" animBg="1"/>
      <p:bldP spid="6" grpId="1"/>
      <p:bldP spid="9" grpId="0" bldLvl="0" animBg="1"/>
      <p:bldP spid="9" grpId="1" animBg="1"/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7085" y="255905"/>
            <a:ext cx="650684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适当增加联系方式，方便快捷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0725" y="913765"/>
            <a:ext cx="41852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Please call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if you find it.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525" y="1494155"/>
            <a:ext cx="8584565" cy="953135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即使找到了也无法联系到你，这样就无法实现有效交际。为达到有效交际，留下正确的联系方式很有必要。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0850" y="91376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3525" y="258000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1010" y="2580640"/>
            <a:ext cx="7198360" cy="521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If you find it, you can call me at 13012345678.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4805" y="3321050"/>
            <a:ext cx="8239125" cy="521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can be reached at 86754321 at any time.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4805" y="4061460"/>
            <a:ext cx="6838315" cy="521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find it, please email me.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5" grpId="0" animBg="1"/>
      <p:bldP spid="5" grpId="1" animBg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48560" y="252095"/>
            <a:ext cx="3388995" cy="583565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其他细节的增加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8485" y="1253490"/>
            <a:ext cx="4707890" cy="3107690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根据交际原则，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增加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一些必要的细节。如原因、目的、结果、意义、情感等，不仅可帮助学生拓展思维能力，还可使文章内容丰盈饱满，有效避免逐条翻译和流水账的弊端。</a:t>
            </a:r>
            <a:endParaRPr lang="zh-CN" altLang="en-US" sz="2800"/>
          </a:p>
        </p:txBody>
      </p:sp>
      <p:pic>
        <p:nvPicPr>
          <p:cNvPr id="3" name="图片 2" descr="f48aec00-fdac-45e0-835c-90283bf2b2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304155" y="835660"/>
            <a:ext cx="3601720" cy="37979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08935" y="283845"/>
            <a:ext cx="289750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增加原因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6285" y="860425"/>
            <a:ext cx="622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这个钱包对我来说具有重要的意义。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465" y="138239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1904365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wallet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of great importance for me.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655" y="3066415"/>
            <a:ext cx="85680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wallet is of great importance for me.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Because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it was bought by my father when he was on business in Shanghai, which is monumental for me.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Thereforce, I hope you can help me look for it.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1465" y="242633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a6ac50df45c0dc472a8ae99de0a27476"/>
          <p:cNvPicPr>
            <a:picLocks noChangeAspect="1"/>
          </p:cNvPicPr>
          <p:nvPr/>
        </p:nvPicPr>
        <p:blipFill>
          <a:blip r:embed="rId1"/>
          <a:srcRect l="13711" r="20091"/>
          <a:stretch>
            <a:fillRect/>
          </a:stretch>
        </p:blipFill>
        <p:spPr>
          <a:xfrm>
            <a:off x="6511925" y="227965"/>
            <a:ext cx="2343785" cy="28384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  <p:bldP spid="5" grpId="0"/>
      <p:bldP spid="4" grpId="1" animBg="1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96565" y="302895"/>
            <a:ext cx="275653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增加目的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8980" y="901700"/>
            <a:ext cx="622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这个钱包对我来说具有重要的意义。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465" y="150050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2065020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wallet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of great importance for me.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1465" y="3194050"/>
            <a:ext cx="85680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blue wallet was bought by me before boarding the plane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to send it to my friend in London as a gift, which will be a link between me and my friend.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1465" y="262953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katonghuxiangjizhangdepengyou-22439069_1"/>
          <p:cNvPicPr>
            <a:picLocks noChangeAspect="1"/>
          </p:cNvPicPr>
          <p:nvPr/>
        </p:nvPicPr>
        <p:blipFill>
          <a:blip r:embed="rId1"/>
          <a:srcRect l="13937" t="24171" r="10744"/>
          <a:stretch>
            <a:fillRect/>
          </a:stretch>
        </p:blipFill>
        <p:spPr>
          <a:xfrm>
            <a:off x="6527800" y="302895"/>
            <a:ext cx="2160270" cy="28479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  <p:bldP spid="5" grpId="0"/>
      <p:bldP spid="4" grpId="1" animBg="1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96565" y="302895"/>
            <a:ext cx="275653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增加结果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8980" y="901700"/>
            <a:ext cx="622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这个钱包对我来说具有重要的意义。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465" y="150050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2065020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wallet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of great importance for me.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1465" y="3194050"/>
            <a:ext cx="85680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wallet is of great importance for me. It was sent to me by my grandma on my 13th birthday.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My Grandmother will be more than sad with the loss of it.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1465" y="262953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62fcfde83af042d3b5559b33e52d9ad8"/>
          <p:cNvPicPr>
            <a:picLocks noChangeAspect="1"/>
          </p:cNvPicPr>
          <p:nvPr/>
        </p:nvPicPr>
        <p:blipFill>
          <a:blip r:embed="rId1"/>
          <a:srcRect l="29295" t="8100" r="37109" b="8600"/>
          <a:stretch>
            <a:fillRect/>
          </a:stretch>
        </p:blipFill>
        <p:spPr>
          <a:xfrm flipH="1">
            <a:off x="7161530" y="183515"/>
            <a:ext cx="1815465" cy="29679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  <p:bldP spid="5" grpId="0"/>
      <p:bldP spid="4" grpId="1" animBg="1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0290" y="247015"/>
            <a:ext cx="5414010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增加情感，培养学生的思维品质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3855" y="917575"/>
            <a:ext cx="7657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这个钱包是已故奶奶留给我的唯一的念想。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3855" y="1439545"/>
            <a:ext cx="85356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wallet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the only relic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that my late grandmother left me.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290" y="2392680"/>
            <a:ext cx="85680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钱包上的足球是我已故奶奶亲手绣上去的，奶奶希望我长大了能当一名优秀的足球运动员，为国争光。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9545" y="3359785"/>
            <a:ext cx="83185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football on the wallet was embroidered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late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randma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She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hope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could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grow up to be a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excellent football player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win glory for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country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t018884480db61758c5"/>
          <p:cNvPicPr>
            <a:picLocks noChangeAspect="1"/>
          </p:cNvPicPr>
          <p:nvPr/>
        </p:nvPicPr>
        <p:blipFill>
          <a:blip r:embed="rId1"/>
          <a:srcRect l="19622" r="23080"/>
          <a:stretch>
            <a:fillRect/>
          </a:stretch>
        </p:blipFill>
        <p:spPr>
          <a:xfrm>
            <a:off x="7734935" y="91440"/>
            <a:ext cx="1164590" cy="1579245"/>
          </a:xfrm>
          <a:prstGeom prst="rect">
            <a:avLst/>
          </a:prstGeom>
        </p:spPr>
      </p:pic>
      <p:sp>
        <p:nvSpPr>
          <p:cNvPr id="7" name="云形标注 6"/>
          <p:cNvSpPr/>
          <p:nvPr/>
        </p:nvSpPr>
        <p:spPr>
          <a:xfrm>
            <a:off x="3124200" y="1318260"/>
            <a:ext cx="3213735" cy="2129790"/>
          </a:xfrm>
          <a:prstGeom prst="cloudCallou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打亲情牌以情感人</a:t>
            </a:r>
            <a:endParaRPr lang="en-US" altLang="zh-CN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达到共情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6" grpId="0"/>
      <p:bldP spid="9" grpId="1"/>
      <p:bldP spid="6" grpId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96565" y="302895"/>
            <a:ext cx="5151120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增加具体事例，使内容详实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8980" y="901700"/>
            <a:ext cx="6228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这个钱包对我来说具有重要的意义。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465" y="1423670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7655" y="1945640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 wallet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of great importance for me.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655" y="3066415"/>
            <a:ext cx="85680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wallet was given to me by my grandma as an amulet (护身符) when I was in hospital. Under “its protection”, I soon recovered.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Therefore, the wallet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is of great importance for me.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1465" y="2467610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25235" y="753110"/>
            <a:ext cx="2530475" cy="2455545"/>
            <a:chOff x="9961" y="1299"/>
            <a:chExt cx="3985" cy="3596"/>
          </a:xfrm>
        </p:grpSpPr>
        <p:pic>
          <p:nvPicPr>
            <p:cNvPr id="11" name="图片 10" descr="0070172499-000000000822122483_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7160000">
              <a:off x="9665" y="1787"/>
              <a:ext cx="3405" cy="2812"/>
            </a:xfrm>
            <a:prstGeom prst="rect">
              <a:avLst/>
            </a:prstGeom>
          </p:spPr>
        </p:pic>
        <p:pic>
          <p:nvPicPr>
            <p:cNvPr id="8" name="图片 7" descr="t016e861cfa06cece08"/>
            <p:cNvPicPr>
              <a:picLocks noChangeAspect="1"/>
            </p:cNvPicPr>
            <p:nvPr/>
          </p:nvPicPr>
          <p:blipFill>
            <a:blip r:embed="rId2"/>
            <a:srcRect l="19962" t="11195" r="21322" b="9006"/>
            <a:stretch>
              <a:fillRect/>
            </a:stretch>
          </p:blipFill>
          <p:spPr>
            <a:xfrm>
              <a:off x="11058" y="1299"/>
              <a:ext cx="2888" cy="353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4" grpId="0" bldLvl="0" animBg="1"/>
      <p:bldP spid="5" grpId="0"/>
      <p:bldP spid="4" grpId="1" animBg="1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20" y="667385"/>
            <a:ext cx="667702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应用文写作技巧点拨</a:t>
            </a:r>
            <a:endParaRPr lang="zh-CN" altLang="en-US" sz="54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7375" y="1819910"/>
            <a:ext cx="79692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采用“6+2”，提升应用文的有效交际</a:t>
            </a:r>
            <a:endParaRPr lang="zh-CN" altLang="en-US" sz="36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3545" y="3508375"/>
            <a:ext cx="3904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杭州二中树兰高级中学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郭合英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18a4079b-b397-4c35-be34-14d54805431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301230" y="199390"/>
            <a:ext cx="1490345" cy="1490345"/>
          </a:xfrm>
          <a:prstGeom prst="rect">
            <a:avLst/>
          </a:prstGeom>
        </p:spPr>
      </p:pic>
      <p:pic>
        <p:nvPicPr>
          <p:cNvPr id="10" name="图片 9" descr="98affd3b-aa66-4256-ace3-14fe7b19c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2915285"/>
            <a:ext cx="3621405" cy="2138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24580" y="2695575"/>
            <a:ext cx="4662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---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年浙江真题为例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500" y="302895"/>
            <a:ext cx="6506845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适当增加句式句型，增添语言的丰富性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570" y="1723390"/>
            <a:ext cx="7147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I’m Li Hua, a passenger on the Fl753 plane.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2735" y="875030"/>
            <a:ext cx="85585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例如介绍李华时可用定语从句、同位语等，使李华的身份更加透明。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22220" y="2767330"/>
            <a:ext cx="52089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I’m Li Hua, who is your passenger taking the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Fl753 plane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 descr="t01bb1449bf5569038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65" y="2409190"/>
            <a:ext cx="2229485" cy="24587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50085" y="3830955"/>
            <a:ext cx="59524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I’m Li Hua, a passager who lost a wallet.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tooke the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Fl753 plane.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4990" y="2245360"/>
            <a:ext cx="6777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I’m Li Hua, a passenger who took the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Fl753 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932930" y="1743075"/>
            <a:ext cx="1770380" cy="4495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同位语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99795" y="2235200"/>
            <a:ext cx="2707005" cy="4495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同位语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定从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132195" y="3252470"/>
            <a:ext cx="1770380" cy="4495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定从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556885" y="4295140"/>
            <a:ext cx="2707005" cy="4495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同位语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定从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9" grpId="0"/>
      <p:bldP spid="9" grpId="1"/>
      <p:bldP spid="4" grpId="0"/>
      <p:bldP spid="4" grpId="1"/>
      <p:bldP spid="5" grpId="0"/>
      <p:bldP spid="5" grpId="1"/>
      <p:bldP spid="7" grpId="0" animBg="1"/>
      <p:bldP spid="7" grpId="1" animBg="1"/>
      <p:bldP spid="12" grpId="0" bldLvl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500" y="302895"/>
            <a:ext cx="6506845" cy="583565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增加语气思考，使事半功倍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" y="1017905"/>
            <a:ext cx="854900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应用文属于交际性文章，在沟通时，你的语气将会决定对方所感知到的舒适度和接受度。不同的沟通语气所表达出的效果也会不同。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本文是求助信，语气要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委婉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、亲切而又不失礼貌。如果遣词造句一味准求高级词汇或者套用某些模板，往往会让语言显得呆板、没有活力，那么写出来的文章就会缺少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清新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之感。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因此，在写作时，我们的语气一定要随题材不同而不同。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350" y="2104390"/>
            <a:ext cx="8341995" cy="953135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Please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let me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know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if any airport clerk or any other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passenger happens to find it.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350" y="3151505"/>
            <a:ext cx="8341360" cy="953135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Hope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you can relate to my feeling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 that I feel like finding it.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95500" y="199390"/>
            <a:ext cx="6506845" cy="583565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增加语气思考，使事半功倍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715" y="4198620"/>
            <a:ext cx="8341995" cy="521970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Would you be so kind as to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help me look for my wallet?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480" y="922655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增加前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84325" y="922655"/>
            <a:ext cx="7158355" cy="583565"/>
          </a:xfrm>
          <a:prstGeom prst="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You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should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spare no effort to help me look for it.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98265" y="1544320"/>
            <a:ext cx="134747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增加后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84325" y="922655"/>
            <a:ext cx="7101840" cy="514985"/>
          </a:xfrm>
          <a:prstGeom prst="round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1"/>
                </a:solidFill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zh-CN" altLang="en-US" sz="2400">
                <a:solidFill>
                  <a:schemeClr val="tx1"/>
                </a:solidFill>
              </a:rPr>
              <a:t>” 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语气生硬。工作人员没有这个义务帮你找</a:t>
            </a:r>
            <a:r>
              <a:rPr lang="zh-CN" altLang="en-US" sz="2400">
                <a:solidFill>
                  <a:schemeClr val="tx1"/>
                </a:solidFill>
              </a:rPr>
              <a:t>。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0" bldLvl="0" animBg="1"/>
      <p:bldP spid="8" grpId="1" animBg="1"/>
      <p:bldP spid="7" grpId="1" animBg="1"/>
      <p:bldP spid="11" grpId="0" bldLvl="0" animBg="1"/>
      <p:bldP spid="11" grpId="1" animBg="1"/>
      <p:bldP spid="10" grpId="0" bldLvl="0" animBg="1"/>
      <p:bldP spid="10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组合 1740"/>
          <p:cNvGrpSpPr/>
          <p:nvPr/>
        </p:nvGrpSpPr>
        <p:grpSpPr>
          <a:xfrm>
            <a:off x="1291653" y="896690"/>
            <a:ext cx="7232293" cy="1471505"/>
            <a:chOff x="2807" y="2795"/>
            <a:chExt cx="11220" cy="4076"/>
          </a:xfrm>
        </p:grpSpPr>
        <p:sp>
          <p:nvSpPr>
            <p:cNvPr id="1695" name="任意多边形 1694"/>
            <p:cNvSpPr/>
            <p:nvPr/>
          </p:nvSpPr>
          <p:spPr>
            <a:xfrm>
              <a:off x="2807" y="4146"/>
              <a:ext cx="11220" cy="2725"/>
            </a:xfrm>
            <a:custGeom>
              <a:avLst/>
              <a:gdLst>
                <a:gd name="connsiteX0" fmla="*/ 0 w 6986675"/>
                <a:gd name="connsiteY0" fmla="*/ 0 h 1401441"/>
                <a:gd name="connsiteX1" fmla="*/ 6986675 w 6986675"/>
                <a:gd name="connsiteY1" fmla="*/ 0 h 1401441"/>
                <a:gd name="connsiteX2" fmla="*/ 6895423 w 6986675"/>
                <a:gd name="connsiteY2" fmla="*/ 87001 h 1401441"/>
                <a:gd name="connsiteX3" fmla="*/ 3493337 w 6986675"/>
                <a:gd name="connsiteY3" fmla="*/ 1401441 h 1401441"/>
                <a:gd name="connsiteX4" fmla="*/ 91251 w 6986675"/>
                <a:gd name="connsiteY4" fmla="*/ 87001 h 1401441"/>
                <a:gd name="connsiteX0-1" fmla="*/ 0 w 6986675"/>
                <a:gd name="connsiteY0-2" fmla="*/ 11977 h 1413418"/>
                <a:gd name="connsiteX1-3" fmla="*/ 3566124 w 6986675"/>
                <a:gd name="connsiteY1-4" fmla="*/ 0 h 1413418"/>
                <a:gd name="connsiteX2-5" fmla="*/ 6986675 w 6986675"/>
                <a:gd name="connsiteY2-6" fmla="*/ 11977 h 1413418"/>
                <a:gd name="connsiteX3-7" fmla="*/ 6895423 w 6986675"/>
                <a:gd name="connsiteY3-8" fmla="*/ 98978 h 1413418"/>
                <a:gd name="connsiteX4-9" fmla="*/ 3493337 w 6986675"/>
                <a:gd name="connsiteY4-10" fmla="*/ 1413418 h 1413418"/>
                <a:gd name="connsiteX5" fmla="*/ 91251 w 6986675"/>
                <a:gd name="connsiteY5" fmla="*/ 98978 h 1413418"/>
                <a:gd name="connsiteX6" fmla="*/ 0 w 6986675"/>
                <a:gd name="connsiteY6" fmla="*/ 11977 h 1413418"/>
                <a:gd name="connsiteX0-11" fmla="*/ 3566124 w 6986675"/>
                <a:gd name="connsiteY0-12" fmla="*/ 0 h 1413418"/>
                <a:gd name="connsiteX1-13" fmla="*/ 6986675 w 6986675"/>
                <a:gd name="connsiteY1-14" fmla="*/ 11977 h 1413418"/>
                <a:gd name="connsiteX2-15" fmla="*/ 6895423 w 6986675"/>
                <a:gd name="connsiteY2-16" fmla="*/ 98978 h 1413418"/>
                <a:gd name="connsiteX3-17" fmla="*/ 3493337 w 6986675"/>
                <a:gd name="connsiteY3-18" fmla="*/ 1413418 h 1413418"/>
                <a:gd name="connsiteX4-19" fmla="*/ 91251 w 6986675"/>
                <a:gd name="connsiteY4-20" fmla="*/ 98978 h 1413418"/>
                <a:gd name="connsiteX5-21" fmla="*/ 0 w 6986675"/>
                <a:gd name="connsiteY5-22" fmla="*/ 11977 h 1413418"/>
                <a:gd name="connsiteX6-23" fmla="*/ 3657564 w 6986675"/>
                <a:gd name="connsiteY6-24" fmla="*/ 91440 h 1413418"/>
                <a:gd name="connsiteX0-25" fmla="*/ 3566124 w 6986675"/>
                <a:gd name="connsiteY0-26" fmla="*/ 0 h 1413418"/>
                <a:gd name="connsiteX1-27" fmla="*/ 6986675 w 6986675"/>
                <a:gd name="connsiteY1-28" fmla="*/ 11977 h 1413418"/>
                <a:gd name="connsiteX2-29" fmla="*/ 6895423 w 6986675"/>
                <a:gd name="connsiteY2-30" fmla="*/ 98978 h 1413418"/>
                <a:gd name="connsiteX3-31" fmla="*/ 3493337 w 6986675"/>
                <a:gd name="connsiteY3-32" fmla="*/ 1413418 h 1413418"/>
                <a:gd name="connsiteX4-33" fmla="*/ 91251 w 6986675"/>
                <a:gd name="connsiteY4-34" fmla="*/ 98978 h 1413418"/>
                <a:gd name="connsiteX5-35" fmla="*/ 0 w 6986675"/>
                <a:gd name="connsiteY5-36" fmla="*/ 11977 h 1413418"/>
                <a:gd name="connsiteX0-37" fmla="*/ 6986675 w 6986675"/>
                <a:gd name="connsiteY0-38" fmla="*/ 0 h 1401441"/>
                <a:gd name="connsiteX1-39" fmla="*/ 6895423 w 6986675"/>
                <a:gd name="connsiteY1-40" fmla="*/ 87001 h 1401441"/>
                <a:gd name="connsiteX2-41" fmla="*/ 3493337 w 6986675"/>
                <a:gd name="connsiteY2-42" fmla="*/ 1401441 h 1401441"/>
                <a:gd name="connsiteX3-43" fmla="*/ 91251 w 6986675"/>
                <a:gd name="connsiteY3-44" fmla="*/ 87001 h 1401441"/>
                <a:gd name="connsiteX4-45" fmla="*/ 0 w 6986675"/>
                <a:gd name="connsiteY4-46" fmla="*/ 0 h 14014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86675" h="1401441">
                  <a:moveTo>
                    <a:pt x="6986675" y="0"/>
                  </a:moveTo>
                  <a:lnTo>
                    <a:pt x="6895423" y="87001"/>
                  </a:lnTo>
                  <a:cubicBezTo>
                    <a:pt x="5996870" y="903685"/>
                    <a:pt x="4803232" y="1401441"/>
                    <a:pt x="3493337" y="1401441"/>
                  </a:cubicBezTo>
                  <a:cubicBezTo>
                    <a:pt x="2183442" y="1401441"/>
                    <a:pt x="989804" y="903685"/>
                    <a:pt x="91251" y="87001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7A8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96" name="椭圆 1695"/>
            <p:cNvSpPr/>
            <p:nvPr/>
          </p:nvSpPr>
          <p:spPr>
            <a:xfrm>
              <a:off x="7336" y="2795"/>
              <a:ext cx="1932" cy="22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600" b="1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6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32" name="燕尾形箭头 1731"/>
            <p:cNvSpPr/>
            <p:nvPr/>
          </p:nvSpPr>
          <p:spPr>
            <a:xfrm rot="9052766">
              <a:off x="5206" y="4340"/>
              <a:ext cx="2180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3" name="燕尾形箭头 1732"/>
            <p:cNvSpPr/>
            <p:nvPr/>
          </p:nvSpPr>
          <p:spPr>
            <a:xfrm rot="12487233" flipH="1">
              <a:off x="9246" y="4351"/>
              <a:ext cx="2218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DE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30" name="组合 56"/>
          <p:cNvGrpSpPr/>
          <p:nvPr/>
        </p:nvGrpSpPr>
        <p:grpSpPr bwMode="auto">
          <a:xfrm>
            <a:off x="6497970" y="1971377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/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" name="组合 41"/>
          <p:cNvGrpSpPr/>
          <p:nvPr/>
        </p:nvGrpSpPr>
        <p:grpSpPr bwMode="auto">
          <a:xfrm>
            <a:off x="2346902" y="1924866"/>
            <a:ext cx="814813" cy="804496"/>
            <a:chOff x="3885914" y="900137"/>
            <a:chExt cx="1094162" cy="1080582"/>
          </a:xfrm>
        </p:grpSpPr>
        <p:grpSp>
          <p:nvGrpSpPr>
            <p:cNvPr id="3" name="组合 42"/>
            <p:cNvGrpSpPr/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4" name="椭圆 3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6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09550" y="3068320"/>
            <a:ext cx="4701540" cy="181483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根据交际原则，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增加</a:t>
            </a:r>
            <a:endParaRPr lang="zh-CN" altLang="en-US" sz="2800"/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一些必要的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细节。如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原因、目的、结果、意义、情感等，帮助学生拓展思维能力。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76240" y="3068320"/>
            <a:ext cx="3111500" cy="1383665"/>
          </a:xfrm>
          <a:prstGeom prst="rect">
            <a:avLst/>
          </a:prstGeom>
          <a:noFill/>
          <a:ln w="38100"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</a:gra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根据交际原则，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不必要的或错误的细节。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51460" y="2895600"/>
            <a:ext cx="4660265" cy="20751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75fd8a7b-91a5-427c-a465-dd8cc7f7ca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56920" y="2952115"/>
            <a:ext cx="3855720" cy="19310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56205" y="161925"/>
            <a:ext cx="512889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钱包内部特征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里面装了什么？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56555" y="3498850"/>
            <a:ext cx="994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删掉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/>
      <p:bldP spid="7" grpId="0" animBg="1"/>
      <p:bldP spid="8" grpId="1"/>
      <p:bldP spid="7" grpId="1" animBg="1"/>
      <p:bldP spid="8" grpId="2"/>
      <p:bldP spid="13" grpId="0" bldLvl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4495" y="808990"/>
            <a:ext cx="84537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I’m LiHua,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who went to London by plane FL753.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I’m writing to ask for your help.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This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morning,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plane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took off at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 am.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from Beijing Capital Airport and land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London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at 9 am.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．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82265" y="15938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18665" y="1589405"/>
            <a:ext cx="810260" cy="66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333625" y="1985645"/>
            <a:ext cx="810260" cy="664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55060" y="1589405"/>
            <a:ext cx="1219200" cy="664845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99465" y="1985645"/>
            <a:ext cx="1219200" cy="664845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5713730" y="2751455"/>
            <a:ext cx="2692400" cy="2089785"/>
            <a:chOff x="9382" y="4537"/>
            <a:chExt cx="4240" cy="3291"/>
          </a:xfrm>
        </p:grpSpPr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9382" y="4537"/>
              <a:ext cx="4240" cy="25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9651" y="7104"/>
              <a:ext cx="3630" cy="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英国卢顿机场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5" name="左右箭头 24"/>
          <p:cNvSpPr/>
          <p:nvPr/>
        </p:nvSpPr>
        <p:spPr>
          <a:xfrm>
            <a:off x="3051175" y="3790950"/>
            <a:ext cx="2632710" cy="291465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3143885" y="2751455"/>
            <a:ext cx="2447290" cy="1079500"/>
          </a:xfrm>
          <a:prstGeom prst="round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hours? 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4815" y="2751455"/>
            <a:ext cx="2597150" cy="2164080"/>
            <a:chOff x="669" y="4333"/>
            <a:chExt cx="4090" cy="3408"/>
          </a:xfrm>
        </p:grpSpPr>
        <p:pic>
          <p:nvPicPr>
            <p:cNvPr id="2" name="图片 1" descr="t01da81e45f08b3fea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" y="4333"/>
              <a:ext cx="4090" cy="268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5" y="7017"/>
              <a:ext cx="3550" cy="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北京首都机场</a:t>
              </a:r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6855" y="680720"/>
            <a:ext cx="8719820" cy="4345940"/>
            <a:chOff x="373" y="251"/>
            <a:chExt cx="13659" cy="6884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b="83756"/>
            <a:stretch>
              <a:fillRect/>
            </a:stretch>
          </p:blipFill>
          <p:spPr>
            <a:xfrm>
              <a:off x="373" y="251"/>
              <a:ext cx="13658" cy="201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t="56450"/>
            <a:stretch>
              <a:fillRect/>
            </a:stretch>
          </p:blipFill>
          <p:spPr>
            <a:xfrm>
              <a:off x="373" y="2268"/>
              <a:ext cx="13659" cy="4867"/>
            </a:xfrm>
            <a:prstGeom prst="rect">
              <a:avLst/>
            </a:prstGeom>
          </p:spPr>
        </p:pic>
      </p:grpSp>
      <p:pic>
        <p:nvPicPr>
          <p:cNvPr id="10" name="图片 9" descr="265336800381501666"/>
          <p:cNvPicPr>
            <a:picLocks noChangeAspect="1"/>
          </p:cNvPicPr>
          <p:nvPr/>
        </p:nvPicPr>
        <p:blipFill>
          <a:blip r:embed="rId6"/>
          <a:srcRect t="17108" b="16757"/>
          <a:stretch>
            <a:fillRect/>
          </a:stretch>
        </p:blipFill>
        <p:spPr>
          <a:xfrm>
            <a:off x="4577080" y="753110"/>
            <a:ext cx="4150995" cy="16205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873375" y="97790"/>
            <a:ext cx="4464685" cy="583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百度一下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 bldLvl="0" animBg="1"/>
      <p:bldP spid="17" grpId="0" bldLvl="0" animBg="1"/>
      <p:bldP spid="16" grpId="1" animBg="1"/>
      <p:bldP spid="17" grpId="1" animBg="1"/>
      <p:bldP spid="14" grpId="0" bldLvl="0" animBg="1"/>
      <p:bldP spid="15" grpId="0" bldLvl="0" animBg="1"/>
      <p:bldP spid="28" grpId="0" bldLvl="0" animBg="1"/>
      <p:bldP spid="25" grpId="0" bldLvl="0" animBg="1"/>
      <p:bldP spid="14" grpId="1" animBg="1"/>
      <p:bldP spid="15" grpId="1" animBg="1"/>
      <p:bldP spid="28" grpId="1" animBg="1"/>
      <p:bldP spid="25" grpId="1" animBg="1"/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890" y="756920"/>
            <a:ext cx="82753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leather purse is bule with a cat pattern on it, containing my passport, ID  and some money.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2740" y="15938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221865" y="1176655"/>
            <a:ext cx="89662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16890" y="2575560"/>
            <a:ext cx="5452745" cy="1198880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the passport and ID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put in the purse?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140000">
            <a:off x="6360160" y="1703070"/>
            <a:ext cx="2096770" cy="318579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713355" y="1186180"/>
            <a:ext cx="1275080" cy="600710"/>
          </a:xfrm>
          <a:prstGeom prst="ellipse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988435" y="1184910"/>
            <a:ext cx="591820" cy="525145"/>
          </a:xfrm>
          <a:prstGeom prst="ellipse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59385" y="62230"/>
            <a:ext cx="8825230" cy="49879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7030" y="142875"/>
            <a:ext cx="8267065" cy="64516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between wallet and purse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675" y="918845"/>
            <a:ext cx="7758430" cy="9531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wallet: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一般意义上的钱包, 强调是钱夹, 皮夹子(折叠式的), 没有男女区别。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235" y="1975485"/>
            <a:ext cx="8057515" cy="52197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purse: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(放硬币的)小钱包, 零钱包(尤指女式钱包)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3235" y="2555875"/>
            <a:ext cx="3992245" cy="2445344"/>
            <a:chOff x="1078" y="4214"/>
            <a:chExt cx="6287" cy="3734"/>
          </a:xfrm>
        </p:grpSpPr>
        <p:pic>
          <p:nvPicPr>
            <p:cNvPr id="14" name="图片 13" descr="wKhQMVKG6UaEZRPuAAAAAHot-gs0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" y="4214"/>
              <a:ext cx="6287" cy="339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873" y="6869"/>
              <a:ext cx="2663" cy="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wallet</a:t>
              </a:r>
              <a:endPara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96155" y="2208530"/>
            <a:ext cx="3563620" cy="2637155"/>
            <a:chOff x="7553" y="3478"/>
            <a:chExt cx="5612" cy="4153"/>
          </a:xfrm>
        </p:grpSpPr>
        <p:pic>
          <p:nvPicPr>
            <p:cNvPr id="17" name="图片 16" descr="58f5e163Na3b657e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5" y="3478"/>
              <a:ext cx="3300" cy="3300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7553" y="4263"/>
              <a:ext cx="5613" cy="3369"/>
              <a:chOff x="7567" y="4263"/>
              <a:chExt cx="5613" cy="3369"/>
            </a:xfrm>
          </p:grpSpPr>
          <p:pic>
            <p:nvPicPr>
              <p:cNvPr id="19" name="图片 18" descr="58053_20150312200348868191_1"/>
              <p:cNvPicPr>
                <a:picLocks noChangeAspect="1"/>
              </p:cNvPicPr>
              <p:nvPr/>
            </p:nvPicPr>
            <p:blipFill>
              <a:blip r:embed="rId4"/>
              <a:srcRect l="7981" t="14418" r="9833" b="9471"/>
              <a:stretch>
                <a:fillRect/>
              </a:stretch>
            </p:blipFill>
            <p:spPr>
              <a:xfrm>
                <a:off x="7567" y="4263"/>
                <a:ext cx="4438" cy="3278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10518" y="6520"/>
                <a:ext cx="2663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4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purse</a:t>
                </a:r>
                <a:endParaRPr lang="en-US" altLang="zh-CN" sz="4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 bldLvl="0" animBg="1"/>
      <p:bldP spid="12" grpId="0" animBg="1"/>
      <p:bldP spid="11" grpId="1" animBg="1"/>
      <p:bldP spid="12" grpId="1" animBg="1"/>
      <p:bldP spid="5" grpId="0" bldLvl="0" animBg="1"/>
      <p:bldP spid="5" grpId="1" animBg="1"/>
      <p:bldP spid="2" grpId="0" bldLvl="0" animBg="1"/>
      <p:bldP spid="2" grpId="1" animBg="1"/>
      <p:bldP spid="7" grpId="0" bldLvl="0" animBg="1"/>
      <p:bldP spid="7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890" y="690880"/>
            <a:ext cx="82753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leather wallet is bule with a cat pattern on it, containing my passport, ID  and some money.              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2740" y="15938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0_719745_210d4f3895bdd2af8b2d0254eb0269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890" y="1638935"/>
            <a:ext cx="1399540" cy="1640840"/>
          </a:xfrm>
          <a:prstGeom prst="rect">
            <a:avLst/>
          </a:prstGeom>
        </p:spPr>
      </p:pic>
      <p:pic>
        <p:nvPicPr>
          <p:cNvPr id="5" name="图片 4" descr="4de1ca4d81bb418cac5b0fd88413d7a3_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460" y="1644015"/>
            <a:ext cx="2324100" cy="1479550"/>
          </a:xfrm>
          <a:prstGeom prst="rect">
            <a:avLst/>
          </a:prstGeom>
        </p:spPr>
      </p:pic>
      <p:pic>
        <p:nvPicPr>
          <p:cNvPr id="10" name="图片 9" descr="微信图片_20220416160940"/>
          <p:cNvPicPr>
            <a:picLocks noChangeAspect="1"/>
          </p:cNvPicPr>
          <p:nvPr/>
        </p:nvPicPr>
        <p:blipFill>
          <a:blip r:embed="rId3"/>
          <a:srcRect l="17412" t="20442" r="20904" b="9478"/>
          <a:stretch>
            <a:fillRect/>
          </a:stretch>
        </p:blipFill>
        <p:spPr>
          <a:xfrm>
            <a:off x="3100705" y="1734185"/>
            <a:ext cx="1960245" cy="13544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3060" y="3434080"/>
            <a:ext cx="5777865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Can the passport be put in the wallet?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93485" y="3279775"/>
            <a:ext cx="2293620" cy="706755"/>
          </a:xfrm>
          <a:prstGeom prst="rect">
            <a:avLst/>
          </a:prstGeom>
          <a:solidFill>
            <a:srgbClr val="E04E4E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possible?</a:t>
            </a:r>
            <a:endParaRPr lang="en-US" altLang="zh-C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1465" y="4086225"/>
            <a:ext cx="5901055" cy="706755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注意：</a:t>
            </a:r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wallet  ≠  briefcase</a:t>
            </a:r>
            <a:endParaRPr lang="zh-C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202180" y="1163320"/>
            <a:ext cx="1122045" cy="8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2677160" y="1163320"/>
            <a:ext cx="1293495" cy="56451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 bldLvl="0" animBg="1"/>
      <p:bldP spid="11" grpId="1" animBg="1"/>
      <p:bldP spid="12" grpId="0" bldLvl="0" animBg="1"/>
      <p:bldP spid="12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2490" y="687705"/>
            <a:ext cx="53174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have found it,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please email me at LiHua@163.com. 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2006600"/>
            <a:ext cx="5225415" cy="2624455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</p:spPr>
      </p:pic>
      <p:cxnSp>
        <p:nvCxnSpPr>
          <p:cNvPr id="14" name="直接连接符 13"/>
          <p:cNvCxnSpPr/>
          <p:nvPr/>
        </p:nvCxnSpPr>
        <p:spPr>
          <a:xfrm flipH="1">
            <a:off x="4024630" y="2411730"/>
            <a:ext cx="1849120" cy="7416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 flipV="1">
            <a:off x="4024630" y="2174875"/>
            <a:ext cx="1858645" cy="236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5883275" y="1854835"/>
            <a:ext cx="2933065" cy="225742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 necessary for Li Hua to leave an email？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55460" y="934085"/>
            <a:ext cx="1356995" cy="706755"/>
          </a:xfrm>
          <a:prstGeom prst="rect">
            <a:avLst/>
          </a:prstGeom>
          <a:solidFill>
            <a:srgbClr val="E04E4E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altLang="zh-C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553210" y="1548130"/>
            <a:ext cx="2787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2921000" y="2068195"/>
            <a:ext cx="1293495" cy="564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131570" y="3153410"/>
            <a:ext cx="3934460" cy="5645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2740" y="15938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553210" y="3891915"/>
            <a:ext cx="1088390" cy="6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334010" y="2006600"/>
            <a:ext cx="5225415" cy="24542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quickest and most effective way to get in touch is to leave your phone number.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8" grpId="0" animBg="1"/>
      <p:bldP spid="3" grpId="0" animBg="1"/>
      <p:bldP spid="16" grpId="0" bldLvl="0" animBg="1"/>
      <p:bldP spid="8" grpId="1" animBg="1"/>
      <p:bldP spid="3" grpId="1" animBg="1"/>
      <p:bldP spid="16" grpId="1" animBg="1"/>
      <p:bldP spid="2" grpId="0"/>
      <p:bldP spid="2" grpId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2965" y="593725"/>
            <a:ext cx="4944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phone number is 119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1450" y="701675"/>
            <a:ext cx="655320" cy="306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1655" y="1457325"/>
            <a:ext cx="43205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phone number is 10086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006340" y="1383030"/>
            <a:ext cx="3877945" cy="106426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10086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是中国移动的客服电话。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705350" y="2526030"/>
            <a:ext cx="4251325" cy="2237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119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110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，10086 等电话不能随便拨打。考生可以根据需要编一个电话号码或者手机号。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4270" y="1564640"/>
            <a:ext cx="1021080" cy="306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8" name="图片 7" descr="baojingdianhua-35694507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10" y="2320290"/>
            <a:ext cx="4124960" cy="25419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25115" y="11493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006340" y="318770"/>
            <a:ext cx="3877945" cy="107251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是火警电话，随便拨打属于违法行为。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5" grpId="0" animBg="1"/>
      <p:bldP spid="5" grpId="1" animBg="1"/>
      <p:bldP spid="6" grpId="0" animBg="1"/>
      <p:bldP spid="6" grpId="1" animBg="1"/>
      <p:bldP spid="10" grpId="0" bldLvl="0" animBg="1"/>
      <p:bldP spid="10" grpId="1" animBg="1"/>
      <p:bldP spid="2" grpId="0"/>
      <p:bldP spid="4" grpId="0"/>
      <p:bldP spid="2" grpId="1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25115" y="114935"/>
            <a:ext cx="445579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删掉不符合交际的内容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2440" y="825500"/>
            <a:ext cx="81997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If possible,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please send it to the London airport,where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pay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much money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it.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2440" y="1967230"/>
            <a:ext cx="68884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found it, you should give it to me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 can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give you some money.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8265" y="1371600"/>
            <a:ext cx="2510790" cy="306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0860" y="2510790"/>
            <a:ext cx="3239770" cy="306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2430" y="3209290"/>
            <a:ext cx="5414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found it, you should call me.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49320" y="3316605"/>
            <a:ext cx="961390" cy="3067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695950" y="1120775"/>
            <a:ext cx="3072765" cy="149923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土豪气十足，给人不舒服的感觉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3770630" y="1971675"/>
            <a:ext cx="1840865" cy="7372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endCxn id="5" idx="3"/>
          </p:cNvCxnSpPr>
          <p:nvPr/>
        </p:nvCxnSpPr>
        <p:spPr>
          <a:xfrm flipH="1" flipV="1">
            <a:off x="3869055" y="1525270"/>
            <a:ext cx="1789430" cy="417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5513705" y="2924810"/>
            <a:ext cx="3072765" cy="149923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命令式语气同样让人感到不舒服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86080" y="1120775"/>
            <a:ext cx="5225415" cy="36944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求助信是求人帮忙的，语气一定要委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婉、真诚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。如：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find it,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call me at 158</a:t>
            </a:r>
            <a:r>
              <a:rPr lang="en-US" altLang="zh-CN"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+mn-ea"/>
              </a:rPr>
              <a:t>×××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be so kind as to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call me at 133</a:t>
            </a:r>
            <a:r>
              <a:rPr lang="en-US" altLang="zh-CN"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××××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found it?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7" grpId="0"/>
      <p:bldP spid="7" grpId="1"/>
      <p:bldP spid="8" grpId="0" bldLvl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4" grpId="0"/>
      <p:bldP spid="3" grpId="0"/>
      <p:bldP spid="4" grpId="1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H_Others_3"/>
          <p:cNvSpPr/>
          <p:nvPr>
            <p:custDataLst>
              <p:tags r:id="rId1"/>
            </p:custDataLst>
          </p:nvPr>
        </p:nvSpPr>
        <p:spPr>
          <a:xfrm>
            <a:off x="3284855" y="92075"/>
            <a:ext cx="3384550" cy="553720"/>
          </a:xfrm>
          <a:prstGeom prst="rect">
            <a:avLst/>
          </a:prstGeom>
          <a:ln w="57150"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</a:gradFill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DE7F6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CONTENTS</a:t>
            </a:r>
            <a:endParaRPr lang="en-US" altLang="zh-CN" sz="3600" b="1" dirty="0">
              <a:solidFill>
                <a:srgbClr val="DE7F6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MH_Text_1"/>
          <p:cNvSpPr/>
          <p:nvPr>
            <p:custDataLst>
              <p:tags r:id="rId2"/>
            </p:custDataLst>
          </p:nvPr>
        </p:nvSpPr>
        <p:spPr>
          <a:xfrm>
            <a:off x="2246630" y="875030"/>
            <a:ext cx="4638675" cy="492125"/>
          </a:xfrm>
          <a:prstGeom prst="rect">
            <a:avLst/>
          </a:prstGeom>
          <a:ln w="38100">
            <a:solidFill>
              <a:srgbClr val="E04E4E"/>
            </a:solidFill>
            <a:prstDash val="sysDot"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introduction of “6”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MH_Text_2"/>
          <p:cNvSpPr/>
          <p:nvPr>
            <p:custDataLst>
              <p:tags r:id="rId3"/>
            </p:custDataLst>
          </p:nvPr>
        </p:nvSpPr>
        <p:spPr>
          <a:xfrm>
            <a:off x="2246630" y="1825625"/>
            <a:ext cx="4638675" cy="492125"/>
          </a:xfrm>
          <a:prstGeom prst="rect">
            <a:avLst/>
          </a:prstGeom>
          <a:ln w="38100">
            <a:solidFill>
              <a:srgbClr val="E04E4E"/>
            </a:solidFill>
            <a:prstDash val="sysDot"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introduction of “2”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Text_3"/>
          <p:cNvSpPr/>
          <p:nvPr>
            <p:custDataLst>
              <p:tags r:id="rId4"/>
            </p:custDataLst>
          </p:nvPr>
        </p:nvSpPr>
        <p:spPr>
          <a:xfrm>
            <a:off x="2262505" y="2731770"/>
            <a:ext cx="4606290" cy="492125"/>
          </a:xfrm>
          <a:prstGeom prst="rect">
            <a:avLst/>
          </a:prstGeom>
          <a:ln w="38100">
            <a:solidFill>
              <a:srgbClr val="00B0F0"/>
            </a:solidFill>
            <a:prstDash val="sysDot"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What should be added?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71550" y="643890"/>
            <a:ext cx="916940" cy="916940"/>
            <a:chOff x="1644" y="1716"/>
            <a:chExt cx="1444" cy="1444"/>
          </a:xfrm>
        </p:grpSpPr>
        <p:pic>
          <p:nvPicPr>
            <p:cNvPr id="2" name="图片 1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" y="1716"/>
              <a:ext cx="1445" cy="144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929" y="1882"/>
              <a:ext cx="87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4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378065" y="3411855"/>
            <a:ext cx="917575" cy="917575"/>
            <a:chOff x="1644" y="1716"/>
            <a:chExt cx="1445" cy="1445"/>
          </a:xfrm>
        </p:grpSpPr>
        <p:pic>
          <p:nvPicPr>
            <p:cNvPr id="6" name="图片 5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" y="1716"/>
              <a:ext cx="1445" cy="144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29" y="1882"/>
              <a:ext cx="87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en-US" altLang="zh-CN" sz="4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71550" y="2406015"/>
            <a:ext cx="917575" cy="917575"/>
            <a:chOff x="1644" y="1716"/>
            <a:chExt cx="1445" cy="1445"/>
          </a:xfrm>
        </p:grpSpPr>
        <p:pic>
          <p:nvPicPr>
            <p:cNvPr id="9" name="图片 8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" y="1716"/>
              <a:ext cx="1445" cy="144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929" y="1882"/>
              <a:ext cx="87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en-US" altLang="zh-CN" sz="4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378065" y="1612900"/>
            <a:ext cx="917575" cy="917575"/>
            <a:chOff x="1644" y="1716"/>
            <a:chExt cx="1445" cy="1445"/>
          </a:xfrm>
        </p:grpSpPr>
        <p:pic>
          <p:nvPicPr>
            <p:cNvPr id="21" name="图片 20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" y="1716"/>
              <a:ext cx="1445" cy="144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929" y="1882"/>
              <a:ext cx="87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4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" name="MH_Text_3"/>
          <p:cNvSpPr/>
          <p:nvPr>
            <p:custDataLst>
              <p:tags r:id="rId6"/>
            </p:custDataLst>
          </p:nvPr>
        </p:nvSpPr>
        <p:spPr>
          <a:xfrm>
            <a:off x="2214245" y="3731895"/>
            <a:ext cx="4671695" cy="492125"/>
          </a:xfrm>
          <a:prstGeom prst="rect">
            <a:avLst/>
          </a:prstGeom>
          <a:ln w="38100">
            <a:solidFill>
              <a:srgbClr val="00B0F0"/>
            </a:solidFill>
            <a:prstDash val="sysDot"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What should be omitted?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 animBg="1"/>
      <p:bldP spid="16" grpId="1" animBg="1"/>
      <p:bldP spid="17" grpId="1" animBg="1"/>
      <p:bldP spid="18" grpId="1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000" y="450850"/>
            <a:ext cx="864425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Sir，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I’m LiHua,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passenger of the flight FL753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which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scheduled to arrive in London at 8 p.m.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on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October 25th.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During the flight,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wallet was lost by mistake and I wonder if you could help me.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lovely cat model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on 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brown wallet contains 200 yuan,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credit card and ID card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my ipad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it,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please email me at LiHua@163.com. If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possible,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please send it to the London airport,where I would pay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great deal of money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it.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I would be extremely grateful if you could help me find it.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  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Yours,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        LiHua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5085" y="133350"/>
            <a:ext cx="594550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找出文中不符合有效交际的地方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039495" y="3058160"/>
            <a:ext cx="2186940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088515" y="3414395"/>
            <a:ext cx="4975225" cy="184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10235" y="3729355"/>
            <a:ext cx="7462520" cy="460375"/>
          </a:xfrm>
          <a:prstGeom prst="rect">
            <a:avLst/>
          </a:prstGeom>
          <a:noFill/>
          <a:ln w="28575"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ang="5400000" scaled="1"/>
            </a:gra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 prompt reply to this letter will be highly appreciated.</a:t>
            </a:r>
            <a:endParaRPr lang="zh-CN" altLang="en-US" sz="24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180205" y="2680335"/>
            <a:ext cx="104457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标注 6"/>
          <p:cNvSpPr/>
          <p:nvPr/>
        </p:nvSpPr>
        <p:spPr>
          <a:xfrm>
            <a:off x="4036695" y="1369695"/>
            <a:ext cx="4036060" cy="66802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wallet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放不下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ipad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039495" y="1701165"/>
            <a:ext cx="4036060" cy="66802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地址自带，无需留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2823845" y="2187575"/>
            <a:ext cx="5706745" cy="653415"/>
          </a:xfrm>
          <a:prstGeom prst="wedgeRoundRectCallout">
            <a:avLst>
              <a:gd name="adj1" fmla="val -37526"/>
              <a:gd name="adj2" fmla="val 112487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求助信的语气太豪横，不够委婉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4180205" y="2961640"/>
            <a:ext cx="4036060" cy="647065"/>
          </a:xfrm>
          <a:prstGeom prst="wedgeRoundRectCallout">
            <a:avLst>
              <a:gd name="adj1" fmla="val -37033"/>
              <a:gd name="adj2" fmla="val 8526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缺少回复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bldLvl="0" animBg="1"/>
      <p:bldP spid="7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0350" y="833120"/>
            <a:ext cx="857694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Sir,    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I’m LiHua,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passenger in the FL753 flight.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hope you can help me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for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my wallet which was lost when I arrived in London.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Yesterday,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just took FL753 flight from Shanghai to London.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realized my wallet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had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lost when I got to my destination.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My wallet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black and small.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some books,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 computer,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money and my ID card.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must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call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if you find it.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Yours,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LiHua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3170" y="142240"/>
            <a:ext cx="5945505" cy="521970"/>
          </a:xfrm>
          <a:prstGeom prst="rect">
            <a:avLst/>
          </a:prstGeom>
          <a:solidFill>
            <a:schemeClr val="accent2"/>
          </a:solidFill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找出文中不符合有效交际的地方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73115" y="3062605"/>
            <a:ext cx="142049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989455" y="3779520"/>
            <a:ext cx="248285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82955" y="3874770"/>
            <a:ext cx="7462520" cy="460375"/>
          </a:xfrm>
          <a:prstGeom prst="rect">
            <a:avLst/>
          </a:prstGeom>
          <a:noFill/>
          <a:ln w="28575"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ang="5400000" scaled="1"/>
            </a:gra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 prompt reply to this letter will be highly appreciated.</a:t>
            </a:r>
            <a:endParaRPr lang="zh-CN" altLang="en-US" sz="2400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503170" y="3053080"/>
            <a:ext cx="195834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51155" y="3427095"/>
            <a:ext cx="1187450" cy="177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210310" y="3782060"/>
            <a:ext cx="683260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标注 9"/>
          <p:cNvSpPr/>
          <p:nvPr/>
        </p:nvSpPr>
        <p:spPr>
          <a:xfrm>
            <a:off x="2731135" y="1230630"/>
            <a:ext cx="3682365" cy="102870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钱包特征不具体，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增加工作人员的难度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467995" y="1621790"/>
            <a:ext cx="3682365" cy="102870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 and computer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太大了，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wallet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放不下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1152525" y="1968500"/>
            <a:ext cx="3308985" cy="102870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是命令语气，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不委婉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2817495" y="1837055"/>
            <a:ext cx="3140075" cy="1160145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没留联系方式，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怎么联系你呢？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2630805" y="2650490"/>
            <a:ext cx="3326765" cy="954405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希望对方及时回复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8" grpId="0" animBg="1"/>
      <p:bldP spid="8" grpId="1" animBg="1"/>
      <p:bldP spid="14" grpId="0" bldLvl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1485" y="412750"/>
            <a:ext cx="824103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Dear leader,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My name is Li Hua, one of your passengers, writing to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cordially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ask for help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arriving in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London this evening. I found my wallet had lost, which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likely 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remain on the flight FL753 I took. Therefore, I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no choice but 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turn to you for assistance. I wonder if you would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so kind as to </a:t>
            </a:r>
            <a:r>
              <a:rPr lang="en-US" altLang="zh-CN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plane </a:t>
            </a:r>
            <a:r>
              <a:rPr lang="en-US" altLang="zh-CN" sz="240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my wallet. The leather wallet is bl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 with a cat pattern on it, containing some money.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If it’s possible for you to </a:t>
            </a:r>
            <a:r>
              <a:rPr lang="en-US" altLang="zh-C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altLang="zh-C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information of my wallet, please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me a line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Your prompt reply to this letter will be highly appreciated.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Li Hua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8405" y="86995"/>
            <a:ext cx="516763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Enjoy Students’ Composition 1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67080" y="553085"/>
            <a:ext cx="1576070" cy="50419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热情地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4149090" y="1878965"/>
            <a:ext cx="3590290" cy="1066165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oblige sb. with sth.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help sb. with sth.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2563495" y="2538730"/>
            <a:ext cx="2906395" cy="851535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给某人写封短信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 bldLvl="0" animBg="1"/>
      <p:bldP spid="14" grpId="1" animBg="1"/>
      <p:bldP spid="2" grpId="0" bldLvl="0" animBg="1"/>
      <p:bldP spid="2" grpId="1" animBg="1"/>
      <p:bldP spid="5" grpId="0" bldLvl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71500" y="553085"/>
            <a:ext cx="8197215" cy="4380230"/>
          </a:xfrm>
        </p:spPr>
        <p:txBody>
          <a:bodyPr>
            <a:noAutofit/>
          </a:bodyPr>
          <a:p>
            <a:pPr algn="l" fontAlgn="auto">
              <a:lnSpc>
                <a:spcPct val="8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Sir,                      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80000"/>
              </a:lnSpc>
              <a:spcBef>
                <a:spcPts val="700"/>
              </a:spcBef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 am LiHua,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passenger of flight FL753.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Upon arriv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London Airport last night,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found my wallet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which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 is a credit card,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eight pieces for one huandred. Most importantly, there is a photo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belonging to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late grandmother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addition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emerald green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made of leather.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8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My wallet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of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importance to me,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Therefore,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please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know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any airport clerk or any other passenger happens to find it.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be reached at any time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cellphone at 86754321.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8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I’m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much obliged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you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forward to your early reply.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8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Sincerely yours,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8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LiHua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65730" y="189865"/>
            <a:ext cx="516763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Enjoy Students’ Composition 2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85495" y="711835"/>
            <a:ext cx="1576070" cy="50419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定从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4398010" y="1063625"/>
            <a:ext cx="1576070" cy="50419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作定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2665730" y="1387475"/>
            <a:ext cx="1576070" cy="50419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祖母绿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2473325" y="1443990"/>
            <a:ext cx="2278380" cy="953135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of + n.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be +adj.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3620770" y="2189480"/>
            <a:ext cx="2278380" cy="64389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随时联系我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2007870" y="2266315"/>
            <a:ext cx="2390140" cy="1079500"/>
          </a:xfrm>
          <a:prstGeom prst="wedgeRoundRectCallout">
            <a:avLst>
              <a:gd name="adj1" fmla="val -38892"/>
              <a:gd name="adj2" fmla="val 10627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非常感谢，不胜感激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114925" y="290195"/>
            <a:ext cx="3653790" cy="567055"/>
          </a:xfrm>
          <a:prstGeom prst="wedgeRoundRectCallout">
            <a:avLst>
              <a:gd name="adj1" fmla="val -1233"/>
              <a:gd name="adj2" fmla="val 84563"/>
              <a:gd name="adj3" fmla="val 16667"/>
            </a:avLst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doing 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zh-CN" alt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……就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2" grpId="0" bldLvl="0" animBg="1"/>
      <p:bldP spid="2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8532" y="2856673"/>
            <a:ext cx="3786934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4100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  <a:ea typeface="微软雅黑" panose="020B0503020204020204" pitchFamily="34" charset="-122"/>
              </a:rPr>
              <a:t>HANK YOU</a:t>
            </a:r>
            <a:endParaRPr lang="zh-CN" altLang="en-US" sz="4100" b="1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45285" y="1184910"/>
            <a:ext cx="4991100" cy="33769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1500" dirty="0">
                <a:solidFill>
                  <a:schemeClr val="accent6">
                    <a:lumMod val="50000"/>
                  </a:schemeClr>
                </a:solidFill>
                <a:latin typeface="Edwardian Script ITC" panose="030303020407070D0804" pitchFamily="66" charset="0"/>
                <a:ea typeface="微软雅黑" panose="020B0503020204020204" pitchFamily="34" charset="-122"/>
              </a:rPr>
              <a:t>T</a:t>
            </a:r>
            <a:endParaRPr lang="zh-CN" altLang="en-US" sz="21500" dirty="0">
              <a:solidFill>
                <a:schemeClr val="accent6">
                  <a:lumMod val="50000"/>
                </a:schemeClr>
              </a:solidFill>
              <a:latin typeface="Edwardian Script ITC" panose="030303020407070D0804" pitchFamily="66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8231fa566b0b4b469a180ef5e0f105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2075" y="1428115"/>
            <a:ext cx="2019300" cy="13246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4380" y="790575"/>
            <a:ext cx="675005" cy="39027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buClrTx/>
              <a:buSzTx/>
              <a:buFontTx/>
            </a:pPr>
            <a:r>
              <a:rPr lang="zh-CN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不忘初心 砥砺前行</a:t>
            </a:r>
            <a:endParaRPr lang="zh-CN" altLang="en-US" sz="32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0170" y="711200"/>
            <a:ext cx="675005" cy="39820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百日鏖战 折桂蟾宫</a:t>
            </a:r>
            <a:endParaRPr lang="zh-CN" altLang="en-US" sz="32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10280" y="121920"/>
            <a:ext cx="2508250" cy="70675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预祝学子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44950" y="1775460"/>
            <a:ext cx="309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6" name="图片 5" descr="玫瑰骨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80" y="4330700"/>
            <a:ext cx="2847975" cy="596900"/>
          </a:xfrm>
          <a:prstGeom prst="rect">
            <a:avLst/>
          </a:prstGeom>
        </p:spPr>
      </p:pic>
      <p:pic>
        <p:nvPicPr>
          <p:cNvPr id="9" name="图片 8" descr="玫瑰骨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000">
            <a:off x="3987800" y="4156710"/>
            <a:ext cx="2191385" cy="50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" grpId="0"/>
      <p:bldP spid="2" grpId="0"/>
      <p:bldP spid="3" grpId="1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组合 1740"/>
          <p:cNvGrpSpPr/>
          <p:nvPr/>
        </p:nvGrpSpPr>
        <p:grpSpPr>
          <a:xfrm>
            <a:off x="717273" y="720725"/>
            <a:ext cx="7940317" cy="2371769"/>
            <a:chOff x="1750" y="1502"/>
            <a:chExt cx="13336" cy="6570"/>
          </a:xfrm>
        </p:grpSpPr>
        <p:sp>
          <p:nvSpPr>
            <p:cNvPr id="1695" name="任意多边形 1694"/>
            <p:cNvSpPr/>
            <p:nvPr/>
          </p:nvSpPr>
          <p:spPr>
            <a:xfrm>
              <a:off x="2856" y="4963"/>
              <a:ext cx="11003" cy="2207"/>
            </a:xfrm>
            <a:custGeom>
              <a:avLst/>
              <a:gdLst>
                <a:gd name="connsiteX0" fmla="*/ 0 w 6986675"/>
                <a:gd name="connsiteY0" fmla="*/ 0 h 1401441"/>
                <a:gd name="connsiteX1" fmla="*/ 6986675 w 6986675"/>
                <a:gd name="connsiteY1" fmla="*/ 0 h 1401441"/>
                <a:gd name="connsiteX2" fmla="*/ 6895423 w 6986675"/>
                <a:gd name="connsiteY2" fmla="*/ 87001 h 1401441"/>
                <a:gd name="connsiteX3" fmla="*/ 3493337 w 6986675"/>
                <a:gd name="connsiteY3" fmla="*/ 1401441 h 1401441"/>
                <a:gd name="connsiteX4" fmla="*/ 91251 w 6986675"/>
                <a:gd name="connsiteY4" fmla="*/ 87001 h 1401441"/>
                <a:gd name="connsiteX0-1" fmla="*/ 0 w 6986675"/>
                <a:gd name="connsiteY0-2" fmla="*/ 11977 h 1413418"/>
                <a:gd name="connsiteX1-3" fmla="*/ 3566124 w 6986675"/>
                <a:gd name="connsiteY1-4" fmla="*/ 0 h 1413418"/>
                <a:gd name="connsiteX2-5" fmla="*/ 6986675 w 6986675"/>
                <a:gd name="connsiteY2-6" fmla="*/ 11977 h 1413418"/>
                <a:gd name="connsiteX3-7" fmla="*/ 6895423 w 6986675"/>
                <a:gd name="connsiteY3-8" fmla="*/ 98978 h 1413418"/>
                <a:gd name="connsiteX4-9" fmla="*/ 3493337 w 6986675"/>
                <a:gd name="connsiteY4-10" fmla="*/ 1413418 h 1413418"/>
                <a:gd name="connsiteX5" fmla="*/ 91251 w 6986675"/>
                <a:gd name="connsiteY5" fmla="*/ 98978 h 1413418"/>
                <a:gd name="connsiteX6" fmla="*/ 0 w 6986675"/>
                <a:gd name="connsiteY6" fmla="*/ 11977 h 1413418"/>
                <a:gd name="connsiteX0-11" fmla="*/ 3566124 w 6986675"/>
                <a:gd name="connsiteY0-12" fmla="*/ 0 h 1413418"/>
                <a:gd name="connsiteX1-13" fmla="*/ 6986675 w 6986675"/>
                <a:gd name="connsiteY1-14" fmla="*/ 11977 h 1413418"/>
                <a:gd name="connsiteX2-15" fmla="*/ 6895423 w 6986675"/>
                <a:gd name="connsiteY2-16" fmla="*/ 98978 h 1413418"/>
                <a:gd name="connsiteX3-17" fmla="*/ 3493337 w 6986675"/>
                <a:gd name="connsiteY3-18" fmla="*/ 1413418 h 1413418"/>
                <a:gd name="connsiteX4-19" fmla="*/ 91251 w 6986675"/>
                <a:gd name="connsiteY4-20" fmla="*/ 98978 h 1413418"/>
                <a:gd name="connsiteX5-21" fmla="*/ 0 w 6986675"/>
                <a:gd name="connsiteY5-22" fmla="*/ 11977 h 1413418"/>
                <a:gd name="connsiteX6-23" fmla="*/ 3657564 w 6986675"/>
                <a:gd name="connsiteY6-24" fmla="*/ 91440 h 1413418"/>
                <a:gd name="connsiteX0-25" fmla="*/ 3566124 w 6986675"/>
                <a:gd name="connsiteY0-26" fmla="*/ 0 h 1413418"/>
                <a:gd name="connsiteX1-27" fmla="*/ 6986675 w 6986675"/>
                <a:gd name="connsiteY1-28" fmla="*/ 11977 h 1413418"/>
                <a:gd name="connsiteX2-29" fmla="*/ 6895423 w 6986675"/>
                <a:gd name="connsiteY2-30" fmla="*/ 98978 h 1413418"/>
                <a:gd name="connsiteX3-31" fmla="*/ 3493337 w 6986675"/>
                <a:gd name="connsiteY3-32" fmla="*/ 1413418 h 1413418"/>
                <a:gd name="connsiteX4-33" fmla="*/ 91251 w 6986675"/>
                <a:gd name="connsiteY4-34" fmla="*/ 98978 h 1413418"/>
                <a:gd name="connsiteX5-35" fmla="*/ 0 w 6986675"/>
                <a:gd name="connsiteY5-36" fmla="*/ 11977 h 1413418"/>
                <a:gd name="connsiteX0-37" fmla="*/ 6986675 w 6986675"/>
                <a:gd name="connsiteY0-38" fmla="*/ 0 h 1401441"/>
                <a:gd name="connsiteX1-39" fmla="*/ 6895423 w 6986675"/>
                <a:gd name="connsiteY1-40" fmla="*/ 87001 h 1401441"/>
                <a:gd name="connsiteX2-41" fmla="*/ 3493337 w 6986675"/>
                <a:gd name="connsiteY2-42" fmla="*/ 1401441 h 1401441"/>
                <a:gd name="connsiteX3-43" fmla="*/ 91251 w 6986675"/>
                <a:gd name="connsiteY3-44" fmla="*/ 87001 h 1401441"/>
                <a:gd name="connsiteX4-45" fmla="*/ 0 w 6986675"/>
                <a:gd name="connsiteY4-46" fmla="*/ 0 h 14014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86675" h="1401441">
                  <a:moveTo>
                    <a:pt x="6986675" y="0"/>
                  </a:moveTo>
                  <a:lnTo>
                    <a:pt x="6895423" y="87001"/>
                  </a:lnTo>
                  <a:cubicBezTo>
                    <a:pt x="5996870" y="903685"/>
                    <a:pt x="4803232" y="1401441"/>
                    <a:pt x="3493337" y="1401441"/>
                  </a:cubicBezTo>
                  <a:cubicBezTo>
                    <a:pt x="2183442" y="1401441"/>
                    <a:pt x="989804" y="903685"/>
                    <a:pt x="91251" y="87001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96" name="椭圆 1695"/>
            <p:cNvSpPr/>
            <p:nvPr/>
          </p:nvSpPr>
          <p:spPr>
            <a:xfrm>
              <a:off x="7400" y="1502"/>
              <a:ext cx="1932" cy="22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6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</a:t>
              </a:r>
              <a:endParaRPr lang="en-US" altLang="zh-CN" sz="6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98" name="椭圆 1697"/>
            <p:cNvSpPr/>
            <p:nvPr/>
          </p:nvSpPr>
          <p:spPr>
            <a:xfrm>
              <a:off x="1750" y="3787"/>
              <a:ext cx="1900" cy="232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699" name="椭圆 1698"/>
            <p:cNvSpPr/>
            <p:nvPr/>
          </p:nvSpPr>
          <p:spPr>
            <a:xfrm>
              <a:off x="13185" y="3789"/>
              <a:ext cx="1901" cy="2494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700" name="椭圆 1699"/>
            <p:cNvSpPr/>
            <p:nvPr/>
          </p:nvSpPr>
          <p:spPr>
            <a:xfrm>
              <a:off x="10899" y="4795"/>
              <a:ext cx="2007" cy="2609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701" name="椭圆 1700"/>
            <p:cNvSpPr/>
            <p:nvPr/>
          </p:nvSpPr>
          <p:spPr>
            <a:xfrm>
              <a:off x="3678" y="4890"/>
              <a:ext cx="2037" cy="244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702" name="椭圆 1701"/>
            <p:cNvSpPr/>
            <p:nvPr/>
          </p:nvSpPr>
          <p:spPr>
            <a:xfrm>
              <a:off x="6325" y="5820"/>
              <a:ext cx="1900" cy="225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703" name="椭圆 1702"/>
            <p:cNvSpPr/>
            <p:nvPr/>
          </p:nvSpPr>
          <p:spPr>
            <a:xfrm>
              <a:off x="8612" y="5820"/>
              <a:ext cx="1900" cy="2252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/>
            </a:p>
          </p:txBody>
        </p:sp>
        <p:sp>
          <p:nvSpPr>
            <p:cNvPr id="1728" name="燕尾形箭头 1727"/>
            <p:cNvSpPr/>
            <p:nvPr/>
          </p:nvSpPr>
          <p:spPr>
            <a:xfrm rot="6515632">
              <a:off x="6832" y="4517"/>
              <a:ext cx="1783" cy="590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29" name="燕尾形箭头 1728"/>
            <p:cNvSpPr/>
            <p:nvPr/>
          </p:nvSpPr>
          <p:spPr>
            <a:xfrm rot="15084368" flipH="1">
              <a:off x="8284" y="4510"/>
              <a:ext cx="1750" cy="590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0" name="燕尾形箭头 1729"/>
            <p:cNvSpPr/>
            <p:nvPr/>
          </p:nvSpPr>
          <p:spPr>
            <a:xfrm rot="13510455" flipH="1">
              <a:off x="9252" y="4341"/>
              <a:ext cx="2117" cy="590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1" name="燕尾形箭头 1730"/>
            <p:cNvSpPr/>
            <p:nvPr/>
          </p:nvSpPr>
          <p:spPr>
            <a:xfrm rot="8089545">
              <a:off x="5367" y="4343"/>
              <a:ext cx="2110" cy="590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2" name="燕尾形箭头 1731"/>
            <p:cNvSpPr/>
            <p:nvPr/>
          </p:nvSpPr>
          <p:spPr>
            <a:xfrm rot="9652766">
              <a:off x="4302" y="3640"/>
              <a:ext cx="2180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3" name="燕尾形箭头 1732"/>
            <p:cNvSpPr/>
            <p:nvPr/>
          </p:nvSpPr>
          <p:spPr>
            <a:xfrm rot="11947234" flipH="1">
              <a:off x="10544" y="3718"/>
              <a:ext cx="1870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DE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86380" y="75565"/>
            <a:ext cx="46990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“6” </a:t>
            </a:r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指审题的</a:t>
            </a:r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个方面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8805" y="1743710"/>
            <a:ext cx="1266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审体裁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2770" y="2071370"/>
            <a:ext cx="128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审关系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93440" y="2460625"/>
            <a:ext cx="1322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审人称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0910" y="2433320"/>
            <a:ext cx="1322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审时态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5215" y="2157730"/>
            <a:ext cx="1322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审要点</a:t>
            </a:r>
            <a:endParaRPr lang="zh-CN" alt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62520" y="1802130"/>
            <a:ext cx="1322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审回复</a:t>
            </a:r>
            <a:endParaRPr lang="zh-CN" alt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00810" y="2891155"/>
            <a:ext cx="1848485" cy="19380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不同的关系使用不同的交际用语。不符合身份的交际用语会导致交际的不得体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41977" y="3249604"/>
            <a:ext cx="864497" cy="13220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人称要与文章一致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15510" y="3249295"/>
            <a:ext cx="1266190" cy="132207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文章涉及的往往是多种时态的混合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77582" y="3046404"/>
            <a:ext cx="864497" cy="13220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要点齐全保高分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75245" y="2679700"/>
            <a:ext cx="991870" cy="1322070"/>
          </a:xfrm>
          <a:prstGeom prst="rect">
            <a:avLst/>
          </a:prstGeom>
          <a:noFill/>
          <a:ln w="38100">
            <a:solidFill>
              <a:srgbClr val="DE7F6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根据交际原则是否需回复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4820" y="2526030"/>
            <a:ext cx="784860" cy="1630045"/>
          </a:xfrm>
          <a:prstGeom prst="rect">
            <a:avLst/>
          </a:prstGeom>
          <a:noFill/>
          <a:ln w="3810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体裁正确，格式才不会错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4" grpId="0" bldLvl="0" animBg="1"/>
      <p:bldP spid="14" grpId="1" animBg="1"/>
      <p:bldP spid="9" grpId="0" bldLvl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组合 41"/>
          <p:cNvGrpSpPr/>
          <p:nvPr/>
        </p:nvGrpSpPr>
        <p:grpSpPr bwMode="auto">
          <a:xfrm>
            <a:off x="1709362" y="224490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/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17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0" name="组合 56"/>
          <p:cNvGrpSpPr/>
          <p:nvPr/>
        </p:nvGrpSpPr>
        <p:grpSpPr bwMode="auto">
          <a:xfrm>
            <a:off x="6087125" y="2168227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/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64005" y="645160"/>
            <a:ext cx="6624320" cy="1383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1.词数80左右；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2.可以适当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，以使行文连贯。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3602990" y="0"/>
            <a:ext cx="26949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“2” </a:t>
            </a:r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指什么？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4545" y="1506855"/>
            <a:ext cx="1638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增加细节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38525" y="1614170"/>
            <a:ext cx="1450975" cy="3067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4350" y="3211195"/>
            <a:ext cx="3532505" cy="138366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根据交际原则，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一些必要的原因、结果、意义等细节。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9500" y="3210560"/>
            <a:ext cx="3532505" cy="138366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根据交际原则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不必要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或者错误的细节。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350" y="3641725"/>
            <a:ext cx="911225" cy="52197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增加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0" y="3641090"/>
            <a:ext cx="901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删掉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1041400" y="503555"/>
            <a:ext cx="3028950" cy="3251200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061460" y="503555"/>
            <a:ext cx="1402715" cy="3260725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" grpId="1" animBg="1"/>
      <p:bldP spid="7" grpId="1"/>
      <p:bldP spid="8" grpId="1" animBg="1"/>
      <p:bldP spid="8" grpId="3" bldLvl="0" animBg="1"/>
      <p:bldP spid="7" grpId="2"/>
      <p:bldP spid="8" grpId="4" bldLvl="0" animBg="1"/>
      <p:bldP spid="4" grpId="0" bldLvl="0" animBg="1"/>
      <p:bldP spid="9" grpId="0" animBg="1"/>
      <p:bldP spid="4" grpId="1" animBg="1"/>
      <p:bldP spid="9" grpId="1" animBg="1"/>
      <p:bldP spid="10" grpId="0" bldLvl="0" animBg="1"/>
      <p:bldP spid="5" grpId="0"/>
      <p:bldP spid="10" grpId="1" animBg="1"/>
      <p:bldP spid="5" grpId="1"/>
      <p:bldP spid="4" grpId="4"/>
      <p:bldP spid="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1820" y="340995"/>
            <a:ext cx="8044180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ym typeface="+mn-ea"/>
              </a:rPr>
              <a:t>2018</a:t>
            </a:r>
            <a:r>
              <a:rPr lang="zh-CN" altLang="en-US" sz="3200" b="1">
                <a:sym typeface="+mn-ea"/>
              </a:rPr>
              <a:t>年</a:t>
            </a:r>
            <a:r>
              <a:rPr lang="en-US" altLang="zh-CN" sz="3200" b="1">
                <a:sym typeface="+mn-ea"/>
              </a:rPr>
              <a:t>11</a:t>
            </a:r>
            <a:r>
              <a:rPr lang="zh-CN" altLang="en-US" sz="3200" b="1">
                <a:sym typeface="+mn-ea"/>
              </a:rPr>
              <a:t>月浙江高考应用文</a:t>
            </a:r>
            <a:endParaRPr lang="zh-CN" altLang="en-US" sz="3200" b="1">
              <a:sym typeface="+mn-ea"/>
            </a:endParaRPr>
          </a:p>
          <a:p>
            <a:pPr algn="l"/>
            <a:r>
              <a:rPr lang="en-US" altLang="zh-CN" sz="2800">
                <a:sym typeface="+mn-ea"/>
              </a:rPr>
              <a:t>   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假定你是李华，乘坐FL753航班抵达伦敦后发现钱包遗失。请给航空公司写一封邮件说明情况并寻求帮助。内容包括：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1.行程信息；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2.钱包特征；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3.联系方式。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注意：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1.词数80左右；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2.可以适当增加细节，以使行文连贯。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744470" y="1250315"/>
            <a:ext cx="908685" cy="889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536950" y="1679575"/>
            <a:ext cx="1428115" cy="698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云形标注 5"/>
          <p:cNvSpPr/>
          <p:nvPr/>
        </p:nvSpPr>
        <p:spPr>
          <a:xfrm>
            <a:off x="1521460" y="71755"/>
            <a:ext cx="7232650" cy="1384300"/>
          </a:xfrm>
          <a:prstGeom prst="cloudCallout">
            <a:avLst>
              <a:gd name="adj1" fmla="val -27436"/>
              <a:gd name="adj2" fmla="val 56571"/>
            </a:avLst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关系：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航空公司与乘客关系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（关系疏远，用语正规）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07390" y="2135505"/>
            <a:ext cx="1438275" cy="127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云形标注 7"/>
          <p:cNvSpPr/>
          <p:nvPr/>
        </p:nvSpPr>
        <p:spPr>
          <a:xfrm>
            <a:off x="250190" y="937260"/>
            <a:ext cx="3609340" cy="778510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体裁：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求助信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329690" y="1257935"/>
            <a:ext cx="2286000" cy="28575"/>
          </a:xfrm>
          <a:prstGeom prst="line">
            <a:avLst/>
          </a:prstGeom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536950" y="1698625"/>
            <a:ext cx="1456055" cy="16510"/>
          </a:xfrm>
          <a:prstGeom prst="line">
            <a:avLst/>
          </a:prstGeom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云形标注 11"/>
          <p:cNvSpPr/>
          <p:nvPr/>
        </p:nvSpPr>
        <p:spPr>
          <a:xfrm>
            <a:off x="1600835" y="159385"/>
            <a:ext cx="5328920" cy="273558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人称（角色带入）：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你是李华：第一人称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航空公司：第二人称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145530" y="1286510"/>
            <a:ext cx="1873885" cy="9525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5063490" y="1708150"/>
            <a:ext cx="1597025" cy="762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云形标注 14"/>
          <p:cNvSpPr/>
          <p:nvPr/>
        </p:nvSpPr>
        <p:spPr>
          <a:xfrm>
            <a:off x="2685415" y="71755"/>
            <a:ext cx="6068695" cy="2120900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时态：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抵达伦敦：一般过去时邮件联系：一般将来时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123950" y="2551430"/>
            <a:ext cx="1386205" cy="95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1123950" y="2997200"/>
            <a:ext cx="1386205" cy="95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123950" y="3396615"/>
            <a:ext cx="1386205" cy="95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云形标注 18"/>
          <p:cNvSpPr/>
          <p:nvPr/>
        </p:nvSpPr>
        <p:spPr>
          <a:xfrm>
            <a:off x="2289175" y="71755"/>
            <a:ext cx="6645910" cy="2874645"/>
          </a:xfrm>
          <a:prstGeom prst="cloudCallout">
            <a:avLst>
              <a:gd name="adj1" fmla="val -58814"/>
              <a:gd name="adj2" fmla="val 531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要点：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三个要点不可缺少。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注意增加细节）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注意详略得当）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注意行文连贯）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注意有效交际）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733425" y="2106295"/>
            <a:ext cx="1386205" cy="88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云形标注 22"/>
          <p:cNvSpPr/>
          <p:nvPr/>
        </p:nvSpPr>
        <p:spPr>
          <a:xfrm>
            <a:off x="321310" y="1957705"/>
            <a:ext cx="8501380" cy="2934970"/>
          </a:xfrm>
          <a:prstGeom prst="cloudCallout">
            <a:avLst>
              <a:gd name="adj1" fmla="val -41059"/>
              <a:gd name="adj2" fmla="val -498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是否回复</a:t>
            </a:r>
            <a:r>
              <a:rPr lang="zh-CN" altLang="en-US" sz="280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280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根据交际原则，求助信需要回复。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（无论找到钱包与否需要告知对方）</a:t>
            </a:r>
            <a:endParaRPr lang="zh-CN" altLang="en-US" sz="280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6" grpId="2" bldLvl="0" animBg="1"/>
      <p:bldP spid="8" grpId="0" bldLvl="0" animBg="1"/>
      <p:bldP spid="8" grpId="1" animBg="1"/>
      <p:bldP spid="8" grpId="2" bldLvl="0" animBg="1"/>
      <p:bldP spid="12" grpId="0" bldLvl="0" animBg="1"/>
      <p:bldP spid="12" grpId="1" animBg="1"/>
      <p:bldP spid="12" grpId="2" bldLvl="0" animBg="1"/>
      <p:bldP spid="15" grpId="0" bldLvl="0" animBg="1"/>
      <p:bldP spid="15" grpId="1" animBg="1"/>
      <p:bldP spid="15" grpId="2" bldLvl="0" animBg="1"/>
      <p:bldP spid="19" grpId="0" bldLvl="0" animBg="1"/>
      <p:bldP spid="19" grpId="1" animBg="1"/>
      <p:bldP spid="19" grpId="2" bldLvl="0" animBg="1"/>
      <p:bldP spid="23" grpId="0" bldLvl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组合 1740"/>
          <p:cNvGrpSpPr/>
          <p:nvPr/>
        </p:nvGrpSpPr>
        <p:grpSpPr>
          <a:xfrm>
            <a:off x="1090358" y="311150"/>
            <a:ext cx="7232293" cy="1938300"/>
            <a:chOff x="2807" y="1502"/>
            <a:chExt cx="11220" cy="5369"/>
          </a:xfrm>
        </p:grpSpPr>
        <p:sp>
          <p:nvSpPr>
            <p:cNvPr id="1695" name="任意多边形 1694"/>
            <p:cNvSpPr/>
            <p:nvPr/>
          </p:nvSpPr>
          <p:spPr>
            <a:xfrm>
              <a:off x="2807" y="4146"/>
              <a:ext cx="11220" cy="2725"/>
            </a:xfrm>
            <a:custGeom>
              <a:avLst/>
              <a:gdLst>
                <a:gd name="connsiteX0" fmla="*/ 0 w 6986675"/>
                <a:gd name="connsiteY0" fmla="*/ 0 h 1401441"/>
                <a:gd name="connsiteX1" fmla="*/ 6986675 w 6986675"/>
                <a:gd name="connsiteY1" fmla="*/ 0 h 1401441"/>
                <a:gd name="connsiteX2" fmla="*/ 6895423 w 6986675"/>
                <a:gd name="connsiteY2" fmla="*/ 87001 h 1401441"/>
                <a:gd name="connsiteX3" fmla="*/ 3493337 w 6986675"/>
                <a:gd name="connsiteY3" fmla="*/ 1401441 h 1401441"/>
                <a:gd name="connsiteX4" fmla="*/ 91251 w 6986675"/>
                <a:gd name="connsiteY4" fmla="*/ 87001 h 1401441"/>
                <a:gd name="connsiteX0-1" fmla="*/ 0 w 6986675"/>
                <a:gd name="connsiteY0-2" fmla="*/ 11977 h 1413418"/>
                <a:gd name="connsiteX1-3" fmla="*/ 3566124 w 6986675"/>
                <a:gd name="connsiteY1-4" fmla="*/ 0 h 1413418"/>
                <a:gd name="connsiteX2-5" fmla="*/ 6986675 w 6986675"/>
                <a:gd name="connsiteY2-6" fmla="*/ 11977 h 1413418"/>
                <a:gd name="connsiteX3-7" fmla="*/ 6895423 w 6986675"/>
                <a:gd name="connsiteY3-8" fmla="*/ 98978 h 1413418"/>
                <a:gd name="connsiteX4-9" fmla="*/ 3493337 w 6986675"/>
                <a:gd name="connsiteY4-10" fmla="*/ 1413418 h 1413418"/>
                <a:gd name="connsiteX5" fmla="*/ 91251 w 6986675"/>
                <a:gd name="connsiteY5" fmla="*/ 98978 h 1413418"/>
                <a:gd name="connsiteX6" fmla="*/ 0 w 6986675"/>
                <a:gd name="connsiteY6" fmla="*/ 11977 h 1413418"/>
                <a:gd name="connsiteX0-11" fmla="*/ 3566124 w 6986675"/>
                <a:gd name="connsiteY0-12" fmla="*/ 0 h 1413418"/>
                <a:gd name="connsiteX1-13" fmla="*/ 6986675 w 6986675"/>
                <a:gd name="connsiteY1-14" fmla="*/ 11977 h 1413418"/>
                <a:gd name="connsiteX2-15" fmla="*/ 6895423 w 6986675"/>
                <a:gd name="connsiteY2-16" fmla="*/ 98978 h 1413418"/>
                <a:gd name="connsiteX3-17" fmla="*/ 3493337 w 6986675"/>
                <a:gd name="connsiteY3-18" fmla="*/ 1413418 h 1413418"/>
                <a:gd name="connsiteX4-19" fmla="*/ 91251 w 6986675"/>
                <a:gd name="connsiteY4-20" fmla="*/ 98978 h 1413418"/>
                <a:gd name="connsiteX5-21" fmla="*/ 0 w 6986675"/>
                <a:gd name="connsiteY5-22" fmla="*/ 11977 h 1413418"/>
                <a:gd name="connsiteX6-23" fmla="*/ 3657564 w 6986675"/>
                <a:gd name="connsiteY6-24" fmla="*/ 91440 h 1413418"/>
                <a:gd name="connsiteX0-25" fmla="*/ 3566124 w 6986675"/>
                <a:gd name="connsiteY0-26" fmla="*/ 0 h 1413418"/>
                <a:gd name="connsiteX1-27" fmla="*/ 6986675 w 6986675"/>
                <a:gd name="connsiteY1-28" fmla="*/ 11977 h 1413418"/>
                <a:gd name="connsiteX2-29" fmla="*/ 6895423 w 6986675"/>
                <a:gd name="connsiteY2-30" fmla="*/ 98978 h 1413418"/>
                <a:gd name="connsiteX3-31" fmla="*/ 3493337 w 6986675"/>
                <a:gd name="connsiteY3-32" fmla="*/ 1413418 h 1413418"/>
                <a:gd name="connsiteX4-33" fmla="*/ 91251 w 6986675"/>
                <a:gd name="connsiteY4-34" fmla="*/ 98978 h 1413418"/>
                <a:gd name="connsiteX5-35" fmla="*/ 0 w 6986675"/>
                <a:gd name="connsiteY5-36" fmla="*/ 11977 h 1413418"/>
                <a:gd name="connsiteX0-37" fmla="*/ 6986675 w 6986675"/>
                <a:gd name="connsiteY0-38" fmla="*/ 0 h 1401441"/>
                <a:gd name="connsiteX1-39" fmla="*/ 6895423 w 6986675"/>
                <a:gd name="connsiteY1-40" fmla="*/ 87001 h 1401441"/>
                <a:gd name="connsiteX2-41" fmla="*/ 3493337 w 6986675"/>
                <a:gd name="connsiteY2-42" fmla="*/ 1401441 h 1401441"/>
                <a:gd name="connsiteX3-43" fmla="*/ 91251 w 6986675"/>
                <a:gd name="connsiteY3-44" fmla="*/ 87001 h 1401441"/>
                <a:gd name="connsiteX4-45" fmla="*/ 0 w 6986675"/>
                <a:gd name="connsiteY4-46" fmla="*/ 0 h 14014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986675" h="1401441">
                  <a:moveTo>
                    <a:pt x="6986675" y="0"/>
                  </a:moveTo>
                  <a:lnTo>
                    <a:pt x="6895423" y="87001"/>
                  </a:lnTo>
                  <a:cubicBezTo>
                    <a:pt x="5996870" y="903685"/>
                    <a:pt x="4803232" y="1401441"/>
                    <a:pt x="3493337" y="1401441"/>
                  </a:cubicBezTo>
                  <a:cubicBezTo>
                    <a:pt x="2183442" y="1401441"/>
                    <a:pt x="989804" y="903685"/>
                    <a:pt x="91251" y="87001"/>
                  </a:cubicBez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7A8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96" name="椭圆 1695"/>
            <p:cNvSpPr/>
            <p:nvPr/>
          </p:nvSpPr>
          <p:spPr>
            <a:xfrm>
              <a:off x="7400" y="1502"/>
              <a:ext cx="1932" cy="22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600" b="1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6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32" name="燕尾形箭头 1731"/>
            <p:cNvSpPr/>
            <p:nvPr/>
          </p:nvSpPr>
          <p:spPr>
            <a:xfrm rot="9652766">
              <a:off x="4935" y="3403"/>
              <a:ext cx="2180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33" name="燕尾形箭头 1732"/>
            <p:cNvSpPr/>
            <p:nvPr/>
          </p:nvSpPr>
          <p:spPr>
            <a:xfrm rot="11947234" flipH="1">
              <a:off x="9551" y="3416"/>
              <a:ext cx="2218" cy="589"/>
            </a:xfrm>
            <a:prstGeom prst="notchedRightArrow">
              <a:avLst>
                <a:gd name="adj1" fmla="val 50000"/>
                <a:gd name="adj2" fmla="val 54124"/>
              </a:avLst>
            </a:prstGeom>
            <a:solidFill>
              <a:srgbClr val="DE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30" name="组合 56"/>
          <p:cNvGrpSpPr/>
          <p:nvPr/>
        </p:nvGrpSpPr>
        <p:grpSpPr bwMode="auto">
          <a:xfrm>
            <a:off x="6918340" y="1004907"/>
            <a:ext cx="814813" cy="80597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/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232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" name="组合 41"/>
          <p:cNvGrpSpPr/>
          <p:nvPr/>
        </p:nvGrpSpPr>
        <p:grpSpPr bwMode="auto">
          <a:xfrm>
            <a:off x="1617922" y="1005386"/>
            <a:ext cx="814813" cy="804496"/>
            <a:chOff x="3885914" y="900137"/>
            <a:chExt cx="1094162" cy="1080582"/>
          </a:xfrm>
        </p:grpSpPr>
        <p:grpSp>
          <p:nvGrpSpPr>
            <p:cNvPr id="3" name="组合 42"/>
            <p:cNvGrpSpPr/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4" name="椭圆 3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500"/>
              </a:p>
            </p:txBody>
          </p:sp>
        </p:grpSp>
        <p:sp>
          <p:nvSpPr>
            <p:cNvPr id="6" name="Title 3"/>
            <p:cNvSpPr txBox="1"/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chemeClr val="bg1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b="1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09550" y="2498090"/>
            <a:ext cx="4701540" cy="181483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根据交际原则，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增加</a:t>
            </a:r>
            <a:endParaRPr lang="zh-CN" altLang="en-US" sz="2800"/>
          </a:p>
          <a:p>
            <a:pPr algn="l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一些必要的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细节。如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原因、目的、结果、意义、情感等，帮助学生拓展思维能力。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 descr="75fd8a7b-91a5-427c-a465-dd8cc7f7ca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7955" y="2206625"/>
            <a:ext cx="3359150" cy="234061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8605" y="1541145"/>
            <a:ext cx="647065" cy="20612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增加细节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044575" y="1327150"/>
            <a:ext cx="391795" cy="2613660"/>
          </a:xfrm>
          <a:prstGeom prst="leftBrace">
            <a:avLst>
              <a:gd name="adj1" fmla="val 5008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77950" y="1109345"/>
            <a:ext cx="1731010" cy="5219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行程信息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0330" y="1972945"/>
            <a:ext cx="173863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钱包特征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0330" y="3020695"/>
            <a:ext cx="1794510" cy="521970"/>
          </a:xfrm>
          <a:prstGeom prst="rect">
            <a:avLst/>
          </a:prstGeom>
          <a:solidFill>
            <a:srgbClr val="92D050"/>
          </a:solidFill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联系方式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6760" y="1093470"/>
            <a:ext cx="5561965" cy="5219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增加航班出发和到达的时间和地点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4065" y="1732915"/>
            <a:ext cx="561022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外部：颜色、材料、图案、形状等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07410" y="3012440"/>
            <a:ext cx="4717415" cy="521970"/>
          </a:xfrm>
          <a:prstGeom prst="rect">
            <a:avLst/>
          </a:prstGeom>
          <a:solidFill>
            <a:srgbClr val="92D050"/>
          </a:solidFill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手机、电话、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e-mail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等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3108960" y="1844675"/>
            <a:ext cx="205105" cy="9277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286760" y="2372995"/>
            <a:ext cx="483806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内部：钱包里装了什么？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0475" y="191135"/>
            <a:ext cx="6967855" cy="583565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思考？哪里需要增加细节？怎么加？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8244840" y="62865"/>
            <a:ext cx="528320" cy="8401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05255" y="3790315"/>
            <a:ext cx="1794510" cy="521970"/>
          </a:xfrm>
          <a:prstGeom prst="rect">
            <a:avLst/>
          </a:prstGeom>
          <a:solidFill>
            <a:srgbClr val="FFC000"/>
          </a:solidFill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其他细节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07410" y="3652520"/>
            <a:ext cx="5036185" cy="953135"/>
          </a:xfrm>
          <a:prstGeom prst="rect">
            <a:avLst/>
          </a:prstGeom>
          <a:solidFill>
            <a:srgbClr val="FFC000"/>
          </a:solidFill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增加原因、目的、结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果、意义、情感等，提高学生的思辨能力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11" grpId="0" bldLvl="0" animBg="1"/>
      <p:bldP spid="11" grpId="1" animBg="1"/>
      <p:bldP spid="9" grpId="0" bldLvl="0" animBg="1"/>
      <p:bldP spid="9" grpId="1" animBg="1"/>
      <p:bldP spid="12" grpId="0" bldLvl="0" animBg="1"/>
      <p:bldP spid="12" grpId="1" animBg="1"/>
      <p:bldP spid="7" grpId="0" bldLvl="0" animBg="1"/>
      <p:bldP spid="7" grpId="1" animBg="1"/>
      <p:bldP spid="10" grpId="0" bldLvl="0" animBg="1"/>
      <p:bldP spid="10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85850" y="222885"/>
            <a:ext cx="7588250" cy="521970"/>
          </a:xfrm>
          <a:prstGeom prst="rect">
            <a:avLst/>
          </a:prstGeom>
          <a:solidFill>
            <a:srgbClr val="FF0000"/>
          </a:solidFill>
          <a:ln w="38100"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5400000" scaled="1"/>
            </a:gradFill>
            <a:prstDash val="solid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采用角色带入，增加</a:t>
            </a:r>
            <a:r>
              <a:rPr lang="zh-CN" altLang="en-US" sz="28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行程信息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，体现人文情怀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035" y="2250440"/>
            <a:ext cx="4224655" cy="2676525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虽然航空公司对航飞信息有所了解，但是工作人员的分工不同。他们对应固定的航班、航线。你提供的航班信息越详细，钱包找到的可能性就越大。</a:t>
            </a:r>
            <a:endParaRPr lang="zh-CN" altLang="en-US" sz="28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00d2812946c44f49944ec50d378688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31690" y="1022985"/>
            <a:ext cx="3905885" cy="37293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7035" y="866775"/>
            <a:ext cx="4224655" cy="1383665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采用角色带入，替他人考虑，能有效减轻工作人员的负担，体现人文情怀。</a:t>
            </a:r>
            <a:endParaRPr lang="zh-CN" altLang="en-US" sz="280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" grpId="0" animBg="1"/>
      <p:bldP spid="2" grpId="1" animBg="1"/>
    </p:bldLst>
  </p:timing>
</p:sld>
</file>

<file path=ppt/tags/tag1.xml><?xml version="1.0" encoding="utf-8"?>
<p:tagLst xmlns:p="http://schemas.openxmlformats.org/presentationml/2006/main">
  <p:tag name="MH" val="20160830110423"/>
  <p:tag name="MH_LIBRARY" val="CONTENTS"/>
  <p:tag name="MH_TYPE" val="OTHERS"/>
  <p:tag name="ID" val="547130"/>
</p:tagLst>
</file>

<file path=ppt/tags/tag10.xml><?xml version="1.0" encoding="utf-8"?>
<p:tagLst xmlns:p="http://schemas.openxmlformats.org/presentationml/2006/main">
  <p:tag name="KSO_WM_UNIT_PLACING_PICTURE_USER_VIEWPORT" val="{&quot;height&quot;:5400,&quot;width&quot;:12720}"/>
</p:tagLst>
</file>

<file path=ppt/tags/tag11.xml><?xml version="1.0" encoding="utf-8"?>
<p:tagLst xmlns:p="http://schemas.openxmlformats.org/presentationml/2006/main">
  <p:tag name="KSO_WM_UNIT_PLACING_PICTURE_USER_VIEWPORT" val="{&quot;height&quot;:5400,&quot;width&quot;:12720}"/>
</p:tagLst>
</file>

<file path=ppt/tags/tag2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4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5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6.xml><?xml version="1.0" encoding="utf-8"?>
<p:tagLst xmlns:p="http://schemas.openxmlformats.org/presentationml/2006/main">
  <p:tag name="KSO_WM_UNIT_PLACING_PICTURE_USER_VIEWPORT" val="{&quot;height&quot;:4965,&quot;width&quot;:7695}"/>
</p:tagLst>
</file>

<file path=ppt/tags/tag7.xml><?xml version="1.0" encoding="utf-8"?>
<p:tagLst xmlns:p="http://schemas.openxmlformats.org/presentationml/2006/main">
  <p:tag name="KSO_WM_UNIT_PLACING_PICTURE_USER_VIEWPORT" val="{&quot;height&quot;:2496,&quot;width&quot;:5280}"/>
</p:tagLst>
</file>

<file path=ppt/tags/tag8.xml><?xml version="1.0" encoding="utf-8"?>
<p:tagLst xmlns:p="http://schemas.openxmlformats.org/presentationml/2006/main">
  <p:tag name="KSO_WM_UNIT_PLACING_PICTURE_USER_VIEWPORT" val="{&quot;height&quot;:3745,&quot;width&quot;:4512}"/>
</p:tagLst>
</file>

<file path=ppt/tags/tag9.xml><?xml version="1.0" encoding="utf-8"?>
<p:tagLst xmlns:p="http://schemas.openxmlformats.org/presentationml/2006/main">
  <p:tag name="KSO_WM_UNIT_PLACING_PICTURE_USER_VIEWPORT" val="{&quot;height&quot;:3371,&quot;width&quot;:3705}"/>
</p:tagLst>
</file>

<file path=ppt/theme/theme1.xml><?xml version="1.0" encoding="utf-8"?>
<a:theme xmlns:a="http://schemas.openxmlformats.org/drawingml/2006/main" name="www.33ppt.com​​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9030</Words>
  <Application>WPS 演示</Application>
  <PresentationFormat>全屏显示(16:9)</PresentationFormat>
  <Paragraphs>498</Paragraphs>
  <Slides>34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Times New Roman</vt:lpstr>
      <vt:lpstr>微软雅黑</vt:lpstr>
      <vt:lpstr>Calibri</vt:lpstr>
      <vt:lpstr>Arial Unicode MS</vt:lpstr>
      <vt:lpstr>等线 Light</vt:lpstr>
      <vt:lpstr>等线</vt:lpstr>
      <vt:lpstr>Lucida Calligraphy</vt:lpstr>
      <vt:lpstr>Edwardian Script ITC</vt:lpstr>
      <vt:lpstr>HelveticaNeue</vt:lpstr>
      <vt:lpstr>Corbel</vt:lpstr>
      <vt:lpstr>华文新魏</vt:lpstr>
      <vt:lpstr>www.33ppt.com​​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www.33ppt.com</dc:creator>
  <cp:lastModifiedBy>24147</cp:lastModifiedBy>
  <cp:revision>224</cp:revision>
  <dcterms:created xsi:type="dcterms:W3CDTF">2017-11-01T06:27:00Z</dcterms:created>
  <dcterms:modified xsi:type="dcterms:W3CDTF">2022-05-19T09:23:26Z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B396F047DD27441C9DC94B3F7C60B580</vt:lpwstr>
  </property>
</Properties>
</file>