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8" r:id="rId3"/>
    <p:sldId id="267" r:id="rId4"/>
    <p:sldId id="257" r:id="rId5"/>
    <p:sldId id="265" r:id="rId6"/>
    <p:sldId id="274" r:id="rId7"/>
    <p:sldId id="266" r:id="rId8"/>
    <p:sldId id="258" r:id="rId9"/>
    <p:sldId id="275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0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AA6D-84CD-406D-982D-9E98927A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B7B1-A9B5-428B-9671-2683E77165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AA6D-84CD-406D-982D-9E98927A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B7B1-A9B5-428B-9671-2683E77165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AA6D-84CD-406D-982D-9E98927A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B7B1-A9B5-428B-9671-2683E77165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AA6D-84CD-406D-982D-9E98927A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B7B1-A9B5-428B-9671-2683E77165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AA6D-84CD-406D-982D-9E98927A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B7B1-A9B5-428B-9671-2683E77165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AA6D-84CD-406D-982D-9E98927A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B7B1-A9B5-428B-9671-2683E77165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AA6D-84CD-406D-982D-9E98927A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B7B1-A9B5-428B-9671-2683E77165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AA6D-84CD-406D-982D-9E98927A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B7B1-A9B5-428B-9671-2683E77165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AA6D-84CD-406D-982D-9E98927A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B7B1-A9B5-428B-9671-2683E77165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AA6D-84CD-406D-982D-9E98927A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B7B1-A9B5-428B-9671-2683E77165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AA6D-84CD-406D-982D-9E98927A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B7B1-A9B5-428B-9671-2683E77165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2AA6D-84CD-406D-982D-9E98927A7A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CB7B1-A9B5-428B-9671-2683E771654D}" type="slidenum">
              <a:rPr lang="zh-CN" altLang="en-US" smtClean="0"/>
            </a:fld>
            <a:endParaRPr lang="zh-CN" altLang="en-US"/>
          </a:p>
        </p:txBody>
      </p:sp>
      <p:pic>
        <p:nvPicPr>
          <p:cNvPr id="5125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80800" y="14859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0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2025" y="16160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0" y="14859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4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76" y="365125"/>
            <a:ext cx="2411867" cy="241186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龙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0232" y="240846"/>
            <a:ext cx="11335913" cy="637630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37" y="4404242"/>
            <a:ext cx="8433706" cy="2769447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8521" y="114334"/>
            <a:ext cx="10814958" cy="5848804"/>
          </a:xfrm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altLang="zh-CN" sz="3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Do Chinese dragons also represent evil like the west? </a:t>
            </a:r>
            <a:endParaRPr kumimoji="0" lang="en-US" altLang="zh-CN" sz="3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Loong is an 1.___________(imagine) creature, a Chinese legend. The 2. ___________(shape) of the image of loong by Chinese people can 3. ___________(trace) back over 8000 years ago. Through the 4. ___________(continue) development of descendants the image of a loong gradually solidified: It has the body of a snake, the eyes of the tiger, the horns of a deer, the head of a horse, the ears of a cow, the beard of a sheep, the 5.___________(scale) of a fish, the tail of a phoenix and the claws of an eagle. </a:t>
            </a:r>
            <a:endParaRPr kumimoji="0" lang="en-US" altLang="zh-CN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 ancient times, people highly revered loong, believing 6.___________it could summon wind and rain, and could do anything. 7.___________ the Shang and Zhou dynasties, the pattern of loong officially became a symbol of emperor and power and lasted for thousands of years. In modern times, loong 8.___________(consider)a symbol of Chinese nation, representing 9.___________(brave), justice and 10.___________(wise).</a:t>
            </a:r>
            <a:endParaRPr kumimoji="0" lang="zh-CN" alt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7034">
            <a:off x="-7362006" y="334620"/>
            <a:ext cx="8433706" cy="276944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26921" y="577959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imaginative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2311" y="963442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8326" y="1339091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traced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45681" y="1310355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52341" y="2450066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50805" y="3280682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43774" y="3707267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47991" y="4415166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considered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03491" y="4750173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bravery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37480" y="5148443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wisdom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10951" y="5875916"/>
            <a:ext cx="2189749" cy="461665"/>
          </a:xfrm>
          <a:custGeom>
            <a:avLst/>
            <a:gdLst>
              <a:gd name="connsiteX0" fmla="*/ 0 w 2189749"/>
              <a:gd name="connsiteY0" fmla="*/ 0 h 461665"/>
              <a:gd name="connsiteX1" fmla="*/ 591232 w 2189749"/>
              <a:gd name="connsiteY1" fmla="*/ 0 h 461665"/>
              <a:gd name="connsiteX2" fmla="*/ 1138669 w 2189749"/>
              <a:gd name="connsiteY2" fmla="*/ 0 h 461665"/>
              <a:gd name="connsiteX3" fmla="*/ 1708004 w 2189749"/>
              <a:gd name="connsiteY3" fmla="*/ 0 h 461665"/>
              <a:gd name="connsiteX4" fmla="*/ 2189749 w 2189749"/>
              <a:gd name="connsiteY4" fmla="*/ 0 h 461665"/>
              <a:gd name="connsiteX5" fmla="*/ 2189749 w 2189749"/>
              <a:gd name="connsiteY5" fmla="*/ 461665 h 461665"/>
              <a:gd name="connsiteX6" fmla="*/ 1620414 w 2189749"/>
              <a:gd name="connsiteY6" fmla="*/ 461665 h 461665"/>
              <a:gd name="connsiteX7" fmla="*/ 1029182 w 2189749"/>
              <a:gd name="connsiteY7" fmla="*/ 461665 h 461665"/>
              <a:gd name="connsiteX8" fmla="*/ 503642 w 2189749"/>
              <a:gd name="connsiteY8" fmla="*/ 461665 h 461665"/>
              <a:gd name="connsiteX9" fmla="*/ 0 w 2189749"/>
              <a:gd name="connsiteY9" fmla="*/ 461665 h 461665"/>
              <a:gd name="connsiteX10" fmla="*/ 0 w 2189749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9749" h="461665" extrusionOk="0">
                <a:moveTo>
                  <a:pt x="0" y="0"/>
                </a:moveTo>
                <a:cubicBezTo>
                  <a:pt x="263553" y="-11532"/>
                  <a:pt x="467623" y="-25341"/>
                  <a:pt x="591232" y="0"/>
                </a:cubicBezTo>
                <a:cubicBezTo>
                  <a:pt x="714841" y="25341"/>
                  <a:pt x="873631" y="26490"/>
                  <a:pt x="1138669" y="0"/>
                </a:cubicBezTo>
                <a:cubicBezTo>
                  <a:pt x="1403707" y="-26490"/>
                  <a:pt x="1451575" y="6110"/>
                  <a:pt x="1708004" y="0"/>
                </a:cubicBezTo>
                <a:cubicBezTo>
                  <a:pt x="1964433" y="-6110"/>
                  <a:pt x="1978324" y="2615"/>
                  <a:pt x="2189749" y="0"/>
                </a:cubicBezTo>
                <a:cubicBezTo>
                  <a:pt x="2194397" y="134647"/>
                  <a:pt x="2179662" y="288067"/>
                  <a:pt x="2189749" y="461665"/>
                </a:cubicBezTo>
                <a:cubicBezTo>
                  <a:pt x="2039883" y="482402"/>
                  <a:pt x="1760348" y="456373"/>
                  <a:pt x="1620414" y="461665"/>
                </a:cubicBezTo>
                <a:cubicBezTo>
                  <a:pt x="1480480" y="466957"/>
                  <a:pt x="1210108" y="446653"/>
                  <a:pt x="1029182" y="461665"/>
                </a:cubicBezTo>
                <a:cubicBezTo>
                  <a:pt x="848256" y="476677"/>
                  <a:pt x="676371" y="461832"/>
                  <a:pt x="503642" y="461665"/>
                </a:cubicBezTo>
                <a:cubicBezTo>
                  <a:pt x="330913" y="461498"/>
                  <a:pt x="239633" y="479625"/>
                  <a:pt x="0" y="461665"/>
                </a:cubicBezTo>
                <a:cubicBezTo>
                  <a:pt x="-5529" y="307213"/>
                  <a:pt x="9856" y="12335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Blank-filling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48" y="604972"/>
            <a:ext cx="926443" cy="16341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020" y="4826630"/>
            <a:ext cx="3047055" cy="20313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98" y="529766"/>
            <a:ext cx="10515600" cy="756104"/>
          </a:xfrm>
        </p:spPr>
        <p:txBody>
          <a:bodyPr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Words and expressions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245772" y="1285870"/>
          <a:ext cx="9700451" cy="3540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6614"/>
                <a:gridCol w="2371317"/>
                <a:gridCol w="4942520"/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F30702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30702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F30702">
                        <a:alpha val="68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descendant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en-US" altLang="zh-CN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dɪˈsendənt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</a:t>
                      </a: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n.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后裔，子孙</a:t>
                      </a:r>
                      <a:endParaRPr kumimoji="0" lang="en-US" altLang="zh-C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solidify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en-US" altLang="zh-CN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səˈlɪdɪfaɪ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</a:t>
                      </a: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v.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（使）凝固，变硬；（使）变可靠</a:t>
                      </a:r>
                      <a:endParaRPr kumimoji="0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phoenix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ˈ</a:t>
                      </a:r>
                      <a:r>
                        <a:rPr kumimoji="0" lang="en-US" altLang="zh-CN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fiːnɪks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n.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凤凰，不死鸟</a:t>
                      </a:r>
                      <a:endParaRPr kumimoji="0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revere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en-US" altLang="zh-CN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rɪˈvɪə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(r) /</a:t>
                      </a: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v.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尊敬，崇敬</a:t>
                      </a:r>
                      <a:endParaRPr kumimoji="0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en-US" altLang="zh-CN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skeɪl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</a:t>
                      </a: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000" b="0" i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n.</a:t>
                      </a:r>
                      <a:r>
                        <a:rPr lang="zh-CN" altLang="en-US" sz="2000" b="0" i="0" dirty="0">
                          <a:solidFill>
                            <a:schemeClr val="tx1"/>
                          </a:solidFill>
                          <a:effectLst/>
                          <a:latin typeface="Gilroy"/>
                        </a:rPr>
                        <a:t>规模，范围；等级</a:t>
                      </a:r>
                      <a:endParaRPr kumimoji="0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summon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ˈ</a:t>
                      </a:r>
                      <a:r>
                        <a:rPr kumimoji="0" lang="en-US" altLang="zh-CN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sʌmən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v.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召唤；召集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kumimoji="0" lang="en-US" altLang="zh-C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30702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114" y="482825"/>
            <a:ext cx="2744307" cy="58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6572" y="482826"/>
            <a:ext cx="9187542" cy="5892347"/>
          </a:xfrm>
          <a:ln w="19050"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altLang="zh-CN" sz="3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Do Chinese dragons also represent evil like the west? </a:t>
            </a:r>
            <a:endParaRPr kumimoji="0" lang="en-US" altLang="zh-CN" sz="3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sz="31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Loong is an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imaginative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creature, a Chinese word. The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shaping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of the image of loong Chinese people can </a:t>
            </a:r>
            <a:r>
              <a:rPr kumimoji="0" lang="en-US" altLang="zh-CN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 traced by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over 8000 years ago. Through the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continuous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development of descendants the image of a loong gradually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solidified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It has the body of a snake, the eyes of the tiger, the horns of a deer, the head of a horse, the ears of a cow, the beard of a sheep, the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scales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of a fish, the tail of a phoenix and the claws of an eagle. </a:t>
            </a:r>
            <a:endParaRPr kumimoji="0" lang="en-US" altLang="zh-CN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In ancient times, people highly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revered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loong, believing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that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it could summon wind and rain, and could do anything.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During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Shang and Zhou dynasties, the pattern of loong officially became a symbol of emperor and power and lasted for thousands of years. In modern times, loong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is considered </a:t>
            </a:r>
            <a:r>
              <a:rPr kumimoji="0" lang="en-US" altLang="zh-CN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symbol of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Chinese nation, representing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bravery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justice and 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wisdom</a:t>
            </a:r>
            <a:r>
              <a:rPr kumimoji="0" lang="en-US" altLang="zh-C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2" y="482825"/>
            <a:ext cx="4481824" cy="589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6445200" y="6375173"/>
            <a:ext cx="3068914" cy="461665"/>
          </a:xfrm>
          <a:custGeom>
            <a:avLst/>
            <a:gdLst>
              <a:gd name="connsiteX0" fmla="*/ 0 w 3068914"/>
              <a:gd name="connsiteY0" fmla="*/ 0 h 461665"/>
              <a:gd name="connsiteX1" fmla="*/ 675161 w 3068914"/>
              <a:gd name="connsiteY1" fmla="*/ 0 h 461665"/>
              <a:gd name="connsiteX2" fmla="*/ 1288944 w 3068914"/>
              <a:gd name="connsiteY2" fmla="*/ 0 h 461665"/>
              <a:gd name="connsiteX3" fmla="*/ 1933416 w 3068914"/>
              <a:gd name="connsiteY3" fmla="*/ 0 h 461665"/>
              <a:gd name="connsiteX4" fmla="*/ 2455131 w 3068914"/>
              <a:gd name="connsiteY4" fmla="*/ 0 h 461665"/>
              <a:gd name="connsiteX5" fmla="*/ 3068914 w 3068914"/>
              <a:gd name="connsiteY5" fmla="*/ 0 h 461665"/>
              <a:gd name="connsiteX6" fmla="*/ 3068914 w 3068914"/>
              <a:gd name="connsiteY6" fmla="*/ 461665 h 461665"/>
              <a:gd name="connsiteX7" fmla="*/ 2455131 w 3068914"/>
              <a:gd name="connsiteY7" fmla="*/ 461665 h 461665"/>
              <a:gd name="connsiteX8" fmla="*/ 1872038 w 3068914"/>
              <a:gd name="connsiteY8" fmla="*/ 461665 h 461665"/>
              <a:gd name="connsiteX9" fmla="*/ 1319633 w 3068914"/>
              <a:gd name="connsiteY9" fmla="*/ 461665 h 461665"/>
              <a:gd name="connsiteX10" fmla="*/ 644472 w 3068914"/>
              <a:gd name="connsiteY10" fmla="*/ 461665 h 461665"/>
              <a:gd name="connsiteX11" fmla="*/ 0 w 3068914"/>
              <a:gd name="connsiteY11" fmla="*/ 461665 h 461665"/>
              <a:gd name="connsiteX12" fmla="*/ 0 w 3068914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68914" h="461665" extrusionOk="0">
                <a:moveTo>
                  <a:pt x="0" y="0"/>
                </a:moveTo>
                <a:cubicBezTo>
                  <a:pt x="185616" y="-6270"/>
                  <a:pt x="448281" y="8292"/>
                  <a:pt x="675161" y="0"/>
                </a:cubicBezTo>
                <a:cubicBezTo>
                  <a:pt x="902041" y="-8292"/>
                  <a:pt x="1003196" y="21102"/>
                  <a:pt x="1288944" y="0"/>
                </a:cubicBezTo>
                <a:cubicBezTo>
                  <a:pt x="1574692" y="-21102"/>
                  <a:pt x="1671200" y="17753"/>
                  <a:pt x="1933416" y="0"/>
                </a:cubicBezTo>
                <a:cubicBezTo>
                  <a:pt x="2195632" y="-17753"/>
                  <a:pt x="2281732" y="1344"/>
                  <a:pt x="2455131" y="0"/>
                </a:cubicBezTo>
                <a:cubicBezTo>
                  <a:pt x="2628530" y="-1344"/>
                  <a:pt x="2771954" y="-21334"/>
                  <a:pt x="3068914" y="0"/>
                </a:cubicBezTo>
                <a:cubicBezTo>
                  <a:pt x="3068179" y="169406"/>
                  <a:pt x="3077357" y="353369"/>
                  <a:pt x="3068914" y="461665"/>
                </a:cubicBezTo>
                <a:cubicBezTo>
                  <a:pt x="2883076" y="458771"/>
                  <a:pt x="2578302" y="469952"/>
                  <a:pt x="2455131" y="461665"/>
                </a:cubicBezTo>
                <a:cubicBezTo>
                  <a:pt x="2331960" y="453378"/>
                  <a:pt x="2059283" y="439439"/>
                  <a:pt x="1872038" y="461665"/>
                </a:cubicBezTo>
                <a:cubicBezTo>
                  <a:pt x="1684793" y="483891"/>
                  <a:pt x="1537736" y="450473"/>
                  <a:pt x="1319633" y="461665"/>
                </a:cubicBezTo>
                <a:cubicBezTo>
                  <a:pt x="1101531" y="472857"/>
                  <a:pt x="963333" y="461683"/>
                  <a:pt x="644472" y="461665"/>
                </a:cubicBezTo>
                <a:cubicBezTo>
                  <a:pt x="325611" y="461647"/>
                  <a:pt x="189708" y="451154"/>
                  <a:pt x="0" y="461665"/>
                </a:cubicBezTo>
                <a:cubicBezTo>
                  <a:pt x="8997" y="297553"/>
                  <a:pt x="-18137" y="22785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Passage reading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6433" cy="78267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33" y="-696686"/>
            <a:ext cx="6347210" cy="825137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03914" y="1108111"/>
            <a:ext cx="1882519" cy="840433"/>
          </a:xfrm>
          <a:custGeom>
            <a:avLst/>
            <a:gdLst>
              <a:gd name="connsiteX0" fmla="*/ 0 w 1882519"/>
              <a:gd name="connsiteY0" fmla="*/ 0 h 840433"/>
              <a:gd name="connsiteX1" fmla="*/ 665157 w 1882519"/>
              <a:gd name="connsiteY1" fmla="*/ 0 h 840433"/>
              <a:gd name="connsiteX2" fmla="*/ 1292663 w 1882519"/>
              <a:gd name="connsiteY2" fmla="*/ 0 h 840433"/>
              <a:gd name="connsiteX3" fmla="*/ 1882519 w 1882519"/>
              <a:gd name="connsiteY3" fmla="*/ 0 h 840433"/>
              <a:gd name="connsiteX4" fmla="*/ 1882519 w 1882519"/>
              <a:gd name="connsiteY4" fmla="*/ 395004 h 840433"/>
              <a:gd name="connsiteX5" fmla="*/ 1882519 w 1882519"/>
              <a:gd name="connsiteY5" fmla="*/ 840433 h 840433"/>
              <a:gd name="connsiteX6" fmla="*/ 1236187 w 1882519"/>
              <a:gd name="connsiteY6" fmla="*/ 840433 h 840433"/>
              <a:gd name="connsiteX7" fmla="*/ 571031 w 1882519"/>
              <a:gd name="connsiteY7" fmla="*/ 840433 h 840433"/>
              <a:gd name="connsiteX8" fmla="*/ 0 w 1882519"/>
              <a:gd name="connsiteY8" fmla="*/ 840433 h 840433"/>
              <a:gd name="connsiteX9" fmla="*/ 0 w 1882519"/>
              <a:gd name="connsiteY9" fmla="*/ 437025 h 840433"/>
              <a:gd name="connsiteX10" fmla="*/ 0 w 1882519"/>
              <a:gd name="connsiteY10" fmla="*/ 0 h 84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2519" h="840433" extrusionOk="0">
                <a:moveTo>
                  <a:pt x="0" y="0"/>
                </a:moveTo>
                <a:cubicBezTo>
                  <a:pt x="263506" y="-7247"/>
                  <a:pt x="433842" y="-2586"/>
                  <a:pt x="665157" y="0"/>
                </a:cubicBezTo>
                <a:cubicBezTo>
                  <a:pt x="896472" y="2586"/>
                  <a:pt x="1127518" y="18940"/>
                  <a:pt x="1292663" y="0"/>
                </a:cubicBezTo>
                <a:cubicBezTo>
                  <a:pt x="1457808" y="-18940"/>
                  <a:pt x="1706720" y="-13478"/>
                  <a:pt x="1882519" y="0"/>
                </a:cubicBezTo>
                <a:cubicBezTo>
                  <a:pt x="1885458" y="197309"/>
                  <a:pt x="1871783" y="276847"/>
                  <a:pt x="1882519" y="395004"/>
                </a:cubicBezTo>
                <a:cubicBezTo>
                  <a:pt x="1893255" y="513161"/>
                  <a:pt x="1889144" y="621693"/>
                  <a:pt x="1882519" y="840433"/>
                </a:cubicBezTo>
                <a:cubicBezTo>
                  <a:pt x="1573867" y="827466"/>
                  <a:pt x="1399147" y="849263"/>
                  <a:pt x="1236187" y="840433"/>
                </a:cubicBezTo>
                <a:cubicBezTo>
                  <a:pt x="1073227" y="831603"/>
                  <a:pt x="751917" y="867738"/>
                  <a:pt x="571031" y="840433"/>
                </a:cubicBezTo>
                <a:cubicBezTo>
                  <a:pt x="390145" y="813128"/>
                  <a:pt x="267411" y="860962"/>
                  <a:pt x="0" y="840433"/>
                </a:cubicBezTo>
                <a:cubicBezTo>
                  <a:pt x="5727" y="693213"/>
                  <a:pt x="7067" y="632498"/>
                  <a:pt x="0" y="437025"/>
                </a:cubicBezTo>
                <a:cubicBezTo>
                  <a:pt x="-7067" y="241552"/>
                  <a:pt x="11959" y="16959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further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reading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986433" y="1948544"/>
            <a:ext cx="0" cy="490945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.外网同步！中国龙VS西方龙谁能赢？它们大概率打不起来.....(Av737291954,P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6037" y="24566"/>
            <a:ext cx="12099925" cy="680886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2227</Words>
  <Application>WPS 演示</Application>
  <PresentationFormat>宽屏</PresentationFormat>
  <Paragraphs>81</Paragraphs>
  <Slides>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宋体</vt:lpstr>
      <vt:lpstr>Wingdings</vt:lpstr>
      <vt:lpstr>Times New Roman</vt:lpstr>
      <vt:lpstr>等线</vt:lpstr>
      <vt:lpstr>Arial Black</vt:lpstr>
      <vt:lpstr>Georgia</vt:lpstr>
      <vt:lpstr>Gilroy</vt:lpstr>
      <vt:lpstr>等线 Light</vt:lpstr>
      <vt:lpstr>微软雅黑</vt:lpstr>
      <vt:lpstr>Arial Unicode MS</vt:lpstr>
      <vt:lpstr>Calibri</vt:lpstr>
      <vt:lpstr>HelveticaNeue</vt:lpstr>
      <vt:lpstr>华文新魏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Words and expressions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fang fay</dc:creator>
  <cp:lastModifiedBy>Administrator</cp:lastModifiedBy>
  <cp:revision>7</cp:revision>
  <dcterms:created xsi:type="dcterms:W3CDTF">2023-12-27T13:31:00Z</dcterms:created>
  <dcterms:modified xsi:type="dcterms:W3CDTF">2024-01-26T03:54:24Z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