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05" r:id="rId3"/>
    <p:sldId id="270" r:id="rId4"/>
    <p:sldId id="485" r:id="rId5"/>
    <p:sldId id="486" r:id="rId6"/>
    <p:sldId id="487" r:id="rId8"/>
    <p:sldId id="488" r:id="rId9"/>
    <p:sldId id="489" r:id="rId10"/>
    <p:sldId id="490" r:id="rId11"/>
    <p:sldId id="491" r:id="rId12"/>
    <p:sldId id="492" r:id="rId13"/>
    <p:sldId id="473" r:id="rId14"/>
    <p:sldId id="474" r:id="rId15"/>
    <p:sldId id="475" r:id="rId16"/>
    <p:sldId id="476" r:id="rId17"/>
    <p:sldId id="416" r:id="rId18"/>
    <p:sldId id="417" r:id="rId19"/>
    <p:sldId id="441" r:id="rId20"/>
    <p:sldId id="468" r:id="rId21"/>
    <p:sldId id="454" r:id="rId22"/>
    <p:sldId id="277" r:id="rId23"/>
    <p:sldId id="439" r:id="rId24"/>
    <p:sldId id="399"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30"/>
        <p:guide pos="39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4" Type="http://schemas.openxmlformats.org/officeDocument/2006/relationships/notesSlide" Target="../notesSlides/notesSlide5.xml"/><Relationship Id="rId13" Type="http://schemas.openxmlformats.org/officeDocument/2006/relationships/slideLayout" Target="../slideLayouts/slideLayout2.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9.png"/><Relationship Id="rId2" Type="http://schemas.microsoft.com/office/2007/relationships/media" Target="../media/media1.mp3"/><Relationship Id="rId17" Type="http://schemas.openxmlformats.org/officeDocument/2006/relationships/notesSlide" Target="../notesSlides/notesSlide9.xml"/><Relationship Id="rId16" Type="http://schemas.openxmlformats.org/officeDocument/2006/relationships/slideLayout" Target="../slideLayouts/slideLayout2.xml"/><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audio" Target="../media/media1.mp3"/></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5.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82320"/>
            <a:ext cx="11588115" cy="2172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849630"/>
            <a:ext cx="11357610"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In the years since, conservation efforts have increased the population to be around 40 individuals in China and 70 in Russia. However, the effects of climate change are exacerbating the threats that this Critically Endangered species faces.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38150" y="1989455"/>
            <a:ext cx="1111885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从那以后的几年里，保护工作使中国的大熊猫数量增加到40只左右，俄罗斯增加到70只左右。然而，气候变化的影响正在加剧这种极度濒危物种面临的威胁。</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16535" y="3429000"/>
            <a:ext cx="11520805" cy="31800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429000"/>
            <a:ext cx="11107420" cy="193802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Although much of their habitat is now designated as national parks in southwestern Primorye Province of Russia and the neighboring Jilin and Heilongjiang provinces of China, rising temperatures and dry conditions driven by climate change have led to increased fires that combined with human activities and landscape fragmentation have reduced the leopards’ territory and increased cub mortality.</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79730" y="5284470"/>
            <a:ext cx="110731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尽管它们</a:t>
            </a:r>
            <a:r>
              <a:rPr sz="2400">
                <a:latin typeface="Times New Roman" panose="02020603050405020304" charset="0"/>
                <a:ea typeface="华文中宋" panose="02010600040101010101" charset="-122"/>
                <a:cs typeface="Times New Roman" panose="02020603050405020304" charset="0"/>
                <a:sym typeface="+mn-ea"/>
              </a:rPr>
              <a:t>现在在俄罗斯西南部的滨海地区以及邻近的中国吉林和黑龙江省</a:t>
            </a:r>
            <a:r>
              <a:rPr sz="2400">
                <a:latin typeface="Times New Roman" panose="02020603050405020304" charset="0"/>
                <a:ea typeface="华文中宋" panose="02010600040101010101" charset="-122"/>
                <a:cs typeface="Times New Roman" panose="02020603050405020304" charset="0"/>
              </a:rPr>
              <a:t>的大部分栖息地被指定为国家公园，但气候变化导致的气温上升和干旱条件导致火灾增加，再加上人类活动</a:t>
            </a:r>
            <a:r>
              <a:rPr lang="zh-CN" sz="2400">
                <a:latin typeface="Times New Roman" panose="02020603050405020304" charset="0"/>
                <a:ea typeface="华文中宋" panose="02010600040101010101" charset="-122"/>
                <a:cs typeface="Times New Roman" panose="02020603050405020304" charset="0"/>
              </a:rPr>
              <a:t>和</a:t>
            </a:r>
            <a:r>
              <a:rPr sz="2400">
                <a:latin typeface="Times New Roman" panose="02020603050405020304" charset="0"/>
                <a:ea typeface="华文中宋" panose="02010600040101010101" charset="-122"/>
                <a:cs typeface="Times New Roman" panose="02020603050405020304" charset="0"/>
              </a:rPr>
              <a:t>景观破碎化，减少了豹子的领地，增加了幼崽的死亡率。</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9570" y="135890"/>
            <a:ext cx="8912860"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Is it true that shopping carts are full of germs?     </a:t>
            </a:r>
            <a:r>
              <a:rPr lang="zh-CN" sz="3000" b="1">
                <a:solidFill>
                  <a:srgbClr val="ED7D31"/>
                </a:solidFill>
                <a:latin typeface="微软雅黑" panose="020B0503020204020204" charset="-122"/>
                <a:ea typeface="微软雅黑" panose="020B0503020204020204" charset="-122"/>
                <a:cs typeface="微软雅黑" panose="020B0503020204020204" charset="-122"/>
              </a:rPr>
              <a:t>购物车里真的充满了细菌吗?</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344420" y="1475105"/>
            <a:ext cx="7355205" cy="463613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85140"/>
            <a:ext cx="12162790" cy="6452235"/>
          </a:xfrm>
          <a:prstGeom prst="rect">
            <a:avLst/>
          </a:prstGeom>
          <a:noFill/>
        </p:spPr>
        <p:txBody>
          <a:bodyPr wrap="square" rtlCol="0" anchor="t">
            <a:spAutoFit/>
          </a:bodyPr>
          <a:p>
            <a:pPr indent="0" algn="just"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With the holiday shopping season upon us, keep in mind that, yes, shopping carts, </a:t>
            </a:r>
            <a:r>
              <a:rPr lang="en-US" sz="2600">
                <a:latin typeface="Times New Roman" panose="02020603050405020304" charset="0"/>
                <a:cs typeface="Times New Roman" panose="02020603050405020304" charset="0"/>
              </a:rPr>
              <a:t>____________ (</a:t>
            </a:r>
            <a:r>
              <a:rPr sz="2600">
                <a:latin typeface="Times New Roman" panose="02020603050405020304" charset="0"/>
                <a:cs typeface="Times New Roman" panose="02020603050405020304" charset="0"/>
              </a:rPr>
              <a:t>particular</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handles and seats, can </a:t>
            </a:r>
            <a:r>
              <a:rPr lang="en-US" altLang="zh-CN" sz="2800">
                <a:solidFill>
                  <a:srgbClr val="0000FF"/>
                </a:solidFill>
                <a:latin typeface="Times New Roman" panose="02020603050405020304" charset="0"/>
                <a:cs typeface="Times New Roman" panose="02020603050405020304" charset="0"/>
              </a:rPr>
              <a:t>harbor</a:t>
            </a:r>
            <a:r>
              <a:rPr sz="2600">
                <a:latin typeface="Times New Roman" panose="02020603050405020304" charset="0"/>
                <a:cs typeface="Times New Roman" panose="02020603050405020304" charset="0"/>
              </a:rPr>
              <a:t> a lot of germs.</a:t>
            </a:r>
            <a:endParaRPr sz="2600">
              <a:latin typeface="Times New Roman" panose="02020603050405020304" charset="0"/>
              <a:cs typeface="Times New Roman" panose="02020603050405020304" charset="0"/>
            </a:endParaRPr>
          </a:p>
          <a:p>
            <a:pPr indent="0" algn="just"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 a 2012 study, researchers </a:t>
            </a:r>
            <a:r>
              <a:rPr lang="en-US" sz="2600">
                <a:latin typeface="Times New Roman" panose="02020603050405020304" charset="0"/>
                <a:cs typeface="Times New Roman" panose="02020603050405020304" charset="0"/>
              </a:rPr>
              <a:t>________  (</a:t>
            </a:r>
            <a:r>
              <a:rPr lang="en-US" altLang="zh-CN" sz="2800">
                <a:solidFill>
                  <a:srgbClr val="0000FF"/>
                </a:solidFill>
                <a:latin typeface="Times New Roman" panose="02020603050405020304" charset="0"/>
                <a:cs typeface="Times New Roman" panose="02020603050405020304" charset="0"/>
              </a:rPr>
              <a:t>swab</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85 grocery carts for certain digestive tract germs. About 72 percent tested positive for some form of fecal bacteria.</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Bacteria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 as well as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virus</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—can stay viable on certain surfaces from hours to weeks.</a:t>
            </a:r>
            <a:endParaRPr sz="2600">
              <a:latin typeface="Times New Roman" panose="02020603050405020304" charset="0"/>
              <a:cs typeface="Times New Roman" panose="02020603050405020304" charset="0"/>
            </a:endParaRPr>
          </a:p>
          <a:p>
            <a:pPr indent="0" algn="just"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Shopping carts are noteworthy partly because of </a:t>
            </a:r>
            <a:r>
              <a:rPr lang="en-US" sz="2600">
                <a:latin typeface="Times New Roman" panose="02020603050405020304" charset="0"/>
                <a:cs typeface="Times New Roman" panose="02020603050405020304" charset="0"/>
              </a:rPr>
              <a:t>____</a:t>
            </a:r>
            <a:r>
              <a:rPr sz="2600">
                <a:latin typeface="Times New Roman" panose="02020603050405020304" charset="0"/>
                <a:cs typeface="Times New Roman" panose="02020603050405020304" charset="0"/>
              </a:rPr>
              <a:t> number of hands that touch them and partly because of the amount of time a shopper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expose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to them. Unlike a 3-second swipe of a doorknob or toilet handle, a shopping cart is a longer-term relationship — with more opportunity to come into contact with pathogens as you push it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 the store.</a:t>
            </a:r>
            <a:endParaRPr sz="2600">
              <a:latin typeface="Times New Roman" panose="02020603050405020304" charset="0"/>
              <a:cs typeface="Times New Roman" panose="02020603050405020304" charset="0"/>
            </a:endParaRPr>
          </a:p>
          <a:p>
            <a:pPr indent="0" algn="just"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good news is </a:t>
            </a:r>
            <a:r>
              <a:rPr lang="en-US" sz="2600">
                <a:latin typeface="Times New Roman" panose="02020603050405020304" charset="0"/>
                <a:cs typeface="Times New Roman" panose="02020603050405020304" charset="0"/>
              </a:rPr>
              <a:t>_____</a:t>
            </a:r>
            <a:r>
              <a:rPr sz="2600">
                <a:latin typeface="Times New Roman" panose="02020603050405020304" charset="0"/>
                <a:cs typeface="Times New Roman" panose="02020603050405020304" charset="0"/>
              </a:rPr>
              <a:t> experts do not believe shopping carts represent a major health risk</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because, in most cases, the dose of germ exposure will not be high enough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cause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illness.</a:t>
            </a:r>
            <a:endParaRPr sz="2600">
              <a:latin typeface="Times New Roman" panose="02020603050405020304" charset="0"/>
              <a:cs typeface="Times New Roman" panose="02020603050405020304" charset="0"/>
            </a:endParaRPr>
          </a:p>
          <a:p>
            <a:pPr indent="0" algn="just"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Experts advise washing your hands or </a:t>
            </a:r>
            <a:r>
              <a:rPr lang="en-US" sz="2600">
                <a:latin typeface="Times New Roman" panose="02020603050405020304" charset="0"/>
                <a:cs typeface="Times New Roman" panose="02020603050405020304" charset="0"/>
              </a:rPr>
              <a:t>_______(</a:t>
            </a:r>
            <a:r>
              <a:rPr sz="2600">
                <a:latin typeface="Times New Roman" panose="02020603050405020304" charset="0"/>
                <a:cs typeface="Times New Roman" panose="02020603050405020304" charset="0"/>
              </a:rPr>
              <a:t>us</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hand sanitizer before shopping so that you don’t contribute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addition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germs. Use disinfecting wipes, which are available in many stores, to wipe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down the shopping cart, particularly the handle and seat.</a:t>
            </a:r>
            <a:endParaRPr sz="26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Wall Street Journal </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5th </a:t>
            </a:r>
            <a:r>
              <a:rPr lang="en-US" sz="2400" b="1">
                <a:solidFill>
                  <a:srgbClr val="ED7D31"/>
                </a:solidFill>
                <a:latin typeface="微软雅黑" panose="020B0503020204020204" charset="-122"/>
                <a:ea typeface="微软雅黑" panose="020B0503020204020204" charset="-122"/>
                <a:cs typeface="微软雅黑" panose="020B0503020204020204" charset="-122"/>
              </a:rPr>
              <a:t>December 2023 E5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3"/>
            </p:custDataLst>
          </p:nvPr>
        </p:nvSpPr>
        <p:spPr>
          <a:xfrm>
            <a:off x="168910" y="868045"/>
            <a:ext cx="187833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particularly </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4505960" y="1271905"/>
            <a:ext cx="147637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swabbed</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1509395" y="20681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viruses</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7044690" y="248920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the</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168910" y="4014470"/>
            <a:ext cx="17849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through</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7103110" y="285242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is exposed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9"/>
            </p:custDataLst>
          </p:nvPr>
        </p:nvSpPr>
        <p:spPr>
          <a:xfrm>
            <a:off x="3099435" y="4445000"/>
            <a:ext cx="93027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10"/>
            </p:custDataLst>
          </p:nvPr>
        </p:nvSpPr>
        <p:spPr>
          <a:xfrm>
            <a:off x="10784840" y="47891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cause </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11"/>
            </p:custDataLst>
          </p:nvPr>
        </p:nvSpPr>
        <p:spPr>
          <a:xfrm>
            <a:off x="5789295" y="5582920"/>
            <a:ext cx="20701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using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2"/>
            </p:custDataLst>
          </p:nvPr>
        </p:nvSpPr>
        <p:spPr>
          <a:xfrm>
            <a:off x="3473450" y="601345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additional</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harbor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give shelter or refuge to;to be the home or habitat of...   </a:t>
            </a:r>
            <a:r>
              <a:rPr sz="2800">
                <a:latin typeface="Times New Roman" panose="02020603050405020304" charset="0"/>
                <a:ea typeface="华文中宋" panose="02010600040101010101" charset="-122"/>
                <a:cs typeface="Times New Roman" panose="02020603050405020304" charset="0"/>
                <a:sym typeface="+mn-ea"/>
              </a:rPr>
              <a:t>为…提供庇护或避难所;成为…的家或栖息地。</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One thing I like about Jane is she doesn’t harbor resentment.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简让我喜欢的一点是，她不会心怀怨恨。</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swab</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clean or wash a floor, surface, etc. using water and a cloth, etc.</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擦洗，擦拭（地板等）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Swab neck skin with Betadine where thyroid area is.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在颈部甲状腺皮肤上用棉签涂抹碘伏。</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96545" y="2992120"/>
            <a:ext cx="76879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will not harbor unhealthy thoughts anymore.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5974080"/>
            <a:ext cx="79648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crew were orderd to swab down the decks.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3150" y="2446655"/>
            <a:ext cx="9491980" cy="521970"/>
          </a:xfrm>
          <a:prstGeom prst="rect">
            <a:avLst/>
          </a:prstGeom>
          <a:noFill/>
        </p:spPr>
        <p:txBody>
          <a:bodyPr wrap="square" rtlCol="0" anchor="t">
            <a:spAutoFit/>
          </a:bodyPr>
          <a:lstStyle/>
          <a:p>
            <a:r>
              <a:rPr lang="zh-CN" sz="2800">
                <a:ea typeface="华文中宋" panose="02010600040101010101" charset="-122"/>
              </a:rPr>
              <a:t>我不会再庇护任何不健康的思想</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320675" y="3415030"/>
            <a:ext cx="6920230"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36995"/>
            <a:ext cx="690816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3640" y="5519420"/>
            <a:ext cx="8297545" cy="521970"/>
          </a:xfrm>
          <a:prstGeom prst="rect">
            <a:avLst/>
          </a:prstGeom>
          <a:noFill/>
        </p:spPr>
        <p:txBody>
          <a:bodyPr wrap="square" rtlCol="0" anchor="t">
            <a:spAutoFit/>
          </a:bodyPr>
          <a:p>
            <a:r>
              <a:rPr lang="zh-CN" altLang="en-US" sz="2800">
                <a:ea typeface="华文中宋" panose="02010600040101010101" charset="-122"/>
              </a:rPr>
              <a:t>船员们奉命擦洗甲板。</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3670" y="244665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28270" y="55194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370840" y="762635"/>
            <a:ext cx="11450320" cy="23545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558800" y="799465"/>
            <a:ext cx="10864215" cy="1383665"/>
          </a:xfrm>
          <a:prstGeom prst="rect">
            <a:avLst/>
          </a:prstGeom>
          <a:noFill/>
        </p:spPr>
        <p:txBody>
          <a:bodyPr wrap="square">
            <a:spAutoFit/>
          </a:bodyPr>
          <a:lstStyle/>
          <a:p>
            <a:pPr algn="just"/>
            <a:r>
              <a:rPr lang="en-US" altLang="zh-CN" sz="2800">
                <a:latin typeface="Times New Roman" panose="02020603050405020304" charset="0"/>
                <a:cs typeface="Times New Roman" panose="02020603050405020304" charset="0"/>
                <a:sym typeface="+mn-ea"/>
              </a:rPr>
              <a:t>Shopping carts are noteworthy partly because of the number of hands that touch them and partly because of the amount of time a shopper is exposed to them.</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558800" y="2183130"/>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购物车之所以值得注意，部分原因在于触摸它们的手的数量，部分原因在于购物者接触它们的时间。</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370840" y="3823970"/>
            <a:ext cx="11450955" cy="24504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58800" y="3945890"/>
            <a:ext cx="10862945" cy="1383665"/>
          </a:xfrm>
          <a:prstGeom prst="rect">
            <a:avLst/>
          </a:prstGeom>
          <a:noFill/>
        </p:spPr>
        <p:txBody>
          <a:bodyPr wrap="square">
            <a:spAutoFit/>
          </a:bodyPr>
          <a:lstStyle/>
          <a:p>
            <a:pPr algn="just"/>
            <a:r>
              <a:rPr sz="2800">
                <a:latin typeface="Times New Roman" panose="02020603050405020304" charset="0"/>
                <a:cs typeface="Times New Roman" panose="02020603050405020304" charset="0"/>
                <a:sym typeface="+mn-ea"/>
              </a:rPr>
              <a:t>The good news is that experts do not believe shopping carts represent a major health risk</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because, in most cases, the dose of germ exposure will not be high enough to cause illness.</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625475" y="5331460"/>
            <a:ext cx="1112456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好消息是，专家们并不认为购物车会带来重大的健康风险，因为在大多数情况下，接触细菌的剂量不会高到足以致病。</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9570" y="135890"/>
            <a:ext cx="8912860"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New Angle on Manners     </a:t>
            </a:r>
            <a:r>
              <a:rPr lang="zh-CN" sz="3000" b="1">
                <a:solidFill>
                  <a:srgbClr val="ED7D31"/>
                </a:solidFill>
                <a:latin typeface="微软雅黑" panose="020B0503020204020204" charset="-122"/>
                <a:ea typeface="微软雅黑" panose="020B0503020204020204" charset="-122"/>
                <a:cs typeface="微软雅黑" panose="020B0503020204020204" charset="-122"/>
              </a:rPr>
              <a:t>会排队的鱼</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1"/>
            </p:custDataLst>
          </p:nvPr>
        </p:nvPicPr>
        <p:blipFill>
          <a:blip r:embed="rId2"/>
          <a:stretch>
            <a:fillRect/>
          </a:stretch>
        </p:blipFill>
        <p:spPr>
          <a:xfrm>
            <a:off x="2728595" y="795020"/>
            <a:ext cx="6734810" cy="59391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565721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 species of tiny freshwater fish </a:t>
            </a:r>
            <a:r>
              <a:rPr lang="en-US" sz="2800">
                <a:latin typeface="Times New Roman" panose="02020603050405020304" charset="0"/>
                <a:cs typeface="Times New Roman" panose="02020603050405020304" charset="0"/>
              </a:rPr>
              <a:t>______ (find) </a:t>
            </a:r>
            <a:r>
              <a:rPr sz="2800">
                <a:latin typeface="Times New Roman" panose="02020603050405020304" charset="0"/>
                <a:cs typeface="Times New Roman" panose="02020603050405020304" charset="0"/>
              </a:rPr>
              <a:t>in the Amazon Basin and in home aquariums around the world was discovered to possess something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a surprising number of people appear to lack: the ability </a:t>
            </a:r>
            <a:r>
              <a:rPr lang="en-US" sz="2800">
                <a:latin typeface="Times New Roman" panose="02020603050405020304" charset="0"/>
                <a:cs typeface="Times New Roman" panose="02020603050405020304" charset="0"/>
              </a:rPr>
              <a:t>_______ (wait)</a:t>
            </a:r>
            <a:r>
              <a:rPr sz="2800">
                <a:latin typeface="Times New Roman" panose="02020603050405020304" charset="0"/>
                <a:cs typeface="Times New Roman" panose="02020603050405020304" charset="0"/>
              </a:rPr>
              <a:t> their turn. In a new study published in Scientific Reports, researchers </a:t>
            </a:r>
            <a:r>
              <a:rPr lang="en-US" altLang="zh-CN" sz="2800">
                <a:solidFill>
                  <a:srgbClr val="0000FF"/>
                </a:solidFill>
                <a:latin typeface="Times New Roman" panose="02020603050405020304" charset="0"/>
                <a:cs typeface="Times New Roman" panose="02020603050405020304" charset="0"/>
              </a:rPr>
              <a:t>usher</a:t>
            </a:r>
            <a:r>
              <a:rPr sz="2800">
                <a:latin typeface="Times New Roman" panose="02020603050405020304" charset="0"/>
                <a:cs typeface="Times New Roman" panose="02020603050405020304" charset="0"/>
              </a:rPr>
              <a:t>ed schools of neon tetras (</a:t>
            </a:r>
            <a:r>
              <a:rPr sz="2800" i="1">
                <a:latin typeface="Times New Roman" panose="02020603050405020304" charset="0"/>
                <a:cs typeface="Times New Roman" panose="02020603050405020304" charset="0"/>
              </a:rPr>
              <a:t>Paracheirodon innesi</a:t>
            </a:r>
            <a:r>
              <a:rPr sz="2800">
                <a:latin typeface="Times New Roman" panose="02020603050405020304" charset="0"/>
                <a:cs typeface="Times New Roman" panose="02020603050405020304" charset="0"/>
              </a:rPr>
              <a:t>) through </a:t>
            </a:r>
            <a:r>
              <a:rPr lang="en-US" sz="2800">
                <a:latin typeface="Times New Roman" panose="02020603050405020304" charset="0"/>
                <a:cs typeface="Times New Roman" panose="02020603050405020304" charset="0"/>
              </a:rPr>
              <a:t>__</a:t>
            </a:r>
            <a:r>
              <a:rPr sz="2800">
                <a:latin typeface="Times New Roman" panose="02020603050405020304" charset="0"/>
                <a:cs typeface="Times New Roman" panose="02020603050405020304" charset="0"/>
              </a:rPr>
              <a:t> narrow opening in their tank and found that the fish used queuing to navigate the close quarters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clogging up and </a:t>
            </a:r>
            <a:r>
              <a:rPr lang="en-US" altLang="zh-CN" sz="2800">
                <a:solidFill>
                  <a:srgbClr val="0000FF"/>
                </a:solidFill>
                <a:latin typeface="Times New Roman" panose="02020603050405020304" charset="0"/>
                <a:cs typeface="Times New Roman" panose="02020603050405020304" charset="0"/>
              </a:rPr>
              <a:t>impeding</a:t>
            </a:r>
            <a:r>
              <a:rPr sz="2800">
                <a:latin typeface="Times New Roman" panose="02020603050405020304" charset="0"/>
                <a:cs typeface="Times New Roman" panose="02020603050405020304" charset="0"/>
              </a:rPr>
              <a:t> passage. The “courteous” creatures, which are only about an inch long, did not collide into one another as they swam near the opening. </a:t>
            </a:r>
            <a:r>
              <a:rPr lang="en-US" sz="2800">
                <a:latin typeface="Times New Roman" panose="02020603050405020304" charset="0"/>
                <a:cs typeface="Times New Roman" panose="02020603050405020304" charset="0"/>
              </a:rPr>
              <a:t>_____________________ </a:t>
            </a:r>
            <a:r>
              <a:rPr sz="2800">
                <a:latin typeface="Times New Roman" panose="02020603050405020304" charset="0"/>
                <a:cs typeface="Times New Roman" panose="02020603050405020304" charset="0"/>
              </a:rPr>
              <a:t>the dexterity to exit without bottlenecking has been observed in ants, no other animal </a:t>
            </a:r>
            <a:r>
              <a:rPr lang="en-US" sz="2800">
                <a:latin typeface="Times New Roman" panose="02020603050405020304" charset="0"/>
                <a:cs typeface="Times New Roman" panose="02020603050405020304" charset="0"/>
              </a:rPr>
              <a:t>__________ (know)</a:t>
            </a:r>
            <a:r>
              <a:rPr sz="2800">
                <a:latin typeface="Times New Roman" panose="02020603050405020304" charset="0"/>
                <a:cs typeface="Times New Roman" panose="02020603050405020304" charset="0"/>
              </a:rPr>
              <a:t> to have the skill. The study’s authors believe that the neon tetras’ </a:t>
            </a:r>
            <a:r>
              <a:rPr lang="en-US" sz="2800">
                <a:latin typeface="Times New Roman" panose="02020603050405020304" charset="0"/>
                <a:cs typeface="Times New Roman" panose="02020603050405020304" charset="0"/>
              </a:rPr>
              <a:t>_________ (seem) </a:t>
            </a:r>
            <a:r>
              <a:rPr sz="2800">
                <a:latin typeface="Times New Roman" panose="02020603050405020304" charset="0"/>
                <a:cs typeface="Times New Roman" panose="02020603050405020304" charset="0"/>
              </a:rPr>
              <a:t>polite behavior might have evolved to help them pass between rocks in their river habitat. These findings, the authors say, could be used to improve traffic-control </a:t>
            </a:r>
            <a:r>
              <a:rPr lang="en-US" sz="2800">
                <a:latin typeface="Times New Roman" panose="02020603050405020304" charset="0"/>
                <a:cs typeface="Times New Roman" panose="02020603050405020304" charset="0"/>
              </a:rPr>
              <a:t>_________ (strategy) </a:t>
            </a:r>
            <a:r>
              <a:rPr sz="2800">
                <a:latin typeface="Times New Roman" panose="02020603050405020304" charset="0"/>
                <a:cs typeface="Times New Roman" panose="02020603050405020304" charset="0"/>
              </a:rPr>
              <a:t>for </a:t>
            </a:r>
            <a:r>
              <a:rPr lang="en-US" sz="2800">
                <a:latin typeface="Times New Roman" panose="02020603050405020304" charset="0"/>
                <a:cs typeface="Times New Roman" panose="02020603050405020304" charset="0"/>
              </a:rPr>
              <a:t>___________ (autonomy) </a:t>
            </a:r>
            <a:r>
              <a:rPr sz="2800">
                <a:latin typeface="Times New Roman" panose="02020603050405020304" charset="0"/>
                <a:cs typeface="Times New Roman" panose="02020603050405020304" charset="0"/>
              </a:rPr>
              <a:t>cars–and perhaps for crowds of people too.</a:t>
            </a:r>
            <a:endParaRPr sz="28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National Geographic</a:t>
            </a:r>
            <a:r>
              <a:rPr lang="en-US" sz="2400" b="1">
                <a:solidFill>
                  <a:srgbClr val="ED7D31"/>
                </a:solidFill>
                <a:latin typeface="微软雅黑" panose="020B0503020204020204" charset="-122"/>
                <a:ea typeface="微软雅黑" panose="020B0503020204020204" charset="-122"/>
                <a:cs typeface="微软雅黑" panose="020B0503020204020204" charset="-122"/>
              </a:rPr>
              <a:t> (December 2023 </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BREAKTHROUGHS</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3"/>
            </p:custDataLst>
          </p:nvPr>
        </p:nvSpPr>
        <p:spPr>
          <a:xfrm>
            <a:off x="5391785" y="647700"/>
            <a:ext cx="9112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found </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10487025" y="104013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8007985" y="142621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wait</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6423660" y="221488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168910" y="3795395"/>
            <a:ext cx="61550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Though/Although/</a:t>
            </a:r>
            <a:r>
              <a:rPr sz="2800">
                <a:solidFill>
                  <a:srgbClr val="FF0000"/>
                </a:solidFill>
                <a:latin typeface="Times New Roman" panose="02020603050405020304" charset="0"/>
                <a:cs typeface="Times New Roman" panose="02020603050405020304" charset="0"/>
                <a:sym typeface="+mn-ea"/>
              </a:rPr>
              <a:t>While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9065260" y="261874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without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9"/>
            </p:custDataLst>
          </p:nvPr>
        </p:nvSpPr>
        <p:spPr>
          <a:xfrm>
            <a:off x="4980305" y="418592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was known</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10"/>
            </p:custDataLst>
          </p:nvPr>
        </p:nvSpPr>
        <p:spPr>
          <a:xfrm>
            <a:off x="6404610" y="457835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seemingly </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11"/>
            </p:custDataLst>
          </p:nvPr>
        </p:nvSpPr>
        <p:spPr>
          <a:xfrm>
            <a:off x="9565640" y="536956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strategies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2"/>
            </p:custDataLst>
          </p:nvPr>
        </p:nvSpPr>
        <p:spPr>
          <a:xfrm>
            <a:off x="2160270" y="57524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autonomous</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usher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take or show sb where they should go    </a:t>
            </a:r>
            <a:r>
              <a:rPr lang="zh-CN" altLang="en-US" sz="2800">
                <a:latin typeface="Times New Roman" panose="02020603050405020304" charset="0"/>
                <a:ea typeface="华文中宋" panose="02010600040101010101" charset="-122"/>
                <a:cs typeface="Times New Roman" panose="02020603050405020304" charset="0"/>
                <a:sym typeface="+mn-ea"/>
              </a:rPr>
              <a:t>把</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引往；引导；引领</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secretary ushered me into his office.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秘书把我领进他的办公室。</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impede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delay or stop the progress of sth</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阻碍；阻止</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Fallen rock is impeding the progress of rescue workers.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坠落的石头阻滞了救援人员的救援进程。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96850" y="2660650"/>
            <a:ext cx="43237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ushered him into the office.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5974080"/>
            <a:ext cx="79648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Work on the building was impeded by severe weather.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138680"/>
            <a:ext cx="9491980" cy="521970"/>
          </a:xfrm>
          <a:prstGeom prst="rect">
            <a:avLst/>
          </a:prstGeom>
          <a:noFill/>
        </p:spPr>
        <p:txBody>
          <a:bodyPr wrap="square" rtlCol="0" anchor="t">
            <a:spAutoFit/>
          </a:bodyPr>
          <a:lstStyle/>
          <a:p>
            <a:r>
              <a:rPr lang="zh-CN" sz="2800">
                <a:ea typeface="华文中宋" panose="02010600040101010101" charset="-122"/>
              </a:rPr>
              <a:t>我领他去办公室</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06420"/>
            <a:ext cx="429958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36995"/>
            <a:ext cx="785114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401310"/>
            <a:ext cx="8297545" cy="521970"/>
          </a:xfrm>
          <a:prstGeom prst="rect">
            <a:avLst/>
          </a:prstGeom>
          <a:noFill/>
        </p:spPr>
        <p:txBody>
          <a:bodyPr wrap="square" rtlCol="0" anchor="t">
            <a:spAutoFit/>
          </a:bodyPr>
          <a:p>
            <a:r>
              <a:rPr lang="zh-CN" altLang="en-US" sz="2800">
                <a:ea typeface="华文中宋" panose="02010600040101010101" charset="-122"/>
              </a:rPr>
              <a:t>楼房的施工因天气恶劣而停了下来。</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12090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40829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999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79946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species of tiny freshwater fish found in the Amazon Basin and in home aquariums around the world was discovered to possess something that a surprising number of people appear to lack: the ability to wait their turn.</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188845"/>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在亚马逊河流域和世界各地的家庭</a:t>
            </a:r>
            <a:r>
              <a:rPr lang="zh-CN" sz="2500">
                <a:latin typeface="Times New Roman" panose="02020603050405020304" charset="0"/>
                <a:ea typeface="华文中宋" panose="02010600040101010101" charset="-122"/>
                <a:cs typeface="Times New Roman" panose="02020603050405020304" charset="0"/>
              </a:rPr>
              <a:t>水族箱</a:t>
            </a:r>
            <a:r>
              <a:rPr sz="2500">
                <a:latin typeface="Times New Roman" panose="02020603050405020304" charset="0"/>
                <a:ea typeface="华文中宋" panose="02010600040101010101" charset="-122"/>
                <a:cs typeface="Times New Roman" panose="02020603050405020304" charset="0"/>
              </a:rPr>
              <a:t>中</a:t>
            </a:r>
            <a:r>
              <a:rPr lang="zh-CN" sz="2500">
                <a:latin typeface="Times New Roman" panose="02020603050405020304" charset="0"/>
                <a:ea typeface="华文中宋" panose="02010600040101010101" charset="-122"/>
                <a:cs typeface="Times New Roman" panose="02020603050405020304" charset="0"/>
              </a:rPr>
              <a:t>有</a:t>
            </a:r>
            <a:r>
              <a:rPr sz="2500">
                <a:latin typeface="Times New Roman" panose="02020603050405020304" charset="0"/>
                <a:ea typeface="华文中宋" panose="02010600040101010101" charset="-122"/>
                <a:cs typeface="Times New Roman" panose="02020603050405020304" charset="0"/>
              </a:rPr>
              <a:t>一种小型淡水鱼</a:t>
            </a:r>
            <a:r>
              <a:rPr lang="zh-CN" sz="2500">
                <a:latin typeface="Times New Roman" panose="02020603050405020304" charset="0"/>
                <a:ea typeface="华文中宋" panose="02010600040101010101" charset="-122"/>
                <a:cs typeface="Times New Roman" panose="02020603050405020304" charset="0"/>
              </a:rPr>
              <a:t>，它们</a:t>
            </a:r>
            <a:r>
              <a:rPr sz="2500">
                <a:latin typeface="Times New Roman" panose="02020603050405020304" charset="0"/>
                <a:ea typeface="华文中宋" panose="02010600040101010101" charset="-122"/>
                <a:cs typeface="Times New Roman" panose="02020603050405020304" charset="0"/>
              </a:rPr>
              <a:t>拥有一种令人惊讶的</a:t>
            </a:r>
            <a:r>
              <a:rPr lang="zh-CN" sz="2500">
                <a:latin typeface="Times New Roman" panose="02020603050405020304" charset="0"/>
                <a:ea typeface="华文中宋" panose="02010600040101010101" charset="-122"/>
                <a:cs typeface="Times New Roman" panose="02020603050405020304" charset="0"/>
              </a:rPr>
              <a:t>能力，而某些</a:t>
            </a:r>
            <a:r>
              <a:rPr sz="2500">
                <a:latin typeface="Times New Roman" panose="02020603050405020304" charset="0"/>
                <a:ea typeface="华文中宋" panose="02010600040101010101" charset="-122"/>
                <a:cs typeface="Times New Roman" panose="02020603050405020304" charset="0"/>
              </a:rPr>
              <a:t>人似乎缺乏</a:t>
            </a:r>
            <a:r>
              <a:rPr lang="zh-CN" sz="2500">
                <a:latin typeface="Times New Roman" panose="02020603050405020304" charset="0"/>
                <a:ea typeface="华文中宋" panose="02010600040101010101" charset="-122"/>
                <a:cs typeface="Times New Roman" panose="02020603050405020304" charset="0"/>
              </a:rPr>
              <a:t>这种能力，即排队等候</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421380"/>
            <a:ext cx="11751310" cy="32480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7830" y="3540760"/>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While the dexterity to exit without bottlenecking has been observed in ants, no other animal was known to have the skill. The study</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s authors believe that the neon tetras</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seemingly polite behavior might have evolved to help them pass between rocks in their river habitat.</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34975" y="5292725"/>
            <a:ext cx="1130871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虽然在</a:t>
            </a:r>
            <a:r>
              <a:rPr lang="zh-CN" sz="2500">
                <a:latin typeface="Times New Roman" panose="02020603050405020304" charset="0"/>
                <a:ea typeface="华文中宋" panose="02010600040101010101" charset="-122"/>
                <a:cs typeface="Times New Roman" panose="02020603050405020304" charset="0"/>
              </a:rPr>
              <a:t>蚁群中</a:t>
            </a:r>
            <a:r>
              <a:rPr sz="2500">
                <a:latin typeface="Times New Roman" panose="02020603050405020304" charset="0"/>
                <a:ea typeface="华文中宋" panose="02010600040101010101" charset="-122"/>
                <a:cs typeface="Times New Roman" panose="02020603050405020304" charset="0"/>
              </a:rPr>
              <a:t>已经观察到</a:t>
            </a:r>
            <a:r>
              <a:rPr lang="zh-CN" sz="2500">
                <a:latin typeface="Times New Roman" panose="02020603050405020304" charset="0"/>
                <a:ea typeface="华文中宋" panose="02010600040101010101" charset="-122"/>
                <a:cs typeface="Times New Roman" panose="02020603050405020304" charset="0"/>
              </a:rPr>
              <a:t>它们能灵活进出而不拥堵</a:t>
            </a:r>
            <a:r>
              <a:rPr sz="2500">
                <a:latin typeface="Times New Roman" panose="02020603050405020304" charset="0"/>
                <a:ea typeface="华文中宋" panose="02010600040101010101" charset="-122"/>
                <a:cs typeface="Times New Roman" panose="02020603050405020304" charset="0"/>
              </a:rPr>
              <a:t>，但</a:t>
            </a:r>
            <a:r>
              <a:rPr lang="zh-CN" sz="2500">
                <a:latin typeface="Times New Roman" panose="02020603050405020304" charset="0"/>
                <a:ea typeface="华文中宋" panose="02010600040101010101" charset="-122"/>
                <a:cs typeface="Times New Roman" panose="02020603050405020304" charset="0"/>
              </a:rPr>
              <a:t>还</a:t>
            </a:r>
            <a:r>
              <a:rPr sz="2500">
                <a:latin typeface="Times New Roman" panose="02020603050405020304" charset="0"/>
                <a:ea typeface="华文中宋" panose="02010600040101010101" charset="-122"/>
                <a:cs typeface="Times New Roman" panose="02020603050405020304" charset="0"/>
              </a:rPr>
              <a:t>没有</a:t>
            </a:r>
            <a:r>
              <a:rPr lang="zh-CN" sz="2500">
                <a:latin typeface="Times New Roman" panose="02020603050405020304" charset="0"/>
                <a:ea typeface="华文中宋" panose="02010600040101010101" charset="-122"/>
                <a:cs typeface="Times New Roman" panose="02020603050405020304" charset="0"/>
              </a:rPr>
              <a:t>发现</a:t>
            </a:r>
            <a:r>
              <a:rPr sz="2500">
                <a:latin typeface="Times New Roman" panose="02020603050405020304" charset="0"/>
                <a:ea typeface="华文中宋" panose="02010600040101010101" charset="-122"/>
                <a:cs typeface="Times New Roman" panose="02020603050405020304" charset="0"/>
              </a:rPr>
              <a:t>其他动物具有这种技能。该研究的作者认为，</a:t>
            </a:r>
            <a:r>
              <a:rPr lang="zh-CN" sz="2500">
                <a:latin typeface="Times New Roman" panose="02020603050405020304" charset="0"/>
                <a:ea typeface="华文中宋" panose="02010600040101010101" charset="-122"/>
                <a:cs typeface="Times New Roman" panose="02020603050405020304" charset="0"/>
              </a:rPr>
              <a:t>霓虹灯鱼</a:t>
            </a:r>
            <a:r>
              <a:rPr sz="2500">
                <a:latin typeface="Times New Roman" panose="02020603050405020304" charset="0"/>
                <a:ea typeface="华文中宋" panose="02010600040101010101" charset="-122"/>
                <a:cs typeface="Times New Roman" panose="02020603050405020304" charset="0"/>
              </a:rPr>
              <a:t>看似礼貌的行为可能是为了帮助它们在河流栖息地的岩石之间穿行而进化出来的。</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34373" y="218440"/>
            <a:ext cx="572643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Newsweek 12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p:nvPr/>
        </p:nvPicPr>
        <p:blipFill>
          <a:blip r:embed="rId1"/>
          <a:stretch>
            <a:fillRect/>
          </a:stretch>
        </p:blipFill>
        <p:spPr>
          <a:xfrm>
            <a:off x="911225" y="960120"/>
            <a:ext cx="10372725" cy="5653405"/>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December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1226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 shooting in Dallas, Texas,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the lives of four people and left a 15-year-old girl hospitalized, according to local police. A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is not in </a:t>
            </a:r>
            <a:r>
              <a:rPr lang="en-US" altLang="zh-CN" sz="2800">
                <a:solidFill>
                  <a:srgbClr val="0000FF"/>
                </a:solidFill>
                <a:latin typeface="Times New Roman" panose="02020603050405020304" charset="0"/>
                <a:ea typeface="+mn-ea"/>
                <a:cs typeface="Times New Roman" panose="02020603050405020304" charset="0"/>
              </a:rPr>
              <a:t>custody</a:t>
            </a:r>
            <a:r>
              <a:rPr sz="2800">
                <a:latin typeface="Times New Roman" panose="02020603050405020304" charset="0"/>
                <a:cs typeface="Times New Roman" panose="02020603050405020304" charset="0"/>
              </a:rPr>
              <a:t>, the Dallas Police Department (DPD) said in a statement. </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At this time, this is believed to be an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incident and there is no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to the public,</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 Dallas police said. Around 4:20 p.m. on Sunday, police were called about a shooting in the 9700 block of Royce Drive in the Rylie neighborhood of Dallas, Texas, DPD said. When officers arrived on the scene, they found five people suffering from </a:t>
            </a:r>
            <a:r>
              <a:rPr lang="en-US" sz="2800">
                <a:latin typeface="Times New Roman" panose="02020603050405020304" charset="0"/>
                <a:cs typeface="Times New Roman" panose="02020603050405020304" charset="0"/>
              </a:rPr>
              <a:t>_____________</a:t>
            </a:r>
            <a:r>
              <a:rPr sz="2800">
                <a:latin typeface="Times New Roman" panose="02020603050405020304" charset="0"/>
                <a:cs typeface="Times New Roman" panose="02020603050405020304" charset="0"/>
              </a:rPr>
              <a:t>. Three adults died at the scene, and two juvenile </a:t>
            </a:r>
            <a:r>
              <a:rPr lang="en-US" sz="2800">
                <a:latin typeface="Times New Roman" panose="02020603050405020304" charset="0"/>
                <a:cs typeface="Times New Roman" panose="02020603050405020304" charset="0"/>
              </a:rPr>
              <a:t>______</a:t>
            </a:r>
            <a:r>
              <a:rPr sz="2800">
                <a:latin typeface="Times New Roman" panose="02020603050405020304" charset="0"/>
                <a:cs typeface="Times New Roman" panose="02020603050405020304" charset="0"/>
              </a:rPr>
              <a:t>, a 15-year-old female and a </a:t>
            </a:r>
            <a:r>
              <a:rPr lang="en-US" sz="2800">
                <a:latin typeface="Times New Roman" panose="02020603050405020304" charset="0"/>
                <a:cs typeface="Times New Roman" panose="02020603050405020304" charset="0"/>
              </a:rPr>
              <a:t>one</a:t>
            </a:r>
            <a:r>
              <a:rPr sz="2800">
                <a:latin typeface="Times New Roman" panose="02020603050405020304" charset="0"/>
                <a:cs typeface="Times New Roman" panose="02020603050405020304" charset="0"/>
              </a:rPr>
              <a:t>-year-old boy, were transported to a nearby hospital, the DPD said. The little boy </a:t>
            </a:r>
            <a:r>
              <a:rPr lang="en-US" altLang="zh-CN" sz="2800">
                <a:solidFill>
                  <a:srgbClr val="0000FF"/>
                </a:solidFill>
                <a:latin typeface="Times New Roman" panose="02020603050405020304" charset="0"/>
                <a:ea typeface="+mn-ea"/>
                <a:cs typeface="Times New Roman" panose="02020603050405020304" charset="0"/>
              </a:rPr>
              <a:t>succumb</a:t>
            </a:r>
            <a:r>
              <a:rPr sz="2800">
                <a:latin typeface="Times New Roman" panose="02020603050405020304" charset="0"/>
                <a:cs typeface="Times New Roman" panose="02020603050405020304" charset="0"/>
              </a:rPr>
              <a:t>ed to his injuries. The teen who was wounded was last listed</a:t>
            </a:r>
            <a:r>
              <a:rPr lang="en-US" sz="2800">
                <a:latin typeface="Times New Roman" panose="02020603050405020304" charset="0"/>
                <a:cs typeface="Times New Roman" panose="02020603050405020304" charset="0"/>
              </a:rPr>
              <a:t> ________________</a:t>
            </a:r>
            <a:r>
              <a:rPr sz="2800">
                <a:latin typeface="Times New Roman" panose="02020603050405020304" charset="0"/>
                <a:cs typeface="Times New Roman" panose="02020603050405020304" charset="0"/>
              </a:rPr>
              <a:t>, DPD said. Additional details about the victims were </a:t>
            </a:r>
            <a:r>
              <a:rPr lang="en-US" sz="2800">
                <a:latin typeface="Times New Roman" panose="02020603050405020304" charset="0"/>
                <a:cs typeface="Times New Roman" panose="02020603050405020304" charset="0"/>
              </a:rPr>
              <a:t>___________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at the time of publication. The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for the mass shooting was unknown as of Sunday night. The investigation is </a:t>
            </a:r>
            <a:r>
              <a:rPr lang="en-US" sz="2800">
                <a:latin typeface="Times New Roman" panose="02020603050405020304" charset="0"/>
                <a:cs typeface="Times New Roman" panose="02020603050405020304" charset="0"/>
              </a:rPr>
              <a:t>_______</a:t>
            </a:r>
            <a:r>
              <a:rPr sz="2800">
                <a:latin typeface="Times New Roman" panose="02020603050405020304" charset="0"/>
                <a:cs typeface="Times New Roman" panose="02020603050405020304" charset="0"/>
              </a:rPr>
              <a:t>, DPD said. Newsweek reached out via email on Sunday to DPD for an update on the incident.</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3" name="文本框 2"/>
          <p:cNvSpPr txBox="1"/>
          <p:nvPr>
            <p:custDataLst>
              <p:tags r:id="rId4"/>
            </p:custDataLst>
          </p:nvPr>
        </p:nvSpPr>
        <p:spPr>
          <a:xfrm>
            <a:off x="4639945" y="544830"/>
            <a:ext cx="1981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claimed</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custDataLst>
              <p:tags r:id="rId5"/>
            </p:custDataLst>
          </p:nvPr>
        </p:nvSpPr>
        <p:spPr>
          <a:xfrm>
            <a:off x="6123940" y="1819910"/>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threat </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6910705" y="3514725"/>
            <a:ext cx="4003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victims</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159385" y="4805045"/>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 stable condition</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6543040" y="5235575"/>
            <a:ext cx="23463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motive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custDataLst>
              <p:tags r:id="rId9"/>
            </p:custDataLst>
          </p:nvPr>
        </p:nvSpPr>
        <p:spPr>
          <a:xfrm>
            <a:off x="7220585" y="5655310"/>
            <a:ext cx="36969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ongoing</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custDataLst>
              <p:tags r:id="rId10"/>
            </p:custDataLst>
          </p:nvPr>
        </p:nvSpPr>
        <p:spPr>
          <a:xfrm>
            <a:off x="101600" y="5235575"/>
            <a:ext cx="2070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not available</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custDataLst>
              <p:tags r:id="rId11"/>
            </p:custDataLst>
          </p:nvPr>
        </p:nvSpPr>
        <p:spPr>
          <a:xfrm>
            <a:off x="9707880" y="3084195"/>
            <a:ext cx="23374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gunshot wounds</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2"/>
            </p:custDataLst>
          </p:nvPr>
        </p:nvSpPr>
        <p:spPr>
          <a:xfrm>
            <a:off x="1347470" y="1799590"/>
            <a:ext cx="28638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isolated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custDataLst>
              <p:tags r:id="rId13"/>
            </p:custDataLst>
          </p:nvPr>
        </p:nvSpPr>
        <p:spPr>
          <a:xfrm>
            <a:off x="7141845" y="958850"/>
            <a:ext cx="24149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suspect </a:t>
            </a:r>
            <a:endParaRPr sz="2800">
              <a:solidFill>
                <a:srgbClr val="FF0000"/>
              </a:solidFill>
              <a:latin typeface="Times New Roman" panose="02020603050405020304" charset="0"/>
              <a:cs typeface="Times New Roman" panose="02020603050405020304" charset="0"/>
              <a:sym typeface="+mn-ea"/>
            </a:endParaRPr>
          </a:p>
        </p:txBody>
      </p:sp>
      <p:pic>
        <p:nvPicPr>
          <p:cNvPr id="19" name="Newsweek.12.05.2023">
            <a:hlinkClick r:id="" action="ppaction://media"/>
          </p:cNvPr>
          <p:cNvPicPr/>
          <p:nvPr>
            <a:audioFile r:link="rId14"/>
            <p:extLst>
              <p:ext uri="{DAA4B4D4-6D71-4841-9C94-3DE7FCFB9230}">
                <p14:media xmlns:p14="http://schemas.microsoft.com/office/powerpoint/2010/main" r:embed="rId15"/>
              </p:ext>
            </p:extLst>
          </p:nvPr>
        </p:nvPicPr>
        <p:blipFill>
          <a:blip r:embed="rId3"/>
          <a:stretch>
            <a:fillRect/>
          </a:stretch>
        </p:blipFill>
        <p:spPr>
          <a:xfrm>
            <a:off x="11426190" y="608584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9"/>
                </p:tgtEl>
              </p:cMediaNode>
            </p:audio>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custody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state of being in prison, especially while waiting for trial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（尤指在候审时的）拘留，拘押，羁押</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After the riot, 32 people were taken into police custody.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那场暴乱之后，有</a:t>
            </a:r>
            <a:r>
              <a:rPr lang="en-US" altLang="zh-CN" sz="2800">
                <a:latin typeface="Times New Roman" panose="02020603050405020304" charset="0"/>
                <a:ea typeface="华文中宋" panose="02010600040101010101" charset="-122"/>
                <a:cs typeface="Times New Roman" panose="02020603050405020304" charset="0"/>
              </a:rPr>
              <a:t>32</a:t>
            </a:r>
            <a:r>
              <a:rPr lang="zh-CN" altLang="en-US" sz="2800">
                <a:latin typeface="Times New Roman" panose="02020603050405020304" charset="0"/>
                <a:ea typeface="华文中宋" panose="02010600040101010101" charset="-122"/>
                <a:cs typeface="Times New Roman" panose="02020603050405020304" charset="0"/>
              </a:rPr>
              <a:t>人被警方拘留</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succumb</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sth) to not be able to fight an attack, an illness, a temptation. etc.</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屈服；屈从；抵挡不住（攻击、疾病、诱惑等）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 was determined not to succumb to the virus.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我坚决不向病毒屈服。</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47320" y="3232150"/>
            <a:ext cx="102304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was taken into custody later that day.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42875" y="6311265"/>
            <a:ext cx="60109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finally succumbed to Lucy’s charms.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668905"/>
            <a:ext cx="9491980" cy="521970"/>
          </a:xfrm>
          <a:prstGeom prst="rect">
            <a:avLst/>
          </a:prstGeom>
          <a:noFill/>
        </p:spPr>
        <p:txBody>
          <a:bodyPr wrap="square" rtlCol="0" anchor="t">
            <a:spAutoFit/>
          </a:bodyPr>
          <a:lstStyle/>
          <a:p>
            <a:r>
              <a:rPr lang="zh-CN" sz="2800">
                <a:ea typeface="华文中宋" panose="02010600040101010101" charset="-122"/>
              </a:rPr>
              <a:t>她那天后来被拘留了</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46170"/>
            <a:ext cx="594169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38125" y="6752590"/>
            <a:ext cx="585533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04110" y="5770880"/>
            <a:ext cx="8297545" cy="521970"/>
          </a:xfrm>
          <a:prstGeom prst="rect">
            <a:avLst/>
          </a:prstGeom>
          <a:noFill/>
        </p:spPr>
        <p:txBody>
          <a:bodyPr wrap="square" rtlCol="0" anchor="t">
            <a:spAutoFit/>
          </a:bodyPr>
          <a:p>
            <a:r>
              <a:rPr lang="zh-CN" altLang="en-US" sz="2800">
                <a:ea typeface="华文中宋" panose="02010600040101010101" charset="-122"/>
              </a:rPr>
              <a:t>他最终为</a:t>
            </a:r>
            <a:r>
              <a:rPr lang="en-US" altLang="zh-CN" sz="2800">
                <a:ea typeface="华文中宋" panose="02010600040101010101" charset="-122"/>
              </a:rPr>
              <a:t>Lucy</a:t>
            </a:r>
            <a:r>
              <a:rPr lang="zh-CN" altLang="en-US" sz="2800">
                <a:ea typeface="华文中宋" panose="02010600040101010101" charset="-122"/>
              </a:rPr>
              <a:t>的魅力所倾倒。</a:t>
            </a:r>
            <a:endParaRPr lang="zh-CN" altLang="en-US" sz="2800">
              <a:ea typeface="华文中宋" panose="02010600040101010101" charset="-122"/>
            </a:endParaRPr>
          </a:p>
        </p:txBody>
      </p:sp>
      <p:sp>
        <p:nvSpPr>
          <p:cNvPr id="5" name="文本框 1"/>
          <p:cNvSpPr txBox="1"/>
          <p:nvPr>
            <p:custDataLst>
              <p:tags r:id="rId1"/>
            </p:custDataLst>
          </p:nvPr>
        </p:nvSpPr>
        <p:spPr>
          <a:xfrm>
            <a:off x="126365" y="264096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77913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31984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When officers arrived on the scene, they found five people suffering from gunshot wounds. Three adults died at the scene, and two juvenile victims, a 15-year-old female and a one-year-old boy, were transported to a nearby hospital, the DPD said. The little boy succumbed to his injuries.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601595"/>
            <a:ext cx="1131951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当警察到达现场时，他们发现有五人受了枪伤。</a:t>
            </a:r>
            <a:r>
              <a:rPr lang="zh-CN" sz="2500">
                <a:latin typeface="Times New Roman" panose="02020603050405020304" charset="0"/>
                <a:ea typeface="华文中宋" panose="02010600040101010101" charset="-122"/>
                <a:cs typeface="Times New Roman" panose="02020603050405020304" charset="0"/>
              </a:rPr>
              <a:t>达拉斯警方称，</a:t>
            </a:r>
            <a:r>
              <a:rPr sz="2500">
                <a:latin typeface="Times New Roman" panose="02020603050405020304" charset="0"/>
                <a:ea typeface="华文中宋" panose="02010600040101010101" charset="-122"/>
                <a:cs typeface="Times New Roman" panose="02020603050405020304" charset="0"/>
              </a:rPr>
              <a:t>三名成年人当场死亡，两名青少年受害者</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一名15岁的女性和一名1岁的男孩被送往附近的医院。小男孩伤重不治。</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4228465"/>
            <a:ext cx="11751310" cy="23749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25323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Additional details about the victims were not available at the time of publication. The motive for the mass shooting was unknown as of Sunday night. The investigation is onging, DPD said.</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46405" y="5617845"/>
            <a:ext cx="1137920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在本文发表时，还无法获得有关受害者的更多细节。截至周日晚上，大规模枪击事件的动机尚不清楚。</a:t>
            </a:r>
            <a:r>
              <a:rPr lang="zh-CN" sz="2500">
                <a:latin typeface="Times New Roman" panose="02020603050405020304" charset="0"/>
                <a:ea typeface="华文中宋" panose="02010600040101010101" charset="-122"/>
                <a:cs typeface="Times New Roman" panose="02020603050405020304" charset="0"/>
              </a:rPr>
              <a:t>达拉斯</a:t>
            </a:r>
            <a:r>
              <a:rPr sz="2500">
                <a:latin typeface="Times New Roman" panose="02020603050405020304" charset="0"/>
                <a:ea typeface="华文中宋" panose="02010600040101010101" charset="-122"/>
                <a:cs typeface="Times New Roman" panose="02020603050405020304" charset="0"/>
              </a:rPr>
              <a:t>警方表示，调查仍在进行中。</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1. Hospitals ban visitors as norovirus spreads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由于诺如病毒的传播，医院禁止访客</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0" name="图片 99"/>
          <p:cNvPicPr>
            <a:picLocks noChangeAspect="1"/>
          </p:cNvPicPr>
          <p:nvPr/>
        </p:nvPicPr>
        <p:blipFill>
          <a:blip r:embed="rId2"/>
          <a:stretch>
            <a:fillRect/>
          </a:stretch>
        </p:blipFill>
        <p:spPr>
          <a:xfrm>
            <a:off x="2614741" y="1469518"/>
            <a:ext cx="6962518" cy="46440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Daily Express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(9th December 2023 Page 10)</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0" y="445135"/>
            <a:ext cx="12192635" cy="6500495"/>
          </a:xfrm>
          <a:prstGeom prst="rect">
            <a:avLst/>
          </a:prstGeom>
          <a:noFill/>
        </p:spPr>
        <p:txBody>
          <a:bodyPr wrap="square" rtlCol="0" anchor="t">
            <a:spAutoFit/>
          </a:bodyPr>
          <a:p>
            <a:pPr indent="0" fontAlgn="auto">
              <a:lnSpc>
                <a:spcPts val="23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Visitors have been stopped </a:t>
            </a:r>
            <a:r>
              <a:rPr lang="en-US" altLang="zh-CN" sz="2400">
                <a:latin typeface="Times New Roman" panose="02020603050405020304" charset="0"/>
                <a:cs typeface="Times New Roman" panose="02020603050405020304" charset="0"/>
              </a:rPr>
              <a:t>______ </a:t>
            </a:r>
            <a:r>
              <a:rPr lang="zh-CN" altLang="en-US" sz="2400">
                <a:latin typeface="Times New Roman" panose="02020603050405020304" charset="0"/>
                <a:cs typeface="Times New Roman" panose="02020603050405020304" charset="0"/>
              </a:rPr>
              <a:t>seeing loved ones in some hospitals hit by </a:t>
            </a:r>
            <a:r>
              <a:rPr lang="en-US" altLang="zh-CN" sz="2400">
                <a:latin typeface="Times New Roman" panose="02020603050405020304" charset="0"/>
                <a:cs typeface="Times New Roman" panose="02020603050405020304" charset="0"/>
              </a:rPr>
              <a:t>an </a:t>
            </a:r>
            <a:r>
              <a:rPr lang="zh-CN" altLang="en-US" sz="2400">
                <a:latin typeface="Times New Roman" panose="02020603050405020304" charset="0"/>
                <a:cs typeface="Times New Roman" panose="02020603050405020304" charset="0"/>
              </a:rPr>
              <a:t>outbreak of winter vomiting bug norovirus. </a:t>
            </a:r>
            <a:endParaRPr lang="zh-CN" altLang="en-US" sz="2400">
              <a:latin typeface="Times New Roman" panose="02020603050405020304" charset="0"/>
              <a:cs typeface="Times New Roman" panose="02020603050405020304" charset="0"/>
            </a:endParaRPr>
          </a:p>
          <a:p>
            <a:pPr indent="0" fontAlgn="auto">
              <a:lnSpc>
                <a:spcPts val="23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Cases have jumped 15% in a week and already this season there have been double the number of people </a:t>
            </a:r>
            <a:r>
              <a:rPr lang="en-US" altLang="zh-CN" sz="2400">
                <a:latin typeface="Times New Roman" panose="02020603050405020304" charset="0"/>
                <a:cs typeface="Times New Roman" panose="02020603050405020304" charset="0"/>
              </a:rPr>
              <a:t>________ (need) </a:t>
            </a:r>
            <a:r>
              <a:rPr lang="zh-CN" altLang="en-US" sz="2400">
                <a:latin typeface="Times New Roman" panose="02020603050405020304" charset="0"/>
                <a:cs typeface="Times New Roman" panose="02020603050405020304" charset="0"/>
              </a:rPr>
              <a:t>hospital care. A total of 498 NHS beds have been occupied by norovirus patients or closed as part of infection control measures around England.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Wards have also been closed to new </a:t>
            </a:r>
            <a:r>
              <a:rPr lang="en-US" altLang="zh-CN" sz="2400">
                <a:latin typeface="Times New Roman" panose="02020603050405020304" charset="0"/>
                <a:cs typeface="Times New Roman" panose="02020603050405020304" charset="0"/>
              </a:rPr>
              <a:t>__________ (admit) </a:t>
            </a:r>
            <a:r>
              <a:rPr lang="zh-CN" altLang="en-US" sz="2400">
                <a:latin typeface="Times New Roman" panose="02020603050405020304" charset="0"/>
                <a:cs typeface="Times New Roman" panose="02020603050405020304" charset="0"/>
              </a:rPr>
              <a:t>in North Wales. The measures have been introduced in an attempt </a:t>
            </a:r>
            <a:r>
              <a:rPr lang="en-US" altLang="zh-CN" sz="2400">
                <a:latin typeface="Times New Roman" panose="02020603050405020304" charset="0"/>
                <a:cs typeface="Times New Roman" panose="02020603050405020304" charset="0"/>
              </a:rPr>
              <a:t>_________ (control)</a:t>
            </a:r>
            <a:r>
              <a:rPr lang="zh-CN" altLang="en-US" sz="2400">
                <a:latin typeface="Times New Roman" panose="02020603050405020304" charset="0"/>
                <a:cs typeface="Times New Roman" panose="02020603050405020304" charset="0"/>
              </a:rPr>
              <a:t> the spread of the </a:t>
            </a:r>
            <a:r>
              <a:rPr lang="en-US" altLang="zh-CN" sz="2400">
                <a:latin typeface="Times New Roman" panose="02020603050405020304" charset="0"/>
                <a:cs typeface="Times New Roman" panose="02020603050405020304" charset="0"/>
              </a:rPr>
              <a:t>______ (high) </a:t>
            </a:r>
            <a:r>
              <a:rPr lang="zh-CN" altLang="en-US" sz="2400">
                <a:solidFill>
                  <a:schemeClr val="tx1"/>
                </a:solidFill>
                <a:latin typeface="Times New Roman" panose="02020603050405020304" charset="0"/>
                <a:cs typeface="Times New Roman" panose="02020603050405020304" charset="0"/>
              </a:rPr>
              <a:t>infectious </a:t>
            </a:r>
            <a:r>
              <a:rPr lang="zh-CN" altLang="en-US" sz="2400">
                <a:latin typeface="Times New Roman" panose="02020603050405020304" charset="0"/>
                <a:cs typeface="Times New Roman" panose="02020603050405020304" charset="0"/>
              </a:rPr>
              <a:t>illness that causes diarrhoea and vomiting.</a:t>
            </a:r>
            <a:endParaRPr lang="zh-CN" altLang="en-US" sz="2400">
              <a:latin typeface="Times New Roman" panose="02020603050405020304" charset="0"/>
              <a:cs typeface="Times New Roman" panose="02020603050405020304" charset="0"/>
            </a:endParaRPr>
          </a:p>
          <a:p>
            <a:pPr indent="0" fontAlgn="auto">
              <a:lnSpc>
                <a:spcPts val="23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Sufferers usually recover within a few days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a </a:t>
            </a:r>
            <a:r>
              <a:rPr lang="zh-CN" altLang="en-US" sz="2400">
                <a:solidFill>
                  <a:srgbClr val="0000FF"/>
                </a:solidFill>
                <a:latin typeface="Times New Roman" panose="02020603050405020304" charset="0"/>
                <a:cs typeface="Times New Roman" panose="02020603050405020304" charset="0"/>
              </a:rPr>
              <a:t>spike </a:t>
            </a:r>
            <a:r>
              <a:rPr lang="zh-CN" altLang="en-US" sz="2400">
                <a:latin typeface="Times New Roman" panose="02020603050405020304" charset="0"/>
                <a:cs typeface="Times New Roman" panose="02020603050405020304" charset="0"/>
              </a:rPr>
              <a:t>in cases can put extra pressure on hospitals </a:t>
            </a:r>
            <a:r>
              <a:rPr lang="en-US" altLang="zh-CN" sz="2400">
                <a:latin typeface="Times New Roman" panose="02020603050405020304" charset="0"/>
                <a:cs typeface="Times New Roman" panose="02020603050405020304" charset="0"/>
              </a:rPr>
              <a:t>__________ </a:t>
            </a:r>
            <a:r>
              <a:rPr lang="zh-CN" altLang="en-US" sz="2400">
                <a:latin typeface="Times New Roman" panose="02020603050405020304" charset="0"/>
                <a:cs typeface="Times New Roman" panose="02020603050405020304" charset="0"/>
              </a:rPr>
              <a:t>are also caring for patients with winter flu, Covid and other seasonal illnesses. NHS England figures have revealed that cases of flu have soared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more than 50% in a week, with an average of 234 people in hospital with the illness every day last week.</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Health chiefs also fear new Covid variant JN1 could spark a wave of </a:t>
            </a:r>
            <a:r>
              <a:rPr lang="zh-CN" altLang="en-US" sz="2400">
                <a:solidFill>
                  <a:schemeClr val="tx1"/>
                </a:solidFill>
                <a:latin typeface="Times New Roman" panose="02020603050405020304" charset="0"/>
                <a:cs typeface="Times New Roman" panose="02020603050405020304" charset="0"/>
              </a:rPr>
              <a:t>infection</a:t>
            </a:r>
            <a:r>
              <a:rPr lang="zh-CN" altLang="en-US" sz="2400">
                <a:latin typeface="Times New Roman" panose="02020603050405020304" charset="0"/>
                <a:cs typeface="Times New Roman" panose="02020603050405020304" charset="0"/>
              </a:rPr>
              <a:t>. Three wards </a:t>
            </a:r>
            <a:r>
              <a:rPr lang="en-US" altLang="zh-CN" sz="2400">
                <a:latin typeface="Times New Roman" panose="02020603050405020304" charset="0"/>
                <a:cs typeface="Times New Roman" panose="02020603050405020304" charset="0"/>
              </a:rPr>
              <a:t>___________ (close)</a:t>
            </a:r>
            <a:r>
              <a:rPr lang="zh-CN" altLang="en-US" sz="2400">
                <a:latin typeface="Times New Roman" panose="02020603050405020304" charset="0"/>
                <a:cs typeface="Times New Roman" panose="02020603050405020304" charset="0"/>
              </a:rPr>
              <a:t> yesterday at the </a:t>
            </a:r>
            <a:r>
              <a:rPr lang="en-US" altLang="zh-CN" sz="2400">
                <a:latin typeface="Times New Roman" panose="02020603050405020304" charset="0"/>
                <a:cs typeface="Times New Roman" panose="02020603050405020304" charset="0"/>
              </a:rPr>
              <a:t>Ja</a:t>
            </a:r>
            <a:r>
              <a:rPr lang="zh-CN" altLang="en-US" sz="2400">
                <a:latin typeface="Times New Roman" panose="02020603050405020304" charset="0"/>
                <a:cs typeface="Times New Roman" panose="02020603050405020304" charset="0"/>
              </a:rPr>
              <a:t>mes Cook University hospital in Middles-brough and visiting hours </a:t>
            </a:r>
            <a:r>
              <a:rPr lang="zh-CN" altLang="en-US" sz="2400">
                <a:solidFill>
                  <a:srgbClr val="0000FF"/>
                </a:solidFill>
                <a:latin typeface="Times New Roman" panose="02020603050405020304" charset="0"/>
                <a:cs typeface="Times New Roman" panose="02020603050405020304" charset="0"/>
              </a:rPr>
              <a:t>axe</a:t>
            </a:r>
            <a:r>
              <a:rPr lang="zh-CN" altLang="en-US" sz="2400">
                <a:latin typeface="Times New Roman" panose="02020603050405020304" charset="0"/>
                <a:cs typeface="Times New Roman" panose="02020603050405020304" charset="0"/>
              </a:rPr>
              <a:t>d at Cheshire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Ellesmere Port Hospital and the Countess Of Chester Hospital.</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Southampton General Hospital closed a ward after a five-fold increase in patients within a week, and wards have also been closed and visiting restricted at Wrexham Maelor Hospital in North Wales.</a:t>
            </a:r>
            <a:endParaRPr lang="zh-CN" altLang="en-US" sz="2400">
              <a:latin typeface="Times New Roman" panose="02020603050405020304" charset="0"/>
              <a:cs typeface="Times New Roman" panose="02020603050405020304" charset="0"/>
            </a:endParaRPr>
          </a:p>
          <a:p>
            <a:pPr indent="0" fontAlgn="auto">
              <a:lnSpc>
                <a:spcPts val="23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Professor Julian Redhead, NHS chief for urgent and emergency care,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said: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we experience more spells of cold weather and people gathering indoors,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we expect to see a </a:t>
            </a:r>
            <a:r>
              <a:rPr lang="en-US" altLang="zh-CN" sz="2400">
                <a:latin typeface="Times New Roman" panose="02020603050405020304" charset="0"/>
                <a:cs typeface="Times New Roman" panose="02020603050405020304" charset="0"/>
              </a:rPr>
              <a:t>______________________________________ (continue) </a:t>
            </a:r>
            <a:r>
              <a:rPr lang="zh-CN" altLang="en-US" sz="2400">
                <a:latin typeface="Times New Roman" panose="02020603050405020304" charset="0"/>
                <a:cs typeface="Times New Roman" panose="02020603050405020304" charset="0"/>
              </a:rPr>
              <a:t>increase in winter viruses.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3790315" y="359410"/>
            <a:ext cx="84645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from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327150" y="1289050"/>
            <a:ext cx="13004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needing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048000" y="1871980"/>
            <a:ext cx="158940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admissions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763395" y="2198370"/>
            <a:ext cx="13703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control</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455410" y="2190115"/>
            <a:ext cx="10642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highly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730875" y="2819400"/>
            <a:ext cx="65405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but</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246505" y="3099435"/>
            <a:ext cx="15119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that</a:t>
            </a:r>
            <a:r>
              <a:rPr lang="en-US" altLang="zh-CN" sz="2400">
                <a:solidFill>
                  <a:srgbClr val="FF0000"/>
                </a:solidFill>
                <a:latin typeface="Times New Roman" panose="02020603050405020304" charset="0"/>
                <a:cs typeface="Times New Roman" panose="02020603050405020304" charset="0"/>
                <a:sym typeface="+mn-ea"/>
              </a:rPr>
              <a:t>/which</a:t>
            </a:r>
            <a:r>
              <a:rPr lang="zh-CN" altLang="en-US" sz="2400">
                <a:solidFill>
                  <a:srgbClr val="FF0000"/>
                </a:solidFill>
                <a:latin typeface="Times New Roman" panose="02020603050405020304" charset="0"/>
                <a:cs typeface="Times New Roman" panose="02020603050405020304" charset="0"/>
                <a:sym typeface="+mn-ea"/>
              </a:rPr>
              <a: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311640" y="3373755"/>
            <a:ext cx="5321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05410" y="4318000"/>
            <a:ext cx="16579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were closed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05410" y="6412230"/>
            <a:ext cx="609600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continued</a:t>
            </a:r>
            <a:r>
              <a:rPr lang="en-US" altLang="zh-CN" sz="2400">
                <a:solidFill>
                  <a:srgbClr val="FF0000"/>
                </a:solidFill>
                <a:latin typeface="Times New Roman" panose="02020603050405020304" charset="0"/>
                <a:cs typeface="Times New Roman" panose="02020603050405020304" charset="0"/>
                <a:sym typeface="+mn-ea"/>
              </a:rPr>
              <a:t>/ continual/ continuing/ continuous</a:t>
            </a:r>
            <a:r>
              <a:rPr lang="zh-CN" altLang="en-US" sz="2400">
                <a:solidFill>
                  <a:srgbClr val="FF0000"/>
                </a:solidFill>
                <a:latin typeface="Times New Roman" panose="02020603050405020304" charset="0"/>
                <a:cs typeface="Times New Roman" panose="02020603050405020304" charset="0"/>
                <a:sym typeface="+mn-ea"/>
              </a:rPr>
              <a:t>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9" grpId="0"/>
      <p:bldP spid="11" grpId="0"/>
      <p:bldP spid="12" grpId="0"/>
      <p:bldP spid="13" grpId="0"/>
      <p:bldP spid="15" grpId="0"/>
      <p:bldP spid="3" grpId="1"/>
      <p:bldP spid="2" grpId="1"/>
      <p:bldP spid="4" grpId="1"/>
      <p:bldP spid="5" grpId="1"/>
      <p:bldP spid="7" grpId="1"/>
      <p:bldP spid="8" grpId="1"/>
      <p:bldP spid="9" grpId="1"/>
      <p:bldP spid="11" grpId="1"/>
      <p:bldP spid="12" grpId="1"/>
      <p:bldP spid="13" grpId="1"/>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spike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sudden large increase in sth 猛增；急升</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If price spikes continue, people will not afford the new houses they want.                                  如果价格继续飙升，人们将买不起他们想要的新房。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axe</a:t>
            </a:r>
            <a:r>
              <a:rPr lang="en-US" altLang="zh-CN" sz="2800"/>
              <a:t>: </a:t>
            </a:r>
            <a:r>
              <a:rPr sz="2800">
                <a:latin typeface="Times New Roman" panose="02020603050405020304" charset="0"/>
                <a:ea typeface="华文中宋" panose="02010600040101010101" charset="-122"/>
                <a:cs typeface="Times New Roman" panose="02020603050405020304" charset="0"/>
              </a:rPr>
              <a:t>to get rid of a service, system, etc. or to reduce the money spent on it by a large amount 精简（机构等）；大量削减（经费等）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Other less profitable services are to be axed later this year.</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其他盈利较少的服务项目预定今年稍晚将大量削减。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07137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574290"/>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In the last six months, there has been a spike in unemployment.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84810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company announced plans to axe 300 jobs.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054860"/>
            <a:ext cx="6095365" cy="521970"/>
          </a:xfrm>
          <a:prstGeom prst="rect">
            <a:avLst/>
          </a:prstGeom>
          <a:noFill/>
        </p:spPr>
        <p:txBody>
          <a:bodyPr wrap="square" rtlCol="0" anchor="t">
            <a:spAutoFit/>
          </a:bodyPr>
          <a:lstStyle/>
          <a:p>
            <a:r>
              <a:rPr lang="zh-CN" altLang="en-US" sz="2800">
                <a:ea typeface="华文中宋" panose="02010600040101010101" charset="-122"/>
              </a:rPr>
              <a:t>在过去的六个月里，失业率急剧上升。 </a:t>
            </a:r>
            <a:endParaRPr lang="zh-CN" altLang="en-US" sz="2800">
              <a:ea typeface="华文中宋" panose="02010600040101010101" charset="-122"/>
            </a:endParaRPr>
          </a:p>
        </p:txBody>
      </p:sp>
      <p:cxnSp>
        <p:nvCxnSpPr>
          <p:cNvPr id="3145728" name="直接连接符 8"/>
          <p:cNvCxnSpPr/>
          <p:nvPr/>
        </p:nvCxnSpPr>
        <p:spPr>
          <a:xfrm>
            <a:off x="311150" y="3063240"/>
            <a:ext cx="9046210"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64300"/>
            <a:ext cx="6835140"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95880" y="5488305"/>
            <a:ext cx="6563360" cy="521970"/>
          </a:xfrm>
          <a:prstGeom prst="rect">
            <a:avLst/>
          </a:prstGeom>
          <a:noFill/>
        </p:spPr>
        <p:txBody>
          <a:bodyPr wrap="square" rtlCol="0" anchor="t">
            <a:spAutoFit/>
          </a:bodyPr>
          <a:p>
            <a:r>
              <a:rPr lang="zh-CN" altLang="en-US" sz="2800">
                <a:ea typeface="华文中宋" panose="02010600040101010101" charset="-122"/>
              </a:rPr>
              <a:t>该公司宣布计划裁员</a:t>
            </a:r>
            <a:r>
              <a:rPr lang="zh-CN" altLang="en-US" sz="2800">
                <a:latin typeface="Times New Roman" panose="02020603050405020304" charset="0"/>
                <a:ea typeface="华文中宋" panose="02010600040101010101" charset="-122"/>
                <a:cs typeface="Times New Roman" panose="02020603050405020304" charset="0"/>
              </a:rPr>
              <a:t>300</a:t>
            </a:r>
            <a:r>
              <a:rPr lang="zh-CN" altLang="en-US" sz="2800">
                <a:ea typeface="华文中宋" panose="02010600040101010101" charset="-122"/>
              </a:rPr>
              <a:t>人。</a:t>
            </a:r>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40460"/>
            <a:ext cx="11588115" cy="21818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85750" y="1179195"/>
            <a:ext cx="11558270"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Cases have jumped 15% in a week and already this season there have been double the number of people needing hospital care. A total of 498 NHS beds have been occupied by norovirus patients or closed as part of infection control measures around England.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62585" y="2416810"/>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一周内病例增加了15%，本季度需要住院治疗的人数已经翻了一番。</a:t>
            </a:r>
            <a:r>
              <a:rPr sz="2400">
                <a:latin typeface="Times New Roman" panose="02020603050405020304" charset="0"/>
                <a:ea typeface="华文中宋" panose="02010600040101010101" charset="-122"/>
                <a:cs typeface="Times New Roman" panose="02020603050405020304" charset="0"/>
                <a:sym typeface="+mn-ea"/>
              </a:rPr>
              <a:t>共有498张NHS床位被诺如病毒患者占用</a:t>
            </a:r>
            <a:r>
              <a:rPr lang="zh-CN" sz="2400">
                <a:latin typeface="Times New Roman" panose="02020603050405020304" charset="0"/>
                <a:ea typeface="华文中宋" panose="02010600040101010101" charset="-122"/>
                <a:cs typeface="Times New Roman" panose="02020603050405020304" charset="0"/>
                <a:sym typeface="+mn-ea"/>
              </a:rPr>
              <a:t>，或者被关闭</a:t>
            </a:r>
            <a:r>
              <a:rPr sz="2400">
                <a:latin typeface="Times New Roman" panose="02020603050405020304" charset="0"/>
                <a:ea typeface="华文中宋" panose="02010600040101010101" charset="-122"/>
                <a:cs typeface="Times New Roman" panose="02020603050405020304" charset="0"/>
              </a:rPr>
              <a:t>作为英格兰各地感染控制措施的一部分。</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823970"/>
            <a:ext cx="11588115" cy="22993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2585" y="3887470"/>
            <a:ext cx="1137666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Sufferers usually recover within a few days but a spike in cases can put extra pressure on hospitals that are also caring for patients with winter flu, Covid and other seasonal illnesses.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62585" y="5140960"/>
            <a:ext cx="110731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患者通常会在几天内康复，但病例的激增可能会给医院带来额外的压力，这些医院也在照顾冬季流感、</a:t>
            </a:r>
            <a:r>
              <a:rPr lang="zh-CN" sz="2400">
                <a:latin typeface="Times New Roman" panose="02020603050405020304" charset="0"/>
                <a:ea typeface="华文中宋" panose="02010600040101010101" charset="-122"/>
                <a:cs typeface="Times New Roman" panose="02020603050405020304" charset="0"/>
              </a:rPr>
              <a:t>新冠</a:t>
            </a:r>
            <a:r>
              <a:rPr sz="2400">
                <a:latin typeface="Times New Roman" panose="02020603050405020304" charset="0"/>
                <a:ea typeface="华文中宋" panose="02010600040101010101" charset="-122"/>
                <a:cs typeface="Times New Roman" panose="02020603050405020304" charset="0"/>
              </a:rPr>
              <a:t>和其他季节性疾病患者。</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082800" y="1565275"/>
            <a:ext cx="8273525" cy="4572000"/>
          </a:xfrm>
          <a:prstGeom prst="rect">
            <a:avLst/>
          </a:prstGeom>
        </p:spPr>
      </p:pic>
      <p:sp>
        <p:nvSpPr>
          <p:cNvPr id="6" name="文本框 5"/>
          <p:cNvSpPr txBox="1"/>
          <p:nvPr>
            <p:custDataLst>
              <p:tags r:id="rId3"/>
            </p:custDataLst>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2. Climate change puts Amur leopard at risk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东北豹</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深受气候变化之害</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Science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(1st December 2023 Page 1007)</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19685" y="668020"/>
            <a:ext cx="12212320" cy="6047105"/>
          </a:xfrm>
          <a:prstGeom prst="rect">
            <a:avLst/>
          </a:prstGeom>
          <a:noFill/>
        </p:spPr>
        <p:txBody>
          <a:bodyPr wrap="square" rtlCol="0" anchor="t">
            <a:spAutoFit/>
          </a:bodyPr>
          <a:p>
            <a:pPr indent="0" fontAlgn="auto">
              <a:lnSpc>
                <a:spcPts val="25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Amur leopard is a leopard subspecies that has adapted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the East Asian environment near the Amur River, which runs through eastern Russia and along the northern border of China. Because of human activities such as mining, logging, road building, population growth,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poaching, the Amur leopard population dropped </a:t>
            </a:r>
            <a:r>
              <a:rPr lang="en-US" altLang="zh-CN" sz="2400">
                <a:latin typeface="Times New Roman" panose="02020603050405020304" charset="0"/>
                <a:cs typeface="Times New Roman" panose="02020603050405020304" charset="0"/>
              </a:rPr>
              <a:t>___________ (</a:t>
            </a:r>
            <a:r>
              <a:rPr lang="en-US" altLang="zh-CN" sz="2400">
                <a:latin typeface="Times New Roman" panose="02020603050405020304" charset="0"/>
                <a:cs typeface="Times New Roman" panose="02020603050405020304" charset="0"/>
                <a:sym typeface="+mn-ea"/>
              </a:rPr>
              <a:t>substantial</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the 1970s. In the years since, conservation efforts </a:t>
            </a:r>
            <a:r>
              <a:rPr lang="en-US" altLang="zh-CN" sz="2400">
                <a:latin typeface="Times New Roman" panose="02020603050405020304" charset="0"/>
                <a:cs typeface="Times New Roman" panose="02020603050405020304" charset="0"/>
              </a:rPr>
              <a:t>______________(increase)</a:t>
            </a:r>
            <a:r>
              <a:rPr lang="zh-CN" altLang="en-US" sz="2400">
                <a:latin typeface="Times New Roman" panose="02020603050405020304" charset="0"/>
                <a:cs typeface="Times New Roman" panose="02020603050405020304" charset="0"/>
              </a:rPr>
              <a:t> the population to be around 40 individuals in China and 70 in Russia. </a:t>
            </a:r>
            <a:r>
              <a:rPr lang="en-US" altLang="zh-CN" sz="2400">
                <a:latin typeface="Times New Roman" panose="02020603050405020304" charset="0"/>
                <a:cs typeface="Times New Roman" panose="02020603050405020304" charset="0"/>
              </a:rPr>
              <a:t>________</a:t>
            </a:r>
            <a:r>
              <a:rPr lang="zh-CN" altLang="en-US" sz="2400">
                <a:latin typeface="Times New Roman" panose="02020603050405020304" charset="0"/>
                <a:cs typeface="Times New Roman" panose="02020603050405020304" charset="0"/>
              </a:rPr>
              <a:t>, the effects of climate change are </a:t>
            </a:r>
            <a:r>
              <a:rPr lang="zh-CN" altLang="en-US" sz="2400">
                <a:solidFill>
                  <a:srgbClr val="0000FF"/>
                </a:solidFill>
                <a:latin typeface="Times New Roman" panose="02020603050405020304" charset="0"/>
                <a:cs typeface="Times New Roman" panose="02020603050405020304" charset="0"/>
              </a:rPr>
              <a:t>exacerbating </a:t>
            </a:r>
            <a:r>
              <a:rPr lang="zh-CN" altLang="en-US" sz="2400">
                <a:latin typeface="Times New Roman" panose="02020603050405020304" charset="0"/>
                <a:cs typeface="Times New Roman" panose="02020603050405020304" charset="0"/>
              </a:rPr>
              <a:t>the threats that this Critically Endangered species faces.</a:t>
            </a:r>
            <a:endParaRPr lang="zh-CN" altLang="en-US" sz="2400">
              <a:latin typeface="Times New Roman" panose="02020603050405020304" charset="0"/>
              <a:cs typeface="Times New Roman" panose="02020603050405020304" charset="0"/>
            </a:endParaRPr>
          </a:p>
          <a:p>
            <a:pPr indent="0" fontAlgn="auto">
              <a:lnSpc>
                <a:spcPts val="25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Amur leopards live in coniferous-deciduous forests, </a:t>
            </a:r>
            <a:r>
              <a:rPr lang="en-US" altLang="zh-CN" sz="2400">
                <a:latin typeface="Times New Roman" panose="02020603050405020304" charset="0"/>
                <a:cs typeface="Times New Roman" panose="02020603050405020304" charset="0"/>
              </a:rPr>
              <a:t>______ </a:t>
            </a:r>
            <a:r>
              <a:rPr lang="zh-CN" altLang="en-US" sz="2400">
                <a:latin typeface="Times New Roman" panose="02020603050405020304" charset="0"/>
                <a:cs typeface="Times New Roman" panose="02020603050405020304" charset="0"/>
              </a:rPr>
              <a:t>they rarely share territory and hunt alone for small animals. </a:t>
            </a:r>
            <a:r>
              <a:rPr lang="en-US" altLang="zh-CN" sz="2400">
                <a:latin typeface="Times New Roman" panose="02020603050405020304" charset="0"/>
                <a:cs typeface="Times New Roman" panose="02020603050405020304" charset="0"/>
              </a:rPr>
              <a:t>_____________________ </a:t>
            </a:r>
            <a:r>
              <a:rPr lang="zh-CN" altLang="en-US" sz="2400">
                <a:latin typeface="Times New Roman" panose="02020603050405020304" charset="0"/>
                <a:cs typeface="Times New Roman" panose="02020603050405020304" charset="0"/>
              </a:rPr>
              <a:t>much of their habitat is now </a:t>
            </a:r>
            <a:r>
              <a:rPr lang="zh-CN" altLang="en-US" sz="2400">
                <a:solidFill>
                  <a:srgbClr val="0000FF"/>
                </a:solidFill>
                <a:latin typeface="Times New Roman" panose="02020603050405020304" charset="0"/>
                <a:cs typeface="Times New Roman" panose="02020603050405020304" charset="0"/>
              </a:rPr>
              <a:t>designate</a:t>
            </a:r>
            <a:r>
              <a:rPr lang="zh-CN" altLang="en-US" sz="2400">
                <a:latin typeface="Times New Roman" panose="02020603050405020304" charset="0"/>
                <a:cs typeface="Times New Roman" panose="02020603050405020304" charset="0"/>
              </a:rPr>
              <a:t>d as national parks in southwestern Primorye Province of Russia and the neighboring Jilin and Heilongjiang provinces of China, rising temperatures and dry conditions </a:t>
            </a:r>
            <a:r>
              <a:rPr lang="en-US" altLang="zh-CN" sz="2400">
                <a:latin typeface="Times New Roman" panose="02020603050405020304" charset="0"/>
                <a:cs typeface="Times New Roman" panose="02020603050405020304" charset="0"/>
              </a:rPr>
              <a:t>_______ (drive) </a:t>
            </a:r>
            <a:r>
              <a:rPr lang="zh-CN" altLang="en-US" sz="2400">
                <a:latin typeface="Times New Roman" panose="02020603050405020304" charset="0"/>
                <a:cs typeface="Times New Roman" panose="02020603050405020304" charset="0"/>
              </a:rPr>
              <a:t>by climate change have led to increased fires that combined with human activities and landscape fragmentation have reduced the leopards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territory and increased cub mortality.The spread of wildfires and increased temperatures have increased deforestation.Together with increased hunting of deer and wild boar by </a:t>
            </a:r>
            <a:r>
              <a:rPr lang="en-US" altLang="zh-CN" sz="2400">
                <a:latin typeface="Times New Roman" panose="02020603050405020304" charset="0"/>
                <a:cs typeface="Times New Roman" panose="02020603050405020304" charset="0"/>
              </a:rPr>
              <a:t>_______ (human) </a:t>
            </a:r>
            <a:r>
              <a:rPr lang="zh-CN" altLang="en-US" sz="2400">
                <a:latin typeface="Times New Roman" panose="02020603050405020304" charset="0"/>
                <a:cs typeface="Times New Roman" panose="02020603050405020304" charset="0"/>
              </a:rPr>
              <a:t>, this ecosystem degradation has led to reduced ungulate prey and more </a:t>
            </a:r>
            <a:r>
              <a:rPr lang="en-US" altLang="zh-CN" sz="2400">
                <a:latin typeface="Times New Roman" panose="02020603050405020304" charset="0"/>
                <a:cs typeface="Times New Roman" panose="02020603050405020304" charset="0"/>
              </a:rPr>
              <a:t>___________ (compete) </a:t>
            </a:r>
            <a:r>
              <a:rPr lang="zh-CN" altLang="en-US" sz="2400">
                <a:latin typeface="Times New Roman" panose="02020603050405020304" charset="0"/>
                <a:cs typeface="Times New Roman" panose="02020603050405020304" charset="0"/>
              </a:rPr>
              <a:t>between Amur leopards and Amur tigers. As a result, the predators invade villages and prey upon livestock, </a:t>
            </a:r>
            <a:r>
              <a:rPr lang="zh-CN" altLang="en-US" sz="2400">
                <a:solidFill>
                  <a:schemeClr val="tx1"/>
                </a:solidFill>
                <a:latin typeface="Times New Roman" panose="02020603050405020304" charset="0"/>
                <a:cs typeface="Times New Roman" panose="02020603050405020304" charset="0"/>
              </a:rPr>
              <a:t>increasing </a:t>
            </a:r>
            <a:r>
              <a:rPr lang="zh-CN" altLang="en-US" sz="2400">
                <a:latin typeface="Times New Roman" panose="02020603050405020304" charset="0"/>
                <a:cs typeface="Times New Roman" panose="02020603050405020304" charset="0"/>
              </a:rPr>
              <a:t>human-wildlife conflict and the likelihood that leopards will be killed or injured.</a:t>
            </a:r>
            <a:endParaRPr lang="zh-CN" altLang="en-US" sz="2400">
              <a:latin typeface="Times New Roman" panose="02020603050405020304" charset="0"/>
              <a:cs typeface="Times New Roman" panose="02020603050405020304" charset="0"/>
            </a:endParaRPr>
          </a:p>
        </p:txBody>
      </p:sp>
      <p:sp>
        <p:nvSpPr>
          <p:cNvPr id="2" name="文本框 1"/>
          <p:cNvSpPr txBox="1"/>
          <p:nvPr/>
        </p:nvSpPr>
        <p:spPr>
          <a:xfrm>
            <a:off x="7593330" y="562610"/>
            <a:ext cx="58102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974715" y="1590040"/>
            <a:ext cx="173482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substantially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4055745" y="1918970"/>
            <a:ext cx="204025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have increased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758055" y="2258060"/>
            <a:ext cx="131889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However</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701790" y="2907030"/>
            <a:ext cx="100774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where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048000" y="3236595"/>
            <a:ext cx="609600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Although</a:t>
            </a:r>
            <a:r>
              <a:rPr lang="en-US" altLang="zh-CN" sz="2400">
                <a:solidFill>
                  <a:srgbClr val="FF0000"/>
                </a:solidFill>
                <a:latin typeface="Times New Roman" panose="02020603050405020304" charset="0"/>
                <a:cs typeface="Times New Roman" panose="02020603050405020304" charset="0"/>
                <a:sym typeface="+mn-ea"/>
              </a:rPr>
              <a:t>/Though/While</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979535" y="3887470"/>
            <a:ext cx="9690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driven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115945" y="5196840"/>
            <a:ext cx="124079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humans</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047365" y="5525135"/>
            <a:ext cx="171069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competition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10809605" y="1270000"/>
            <a:ext cx="6597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and</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1" grpId="0"/>
      <p:bldP spid="12" grpId="0"/>
      <p:bldP spid="13" grpId="0"/>
      <p:bldP spid="2" grpId="1"/>
      <p:bldP spid="3" grpId="1"/>
      <p:bldP spid="5" grpId="1"/>
      <p:bldP spid="7" grpId="1"/>
      <p:bldP spid="8" grpId="1"/>
      <p:bldP spid="9" grpId="1"/>
      <p:bldP spid="11" grpId="1"/>
      <p:bldP spid="12" grpId="1"/>
      <p:bldP spid="13"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exacerbat</a:t>
            </a:r>
            <a:r>
              <a:rPr lang="en-US" sz="2800">
                <a:solidFill>
                  <a:srgbClr val="0000FF"/>
                </a:solidFill>
                <a:latin typeface="Times New Roman" panose="02020603050405020304" charset="0"/>
                <a:cs typeface="Times New Roman" panose="02020603050405020304" charset="0"/>
                <a:sym typeface="+mn-ea"/>
              </a:rPr>
              <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sth worse, especially a disease or problem 使恶化；使加剧；使加重</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Longstanding poverty has been exacerbated by racial divisions.                                       </a:t>
            </a:r>
            <a:r>
              <a:rPr sz="2800">
                <a:latin typeface="Times New Roman" panose="02020603050405020304" charset="0"/>
                <a:ea typeface="华文中宋" panose="02010600040101010101" charset="-122"/>
                <a:cs typeface="Times New Roman" panose="02020603050405020304" charset="0"/>
              </a:rPr>
              <a:t>由来已久的贫穷因种族分裂而更加恶化了。</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designate</a:t>
            </a:r>
            <a:r>
              <a:rPr lang="en-US" altLang="zh-CN" sz="2800"/>
              <a:t>: </a:t>
            </a:r>
            <a:r>
              <a:rPr sz="2800">
                <a:latin typeface="Times New Roman" panose="02020603050405020304" charset="0"/>
                <a:ea typeface="华文中宋" panose="02010600040101010101" charset="-122"/>
                <a:cs typeface="Times New Roman" panose="02020603050405020304" charset="0"/>
              </a:rPr>
              <a:t>to say officially that sth has a particular character or name; to describe sth in a particular way 命名；指定</a:t>
            </a:r>
            <a:endParaRPr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 are efforts under way to designate the bridge a historic landmark.</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在努力把这座桥定为历史地标。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3933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896235"/>
            <a:ext cx="88995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symptoms may be exacerbated by certain drugs.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84810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This floor has been designated a no-smoking area.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376805"/>
            <a:ext cx="6602095" cy="521970"/>
          </a:xfrm>
          <a:prstGeom prst="rect">
            <a:avLst/>
          </a:prstGeom>
          <a:noFill/>
        </p:spPr>
        <p:txBody>
          <a:bodyPr wrap="square" rtlCol="0" anchor="t">
            <a:spAutoFit/>
          </a:bodyPr>
          <a:lstStyle/>
          <a:p>
            <a:r>
              <a:rPr lang="zh-CN" altLang="en-US" sz="2800">
                <a:ea typeface="华文中宋" panose="02010600040101010101" charset="-122"/>
              </a:rPr>
              <a:t>这些症状可能会因为某些药物而加重。</a:t>
            </a:r>
            <a:endParaRPr lang="zh-CN" altLang="en-US" sz="2800">
              <a:ea typeface="华文中宋" panose="02010600040101010101" charset="-122"/>
            </a:endParaRPr>
          </a:p>
        </p:txBody>
      </p:sp>
      <p:cxnSp>
        <p:nvCxnSpPr>
          <p:cNvPr id="3145728" name="直接连接符 8"/>
          <p:cNvCxnSpPr/>
          <p:nvPr/>
        </p:nvCxnSpPr>
        <p:spPr>
          <a:xfrm>
            <a:off x="311150" y="3385185"/>
            <a:ext cx="763968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64300"/>
            <a:ext cx="7411720"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95880" y="5488305"/>
            <a:ext cx="6563360" cy="521970"/>
          </a:xfrm>
          <a:prstGeom prst="rect">
            <a:avLst/>
          </a:prstGeom>
          <a:noFill/>
        </p:spPr>
        <p:txBody>
          <a:bodyPr wrap="square" rtlCol="0" anchor="t">
            <a:spAutoFit/>
          </a:bodyPr>
          <a:p>
            <a:r>
              <a:rPr lang="zh-CN" altLang="en-US" sz="2800">
                <a:ea typeface="华文中宋" panose="02010600040101010101" charset="-122"/>
              </a:rPr>
              <a:t>这楼层已定为无烟区。</a:t>
            </a:r>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14263</Words>
  <Application>WPS 演示</Application>
  <PresentationFormat>宽屏</PresentationFormat>
  <Paragraphs>323</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683</cp:revision>
  <dcterms:created xsi:type="dcterms:W3CDTF">2019-06-19T02:08:00Z</dcterms:created>
  <dcterms:modified xsi:type="dcterms:W3CDTF">2023-12-27T03:06:40Z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6570C754F5F14D28953D8B54D7303BE1_12</vt:lpwstr>
  </property>
</Properties>
</file>