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3"/>
    <p:sldMasterId id="2147483672" r:id="rId4"/>
  </p:sldMasterIdLst>
  <p:sldIdLst>
    <p:sldId id="712" r:id="rId5"/>
    <p:sldId id="590" r:id="rId6"/>
    <p:sldId id="595" r:id="rId7"/>
    <p:sldId id="628" r:id="rId8"/>
    <p:sldId id="596" r:id="rId9"/>
    <p:sldId id="609" r:id="rId10"/>
    <p:sldId id="624" r:id="rId11"/>
    <p:sldId id="610" r:id="rId12"/>
    <p:sldId id="625" r:id="rId13"/>
    <p:sldId id="626" r:id="rId14"/>
    <p:sldId id="623" r:id="rId15"/>
    <p:sldId id="627" r:id="rId16"/>
    <p:sldId id="629" r:id="rId17"/>
    <p:sldId id="649" r:id="rId18"/>
    <p:sldId id="650" r:id="rId19"/>
    <p:sldId id="651" r:id="rId20"/>
    <p:sldId id="653" r:id="rId21"/>
    <p:sldId id="652" r:id="rId22"/>
    <p:sldId id="654" r:id="rId23"/>
    <p:sldId id="657" r:id="rId24"/>
    <p:sldId id="658" r:id="rId25"/>
    <p:sldId id="659" r:id="rId26"/>
    <p:sldId id="660" r:id="rId27"/>
    <p:sldId id="655" r:id="rId28"/>
    <p:sldId id="661" r:id="rId29"/>
    <p:sldId id="664" r:id="rId30"/>
    <p:sldId id="667" r:id="rId31"/>
    <p:sldId id="665" r:id="rId32"/>
    <p:sldId id="666" r:id="rId33"/>
    <p:sldId id="593" r:id="rId34"/>
    <p:sldId id="668" r:id="rId35"/>
    <p:sldId id="692" r:id="rId36"/>
    <p:sldId id="673" r:id="rId37"/>
    <p:sldId id="670" r:id="rId38"/>
    <p:sldId id="671" r:id="rId39"/>
    <p:sldId id="674" r:id="rId40"/>
    <p:sldId id="675" r:id="rId41"/>
    <p:sldId id="676" r:id="rId42"/>
    <p:sldId id="677" r:id="rId43"/>
    <p:sldId id="679" r:id="rId44"/>
    <p:sldId id="678" r:id="rId45"/>
    <p:sldId id="594" r:id="rId46"/>
    <p:sldId id="680" r:id="rId47"/>
    <p:sldId id="681" r:id="rId48"/>
    <p:sldId id="682" r:id="rId49"/>
    <p:sldId id="683" r:id="rId50"/>
    <p:sldId id="685" r:id="rId51"/>
    <p:sldId id="686" r:id="rId52"/>
    <p:sldId id="687" r:id="rId53"/>
    <p:sldId id="688" r:id="rId54"/>
    <p:sldId id="684" r:id="rId55"/>
  </p:sldIdLst>
  <p:sldSz cx="12192000" cy="6858000"/>
  <p:notesSz cx="6858000" cy="9144000"/>
  <p:embeddedFontLst>
    <p:embeddedFont>
      <p:font typeface="黑体" panose="02010609060101010101" charset="-122"/>
      <p:regular r:id="rId59"/>
    </p:embeddedFont>
    <p:embeddedFont>
      <p:font typeface="Optima" panose="02000503060000020004" charset="0"/>
      <p:regular r:id="rId60"/>
    </p:embeddedFont>
    <p:embeddedFont>
      <p:font typeface="Impact" panose="020B0806030902050204" charset="0"/>
      <p:regular r:id="rId61"/>
    </p:embeddedFont>
    <p:embeddedFont>
      <p:font typeface="Aharoni" panose="02010803020104030203" pitchFamily="2" charset="-79"/>
      <p:bold r:id="rId62"/>
    </p:embeddedFont>
    <p:embeddedFont>
      <p:font typeface="等线" panose="02010600030101010101" pitchFamily="2" charset="-122"/>
      <p:regular r:id="rId63"/>
    </p:embeddedFont>
    <p:embeddedFont>
      <p:font typeface="Calibri" panose="020F0502020204030204" pitchFamily="34" charset="0"/>
      <p:regular r:id="rId64"/>
      <p:bold r:id="rId65"/>
      <p:italic r:id="rId66"/>
      <p:boldItalic r:id="rId67"/>
    </p:embeddedFont>
    <p:embeddedFont>
      <p:font typeface="等线 Light" panose="02010600030101010101" charset="-122"/>
      <p:regular r:id="rId68"/>
    </p:embeddedFont>
    <p:embeddedFont>
      <p:font typeface="华文新魏" panose="02010800040101010101" pitchFamily="2" charset="-122"/>
      <p:regular r:id="rId69"/>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B1A6"/>
    <a:srgbClr val="F8B5AA"/>
    <a:srgbClr val="F8BAB0"/>
    <a:srgbClr val="F7B3A7"/>
    <a:srgbClr val="9AC2E9"/>
    <a:srgbClr val="F9BDB3"/>
    <a:srgbClr val="778DAB"/>
    <a:srgbClr val="F8B5AB"/>
    <a:srgbClr val="7188A8"/>
    <a:srgbClr val="96C0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showGuides="1">
      <p:cViewPr varScale="1">
        <p:scale>
          <a:sx n="64" d="100"/>
          <a:sy n="64" d="100"/>
        </p:scale>
        <p:origin x="680" y="40"/>
      </p:cViewPr>
      <p:guideLst>
        <p:guide orient="horz" pos="2160"/>
        <p:guide pos="3839"/>
        <p:guide pos="206"/>
        <p:guide pos="7472"/>
        <p:guide orient="horz" pos="231"/>
        <p:guide orient="horz" pos="408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9" Type="http://schemas.openxmlformats.org/officeDocument/2006/relationships/font" Target="fonts/font11.fntdata"/><Relationship Id="rId68" Type="http://schemas.openxmlformats.org/officeDocument/2006/relationships/font" Target="fonts/font10.fntdata"/><Relationship Id="rId67" Type="http://schemas.openxmlformats.org/officeDocument/2006/relationships/font" Target="fonts/font9.fntdata"/><Relationship Id="rId66" Type="http://schemas.openxmlformats.org/officeDocument/2006/relationships/font" Target="fonts/font8.fntdata"/><Relationship Id="rId65" Type="http://schemas.openxmlformats.org/officeDocument/2006/relationships/font" Target="fonts/font7.fntdata"/><Relationship Id="rId64" Type="http://schemas.openxmlformats.org/officeDocument/2006/relationships/font" Target="fonts/font6.fntdata"/><Relationship Id="rId63" Type="http://schemas.openxmlformats.org/officeDocument/2006/relationships/font" Target="fonts/font5.fntdata"/><Relationship Id="rId62" Type="http://schemas.openxmlformats.org/officeDocument/2006/relationships/font" Target="fonts/font4.fntdata"/><Relationship Id="rId61" Type="http://schemas.openxmlformats.org/officeDocument/2006/relationships/font" Target="fonts/font3.fntdata"/><Relationship Id="rId60" Type="http://schemas.openxmlformats.org/officeDocument/2006/relationships/font" Target="fonts/font2.fntdata"/><Relationship Id="rId6" Type="http://schemas.openxmlformats.org/officeDocument/2006/relationships/slide" Target="slides/slide2.xml"/><Relationship Id="rId59" Type="http://schemas.openxmlformats.org/officeDocument/2006/relationships/font" Target="fonts/font1.fntdata"/><Relationship Id="rId58" Type="http://schemas.openxmlformats.org/officeDocument/2006/relationships/tableStyles" Target="tableStyles.xml"/><Relationship Id="rId57" Type="http://schemas.openxmlformats.org/officeDocument/2006/relationships/viewProps" Target="viewProps.xml"/><Relationship Id="rId56" Type="http://schemas.openxmlformats.org/officeDocument/2006/relationships/presProps" Target="presProps.xml"/><Relationship Id="rId55" Type="http://schemas.openxmlformats.org/officeDocument/2006/relationships/slide" Target="slides/slide51.xml"/><Relationship Id="rId54" Type="http://schemas.openxmlformats.org/officeDocument/2006/relationships/slide" Target="slides/slide50.xml"/><Relationship Id="rId53" Type="http://schemas.openxmlformats.org/officeDocument/2006/relationships/slide" Target="slides/slide49.xml"/><Relationship Id="rId52" Type="http://schemas.openxmlformats.org/officeDocument/2006/relationships/slide" Target="slides/slide48.xml"/><Relationship Id="rId51" Type="http://schemas.openxmlformats.org/officeDocument/2006/relationships/slide" Target="slides/slide47.xml"/><Relationship Id="rId50" Type="http://schemas.openxmlformats.org/officeDocument/2006/relationships/slide" Target="slides/slide46.xml"/><Relationship Id="rId5" Type="http://schemas.openxmlformats.org/officeDocument/2006/relationships/slide" Target="slides/slide1.xml"/><Relationship Id="rId49" Type="http://schemas.openxmlformats.org/officeDocument/2006/relationships/slide" Target="slides/slide45.xml"/><Relationship Id="rId48" Type="http://schemas.openxmlformats.org/officeDocument/2006/relationships/slide" Target="slides/slide44.xml"/><Relationship Id="rId47" Type="http://schemas.openxmlformats.org/officeDocument/2006/relationships/slide" Target="slides/slide43.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Master" Target="slideMasters/slideMaster3.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404803A1-9305-4DF3-8889-9FD3438A786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B3ED629-5C92-47D9-AA19-0BF1C76404F1}"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404803A1-9305-4DF3-8889-9FD3438A786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B3ED629-5C92-47D9-AA19-0BF1C76404F1}"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404803A1-9305-4DF3-8889-9FD3438A786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B3ED629-5C92-47D9-AA19-0BF1C76404F1}"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404803A1-9305-4DF3-8889-9FD3438A786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B3ED629-5C92-47D9-AA19-0BF1C76404F1}"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404803A1-9305-4DF3-8889-9FD3438A786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B3ED629-5C92-47D9-AA19-0BF1C76404F1}"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404803A1-9305-4DF3-8889-9FD3438A786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B3ED629-5C92-47D9-AA19-0BF1C76404F1}"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404803A1-9305-4DF3-8889-9FD3438A786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B3ED629-5C92-47D9-AA19-0BF1C76404F1}"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404803A1-9305-4DF3-8889-9FD3438A7867}"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B3ED629-5C92-47D9-AA19-0BF1C76404F1}"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404803A1-9305-4DF3-8889-9FD3438A786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B3ED629-5C92-47D9-AA19-0BF1C76404F1}"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04803A1-9305-4DF3-8889-9FD3438A7867}"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B3ED629-5C92-47D9-AA19-0BF1C76404F1}"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404803A1-9305-4DF3-8889-9FD3438A786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B3ED629-5C92-47D9-AA19-0BF1C76404F1}"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404803A1-9305-4DF3-8889-9FD3438A786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B3ED629-5C92-47D9-AA19-0BF1C76404F1}"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404803A1-9305-4DF3-8889-9FD3438A786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B3ED629-5C92-47D9-AA19-0BF1C76404F1}"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404803A1-9305-4DF3-8889-9FD3438A786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B3ED629-5C92-47D9-AA19-0BF1C76404F1}"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404803A1-9305-4DF3-8889-9FD3438A786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B3ED629-5C92-47D9-AA19-0BF1C76404F1}" type="slidenum">
              <a:rPr lang="zh-CN" altLang="en-US" smtClean="0"/>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404803A1-9305-4DF3-8889-9FD3438A786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B3ED629-5C92-47D9-AA19-0BF1C76404F1}" type="slidenum">
              <a:rPr lang="zh-CN" altLang="en-US" smtClean="0"/>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404803A1-9305-4DF3-8889-9FD3438A786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B3ED629-5C92-47D9-AA19-0BF1C76404F1}" type="slidenum">
              <a:rPr lang="zh-CN" altLang="en-US" smtClean="0"/>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404803A1-9305-4DF3-8889-9FD3438A786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B3ED629-5C92-47D9-AA19-0BF1C76404F1}" type="slidenum">
              <a:rPr lang="zh-CN" altLang="en-US" smtClean="0"/>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404803A1-9305-4DF3-8889-9FD3438A786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B3ED629-5C92-47D9-AA19-0BF1C76404F1}" type="slidenum">
              <a:rPr lang="zh-CN" altLang="en-US" smtClean="0"/>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404803A1-9305-4DF3-8889-9FD3438A7867}"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B3ED629-5C92-47D9-AA19-0BF1C76404F1}" type="slidenum">
              <a:rPr lang="zh-CN" altLang="en-US" smtClean="0"/>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404803A1-9305-4DF3-8889-9FD3438A786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B3ED629-5C92-47D9-AA19-0BF1C76404F1}" type="slidenum">
              <a:rPr lang="zh-CN" altLang="en-US" smtClean="0"/>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04803A1-9305-4DF3-8889-9FD3438A7867}"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B3ED629-5C92-47D9-AA19-0BF1C76404F1}"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404803A1-9305-4DF3-8889-9FD3438A786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B3ED629-5C92-47D9-AA19-0BF1C76404F1}" type="slidenum">
              <a:rPr lang="zh-CN" altLang="en-US" smtClean="0"/>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404803A1-9305-4DF3-8889-9FD3438A786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B3ED629-5C92-47D9-AA19-0BF1C76404F1}" type="slidenum">
              <a:rPr lang="zh-CN" altLang="en-US" smtClean="0"/>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404803A1-9305-4DF3-8889-9FD3438A786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B3ED629-5C92-47D9-AA19-0BF1C76404F1}" type="slidenum">
              <a:rPr lang="zh-CN" altLang="en-US" smtClean="0"/>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404803A1-9305-4DF3-8889-9FD3438A786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B3ED629-5C92-47D9-AA19-0BF1C76404F1}" type="slidenum">
              <a:rPr lang="zh-CN" altLang="en-US" smtClean="0"/>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404803A1-9305-4DF3-8889-9FD3438A786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B3ED629-5C92-47D9-AA19-0BF1C76404F1}"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404803A1-9305-4DF3-8889-9FD3438A786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B3ED629-5C92-47D9-AA19-0BF1C76404F1}"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404803A1-9305-4DF3-8889-9FD3438A7867}"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B3ED629-5C92-47D9-AA19-0BF1C76404F1}"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404803A1-9305-4DF3-8889-9FD3438A786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B3ED629-5C92-47D9-AA19-0BF1C76404F1}"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04803A1-9305-4DF3-8889-9FD3438A7867}"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B3ED629-5C92-47D9-AA19-0BF1C76404F1}"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404803A1-9305-4DF3-8889-9FD3438A786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B3ED629-5C92-47D9-AA19-0BF1C76404F1}"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404803A1-9305-4DF3-8889-9FD3438A786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B3ED629-5C92-47D9-AA19-0BF1C76404F1}"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2.png"/><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3" Type="http://schemas.openxmlformats.org/officeDocument/2006/relationships/theme" Target="../theme/theme2.xml"/><Relationship Id="rId12" Type="http://schemas.openxmlformats.org/officeDocument/2006/relationships/image" Target="../media/image2.png"/><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4" Type="http://schemas.openxmlformats.org/officeDocument/2006/relationships/theme" Target="../theme/theme3.xml"/><Relationship Id="rId13" Type="http://schemas.openxmlformats.org/officeDocument/2006/relationships/image" Target="../media/image2.png"/><Relationship Id="rId12" Type="http://schemas.openxmlformats.org/officeDocument/2006/relationships/image" Target="../media/image1.png"/><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4803A1-9305-4DF3-8889-9FD3438A7867}"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3ED629-5C92-47D9-AA19-0BF1C76404F1}" type="slidenum">
              <a:rPr lang="zh-CN" altLang="en-US" smtClean="0"/>
            </a:fld>
            <a:endParaRPr lang="zh-CN" altLang="en-US"/>
          </a:p>
        </p:txBody>
      </p:sp>
      <p:pic>
        <p:nvPicPr>
          <p:cNvPr id="8" name="图片 7" descr="水印"/>
          <p:cNvPicPr>
            <a:picLocks noChangeAspect="1"/>
          </p:cNvPicPr>
          <p:nvPr userDrawn="1"/>
        </p:nvPicPr>
        <p:blipFill>
          <a:blip r:embed="rId13"/>
          <a:stretch>
            <a:fillRect/>
          </a:stretch>
        </p:blipFill>
        <p:spPr>
          <a:xfrm>
            <a:off x="8034020" y="63500"/>
            <a:ext cx="4054475" cy="131254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4803A1-9305-4DF3-8889-9FD3438A7867}"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3ED629-5C92-47D9-AA19-0BF1C76404F1}" type="slidenum">
              <a:rPr lang="zh-CN" altLang="en-US" smtClean="0"/>
            </a:fld>
            <a:endParaRPr lang="zh-CN" altLang="en-US"/>
          </a:p>
        </p:txBody>
      </p:sp>
      <p:pic>
        <p:nvPicPr>
          <p:cNvPr id="8" name="图片 7" descr="水印"/>
          <p:cNvPicPr>
            <a:picLocks noChangeAspect="1"/>
          </p:cNvPicPr>
          <p:nvPr userDrawn="1"/>
        </p:nvPicPr>
        <p:blipFill>
          <a:blip r:embed="rId12"/>
          <a:stretch>
            <a:fillRect/>
          </a:stretch>
        </p:blipFill>
        <p:spPr>
          <a:xfrm>
            <a:off x="8034020" y="63500"/>
            <a:ext cx="4054475" cy="1312545"/>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4803A1-9305-4DF3-8889-9FD3438A7867}"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3ED629-5C92-47D9-AA19-0BF1C76404F1}" type="slidenum">
              <a:rPr lang="zh-CN" altLang="en-US" smtClean="0"/>
            </a:fld>
            <a:endParaRPr lang="zh-CN" altLang="en-US"/>
          </a:p>
        </p:txBody>
      </p:sp>
      <p:pic>
        <p:nvPicPr>
          <p:cNvPr id="8" name="图片 7" descr="水印"/>
          <p:cNvPicPr>
            <a:picLocks noChangeAspect="1"/>
          </p:cNvPicPr>
          <p:nvPr userDrawn="1"/>
        </p:nvPicPr>
        <p:blipFill>
          <a:blip r:embed="rId13"/>
          <a:stretch>
            <a:fillRect/>
          </a:stretch>
        </p:blipFill>
        <p:spPr>
          <a:xfrm>
            <a:off x="8034020" y="63500"/>
            <a:ext cx="4054475" cy="1312545"/>
          </a:xfrm>
          <a:prstGeom prst="rect">
            <a:avLst/>
          </a:prstGeom>
        </p:spPr>
      </p:pic>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0.jpeg"/><Relationship Id="rId1" Type="http://schemas.openxmlformats.org/officeDocument/2006/relationships/image" Target="../media/image9.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1.jpeg"/><Relationship Id="rId1" Type="http://schemas.openxmlformats.org/officeDocument/2006/relationships/image" Target="../media/image9.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4.png"/></Relationships>
</file>

<file path=ppt/slides/_rels/slide3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image" Target="../media/image5.pn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pn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pn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pn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pn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pn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pn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pn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4.png"/></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png"/></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png"/></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4.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5.jpeg"/><Relationship Id="rId1" Type="http://schemas.openxmlformats.org/officeDocument/2006/relationships/image" Target="../media/image5.png"/></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png"/></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png"/></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png"/></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png"/></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png"/></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jpeg"/><Relationship Id="rId1" Type="http://schemas.openxmlformats.org/officeDocument/2006/relationships/image" Target="../media/image5.png"/></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png"/></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image" Target="../media/image7.jpeg"/><Relationship Id="rId1"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8.jpeg"/><Relationship Id="rId1" Type="http://schemas.openxmlformats.org/officeDocument/2006/relationships/image" Target="../media/image5.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image" Target="../media/image5.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12"/>
          <p:cNvSpPr/>
          <p:nvPr/>
        </p:nvSpPr>
        <p:spPr>
          <a:xfrm>
            <a:off x="2213339" y="447221"/>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25" name="组合 24"/>
          <p:cNvGrpSpPr/>
          <p:nvPr/>
        </p:nvGrpSpPr>
        <p:grpSpPr>
          <a:xfrm>
            <a:off x="334963" y="536586"/>
            <a:ext cx="1669573" cy="571960"/>
            <a:chOff x="334963" y="455941"/>
            <a:chExt cx="1669573" cy="571960"/>
          </a:xfrm>
        </p:grpSpPr>
        <p:sp>
          <p:nvSpPr>
            <p:cNvPr id="14" name="文本框 13"/>
            <p:cNvSpPr txBox="1"/>
            <p:nvPr/>
          </p:nvSpPr>
          <p:spPr>
            <a:xfrm>
              <a:off x="545941" y="455941"/>
              <a:ext cx="1458595" cy="460375"/>
            </a:xfrm>
            <a:prstGeom prst="rect">
              <a:avLst/>
            </a:prstGeom>
            <a:noFill/>
          </p:spPr>
          <p:txBody>
            <a:bodyPr wrap="none" rtlCol="0">
              <a:spAutoFit/>
            </a:bodyPr>
            <a:lstStyle/>
            <a:p>
              <a:r>
                <a:rPr lang="en-US" altLang="zh-CN" sz="2400" b="1" dirty="0">
                  <a:solidFill>
                    <a:srgbClr val="7188A8"/>
                  </a:solidFill>
                  <a:latin typeface="Impact" panose="020B0806030902050204" charset="0"/>
                  <a:cs typeface="Impact" panose="020B0806030902050204" charset="0"/>
                  <a:sym typeface="+mn-lt"/>
                </a:rPr>
                <a:t>Passage A</a:t>
              </a:r>
              <a:endParaRPr lang="en-US" altLang="zh-CN" sz="2400" b="1" dirty="0">
                <a:solidFill>
                  <a:srgbClr val="7188A8"/>
                </a:solidFill>
                <a:latin typeface="Impact" panose="020B0806030902050204" charset="0"/>
                <a:cs typeface="Impact" panose="020B0806030902050204" charset="0"/>
                <a:sym typeface="+mn-lt"/>
              </a:endParaRPr>
            </a:p>
          </p:txBody>
        </p:sp>
        <p:sp>
          <p:nvSpPr>
            <p:cNvPr id="16" name="矩形 15"/>
            <p:cNvSpPr/>
            <p:nvPr/>
          </p:nvSpPr>
          <p:spPr>
            <a:xfrm>
              <a:off x="334963" y="486219"/>
              <a:ext cx="278711" cy="541682"/>
            </a:xfrm>
            <a:prstGeom prst="rect">
              <a:avLst/>
            </a:prstGeom>
            <a:solidFill>
              <a:srgbClr val="718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sp>
        <p:nvSpPr>
          <p:cNvPr id="18" name="文本框1"/>
          <p:cNvSpPr txBox="1"/>
          <p:nvPr/>
        </p:nvSpPr>
        <p:spPr>
          <a:xfrm>
            <a:off x="2514238" y="573118"/>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原文出处</a:t>
            </a:r>
            <a:endPar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22" name="椭圆 12"/>
          <p:cNvSpPr/>
          <p:nvPr/>
        </p:nvSpPr>
        <p:spPr>
          <a:xfrm>
            <a:off x="5712189" y="447234"/>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3" name="文本框1"/>
          <p:cNvSpPr txBox="1"/>
          <p:nvPr/>
        </p:nvSpPr>
        <p:spPr>
          <a:xfrm>
            <a:off x="6013088" y="606151"/>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词汇聚焦</a:t>
            </a:r>
            <a:endPar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pic>
        <p:nvPicPr>
          <p:cNvPr id="2" name="图片 1" descr="Z20 阅读理解A"/>
          <p:cNvPicPr>
            <a:picLocks noChangeAspect="1"/>
          </p:cNvPicPr>
          <p:nvPr/>
        </p:nvPicPr>
        <p:blipFill>
          <a:blip r:embed="rId1"/>
          <a:stretch>
            <a:fillRect/>
          </a:stretch>
        </p:blipFill>
        <p:spPr>
          <a:xfrm>
            <a:off x="3616325" y="535940"/>
            <a:ext cx="1281430" cy="461010"/>
          </a:xfrm>
          <a:prstGeom prst="rect">
            <a:avLst/>
          </a:prstGeom>
        </p:spPr>
      </p:pic>
      <p:sp>
        <p:nvSpPr>
          <p:cNvPr id="3" name="文本框 2"/>
          <p:cNvSpPr txBox="1"/>
          <p:nvPr/>
        </p:nvSpPr>
        <p:spPr>
          <a:xfrm>
            <a:off x="622300" y="1853565"/>
            <a:ext cx="10948035" cy="3634740"/>
          </a:xfrm>
          <a:prstGeom prst="rect">
            <a:avLst/>
          </a:prstGeom>
          <a:noFill/>
        </p:spPr>
        <p:txBody>
          <a:bodyPr wrap="square" rtlCol="0">
            <a:spAutoFit/>
          </a:bodyPr>
          <a:p>
            <a:pPr algn="l"/>
            <a:r>
              <a:rPr lang="en-US" sz="2400"/>
              <a:t>adj. not fair; expecting too much	</a:t>
            </a:r>
            <a:r>
              <a:rPr lang="zh-CN" altLang="en-US" sz="2400"/>
              <a:t>不合理的；不公正的；期望过高的  </a:t>
            </a:r>
            <a:endParaRPr lang="zh-CN" altLang="en-US" sz="2400"/>
          </a:p>
          <a:p>
            <a:pPr algn="l"/>
            <a:r>
              <a:rPr lang="zh-CN" altLang="en-US" sz="2400"/>
              <a:t>【</a:t>
            </a:r>
            <a:r>
              <a:rPr lang="en-US" altLang="zh-CN" sz="2400"/>
              <a:t>OPP</a:t>
            </a:r>
            <a:r>
              <a:rPr lang="zh-CN" altLang="en-US" sz="2400"/>
              <a:t>】</a:t>
            </a:r>
            <a:r>
              <a:rPr lang="en-US" altLang="zh-CN" sz="2400"/>
              <a:t>reasonbale</a:t>
            </a:r>
            <a:endParaRPr lang="en-US" altLang="zh-CN" sz="2400"/>
          </a:p>
          <a:p>
            <a:pPr algn="l"/>
            <a:endParaRPr lang="zh-CN" altLang="en-US" sz="2400"/>
          </a:p>
          <a:p>
            <a:pPr lvl="1" algn="l">
              <a:lnSpc>
                <a:spcPct val="110000"/>
              </a:lnSpc>
            </a:pPr>
            <a:r>
              <a:rPr lang="zh-CN" altLang="en-US" sz="2400"/>
              <a:t>他的闲暇时间开始被工作过分地侵占了。</a:t>
            </a:r>
            <a:endParaRPr lang="zh-CN" altLang="en-US" sz="2400"/>
          </a:p>
          <a:p>
            <a:pPr lvl="1" algn="l">
              <a:lnSpc>
                <a:spcPct val="110000"/>
              </a:lnSpc>
            </a:pPr>
            <a:r>
              <a:rPr lang="en-US" altLang="zh-CN" sz="2400"/>
              <a:t>The job was beginning to make unreasonable demands on his free time.</a:t>
            </a:r>
            <a:endParaRPr lang="en-US" altLang="zh-CN" sz="2400"/>
          </a:p>
          <a:p>
            <a:pPr lvl="1" algn="l">
              <a:lnSpc>
                <a:spcPct val="110000"/>
              </a:lnSpc>
              <a:buClrTx/>
              <a:buSzTx/>
              <a:buNone/>
            </a:pPr>
            <a:r>
              <a:rPr lang="zh-CN" altLang="en-US" sz="2400"/>
              <a:t>他们的收费还算合理。</a:t>
            </a:r>
            <a:endParaRPr lang="zh-CN" altLang="en-US" sz="2400"/>
          </a:p>
          <a:p>
            <a:pPr lvl="1" algn="l">
              <a:lnSpc>
                <a:spcPct val="110000"/>
              </a:lnSpc>
              <a:buClrTx/>
              <a:buSzTx/>
              <a:buNone/>
            </a:pPr>
            <a:r>
              <a:rPr lang="zh-CN" altLang="en-US" sz="2400"/>
              <a:t>The fees they charge are not unreasonable.</a:t>
            </a:r>
            <a:endParaRPr lang="zh-CN" altLang="en-US" sz="2400"/>
          </a:p>
          <a:p>
            <a:pPr lvl="1" algn="l">
              <a:lnSpc>
                <a:spcPct val="110000"/>
              </a:lnSpc>
              <a:buClrTx/>
              <a:buSzTx/>
              <a:buNone/>
            </a:pPr>
            <a:r>
              <a:rPr lang="zh-CN" altLang="en-US" sz="2400"/>
              <a:t>要求人家随传随到，太不近人情了吧。</a:t>
            </a:r>
            <a:endParaRPr lang="zh-CN" altLang="en-US" sz="2400"/>
          </a:p>
          <a:p>
            <a:pPr lvl="1" algn="l">
              <a:lnSpc>
                <a:spcPct val="110000"/>
              </a:lnSpc>
              <a:buClrTx/>
              <a:buSzTx/>
              <a:buNone/>
            </a:pPr>
            <a:r>
              <a:rPr lang="zh-CN" altLang="en-US" sz="2400"/>
              <a:t>It would be unreasonable to expect somebody to come at such short notice.</a:t>
            </a:r>
            <a:endParaRPr lang="zh-CN" altLang="en-US" sz="2400"/>
          </a:p>
        </p:txBody>
      </p:sp>
      <p:cxnSp>
        <p:nvCxnSpPr>
          <p:cNvPr id="8" name="直接连接符 7"/>
          <p:cNvCxnSpPr/>
          <p:nvPr/>
        </p:nvCxnSpPr>
        <p:spPr>
          <a:xfrm flipV="1">
            <a:off x="327660" y="1090295"/>
            <a:ext cx="11534775" cy="14605"/>
          </a:xfrm>
          <a:prstGeom prst="line">
            <a:avLst/>
          </a:prstGeom>
          <a:ln w="38100">
            <a:solidFill>
              <a:srgbClr val="788EAC"/>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2590165" y="1442085"/>
            <a:ext cx="7948295" cy="474980"/>
          </a:xfrm>
          <a:prstGeom prst="rect">
            <a:avLst/>
          </a:prstGeom>
          <a:noFill/>
        </p:spPr>
        <p:txBody>
          <a:bodyPr wrap="square" rtlCol="0" anchor="t">
            <a:spAutoFit/>
          </a:bodyPr>
          <a:p>
            <a:pPr algn="ctr">
              <a:lnSpc>
                <a:spcPct val="80000"/>
              </a:lnSpc>
            </a:pPr>
            <a:r>
              <a:rPr lang="en-US" sz="4400" b="1" baseline="30000">
                <a:solidFill>
                  <a:schemeClr val="tx1">
                    <a:lumMod val="65000"/>
                    <a:lumOff val="35000"/>
                  </a:schemeClr>
                </a:solidFill>
                <a:latin typeface="Optima" panose="02000503060000020004" charset="0"/>
                <a:cs typeface="Optima" panose="02000503060000020004" charset="0"/>
                <a:sym typeface="+mn-ea"/>
              </a:rPr>
              <a:t>unreasonable</a:t>
            </a:r>
            <a:r>
              <a:rPr lang="en-US" altLang="zh-CN" sz="4800" b="1" baseline="30000">
                <a:solidFill>
                  <a:schemeClr val="tx1">
                    <a:lumMod val="65000"/>
                    <a:lumOff val="35000"/>
                  </a:schemeClr>
                </a:solidFill>
                <a:sym typeface="+mn-ea"/>
              </a:rPr>
              <a:t> </a:t>
            </a:r>
            <a:endParaRPr lang="en-US" altLang="zh-CN" sz="4800" b="1" baseline="30000">
              <a:solidFill>
                <a:schemeClr val="tx1">
                  <a:lumMod val="65000"/>
                  <a:lumOff val="35000"/>
                </a:schemeClr>
              </a:solidFill>
              <a:latin typeface="Optima" panose="02000503060000020004" charset="0"/>
              <a:cs typeface="Optima" panose="02000503060000020004" charset="0"/>
              <a:sym typeface="+mn-ea"/>
            </a:endParaRPr>
          </a:p>
        </p:txBody>
      </p:sp>
      <p:sp>
        <p:nvSpPr>
          <p:cNvPr id="5" name="文本框2"/>
          <p:cNvSpPr/>
          <p:nvPr/>
        </p:nvSpPr>
        <p:spPr>
          <a:xfrm>
            <a:off x="7165340" y="661035"/>
            <a:ext cx="3718560" cy="275590"/>
          </a:xfrm>
          <a:prstGeom prst="rect">
            <a:avLst/>
          </a:prstGeom>
        </p:spPr>
        <p:txBody>
          <a:bodyPr wrap="square">
            <a:spAutoFit/>
          </a:bodyPr>
          <a:p>
            <a:pPr>
              <a:lnSpc>
                <a:spcPct val="60000"/>
              </a:lnSpc>
              <a:spcBef>
                <a:spcPts val="2950"/>
              </a:spcBef>
              <a:defRPr/>
            </a:pPr>
            <a:r>
              <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rPr>
              <a:t>Expression Focus</a:t>
            </a:r>
            <a:endPar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12"/>
          <p:cNvSpPr/>
          <p:nvPr/>
        </p:nvSpPr>
        <p:spPr>
          <a:xfrm>
            <a:off x="2213339" y="447221"/>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25" name="组合 24"/>
          <p:cNvGrpSpPr/>
          <p:nvPr/>
        </p:nvGrpSpPr>
        <p:grpSpPr>
          <a:xfrm>
            <a:off x="334963" y="536586"/>
            <a:ext cx="1669573" cy="571960"/>
            <a:chOff x="334963" y="455941"/>
            <a:chExt cx="1669573" cy="571960"/>
          </a:xfrm>
        </p:grpSpPr>
        <p:sp>
          <p:nvSpPr>
            <p:cNvPr id="14" name="文本框 13"/>
            <p:cNvSpPr txBox="1"/>
            <p:nvPr/>
          </p:nvSpPr>
          <p:spPr>
            <a:xfrm>
              <a:off x="545941" y="455941"/>
              <a:ext cx="1458595" cy="460375"/>
            </a:xfrm>
            <a:prstGeom prst="rect">
              <a:avLst/>
            </a:prstGeom>
            <a:noFill/>
          </p:spPr>
          <p:txBody>
            <a:bodyPr wrap="none" rtlCol="0">
              <a:spAutoFit/>
            </a:bodyPr>
            <a:lstStyle/>
            <a:p>
              <a:r>
                <a:rPr lang="en-US" altLang="zh-CN" sz="2400" b="1" dirty="0">
                  <a:solidFill>
                    <a:srgbClr val="7188A8"/>
                  </a:solidFill>
                  <a:latin typeface="Impact" panose="020B0806030902050204" charset="0"/>
                  <a:cs typeface="Impact" panose="020B0806030902050204" charset="0"/>
                  <a:sym typeface="+mn-lt"/>
                </a:rPr>
                <a:t>Passage A</a:t>
              </a:r>
              <a:endParaRPr lang="en-US" altLang="zh-CN" sz="2400" b="1" dirty="0">
                <a:solidFill>
                  <a:srgbClr val="7188A8"/>
                </a:solidFill>
                <a:latin typeface="Impact" panose="020B0806030902050204" charset="0"/>
                <a:cs typeface="Impact" panose="020B0806030902050204" charset="0"/>
                <a:sym typeface="+mn-lt"/>
              </a:endParaRPr>
            </a:p>
          </p:txBody>
        </p:sp>
        <p:sp>
          <p:nvSpPr>
            <p:cNvPr id="16" name="矩形 15"/>
            <p:cNvSpPr/>
            <p:nvPr/>
          </p:nvSpPr>
          <p:spPr>
            <a:xfrm>
              <a:off x="334963" y="486219"/>
              <a:ext cx="278711" cy="541682"/>
            </a:xfrm>
            <a:prstGeom prst="rect">
              <a:avLst/>
            </a:prstGeom>
            <a:solidFill>
              <a:srgbClr val="718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sp>
        <p:nvSpPr>
          <p:cNvPr id="18" name="文本框1"/>
          <p:cNvSpPr txBox="1"/>
          <p:nvPr/>
        </p:nvSpPr>
        <p:spPr>
          <a:xfrm>
            <a:off x="2514238" y="573118"/>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原文出处</a:t>
            </a:r>
            <a:endPar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22" name="椭圆 12"/>
          <p:cNvSpPr/>
          <p:nvPr/>
        </p:nvSpPr>
        <p:spPr>
          <a:xfrm>
            <a:off x="5712189" y="447234"/>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3" name="文本框1"/>
          <p:cNvSpPr txBox="1"/>
          <p:nvPr/>
        </p:nvSpPr>
        <p:spPr>
          <a:xfrm>
            <a:off x="6013088" y="606151"/>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词汇聚焦</a:t>
            </a:r>
            <a:endParaRPr kumimoji="0" lang="id-ID"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pic>
        <p:nvPicPr>
          <p:cNvPr id="2" name="图片 1" descr="Z20 阅读理解A"/>
          <p:cNvPicPr>
            <a:picLocks noChangeAspect="1"/>
          </p:cNvPicPr>
          <p:nvPr/>
        </p:nvPicPr>
        <p:blipFill>
          <a:blip r:embed="rId1"/>
          <a:stretch>
            <a:fillRect/>
          </a:stretch>
        </p:blipFill>
        <p:spPr>
          <a:xfrm>
            <a:off x="3616325" y="535940"/>
            <a:ext cx="1281430" cy="461010"/>
          </a:xfrm>
          <a:prstGeom prst="rect">
            <a:avLst/>
          </a:prstGeom>
        </p:spPr>
      </p:pic>
      <p:sp>
        <p:nvSpPr>
          <p:cNvPr id="3" name="文本框 2"/>
          <p:cNvSpPr txBox="1"/>
          <p:nvPr/>
        </p:nvSpPr>
        <p:spPr>
          <a:xfrm>
            <a:off x="840740" y="1773555"/>
            <a:ext cx="10407650" cy="4515485"/>
          </a:xfrm>
          <a:prstGeom prst="rect">
            <a:avLst/>
          </a:prstGeom>
          <a:noFill/>
        </p:spPr>
        <p:txBody>
          <a:bodyPr wrap="square" rtlCol="0">
            <a:spAutoFit/>
          </a:bodyPr>
          <a:p>
            <a:pPr algn="l">
              <a:lnSpc>
                <a:spcPct val="80000"/>
              </a:lnSpc>
            </a:pPr>
            <a:r>
              <a:rPr lang="en-US" sz="2400"/>
              <a:t>adj. 1) closely connected with the subject you are discussiong or the situation you are thinking about	</a:t>
            </a:r>
            <a:r>
              <a:rPr lang="zh-CN" altLang="en-US" sz="2400"/>
              <a:t>紧密相关的；切题的</a:t>
            </a:r>
            <a:endParaRPr lang="zh-CN" altLang="en-US" sz="2400"/>
          </a:p>
          <a:p>
            <a:pPr algn="l">
              <a:lnSpc>
                <a:spcPct val="80000"/>
              </a:lnSpc>
            </a:pPr>
            <a:endParaRPr lang="zh-CN" altLang="en-US" sz="2400"/>
          </a:p>
          <a:p>
            <a:pPr algn="l">
              <a:lnSpc>
                <a:spcPct val="80000"/>
              </a:lnSpc>
            </a:pPr>
            <a:r>
              <a:rPr lang="zh-CN" altLang="en-US" sz="2400"/>
              <a:t>相关的提议</a:t>
            </a:r>
            <a:r>
              <a:rPr lang="en-US" altLang="zh-CN" sz="2400"/>
              <a:t>/</a:t>
            </a:r>
            <a:r>
              <a:rPr lang="zh-CN" altLang="en-US" sz="2400"/>
              <a:t>问题</a:t>
            </a:r>
            <a:r>
              <a:rPr lang="en-US" altLang="zh-CN" sz="2400"/>
              <a:t>/</a:t>
            </a:r>
            <a:r>
              <a:rPr lang="zh-CN" altLang="en-US" sz="2400"/>
              <a:t>观点</a:t>
            </a:r>
            <a:endParaRPr lang="zh-CN" altLang="en-US" sz="2400"/>
          </a:p>
          <a:p>
            <a:pPr algn="l">
              <a:lnSpc>
                <a:spcPct val="80000"/>
              </a:lnSpc>
            </a:pPr>
            <a:r>
              <a:rPr lang="en-US" altLang="zh-CN" sz="2400"/>
              <a:t>a relevant suggestion/question/point</a:t>
            </a:r>
            <a:endParaRPr lang="en-US" altLang="zh-CN" sz="2400"/>
          </a:p>
          <a:p>
            <a:pPr algn="l">
              <a:lnSpc>
                <a:spcPct val="80000"/>
              </a:lnSpc>
            </a:pPr>
            <a:r>
              <a:rPr lang="zh-CN" altLang="en-US" sz="2400"/>
              <a:t>相关经验</a:t>
            </a:r>
            <a:endParaRPr lang="zh-CN" altLang="en-US" sz="2400"/>
          </a:p>
          <a:p>
            <a:pPr algn="l">
              <a:lnSpc>
                <a:spcPct val="80000"/>
              </a:lnSpc>
            </a:pPr>
            <a:r>
              <a:rPr lang="en-US" altLang="zh-CN" sz="2400"/>
              <a:t>relevant experience</a:t>
            </a:r>
            <a:endParaRPr lang="en-US" altLang="zh-CN" sz="2400"/>
          </a:p>
          <a:p>
            <a:pPr algn="l">
              <a:lnSpc>
                <a:spcPct val="80000"/>
              </a:lnSpc>
            </a:pPr>
            <a:r>
              <a:rPr lang="zh-CN" altLang="en-US" sz="2400"/>
              <a:t>与</a:t>
            </a:r>
            <a:r>
              <a:rPr lang="en-US" altLang="zh-CN" sz="2400"/>
              <a:t>…</a:t>
            </a:r>
            <a:r>
              <a:rPr lang="zh-CN" altLang="en-US" sz="2400"/>
              <a:t>有直接联系</a:t>
            </a:r>
            <a:endParaRPr lang="zh-CN" altLang="en-US" sz="2400"/>
          </a:p>
          <a:p>
            <a:pPr algn="l">
              <a:lnSpc>
                <a:spcPct val="80000"/>
              </a:lnSpc>
            </a:pPr>
            <a:r>
              <a:rPr lang="en-US" altLang="zh-CN" sz="2400"/>
              <a:t>be directly relevant to sth</a:t>
            </a:r>
            <a:endParaRPr lang="en-US" altLang="zh-CN" sz="2400"/>
          </a:p>
          <a:p>
            <a:pPr algn="l">
              <a:lnSpc>
                <a:spcPct val="80000"/>
              </a:lnSpc>
            </a:pPr>
            <a:endParaRPr lang="en-US" altLang="zh-CN" sz="2400"/>
          </a:p>
          <a:p>
            <a:pPr algn="l">
              <a:lnSpc>
                <a:spcPct val="80000"/>
              </a:lnSpc>
            </a:pPr>
            <a:r>
              <a:rPr lang="en-US" altLang="zh-CN" sz="2400"/>
              <a:t>2) having ideas that are valuable and useful to people in their lives and work	</a:t>
            </a:r>
            <a:r>
              <a:rPr lang="zh-CN" altLang="en-US" sz="2400"/>
              <a:t>有价值的；有意义的</a:t>
            </a:r>
            <a:endParaRPr lang="zh-CN" altLang="en-US" sz="2400"/>
          </a:p>
          <a:p>
            <a:pPr algn="l">
              <a:lnSpc>
                <a:spcPct val="80000"/>
              </a:lnSpc>
            </a:pPr>
            <a:endParaRPr lang="zh-CN" altLang="en-US" sz="2400"/>
          </a:p>
          <a:p>
            <a:pPr algn="l">
              <a:lnSpc>
                <a:spcPct val="80000"/>
              </a:lnSpc>
            </a:pPr>
            <a:r>
              <a:rPr lang="zh-CN" altLang="en-US" sz="2400"/>
              <a:t>她的小说今天仍有现实意义。</a:t>
            </a:r>
            <a:endParaRPr lang="zh-CN" altLang="en-US" sz="2400"/>
          </a:p>
          <a:p>
            <a:pPr algn="l">
              <a:lnSpc>
                <a:spcPct val="80000"/>
              </a:lnSpc>
            </a:pPr>
            <a:r>
              <a:rPr lang="en-US" altLang="zh-CN" sz="2400"/>
              <a:t>Her novel is still relevant today.</a:t>
            </a:r>
            <a:r>
              <a:rPr lang="en-US" sz="2400"/>
              <a:t> </a:t>
            </a:r>
            <a:endParaRPr lang="en-US" sz="2400"/>
          </a:p>
        </p:txBody>
      </p:sp>
      <p:cxnSp>
        <p:nvCxnSpPr>
          <p:cNvPr id="8" name="直接连接符 7"/>
          <p:cNvCxnSpPr/>
          <p:nvPr/>
        </p:nvCxnSpPr>
        <p:spPr>
          <a:xfrm flipV="1">
            <a:off x="327660" y="1090295"/>
            <a:ext cx="11534775" cy="14605"/>
          </a:xfrm>
          <a:prstGeom prst="line">
            <a:avLst/>
          </a:prstGeom>
          <a:ln w="38100">
            <a:solidFill>
              <a:srgbClr val="788EAC"/>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2589530" y="1442085"/>
            <a:ext cx="7948295" cy="474980"/>
          </a:xfrm>
          <a:prstGeom prst="rect">
            <a:avLst/>
          </a:prstGeom>
          <a:noFill/>
        </p:spPr>
        <p:txBody>
          <a:bodyPr wrap="square" rtlCol="0" anchor="t">
            <a:spAutoFit/>
          </a:bodyPr>
          <a:p>
            <a:pPr algn="ctr">
              <a:lnSpc>
                <a:spcPct val="80000"/>
              </a:lnSpc>
            </a:pPr>
            <a:r>
              <a:rPr lang="en-US" sz="4400" b="1" baseline="30000">
                <a:solidFill>
                  <a:schemeClr val="tx1">
                    <a:lumMod val="65000"/>
                    <a:lumOff val="35000"/>
                  </a:schemeClr>
                </a:solidFill>
                <a:latin typeface="Optima" panose="02000503060000020004" charset="0"/>
                <a:cs typeface="Optima" panose="02000503060000020004" charset="0"/>
                <a:sym typeface="+mn-ea"/>
              </a:rPr>
              <a:t>relevant</a:t>
            </a:r>
            <a:r>
              <a:rPr lang="en-US" altLang="zh-CN" sz="4800" b="1" baseline="30000">
                <a:solidFill>
                  <a:schemeClr val="tx1">
                    <a:lumMod val="65000"/>
                    <a:lumOff val="35000"/>
                  </a:schemeClr>
                </a:solidFill>
                <a:sym typeface="+mn-ea"/>
              </a:rPr>
              <a:t> </a:t>
            </a:r>
            <a:endParaRPr lang="en-US" altLang="zh-CN" sz="4800" b="1" baseline="30000">
              <a:solidFill>
                <a:schemeClr val="tx1">
                  <a:lumMod val="65000"/>
                  <a:lumOff val="35000"/>
                </a:schemeClr>
              </a:solidFill>
              <a:latin typeface="Optima" panose="02000503060000020004" charset="0"/>
              <a:cs typeface="Optima" panose="02000503060000020004" charset="0"/>
              <a:sym typeface="+mn-ea"/>
            </a:endParaRPr>
          </a:p>
        </p:txBody>
      </p:sp>
      <p:sp>
        <p:nvSpPr>
          <p:cNvPr id="5" name="文本框2"/>
          <p:cNvSpPr/>
          <p:nvPr/>
        </p:nvSpPr>
        <p:spPr>
          <a:xfrm>
            <a:off x="7165340" y="661035"/>
            <a:ext cx="3718560" cy="275590"/>
          </a:xfrm>
          <a:prstGeom prst="rect">
            <a:avLst/>
          </a:prstGeom>
        </p:spPr>
        <p:txBody>
          <a:bodyPr wrap="square">
            <a:spAutoFit/>
          </a:bodyPr>
          <a:p>
            <a:pPr>
              <a:lnSpc>
                <a:spcPct val="60000"/>
              </a:lnSpc>
              <a:spcBef>
                <a:spcPts val="2950"/>
              </a:spcBef>
              <a:defRPr/>
            </a:pPr>
            <a:r>
              <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rPr>
              <a:t>Expression Focus</a:t>
            </a:r>
            <a:endPar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12"/>
          <p:cNvSpPr/>
          <p:nvPr/>
        </p:nvSpPr>
        <p:spPr>
          <a:xfrm>
            <a:off x="2213339" y="447221"/>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25" name="组合 24"/>
          <p:cNvGrpSpPr/>
          <p:nvPr/>
        </p:nvGrpSpPr>
        <p:grpSpPr>
          <a:xfrm>
            <a:off x="334963" y="536586"/>
            <a:ext cx="1669573" cy="571960"/>
            <a:chOff x="334963" y="455941"/>
            <a:chExt cx="1669573" cy="571960"/>
          </a:xfrm>
        </p:grpSpPr>
        <p:sp>
          <p:nvSpPr>
            <p:cNvPr id="14" name="文本框 13"/>
            <p:cNvSpPr txBox="1"/>
            <p:nvPr/>
          </p:nvSpPr>
          <p:spPr>
            <a:xfrm>
              <a:off x="545941" y="455941"/>
              <a:ext cx="1458595" cy="460375"/>
            </a:xfrm>
            <a:prstGeom prst="rect">
              <a:avLst/>
            </a:prstGeom>
            <a:noFill/>
          </p:spPr>
          <p:txBody>
            <a:bodyPr wrap="none" rtlCol="0">
              <a:spAutoFit/>
            </a:bodyPr>
            <a:lstStyle/>
            <a:p>
              <a:r>
                <a:rPr lang="en-US" altLang="zh-CN" sz="2400" b="1" dirty="0">
                  <a:solidFill>
                    <a:srgbClr val="7188A8"/>
                  </a:solidFill>
                  <a:latin typeface="Impact" panose="020B0806030902050204" charset="0"/>
                  <a:cs typeface="Impact" panose="020B0806030902050204" charset="0"/>
                  <a:sym typeface="+mn-lt"/>
                </a:rPr>
                <a:t>Passage A</a:t>
              </a:r>
              <a:endParaRPr lang="en-US" altLang="zh-CN" sz="2400" b="1" dirty="0">
                <a:solidFill>
                  <a:srgbClr val="7188A8"/>
                </a:solidFill>
                <a:latin typeface="Impact" panose="020B0806030902050204" charset="0"/>
                <a:cs typeface="Impact" panose="020B0806030902050204" charset="0"/>
                <a:sym typeface="+mn-lt"/>
              </a:endParaRPr>
            </a:p>
          </p:txBody>
        </p:sp>
        <p:sp>
          <p:nvSpPr>
            <p:cNvPr id="16" name="矩形 15"/>
            <p:cNvSpPr/>
            <p:nvPr/>
          </p:nvSpPr>
          <p:spPr>
            <a:xfrm>
              <a:off x="334963" y="486219"/>
              <a:ext cx="278711" cy="541682"/>
            </a:xfrm>
            <a:prstGeom prst="rect">
              <a:avLst/>
            </a:prstGeom>
            <a:solidFill>
              <a:srgbClr val="718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sp>
        <p:nvSpPr>
          <p:cNvPr id="18" name="文本框1"/>
          <p:cNvSpPr txBox="1"/>
          <p:nvPr/>
        </p:nvSpPr>
        <p:spPr>
          <a:xfrm>
            <a:off x="2514238" y="573118"/>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原文出处</a:t>
            </a:r>
            <a:endPar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22" name="椭圆 12"/>
          <p:cNvSpPr/>
          <p:nvPr/>
        </p:nvSpPr>
        <p:spPr>
          <a:xfrm>
            <a:off x="5712189" y="447234"/>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3" name="文本框1"/>
          <p:cNvSpPr txBox="1"/>
          <p:nvPr/>
        </p:nvSpPr>
        <p:spPr>
          <a:xfrm>
            <a:off x="6013088" y="606151"/>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词汇聚焦</a:t>
            </a:r>
            <a:endParaRPr kumimoji="0" lang="id-ID"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pic>
        <p:nvPicPr>
          <p:cNvPr id="2" name="图片 1" descr="Z20 阅读理解A"/>
          <p:cNvPicPr>
            <a:picLocks noChangeAspect="1"/>
          </p:cNvPicPr>
          <p:nvPr/>
        </p:nvPicPr>
        <p:blipFill>
          <a:blip r:embed="rId1"/>
          <a:stretch>
            <a:fillRect/>
          </a:stretch>
        </p:blipFill>
        <p:spPr>
          <a:xfrm>
            <a:off x="3616325" y="535940"/>
            <a:ext cx="1281430" cy="461010"/>
          </a:xfrm>
          <a:prstGeom prst="rect">
            <a:avLst/>
          </a:prstGeom>
        </p:spPr>
      </p:pic>
      <p:sp>
        <p:nvSpPr>
          <p:cNvPr id="3" name="文本框 2"/>
          <p:cNvSpPr txBox="1"/>
          <p:nvPr/>
        </p:nvSpPr>
        <p:spPr>
          <a:xfrm>
            <a:off x="709930" y="1812925"/>
            <a:ext cx="10948035" cy="4523105"/>
          </a:xfrm>
          <a:prstGeom prst="rect">
            <a:avLst/>
          </a:prstGeom>
          <a:noFill/>
        </p:spPr>
        <p:txBody>
          <a:bodyPr wrap="square" rtlCol="0">
            <a:spAutoFit/>
          </a:bodyPr>
          <a:p>
            <a:pPr algn="l"/>
            <a:r>
              <a:rPr lang="en-US" sz="2400"/>
              <a:t>adj. typical of young people	</a:t>
            </a:r>
            <a:r>
              <a:rPr lang="zh-CN" altLang="en-US" sz="2400"/>
              <a:t>年轻人的；青年的；青春的</a:t>
            </a:r>
            <a:endParaRPr lang="zh-CN" altLang="en-US" sz="2400"/>
          </a:p>
          <a:p>
            <a:pPr algn="l"/>
            <a:endParaRPr lang="zh-CN" altLang="en-US" sz="2400"/>
          </a:p>
          <a:p>
            <a:pPr lvl="1" algn="l"/>
            <a:r>
              <a:rPr lang="zh-CN" altLang="en-US" sz="2400"/>
              <a:t>青春的激情</a:t>
            </a:r>
            <a:r>
              <a:rPr lang="en-US" altLang="zh-CN" sz="2400"/>
              <a:t>/</a:t>
            </a:r>
            <a:r>
              <a:rPr lang="zh-CN" altLang="en-US" sz="2400"/>
              <a:t>活力</a:t>
            </a:r>
            <a:endParaRPr lang="zh-CN" altLang="en-US" sz="2400"/>
          </a:p>
          <a:p>
            <a:pPr lvl="1" algn="l"/>
            <a:r>
              <a:rPr lang="en-US" altLang="zh-CN" sz="2400"/>
              <a:t>youthful enthusiasm/energy</a:t>
            </a:r>
            <a:endParaRPr lang="en-US" altLang="zh-CN" sz="2400"/>
          </a:p>
          <a:p>
            <a:pPr lvl="1" algn="l"/>
            <a:endParaRPr lang="en-US" altLang="zh-CN" sz="2400"/>
          </a:p>
          <a:p>
            <a:pPr lvl="1" algn="l">
              <a:buClrTx/>
              <a:buSzTx/>
              <a:buNone/>
            </a:pPr>
            <a:r>
              <a:rPr lang="en-US" altLang="zh-CN" sz="2400" b="1">
                <a:solidFill>
                  <a:srgbClr val="F8BAB0"/>
                </a:solidFill>
              </a:rPr>
              <a:t>Valencia的决心</a:t>
            </a:r>
            <a:r>
              <a:rPr lang="zh-CN" altLang="en-US" sz="2400" b="1">
                <a:solidFill>
                  <a:srgbClr val="F8BAB0"/>
                </a:solidFill>
              </a:rPr>
              <a:t>似乎有点</a:t>
            </a:r>
            <a:r>
              <a:rPr lang="zh-CN" altLang="en-US" sz="2400" b="1">
                <a:solidFill>
                  <a:srgbClr val="F8BAB0"/>
                </a:solidFill>
              </a:rPr>
              <a:t>匪夷所思</a:t>
            </a:r>
            <a:r>
              <a:rPr lang="en-US" altLang="zh-CN" sz="2400" b="1">
                <a:solidFill>
                  <a:srgbClr val="F8BAB0"/>
                </a:solidFill>
              </a:rPr>
              <a:t>。按照他目前的速度，</a:t>
            </a:r>
            <a:r>
              <a:rPr lang="zh-CN" altLang="en-US" sz="2400" b="1">
                <a:solidFill>
                  <a:srgbClr val="F8BAB0"/>
                </a:solidFill>
              </a:rPr>
              <a:t>他得学到</a:t>
            </a:r>
            <a:r>
              <a:rPr lang="en-US" altLang="zh-CN" sz="2400" b="1">
                <a:solidFill>
                  <a:srgbClr val="F8BAB0"/>
                </a:solidFill>
              </a:rPr>
              <a:t>90</a:t>
            </a:r>
            <a:r>
              <a:rPr lang="zh-CN" altLang="en-US" sz="2400" b="1">
                <a:solidFill>
                  <a:srgbClr val="F8BAB0"/>
                </a:solidFill>
              </a:rPr>
              <a:t>岁才能把所有的证书挂上墙。但这似乎并不那么重要。他已经找到了青春的活力和学习的乐趣。</a:t>
            </a:r>
            <a:endParaRPr lang="zh-CN" altLang="en-US" sz="2400" b="1">
              <a:solidFill>
                <a:srgbClr val="F8BAB0"/>
              </a:solidFill>
            </a:endParaRPr>
          </a:p>
          <a:p>
            <a:pPr lvl="1" algn="l">
              <a:buClrTx/>
              <a:buSzTx/>
              <a:buNone/>
            </a:pPr>
            <a:r>
              <a:rPr lang="en-US" altLang="zh-CN" sz="2400" b="1">
                <a:solidFill>
                  <a:srgbClr val="F8BAB0"/>
                </a:solidFill>
              </a:rPr>
              <a:t>There is something splendidly unreasonable about Valencia's determination. At his current pace, he'll be 90 when he finally hangs all that paper on the wall. But that doesn't seem especillay relevant. He's found all the youthful energy and the joy of learning.</a:t>
            </a:r>
            <a:endParaRPr lang="en-US" altLang="zh-CN" sz="2400" b="1">
              <a:solidFill>
                <a:srgbClr val="F8BAB0"/>
              </a:solidFill>
            </a:endParaRPr>
          </a:p>
        </p:txBody>
      </p:sp>
      <p:cxnSp>
        <p:nvCxnSpPr>
          <p:cNvPr id="8" name="直接连接符 7"/>
          <p:cNvCxnSpPr/>
          <p:nvPr/>
        </p:nvCxnSpPr>
        <p:spPr>
          <a:xfrm flipV="1">
            <a:off x="327660" y="1090295"/>
            <a:ext cx="11534775" cy="14605"/>
          </a:xfrm>
          <a:prstGeom prst="line">
            <a:avLst/>
          </a:prstGeom>
          <a:ln w="38100">
            <a:solidFill>
              <a:srgbClr val="788EAC"/>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2590165" y="1369695"/>
            <a:ext cx="7948295" cy="443230"/>
          </a:xfrm>
          <a:prstGeom prst="rect">
            <a:avLst/>
          </a:prstGeom>
          <a:noFill/>
        </p:spPr>
        <p:txBody>
          <a:bodyPr wrap="square" rtlCol="0" anchor="t">
            <a:spAutoFit/>
          </a:bodyPr>
          <a:p>
            <a:pPr algn="ctr">
              <a:lnSpc>
                <a:spcPct val="80000"/>
              </a:lnSpc>
            </a:pPr>
            <a:r>
              <a:rPr lang="en-US" sz="4400" b="1" baseline="30000">
                <a:solidFill>
                  <a:schemeClr val="tx1">
                    <a:lumMod val="65000"/>
                    <a:lumOff val="35000"/>
                  </a:schemeClr>
                </a:solidFill>
                <a:latin typeface="Optima" panose="02000503060000020004" charset="0"/>
                <a:cs typeface="Optima" panose="02000503060000020004" charset="0"/>
                <a:sym typeface="+mn-ea"/>
              </a:rPr>
              <a:t>youthful</a:t>
            </a:r>
            <a:endParaRPr lang="en-US" altLang="zh-CN" sz="4800" b="1" baseline="30000">
              <a:solidFill>
                <a:schemeClr val="tx1">
                  <a:lumMod val="65000"/>
                  <a:lumOff val="35000"/>
                </a:schemeClr>
              </a:solidFill>
              <a:latin typeface="Optima" panose="02000503060000020004" charset="0"/>
              <a:cs typeface="Optima" panose="02000503060000020004" charset="0"/>
              <a:sym typeface="+mn-ea"/>
            </a:endParaRPr>
          </a:p>
        </p:txBody>
      </p:sp>
      <p:sp>
        <p:nvSpPr>
          <p:cNvPr id="5" name="文本框2"/>
          <p:cNvSpPr/>
          <p:nvPr/>
        </p:nvSpPr>
        <p:spPr>
          <a:xfrm>
            <a:off x="7165340" y="661035"/>
            <a:ext cx="3718560" cy="275590"/>
          </a:xfrm>
          <a:prstGeom prst="rect">
            <a:avLst/>
          </a:prstGeom>
        </p:spPr>
        <p:txBody>
          <a:bodyPr wrap="square">
            <a:spAutoFit/>
          </a:bodyPr>
          <a:p>
            <a:pPr>
              <a:lnSpc>
                <a:spcPct val="60000"/>
              </a:lnSpc>
              <a:spcBef>
                <a:spcPts val="2950"/>
              </a:spcBef>
              <a:defRPr/>
            </a:pPr>
            <a:r>
              <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rPr>
              <a:t>Expression Focus</a:t>
            </a:r>
            <a:endPar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12"/>
          <p:cNvSpPr/>
          <p:nvPr/>
        </p:nvSpPr>
        <p:spPr>
          <a:xfrm>
            <a:off x="2213339" y="447221"/>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25" name="组合 24"/>
          <p:cNvGrpSpPr/>
          <p:nvPr/>
        </p:nvGrpSpPr>
        <p:grpSpPr>
          <a:xfrm>
            <a:off x="334963" y="536586"/>
            <a:ext cx="1682908" cy="571960"/>
            <a:chOff x="334963" y="455941"/>
            <a:chExt cx="1682908" cy="571960"/>
          </a:xfrm>
        </p:grpSpPr>
        <p:sp>
          <p:nvSpPr>
            <p:cNvPr id="14" name="文本框 13"/>
            <p:cNvSpPr txBox="1"/>
            <p:nvPr/>
          </p:nvSpPr>
          <p:spPr>
            <a:xfrm>
              <a:off x="545941" y="455941"/>
              <a:ext cx="1471930" cy="460375"/>
            </a:xfrm>
            <a:prstGeom prst="rect">
              <a:avLst/>
            </a:prstGeom>
            <a:noFill/>
          </p:spPr>
          <p:txBody>
            <a:bodyPr wrap="none" rtlCol="0">
              <a:spAutoFit/>
            </a:bodyPr>
            <a:lstStyle/>
            <a:p>
              <a:r>
                <a:rPr lang="en-US" altLang="zh-CN" sz="2400" b="1" dirty="0">
                  <a:solidFill>
                    <a:srgbClr val="7188A8"/>
                  </a:solidFill>
                  <a:latin typeface="Impact" panose="020B0806030902050204" charset="0"/>
                  <a:cs typeface="Impact" panose="020B0806030902050204" charset="0"/>
                  <a:sym typeface="+mn-lt"/>
                </a:rPr>
                <a:t>Passage B</a:t>
              </a:r>
              <a:endParaRPr lang="en-US" altLang="zh-CN" sz="2400" b="1" dirty="0">
                <a:solidFill>
                  <a:srgbClr val="7188A8"/>
                </a:solidFill>
                <a:latin typeface="Impact" panose="020B0806030902050204" charset="0"/>
                <a:cs typeface="Impact" panose="020B0806030902050204" charset="0"/>
                <a:sym typeface="+mn-lt"/>
              </a:endParaRPr>
            </a:p>
          </p:txBody>
        </p:sp>
        <p:sp>
          <p:nvSpPr>
            <p:cNvPr id="16" name="矩形 15"/>
            <p:cNvSpPr/>
            <p:nvPr/>
          </p:nvSpPr>
          <p:spPr>
            <a:xfrm>
              <a:off x="334963" y="486219"/>
              <a:ext cx="278711" cy="541682"/>
            </a:xfrm>
            <a:prstGeom prst="rect">
              <a:avLst/>
            </a:prstGeom>
            <a:solidFill>
              <a:srgbClr val="718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sp>
        <p:nvSpPr>
          <p:cNvPr id="18" name="文本框1"/>
          <p:cNvSpPr txBox="1"/>
          <p:nvPr/>
        </p:nvSpPr>
        <p:spPr>
          <a:xfrm>
            <a:off x="2514238" y="573118"/>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原文出处</a:t>
            </a:r>
            <a:endPar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22" name="椭圆 12"/>
          <p:cNvSpPr/>
          <p:nvPr/>
        </p:nvSpPr>
        <p:spPr>
          <a:xfrm>
            <a:off x="5712189" y="447234"/>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3" name="文本框1"/>
          <p:cNvSpPr txBox="1"/>
          <p:nvPr/>
        </p:nvSpPr>
        <p:spPr>
          <a:xfrm>
            <a:off x="6013088" y="606151"/>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原文标题</a:t>
            </a:r>
            <a:endParaRPr kumimoji="0" lang="id-ID"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24" name="文本框2"/>
          <p:cNvSpPr/>
          <p:nvPr/>
        </p:nvSpPr>
        <p:spPr>
          <a:xfrm>
            <a:off x="7348855" y="514350"/>
            <a:ext cx="3718560" cy="521970"/>
          </a:xfrm>
          <a:prstGeom prst="rect">
            <a:avLst/>
          </a:prstGeom>
        </p:spPr>
        <p:txBody>
          <a:bodyPr wrap="square">
            <a:spAutoFit/>
          </a:bodyPr>
          <a:lstStyle/>
          <a:p>
            <a:pPr>
              <a:lnSpc>
                <a:spcPct val="70000"/>
              </a:lnSpc>
              <a:spcBef>
                <a:spcPts val="2950"/>
              </a:spcBef>
              <a:defRPr/>
            </a:pPr>
            <a:r>
              <a:rPr kumimoji="0"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rPr>
              <a:t>Do not rely on facial expressions for how people are feeling</a:t>
            </a:r>
            <a:endParaRPr kumimoji="0"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endParaRPr>
          </a:p>
        </p:txBody>
      </p:sp>
      <p:sp>
        <p:nvSpPr>
          <p:cNvPr id="5" name="文本框 4"/>
          <p:cNvSpPr txBox="1"/>
          <p:nvPr/>
        </p:nvSpPr>
        <p:spPr>
          <a:xfrm>
            <a:off x="1498600" y="5225415"/>
            <a:ext cx="3232150" cy="645160"/>
          </a:xfrm>
          <a:prstGeom prst="rect">
            <a:avLst/>
          </a:prstGeom>
          <a:noFill/>
        </p:spPr>
        <p:txBody>
          <a:bodyPr wrap="square" rtlCol="0" anchor="t">
            <a:spAutoFit/>
          </a:bodyPr>
          <a:p>
            <a:r>
              <a:rPr lang="zh-CN" altLang="en-US" b="1">
                <a:solidFill>
                  <a:schemeClr val="bg2">
                    <a:lumMod val="50000"/>
                  </a:schemeClr>
                </a:solidFill>
              </a:rPr>
              <a:t>A smile does not always mean someone is happy</a:t>
            </a:r>
            <a:r>
              <a:rPr lang="en-US" altLang="zh-CN" b="1">
                <a:solidFill>
                  <a:schemeClr val="bg2">
                    <a:lumMod val="50000"/>
                  </a:schemeClr>
                </a:solidFill>
              </a:rPr>
              <a:t>.</a:t>
            </a:r>
            <a:endParaRPr lang="en-US" altLang="zh-CN" b="1">
              <a:solidFill>
                <a:schemeClr val="bg2">
                  <a:lumMod val="50000"/>
                </a:schemeClr>
              </a:solidFill>
            </a:endParaRPr>
          </a:p>
        </p:txBody>
      </p:sp>
      <p:cxnSp>
        <p:nvCxnSpPr>
          <p:cNvPr id="8" name="直接连接符 7"/>
          <p:cNvCxnSpPr/>
          <p:nvPr/>
        </p:nvCxnSpPr>
        <p:spPr>
          <a:xfrm flipV="1">
            <a:off x="327660" y="1090295"/>
            <a:ext cx="11534775" cy="14605"/>
          </a:xfrm>
          <a:prstGeom prst="line">
            <a:avLst/>
          </a:prstGeom>
          <a:ln w="38100">
            <a:solidFill>
              <a:srgbClr val="788EAC"/>
            </a:solidFill>
          </a:ln>
        </p:spPr>
        <p:style>
          <a:lnRef idx="1">
            <a:schemeClr val="accent1"/>
          </a:lnRef>
          <a:fillRef idx="0">
            <a:schemeClr val="accent1"/>
          </a:fillRef>
          <a:effectRef idx="0">
            <a:schemeClr val="accent1"/>
          </a:effectRef>
          <a:fontRef idx="minor">
            <a:schemeClr val="tx1"/>
          </a:fontRef>
        </p:style>
      </p:cxnSp>
      <p:pic>
        <p:nvPicPr>
          <p:cNvPr id="7" name="图片 6" descr="TE"/>
          <p:cNvPicPr>
            <a:picLocks noChangeAspect="1"/>
          </p:cNvPicPr>
          <p:nvPr/>
        </p:nvPicPr>
        <p:blipFill>
          <a:blip r:embed="rId1"/>
          <a:stretch>
            <a:fillRect/>
          </a:stretch>
        </p:blipFill>
        <p:spPr>
          <a:xfrm>
            <a:off x="3662680" y="366395"/>
            <a:ext cx="1490980" cy="723900"/>
          </a:xfrm>
          <a:prstGeom prst="rect">
            <a:avLst/>
          </a:prstGeom>
        </p:spPr>
      </p:pic>
      <p:pic>
        <p:nvPicPr>
          <p:cNvPr id="9" name="图片 8" descr="20200222_STD002"/>
          <p:cNvPicPr>
            <a:picLocks noChangeAspect="1"/>
          </p:cNvPicPr>
          <p:nvPr/>
        </p:nvPicPr>
        <p:blipFill>
          <a:blip r:embed="rId2"/>
          <a:stretch>
            <a:fillRect/>
          </a:stretch>
        </p:blipFill>
        <p:spPr>
          <a:xfrm>
            <a:off x="665480" y="1898650"/>
            <a:ext cx="4577080" cy="3326765"/>
          </a:xfrm>
          <a:prstGeom prst="rect">
            <a:avLst/>
          </a:prstGeom>
          <a:effectLst>
            <a:softEdge rad="127000"/>
          </a:effectLst>
        </p:spPr>
      </p:pic>
      <p:sp>
        <p:nvSpPr>
          <p:cNvPr id="10" name="文本框 9"/>
          <p:cNvSpPr txBox="1"/>
          <p:nvPr/>
        </p:nvSpPr>
        <p:spPr>
          <a:xfrm>
            <a:off x="5565775" y="1645920"/>
            <a:ext cx="6231255" cy="4520565"/>
          </a:xfrm>
          <a:prstGeom prst="rect">
            <a:avLst/>
          </a:prstGeom>
          <a:noFill/>
        </p:spPr>
        <p:txBody>
          <a:bodyPr wrap="square" rtlCol="0">
            <a:spAutoFit/>
          </a:bodyPr>
          <a:p>
            <a:pPr>
              <a:lnSpc>
                <a:spcPct val="90000"/>
              </a:lnSpc>
            </a:pPr>
            <a:r>
              <a:rPr lang="en-US" altLang="zh-CN" sz="2400" b="1"/>
              <a:t>Para. 1	</a:t>
            </a:r>
            <a:endParaRPr lang="en-US" altLang="zh-CN" sz="2400" b="1"/>
          </a:p>
          <a:p>
            <a:pPr lvl="1">
              <a:lnSpc>
                <a:spcPct val="90000"/>
              </a:lnSpc>
            </a:pPr>
            <a:r>
              <a:rPr lang="en-US" altLang="zh-CN" sz="2400"/>
              <a:t>a universal </a:t>
            </a:r>
            <a:r>
              <a:rPr lang="en-US" altLang="zh-CN" sz="2400" b="1">
                <a:solidFill>
                  <a:srgbClr val="F8BAB0"/>
                </a:solidFill>
              </a:rPr>
              <a:t>misbelief</a:t>
            </a:r>
            <a:r>
              <a:rPr lang="en-US" altLang="zh-CN" sz="2400"/>
              <a:t> between facial expression and emotions</a:t>
            </a:r>
            <a:endParaRPr lang="en-US" altLang="zh-CN" sz="2400"/>
          </a:p>
          <a:p>
            <a:pPr lvl="0">
              <a:lnSpc>
                <a:spcPct val="90000"/>
              </a:lnSpc>
            </a:pPr>
            <a:r>
              <a:rPr lang="en-US" altLang="zh-CN" sz="2400" b="1"/>
              <a:t>Para. 2</a:t>
            </a:r>
            <a:endParaRPr lang="en-US" altLang="zh-CN" sz="2400" b="1"/>
          </a:p>
          <a:p>
            <a:pPr lvl="1">
              <a:lnSpc>
                <a:spcPct val="90000"/>
              </a:lnSpc>
            </a:pPr>
            <a:r>
              <a:rPr lang="en-US" altLang="zh-CN" sz="2400"/>
              <a:t>a surprising </a:t>
            </a:r>
            <a:r>
              <a:rPr lang="en-US" altLang="zh-CN" sz="2400" b="1">
                <a:solidFill>
                  <a:srgbClr val="F8BAB0"/>
                </a:solidFill>
              </a:rPr>
              <a:t>conclusion </a:t>
            </a:r>
            <a:r>
              <a:rPr lang="en-US" altLang="zh-CN" sz="2400"/>
              <a:t>uncovered by an analysis of abundant research papers </a:t>
            </a:r>
            <a:endParaRPr lang="en-US" altLang="zh-CN" sz="2400"/>
          </a:p>
          <a:p>
            <a:pPr marL="0" lvl="0" indent="0">
              <a:lnSpc>
                <a:spcPct val="90000"/>
              </a:lnSpc>
              <a:buNone/>
            </a:pPr>
            <a:r>
              <a:rPr lang="en-US" altLang="zh-CN" sz="2400" b="1">
                <a:solidFill>
                  <a:schemeClr val="tx1"/>
                </a:solidFill>
              </a:rPr>
              <a:t>Para. 3</a:t>
            </a:r>
            <a:endParaRPr lang="en-US" altLang="zh-CN" sz="2400" b="1">
              <a:solidFill>
                <a:schemeClr val="tx1"/>
              </a:solidFill>
            </a:endParaRPr>
          </a:p>
          <a:p>
            <a:pPr marL="457200" lvl="1" indent="0">
              <a:lnSpc>
                <a:spcPct val="90000"/>
              </a:lnSpc>
              <a:buNone/>
            </a:pPr>
            <a:r>
              <a:rPr lang="en-US" altLang="zh-CN" sz="2400" b="1">
                <a:solidFill>
                  <a:srgbClr val="F8BAB0"/>
                </a:solidFill>
              </a:rPr>
              <a:t>questions</a:t>
            </a:r>
            <a:r>
              <a:rPr lang="en-US" altLang="zh-CN" sz="2400">
                <a:solidFill>
                  <a:schemeClr val="tx1"/>
                </a:solidFill>
              </a:rPr>
              <a:t> about the efforts of IT companies to develop AI algorithms</a:t>
            </a:r>
            <a:endParaRPr lang="en-US" altLang="zh-CN" sz="2400">
              <a:solidFill>
                <a:schemeClr val="tx1"/>
              </a:solidFill>
            </a:endParaRPr>
          </a:p>
          <a:p>
            <a:pPr marL="0" lvl="0" indent="0">
              <a:lnSpc>
                <a:spcPct val="90000"/>
              </a:lnSpc>
              <a:buNone/>
            </a:pPr>
            <a:r>
              <a:rPr lang="en-US" altLang="zh-CN" sz="2400" b="1">
                <a:solidFill>
                  <a:schemeClr val="tx1"/>
                </a:solidFill>
              </a:rPr>
              <a:t>Para. 4</a:t>
            </a:r>
            <a:endParaRPr lang="en-US" altLang="zh-CN" sz="2400" b="1">
              <a:solidFill>
                <a:schemeClr val="tx1"/>
              </a:solidFill>
            </a:endParaRPr>
          </a:p>
          <a:p>
            <a:pPr marL="457200" lvl="1" indent="0">
              <a:buNone/>
            </a:pPr>
            <a:r>
              <a:rPr lang="en-US" altLang="zh-CN" sz="2400">
                <a:solidFill>
                  <a:schemeClr val="tx1"/>
                </a:solidFill>
              </a:rPr>
              <a:t>the </a:t>
            </a:r>
            <a:r>
              <a:rPr lang="en-US" altLang="zh-CN" sz="2400" b="1">
                <a:solidFill>
                  <a:srgbClr val="F8BAB0"/>
                </a:solidFill>
              </a:rPr>
              <a:t>reason </a:t>
            </a:r>
            <a:r>
              <a:rPr lang="en-US" altLang="zh-CN" sz="2400">
                <a:solidFill>
                  <a:schemeClr val="tx1"/>
                </a:solidFill>
              </a:rPr>
              <a:t>of such questions </a:t>
            </a:r>
            <a:endParaRPr lang="en-US" altLang="zh-CN" sz="2400">
              <a:solidFill>
                <a:schemeClr val="tx1"/>
              </a:solidFill>
            </a:endParaRPr>
          </a:p>
          <a:p>
            <a:pPr marL="0" lvl="0" indent="0">
              <a:buNone/>
            </a:pPr>
            <a:r>
              <a:rPr lang="en-US" altLang="zh-CN" sz="2400" b="1">
                <a:solidFill>
                  <a:schemeClr val="tx1"/>
                </a:solidFill>
              </a:rPr>
              <a:t>Para. 5</a:t>
            </a:r>
            <a:endParaRPr lang="en-US" altLang="zh-CN" sz="2400" b="1">
              <a:solidFill>
                <a:schemeClr val="tx1"/>
              </a:solidFill>
            </a:endParaRPr>
          </a:p>
          <a:p>
            <a:pPr marL="457200" lvl="1" indent="0">
              <a:buNone/>
            </a:pPr>
            <a:r>
              <a:rPr lang="en-US" altLang="zh-CN" sz="2400" b="1">
                <a:solidFill>
                  <a:srgbClr val="F8BAB0"/>
                </a:solidFill>
              </a:rPr>
              <a:t>concerns </a:t>
            </a:r>
            <a:r>
              <a:rPr lang="en-US" altLang="zh-CN" sz="2400">
                <a:solidFill>
                  <a:schemeClr val="tx1"/>
                </a:solidFill>
              </a:rPr>
              <a:t>about the misuse of computers</a:t>
            </a:r>
            <a:endParaRPr lang="en-US" altLang="zh-CN" sz="240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checkerboard(across)">
                                      <p:cBhvr>
                                        <p:cTn id="7" dur="500"/>
                                        <p:tgtEl>
                                          <p:spTgt spid="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0">
                                            <p:txEl>
                                              <p:pRg st="3" end="3"/>
                                            </p:txEl>
                                          </p:spTgt>
                                        </p:tgtEl>
                                        <p:attrNameLst>
                                          <p:attrName>style.visibility</p:attrName>
                                        </p:attrNameLst>
                                      </p:cBhvr>
                                      <p:to>
                                        <p:strVal val="visible"/>
                                      </p:to>
                                    </p:set>
                                    <p:animEffect transition="in" filter="checkerboard(across)">
                                      <p:cBhvr>
                                        <p:cTn id="12" dur="500"/>
                                        <p:tgtEl>
                                          <p:spTgt spid="10">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nodeType="clickEffect">
                                  <p:stCondLst>
                                    <p:cond delay="0"/>
                                  </p:stCondLst>
                                  <p:childTnLst>
                                    <p:set>
                                      <p:cBhvr>
                                        <p:cTn id="20" dur="1" fill="hold">
                                          <p:stCondLst>
                                            <p:cond delay="0"/>
                                          </p:stCondLst>
                                        </p:cTn>
                                        <p:tgtEl>
                                          <p:spTgt spid="10">
                                            <p:txEl>
                                              <p:pRg st="7" end="7"/>
                                            </p:txEl>
                                          </p:spTgt>
                                        </p:tgtEl>
                                        <p:attrNameLst>
                                          <p:attrName>style.visibility</p:attrName>
                                        </p:attrNameLst>
                                      </p:cBhvr>
                                      <p:to>
                                        <p:strVal val="visible"/>
                                      </p:to>
                                    </p:set>
                                    <p:animEffect transition="in" filter="checkerboard(across)">
                                      <p:cBhvr>
                                        <p:cTn id="21" dur="500"/>
                                        <p:tgtEl>
                                          <p:spTgt spid="10">
                                            <p:txEl>
                                              <p:pRg st="7" end="7"/>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nodeType="clickEffect">
                                  <p:stCondLst>
                                    <p:cond delay="0"/>
                                  </p:stCondLst>
                                  <p:childTnLst>
                                    <p:set>
                                      <p:cBhvr>
                                        <p:cTn id="25" dur="1" fill="hold">
                                          <p:stCondLst>
                                            <p:cond delay="0"/>
                                          </p:stCondLst>
                                        </p:cTn>
                                        <p:tgtEl>
                                          <p:spTgt spid="10">
                                            <p:txEl>
                                              <p:pRg st="9" end="9"/>
                                            </p:txEl>
                                          </p:spTgt>
                                        </p:tgtEl>
                                        <p:attrNameLst>
                                          <p:attrName>style.visibility</p:attrName>
                                        </p:attrNameLst>
                                      </p:cBhvr>
                                      <p:to>
                                        <p:strVal val="visible"/>
                                      </p:to>
                                    </p:set>
                                    <p:animEffect transition="in" filter="checkerboard(across)">
                                      <p:cBhvr>
                                        <p:cTn id="26" dur="500"/>
                                        <p:tgtEl>
                                          <p:spTgt spid="10">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12"/>
          <p:cNvSpPr/>
          <p:nvPr/>
        </p:nvSpPr>
        <p:spPr>
          <a:xfrm>
            <a:off x="2213339" y="447221"/>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25" name="组合 24"/>
          <p:cNvGrpSpPr/>
          <p:nvPr/>
        </p:nvGrpSpPr>
        <p:grpSpPr>
          <a:xfrm>
            <a:off x="334963" y="536586"/>
            <a:ext cx="1682908" cy="571960"/>
            <a:chOff x="334963" y="455941"/>
            <a:chExt cx="1682908" cy="571960"/>
          </a:xfrm>
        </p:grpSpPr>
        <p:sp>
          <p:nvSpPr>
            <p:cNvPr id="14" name="文本框 13"/>
            <p:cNvSpPr txBox="1"/>
            <p:nvPr/>
          </p:nvSpPr>
          <p:spPr>
            <a:xfrm>
              <a:off x="545941" y="455941"/>
              <a:ext cx="1471930" cy="460375"/>
            </a:xfrm>
            <a:prstGeom prst="rect">
              <a:avLst/>
            </a:prstGeom>
            <a:noFill/>
          </p:spPr>
          <p:txBody>
            <a:bodyPr wrap="none" rtlCol="0">
              <a:spAutoFit/>
            </a:bodyPr>
            <a:lstStyle/>
            <a:p>
              <a:r>
                <a:rPr lang="en-US" altLang="zh-CN" sz="2400" b="1" dirty="0">
                  <a:solidFill>
                    <a:srgbClr val="7188A8"/>
                  </a:solidFill>
                  <a:latin typeface="Impact" panose="020B0806030902050204" charset="0"/>
                  <a:cs typeface="Impact" panose="020B0806030902050204" charset="0"/>
                  <a:sym typeface="+mn-lt"/>
                </a:rPr>
                <a:t>Passage B</a:t>
              </a:r>
              <a:endParaRPr lang="en-US" altLang="zh-CN" sz="2400" b="1" dirty="0">
                <a:solidFill>
                  <a:srgbClr val="7188A8"/>
                </a:solidFill>
                <a:latin typeface="Impact" panose="020B0806030902050204" charset="0"/>
                <a:cs typeface="Impact" panose="020B0806030902050204" charset="0"/>
                <a:sym typeface="+mn-lt"/>
              </a:endParaRPr>
            </a:p>
          </p:txBody>
        </p:sp>
        <p:sp>
          <p:nvSpPr>
            <p:cNvPr id="16" name="矩形 15"/>
            <p:cNvSpPr/>
            <p:nvPr/>
          </p:nvSpPr>
          <p:spPr>
            <a:xfrm>
              <a:off x="334963" y="486219"/>
              <a:ext cx="278711" cy="541682"/>
            </a:xfrm>
            <a:prstGeom prst="rect">
              <a:avLst/>
            </a:prstGeom>
            <a:solidFill>
              <a:srgbClr val="718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sp>
        <p:nvSpPr>
          <p:cNvPr id="18" name="文本框1"/>
          <p:cNvSpPr txBox="1"/>
          <p:nvPr/>
        </p:nvSpPr>
        <p:spPr>
          <a:xfrm>
            <a:off x="2514238" y="573118"/>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原文出处</a:t>
            </a:r>
            <a:endPar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22" name="椭圆 12"/>
          <p:cNvSpPr/>
          <p:nvPr/>
        </p:nvSpPr>
        <p:spPr>
          <a:xfrm>
            <a:off x="5712189" y="447234"/>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3" name="文本框1"/>
          <p:cNvSpPr txBox="1"/>
          <p:nvPr/>
        </p:nvSpPr>
        <p:spPr>
          <a:xfrm>
            <a:off x="6013088" y="606151"/>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词汇聚焦</a:t>
            </a:r>
            <a:endParaRPr kumimoji="0" lang="id-ID"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3" name="文本框 2"/>
          <p:cNvSpPr txBox="1"/>
          <p:nvPr/>
        </p:nvSpPr>
        <p:spPr>
          <a:xfrm>
            <a:off x="403225" y="1831975"/>
            <a:ext cx="11459210" cy="4154170"/>
          </a:xfrm>
          <a:prstGeom prst="rect">
            <a:avLst/>
          </a:prstGeom>
          <a:noFill/>
        </p:spPr>
        <p:txBody>
          <a:bodyPr wrap="square" rtlCol="0">
            <a:spAutoFit/>
          </a:bodyPr>
          <a:p>
            <a:pPr algn="l"/>
            <a:r>
              <a:rPr lang="en-US" sz="2400"/>
              <a:t>adj. based on what is logical or true    </a:t>
            </a:r>
            <a:r>
              <a:rPr lang="zh-CN" altLang="en-US" sz="2400"/>
              <a:t>符合逻辑的；合理的；有根据的；确凿的</a:t>
            </a:r>
            <a:endParaRPr lang="zh-CN" altLang="en-US" sz="2400"/>
          </a:p>
          <a:p>
            <a:pPr lvl="1" algn="l"/>
            <a:endParaRPr lang="zh-CN" altLang="en-US" sz="2400"/>
          </a:p>
          <a:p>
            <a:pPr lvl="1" algn="l"/>
            <a:r>
              <a:rPr lang="zh-CN" altLang="en-US" sz="2400"/>
              <a:t>有效的护照</a:t>
            </a:r>
            <a:endParaRPr lang="zh-CN" altLang="en-US" sz="2400"/>
          </a:p>
          <a:p>
            <a:pPr lvl="1" algn="l"/>
            <a:r>
              <a:rPr lang="en-US" altLang="zh-CN" sz="2400"/>
              <a:t>a valid passport</a:t>
            </a:r>
            <a:endParaRPr lang="en-US" altLang="zh-CN" sz="2400"/>
          </a:p>
          <a:p>
            <a:pPr lvl="1" algn="l"/>
            <a:r>
              <a:rPr lang="zh-CN" altLang="en-US" sz="2400"/>
              <a:t>他们有要求赔偿的合法权利。</a:t>
            </a:r>
            <a:endParaRPr lang="zh-CN" altLang="en-US" sz="2400"/>
          </a:p>
          <a:p>
            <a:pPr lvl="1" algn="l"/>
            <a:r>
              <a:rPr lang="en-US" altLang="zh-CN" sz="2400"/>
              <a:t>They have a valid claim to compensation.</a:t>
            </a:r>
            <a:endParaRPr lang="en-US" altLang="zh-CN" sz="2400"/>
          </a:p>
          <a:p>
            <a:pPr lvl="1" algn="l"/>
            <a:endParaRPr lang="en-US" altLang="zh-CN" sz="2400"/>
          </a:p>
          <a:p>
            <a:pPr lvl="1" algn="l">
              <a:buClrTx/>
              <a:buSzTx/>
              <a:buNone/>
            </a:pPr>
            <a:r>
              <a:rPr lang="zh-CN" altLang="en-US" sz="2400" b="1">
                <a:solidFill>
                  <a:srgbClr val="F8BAB0"/>
                </a:solidFill>
              </a:rPr>
              <a:t>现在，面部表情仍然被普遍认为是判断他人情感的有效方式，不管对方的年龄、性别和文化差异。</a:t>
            </a:r>
            <a:endParaRPr lang="zh-CN" altLang="en-US" sz="2400" b="1">
              <a:solidFill>
                <a:srgbClr val="F8BAB0"/>
              </a:solidFill>
            </a:endParaRPr>
          </a:p>
          <a:p>
            <a:pPr lvl="1" algn="l">
              <a:buClrTx/>
              <a:buSzTx/>
              <a:buNone/>
            </a:pPr>
            <a:r>
              <a:rPr lang="zh-CN" altLang="en-US" sz="2400" b="1">
                <a:solidFill>
                  <a:srgbClr val="F8BAB0"/>
                </a:solidFill>
              </a:rPr>
              <a:t>Today, facial expressions are still commonly thought to be a universally valid way to judge other people's feelings, regardless of age, sex and culture.</a:t>
            </a:r>
            <a:endParaRPr lang="zh-CN" altLang="en-US" sz="2400" b="1">
              <a:solidFill>
                <a:srgbClr val="F8BAB0"/>
              </a:solidFill>
            </a:endParaRPr>
          </a:p>
        </p:txBody>
      </p:sp>
      <p:cxnSp>
        <p:nvCxnSpPr>
          <p:cNvPr id="8" name="直接连接符 7"/>
          <p:cNvCxnSpPr/>
          <p:nvPr/>
        </p:nvCxnSpPr>
        <p:spPr>
          <a:xfrm flipV="1">
            <a:off x="327660" y="1090295"/>
            <a:ext cx="11534775" cy="14605"/>
          </a:xfrm>
          <a:prstGeom prst="line">
            <a:avLst/>
          </a:prstGeom>
          <a:ln w="38100">
            <a:solidFill>
              <a:srgbClr val="788EAC"/>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1786890" y="1442085"/>
            <a:ext cx="7948295" cy="474980"/>
          </a:xfrm>
          <a:prstGeom prst="rect">
            <a:avLst/>
          </a:prstGeom>
          <a:noFill/>
        </p:spPr>
        <p:txBody>
          <a:bodyPr wrap="square" rtlCol="0" anchor="t">
            <a:spAutoFit/>
          </a:bodyPr>
          <a:p>
            <a:pPr algn="ctr">
              <a:lnSpc>
                <a:spcPct val="80000"/>
              </a:lnSpc>
            </a:pPr>
            <a:r>
              <a:rPr lang="en-US" sz="4400" b="1" baseline="30000">
                <a:solidFill>
                  <a:schemeClr val="tx1">
                    <a:lumMod val="65000"/>
                    <a:lumOff val="35000"/>
                  </a:schemeClr>
                </a:solidFill>
                <a:latin typeface="Optima" panose="02000503060000020004" charset="0"/>
                <a:cs typeface="Optima" panose="02000503060000020004" charset="0"/>
                <a:sym typeface="+mn-ea"/>
              </a:rPr>
              <a:t>valid</a:t>
            </a:r>
            <a:r>
              <a:rPr lang="en-US" altLang="zh-CN" sz="4800" b="1" baseline="30000">
                <a:solidFill>
                  <a:schemeClr val="tx1">
                    <a:lumMod val="65000"/>
                    <a:lumOff val="35000"/>
                  </a:schemeClr>
                </a:solidFill>
                <a:sym typeface="+mn-ea"/>
              </a:rPr>
              <a:t> </a:t>
            </a:r>
            <a:endParaRPr lang="en-US" altLang="zh-CN" sz="4800" b="1" baseline="30000">
              <a:solidFill>
                <a:schemeClr val="tx1">
                  <a:lumMod val="65000"/>
                  <a:lumOff val="35000"/>
                </a:schemeClr>
              </a:solidFill>
              <a:latin typeface="Optima" panose="02000503060000020004" charset="0"/>
              <a:cs typeface="Optima" panose="02000503060000020004" charset="0"/>
              <a:sym typeface="+mn-ea"/>
            </a:endParaRPr>
          </a:p>
        </p:txBody>
      </p:sp>
      <p:sp>
        <p:nvSpPr>
          <p:cNvPr id="5" name="文本框2"/>
          <p:cNvSpPr/>
          <p:nvPr/>
        </p:nvSpPr>
        <p:spPr>
          <a:xfrm>
            <a:off x="7165340" y="661035"/>
            <a:ext cx="3718560" cy="275590"/>
          </a:xfrm>
          <a:prstGeom prst="rect">
            <a:avLst/>
          </a:prstGeom>
        </p:spPr>
        <p:txBody>
          <a:bodyPr wrap="square">
            <a:spAutoFit/>
          </a:bodyPr>
          <a:p>
            <a:pPr>
              <a:lnSpc>
                <a:spcPct val="60000"/>
              </a:lnSpc>
              <a:spcBef>
                <a:spcPts val="2950"/>
              </a:spcBef>
              <a:defRPr/>
            </a:pPr>
            <a:r>
              <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rPr>
              <a:t>Expression Focus</a:t>
            </a:r>
            <a:endPar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endParaRPr>
          </a:p>
        </p:txBody>
      </p:sp>
      <p:pic>
        <p:nvPicPr>
          <p:cNvPr id="7" name="图片 6" descr="TE"/>
          <p:cNvPicPr>
            <a:picLocks noChangeAspect="1"/>
          </p:cNvPicPr>
          <p:nvPr/>
        </p:nvPicPr>
        <p:blipFill>
          <a:blip r:embed="rId1"/>
          <a:stretch>
            <a:fillRect/>
          </a:stretch>
        </p:blipFill>
        <p:spPr>
          <a:xfrm>
            <a:off x="3662680" y="366395"/>
            <a:ext cx="1490980" cy="7239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12"/>
          <p:cNvSpPr/>
          <p:nvPr/>
        </p:nvSpPr>
        <p:spPr>
          <a:xfrm>
            <a:off x="2213339" y="447221"/>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25" name="组合 24"/>
          <p:cNvGrpSpPr/>
          <p:nvPr/>
        </p:nvGrpSpPr>
        <p:grpSpPr>
          <a:xfrm>
            <a:off x="334963" y="536586"/>
            <a:ext cx="1682908" cy="571960"/>
            <a:chOff x="334963" y="455941"/>
            <a:chExt cx="1682908" cy="571960"/>
          </a:xfrm>
        </p:grpSpPr>
        <p:sp>
          <p:nvSpPr>
            <p:cNvPr id="14" name="文本框 13"/>
            <p:cNvSpPr txBox="1"/>
            <p:nvPr/>
          </p:nvSpPr>
          <p:spPr>
            <a:xfrm>
              <a:off x="545941" y="455941"/>
              <a:ext cx="1471930" cy="460375"/>
            </a:xfrm>
            <a:prstGeom prst="rect">
              <a:avLst/>
            </a:prstGeom>
            <a:noFill/>
          </p:spPr>
          <p:txBody>
            <a:bodyPr wrap="none" rtlCol="0">
              <a:spAutoFit/>
            </a:bodyPr>
            <a:lstStyle/>
            <a:p>
              <a:r>
                <a:rPr lang="en-US" altLang="zh-CN" sz="2400" b="1" dirty="0">
                  <a:solidFill>
                    <a:srgbClr val="7188A8"/>
                  </a:solidFill>
                  <a:latin typeface="Impact" panose="020B0806030902050204" charset="0"/>
                  <a:cs typeface="Impact" panose="020B0806030902050204" charset="0"/>
                  <a:sym typeface="+mn-lt"/>
                </a:rPr>
                <a:t>Passage B</a:t>
              </a:r>
              <a:endParaRPr lang="en-US" altLang="zh-CN" sz="2400" b="1" dirty="0">
                <a:solidFill>
                  <a:srgbClr val="7188A8"/>
                </a:solidFill>
                <a:latin typeface="Impact" panose="020B0806030902050204" charset="0"/>
                <a:cs typeface="Impact" panose="020B0806030902050204" charset="0"/>
                <a:sym typeface="+mn-lt"/>
              </a:endParaRPr>
            </a:p>
          </p:txBody>
        </p:sp>
        <p:sp>
          <p:nvSpPr>
            <p:cNvPr id="16" name="矩形 15"/>
            <p:cNvSpPr/>
            <p:nvPr/>
          </p:nvSpPr>
          <p:spPr>
            <a:xfrm>
              <a:off x="334963" y="486219"/>
              <a:ext cx="278711" cy="541682"/>
            </a:xfrm>
            <a:prstGeom prst="rect">
              <a:avLst/>
            </a:prstGeom>
            <a:solidFill>
              <a:srgbClr val="718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sp>
        <p:nvSpPr>
          <p:cNvPr id="18" name="文本框1"/>
          <p:cNvSpPr txBox="1"/>
          <p:nvPr/>
        </p:nvSpPr>
        <p:spPr>
          <a:xfrm>
            <a:off x="2514238" y="573118"/>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原文出处</a:t>
            </a:r>
            <a:endPar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22" name="椭圆 12"/>
          <p:cNvSpPr/>
          <p:nvPr/>
        </p:nvSpPr>
        <p:spPr>
          <a:xfrm>
            <a:off x="5712189" y="447234"/>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3" name="文本框1"/>
          <p:cNvSpPr txBox="1"/>
          <p:nvPr/>
        </p:nvSpPr>
        <p:spPr>
          <a:xfrm>
            <a:off x="6013088" y="606151"/>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词汇聚焦</a:t>
            </a:r>
            <a:endParaRPr kumimoji="0" lang="id-ID"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3" name="文本框 2"/>
          <p:cNvSpPr txBox="1"/>
          <p:nvPr/>
        </p:nvSpPr>
        <p:spPr>
          <a:xfrm>
            <a:off x="841375" y="2021840"/>
            <a:ext cx="10642600" cy="2822575"/>
          </a:xfrm>
          <a:prstGeom prst="rect">
            <a:avLst/>
          </a:prstGeom>
          <a:noFill/>
        </p:spPr>
        <p:txBody>
          <a:bodyPr wrap="square" rtlCol="0">
            <a:spAutoFit/>
          </a:bodyPr>
          <a:p>
            <a:pPr algn="l"/>
            <a:r>
              <a:rPr lang="en-US" sz="2400"/>
              <a:t>adj. [only before noun] important in a situation but not always easily noticed or stated clearly   </a:t>
            </a:r>
            <a:r>
              <a:rPr lang="zh-CN" altLang="en-US" sz="2400"/>
              <a:t>根本的；潜在的；隐含的</a:t>
            </a:r>
            <a:endParaRPr lang="zh-CN" altLang="en-US" sz="2400"/>
          </a:p>
          <a:p>
            <a:pPr algn="l"/>
            <a:endParaRPr lang="zh-CN" altLang="en-US" sz="2400"/>
          </a:p>
          <a:p>
            <a:pPr lvl="1" algn="l">
              <a:lnSpc>
                <a:spcPct val="110000"/>
              </a:lnSpc>
            </a:pPr>
            <a:r>
              <a:rPr lang="zh-CN" altLang="en-US" sz="2400"/>
              <a:t>隐含的假设是可用资金有限。</a:t>
            </a:r>
            <a:endParaRPr lang="zh-CN" altLang="en-US" sz="2400"/>
          </a:p>
          <a:p>
            <a:pPr lvl="1" algn="l">
              <a:lnSpc>
                <a:spcPct val="110000"/>
              </a:lnSpc>
            </a:pPr>
            <a:r>
              <a:rPr lang="en-US" altLang="zh-CN" sz="2400"/>
              <a:t>The underlying assumption is that the amount of money available is limited.</a:t>
            </a:r>
            <a:r>
              <a:rPr lang="zh-CN" altLang="en-US" sz="2400"/>
              <a:t>失业可能是犯罪率攀升的潜在原因。</a:t>
            </a:r>
            <a:endParaRPr lang="zh-CN" altLang="en-US" sz="2400"/>
          </a:p>
          <a:p>
            <a:pPr lvl="1" algn="l">
              <a:lnSpc>
                <a:spcPct val="110000"/>
              </a:lnSpc>
            </a:pPr>
            <a:r>
              <a:rPr lang="en-US" altLang="zh-CN" sz="2400"/>
              <a:t>Unemployement may be an underlying cause of the rising crime rate.</a:t>
            </a:r>
            <a:endParaRPr lang="en-US" altLang="zh-CN" sz="2400" b="1">
              <a:solidFill>
                <a:srgbClr val="F8BAB0"/>
              </a:solidFill>
            </a:endParaRPr>
          </a:p>
        </p:txBody>
      </p:sp>
      <p:cxnSp>
        <p:nvCxnSpPr>
          <p:cNvPr id="8" name="直接连接符 7"/>
          <p:cNvCxnSpPr/>
          <p:nvPr/>
        </p:nvCxnSpPr>
        <p:spPr>
          <a:xfrm flipV="1">
            <a:off x="327660" y="1090295"/>
            <a:ext cx="11534775" cy="14605"/>
          </a:xfrm>
          <a:prstGeom prst="line">
            <a:avLst/>
          </a:prstGeom>
          <a:ln w="38100">
            <a:solidFill>
              <a:srgbClr val="788EAC"/>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1786890" y="1442085"/>
            <a:ext cx="7948295" cy="474980"/>
          </a:xfrm>
          <a:prstGeom prst="rect">
            <a:avLst/>
          </a:prstGeom>
          <a:noFill/>
        </p:spPr>
        <p:txBody>
          <a:bodyPr wrap="square" rtlCol="0" anchor="t">
            <a:spAutoFit/>
          </a:bodyPr>
          <a:p>
            <a:pPr algn="ctr">
              <a:lnSpc>
                <a:spcPct val="80000"/>
              </a:lnSpc>
            </a:pPr>
            <a:r>
              <a:rPr lang="en-US" altLang="zh-CN" sz="4800" b="1" baseline="30000">
                <a:solidFill>
                  <a:schemeClr val="tx1">
                    <a:lumMod val="65000"/>
                    <a:lumOff val="35000"/>
                  </a:schemeClr>
                </a:solidFill>
                <a:latin typeface="Optima" panose="02000503060000020004" charset="0"/>
                <a:cs typeface="Optima" panose="02000503060000020004" charset="0"/>
                <a:sym typeface="+mn-ea"/>
              </a:rPr>
              <a:t>underlying</a:t>
            </a:r>
            <a:endParaRPr lang="en-US" altLang="zh-CN" sz="4800" b="1" baseline="30000">
              <a:solidFill>
                <a:schemeClr val="tx1">
                  <a:lumMod val="65000"/>
                  <a:lumOff val="35000"/>
                </a:schemeClr>
              </a:solidFill>
              <a:latin typeface="Optima" panose="02000503060000020004" charset="0"/>
              <a:cs typeface="Optima" panose="02000503060000020004" charset="0"/>
              <a:sym typeface="+mn-ea"/>
            </a:endParaRPr>
          </a:p>
        </p:txBody>
      </p:sp>
      <p:sp>
        <p:nvSpPr>
          <p:cNvPr id="5" name="文本框2"/>
          <p:cNvSpPr/>
          <p:nvPr/>
        </p:nvSpPr>
        <p:spPr>
          <a:xfrm>
            <a:off x="7165340" y="661035"/>
            <a:ext cx="3718560" cy="275590"/>
          </a:xfrm>
          <a:prstGeom prst="rect">
            <a:avLst/>
          </a:prstGeom>
        </p:spPr>
        <p:txBody>
          <a:bodyPr wrap="square">
            <a:spAutoFit/>
          </a:bodyPr>
          <a:p>
            <a:pPr>
              <a:lnSpc>
                <a:spcPct val="60000"/>
              </a:lnSpc>
              <a:spcBef>
                <a:spcPts val="2950"/>
              </a:spcBef>
              <a:defRPr/>
            </a:pPr>
            <a:r>
              <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rPr>
              <a:t>Expression Focus</a:t>
            </a:r>
            <a:endPar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endParaRPr>
          </a:p>
        </p:txBody>
      </p:sp>
      <p:pic>
        <p:nvPicPr>
          <p:cNvPr id="7" name="图片 6" descr="TE"/>
          <p:cNvPicPr>
            <a:picLocks noChangeAspect="1"/>
          </p:cNvPicPr>
          <p:nvPr/>
        </p:nvPicPr>
        <p:blipFill>
          <a:blip r:embed="rId1"/>
          <a:stretch>
            <a:fillRect/>
          </a:stretch>
        </p:blipFill>
        <p:spPr>
          <a:xfrm>
            <a:off x="3662680" y="366395"/>
            <a:ext cx="1490980" cy="7239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12"/>
          <p:cNvSpPr/>
          <p:nvPr/>
        </p:nvSpPr>
        <p:spPr>
          <a:xfrm>
            <a:off x="2213339" y="447221"/>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25" name="组合 24"/>
          <p:cNvGrpSpPr/>
          <p:nvPr/>
        </p:nvGrpSpPr>
        <p:grpSpPr>
          <a:xfrm>
            <a:off x="334963" y="536586"/>
            <a:ext cx="1682908" cy="571960"/>
            <a:chOff x="334963" y="455941"/>
            <a:chExt cx="1682908" cy="571960"/>
          </a:xfrm>
        </p:grpSpPr>
        <p:sp>
          <p:nvSpPr>
            <p:cNvPr id="14" name="文本框 13"/>
            <p:cNvSpPr txBox="1"/>
            <p:nvPr/>
          </p:nvSpPr>
          <p:spPr>
            <a:xfrm>
              <a:off x="545941" y="455941"/>
              <a:ext cx="1471930" cy="460375"/>
            </a:xfrm>
            <a:prstGeom prst="rect">
              <a:avLst/>
            </a:prstGeom>
            <a:noFill/>
          </p:spPr>
          <p:txBody>
            <a:bodyPr wrap="none" rtlCol="0">
              <a:spAutoFit/>
            </a:bodyPr>
            <a:lstStyle/>
            <a:p>
              <a:r>
                <a:rPr lang="en-US" altLang="zh-CN" sz="2400" b="1" dirty="0">
                  <a:solidFill>
                    <a:srgbClr val="7188A8"/>
                  </a:solidFill>
                  <a:latin typeface="Impact" panose="020B0806030902050204" charset="0"/>
                  <a:cs typeface="Impact" panose="020B0806030902050204" charset="0"/>
                  <a:sym typeface="+mn-lt"/>
                </a:rPr>
                <a:t>Passage B</a:t>
              </a:r>
              <a:endParaRPr lang="en-US" altLang="zh-CN" sz="2400" b="1" dirty="0">
                <a:solidFill>
                  <a:srgbClr val="7188A8"/>
                </a:solidFill>
                <a:latin typeface="Impact" panose="020B0806030902050204" charset="0"/>
                <a:cs typeface="Impact" panose="020B0806030902050204" charset="0"/>
                <a:sym typeface="+mn-lt"/>
              </a:endParaRPr>
            </a:p>
          </p:txBody>
        </p:sp>
        <p:sp>
          <p:nvSpPr>
            <p:cNvPr id="16" name="矩形 15"/>
            <p:cNvSpPr/>
            <p:nvPr/>
          </p:nvSpPr>
          <p:spPr>
            <a:xfrm>
              <a:off x="334963" y="486219"/>
              <a:ext cx="278711" cy="541682"/>
            </a:xfrm>
            <a:prstGeom prst="rect">
              <a:avLst/>
            </a:prstGeom>
            <a:solidFill>
              <a:srgbClr val="718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sp>
        <p:nvSpPr>
          <p:cNvPr id="18" name="文本框1"/>
          <p:cNvSpPr txBox="1"/>
          <p:nvPr/>
        </p:nvSpPr>
        <p:spPr>
          <a:xfrm>
            <a:off x="2514238" y="573118"/>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原文出处</a:t>
            </a:r>
            <a:endPar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22" name="椭圆 12"/>
          <p:cNvSpPr/>
          <p:nvPr/>
        </p:nvSpPr>
        <p:spPr>
          <a:xfrm>
            <a:off x="5712189" y="447234"/>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3" name="文本框1"/>
          <p:cNvSpPr txBox="1"/>
          <p:nvPr/>
        </p:nvSpPr>
        <p:spPr>
          <a:xfrm>
            <a:off x="6013088" y="606151"/>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词汇聚焦</a:t>
            </a:r>
            <a:endParaRPr kumimoji="0" lang="id-ID"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3" name="文本框 2"/>
          <p:cNvSpPr txBox="1"/>
          <p:nvPr/>
        </p:nvSpPr>
        <p:spPr>
          <a:xfrm>
            <a:off x="841375" y="2021840"/>
            <a:ext cx="10394315" cy="4154170"/>
          </a:xfrm>
          <a:prstGeom prst="rect">
            <a:avLst/>
          </a:prstGeom>
          <a:noFill/>
        </p:spPr>
        <p:txBody>
          <a:bodyPr wrap="square" rtlCol="0">
            <a:spAutoFit/>
          </a:bodyPr>
          <a:p>
            <a:pPr algn="l"/>
            <a:r>
              <a:rPr lang="en-US" altLang="zh-CN" sz="2400"/>
              <a:t>n. the situationin which sth happens and that helps you to understand it</a:t>
            </a:r>
            <a:endParaRPr lang="en-US" altLang="zh-CN" sz="2400"/>
          </a:p>
          <a:p>
            <a:pPr algn="l"/>
            <a:r>
              <a:rPr lang="zh-CN" altLang="en-US" sz="2400"/>
              <a:t>（事情发生的）背景，环境，来龙去脉</a:t>
            </a:r>
            <a:endParaRPr lang="zh-CN" altLang="en-US" sz="2400"/>
          </a:p>
          <a:p>
            <a:pPr lvl="1" algn="l"/>
            <a:endParaRPr lang="zh-CN" altLang="en-US" sz="2400"/>
          </a:p>
          <a:p>
            <a:pPr lvl="1" algn="l"/>
            <a:r>
              <a:rPr lang="zh-CN" altLang="en-US" sz="2400"/>
              <a:t>只有了解来龙去脉才能明白他的决定。</a:t>
            </a:r>
            <a:endParaRPr lang="zh-CN" altLang="en-US" sz="2400"/>
          </a:p>
          <a:p>
            <a:pPr lvl="1" algn="l"/>
            <a:r>
              <a:rPr lang="en-US" altLang="zh-CN" sz="2400"/>
              <a:t>His decision can only be understood in context.</a:t>
            </a:r>
            <a:endParaRPr lang="en-US" altLang="zh-CN" sz="2400"/>
          </a:p>
          <a:p>
            <a:pPr algn="l"/>
            <a:endParaRPr lang="en-US" altLang="zh-CN" sz="2400"/>
          </a:p>
          <a:p>
            <a:pPr lvl="1" algn="l">
              <a:buClrTx/>
              <a:buSzTx/>
              <a:buNone/>
            </a:pPr>
            <a:r>
              <a:rPr lang="zh-CN" altLang="en-US" sz="2400" b="1">
                <a:solidFill>
                  <a:srgbClr val="F8BAB0"/>
                </a:solidFill>
              </a:rPr>
              <a:t>他认为那些试图通过脸部图片来判断情绪的公司没能认识到（表情产生）之来龙去脉的重要性。</a:t>
            </a:r>
            <a:endParaRPr lang="zh-CN" altLang="en-US" sz="2400" b="1">
              <a:solidFill>
                <a:srgbClr val="F8BAB0"/>
              </a:solidFill>
            </a:endParaRPr>
          </a:p>
          <a:p>
            <a:pPr lvl="1" algn="l">
              <a:buClrTx/>
              <a:buSzTx/>
              <a:buNone/>
            </a:pPr>
            <a:r>
              <a:rPr lang="zh-CN" altLang="en-US" sz="2400" b="1">
                <a:solidFill>
                  <a:srgbClr val="F8BAB0"/>
                </a:solidFill>
              </a:rPr>
              <a:t>He said that companies attempting to judge emotions from images of faces have failed to understand the importance of context.</a:t>
            </a:r>
            <a:endParaRPr lang="zh-CN" altLang="en-US" sz="2400" b="1">
              <a:solidFill>
                <a:srgbClr val="F8BAB0"/>
              </a:solidFill>
            </a:endParaRPr>
          </a:p>
          <a:p>
            <a:pPr algn="l"/>
            <a:endParaRPr lang="en-US" altLang="zh-CN" sz="2400"/>
          </a:p>
        </p:txBody>
      </p:sp>
      <p:cxnSp>
        <p:nvCxnSpPr>
          <p:cNvPr id="8" name="直接连接符 7"/>
          <p:cNvCxnSpPr/>
          <p:nvPr/>
        </p:nvCxnSpPr>
        <p:spPr>
          <a:xfrm flipV="1">
            <a:off x="327660" y="1090295"/>
            <a:ext cx="11534775" cy="14605"/>
          </a:xfrm>
          <a:prstGeom prst="line">
            <a:avLst/>
          </a:prstGeom>
          <a:ln w="38100">
            <a:solidFill>
              <a:srgbClr val="788EAC"/>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1786890" y="1457325"/>
            <a:ext cx="7948295" cy="474980"/>
          </a:xfrm>
          <a:prstGeom prst="rect">
            <a:avLst/>
          </a:prstGeom>
          <a:noFill/>
        </p:spPr>
        <p:txBody>
          <a:bodyPr wrap="square" rtlCol="0" anchor="t">
            <a:spAutoFit/>
          </a:bodyPr>
          <a:p>
            <a:pPr algn="ctr">
              <a:lnSpc>
                <a:spcPct val="80000"/>
              </a:lnSpc>
            </a:pPr>
            <a:r>
              <a:rPr lang="en-US" altLang="zh-CN" sz="4800" b="1" baseline="30000">
                <a:solidFill>
                  <a:schemeClr val="tx1">
                    <a:lumMod val="65000"/>
                    <a:lumOff val="35000"/>
                  </a:schemeClr>
                </a:solidFill>
                <a:latin typeface="Optima" panose="02000503060000020004" charset="0"/>
                <a:cs typeface="Optima" panose="02000503060000020004" charset="0"/>
                <a:sym typeface="+mn-ea"/>
              </a:rPr>
              <a:t>context</a:t>
            </a:r>
            <a:endParaRPr lang="en-US" altLang="zh-CN" sz="4800" b="1" baseline="30000">
              <a:solidFill>
                <a:schemeClr val="tx1">
                  <a:lumMod val="65000"/>
                  <a:lumOff val="35000"/>
                </a:schemeClr>
              </a:solidFill>
              <a:latin typeface="Optima" panose="02000503060000020004" charset="0"/>
              <a:cs typeface="Optima" panose="02000503060000020004" charset="0"/>
              <a:sym typeface="+mn-ea"/>
            </a:endParaRPr>
          </a:p>
        </p:txBody>
      </p:sp>
      <p:sp>
        <p:nvSpPr>
          <p:cNvPr id="5" name="文本框2"/>
          <p:cNvSpPr/>
          <p:nvPr/>
        </p:nvSpPr>
        <p:spPr>
          <a:xfrm>
            <a:off x="7165340" y="661035"/>
            <a:ext cx="3718560" cy="275590"/>
          </a:xfrm>
          <a:prstGeom prst="rect">
            <a:avLst/>
          </a:prstGeom>
        </p:spPr>
        <p:txBody>
          <a:bodyPr wrap="square">
            <a:spAutoFit/>
          </a:bodyPr>
          <a:p>
            <a:pPr>
              <a:lnSpc>
                <a:spcPct val="60000"/>
              </a:lnSpc>
              <a:spcBef>
                <a:spcPts val="2950"/>
              </a:spcBef>
              <a:defRPr/>
            </a:pPr>
            <a:r>
              <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rPr>
              <a:t>Expression Focus</a:t>
            </a:r>
            <a:endPar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endParaRPr>
          </a:p>
        </p:txBody>
      </p:sp>
      <p:pic>
        <p:nvPicPr>
          <p:cNvPr id="7" name="图片 6" descr="TE"/>
          <p:cNvPicPr>
            <a:picLocks noChangeAspect="1"/>
          </p:cNvPicPr>
          <p:nvPr/>
        </p:nvPicPr>
        <p:blipFill>
          <a:blip r:embed="rId1"/>
          <a:stretch>
            <a:fillRect/>
          </a:stretch>
        </p:blipFill>
        <p:spPr>
          <a:xfrm>
            <a:off x="3662680" y="366395"/>
            <a:ext cx="1490980" cy="7239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12"/>
          <p:cNvSpPr/>
          <p:nvPr/>
        </p:nvSpPr>
        <p:spPr>
          <a:xfrm>
            <a:off x="2213339" y="447221"/>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25" name="组合 24"/>
          <p:cNvGrpSpPr/>
          <p:nvPr/>
        </p:nvGrpSpPr>
        <p:grpSpPr>
          <a:xfrm>
            <a:off x="334963" y="536586"/>
            <a:ext cx="1682908" cy="571960"/>
            <a:chOff x="334963" y="455941"/>
            <a:chExt cx="1682908" cy="571960"/>
          </a:xfrm>
        </p:grpSpPr>
        <p:sp>
          <p:nvSpPr>
            <p:cNvPr id="14" name="文本框 13"/>
            <p:cNvSpPr txBox="1"/>
            <p:nvPr/>
          </p:nvSpPr>
          <p:spPr>
            <a:xfrm>
              <a:off x="545941" y="455941"/>
              <a:ext cx="1471930" cy="460375"/>
            </a:xfrm>
            <a:prstGeom prst="rect">
              <a:avLst/>
            </a:prstGeom>
            <a:noFill/>
          </p:spPr>
          <p:txBody>
            <a:bodyPr wrap="none" rtlCol="0">
              <a:spAutoFit/>
            </a:bodyPr>
            <a:lstStyle/>
            <a:p>
              <a:r>
                <a:rPr lang="en-US" altLang="zh-CN" sz="2400" b="1" dirty="0">
                  <a:solidFill>
                    <a:srgbClr val="7188A8"/>
                  </a:solidFill>
                  <a:latin typeface="Impact" panose="020B0806030902050204" charset="0"/>
                  <a:cs typeface="Impact" panose="020B0806030902050204" charset="0"/>
                  <a:sym typeface="+mn-lt"/>
                </a:rPr>
                <a:t>Passage B</a:t>
              </a:r>
              <a:endParaRPr lang="en-US" altLang="zh-CN" sz="2400" b="1" dirty="0">
                <a:solidFill>
                  <a:srgbClr val="7188A8"/>
                </a:solidFill>
                <a:latin typeface="Impact" panose="020B0806030902050204" charset="0"/>
                <a:cs typeface="Impact" panose="020B0806030902050204" charset="0"/>
                <a:sym typeface="+mn-lt"/>
              </a:endParaRPr>
            </a:p>
          </p:txBody>
        </p:sp>
        <p:sp>
          <p:nvSpPr>
            <p:cNvPr id="16" name="矩形 15"/>
            <p:cNvSpPr/>
            <p:nvPr/>
          </p:nvSpPr>
          <p:spPr>
            <a:xfrm>
              <a:off x="334963" y="486219"/>
              <a:ext cx="278711" cy="541682"/>
            </a:xfrm>
            <a:prstGeom prst="rect">
              <a:avLst/>
            </a:prstGeom>
            <a:solidFill>
              <a:srgbClr val="718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sp>
        <p:nvSpPr>
          <p:cNvPr id="18" name="文本框1"/>
          <p:cNvSpPr txBox="1"/>
          <p:nvPr/>
        </p:nvSpPr>
        <p:spPr>
          <a:xfrm>
            <a:off x="2514238" y="573118"/>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原文出处</a:t>
            </a:r>
            <a:endPar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22" name="椭圆 12"/>
          <p:cNvSpPr/>
          <p:nvPr/>
        </p:nvSpPr>
        <p:spPr>
          <a:xfrm>
            <a:off x="5712189" y="447234"/>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3" name="文本框1"/>
          <p:cNvSpPr txBox="1"/>
          <p:nvPr/>
        </p:nvSpPr>
        <p:spPr>
          <a:xfrm>
            <a:off x="6013088" y="606151"/>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词汇聚焦</a:t>
            </a:r>
            <a:endParaRPr kumimoji="0" lang="id-ID"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3" name="文本框 2"/>
          <p:cNvSpPr txBox="1"/>
          <p:nvPr/>
        </p:nvSpPr>
        <p:spPr>
          <a:xfrm>
            <a:off x="614045" y="1656080"/>
            <a:ext cx="11059795" cy="4741545"/>
          </a:xfrm>
          <a:prstGeom prst="rect">
            <a:avLst/>
          </a:prstGeom>
          <a:noFill/>
        </p:spPr>
        <p:txBody>
          <a:bodyPr wrap="square" rtlCol="0">
            <a:spAutoFit/>
          </a:bodyPr>
          <a:p>
            <a:pPr algn="l">
              <a:lnSpc>
                <a:spcPct val="90000"/>
              </a:lnSpc>
            </a:pPr>
            <a:r>
              <a:rPr lang="en-US" altLang="zh-CN" sz="2400"/>
              <a:t>vi. (informl) to move or go somewhere very fast	</a:t>
            </a:r>
            <a:r>
              <a:rPr lang="zh-CN" altLang="en-US" sz="2400"/>
              <a:t>快速移动；迅速前往</a:t>
            </a:r>
            <a:endParaRPr lang="zh-CN" altLang="en-US" sz="2400"/>
          </a:p>
          <a:p>
            <a:pPr algn="l">
              <a:lnSpc>
                <a:spcPct val="90000"/>
              </a:lnSpc>
            </a:pPr>
            <a:r>
              <a:rPr lang="zh-CN" altLang="en-US" sz="2400"/>
              <a:t>【</a:t>
            </a:r>
            <a:r>
              <a:rPr lang="en-US" altLang="zh-CN" sz="2400"/>
              <a:t>SYN</a:t>
            </a:r>
            <a:r>
              <a:rPr lang="zh-CN" altLang="en-US" sz="2400"/>
              <a:t>】</a:t>
            </a:r>
            <a:r>
              <a:rPr lang="en-US" altLang="zh-CN" sz="2400"/>
              <a:t>rush, whizz</a:t>
            </a:r>
            <a:endParaRPr lang="en-US" altLang="zh-CN" sz="2400"/>
          </a:p>
          <a:p>
            <a:pPr lvl="1" algn="l">
              <a:lnSpc>
                <a:spcPct val="90000"/>
              </a:lnSpc>
            </a:pPr>
            <a:r>
              <a:rPr lang="zh-CN" altLang="en-US" sz="2400"/>
              <a:t>车辆从我们身边疾驰而过。</a:t>
            </a:r>
            <a:endParaRPr lang="zh-CN" altLang="en-US" sz="2400"/>
          </a:p>
          <a:p>
            <a:pPr lvl="1" algn="l">
              <a:lnSpc>
                <a:spcPct val="90000"/>
              </a:lnSpc>
            </a:pPr>
            <a:r>
              <a:rPr lang="en-US" altLang="zh-CN" sz="2400"/>
              <a:t>Traffic zoomed past us.</a:t>
            </a:r>
            <a:endParaRPr lang="en-US" altLang="zh-CN" sz="2400"/>
          </a:p>
          <a:p>
            <a:pPr lvl="1" algn="l">
              <a:lnSpc>
                <a:spcPct val="90000"/>
              </a:lnSpc>
            </a:pPr>
            <a:r>
              <a:rPr lang="zh-CN" altLang="en-US" sz="2400"/>
              <a:t>他们在欧洲各国马不停蹄地奔波了五个星期。</a:t>
            </a:r>
            <a:endParaRPr lang="zh-CN" altLang="en-US" sz="2400"/>
          </a:p>
          <a:p>
            <a:pPr lvl="1" algn="l">
              <a:lnSpc>
                <a:spcPct val="90000"/>
              </a:lnSpc>
            </a:pPr>
            <a:r>
              <a:rPr lang="en-US" altLang="zh-CN" sz="2400"/>
              <a:t>For five weeks they zoomed aroung Europe.</a:t>
            </a:r>
            <a:endParaRPr lang="en-US" altLang="zh-CN" sz="2400"/>
          </a:p>
          <a:p>
            <a:pPr algn="l">
              <a:lnSpc>
                <a:spcPct val="90000"/>
              </a:lnSpc>
            </a:pPr>
            <a:endParaRPr lang="en-US" altLang="zh-CN" sz="2400"/>
          </a:p>
          <a:p>
            <a:pPr algn="l">
              <a:lnSpc>
                <a:spcPct val="90000"/>
              </a:lnSpc>
            </a:pPr>
            <a:r>
              <a:rPr lang="en-US" altLang="zh-CN" sz="2400"/>
              <a:t>zoom in/out</a:t>
            </a:r>
            <a:endParaRPr lang="en-US" altLang="zh-CN" sz="2400"/>
          </a:p>
          <a:p>
            <a:pPr algn="l">
              <a:lnSpc>
                <a:spcPct val="90000"/>
              </a:lnSpc>
            </a:pPr>
            <a:r>
              <a:rPr lang="zh-CN" altLang="en-US" sz="2400"/>
              <a:t>（</a:t>
            </a:r>
            <a:r>
              <a:rPr lang="en-US" altLang="zh-CN" sz="2400"/>
              <a:t>of a camera</a:t>
            </a:r>
            <a:r>
              <a:rPr lang="zh-CN" altLang="en-US" sz="2400"/>
              <a:t>摄影机或摄像机）</a:t>
            </a:r>
            <a:r>
              <a:rPr lang="en-US" altLang="zh-CN" sz="2400"/>
              <a:t>to show the objects that is being photographed from closer/further away, with the use of a zoom lens </a:t>
            </a:r>
            <a:r>
              <a:rPr lang="zh-CN" altLang="en-US" sz="2400"/>
              <a:t>（用变焦距镜头）拉近，推远；使画面放大</a:t>
            </a:r>
            <a:r>
              <a:rPr lang="en-US" altLang="zh-CN" sz="2400"/>
              <a:t>/</a:t>
            </a:r>
            <a:r>
              <a:rPr lang="zh-CN" altLang="en-US" sz="2400"/>
              <a:t>缩小</a:t>
            </a:r>
            <a:endParaRPr lang="zh-CN" altLang="en-US" sz="2400"/>
          </a:p>
          <a:p>
            <a:pPr lvl="1" algn="l">
              <a:lnSpc>
                <a:spcPct val="100000"/>
              </a:lnSpc>
              <a:buClrTx/>
              <a:buSzTx/>
              <a:buNone/>
            </a:pPr>
            <a:r>
              <a:rPr lang="zh-CN" altLang="en-US" sz="2400" b="1">
                <a:solidFill>
                  <a:srgbClr val="F8BAB0"/>
                </a:solidFill>
              </a:rPr>
              <a:t>镜头拉远，映入眼帘的是一名双臂展开，欢呼进球的足球运动员。</a:t>
            </a:r>
            <a:endParaRPr lang="zh-CN" altLang="en-US" sz="2400" b="1">
              <a:solidFill>
                <a:srgbClr val="F8BAB0"/>
              </a:solidFill>
            </a:endParaRPr>
          </a:p>
          <a:p>
            <a:pPr lvl="1" algn="l">
              <a:lnSpc>
                <a:spcPct val="100000"/>
              </a:lnSpc>
              <a:buClrTx/>
              <a:buSzTx/>
              <a:buNone/>
            </a:pPr>
            <a:r>
              <a:rPr lang="zh-CN" altLang="en-US" sz="2400" b="1">
                <a:solidFill>
                  <a:srgbClr val="F8BAB0"/>
                </a:solidFill>
              </a:rPr>
              <a:t>Then the view zoomed out to show a football player with his arms outstretched, celebrating a goal.</a:t>
            </a:r>
            <a:endParaRPr lang="zh-CN" altLang="en-US" sz="2400" b="1">
              <a:solidFill>
                <a:srgbClr val="F8BAB0"/>
              </a:solidFill>
            </a:endParaRPr>
          </a:p>
        </p:txBody>
      </p:sp>
      <p:cxnSp>
        <p:nvCxnSpPr>
          <p:cNvPr id="8" name="直接连接符 7"/>
          <p:cNvCxnSpPr/>
          <p:nvPr/>
        </p:nvCxnSpPr>
        <p:spPr>
          <a:xfrm flipV="1">
            <a:off x="327660" y="1090295"/>
            <a:ext cx="11534775" cy="14605"/>
          </a:xfrm>
          <a:prstGeom prst="line">
            <a:avLst/>
          </a:prstGeom>
          <a:ln w="38100">
            <a:solidFill>
              <a:srgbClr val="788EAC"/>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1786890" y="1457325"/>
            <a:ext cx="7948295" cy="474980"/>
          </a:xfrm>
          <a:prstGeom prst="rect">
            <a:avLst/>
          </a:prstGeom>
          <a:noFill/>
        </p:spPr>
        <p:txBody>
          <a:bodyPr wrap="square" rtlCol="0" anchor="t">
            <a:spAutoFit/>
          </a:bodyPr>
          <a:p>
            <a:pPr algn="ctr">
              <a:lnSpc>
                <a:spcPct val="80000"/>
              </a:lnSpc>
            </a:pPr>
            <a:r>
              <a:rPr lang="en-US" altLang="zh-CN" sz="4800" b="1" baseline="30000">
                <a:solidFill>
                  <a:schemeClr val="tx1">
                    <a:lumMod val="65000"/>
                    <a:lumOff val="35000"/>
                  </a:schemeClr>
                </a:solidFill>
                <a:latin typeface="Optima" panose="02000503060000020004" charset="0"/>
                <a:cs typeface="Optima" panose="02000503060000020004" charset="0"/>
                <a:sym typeface="+mn-ea"/>
              </a:rPr>
              <a:t>zoom </a:t>
            </a:r>
            <a:endParaRPr lang="en-US" altLang="zh-CN" sz="4800" b="1" baseline="30000">
              <a:solidFill>
                <a:schemeClr val="tx1">
                  <a:lumMod val="65000"/>
                  <a:lumOff val="35000"/>
                </a:schemeClr>
              </a:solidFill>
              <a:latin typeface="Optima" panose="02000503060000020004" charset="0"/>
              <a:cs typeface="Optima" panose="02000503060000020004" charset="0"/>
              <a:sym typeface="+mn-ea"/>
            </a:endParaRPr>
          </a:p>
        </p:txBody>
      </p:sp>
      <p:sp>
        <p:nvSpPr>
          <p:cNvPr id="5" name="文本框2"/>
          <p:cNvSpPr/>
          <p:nvPr/>
        </p:nvSpPr>
        <p:spPr>
          <a:xfrm>
            <a:off x="7165340" y="661035"/>
            <a:ext cx="3718560" cy="275590"/>
          </a:xfrm>
          <a:prstGeom prst="rect">
            <a:avLst/>
          </a:prstGeom>
        </p:spPr>
        <p:txBody>
          <a:bodyPr wrap="square">
            <a:spAutoFit/>
          </a:bodyPr>
          <a:p>
            <a:pPr>
              <a:lnSpc>
                <a:spcPct val="60000"/>
              </a:lnSpc>
              <a:spcBef>
                <a:spcPts val="2950"/>
              </a:spcBef>
              <a:defRPr/>
            </a:pPr>
            <a:r>
              <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rPr>
              <a:t>Expression Focus</a:t>
            </a:r>
            <a:endPar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endParaRPr>
          </a:p>
        </p:txBody>
      </p:sp>
      <p:pic>
        <p:nvPicPr>
          <p:cNvPr id="7" name="图片 6" descr="TE"/>
          <p:cNvPicPr>
            <a:picLocks noChangeAspect="1"/>
          </p:cNvPicPr>
          <p:nvPr/>
        </p:nvPicPr>
        <p:blipFill>
          <a:blip r:embed="rId1"/>
          <a:stretch>
            <a:fillRect/>
          </a:stretch>
        </p:blipFill>
        <p:spPr>
          <a:xfrm>
            <a:off x="3662680" y="366395"/>
            <a:ext cx="1490980" cy="7239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12"/>
          <p:cNvSpPr/>
          <p:nvPr/>
        </p:nvSpPr>
        <p:spPr>
          <a:xfrm>
            <a:off x="2213339" y="447221"/>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25" name="组合 24"/>
          <p:cNvGrpSpPr/>
          <p:nvPr/>
        </p:nvGrpSpPr>
        <p:grpSpPr>
          <a:xfrm>
            <a:off x="334963" y="536586"/>
            <a:ext cx="1682908" cy="571960"/>
            <a:chOff x="334963" y="455941"/>
            <a:chExt cx="1682908" cy="571960"/>
          </a:xfrm>
        </p:grpSpPr>
        <p:sp>
          <p:nvSpPr>
            <p:cNvPr id="14" name="文本框 13"/>
            <p:cNvSpPr txBox="1"/>
            <p:nvPr/>
          </p:nvSpPr>
          <p:spPr>
            <a:xfrm>
              <a:off x="545941" y="455941"/>
              <a:ext cx="1471930" cy="460375"/>
            </a:xfrm>
            <a:prstGeom prst="rect">
              <a:avLst/>
            </a:prstGeom>
            <a:noFill/>
          </p:spPr>
          <p:txBody>
            <a:bodyPr wrap="none" rtlCol="0">
              <a:spAutoFit/>
            </a:bodyPr>
            <a:lstStyle/>
            <a:p>
              <a:r>
                <a:rPr lang="en-US" altLang="zh-CN" sz="2400" b="1" dirty="0">
                  <a:solidFill>
                    <a:srgbClr val="7188A8"/>
                  </a:solidFill>
                  <a:latin typeface="Impact" panose="020B0806030902050204" charset="0"/>
                  <a:cs typeface="Impact" panose="020B0806030902050204" charset="0"/>
                  <a:sym typeface="+mn-lt"/>
                </a:rPr>
                <a:t>Passage B</a:t>
              </a:r>
              <a:endParaRPr lang="en-US" altLang="zh-CN" sz="2400" b="1" dirty="0">
                <a:solidFill>
                  <a:srgbClr val="7188A8"/>
                </a:solidFill>
                <a:latin typeface="Impact" panose="020B0806030902050204" charset="0"/>
                <a:cs typeface="Impact" panose="020B0806030902050204" charset="0"/>
                <a:sym typeface="+mn-lt"/>
              </a:endParaRPr>
            </a:p>
          </p:txBody>
        </p:sp>
        <p:sp>
          <p:nvSpPr>
            <p:cNvPr id="16" name="矩形 15"/>
            <p:cNvSpPr/>
            <p:nvPr/>
          </p:nvSpPr>
          <p:spPr>
            <a:xfrm>
              <a:off x="334963" y="486219"/>
              <a:ext cx="278711" cy="541682"/>
            </a:xfrm>
            <a:prstGeom prst="rect">
              <a:avLst/>
            </a:prstGeom>
            <a:solidFill>
              <a:srgbClr val="718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sp>
        <p:nvSpPr>
          <p:cNvPr id="18" name="文本框1"/>
          <p:cNvSpPr txBox="1"/>
          <p:nvPr/>
        </p:nvSpPr>
        <p:spPr>
          <a:xfrm>
            <a:off x="2514238" y="573118"/>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原文出处</a:t>
            </a:r>
            <a:endPar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22" name="椭圆 12"/>
          <p:cNvSpPr/>
          <p:nvPr/>
        </p:nvSpPr>
        <p:spPr>
          <a:xfrm>
            <a:off x="5712189" y="447234"/>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3" name="文本框1"/>
          <p:cNvSpPr txBox="1"/>
          <p:nvPr/>
        </p:nvSpPr>
        <p:spPr>
          <a:xfrm>
            <a:off x="6013088" y="606151"/>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词汇聚焦</a:t>
            </a:r>
            <a:endParaRPr kumimoji="0" lang="id-ID"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3" name="文本框 2"/>
          <p:cNvSpPr txBox="1"/>
          <p:nvPr/>
        </p:nvSpPr>
        <p:spPr>
          <a:xfrm>
            <a:off x="846455" y="1985010"/>
            <a:ext cx="10497185" cy="4076700"/>
          </a:xfrm>
          <a:prstGeom prst="rect">
            <a:avLst/>
          </a:prstGeom>
          <a:noFill/>
        </p:spPr>
        <p:txBody>
          <a:bodyPr wrap="square" rtlCol="0">
            <a:spAutoFit/>
          </a:bodyPr>
          <a:p>
            <a:pPr algn="l">
              <a:lnSpc>
                <a:spcPct val="90000"/>
              </a:lnSpc>
            </a:pPr>
            <a:r>
              <a:rPr lang="en-US" altLang="zh-CN" sz="2400"/>
              <a:t>prep.	when you consider sth 考虑到；鉴于</a:t>
            </a:r>
            <a:endParaRPr lang="en-US" altLang="zh-CN" sz="2400"/>
          </a:p>
          <a:p>
            <a:pPr algn="l">
              <a:lnSpc>
                <a:spcPct val="90000"/>
              </a:lnSpc>
            </a:pPr>
            <a:endParaRPr lang="en-US" altLang="zh-CN" sz="2400"/>
          </a:p>
          <a:p>
            <a:pPr lvl="1" algn="l">
              <a:lnSpc>
                <a:spcPct val="90000"/>
              </a:lnSpc>
            </a:pPr>
            <a:r>
              <a:rPr lang="en-US" altLang="zh-CN" sz="2400"/>
              <a:t>Given his age (= considering how old heis), he's remarkably active. </a:t>
            </a:r>
            <a:endParaRPr lang="en-US" altLang="zh-CN" sz="2400"/>
          </a:p>
          <a:p>
            <a:pPr lvl="1" algn="l">
              <a:lnSpc>
                <a:spcPct val="90000"/>
              </a:lnSpc>
            </a:pPr>
            <a:r>
              <a:rPr lang="en-US" altLang="zh-CN" sz="2400"/>
              <a:t>考虑到他的年龄，他已是相当活跃的了。Given her interest in children, teachingseems the right job for her. </a:t>
            </a:r>
            <a:endParaRPr lang="en-US" altLang="zh-CN" sz="2400"/>
          </a:p>
          <a:p>
            <a:pPr lvl="1" algn="l">
              <a:lnSpc>
                <a:spcPct val="90000"/>
              </a:lnSpc>
            </a:pPr>
            <a:r>
              <a:rPr lang="en-US" altLang="zh-CN" sz="2400"/>
              <a:t>考虑到她喜欢孩子，教书看来是很适合她的工作。</a:t>
            </a:r>
            <a:endParaRPr lang="en-US" altLang="zh-CN" sz="2400"/>
          </a:p>
          <a:p>
            <a:pPr algn="l">
              <a:lnSpc>
                <a:spcPct val="90000"/>
              </a:lnSpc>
            </a:pPr>
            <a:endParaRPr lang="en-US" altLang="zh-CN" sz="2400"/>
          </a:p>
          <a:p>
            <a:pPr algn="l">
              <a:lnSpc>
                <a:spcPct val="90000"/>
              </a:lnSpc>
            </a:pPr>
            <a:r>
              <a:rPr lang="en-US" altLang="zh-CN" sz="2400"/>
              <a:t>given that …		</a:t>
            </a:r>
            <a:r>
              <a:rPr lang="en-US" altLang="zh-CN" sz="2400">
                <a:sym typeface="+mn-ea"/>
              </a:rPr>
              <a:t>conj.</a:t>
            </a:r>
            <a:endParaRPr lang="en-US" altLang="zh-CN" sz="2400">
              <a:sym typeface="+mn-ea"/>
            </a:endParaRPr>
          </a:p>
          <a:p>
            <a:pPr algn="l">
              <a:lnSpc>
                <a:spcPct val="90000"/>
              </a:lnSpc>
            </a:pPr>
            <a:endParaRPr lang="en-US" altLang="zh-CN" sz="2400"/>
          </a:p>
          <a:p>
            <a:pPr lvl="1" algn="l">
              <a:lnSpc>
                <a:spcPct val="90000"/>
              </a:lnSpc>
            </a:pPr>
            <a:r>
              <a:rPr lang="en-US" altLang="zh-CN" sz="2400"/>
              <a:t>It was surprising the government was re-elected, given that they had raised taxes so much.</a:t>
            </a:r>
            <a:endParaRPr lang="en-US" altLang="zh-CN" sz="2400"/>
          </a:p>
          <a:p>
            <a:pPr lvl="1" algn="l">
              <a:lnSpc>
                <a:spcPct val="90000"/>
              </a:lnSpc>
            </a:pPr>
            <a:r>
              <a:rPr lang="en-US" altLang="zh-CN" sz="2400"/>
              <a:t>令人惊奇的是，政府把税收提高这么多仍再次当选了。</a:t>
            </a:r>
            <a:endParaRPr lang="en-US" altLang="zh-CN" sz="2400"/>
          </a:p>
        </p:txBody>
      </p:sp>
      <p:cxnSp>
        <p:nvCxnSpPr>
          <p:cNvPr id="8" name="直接连接符 7"/>
          <p:cNvCxnSpPr/>
          <p:nvPr/>
        </p:nvCxnSpPr>
        <p:spPr>
          <a:xfrm flipV="1">
            <a:off x="327660" y="1090295"/>
            <a:ext cx="11534775" cy="14605"/>
          </a:xfrm>
          <a:prstGeom prst="line">
            <a:avLst/>
          </a:prstGeom>
          <a:ln w="38100">
            <a:solidFill>
              <a:srgbClr val="788EAC"/>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1786890" y="1457325"/>
            <a:ext cx="7948295" cy="474980"/>
          </a:xfrm>
          <a:prstGeom prst="rect">
            <a:avLst/>
          </a:prstGeom>
          <a:noFill/>
        </p:spPr>
        <p:txBody>
          <a:bodyPr wrap="square" rtlCol="0" anchor="t">
            <a:spAutoFit/>
          </a:bodyPr>
          <a:p>
            <a:pPr algn="ctr">
              <a:lnSpc>
                <a:spcPct val="80000"/>
              </a:lnSpc>
            </a:pPr>
            <a:r>
              <a:rPr lang="en-US" altLang="zh-CN" sz="4800" b="1" baseline="30000">
                <a:solidFill>
                  <a:schemeClr val="tx1">
                    <a:lumMod val="65000"/>
                    <a:lumOff val="35000"/>
                  </a:schemeClr>
                </a:solidFill>
                <a:latin typeface="Optima" panose="02000503060000020004" charset="0"/>
                <a:cs typeface="Optima" panose="02000503060000020004" charset="0"/>
                <a:sym typeface="+mn-ea"/>
              </a:rPr>
              <a:t>given </a:t>
            </a:r>
            <a:endParaRPr lang="en-US" altLang="zh-CN" sz="4800" b="1" baseline="30000">
              <a:solidFill>
                <a:schemeClr val="tx1">
                  <a:lumMod val="65000"/>
                  <a:lumOff val="35000"/>
                </a:schemeClr>
              </a:solidFill>
              <a:latin typeface="Optima" panose="02000503060000020004" charset="0"/>
              <a:cs typeface="Optima" panose="02000503060000020004" charset="0"/>
              <a:sym typeface="+mn-ea"/>
            </a:endParaRPr>
          </a:p>
        </p:txBody>
      </p:sp>
      <p:sp>
        <p:nvSpPr>
          <p:cNvPr id="5" name="文本框2"/>
          <p:cNvSpPr/>
          <p:nvPr/>
        </p:nvSpPr>
        <p:spPr>
          <a:xfrm>
            <a:off x="7165340" y="661035"/>
            <a:ext cx="3718560" cy="275590"/>
          </a:xfrm>
          <a:prstGeom prst="rect">
            <a:avLst/>
          </a:prstGeom>
        </p:spPr>
        <p:txBody>
          <a:bodyPr wrap="square">
            <a:spAutoFit/>
          </a:bodyPr>
          <a:p>
            <a:pPr>
              <a:lnSpc>
                <a:spcPct val="60000"/>
              </a:lnSpc>
              <a:spcBef>
                <a:spcPts val="2950"/>
              </a:spcBef>
              <a:defRPr/>
            </a:pPr>
            <a:r>
              <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rPr>
              <a:t>Expression Focus</a:t>
            </a:r>
            <a:endPar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endParaRPr>
          </a:p>
        </p:txBody>
      </p:sp>
      <p:pic>
        <p:nvPicPr>
          <p:cNvPr id="7" name="图片 6" descr="TE"/>
          <p:cNvPicPr>
            <a:picLocks noChangeAspect="1"/>
          </p:cNvPicPr>
          <p:nvPr/>
        </p:nvPicPr>
        <p:blipFill>
          <a:blip r:embed="rId1"/>
          <a:stretch>
            <a:fillRect/>
          </a:stretch>
        </p:blipFill>
        <p:spPr>
          <a:xfrm>
            <a:off x="3662680" y="366395"/>
            <a:ext cx="1490980" cy="7239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12"/>
          <p:cNvSpPr/>
          <p:nvPr/>
        </p:nvSpPr>
        <p:spPr>
          <a:xfrm>
            <a:off x="2213339" y="447221"/>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25" name="组合 24"/>
          <p:cNvGrpSpPr/>
          <p:nvPr/>
        </p:nvGrpSpPr>
        <p:grpSpPr>
          <a:xfrm>
            <a:off x="334963" y="536586"/>
            <a:ext cx="1683543" cy="571960"/>
            <a:chOff x="334963" y="455941"/>
            <a:chExt cx="1683543" cy="571960"/>
          </a:xfrm>
        </p:grpSpPr>
        <p:sp>
          <p:nvSpPr>
            <p:cNvPr id="14" name="文本框 13"/>
            <p:cNvSpPr txBox="1"/>
            <p:nvPr/>
          </p:nvSpPr>
          <p:spPr>
            <a:xfrm>
              <a:off x="545941" y="455941"/>
              <a:ext cx="1472565" cy="460375"/>
            </a:xfrm>
            <a:prstGeom prst="rect">
              <a:avLst/>
            </a:prstGeom>
            <a:noFill/>
          </p:spPr>
          <p:txBody>
            <a:bodyPr wrap="none" rtlCol="0">
              <a:spAutoFit/>
            </a:bodyPr>
            <a:lstStyle/>
            <a:p>
              <a:r>
                <a:rPr lang="en-US" altLang="zh-CN" sz="2400" b="1" dirty="0">
                  <a:solidFill>
                    <a:srgbClr val="7188A8"/>
                  </a:solidFill>
                  <a:latin typeface="Impact" panose="020B0806030902050204" charset="0"/>
                  <a:cs typeface="Impact" panose="020B0806030902050204" charset="0"/>
                  <a:sym typeface="+mn-lt"/>
                </a:rPr>
                <a:t>Passage C</a:t>
              </a:r>
              <a:endParaRPr lang="en-US" altLang="zh-CN" sz="2400" b="1" dirty="0">
                <a:solidFill>
                  <a:srgbClr val="7188A8"/>
                </a:solidFill>
                <a:latin typeface="Impact" panose="020B0806030902050204" charset="0"/>
                <a:cs typeface="Impact" panose="020B0806030902050204" charset="0"/>
                <a:sym typeface="+mn-lt"/>
              </a:endParaRPr>
            </a:p>
          </p:txBody>
        </p:sp>
        <p:sp>
          <p:nvSpPr>
            <p:cNvPr id="16" name="矩形 15"/>
            <p:cNvSpPr/>
            <p:nvPr/>
          </p:nvSpPr>
          <p:spPr>
            <a:xfrm>
              <a:off x="334963" y="486219"/>
              <a:ext cx="278711" cy="541682"/>
            </a:xfrm>
            <a:prstGeom prst="rect">
              <a:avLst/>
            </a:prstGeom>
            <a:solidFill>
              <a:srgbClr val="718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sp>
        <p:nvSpPr>
          <p:cNvPr id="18" name="文本框1"/>
          <p:cNvSpPr txBox="1"/>
          <p:nvPr/>
        </p:nvSpPr>
        <p:spPr>
          <a:xfrm>
            <a:off x="2514238" y="573118"/>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原文出处</a:t>
            </a:r>
            <a:endPar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22" name="椭圆 12"/>
          <p:cNvSpPr/>
          <p:nvPr/>
        </p:nvSpPr>
        <p:spPr>
          <a:xfrm>
            <a:off x="5712189" y="447234"/>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3" name="文本框1"/>
          <p:cNvSpPr txBox="1"/>
          <p:nvPr/>
        </p:nvSpPr>
        <p:spPr>
          <a:xfrm>
            <a:off x="6013088" y="606151"/>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原文标题</a:t>
            </a:r>
            <a:endParaRPr kumimoji="0" lang="id-ID"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24" name="文本框2"/>
          <p:cNvSpPr/>
          <p:nvPr/>
        </p:nvSpPr>
        <p:spPr>
          <a:xfrm>
            <a:off x="7348855" y="514350"/>
            <a:ext cx="3047365" cy="521970"/>
          </a:xfrm>
          <a:prstGeom prst="rect">
            <a:avLst/>
          </a:prstGeom>
        </p:spPr>
        <p:txBody>
          <a:bodyPr wrap="square">
            <a:spAutoFit/>
          </a:bodyPr>
          <a:lstStyle/>
          <a:p>
            <a:pPr>
              <a:lnSpc>
                <a:spcPct val="70000"/>
              </a:lnSpc>
              <a:spcBef>
                <a:spcPts val="2950"/>
              </a:spcBef>
              <a:defRPr/>
            </a:pPr>
            <a:r>
              <a:rPr kumimoji="0"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rPr>
              <a:t>The advantages of speaking a second language</a:t>
            </a:r>
            <a:endParaRPr kumimoji="0"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endParaRPr>
          </a:p>
        </p:txBody>
      </p:sp>
      <p:sp>
        <p:nvSpPr>
          <p:cNvPr id="5" name="文本框 4"/>
          <p:cNvSpPr txBox="1"/>
          <p:nvPr/>
        </p:nvSpPr>
        <p:spPr>
          <a:xfrm>
            <a:off x="1527810" y="4947285"/>
            <a:ext cx="3232150" cy="645160"/>
          </a:xfrm>
          <a:prstGeom prst="rect">
            <a:avLst/>
          </a:prstGeom>
          <a:noFill/>
        </p:spPr>
        <p:txBody>
          <a:bodyPr wrap="square" rtlCol="0" anchor="t">
            <a:spAutoFit/>
          </a:bodyPr>
          <a:p>
            <a:r>
              <a:rPr b="1">
                <a:solidFill>
                  <a:schemeClr val="bg2">
                    <a:lumMod val="50000"/>
                  </a:schemeClr>
                </a:solidFill>
              </a:rPr>
              <a:t>They are hard to measure. But it is a good idea anyway</a:t>
            </a:r>
            <a:r>
              <a:rPr lang="en-US" b="1">
                <a:solidFill>
                  <a:schemeClr val="bg2">
                    <a:lumMod val="50000"/>
                  </a:schemeClr>
                </a:solidFill>
              </a:rPr>
              <a:t>.</a:t>
            </a:r>
            <a:endParaRPr lang="en-US" b="1">
              <a:solidFill>
                <a:schemeClr val="bg2">
                  <a:lumMod val="50000"/>
                </a:schemeClr>
              </a:solidFill>
            </a:endParaRPr>
          </a:p>
        </p:txBody>
      </p:sp>
      <p:cxnSp>
        <p:nvCxnSpPr>
          <p:cNvPr id="8" name="直接连接符 7"/>
          <p:cNvCxnSpPr/>
          <p:nvPr/>
        </p:nvCxnSpPr>
        <p:spPr>
          <a:xfrm flipV="1">
            <a:off x="327660" y="1090295"/>
            <a:ext cx="11534775" cy="14605"/>
          </a:xfrm>
          <a:prstGeom prst="line">
            <a:avLst/>
          </a:prstGeom>
          <a:ln w="38100">
            <a:solidFill>
              <a:srgbClr val="788EAC"/>
            </a:solidFill>
          </a:ln>
        </p:spPr>
        <p:style>
          <a:lnRef idx="1">
            <a:schemeClr val="accent1"/>
          </a:lnRef>
          <a:fillRef idx="0">
            <a:schemeClr val="accent1"/>
          </a:fillRef>
          <a:effectRef idx="0">
            <a:schemeClr val="accent1"/>
          </a:effectRef>
          <a:fontRef idx="minor">
            <a:schemeClr val="tx1"/>
          </a:fontRef>
        </p:style>
      </p:cxnSp>
      <p:pic>
        <p:nvPicPr>
          <p:cNvPr id="7" name="图片 6" descr="TE"/>
          <p:cNvPicPr>
            <a:picLocks noChangeAspect="1"/>
          </p:cNvPicPr>
          <p:nvPr/>
        </p:nvPicPr>
        <p:blipFill>
          <a:blip r:embed="rId1"/>
          <a:stretch>
            <a:fillRect/>
          </a:stretch>
        </p:blipFill>
        <p:spPr>
          <a:xfrm>
            <a:off x="3662680" y="366395"/>
            <a:ext cx="1490980" cy="723900"/>
          </a:xfrm>
          <a:prstGeom prst="rect">
            <a:avLst/>
          </a:prstGeom>
        </p:spPr>
      </p:pic>
      <p:sp>
        <p:nvSpPr>
          <p:cNvPr id="10" name="文本框 9"/>
          <p:cNvSpPr txBox="1"/>
          <p:nvPr/>
        </p:nvSpPr>
        <p:spPr>
          <a:xfrm>
            <a:off x="5565775" y="1645920"/>
            <a:ext cx="6078220" cy="3818890"/>
          </a:xfrm>
          <a:prstGeom prst="rect">
            <a:avLst/>
          </a:prstGeom>
          <a:noFill/>
        </p:spPr>
        <p:txBody>
          <a:bodyPr wrap="square" rtlCol="0">
            <a:spAutoFit/>
          </a:bodyPr>
          <a:p>
            <a:pPr>
              <a:lnSpc>
                <a:spcPct val="90000"/>
              </a:lnSpc>
            </a:pPr>
            <a:r>
              <a:rPr lang="en-US" altLang="zh-CN" sz="2400" b="1"/>
              <a:t>Para. 1	</a:t>
            </a:r>
            <a:endParaRPr lang="en-US" altLang="zh-CN" sz="2400" b="1"/>
          </a:p>
          <a:p>
            <a:pPr lvl="1">
              <a:lnSpc>
                <a:spcPct val="90000"/>
              </a:lnSpc>
            </a:pPr>
            <a:r>
              <a:rPr lang="en-US" altLang="zh-CN" sz="2400">
                <a:solidFill>
                  <a:srgbClr val="F8BAB0"/>
                </a:solidFill>
              </a:rPr>
              <a:t>the </a:t>
            </a:r>
            <a:r>
              <a:rPr lang="en-US" altLang="zh-CN" sz="2400" b="1">
                <a:solidFill>
                  <a:srgbClr val="F8BAB0"/>
                </a:solidFill>
              </a:rPr>
              <a:t>cause </a:t>
            </a:r>
            <a:r>
              <a:rPr lang="en-US" altLang="zh-CN" sz="2400">
                <a:solidFill>
                  <a:srgbClr val="F8BAB0"/>
                </a:solidFill>
              </a:rPr>
              <a:t>of misbelief</a:t>
            </a:r>
            <a:r>
              <a:rPr lang="en-US" altLang="zh-CN" sz="2400"/>
              <a:t> that bilingualism is </a:t>
            </a:r>
            <a:r>
              <a:rPr lang="en-US" altLang="zh-CN" sz="2400" u="sng">
                <a:solidFill>
                  <a:srgbClr val="F8BAB0"/>
                </a:solidFill>
              </a:rPr>
              <a:t>bad</a:t>
            </a:r>
            <a:r>
              <a:rPr lang="en-US" altLang="zh-CN" sz="2400"/>
              <a:t> for people</a:t>
            </a:r>
            <a:endParaRPr lang="en-US" altLang="zh-CN" sz="2400"/>
          </a:p>
          <a:p>
            <a:pPr marL="0" lvl="0" indent="0">
              <a:lnSpc>
                <a:spcPct val="90000"/>
              </a:lnSpc>
              <a:buNone/>
            </a:pPr>
            <a:r>
              <a:rPr lang="en-US" altLang="zh-CN" sz="2400" b="1">
                <a:solidFill>
                  <a:schemeClr val="tx1"/>
                </a:solidFill>
              </a:rPr>
              <a:t>Para. 2</a:t>
            </a:r>
            <a:endParaRPr lang="en-US" altLang="zh-CN" sz="2400" b="1"/>
          </a:p>
          <a:p>
            <a:pPr lvl="1">
              <a:lnSpc>
                <a:spcPct val="90000"/>
              </a:lnSpc>
            </a:pPr>
            <a:r>
              <a:rPr lang="en-US" altLang="zh-CN" sz="2400">
                <a:solidFill>
                  <a:srgbClr val="F8BAB0"/>
                </a:solidFill>
              </a:rPr>
              <a:t>a valid belief</a:t>
            </a:r>
            <a:r>
              <a:rPr lang="en-US" altLang="zh-CN" sz="2400"/>
              <a:t> that bilingualism is </a:t>
            </a:r>
            <a:r>
              <a:rPr lang="en-US" altLang="zh-CN" sz="2400" u="sng">
                <a:solidFill>
                  <a:srgbClr val="F8BAB0"/>
                </a:solidFill>
              </a:rPr>
              <a:t>good </a:t>
            </a:r>
            <a:r>
              <a:rPr lang="en-US" altLang="zh-CN" sz="2400"/>
              <a:t>for people </a:t>
            </a:r>
            <a:endParaRPr lang="en-US" altLang="zh-CN" sz="2400"/>
          </a:p>
          <a:p>
            <a:pPr marL="0" lvl="0" indent="0">
              <a:lnSpc>
                <a:spcPct val="90000"/>
              </a:lnSpc>
              <a:buNone/>
            </a:pPr>
            <a:r>
              <a:rPr lang="en-US" altLang="zh-CN" sz="2400" b="1">
                <a:solidFill>
                  <a:schemeClr val="tx1"/>
                </a:solidFill>
              </a:rPr>
              <a:t>Para. 3-4</a:t>
            </a:r>
            <a:endParaRPr lang="en-US" altLang="zh-CN" sz="2400" b="1">
              <a:solidFill>
                <a:schemeClr val="tx1"/>
              </a:solidFill>
            </a:endParaRPr>
          </a:p>
          <a:p>
            <a:pPr marL="457200" lvl="1" indent="0">
              <a:lnSpc>
                <a:spcPct val="90000"/>
              </a:lnSpc>
              <a:buNone/>
            </a:pPr>
            <a:r>
              <a:rPr lang="en-US" altLang="zh-CN" sz="2400">
                <a:solidFill>
                  <a:srgbClr val="F8BAB0"/>
                </a:solidFill>
              </a:rPr>
              <a:t>an assumed reason</a:t>
            </a:r>
            <a:r>
              <a:rPr lang="en-US" altLang="zh-CN" sz="2400">
                <a:solidFill>
                  <a:schemeClr val="tx1"/>
                </a:solidFill>
              </a:rPr>
              <a:t> why bilingual people have a variety of advantages</a:t>
            </a:r>
            <a:endParaRPr lang="en-US" altLang="zh-CN" sz="2400">
              <a:solidFill>
                <a:schemeClr val="tx1"/>
              </a:solidFill>
            </a:endParaRPr>
          </a:p>
          <a:p>
            <a:pPr marL="0" lvl="0" indent="0">
              <a:buNone/>
            </a:pPr>
            <a:r>
              <a:rPr lang="en-US" altLang="zh-CN" sz="2400" b="1">
                <a:solidFill>
                  <a:schemeClr val="tx1"/>
                </a:solidFill>
              </a:rPr>
              <a:t>Para. 5</a:t>
            </a:r>
            <a:endParaRPr lang="en-US" altLang="zh-CN" sz="2400" b="1">
              <a:solidFill>
                <a:schemeClr val="tx1"/>
              </a:solidFill>
            </a:endParaRPr>
          </a:p>
          <a:p>
            <a:pPr marL="457200" lvl="1" indent="0">
              <a:buNone/>
            </a:pPr>
            <a:r>
              <a:rPr lang="en-US" altLang="zh-CN" sz="2400"/>
              <a:t>the </a:t>
            </a:r>
            <a:r>
              <a:rPr lang="en-US" altLang="zh-CN" sz="2400" b="1">
                <a:solidFill>
                  <a:srgbClr val="F8BAB0"/>
                </a:solidFill>
              </a:rPr>
              <a:t>benefits </a:t>
            </a:r>
            <a:r>
              <a:rPr lang="en-US" altLang="zh-CN" sz="2400"/>
              <a:t>of bilingualism</a:t>
            </a:r>
            <a:endParaRPr lang="en-US" altLang="zh-CN" sz="2400">
              <a:solidFill>
                <a:schemeClr val="tx1"/>
              </a:solidFill>
            </a:endParaRPr>
          </a:p>
        </p:txBody>
      </p:sp>
      <p:pic>
        <p:nvPicPr>
          <p:cNvPr id="2" name="图片 1" descr="20200229_BKD001"/>
          <p:cNvPicPr>
            <a:picLocks noChangeAspect="1"/>
          </p:cNvPicPr>
          <p:nvPr/>
        </p:nvPicPr>
        <p:blipFill>
          <a:blip r:embed="rId2"/>
          <a:stretch>
            <a:fillRect/>
          </a:stretch>
        </p:blipFill>
        <p:spPr>
          <a:xfrm>
            <a:off x="546100" y="1597660"/>
            <a:ext cx="4866640" cy="3202940"/>
          </a:xfrm>
          <a:prstGeom prst="rect">
            <a:avLst/>
          </a:prstGeom>
          <a:effectLst>
            <a:softEdge rad="1270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checkerboard(across)">
                                      <p:cBhvr>
                                        <p:cTn id="7" dur="500"/>
                                        <p:tgtEl>
                                          <p:spTgt spid="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0">
                                            <p:txEl>
                                              <p:pRg st="3" end="3"/>
                                            </p:txEl>
                                          </p:spTgt>
                                        </p:tgtEl>
                                        <p:attrNameLst>
                                          <p:attrName>style.visibility</p:attrName>
                                        </p:attrNameLst>
                                      </p:cBhvr>
                                      <p:to>
                                        <p:strVal val="visible"/>
                                      </p:to>
                                    </p:set>
                                    <p:animEffect transition="in" filter="checkerboard(across)">
                                      <p:cBhvr>
                                        <p:cTn id="12" dur="500"/>
                                        <p:tgtEl>
                                          <p:spTgt spid="10">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0">
                                            <p:txEl>
                                              <p:pRg st="5" end="5"/>
                                            </p:txEl>
                                          </p:spTgt>
                                        </p:tgtEl>
                                        <p:attrNameLst>
                                          <p:attrName>style.visibility</p:attrName>
                                        </p:attrNameLst>
                                      </p:cBhvr>
                                      <p:to>
                                        <p:strVal val="visible"/>
                                      </p:to>
                                    </p:set>
                                    <p:animEffect transition="in" filter="checkerboard(across)">
                                      <p:cBhvr>
                                        <p:cTn id="17" dur="500"/>
                                        <p:tgtEl>
                                          <p:spTgt spid="10">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0">
                                            <p:txEl>
                                              <p:pRg st="7" end="7"/>
                                            </p:txEl>
                                          </p:spTgt>
                                        </p:tgtEl>
                                        <p:attrNameLst>
                                          <p:attrName>style.visibility</p:attrName>
                                        </p:attrNameLst>
                                      </p:cBhvr>
                                      <p:to>
                                        <p:strVal val="visible"/>
                                      </p:to>
                                    </p:set>
                                    <p:animEffect transition="in" filter="checkerboard(across)">
                                      <p:cBhvr>
                                        <p:cTn id="22" dur="500"/>
                                        <p:tgtEl>
                                          <p:spTgt spid="1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r="72854"/>
          <a:stretch>
            <a:fillRect/>
          </a:stretch>
        </p:blipFill>
        <p:spPr>
          <a:xfrm>
            <a:off x="-194553" y="0"/>
            <a:ext cx="3307404" cy="6858001"/>
          </a:xfrm>
          <a:prstGeom prst="rect">
            <a:avLst/>
          </a:prstGeom>
        </p:spPr>
      </p:pic>
      <p:pic>
        <p:nvPicPr>
          <p:cNvPr id="5" name="图片 4"/>
          <p:cNvPicPr>
            <a:picLocks noChangeAspect="1"/>
          </p:cNvPicPr>
          <p:nvPr/>
        </p:nvPicPr>
        <p:blipFill rotWithShape="1">
          <a:blip r:embed="rId1">
            <a:extLst>
              <a:ext uri="{28A0092B-C50C-407E-A947-70E740481C1C}">
                <a14:useLocalDpi xmlns:a14="http://schemas.microsoft.com/office/drawing/2010/main" val="0"/>
              </a:ext>
            </a:extLst>
          </a:blip>
          <a:srcRect r="72854"/>
          <a:stretch>
            <a:fillRect/>
          </a:stretch>
        </p:blipFill>
        <p:spPr>
          <a:xfrm rot="10800000">
            <a:off x="8934653" y="0"/>
            <a:ext cx="3307404" cy="6858001"/>
          </a:xfrm>
          <a:prstGeom prst="rect">
            <a:avLst/>
          </a:prstGeom>
        </p:spPr>
      </p:pic>
      <p:grpSp>
        <p:nvGrpSpPr>
          <p:cNvPr id="17" name="组合 16"/>
          <p:cNvGrpSpPr/>
          <p:nvPr/>
        </p:nvGrpSpPr>
        <p:grpSpPr>
          <a:xfrm>
            <a:off x="3074035" y="2181225"/>
            <a:ext cx="6043295" cy="2601536"/>
            <a:chOff x="3074276" y="1991709"/>
            <a:chExt cx="6043448" cy="2101801"/>
          </a:xfrm>
        </p:grpSpPr>
        <p:cxnSp>
          <p:nvCxnSpPr>
            <p:cNvPr id="18" name="直接连接符 17"/>
            <p:cNvCxnSpPr/>
            <p:nvPr/>
          </p:nvCxnSpPr>
          <p:spPr>
            <a:xfrm flipV="1">
              <a:off x="3074276" y="3469037"/>
              <a:ext cx="6043448" cy="1"/>
            </a:xfrm>
            <a:prstGeom prst="line">
              <a:avLst/>
            </a:prstGeom>
            <a:ln w="38100">
              <a:solidFill>
                <a:srgbClr val="788EAC"/>
              </a:solidFill>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3484180" y="3646668"/>
              <a:ext cx="5223641" cy="446842"/>
            </a:xfrm>
            <a:prstGeom prst="rect">
              <a:avLst/>
            </a:prstGeom>
            <a:noFill/>
          </p:spPr>
          <p:txBody>
            <a:bodyPr wrap="square" lIns="91440" tIns="45720" rIns="91440" bIns="45720">
              <a:spAutoFit/>
            </a:body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zh-CN" altLang="en-US" sz="3000" b="0" i="0" u="none" strike="noStrike" kern="1200" cap="none" spc="0" normalizeH="0" baseline="0" noProof="0" dirty="0">
                  <a:ln w="0"/>
                  <a:solidFill>
                    <a:srgbClr val="9FC5EB"/>
                  </a:solidFill>
                  <a:effectLst>
                    <a:outerShdw blurRad="38100" dist="19050" dir="2700000" algn="tl" rotWithShape="0">
                      <a:prstClr val="black">
                        <a:alpha val="40000"/>
                      </a:prstClr>
                    </a:outerShdw>
                  </a:effectLst>
                  <a:uLnTx/>
                  <a:uFillTx/>
                  <a:latin typeface="思源黑体 CN Normal" panose="020B0400000000000000" pitchFamily="34" charset="-122"/>
                  <a:ea typeface="思源黑体 CN Normal" panose="020B0400000000000000" pitchFamily="34" charset="-122"/>
                  <a:cs typeface="+mn-cs"/>
                </a:rPr>
                <a:t>试卷讲评</a:t>
              </a:r>
              <a:endParaRPr kumimoji="0" lang="en-US" altLang="zh-CN" sz="3000" b="0" i="0" u="none" strike="noStrike" kern="1200" cap="none" spc="0" normalizeH="0" baseline="0" noProof="0" dirty="0">
                <a:ln w="0"/>
                <a:solidFill>
                  <a:srgbClr val="9FC5EB"/>
                </a:solidFill>
                <a:effectLst>
                  <a:outerShdw blurRad="38100" dist="19050" dir="2700000" algn="tl" rotWithShape="0">
                    <a:prstClr val="black">
                      <a:alpha val="40000"/>
                    </a:prstClr>
                  </a:outerShdw>
                </a:effectLst>
                <a:uLnTx/>
                <a:uFillTx/>
                <a:latin typeface="思源黑体 CN Normal" panose="020B0400000000000000" pitchFamily="34" charset="-122"/>
                <a:ea typeface="思源黑体 CN Normal" panose="020B0400000000000000" pitchFamily="34" charset="-122"/>
                <a:cs typeface="+mn-cs"/>
              </a:endParaRPr>
            </a:p>
          </p:txBody>
        </p:sp>
        <p:sp>
          <p:nvSpPr>
            <p:cNvPr id="20" name="矩形 19"/>
            <p:cNvSpPr/>
            <p:nvPr/>
          </p:nvSpPr>
          <p:spPr>
            <a:xfrm>
              <a:off x="3484179" y="1991709"/>
              <a:ext cx="5223642" cy="156574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9000" b="0" i="0" u="none" strike="noStrike" kern="1200" cap="none" spc="0" normalizeH="0" baseline="0" noProof="0" dirty="0">
                  <a:ln w="0"/>
                  <a:solidFill>
                    <a:srgbClr val="788EAC"/>
                  </a:solidFill>
                  <a:effectLst>
                    <a:outerShdw blurRad="38100" dist="19050" dir="2700000" algn="tl" rotWithShape="0">
                      <a:prstClr val="black">
                        <a:alpha val="40000"/>
                      </a:prstClr>
                    </a:outerShdw>
                  </a:effectLst>
                  <a:uLnTx/>
                  <a:uFillTx/>
                  <a:latin typeface="思源黑体 CN Heavy" panose="020B0A00000000000000" pitchFamily="34" charset="-122"/>
                  <a:ea typeface="思源黑体 CN Heavy" panose="020B0A00000000000000" pitchFamily="34" charset="-122"/>
                  <a:cs typeface="+mn-cs"/>
                </a:rPr>
                <a:t>Z20</a:t>
              </a:r>
              <a:r>
                <a:rPr kumimoji="0" lang="zh-CN" altLang="en-US" sz="9000" b="0" i="0" u="none" strike="noStrike" kern="1200" cap="none" spc="0" normalizeH="0" baseline="0" noProof="0" dirty="0">
                  <a:ln w="0"/>
                  <a:solidFill>
                    <a:srgbClr val="788EAC"/>
                  </a:solidFill>
                  <a:effectLst>
                    <a:outerShdw blurRad="38100" dist="19050" dir="2700000" algn="tl" rotWithShape="0">
                      <a:prstClr val="black">
                        <a:alpha val="40000"/>
                      </a:prstClr>
                    </a:outerShdw>
                  </a:effectLst>
                  <a:uLnTx/>
                  <a:uFillTx/>
                  <a:latin typeface="思源黑体 CN Heavy" panose="020B0A00000000000000" pitchFamily="34" charset="-122"/>
                  <a:ea typeface="思源黑体 CN Heavy" panose="020B0A00000000000000" pitchFamily="34" charset="-122"/>
                  <a:cs typeface="+mn-cs"/>
                </a:rPr>
                <a:t>联盟</a:t>
              </a:r>
              <a:endParaRPr kumimoji="0" lang="zh-CN" altLang="en-US" sz="9000" b="0" i="0" u="none" strike="noStrike" kern="1200" cap="none" spc="0" normalizeH="0" baseline="0" noProof="0" dirty="0">
                <a:ln w="0"/>
                <a:solidFill>
                  <a:srgbClr val="788EAC"/>
                </a:solidFill>
                <a:effectLst>
                  <a:outerShdw blurRad="38100" dist="19050" dir="2700000" algn="tl" rotWithShape="0">
                    <a:prstClr val="black">
                      <a:alpha val="40000"/>
                    </a:prstClr>
                  </a:outerShdw>
                </a:effectLst>
                <a:uLnTx/>
                <a:uFillTx/>
                <a:latin typeface="思源黑体 CN Heavy" panose="020B0A00000000000000" pitchFamily="34" charset="-122"/>
                <a:ea typeface="思源黑体 CN Heavy" panose="020B0A00000000000000" pitchFamily="34" charset="-122"/>
                <a:cs typeface="+mn-cs"/>
              </a:endParaRPr>
            </a:p>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3000" b="0" i="0" u="none" strike="noStrike" kern="1200" cap="none" spc="0" normalizeH="0" baseline="0" noProof="0" dirty="0">
                  <a:ln w="0"/>
                  <a:solidFill>
                    <a:srgbClr val="788EAC"/>
                  </a:solidFill>
                  <a:effectLst>
                    <a:outerShdw blurRad="38100" dist="19050" dir="2700000" algn="tl" rotWithShape="0">
                      <a:prstClr val="black">
                        <a:alpha val="40000"/>
                      </a:prstClr>
                    </a:outerShdw>
                  </a:effectLst>
                  <a:uLnTx/>
                  <a:uFillTx/>
                  <a:latin typeface="思源黑体 CN Heavy" panose="020B0A00000000000000" pitchFamily="34" charset="-122"/>
                  <a:ea typeface="思源黑体 CN Heavy" panose="020B0A00000000000000" pitchFamily="34" charset="-122"/>
                  <a:cs typeface="+mn-cs"/>
                </a:rPr>
                <a:t>2020</a:t>
              </a:r>
              <a:r>
                <a:rPr kumimoji="0" lang="zh-CN" altLang="en-US" sz="3000" b="0" i="0" u="none" strike="noStrike" kern="1200" cap="none" spc="0" normalizeH="0" baseline="0" noProof="0" dirty="0">
                  <a:ln w="0"/>
                  <a:solidFill>
                    <a:srgbClr val="788EAC"/>
                  </a:solidFill>
                  <a:effectLst>
                    <a:outerShdw blurRad="38100" dist="19050" dir="2700000" algn="tl" rotWithShape="0">
                      <a:prstClr val="black">
                        <a:alpha val="40000"/>
                      </a:prstClr>
                    </a:outerShdw>
                  </a:effectLst>
                  <a:uLnTx/>
                  <a:uFillTx/>
                  <a:latin typeface="思源黑体 CN Heavy" panose="020B0A00000000000000" pitchFamily="34" charset="-122"/>
                  <a:ea typeface="思源黑体 CN Heavy" panose="020B0A00000000000000" pitchFamily="34" charset="-122"/>
                  <a:cs typeface="+mn-cs"/>
                </a:rPr>
                <a:t>届第三次联考</a:t>
              </a:r>
              <a:endParaRPr kumimoji="0" lang="zh-CN" altLang="en-US" sz="3000" b="0" i="0" u="none" strike="noStrike" kern="1200" cap="none" spc="0" normalizeH="0" baseline="0" noProof="0" dirty="0">
                <a:ln w="0"/>
                <a:solidFill>
                  <a:srgbClr val="788EAC"/>
                </a:solidFill>
                <a:effectLst>
                  <a:outerShdw blurRad="38100" dist="19050" dir="2700000" algn="tl" rotWithShape="0">
                    <a:prstClr val="black">
                      <a:alpha val="40000"/>
                    </a:prstClr>
                  </a:outerShdw>
                </a:effectLst>
                <a:uLnTx/>
                <a:uFillTx/>
                <a:latin typeface="思源黑体 CN Heavy" panose="020B0A00000000000000" pitchFamily="34" charset="-122"/>
                <a:ea typeface="思源黑体 CN Heavy" panose="020B0A00000000000000" pitchFamily="34" charset="-122"/>
                <a:cs typeface="+mn-cs"/>
              </a:endParaRPr>
            </a:p>
          </p:txBody>
        </p:sp>
      </p:grpSp>
      <p:sp>
        <p:nvSpPr>
          <p:cNvPr id="4" name="文本框 3"/>
          <p:cNvSpPr txBox="1"/>
          <p:nvPr/>
        </p:nvSpPr>
        <p:spPr>
          <a:xfrm>
            <a:off x="3961130" y="5265420"/>
            <a:ext cx="3728720" cy="891540"/>
          </a:xfrm>
          <a:prstGeom prst="rect">
            <a:avLst/>
          </a:prstGeom>
          <a:noFill/>
        </p:spPr>
        <p:txBody>
          <a:bodyPr wrap="square" rtlCol="0">
            <a:spAutoFit/>
          </a:bodyPr>
          <a:p>
            <a:pPr algn="ctr"/>
            <a:r>
              <a:rPr lang="zh-CN" altLang="en-US" sz="2800" b="1">
                <a:latin typeface="黑体" panose="02010609060101010101" charset="-122"/>
                <a:ea typeface="黑体" panose="02010609060101010101" charset="-122"/>
                <a:cs typeface="Optima" panose="02000503060000020004" charset="0"/>
              </a:rPr>
              <a:t>桐乡市高级中学</a:t>
            </a:r>
            <a:endParaRPr lang="zh-CN" altLang="en-US" sz="2800" b="1">
              <a:latin typeface="黑体" panose="02010609060101010101" charset="-122"/>
              <a:ea typeface="黑体" panose="02010609060101010101" charset="-122"/>
              <a:cs typeface="Optima" panose="02000503060000020004" charset="0"/>
            </a:endParaRPr>
          </a:p>
          <a:p>
            <a:pPr algn="ctr"/>
            <a:r>
              <a:rPr lang="zh-CN" altLang="en-US" sz="2400" b="1">
                <a:latin typeface="黑体" panose="02010609060101010101" charset="-122"/>
                <a:ea typeface="黑体" panose="02010609060101010101" charset="-122"/>
                <a:cs typeface="Optima" panose="02000503060000020004" charset="0"/>
              </a:rPr>
              <a:t>冯燕娜</a:t>
            </a:r>
            <a:endParaRPr lang="zh-CN" altLang="en-US" sz="2400" b="1">
              <a:latin typeface="黑体" panose="02010609060101010101" charset="-122"/>
              <a:ea typeface="黑体" panose="02010609060101010101" charset="-122"/>
              <a:cs typeface="Optima" panose="0200050306000002000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12"/>
          <p:cNvSpPr/>
          <p:nvPr/>
        </p:nvSpPr>
        <p:spPr>
          <a:xfrm>
            <a:off x="2213339" y="447221"/>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25" name="组合 24"/>
          <p:cNvGrpSpPr/>
          <p:nvPr/>
        </p:nvGrpSpPr>
        <p:grpSpPr>
          <a:xfrm>
            <a:off x="334963" y="536586"/>
            <a:ext cx="1683543" cy="571960"/>
            <a:chOff x="334963" y="455941"/>
            <a:chExt cx="1683543" cy="571960"/>
          </a:xfrm>
        </p:grpSpPr>
        <p:sp>
          <p:nvSpPr>
            <p:cNvPr id="14" name="文本框 13"/>
            <p:cNvSpPr txBox="1"/>
            <p:nvPr/>
          </p:nvSpPr>
          <p:spPr>
            <a:xfrm>
              <a:off x="545941" y="455941"/>
              <a:ext cx="1472565" cy="460375"/>
            </a:xfrm>
            <a:prstGeom prst="rect">
              <a:avLst/>
            </a:prstGeom>
            <a:noFill/>
          </p:spPr>
          <p:txBody>
            <a:bodyPr wrap="none" rtlCol="0">
              <a:spAutoFit/>
            </a:bodyPr>
            <a:lstStyle/>
            <a:p>
              <a:r>
                <a:rPr lang="en-US" altLang="zh-CN" sz="2400" b="1" dirty="0">
                  <a:solidFill>
                    <a:srgbClr val="7188A8"/>
                  </a:solidFill>
                  <a:latin typeface="Impact" panose="020B0806030902050204" charset="0"/>
                  <a:cs typeface="Impact" panose="020B0806030902050204" charset="0"/>
                  <a:sym typeface="+mn-lt"/>
                </a:rPr>
                <a:t>Passage C</a:t>
              </a:r>
              <a:endParaRPr lang="en-US" altLang="zh-CN" sz="2400" b="1" dirty="0">
                <a:solidFill>
                  <a:srgbClr val="7188A8"/>
                </a:solidFill>
                <a:latin typeface="Impact" panose="020B0806030902050204" charset="0"/>
                <a:cs typeface="Impact" panose="020B0806030902050204" charset="0"/>
                <a:sym typeface="+mn-lt"/>
              </a:endParaRPr>
            </a:p>
          </p:txBody>
        </p:sp>
        <p:sp>
          <p:nvSpPr>
            <p:cNvPr id="16" name="矩形 15"/>
            <p:cNvSpPr/>
            <p:nvPr/>
          </p:nvSpPr>
          <p:spPr>
            <a:xfrm>
              <a:off x="334963" y="486219"/>
              <a:ext cx="278711" cy="541682"/>
            </a:xfrm>
            <a:prstGeom prst="rect">
              <a:avLst/>
            </a:prstGeom>
            <a:solidFill>
              <a:srgbClr val="718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sp>
        <p:nvSpPr>
          <p:cNvPr id="18" name="文本框1"/>
          <p:cNvSpPr txBox="1"/>
          <p:nvPr/>
        </p:nvSpPr>
        <p:spPr>
          <a:xfrm>
            <a:off x="2514238" y="573118"/>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原文出处</a:t>
            </a:r>
            <a:endPar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22" name="椭圆 12"/>
          <p:cNvSpPr/>
          <p:nvPr/>
        </p:nvSpPr>
        <p:spPr>
          <a:xfrm>
            <a:off x="5712189" y="447234"/>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3" name="文本框1"/>
          <p:cNvSpPr txBox="1"/>
          <p:nvPr/>
        </p:nvSpPr>
        <p:spPr>
          <a:xfrm>
            <a:off x="6013088" y="606151"/>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词汇聚焦</a:t>
            </a:r>
            <a:endParaRPr kumimoji="0" lang="id-ID"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3" name="文本框 2"/>
          <p:cNvSpPr txBox="1"/>
          <p:nvPr/>
        </p:nvSpPr>
        <p:spPr>
          <a:xfrm>
            <a:off x="846455" y="1985010"/>
            <a:ext cx="10497185" cy="2416175"/>
          </a:xfrm>
          <a:prstGeom prst="rect">
            <a:avLst/>
          </a:prstGeom>
          <a:noFill/>
        </p:spPr>
        <p:txBody>
          <a:bodyPr wrap="square" rtlCol="0">
            <a:spAutoFit/>
          </a:bodyPr>
          <a:p>
            <a:pPr algn="l">
              <a:lnSpc>
                <a:spcPct val="90000"/>
              </a:lnSpc>
            </a:pPr>
            <a:r>
              <a:rPr lang="en-US" sz="2400"/>
              <a:t>adj. in bad health because of a lack of food or a lack of the right type of food</a:t>
            </a:r>
            <a:r>
              <a:rPr lang="zh-CN" altLang="en-US" sz="2400"/>
              <a:t>营养不良的；缺乏营养的</a:t>
            </a:r>
            <a:r>
              <a:rPr lang="en-US" altLang="zh-CN" sz="2400"/>
              <a:t>	</a:t>
            </a:r>
            <a:r>
              <a:rPr lang="zh-CN" altLang="en-US" sz="2400"/>
              <a:t>【</a:t>
            </a:r>
            <a:r>
              <a:rPr lang="en-US" altLang="zh-CN" sz="2400"/>
              <a:t>SYN</a:t>
            </a:r>
            <a:r>
              <a:rPr lang="zh-CN" altLang="en-US" sz="2400"/>
              <a:t>】</a:t>
            </a:r>
            <a:r>
              <a:rPr lang="en-US" altLang="zh-CN" sz="2400"/>
              <a:t>malnourished</a:t>
            </a:r>
            <a:endParaRPr lang="en-US" altLang="zh-CN" sz="2400"/>
          </a:p>
          <a:p>
            <a:pPr algn="l">
              <a:lnSpc>
                <a:spcPct val="90000"/>
              </a:lnSpc>
            </a:pPr>
            <a:endParaRPr lang="en-US" altLang="zh-CN" sz="2400"/>
          </a:p>
          <a:p>
            <a:pPr lvl="1" algn="l">
              <a:lnSpc>
                <a:spcPct val="90000"/>
              </a:lnSpc>
            </a:pPr>
            <a:r>
              <a:rPr lang="en-US" sz="2400"/>
              <a:t>严重营养不良的儿童</a:t>
            </a:r>
            <a:endParaRPr lang="en-US" sz="2400"/>
          </a:p>
          <a:p>
            <a:pPr lvl="1" algn="l">
              <a:lnSpc>
                <a:spcPct val="90000"/>
              </a:lnSpc>
            </a:pPr>
            <a:r>
              <a:rPr lang="en-US" sz="2400"/>
              <a:t>severely undernourished children</a:t>
            </a:r>
            <a:endParaRPr lang="en-US" sz="2400"/>
          </a:p>
          <a:p>
            <a:pPr marL="0" lvl="0" indent="0" algn="l">
              <a:lnSpc>
                <a:spcPct val="90000"/>
              </a:lnSpc>
              <a:buNone/>
            </a:pPr>
            <a:endParaRPr lang="en-US" sz="2400">
              <a:solidFill>
                <a:schemeClr val="tx1"/>
              </a:solidFill>
            </a:endParaRPr>
          </a:p>
          <a:p>
            <a:pPr marL="0" lvl="0" indent="0" algn="l">
              <a:lnSpc>
                <a:spcPct val="90000"/>
              </a:lnSpc>
              <a:buNone/>
            </a:pPr>
            <a:r>
              <a:rPr lang="en-US" altLang="zh-CN" sz="2400">
                <a:solidFill>
                  <a:schemeClr val="tx1"/>
                </a:solidFill>
              </a:rPr>
              <a:t>[U] undernourishment</a:t>
            </a:r>
            <a:endParaRPr lang="en-US" altLang="zh-CN" sz="2400">
              <a:solidFill>
                <a:schemeClr val="tx1"/>
              </a:solidFill>
            </a:endParaRPr>
          </a:p>
        </p:txBody>
      </p:sp>
      <p:cxnSp>
        <p:nvCxnSpPr>
          <p:cNvPr id="8" name="直接连接符 7"/>
          <p:cNvCxnSpPr/>
          <p:nvPr/>
        </p:nvCxnSpPr>
        <p:spPr>
          <a:xfrm flipV="1">
            <a:off x="327660" y="1090295"/>
            <a:ext cx="11534775" cy="14605"/>
          </a:xfrm>
          <a:prstGeom prst="line">
            <a:avLst/>
          </a:prstGeom>
          <a:ln w="38100">
            <a:solidFill>
              <a:srgbClr val="788EAC"/>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1786890" y="1457325"/>
            <a:ext cx="7948295" cy="474980"/>
          </a:xfrm>
          <a:prstGeom prst="rect">
            <a:avLst/>
          </a:prstGeom>
          <a:noFill/>
        </p:spPr>
        <p:txBody>
          <a:bodyPr wrap="square" rtlCol="0" anchor="t">
            <a:spAutoFit/>
          </a:bodyPr>
          <a:p>
            <a:pPr algn="ctr">
              <a:lnSpc>
                <a:spcPct val="80000"/>
              </a:lnSpc>
            </a:pPr>
            <a:r>
              <a:rPr lang="en-US" altLang="zh-CN" sz="4800" b="1" baseline="30000">
                <a:solidFill>
                  <a:schemeClr val="tx1">
                    <a:lumMod val="65000"/>
                    <a:lumOff val="35000"/>
                  </a:schemeClr>
                </a:solidFill>
                <a:latin typeface="Optima" panose="02000503060000020004" charset="0"/>
                <a:cs typeface="Optima" panose="02000503060000020004" charset="0"/>
                <a:sym typeface="+mn-ea"/>
              </a:rPr>
              <a:t>undernourished</a:t>
            </a:r>
            <a:endParaRPr lang="en-US" altLang="zh-CN" sz="4800" b="1" baseline="30000">
              <a:solidFill>
                <a:schemeClr val="tx1">
                  <a:lumMod val="65000"/>
                  <a:lumOff val="35000"/>
                </a:schemeClr>
              </a:solidFill>
              <a:latin typeface="Optima" panose="02000503060000020004" charset="0"/>
              <a:cs typeface="Optima" panose="02000503060000020004" charset="0"/>
              <a:sym typeface="+mn-ea"/>
            </a:endParaRPr>
          </a:p>
        </p:txBody>
      </p:sp>
      <p:sp>
        <p:nvSpPr>
          <p:cNvPr id="5" name="文本框2"/>
          <p:cNvSpPr/>
          <p:nvPr/>
        </p:nvSpPr>
        <p:spPr>
          <a:xfrm>
            <a:off x="7165340" y="661035"/>
            <a:ext cx="3718560" cy="275590"/>
          </a:xfrm>
          <a:prstGeom prst="rect">
            <a:avLst/>
          </a:prstGeom>
        </p:spPr>
        <p:txBody>
          <a:bodyPr wrap="square">
            <a:spAutoFit/>
          </a:bodyPr>
          <a:p>
            <a:pPr>
              <a:lnSpc>
                <a:spcPct val="60000"/>
              </a:lnSpc>
              <a:spcBef>
                <a:spcPts val="2950"/>
              </a:spcBef>
              <a:defRPr/>
            </a:pPr>
            <a:r>
              <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rPr>
              <a:t>Expression Focus</a:t>
            </a:r>
            <a:endPar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endParaRPr>
          </a:p>
        </p:txBody>
      </p:sp>
      <p:pic>
        <p:nvPicPr>
          <p:cNvPr id="7" name="图片 6" descr="TE"/>
          <p:cNvPicPr>
            <a:picLocks noChangeAspect="1"/>
          </p:cNvPicPr>
          <p:nvPr/>
        </p:nvPicPr>
        <p:blipFill>
          <a:blip r:embed="rId1"/>
          <a:stretch>
            <a:fillRect/>
          </a:stretch>
        </p:blipFill>
        <p:spPr>
          <a:xfrm>
            <a:off x="3662680" y="366395"/>
            <a:ext cx="1490980" cy="7239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12"/>
          <p:cNvSpPr/>
          <p:nvPr/>
        </p:nvSpPr>
        <p:spPr>
          <a:xfrm>
            <a:off x="2213339" y="447221"/>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25" name="组合 24"/>
          <p:cNvGrpSpPr/>
          <p:nvPr/>
        </p:nvGrpSpPr>
        <p:grpSpPr>
          <a:xfrm>
            <a:off x="334963" y="536586"/>
            <a:ext cx="1683543" cy="571960"/>
            <a:chOff x="334963" y="455941"/>
            <a:chExt cx="1683543" cy="571960"/>
          </a:xfrm>
        </p:grpSpPr>
        <p:sp>
          <p:nvSpPr>
            <p:cNvPr id="14" name="文本框 13"/>
            <p:cNvSpPr txBox="1"/>
            <p:nvPr/>
          </p:nvSpPr>
          <p:spPr>
            <a:xfrm>
              <a:off x="545941" y="455941"/>
              <a:ext cx="1472565" cy="460375"/>
            </a:xfrm>
            <a:prstGeom prst="rect">
              <a:avLst/>
            </a:prstGeom>
            <a:noFill/>
          </p:spPr>
          <p:txBody>
            <a:bodyPr wrap="none" rtlCol="0">
              <a:spAutoFit/>
            </a:bodyPr>
            <a:lstStyle/>
            <a:p>
              <a:r>
                <a:rPr lang="en-US" altLang="zh-CN" sz="2400" b="1" dirty="0">
                  <a:solidFill>
                    <a:srgbClr val="7188A8"/>
                  </a:solidFill>
                  <a:latin typeface="Impact" panose="020B0806030902050204" charset="0"/>
                  <a:cs typeface="Impact" panose="020B0806030902050204" charset="0"/>
                  <a:sym typeface="+mn-lt"/>
                </a:rPr>
                <a:t>Passage C</a:t>
              </a:r>
              <a:endParaRPr lang="en-US" altLang="zh-CN" sz="2400" b="1" dirty="0">
                <a:solidFill>
                  <a:srgbClr val="7188A8"/>
                </a:solidFill>
                <a:latin typeface="Impact" panose="020B0806030902050204" charset="0"/>
                <a:cs typeface="Impact" panose="020B0806030902050204" charset="0"/>
                <a:sym typeface="+mn-lt"/>
              </a:endParaRPr>
            </a:p>
          </p:txBody>
        </p:sp>
        <p:sp>
          <p:nvSpPr>
            <p:cNvPr id="16" name="矩形 15"/>
            <p:cNvSpPr/>
            <p:nvPr/>
          </p:nvSpPr>
          <p:spPr>
            <a:xfrm>
              <a:off x="334963" y="486219"/>
              <a:ext cx="278711" cy="541682"/>
            </a:xfrm>
            <a:prstGeom prst="rect">
              <a:avLst/>
            </a:prstGeom>
            <a:solidFill>
              <a:srgbClr val="718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sp>
        <p:nvSpPr>
          <p:cNvPr id="18" name="文本框1"/>
          <p:cNvSpPr txBox="1"/>
          <p:nvPr/>
        </p:nvSpPr>
        <p:spPr>
          <a:xfrm>
            <a:off x="2514238" y="573118"/>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原文出处</a:t>
            </a:r>
            <a:endPar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22" name="椭圆 12"/>
          <p:cNvSpPr/>
          <p:nvPr/>
        </p:nvSpPr>
        <p:spPr>
          <a:xfrm>
            <a:off x="5712189" y="447234"/>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3" name="文本框1"/>
          <p:cNvSpPr txBox="1"/>
          <p:nvPr/>
        </p:nvSpPr>
        <p:spPr>
          <a:xfrm>
            <a:off x="6013088" y="606151"/>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词汇聚焦</a:t>
            </a:r>
            <a:endParaRPr kumimoji="0" lang="id-ID"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3" name="文本框 2"/>
          <p:cNvSpPr txBox="1"/>
          <p:nvPr/>
        </p:nvSpPr>
        <p:spPr>
          <a:xfrm>
            <a:off x="992505" y="1683385"/>
            <a:ext cx="10438130" cy="4741545"/>
          </a:xfrm>
          <a:prstGeom prst="rect">
            <a:avLst/>
          </a:prstGeom>
          <a:noFill/>
        </p:spPr>
        <p:txBody>
          <a:bodyPr wrap="square" rtlCol="0">
            <a:spAutoFit/>
          </a:bodyPr>
          <a:p>
            <a:pPr algn="l">
              <a:lnSpc>
                <a:spcPct val="90000"/>
              </a:lnSpc>
            </a:pPr>
            <a:r>
              <a:rPr lang="en-US" sz="2400"/>
              <a:t>used to introduce extra information and emphasize what you are saying</a:t>
            </a:r>
            <a:endParaRPr lang="en-US" sz="2400"/>
          </a:p>
          <a:p>
            <a:pPr algn="l">
              <a:lnSpc>
                <a:spcPct val="90000"/>
              </a:lnSpc>
            </a:pPr>
            <a:r>
              <a:rPr lang="zh-CN" altLang="en-US" sz="2400">
                <a:solidFill>
                  <a:schemeClr val="tx1"/>
                </a:solidFill>
              </a:rPr>
              <a:t>更不用说；且不说</a:t>
            </a:r>
            <a:endParaRPr lang="zh-CN" altLang="en-US" sz="2400">
              <a:solidFill>
                <a:schemeClr val="tx1"/>
              </a:solidFill>
            </a:endParaRPr>
          </a:p>
          <a:p>
            <a:pPr lvl="1" algn="l">
              <a:lnSpc>
                <a:spcPct val="90000"/>
              </a:lnSpc>
            </a:pPr>
            <a:endParaRPr lang="zh-CN" altLang="en-US" sz="2400">
              <a:solidFill>
                <a:schemeClr val="tx1"/>
              </a:solidFill>
            </a:endParaRPr>
          </a:p>
          <a:p>
            <a:pPr lvl="1" algn="l">
              <a:lnSpc>
                <a:spcPct val="90000"/>
              </a:lnSpc>
            </a:pPr>
            <a:r>
              <a:rPr lang="zh-CN" altLang="en-US" sz="2400">
                <a:solidFill>
                  <a:schemeClr val="tx1"/>
                </a:solidFill>
              </a:rPr>
              <a:t>他在这个国家有两座大房子，更别提他在法国的别墅了。</a:t>
            </a:r>
            <a:endParaRPr lang="zh-CN" altLang="en-US" sz="2400">
              <a:solidFill>
                <a:schemeClr val="tx1"/>
              </a:solidFill>
            </a:endParaRPr>
          </a:p>
          <a:p>
            <a:pPr lvl="1" algn="l">
              <a:lnSpc>
                <a:spcPct val="90000"/>
              </a:lnSpc>
            </a:pPr>
            <a:r>
              <a:rPr lang="en-US" altLang="zh-CN" sz="2400">
                <a:solidFill>
                  <a:schemeClr val="tx1"/>
                </a:solidFill>
              </a:rPr>
              <a:t>He has two big houses in this country, not to mention his villa in France.</a:t>
            </a:r>
            <a:endParaRPr lang="en-US" altLang="zh-CN" sz="2400">
              <a:solidFill>
                <a:schemeClr val="tx1"/>
              </a:solidFill>
            </a:endParaRPr>
          </a:p>
          <a:p>
            <a:pPr algn="l">
              <a:lnSpc>
                <a:spcPct val="90000"/>
              </a:lnSpc>
            </a:pPr>
            <a:endParaRPr lang="en-US" altLang="zh-CN" sz="2400">
              <a:solidFill>
                <a:schemeClr val="tx1"/>
              </a:solidFill>
            </a:endParaRPr>
          </a:p>
          <a:p>
            <a:pPr lvl="1" algn="l">
              <a:lnSpc>
                <a:spcPct val="90000"/>
              </a:lnSpc>
              <a:buClrTx/>
              <a:buSzTx/>
              <a:buNone/>
            </a:pPr>
            <a:r>
              <a:rPr lang="zh-CN" altLang="en-US" sz="2400" b="1">
                <a:solidFill>
                  <a:srgbClr val="F8BAB0"/>
                </a:solidFill>
              </a:rPr>
              <a:t>显然，这些调查实际上是在判定这些移民的物质上的贫困程度；来自这些家庭的成员更有可能营养不良，积极性也没那么强，更不用说他们</a:t>
            </a:r>
            <a:r>
              <a:rPr lang="zh-CN" altLang="en-US" sz="2400" b="1">
                <a:solidFill>
                  <a:srgbClr val="F8BAB0"/>
                </a:solidFill>
                <a:sym typeface="+mn-ea"/>
              </a:rPr>
              <a:t>参加考试时</a:t>
            </a:r>
            <a:r>
              <a:rPr lang="zh-CN" altLang="en-US" sz="2400" b="1">
                <a:solidFill>
                  <a:srgbClr val="F8BAB0"/>
                </a:solidFill>
              </a:rPr>
              <a:t>用的是不是最擅长的那门语言。</a:t>
            </a:r>
            <a:endParaRPr lang="zh-CN" altLang="en-US" sz="2400" b="1">
              <a:solidFill>
                <a:srgbClr val="F8BAB0"/>
              </a:solidFill>
            </a:endParaRPr>
          </a:p>
          <a:p>
            <a:pPr lvl="1" algn="l">
              <a:lnSpc>
                <a:spcPct val="90000"/>
              </a:lnSpc>
              <a:buClrTx/>
              <a:buSzTx/>
              <a:buNone/>
            </a:pPr>
            <a:r>
              <a:rPr lang="zh-CN" altLang="en-US" sz="2400" b="1">
                <a:solidFill>
                  <a:srgbClr val="F8BAB0"/>
                </a:solidFill>
                <a:sym typeface="+mn-ea"/>
              </a:rPr>
              <a:t>Later it became clear that those surveys were actually measuring the material poverty of immigrants; memembers of such families were more likely to be undernourished and less motivated, not to mention the obvious fact that they often took the tests in a language that was not their best. </a:t>
            </a:r>
            <a:endParaRPr lang="zh-CN" altLang="en-US" sz="2400" b="1">
              <a:solidFill>
                <a:srgbClr val="F8BAB0"/>
              </a:solidFill>
              <a:sym typeface="+mn-ea"/>
            </a:endParaRPr>
          </a:p>
        </p:txBody>
      </p:sp>
      <p:cxnSp>
        <p:nvCxnSpPr>
          <p:cNvPr id="8" name="直接连接符 7"/>
          <p:cNvCxnSpPr/>
          <p:nvPr/>
        </p:nvCxnSpPr>
        <p:spPr>
          <a:xfrm flipV="1">
            <a:off x="327660" y="1090295"/>
            <a:ext cx="11534775" cy="14605"/>
          </a:xfrm>
          <a:prstGeom prst="line">
            <a:avLst/>
          </a:prstGeom>
          <a:ln w="38100">
            <a:solidFill>
              <a:srgbClr val="788EAC"/>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1786890" y="1457325"/>
            <a:ext cx="7948295" cy="474980"/>
          </a:xfrm>
          <a:prstGeom prst="rect">
            <a:avLst/>
          </a:prstGeom>
          <a:noFill/>
        </p:spPr>
        <p:txBody>
          <a:bodyPr wrap="square" rtlCol="0" anchor="t">
            <a:spAutoFit/>
          </a:bodyPr>
          <a:p>
            <a:pPr algn="ctr">
              <a:lnSpc>
                <a:spcPct val="80000"/>
              </a:lnSpc>
            </a:pPr>
            <a:r>
              <a:rPr lang="en-US" altLang="zh-CN" sz="4800" b="1" baseline="30000">
                <a:solidFill>
                  <a:schemeClr val="tx1">
                    <a:lumMod val="65000"/>
                    <a:lumOff val="35000"/>
                  </a:schemeClr>
                </a:solidFill>
                <a:latin typeface="Optima" panose="02000503060000020004" charset="0"/>
                <a:cs typeface="Optima" panose="02000503060000020004" charset="0"/>
                <a:sym typeface="+mn-ea"/>
              </a:rPr>
              <a:t>not to mention</a:t>
            </a:r>
            <a:endParaRPr lang="en-US" altLang="zh-CN" sz="4800" b="1" baseline="30000">
              <a:solidFill>
                <a:schemeClr val="tx1">
                  <a:lumMod val="65000"/>
                  <a:lumOff val="35000"/>
                </a:schemeClr>
              </a:solidFill>
              <a:latin typeface="Optima" panose="02000503060000020004" charset="0"/>
              <a:cs typeface="Optima" panose="02000503060000020004" charset="0"/>
              <a:sym typeface="+mn-ea"/>
            </a:endParaRPr>
          </a:p>
        </p:txBody>
      </p:sp>
      <p:sp>
        <p:nvSpPr>
          <p:cNvPr id="5" name="文本框2"/>
          <p:cNvSpPr/>
          <p:nvPr/>
        </p:nvSpPr>
        <p:spPr>
          <a:xfrm>
            <a:off x="7165340" y="661035"/>
            <a:ext cx="3718560" cy="275590"/>
          </a:xfrm>
          <a:prstGeom prst="rect">
            <a:avLst/>
          </a:prstGeom>
        </p:spPr>
        <p:txBody>
          <a:bodyPr wrap="square">
            <a:spAutoFit/>
          </a:bodyPr>
          <a:p>
            <a:pPr>
              <a:lnSpc>
                <a:spcPct val="60000"/>
              </a:lnSpc>
              <a:spcBef>
                <a:spcPts val="2950"/>
              </a:spcBef>
              <a:defRPr/>
            </a:pPr>
            <a:r>
              <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rPr>
              <a:t>Expression Focus</a:t>
            </a:r>
            <a:endPar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endParaRPr>
          </a:p>
        </p:txBody>
      </p:sp>
      <p:pic>
        <p:nvPicPr>
          <p:cNvPr id="7" name="图片 6" descr="TE"/>
          <p:cNvPicPr>
            <a:picLocks noChangeAspect="1"/>
          </p:cNvPicPr>
          <p:nvPr/>
        </p:nvPicPr>
        <p:blipFill>
          <a:blip r:embed="rId1"/>
          <a:stretch>
            <a:fillRect/>
          </a:stretch>
        </p:blipFill>
        <p:spPr>
          <a:xfrm>
            <a:off x="3662680" y="366395"/>
            <a:ext cx="1490980" cy="7239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12"/>
          <p:cNvSpPr/>
          <p:nvPr/>
        </p:nvSpPr>
        <p:spPr>
          <a:xfrm>
            <a:off x="2213339" y="447221"/>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25" name="组合 24"/>
          <p:cNvGrpSpPr/>
          <p:nvPr/>
        </p:nvGrpSpPr>
        <p:grpSpPr>
          <a:xfrm>
            <a:off x="334963" y="536586"/>
            <a:ext cx="1683543" cy="571960"/>
            <a:chOff x="334963" y="455941"/>
            <a:chExt cx="1683543" cy="571960"/>
          </a:xfrm>
        </p:grpSpPr>
        <p:sp>
          <p:nvSpPr>
            <p:cNvPr id="14" name="文本框 13"/>
            <p:cNvSpPr txBox="1"/>
            <p:nvPr/>
          </p:nvSpPr>
          <p:spPr>
            <a:xfrm>
              <a:off x="545941" y="455941"/>
              <a:ext cx="1472565" cy="460375"/>
            </a:xfrm>
            <a:prstGeom prst="rect">
              <a:avLst/>
            </a:prstGeom>
            <a:noFill/>
          </p:spPr>
          <p:txBody>
            <a:bodyPr wrap="none" rtlCol="0">
              <a:spAutoFit/>
            </a:bodyPr>
            <a:lstStyle/>
            <a:p>
              <a:r>
                <a:rPr lang="en-US" altLang="zh-CN" sz="2400" b="1" dirty="0">
                  <a:solidFill>
                    <a:srgbClr val="7188A8"/>
                  </a:solidFill>
                  <a:latin typeface="Impact" panose="020B0806030902050204" charset="0"/>
                  <a:cs typeface="Impact" panose="020B0806030902050204" charset="0"/>
                  <a:sym typeface="+mn-lt"/>
                </a:rPr>
                <a:t>Passage C</a:t>
              </a:r>
              <a:endParaRPr lang="en-US" altLang="zh-CN" sz="2400" b="1" dirty="0">
                <a:solidFill>
                  <a:srgbClr val="7188A8"/>
                </a:solidFill>
                <a:latin typeface="Impact" panose="020B0806030902050204" charset="0"/>
                <a:cs typeface="Impact" panose="020B0806030902050204" charset="0"/>
                <a:sym typeface="+mn-lt"/>
              </a:endParaRPr>
            </a:p>
          </p:txBody>
        </p:sp>
        <p:sp>
          <p:nvSpPr>
            <p:cNvPr id="16" name="矩形 15"/>
            <p:cNvSpPr/>
            <p:nvPr/>
          </p:nvSpPr>
          <p:spPr>
            <a:xfrm>
              <a:off x="334963" y="486219"/>
              <a:ext cx="278711" cy="541682"/>
            </a:xfrm>
            <a:prstGeom prst="rect">
              <a:avLst/>
            </a:prstGeom>
            <a:solidFill>
              <a:srgbClr val="718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sp>
        <p:nvSpPr>
          <p:cNvPr id="18" name="文本框1"/>
          <p:cNvSpPr txBox="1"/>
          <p:nvPr/>
        </p:nvSpPr>
        <p:spPr>
          <a:xfrm>
            <a:off x="2514238" y="573118"/>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原文出处</a:t>
            </a:r>
            <a:endPar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22" name="椭圆 12"/>
          <p:cNvSpPr/>
          <p:nvPr/>
        </p:nvSpPr>
        <p:spPr>
          <a:xfrm>
            <a:off x="5712189" y="447234"/>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3" name="文本框1"/>
          <p:cNvSpPr txBox="1"/>
          <p:nvPr/>
        </p:nvSpPr>
        <p:spPr>
          <a:xfrm>
            <a:off x="6013088" y="606151"/>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词汇聚焦</a:t>
            </a:r>
            <a:endParaRPr kumimoji="0" lang="id-ID"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3" name="文本框 2"/>
          <p:cNvSpPr txBox="1"/>
          <p:nvPr/>
        </p:nvSpPr>
        <p:spPr>
          <a:xfrm>
            <a:off x="942340" y="1786255"/>
            <a:ext cx="10856595" cy="4002405"/>
          </a:xfrm>
          <a:prstGeom prst="rect">
            <a:avLst/>
          </a:prstGeom>
          <a:noFill/>
        </p:spPr>
        <p:txBody>
          <a:bodyPr wrap="square" rtlCol="0">
            <a:spAutoFit/>
          </a:bodyPr>
          <a:p>
            <a:pPr algn="l">
              <a:lnSpc>
                <a:spcPct val="90000"/>
              </a:lnSpc>
            </a:pPr>
            <a:r>
              <a:rPr lang="en-US" sz="2400"/>
              <a:t>v. to think or accept that sth is true but without having proof of it	</a:t>
            </a:r>
            <a:endParaRPr lang="en-US" sz="2400"/>
          </a:p>
          <a:p>
            <a:pPr algn="l">
              <a:lnSpc>
                <a:spcPct val="90000"/>
              </a:lnSpc>
            </a:pPr>
            <a:r>
              <a:rPr lang="zh-CN" altLang="en-US" sz="2400"/>
              <a:t>假定；假设；认为</a:t>
            </a:r>
            <a:endParaRPr lang="zh-CN" altLang="en-US" sz="2400"/>
          </a:p>
          <a:p>
            <a:pPr algn="l">
              <a:lnSpc>
                <a:spcPct val="110000"/>
              </a:lnSpc>
            </a:pPr>
            <a:endParaRPr lang="zh-CN" altLang="en-US" sz="2400"/>
          </a:p>
          <a:p>
            <a:pPr lvl="1" algn="l">
              <a:lnSpc>
                <a:spcPct val="110000"/>
              </a:lnSpc>
              <a:buClrTx/>
              <a:buSzTx/>
              <a:buNone/>
            </a:pPr>
            <a:r>
              <a:rPr lang="en-US" sz="2400">
                <a:sym typeface="+mn-ea"/>
              </a:rPr>
              <a:t>普遍认为，紧张是工作过重所致。</a:t>
            </a:r>
            <a:endParaRPr lang="en-US" sz="2400">
              <a:sym typeface="+mn-ea"/>
            </a:endParaRPr>
          </a:p>
          <a:p>
            <a:pPr lvl="1" algn="l">
              <a:lnSpc>
                <a:spcPct val="110000"/>
              </a:lnSpc>
              <a:buClrTx/>
              <a:buSzTx/>
              <a:buNone/>
            </a:pPr>
            <a:r>
              <a:rPr lang="en-US" sz="2400">
                <a:sym typeface="+mn-ea"/>
              </a:rPr>
              <a:t>It is generally assumed that stress is caused by too much work.</a:t>
            </a:r>
            <a:endParaRPr lang="en-US" sz="2400">
              <a:sym typeface="+mn-ea"/>
            </a:endParaRPr>
          </a:p>
          <a:p>
            <a:pPr lvl="1" algn="l">
              <a:lnSpc>
                <a:spcPct val="110000"/>
              </a:lnSpc>
              <a:buClrTx/>
              <a:buSzTx/>
              <a:buNone/>
            </a:pPr>
            <a:r>
              <a:rPr lang="en-US" sz="2400">
                <a:sym typeface="+mn-ea"/>
              </a:rPr>
              <a:t>认为经济继续好转是有道理的。</a:t>
            </a:r>
            <a:endParaRPr lang="en-US" sz="2400">
              <a:sym typeface="+mn-ea"/>
            </a:endParaRPr>
          </a:p>
          <a:p>
            <a:pPr lvl="1" algn="l">
              <a:lnSpc>
                <a:spcPct val="110000"/>
              </a:lnSpc>
              <a:buClrTx/>
              <a:buSzTx/>
              <a:buNone/>
            </a:pPr>
            <a:r>
              <a:rPr lang="en-US" sz="2400">
                <a:sym typeface="+mn-ea"/>
              </a:rPr>
              <a:t>It is reasonable to assume that the economy will continue to improve.</a:t>
            </a:r>
            <a:endParaRPr lang="en-US" sz="2400">
              <a:sym typeface="+mn-ea"/>
            </a:endParaRPr>
          </a:p>
          <a:p>
            <a:pPr marL="0" lvl="0" indent="0" algn="l">
              <a:lnSpc>
                <a:spcPct val="110000"/>
              </a:lnSpc>
              <a:buClrTx/>
              <a:buSzTx/>
              <a:buNone/>
            </a:pPr>
            <a:endParaRPr lang="en-US" sz="2400">
              <a:solidFill>
                <a:schemeClr val="tx1"/>
              </a:solidFill>
              <a:sym typeface="+mn-ea"/>
            </a:endParaRPr>
          </a:p>
          <a:p>
            <a:pPr marL="0" lvl="0" indent="0" algn="l">
              <a:lnSpc>
                <a:spcPct val="110000"/>
              </a:lnSpc>
              <a:buClrTx/>
              <a:buSzTx/>
              <a:buNone/>
            </a:pPr>
            <a:r>
              <a:rPr lang="en-US" sz="2400">
                <a:solidFill>
                  <a:schemeClr val="tx1"/>
                </a:solidFill>
                <a:sym typeface="+mn-ea"/>
              </a:rPr>
              <a:t>n. assumption</a:t>
            </a:r>
            <a:endParaRPr lang="en-US" sz="2400">
              <a:solidFill>
                <a:schemeClr val="tx1"/>
              </a:solidFill>
              <a:sym typeface="+mn-ea"/>
            </a:endParaRPr>
          </a:p>
          <a:p>
            <a:pPr marL="0" lvl="0" indent="0" algn="l">
              <a:lnSpc>
                <a:spcPct val="110000"/>
              </a:lnSpc>
              <a:buClrTx/>
              <a:buSzTx/>
              <a:buNone/>
            </a:pPr>
            <a:r>
              <a:rPr lang="en-US" sz="2400">
                <a:solidFill>
                  <a:schemeClr val="tx1"/>
                </a:solidFill>
                <a:sym typeface="+mn-ea"/>
              </a:rPr>
              <a:t>adj. assumed</a:t>
            </a:r>
            <a:endParaRPr lang="en-US" sz="2400">
              <a:solidFill>
                <a:schemeClr val="tx1"/>
              </a:solidFill>
              <a:sym typeface="+mn-ea"/>
            </a:endParaRPr>
          </a:p>
        </p:txBody>
      </p:sp>
      <p:cxnSp>
        <p:nvCxnSpPr>
          <p:cNvPr id="8" name="直接连接符 7"/>
          <p:cNvCxnSpPr/>
          <p:nvPr/>
        </p:nvCxnSpPr>
        <p:spPr>
          <a:xfrm flipV="1">
            <a:off x="327660" y="1090295"/>
            <a:ext cx="11534775" cy="14605"/>
          </a:xfrm>
          <a:prstGeom prst="line">
            <a:avLst/>
          </a:prstGeom>
          <a:ln w="38100">
            <a:solidFill>
              <a:srgbClr val="788EAC"/>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1889125" y="1442720"/>
            <a:ext cx="7948295" cy="474980"/>
          </a:xfrm>
          <a:prstGeom prst="rect">
            <a:avLst/>
          </a:prstGeom>
          <a:noFill/>
        </p:spPr>
        <p:txBody>
          <a:bodyPr wrap="square" rtlCol="0" anchor="t">
            <a:spAutoFit/>
          </a:bodyPr>
          <a:p>
            <a:pPr algn="ctr">
              <a:lnSpc>
                <a:spcPct val="80000"/>
              </a:lnSpc>
            </a:pPr>
            <a:r>
              <a:rPr lang="en-US" altLang="zh-CN" sz="4800" b="1" baseline="30000">
                <a:solidFill>
                  <a:schemeClr val="tx1">
                    <a:lumMod val="65000"/>
                    <a:lumOff val="35000"/>
                  </a:schemeClr>
                </a:solidFill>
                <a:latin typeface="Optima" panose="02000503060000020004" charset="0"/>
                <a:cs typeface="Optima" panose="02000503060000020004" charset="0"/>
                <a:sym typeface="+mn-ea"/>
              </a:rPr>
              <a:t>assmume</a:t>
            </a:r>
            <a:endParaRPr lang="en-US" altLang="zh-CN" sz="4800" b="1" baseline="30000">
              <a:solidFill>
                <a:schemeClr val="tx1">
                  <a:lumMod val="65000"/>
                  <a:lumOff val="35000"/>
                </a:schemeClr>
              </a:solidFill>
              <a:latin typeface="Optima" panose="02000503060000020004" charset="0"/>
              <a:cs typeface="Optima" panose="02000503060000020004" charset="0"/>
              <a:sym typeface="+mn-ea"/>
            </a:endParaRPr>
          </a:p>
        </p:txBody>
      </p:sp>
      <p:sp>
        <p:nvSpPr>
          <p:cNvPr id="5" name="文本框2"/>
          <p:cNvSpPr/>
          <p:nvPr/>
        </p:nvSpPr>
        <p:spPr>
          <a:xfrm>
            <a:off x="7165340" y="661035"/>
            <a:ext cx="3718560" cy="275590"/>
          </a:xfrm>
          <a:prstGeom prst="rect">
            <a:avLst/>
          </a:prstGeom>
        </p:spPr>
        <p:txBody>
          <a:bodyPr wrap="square">
            <a:spAutoFit/>
          </a:bodyPr>
          <a:p>
            <a:pPr>
              <a:lnSpc>
                <a:spcPct val="60000"/>
              </a:lnSpc>
              <a:spcBef>
                <a:spcPts val="2950"/>
              </a:spcBef>
              <a:defRPr/>
            </a:pPr>
            <a:r>
              <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rPr>
              <a:t>Expression Focus</a:t>
            </a:r>
            <a:endPar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endParaRPr>
          </a:p>
        </p:txBody>
      </p:sp>
      <p:pic>
        <p:nvPicPr>
          <p:cNvPr id="7" name="图片 6" descr="TE"/>
          <p:cNvPicPr>
            <a:picLocks noChangeAspect="1"/>
          </p:cNvPicPr>
          <p:nvPr/>
        </p:nvPicPr>
        <p:blipFill>
          <a:blip r:embed="rId1"/>
          <a:stretch>
            <a:fillRect/>
          </a:stretch>
        </p:blipFill>
        <p:spPr>
          <a:xfrm>
            <a:off x="3662680" y="366395"/>
            <a:ext cx="1490980" cy="7239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12"/>
          <p:cNvSpPr/>
          <p:nvPr/>
        </p:nvSpPr>
        <p:spPr>
          <a:xfrm>
            <a:off x="2213339" y="447221"/>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25" name="组合 24"/>
          <p:cNvGrpSpPr/>
          <p:nvPr/>
        </p:nvGrpSpPr>
        <p:grpSpPr>
          <a:xfrm>
            <a:off x="334963" y="536586"/>
            <a:ext cx="1683543" cy="571960"/>
            <a:chOff x="334963" y="455941"/>
            <a:chExt cx="1683543" cy="571960"/>
          </a:xfrm>
        </p:grpSpPr>
        <p:sp>
          <p:nvSpPr>
            <p:cNvPr id="14" name="文本框 13"/>
            <p:cNvSpPr txBox="1"/>
            <p:nvPr/>
          </p:nvSpPr>
          <p:spPr>
            <a:xfrm>
              <a:off x="545941" y="455941"/>
              <a:ext cx="1472565" cy="460375"/>
            </a:xfrm>
            <a:prstGeom prst="rect">
              <a:avLst/>
            </a:prstGeom>
            <a:noFill/>
          </p:spPr>
          <p:txBody>
            <a:bodyPr wrap="none" rtlCol="0">
              <a:spAutoFit/>
            </a:bodyPr>
            <a:lstStyle/>
            <a:p>
              <a:r>
                <a:rPr lang="en-US" altLang="zh-CN" sz="2400" b="1" dirty="0">
                  <a:solidFill>
                    <a:srgbClr val="7188A8"/>
                  </a:solidFill>
                  <a:latin typeface="Impact" panose="020B0806030902050204" charset="0"/>
                  <a:cs typeface="Impact" panose="020B0806030902050204" charset="0"/>
                  <a:sym typeface="+mn-lt"/>
                </a:rPr>
                <a:t>Passage C</a:t>
              </a:r>
              <a:endParaRPr lang="en-US" altLang="zh-CN" sz="2400" b="1" dirty="0">
                <a:solidFill>
                  <a:srgbClr val="7188A8"/>
                </a:solidFill>
                <a:latin typeface="Impact" panose="020B0806030902050204" charset="0"/>
                <a:cs typeface="Impact" panose="020B0806030902050204" charset="0"/>
                <a:sym typeface="+mn-lt"/>
              </a:endParaRPr>
            </a:p>
          </p:txBody>
        </p:sp>
        <p:sp>
          <p:nvSpPr>
            <p:cNvPr id="16" name="矩形 15"/>
            <p:cNvSpPr/>
            <p:nvPr/>
          </p:nvSpPr>
          <p:spPr>
            <a:xfrm>
              <a:off x="334963" y="486219"/>
              <a:ext cx="278711" cy="541682"/>
            </a:xfrm>
            <a:prstGeom prst="rect">
              <a:avLst/>
            </a:prstGeom>
            <a:solidFill>
              <a:srgbClr val="718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sp>
        <p:nvSpPr>
          <p:cNvPr id="18" name="文本框1"/>
          <p:cNvSpPr txBox="1"/>
          <p:nvPr/>
        </p:nvSpPr>
        <p:spPr>
          <a:xfrm>
            <a:off x="2514238" y="573118"/>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原文出处</a:t>
            </a:r>
            <a:endPar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22" name="椭圆 12"/>
          <p:cNvSpPr/>
          <p:nvPr/>
        </p:nvSpPr>
        <p:spPr>
          <a:xfrm>
            <a:off x="5712189" y="447234"/>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3" name="文本框1"/>
          <p:cNvSpPr txBox="1"/>
          <p:nvPr/>
        </p:nvSpPr>
        <p:spPr>
          <a:xfrm>
            <a:off x="6013088" y="606151"/>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词汇聚焦</a:t>
            </a:r>
            <a:endParaRPr kumimoji="0" lang="id-ID"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3" name="文本框 2"/>
          <p:cNvSpPr txBox="1"/>
          <p:nvPr/>
        </p:nvSpPr>
        <p:spPr>
          <a:xfrm>
            <a:off x="869315" y="2122170"/>
            <a:ext cx="10856595" cy="2785110"/>
          </a:xfrm>
          <a:prstGeom prst="rect">
            <a:avLst/>
          </a:prstGeom>
          <a:noFill/>
        </p:spPr>
        <p:txBody>
          <a:bodyPr wrap="square" rtlCol="0">
            <a:spAutoFit/>
          </a:bodyPr>
          <a:p>
            <a:pPr algn="l">
              <a:lnSpc>
                <a:spcPct val="110000"/>
              </a:lnSpc>
            </a:pPr>
            <a:r>
              <a:rPr lang="en-US" altLang="zh-CN" sz="2400">
                <a:solidFill>
                  <a:schemeClr val="tx1"/>
                </a:solidFill>
                <a:sym typeface="+mn-ea"/>
              </a:rPr>
              <a:t>to have information about what is happening or where sb/sth is  </a:t>
            </a:r>
            <a:r>
              <a:rPr lang="zh-CN" altLang="en-US" sz="2400">
                <a:solidFill>
                  <a:schemeClr val="tx1"/>
                </a:solidFill>
                <a:sym typeface="+mn-ea"/>
              </a:rPr>
              <a:t>了解</a:t>
            </a:r>
            <a:r>
              <a:rPr lang="en-US" altLang="zh-CN" sz="2400">
                <a:solidFill>
                  <a:schemeClr val="tx1"/>
                </a:solidFill>
                <a:sym typeface="+mn-ea"/>
              </a:rPr>
              <a:t>…</a:t>
            </a:r>
            <a:r>
              <a:rPr lang="zh-CN" altLang="en-US" sz="2400">
                <a:solidFill>
                  <a:schemeClr val="tx1"/>
                </a:solidFill>
                <a:sym typeface="+mn-ea"/>
              </a:rPr>
              <a:t>的动态</a:t>
            </a:r>
            <a:endParaRPr lang="zh-CN" altLang="en-US" sz="2400">
              <a:solidFill>
                <a:schemeClr val="tx1"/>
              </a:solidFill>
              <a:sym typeface="+mn-ea"/>
            </a:endParaRPr>
          </a:p>
          <a:p>
            <a:pPr algn="l">
              <a:lnSpc>
                <a:spcPct val="110000"/>
              </a:lnSpc>
            </a:pPr>
            <a:r>
              <a:rPr lang="zh-CN" altLang="en-US" sz="2400">
                <a:sym typeface="+mn-ea"/>
              </a:rPr>
              <a:t>【</a:t>
            </a:r>
            <a:r>
              <a:rPr lang="en-US" altLang="zh-CN" sz="2400">
                <a:sym typeface="+mn-ea"/>
              </a:rPr>
              <a:t>OPP</a:t>
            </a:r>
            <a:r>
              <a:rPr lang="zh-CN" altLang="en-US" sz="2400">
                <a:sym typeface="+mn-ea"/>
              </a:rPr>
              <a:t>】 </a:t>
            </a:r>
            <a:r>
              <a:rPr lang="en-US" altLang="zh-CN" sz="2400">
                <a:sym typeface="+mn-ea"/>
              </a:rPr>
              <a:t>lose track of…</a:t>
            </a:r>
            <a:endParaRPr lang="en-US" altLang="zh-CN" sz="2400">
              <a:solidFill>
                <a:schemeClr val="tx1"/>
              </a:solidFill>
              <a:sym typeface="+mn-ea"/>
            </a:endParaRPr>
          </a:p>
          <a:p>
            <a:pPr algn="l">
              <a:lnSpc>
                <a:spcPct val="110000"/>
              </a:lnSpc>
            </a:pPr>
            <a:endParaRPr lang="zh-CN" altLang="en-US" sz="2400">
              <a:solidFill>
                <a:schemeClr val="tx1"/>
              </a:solidFill>
              <a:sym typeface="+mn-ea"/>
            </a:endParaRPr>
          </a:p>
          <a:p>
            <a:pPr lvl="1" algn="l">
              <a:lnSpc>
                <a:spcPct val="110000"/>
              </a:lnSpc>
            </a:pPr>
            <a:r>
              <a:rPr lang="zh-CN" altLang="en-US" sz="2400">
                <a:solidFill>
                  <a:schemeClr val="tx1"/>
                </a:solidFill>
                <a:sym typeface="+mn-ea"/>
              </a:rPr>
              <a:t>银行账单有助于你了解你的资金使用情况。</a:t>
            </a:r>
            <a:endParaRPr lang="zh-CN" altLang="en-US" sz="2400">
              <a:solidFill>
                <a:schemeClr val="tx1"/>
              </a:solidFill>
              <a:sym typeface="+mn-ea"/>
            </a:endParaRPr>
          </a:p>
          <a:p>
            <a:pPr lvl="1" algn="l">
              <a:lnSpc>
                <a:spcPct val="110000"/>
              </a:lnSpc>
            </a:pPr>
            <a:r>
              <a:rPr lang="en-US" altLang="zh-CN" sz="2400">
                <a:solidFill>
                  <a:schemeClr val="tx1"/>
                </a:solidFill>
                <a:sym typeface="+mn-ea"/>
              </a:rPr>
              <a:t>Bank statements help you keep track of where your money is going.</a:t>
            </a:r>
            <a:endParaRPr lang="en-US" altLang="zh-CN" sz="2400">
              <a:solidFill>
                <a:schemeClr val="tx1"/>
              </a:solidFill>
              <a:sym typeface="+mn-ea"/>
            </a:endParaRPr>
          </a:p>
          <a:p>
            <a:pPr algn="l">
              <a:lnSpc>
                <a:spcPct val="90000"/>
              </a:lnSpc>
            </a:pPr>
            <a:endParaRPr lang="en-US" altLang="zh-CN" sz="2400">
              <a:solidFill>
                <a:schemeClr val="tx1"/>
              </a:solidFill>
              <a:sym typeface="+mn-ea"/>
            </a:endParaRPr>
          </a:p>
          <a:p>
            <a:pPr algn="l">
              <a:lnSpc>
                <a:spcPct val="90000"/>
              </a:lnSpc>
            </a:pPr>
            <a:endParaRPr lang="en-US" altLang="zh-CN" sz="2400">
              <a:solidFill>
                <a:schemeClr val="tx1"/>
              </a:solidFill>
              <a:sym typeface="+mn-ea"/>
            </a:endParaRPr>
          </a:p>
        </p:txBody>
      </p:sp>
      <p:cxnSp>
        <p:nvCxnSpPr>
          <p:cNvPr id="8" name="直接连接符 7"/>
          <p:cNvCxnSpPr/>
          <p:nvPr/>
        </p:nvCxnSpPr>
        <p:spPr>
          <a:xfrm flipV="1">
            <a:off x="327660" y="1090295"/>
            <a:ext cx="11534775" cy="14605"/>
          </a:xfrm>
          <a:prstGeom prst="line">
            <a:avLst/>
          </a:prstGeom>
          <a:ln w="38100">
            <a:solidFill>
              <a:srgbClr val="788EAC"/>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1819275" y="1647190"/>
            <a:ext cx="7948295" cy="474980"/>
          </a:xfrm>
          <a:prstGeom prst="rect">
            <a:avLst/>
          </a:prstGeom>
          <a:noFill/>
        </p:spPr>
        <p:txBody>
          <a:bodyPr wrap="square" rtlCol="0" anchor="t">
            <a:spAutoFit/>
          </a:bodyPr>
          <a:p>
            <a:pPr algn="ctr">
              <a:lnSpc>
                <a:spcPct val="80000"/>
              </a:lnSpc>
            </a:pPr>
            <a:r>
              <a:rPr lang="en-US" altLang="zh-CN" sz="4800" b="1" baseline="30000">
                <a:solidFill>
                  <a:schemeClr val="tx1">
                    <a:lumMod val="65000"/>
                    <a:lumOff val="35000"/>
                  </a:schemeClr>
                </a:solidFill>
                <a:latin typeface="Optima" panose="02000503060000020004" charset="0"/>
                <a:cs typeface="Optima" panose="02000503060000020004" charset="0"/>
                <a:sym typeface="+mn-ea"/>
              </a:rPr>
              <a:t>keep track of…</a:t>
            </a:r>
            <a:endParaRPr lang="en-US" altLang="zh-CN" sz="4800" b="1" baseline="30000">
              <a:solidFill>
                <a:schemeClr val="tx1">
                  <a:lumMod val="65000"/>
                  <a:lumOff val="35000"/>
                </a:schemeClr>
              </a:solidFill>
              <a:latin typeface="Optima" panose="02000503060000020004" charset="0"/>
              <a:cs typeface="Optima" panose="02000503060000020004" charset="0"/>
              <a:sym typeface="+mn-ea"/>
            </a:endParaRPr>
          </a:p>
        </p:txBody>
      </p:sp>
      <p:sp>
        <p:nvSpPr>
          <p:cNvPr id="5" name="文本框2"/>
          <p:cNvSpPr/>
          <p:nvPr/>
        </p:nvSpPr>
        <p:spPr>
          <a:xfrm>
            <a:off x="7165340" y="661035"/>
            <a:ext cx="3718560" cy="275590"/>
          </a:xfrm>
          <a:prstGeom prst="rect">
            <a:avLst/>
          </a:prstGeom>
        </p:spPr>
        <p:txBody>
          <a:bodyPr wrap="square">
            <a:spAutoFit/>
          </a:bodyPr>
          <a:p>
            <a:pPr>
              <a:lnSpc>
                <a:spcPct val="60000"/>
              </a:lnSpc>
              <a:spcBef>
                <a:spcPts val="2950"/>
              </a:spcBef>
              <a:defRPr/>
            </a:pPr>
            <a:r>
              <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rPr>
              <a:t>Expression Focus</a:t>
            </a:r>
            <a:endPar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endParaRPr>
          </a:p>
        </p:txBody>
      </p:sp>
      <p:pic>
        <p:nvPicPr>
          <p:cNvPr id="7" name="图片 6" descr="TE"/>
          <p:cNvPicPr>
            <a:picLocks noChangeAspect="1"/>
          </p:cNvPicPr>
          <p:nvPr/>
        </p:nvPicPr>
        <p:blipFill>
          <a:blip r:embed="rId1"/>
          <a:stretch>
            <a:fillRect/>
          </a:stretch>
        </p:blipFill>
        <p:spPr>
          <a:xfrm>
            <a:off x="3662680" y="366395"/>
            <a:ext cx="1490980" cy="72390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12"/>
          <p:cNvSpPr/>
          <p:nvPr/>
        </p:nvSpPr>
        <p:spPr>
          <a:xfrm>
            <a:off x="2213339" y="447221"/>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25" name="组合 24"/>
          <p:cNvGrpSpPr/>
          <p:nvPr/>
        </p:nvGrpSpPr>
        <p:grpSpPr>
          <a:xfrm>
            <a:off x="334963" y="536586"/>
            <a:ext cx="1683543" cy="571960"/>
            <a:chOff x="334963" y="455941"/>
            <a:chExt cx="1683543" cy="571960"/>
          </a:xfrm>
        </p:grpSpPr>
        <p:sp>
          <p:nvSpPr>
            <p:cNvPr id="14" name="文本框 13"/>
            <p:cNvSpPr txBox="1"/>
            <p:nvPr/>
          </p:nvSpPr>
          <p:spPr>
            <a:xfrm>
              <a:off x="545941" y="455941"/>
              <a:ext cx="1472565" cy="460375"/>
            </a:xfrm>
            <a:prstGeom prst="rect">
              <a:avLst/>
            </a:prstGeom>
            <a:noFill/>
          </p:spPr>
          <p:txBody>
            <a:bodyPr wrap="none" rtlCol="0">
              <a:spAutoFit/>
            </a:bodyPr>
            <a:lstStyle/>
            <a:p>
              <a:r>
                <a:rPr lang="en-US" altLang="zh-CN" sz="2400" b="1" dirty="0">
                  <a:solidFill>
                    <a:srgbClr val="7188A8"/>
                  </a:solidFill>
                  <a:latin typeface="Impact" panose="020B0806030902050204" charset="0"/>
                  <a:cs typeface="Impact" panose="020B0806030902050204" charset="0"/>
                  <a:sym typeface="+mn-lt"/>
                </a:rPr>
                <a:t>Passage C</a:t>
              </a:r>
              <a:endParaRPr lang="en-US" altLang="zh-CN" sz="2400" b="1" dirty="0">
                <a:solidFill>
                  <a:srgbClr val="7188A8"/>
                </a:solidFill>
                <a:latin typeface="Impact" panose="020B0806030902050204" charset="0"/>
                <a:cs typeface="Impact" panose="020B0806030902050204" charset="0"/>
                <a:sym typeface="+mn-lt"/>
              </a:endParaRPr>
            </a:p>
          </p:txBody>
        </p:sp>
        <p:sp>
          <p:nvSpPr>
            <p:cNvPr id="16" name="矩形 15"/>
            <p:cNvSpPr/>
            <p:nvPr/>
          </p:nvSpPr>
          <p:spPr>
            <a:xfrm>
              <a:off x="334963" y="486219"/>
              <a:ext cx="278711" cy="541682"/>
            </a:xfrm>
            <a:prstGeom prst="rect">
              <a:avLst/>
            </a:prstGeom>
            <a:solidFill>
              <a:srgbClr val="718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sp>
        <p:nvSpPr>
          <p:cNvPr id="18" name="文本框1"/>
          <p:cNvSpPr txBox="1"/>
          <p:nvPr/>
        </p:nvSpPr>
        <p:spPr>
          <a:xfrm>
            <a:off x="2514238" y="573118"/>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原文出处</a:t>
            </a:r>
            <a:endPar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22" name="椭圆 12"/>
          <p:cNvSpPr/>
          <p:nvPr/>
        </p:nvSpPr>
        <p:spPr>
          <a:xfrm>
            <a:off x="5712189" y="447234"/>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3" name="文本框1"/>
          <p:cNvSpPr txBox="1"/>
          <p:nvPr/>
        </p:nvSpPr>
        <p:spPr>
          <a:xfrm>
            <a:off x="6013088" y="606151"/>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词汇聚焦</a:t>
            </a:r>
            <a:endParaRPr kumimoji="0" lang="id-ID"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3" name="文本框 2"/>
          <p:cNvSpPr txBox="1"/>
          <p:nvPr/>
        </p:nvSpPr>
        <p:spPr>
          <a:xfrm>
            <a:off x="846455" y="1985010"/>
            <a:ext cx="9714230" cy="3192145"/>
          </a:xfrm>
          <a:prstGeom prst="rect">
            <a:avLst/>
          </a:prstGeom>
          <a:noFill/>
        </p:spPr>
        <p:txBody>
          <a:bodyPr wrap="square" rtlCol="0">
            <a:spAutoFit/>
          </a:bodyPr>
          <a:p>
            <a:pPr algn="l">
              <a:lnSpc>
                <a:spcPct val="90000"/>
              </a:lnSpc>
            </a:pPr>
            <a:r>
              <a:rPr lang="en-US" altLang="zh-CN" sz="2400"/>
              <a:t>n. [sing.] the most important thing that you have to consider or accept; the essential point in a discussion, etc.  </a:t>
            </a:r>
            <a:r>
              <a:rPr lang="zh-CN" altLang="en-US" sz="2400"/>
              <a:t>要旨；基本论点；底线</a:t>
            </a:r>
            <a:endParaRPr lang="zh-CN" altLang="en-US" sz="2400"/>
          </a:p>
          <a:p>
            <a:pPr algn="l">
              <a:lnSpc>
                <a:spcPct val="90000"/>
              </a:lnSpc>
            </a:pPr>
            <a:endParaRPr lang="zh-CN" altLang="en-US" sz="2400"/>
          </a:p>
          <a:p>
            <a:pPr lvl="1" algn="l">
              <a:lnSpc>
                <a:spcPct val="90000"/>
              </a:lnSpc>
            </a:pPr>
            <a:r>
              <a:rPr lang="zh-CN" altLang="en-US" sz="2400"/>
              <a:t>底线是，我们今天必须做出决定。</a:t>
            </a:r>
            <a:endParaRPr lang="zh-CN" altLang="en-US" sz="2400"/>
          </a:p>
          <a:p>
            <a:pPr lvl="1" algn="l">
              <a:lnSpc>
                <a:spcPct val="90000"/>
              </a:lnSpc>
            </a:pPr>
            <a:r>
              <a:rPr lang="en-US" altLang="zh-CN" sz="2400"/>
              <a:t>The bottom line is that we have to make a decision today.</a:t>
            </a:r>
            <a:endParaRPr lang="en-US" altLang="zh-CN" sz="2400"/>
          </a:p>
          <a:p>
            <a:pPr algn="l">
              <a:lnSpc>
                <a:spcPct val="90000"/>
              </a:lnSpc>
            </a:pPr>
            <a:endParaRPr lang="en-US" altLang="zh-CN" sz="2400"/>
          </a:p>
          <a:p>
            <a:pPr lvl="1" algn="l">
              <a:lnSpc>
                <a:spcPct val="100000"/>
              </a:lnSpc>
              <a:buClrTx/>
              <a:buSzTx/>
              <a:buNone/>
            </a:pPr>
            <a:r>
              <a:rPr lang="zh-CN" altLang="en-US" sz="2400" b="1">
                <a:solidFill>
                  <a:srgbClr val="F8BAB0"/>
                </a:solidFill>
              </a:rPr>
              <a:t>关键是学习另外一门语言有时能促进智力，虽然并不是总是这样。</a:t>
            </a:r>
            <a:endParaRPr lang="zh-CN" altLang="en-US" sz="2400" b="1">
              <a:solidFill>
                <a:srgbClr val="F8BAB0"/>
              </a:solidFill>
            </a:endParaRPr>
          </a:p>
          <a:p>
            <a:pPr lvl="1" algn="l">
              <a:lnSpc>
                <a:spcPct val="100000"/>
              </a:lnSpc>
              <a:buClrTx/>
              <a:buSzTx/>
              <a:buNone/>
            </a:pPr>
            <a:r>
              <a:rPr lang="zh-CN" altLang="en-US" sz="2400" b="1">
                <a:solidFill>
                  <a:srgbClr val="F8BAB0"/>
                </a:solidFill>
              </a:rPr>
              <a:t>The bottom line is that learning another language sometimes contributes to an intellectual boost, though not always.</a:t>
            </a:r>
            <a:endParaRPr lang="zh-CN" altLang="en-US" sz="2400" b="1">
              <a:solidFill>
                <a:srgbClr val="F8BAB0"/>
              </a:solidFill>
            </a:endParaRPr>
          </a:p>
        </p:txBody>
      </p:sp>
      <p:cxnSp>
        <p:nvCxnSpPr>
          <p:cNvPr id="8" name="直接连接符 7"/>
          <p:cNvCxnSpPr/>
          <p:nvPr/>
        </p:nvCxnSpPr>
        <p:spPr>
          <a:xfrm flipV="1">
            <a:off x="327660" y="1090295"/>
            <a:ext cx="11534775" cy="14605"/>
          </a:xfrm>
          <a:prstGeom prst="line">
            <a:avLst/>
          </a:prstGeom>
          <a:ln w="38100">
            <a:solidFill>
              <a:srgbClr val="788EAC"/>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1729740" y="1558290"/>
            <a:ext cx="7948295" cy="474980"/>
          </a:xfrm>
          <a:prstGeom prst="rect">
            <a:avLst/>
          </a:prstGeom>
          <a:noFill/>
        </p:spPr>
        <p:txBody>
          <a:bodyPr wrap="square" rtlCol="0" anchor="t">
            <a:spAutoFit/>
          </a:bodyPr>
          <a:p>
            <a:pPr algn="ctr">
              <a:lnSpc>
                <a:spcPct val="80000"/>
              </a:lnSpc>
            </a:pPr>
            <a:r>
              <a:rPr lang="en-US" altLang="zh-CN" sz="4800" b="1" baseline="30000">
                <a:solidFill>
                  <a:schemeClr val="tx1">
                    <a:lumMod val="65000"/>
                    <a:lumOff val="35000"/>
                  </a:schemeClr>
                </a:solidFill>
                <a:latin typeface="Optima" panose="02000503060000020004" charset="0"/>
                <a:cs typeface="Optima" panose="02000503060000020004" charset="0"/>
                <a:sym typeface="+mn-ea"/>
              </a:rPr>
              <a:t>the bottom line </a:t>
            </a:r>
            <a:endParaRPr lang="en-US" altLang="zh-CN" sz="4800" b="1" baseline="30000">
              <a:solidFill>
                <a:schemeClr val="tx1">
                  <a:lumMod val="65000"/>
                  <a:lumOff val="35000"/>
                </a:schemeClr>
              </a:solidFill>
              <a:latin typeface="Optima" panose="02000503060000020004" charset="0"/>
              <a:cs typeface="Optima" panose="02000503060000020004" charset="0"/>
              <a:sym typeface="+mn-ea"/>
            </a:endParaRPr>
          </a:p>
        </p:txBody>
      </p:sp>
      <p:sp>
        <p:nvSpPr>
          <p:cNvPr id="5" name="文本框2"/>
          <p:cNvSpPr/>
          <p:nvPr/>
        </p:nvSpPr>
        <p:spPr>
          <a:xfrm>
            <a:off x="7165340" y="661035"/>
            <a:ext cx="3718560" cy="275590"/>
          </a:xfrm>
          <a:prstGeom prst="rect">
            <a:avLst/>
          </a:prstGeom>
        </p:spPr>
        <p:txBody>
          <a:bodyPr wrap="square">
            <a:spAutoFit/>
          </a:bodyPr>
          <a:p>
            <a:pPr>
              <a:lnSpc>
                <a:spcPct val="60000"/>
              </a:lnSpc>
              <a:spcBef>
                <a:spcPts val="2950"/>
              </a:spcBef>
              <a:defRPr/>
            </a:pPr>
            <a:r>
              <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rPr>
              <a:t>Expression Focus</a:t>
            </a:r>
            <a:endPar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endParaRPr>
          </a:p>
        </p:txBody>
      </p:sp>
      <p:pic>
        <p:nvPicPr>
          <p:cNvPr id="7" name="图片 6" descr="TE"/>
          <p:cNvPicPr>
            <a:picLocks noChangeAspect="1"/>
          </p:cNvPicPr>
          <p:nvPr/>
        </p:nvPicPr>
        <p:blipFill>
          <a:blip r:embed="rId1"/>
          <a:stretch>
            <a:fillRect/>
          </a:stretch>
        </p:blipFill>
        <p:spPr>
          <a:xfrm>
            <a:off x="3662680" y="366395"/>
            <a:ext cx="1490980" cy="72390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12"/>
          <p:cNvSpPr/>
          <p:nvPr/>
        </p:nvSpPr>
        <p:spPr>
          <a:xfrm>
            <a:off x="2213339" y="447221"/>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25" name="组合 24"/>
          <p:cNvGrpSpPr/>
          <p:nvPr/>
        </p:nvGrpSpPr>
        <p:grpSpPr>
          <a:xfrm>
            <a:off x="334963" y="536586"/>
            <a:ext cx="1308258" cy="571960"/>
            <a:chOff x="334963" y="455941"/>
            <a:chExt cx="1308258" cy="571960"/>
          </a:xfrm>
        </p:grpSpPr>
        <p:sp>
          <p:nvSpPr>
            <p:cNvPr id="14" name="文本框 13"/>
            <p:cNvSpPr txBox="1"/>
            <p:nvPr/>
          </p:nvSpPr>
          <p:spPr>
            <a:xfrm>
              <a:off x="545941" y="455941"/>
              <a:ext cx="1097280" cy="460375"/>
            </a:xfrm>
            <a:prstGeom prst="rect">
              <a:avLst/>
            </a:prstGeom>
            <a:noFill/>
          </p:spPr>
          <p:txBody>
            <a:bodyPr wrap="none" rtlCol="0">
              <a:spAutoFit/>
            </a:bodyPr>
            <a:lstStyle/>
            <a:p>
              <a:r>
                <a:rPr lang="zh-CN" altLang="en-US" sz="2400" b="1" dirty="0">
                  <a:solidFill>
                    <a:srgbClr val="7188A8"/>
                  </a:solidFill>
                  <a:latin typeface="Impact" panose="020B0806030902050204" charset="0"/>
                  <a:cs typeface="Impact" panose="020B0806030902050204" charset="0"/>
                  <a:sym typeface="+mn-lt"/>
                </a:rPr>
                <a:t>七选五</a:t>
              </a:r>
              <a:endParaRPr lang="zh-CN" altLang="en-US" sz="2400" b="1" dirty="0">
                <a:solidFill>
                  <a:srgbClr val="7188A8"/>
                </a:solidFill>
                <a:latin typeface="Impact" panose="020B0806030902050204" charset="0"/>
                <a:cs typeface="Impact" panose="020B0806030902050204" charset="0"/>
                <a:sym typeface="+mn-lt"/>
              </a:endParaRPr>
            </a:p>
          </p:txBody>
        </p:sp>
        <p:sp>
          <p:nvSpPr>
            <p:cNvPr id="16" name="矩形 15"/>
            <p:cNvSpPr/>
            <p:nvPr/>
          </p:nvSpPr>
          <p:spPr>
            <a:xfrm>
              <a:off x="334963" y="486219"/>
              <a:ext cx="278711" cy="541682"/>
            </a:xfrm>
            <a:prstGeom prst="rect">
              <a:avLst/>
            </a:prstGeom>
            <a:solidFill>
              <a:srgbClr val="718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sp>
        <p:nvSpPr>
          <p:cNvPr id="18" name="文本框1"/>
          <p:cNvSpPr txBox="1"/>
          <p:nvPr/>
        </p:nvSpPr>
        <p:spPr>
          <a:xfrm>
            <a:off x="2514238" y="573118"/>
            <a:ext cx="259715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原文出处 </a:t>
            </a:r>
            <a:r>
              <a:rPr kumimoji="0" sz="2000" i="0" u="none" strike="noStrike" kern="1200"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rPr>
              <a:t>网络科普知识</a:t>
            </a:r>
            <a:endParaRPr kumimoji="0" sz="2000" i="0" u="none" strike="noStrike" kern="1200"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endParaRPr>
          </a:p>
        </p:txBody>
      </p:sp>
      <p:sp>
        <p:nvSpPr>
          <p:cNvPr id="22" name="椭圆 12"/>
          <p:cNvSpPr/>
          <p:nvPr/>
        </p:nvSpPr>
        <p:spPr>
          <a:xfrm>
            <a:off x="5712189" y="447234"/>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3" name="文本框1"/>
          <p:cNvSpPr txBox="1"/>
          <p:nvPr/>
        </p:nvSpPr>
        <p:spPr>
          <a:xfrm>
            <a:off x="6013088" y="606151"/>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原文标题</a:t>
            </a:r>
            <a:endParaRPr kumimoji="0" lang="zh-CN"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cxnSp>
        <p:nvCxnSpPr>
          <p:cNvPr id="8" name="直接连接符 7"/>
          <p:cNvCxnSpPr/>
          <p:nvPr/>
        </p:nvCxnSpPr>
        <p:spPr>
          <a:xfrm flipV="1">
            <a:off x="327660" y="1090295"/>
            <a:ext cx="11534775" cy="14605"/>
          </a:xfrm>
          <a:prstGeom prst="line">
            <a:avLst/>
          </a:prstGeom>
          <a:ln w="38100">
            <a:solidFill>
              <a:srgbClr val="788EAC"/>
            </a:solidFill>
          </a:ln>
        </p:spPr>
        <p:style>
          <a:lnRef idx="1">
            <a:schemeClr val="accent1"/>
          </a:lnRef>
          <a:fillRef idx="0">
            <a:schemeClr val="accent1"/>
          </a:fillRef>
          <a:effectRef idx="0">
            <a:schemeClr val="accent1"/>
          </a:effectRef>
          <a:fontRef idx="minor">
            <a:schemeClr val="tx1"/>
          </a:fontRef>
        </p:style>
      </p:cxnSp>
      <p:sp>
        <p:nvSpPr>
          <p:cNvPr id="24" name="文本框2"/>
          <p:cNvSpPr/>
          <p:nvPr/>
        </p:nvSpPr>
        <p:spPr>
          <a:xfrm>
            <a:off x="7348855" y="514350"/>
            <a:ext cx="2425700" cy="521970"/>
          </a:xfrm>
          <a:prstGeom prst="rect">
            <a:avLst/>
          </a:prstGeom>
        </p:spPr>
        <p:txBody>
          <a:bodyPr wrap="square">
            <a:spAutoFit/>
          </a:bodyPr>
          <a:p>
            <a:pPr>
              <a:lnSpc>
                <a:spcPct val="70000"/>
              </a:lnSpc>
              <a:spcBef>
                <a:spcPts val="2950"/>
              </a:spcBef>
              <a:defRPr/>
            </a:pPr>
            <a:r>
              <a:rPr kumimoji="0"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rPr>
              <a:t>Will Eating Before Bed Make You Fat?</a:t>
            </a:r>
            <a:endParaRPr kumimoji="0"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endParaRPr>
          </a:p>
        </p:txBody>
      </p:sp>
      <p:pic>
        <p:nvPicPr>
          <p:cNvPr id="2" name="图片 1"/>
          <p:cNvPicPr>
            <a:picLocks noChangeAspect="1"/>
          </p:cNvPicPr>
          <p:nvPr/>
        </p:nvPicPr>
        <p:blipFill>
          <a:blip r:embed="rId1"/>
          <a:stretch>
            <a:fillRect/>
          </a:stretch>
        </p:blipFill>
        <p:spPr>
          <a:xfrm>
            <a:off x="1075055" y="1003300"/>
            <a:ext cx="10058400" cy="5505450"/>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12"/>
          <p:cNvSpPr/>
          <p:nvPr/>
        </p:nvSpPr>
        <p:spPr>
          <a:xfrm>
            <a:off x="2213339" y="447221"/>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25" name="组合 24"/>
          <p:cNvGrpSpPr/>
          <p:nvPr/>
        </p:nvGrpSpPr>
        <p:grpSpPr>
          <a:xfrm>
            <a:off x="334963" y="536586"/>
            <a:ext cx="1308258" cy="571960"/>
            <a:chOff x="334963" y="455941"/>
            <a:chExt cx="1308258" cy="571960"/>
          </a:xfrm>
        </p:grpSpPr>
        <p:sp>
          <p:nvSpPr>
            <p:cNvPr id="14" name="文本框 13"/>
            <p:cNvSpPr txBox="1"/>
            <p:nvPr/>
          </p:nvSpPr>
          <p:spPr>
            <a:xfrm>
              <a:off x="545941" y="455941"/>
              <a:ext cx="1097280" cy="460375"/>
            </a:xfrm>
            <a:prstGeom prst="rect">
              <a:avLst/>
            </a:prstGeom>
            <a:noFill/>
          </p:spPr>
          <p:txBody>
            <a:bodyPr wrap="none" rtlCol="0">
              <a:spAutoFit/>
            </a:bodyPr>
            <a:lstStyle/>
            <a:p>
              <a:r>
                <a:rPr lang="zh-CN" altLang="en-US" sz="2400" b="1" dirty="0">
                  <a:solidFill>
                    <a:srgbClr val="7188A8"/>
                  </a:solidFill>
                  <a:latin typeface="Impact" panose="020B0806030902050204" charset="0"/>
                  <a:cs typeface="Impact" panose="020B0806030902050204" charset="0"/>
                  <a:sym typeface="+mn-lt"/>
                </a:rPr>
                <a:t>七选五</a:t>
              </a:r>
              <a:endParaRPr lang="zh-CN" altLang="en-US" sz="2400" b="1" dirty="0">
                <a:solidFill>
                  <a:srgbClr val="7188A8"/>
                </a:solidFill>
                <a:latin typeface="Impact" panose="020B0806030902050204" charset="0"/>
                <a:cs typeface="Impact" panose="020B0806030902050204" charset="0"/>
                <a:sym typeface="+mn-lt"/>
              </a:endParaRPr>
            </a:p>
          </p:txBody>
        </p:sp>
        <p:sp>
          <p:nvSpPr>
            <p:cNvPr id="16" name="矩形 15"/>
            <p:cNvSpPr/>
            <p:nvPr/>
          </p:nvSpPr>
          <p:spPr>
            <a:xfrm>
              <a:off x="334963" y="486219"/>
              <a:ext cx="278711" cy="541682"/>
            </a:xfrm>
            <a:prstGeom prst="rect">
              <a:avLst/>
            </a:prstGeom>
            <a:solidFill>
              <a:srgbClr val="718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sp>
        <p:nvSpPr>
          <p:cNvPr id="18" name="文本框1"/>
          <p:cNvSpPr txBox="1"/>
          <p:nvPr/>
        </p:nvSpPr>
        <p:spPr>
          <a:xfrm>
            <a:off x="2514238" y="573118"/>
            <a:ext cx="259715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原文出处 </a:t>
            </a:r>
            <a:r>
              <a:rPr kumimoji="0" sz="2000" i="0" u="none" strike="noStrike" kern="1200"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rPr>
              <a:t>网络科普知识</a:t>
            </a:r>
            <a:endParaRPr kumimoji="0" sz="2000" i="0" u="none" strike="noStrike" kern="1200"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endParaRPr>
          </a:p>
        </p:txBody>
      </p:sp>
      <p:cxnSp>
        <p:nvCxnSpPr>
          <p:cNvPr id="8" name="直接连接符 7"/>
          <p:cNvCxnSpPr/>
          <p:nvPr/>
        </p:nvCxnSpPr>
        <p:spPr>
          <a:xfrm flipV="1">
            <a:off x="327660" y="1090295"/>
            <a:ext cx="11534775" cy="14605"/>
          </a:xfrm>
          <a:prstGeom prst="line">
            <a:avLst/>
          </a:prstGeom>
          <a:ln w="38100">
            <a:solidFill>
              <a:srgbClr val="788EAC"/>
            </a:solidFill>
          </a:ln>
        </p:spPr>
        <p:style>
          <a:lnRef idx="1">
            <a:schemeClr val="accent1"/>
          </a:lnRef>
          <a:fillRef idx="0">
            <a:schemeClr val="accent1"/>
          </a:fillRef>
          <a:effectRef idx="0">
            <a:schemeClr val="accent1"/>
          </a:effectRef>
          <a:fontRef idx="minor">
            <a:schemeClr val="tx1"/>
          </a:fontRef>
        </p:style>
      </p:cxnSp>
      <p:sp>
        <p:nvSpPr>
          <p:cNvPr id="5" name="文本框 4"/>
          <p:cNvSpPr txBox="1"/>
          <p:nvPr/>
        </p:nvSpPr>
        <p:spPr>
          <a:xfrm>
            <a:off x="855345" y="2474595"/>
            <a:ext cx="10233025" cy="2490470"/>
          </a:xfrm>
          <a:prstGeom prst="rect">
            <a:avLst/>
          </a:prstGeom>
          <a:noFill/>
        </p:spPr>
        <p:txBody>
          <a:bodyPr wrap="square" rtlCol="0">
            <a:spAutoFit/>
          </a:bodyPr>
          <a:p>
            <a:pPr algn="l">
              <a:lnSpc>
                <a:spcPct val="90000"/>
              </a:lnSpc>
            </a:pPr>
            <a:r>
              <a:rPr lang="en-US" altLang="zh-CN" sz="2400"/>
              <a:t>to be about or connected with sb/sth  </a:t>
            </a:r>
            <a:r>
              <a:rPr lang="zh-CN" altLang="en-US" sz="2400"/>
              <a:t>关于；与</a:t>
            </a:r>
            <a:r>
              <a:rPr lang="en-US" altLang="zh-CN" sz="2400"/>
              <a:t>…</a:t>
            </a:r>
            <a:r>
              <a:rPr lang="zh-CN" altLang="en-US" sz="2400"/>
              <a:t>有关系</a:t>
            </a:r>
            <a:r>
              <a:rPr lang="en-US" altLang="zh-CN" sz="2400"/>
              <a:t>/</a:t>
            </a:r>
            <a:r>
              <a:rPr lang="zh-CN" altLang="en-US" sz="2400"/>
              <a:t>联系</a:t>
            </a:r>
            <a:endParaRPr lang="zh-CN" altLang="en-US" sz="2400"/>
          </a:p>
          <a:p>
            <a:pPr algn="l">
              <a:lnSpc>
                <a:spcPct val="90000"/>
              </a:lnSpc>
            </a:pPr>
            <a:endParaRPr lang="zh-CN" altLang="en-US" sz="2400"/>
          </a:p>
          <a:p>
            <a:pPr lvl="1" algn="l">
              <a:lnSpc>
                <a:spcPct val="90000"/>
              </a:lnSpc>
            </a:pPr>
            <a:r>
              <a:rPr lang="zh-CN" altLang="en-US" sz="2400"/>
              <a:t>品行和美德与经济状况没有太大关系。</a:t>
            </a:r>
            <a:endParaRPr lang="zh-CN" altLang="en-US" sz="2400"/>
          </a:p>
          <a:p>
            <a:pPr lvl="1" algn="l">
              <a:lnSpc>
                <a:spcPct val="90000"/>
              </a:lnSpc>
            </a:pPr>
            <a:r>
              <a:rPr lang="en-US" altLang="zh-CN" sz="2400"/>
              <a:t>Character and virtue have little to do with economic circumstances.</a:t>
            </a:r>
            <a:endParaRPr lang="en-US" altLang="zh-CN" sz="2400"/>
          </a:p>
          <a:p>
            <a:pPr algn="l">
              <a:lnSpc>
                <a:spcPct val="90000"/>
              </a:lnSpc>
            </a:pPr>
            <a:endParaRPr lang="en-US" altLang="zh-CN" sz="2400"/>
          </a:p>
          <a:p>
            <a:pPr lvl="1" algn="l">
              <a:lnSpc>
                <a:spcPct val="100000"/>
              </a:lnSpc>
              <a:buClrTx/>
              <a:buSzTx/>
              <a:buNone/>
            </a:pPr>
            <a:r>
              <a:rPr lang="zh-CN" altLang="en-US" sz="2400" b="1">
                <a:solidFill>
                  <a:srgbClr val="F8BAB0"/>
                </a:solidFill>
              </a:rPr>
              <a:t>它和你什么时候吃东西没有关系。</a:t>
            </a:r>
            <a:endParaRPr lang="zh-CN" altLang="en-US" sz="2400" b="1">
              <a:solidFill>
                <a:srgbClr val="F8BAB0"/>
              </a:solidFill>
            </a:endParaRPr>
          </a:p>
          <a:p>
            <a:pPr lvl="1" algn="l">
              <a:lnSpc>
                <a:spcPct val="100000"/>
              </a:lnSpc>
              <a:buClrTx/>
              <a:buSzTx/>
              <a:buNone/>
            </a:pPr>
            <a:r>
              <a:rPr lang="en-US" altLang="zh-CN" sz="2400" b="1">
                <a:solidFill>
                  <a:srgbClr val="F8BAB0"/>
                </a:solidFill>
              </a:rPr>
              <a:t>It has little to do with the time when you eat.</a:t>
            </a:r>
            <a:endParaRPr lang="en-US" altLang="zh-CN" sz="2400" b="1">
              <a:solidFill>
                <a:srgbClr val="F8BAB0"/>
              </a:solidFill>
            </a:endParaRPr>
          </a:p>
        </p:txBody>
      </p:sp>
      <p:sp>
        <p:nvSpPr>
          <p:cNvPr id="11" name="文本框 10"/>
          <p:cNvSpPr txBox="1"/>
          <p:nvPr/>
        </p:nvSpPr>
        <p:spPr>
          <a:xfrm>
            <a:off x="1802130" y="1776095"/>
            <a:ext cx="7948295" cy="474980"/>
          </a:xfrm>
          <a:prstGeom prst="rect">
            <a:avLst/>
          </a:prstGeom>
          <a:noFill/>
        </p:spPr>
        <p:txBody>
          <a:bodyPr wrap="square" rtlCol="0" anchor="t">
            <a:spAutoFit/>
          </a:bodyPr>
          <a:p>
            <a:pPr algn="ctr">
              <a:lnSpc>
                <a:spcPct val="80000"/>
              </a:lnSpc>
            </a:pPr>
            <a:r>
              <a:rPr lang="en-US" altLang="zh-CN" sz="4800" b="1" baseline="30000">
                <a:solidFill>
                  <a:schemeClr val="tx1">
                    <a:lumMod val="65000"/>
                    <a:lumOff val="35000"/>
                  </a:schemeClr>
                </a:solidFill>
                <a:latin typeface="Optima" panose="02000503060000020004" charset="0"/>
                <a:cs typeface="Optima" panose="02000503060000020004" charset="0"/>
                <a:sym typeface="+mn-ea"/>
              </a:rPr>
              <a:t>be/have to do with sb/sth</a:t>
            </a:r>
            <a:endParaRPr lang="en-US" altLang="zh-CN" sz="4800" b="1" baseline="30000">
              <a:solidFill>
                <a:schemeClr val="tx1">
                  <a:lumMod val="65000"/>
                  <a:lumOff val="35000"/>
                </a:schemeClr>
              </a:solidFill>
              <a:latin typeface="Optima" panose="02000503060000020004" charset="0"/>
              <a:cs typeface="Optima" panose="02000503060000020004" charset="0"/>
              <a:sym typeface="+mn-ea"/>
            </a:endParaRPr>
          </a:p>
        </p:txBody>
      </p:sp>
      <p:sp>
        <p:nvSpPr>
          <p:cNvPr id="7" name="椭圆 12"/>
          <p:cNvSpPr/>
          <p:nvPr/>
        </p:nvSpPr>
        <p:spPr>
          <a:xfrm>
            <a:off x="5712189" y="447234"/>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9" name="文本框1"/>
          <p:cNvSpPr txBox="1"/>
          <p:nvPr/>
        </p:nvSpPr>
        <p:spPr>
          <a:xfrm>
            <a:off x="6013088" y="606151"/>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词汇聚焦</a:t>
            </a:r>
            <a:endParaRPr kumimoji="0" lang="id-ID"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10" name="文本框2"/>
          <p:cNvSpPr/>
          <p:nvPr/>
        </p:nvSpPr>
        <p:spPr>
          <a:xfrm>
            <a:off x="7165340" y="661035"/>
            <a:ext cx="3718560" cy="275590"/>
          </a:xfrm>
          <a:prstGeom prst="rect">
            <a:avLst/>
          </a:prstGeom>
        </p:spPr>
        <p:txBody>
          <a:bodyPr wrap="square">
            <a:spAutoFit/>
          </a:bodyPr>
          <a:p>
            <a:pPr>
              <a:lnSpc>
                <a:spcPct val="60000"/>
              </a:lnSpc>
              <a:spcBef>
                <a:spcPts val="2950"/>
              </a:spcBef>
              <a:defRPr/>
            </a:pPr>
            <a:r>
              <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rPr>
              <a:t>Expression Focus</a:t>
            </a:r>
            <a:endPar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12"/>
          <p:cNvSpPr/>
          <p:nvPr/>
        </p:nvSpPr>
        <p:spPr>
          <a:xfrm>
            <a:off x="2213339" y="447221"/>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25" name="组合 24"/>
          <p:cNvGrpSpPr/>
          <p:nvPr/>
        </p:nvGrpSpPr>
        <p:grpSpPr>
          <a:xfrm>
            <a:off x="334963" y="536586"/>
            <a:ext cx="1308258" cy="571960"/>
            <a:chOff x="334963" y="455941"/>
            <a:chExt cx="1308258" cy="571960"/>
          </a:xfrm>
        </p:grpSpPr>
        <p:sp>
          <p:nvSpPr>
            <p:cNvPr id="14" name="文本框 13"/>
            <p:cNvSpPr txBox="1"/>
            <p:nvPr/>
          </p:nvSpPr>
          <p:spPr>
            <a:xfrm>
              <a:off x="545941" y="455941"/>
              <a:ext cx="1097280" cy="460375"/>
            </a:xfrm>
            <a:prstGeom prst="rect">
              <a:avLst/>
            </a:prstGeom>
            <a:noFill/>
          </p:spPr>
          <p:txBody>
            <a:bodyPr wrap="none" rtlCol="0">
              <a:spAutoFit/>
            </a:bodyPr>
            <a:lstStyle/>
            <a:p>
              <a:r>
                <a:rPr lang="zh-CN" altLang="en-US" sz="2400" b="1" dirty="0">
                  <a:solidFill>
                    <a:srgbClr val="7188A8"/>
                  </a:solidFill>
                  <a:latin typeface="Impact" panose="020B0806030902050204" charset="0"/>
                  <a:cs typeface="Impact" panose="020B0806030902050204" charset="0"/>
                  <a:sym typeface="+mn-lt"/>
                </a:rPr>
                <a:t>七选五</a:t>
              </a:r>
              <a:endParaRPr lang="zh-CN" altLang="en-US" sz="2400" b="1" dirty="0">
                <a:solidFill>
                  <a:srgbClr val="7188A8"/>
                </a:solidFill>
                <a:latin typeface="Impact" panose="020B0806030902050204" charset="0"/>
                <a:cs typeface="Impact" panose="020B0806030902050204" charset="0"/>
                <a:sym typeface="+mn-lt"/>
              </a:endParaRPr>
            </a:p>
          </p:txBody>
        </p:sp>
        <p:sp>
          <p:nvSpPr>
            <p:cNvPr id="16" name="矩形 15"/>
            <p:cNvSpPr/>
            <p:nvPr/>
          </p:nvSpPr>
          <p:spPr>
            <a:xfrm>
              <a:off x="334963" y="486219"/>
              <a:ext cx="278711" cy="541682"/>
            </a:xfrm>
            <a:prstGeom prst="rect">
              <a:avLst/>
            </a:prstGeom>
            <a:solidFill>
              <a:srgbClr val="718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sp>
        <p:nvSpPr>
          <p:cNvPr id="18" name="文本框1"/>
          <p:cNvSpPr txBox="1"/>
          <p:nvPr/>
        </p:nvSpPr>
        <p:spPr>
          <a:xfrm>
            <a:off x="2514238" y="573118"/>
            <a:ext cx="259715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原文出处 </a:t>
            </a:r>
            <a:r>
              <a:rPr kumimoji="0" sz="2000" i="0" u="none" strike="noStrike" kern="1200"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rPr>
              <a:t>网络科普知识</a:t>
            </a:r>
            <a:endParaRPr kumimoji="0" sz="2000" i="0" u="none" strike="noStrike" kern="1200"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endParaRPr>
          </a:p>
        </p:txBody>
      </p:sp>
      <p:cxnSp>
        <p:nvCxnSpPr>
          <p:cNvPr id="8" name="直接连接符 7"/>
          <p:cNvCxnSpPr/>
          <p:nvPr/>
        </p:nvCxnSpPr>
        <p:spPr>
          <a:xfrm flipV="1">
            <a:off x="327660" y="1090295"/>
            <a:ext cx="11534775" cy="14605"/>
          </a:xfrm>
          <a:prstGeom prst="line">
            <a:avLst/>
          </a:prstGeom>
          <a:ln w="38100">
            <a:solidFill>
              <a:srgbClr val="788EAC"/>
            </a:solidFill>
          </a:ln>
        </p:spPr>
        <p:style>
          <a:lnRef idx="1">
            <a:schemeClr val="accent1"/>
          </a:lnRef>
          <a:fillRef idx="0">
            <a:schemeClr val="accent1"/>
          </a:fillRef>
          <a:effectRef idx="0">
            <a:schemeClr val="accent1"/>
          </a:effectRef>
          <a:fontRef idx="minor">
            <a:schemeClr val="tx1"/>
          </a:fontRef>
        </p:style>
      </p:cxnSp>
      <p:sp>
        <p:nvSpPr>
          <p:cNvPr id="5" name="文本框 4"/>
          <p:cNvSpPr txBox="1"/>
          <p:nvPr/>
        </p:nvSpPr>
        <p:spPr>
          <a:xfrm>
            <a:off x="855345" y="2474595"/>
            <a:ext cx="10233025" cy="2748280"/>
          </a:xfrm>
          <a:prstGeom prst="rect">
            <a:avLst/>
          </a:prstGeom>
          <a:noFill/>
        </p:spPr>
        <p:txBody>
          <a:bodyPr wrap="square" rtlCol="0">
            <a:spAutoFit/>
          </a:bodyPr>
          <a:p>
            <a:pPr algn="l">
              <a:lnSpc>
                <a:spcPct val="90000"/>
              </a:lnSpc>
            </a:pPr>
            <a:r>
              <a:rPr lang="en-US" sz="2400"/>
              <a:t>n. (informal) a small meal or amount of food, usually eaten in a hurry	</a:t>
            </a:r>
            <a:endParaRPr lang="en-US" sz="2400"/>
          </a:p>
          <a:p>
            <a:pPr algn="l">
              <a:lnSpc>
                <a:spcPct val="90000"/>
              </a:lnSpc>
            </a:pPr>
            <a:r>
              <a:rPr lang="zh-CN" altLang="en-US" sz="2400"/>
              <a:t>点心；小吃；快餐</a:t>
            </a:r>
            <a:endParaRPr lang="zh-CN" altLang="en-US" sz="2400"/>
          </a:p>
          <a:p>
            <a:pPr lvl="1" algn="l">
              <a:lnSpc>
                <a:spcPct val="90000"/>
              </a:lnSpc>
            </a:pPr>
            <a:r>
              <a:rPr lang="zh-CN" altLang="en-US" sz="2400"/>
              <a:t>快餐午饭</a:t>
            </a:r>
            <a:endParaRPr lang="zh-CN" altLang="en-US" sz="2400"/>
          </a:p>
          <a:p>
            <a:pPr lvl="1" algn="l">
              <a:lnSpc>
                <a:spcPct val="90000"/>
              </a:lnSpc>
            </a:pPr>
            <a:r>
              <a:rPr lang="en-US" altLang="zh-CN" sz="2400"/>
              <a:t>a snack lunch</a:t>
            </a:r>
            <a:endParaRPr lang="en-US" altLang="zh-CN" sz="2400"/>
          </a:p>
          <a:p>
            <a:pPr algn="l">
              <a:lnSpc>
                <a:spcPct val="90000"/>
              </a:lnSpc>
            </a:pPr>
            <a:endParaRPr lang="en-US" sz="2400"/>
          </a:p>
          <a:p>
            <a:pPr algn="l">
              <a:lnSpc>
                <a:spcPct val="90000"/>
              </a:lnSpc>
            </a:pPr>
            <a:r>
              <a:rPr lang="en-US" sz="2400"/>
              <a:t>vi. to eat snacks between or instead of main meals	</a:t>
            </a:r>
            <a:r>
              <a:rPr lang="zh-CN" altLang="en-US" sz="2400"/>
              <a:t>吃点心</a:t>
            </a:r>
            <a:r>
              <a:rPr lang="en-US" altLang="zh-CN" sz="2400"/>
              <a:t>/</a:t>
            </a:r>
            <a:r>
              <a:rPr lang="zh-CN" altLang="en-US" sz="2400"/>
              <a:t>快餐</a:t>
            </a:r>
            <a:r>
              <a:rPr lang="en-US" altLang="zh-CN" sz="2400"/>
              <a:t>/</a:t>
            </a:r>
            <a:r>
              <a:rPr lang="zh-CN" altLang="en-US" sz="2400"/>
              <a:t>小吃</a:t>
            </a:r>
            <a:endParaRPr lang="zh-CN" altLang="en-US" sz="2400"/>
          </a:p>
          <a:p>
            <a:pPr lvl="1" algn="l">
              <a:lnSpc>
                <a:spcPct val="90000"/>
              </a:lnSpc>
            </a:pPr>
            <a:r>
              <a:rPr lang="en-US" sz="2400"/>
              <a:t>作为点心，水果比巧克力更有益于健康。</a:t>
            </a:r>
            <a:endParaRPr lang="en-US" sz="2400"/>
          </a:p>
          <a:p>
            <a:pPr lvl="1" algn="l">
              <a:lnSpc>
                <a:spcPct val="90000"/>
              </a:lnSpc>
            </a:pPr>
            <a:r>
              <a:rPr lang="en-US" sz="2400"/>
              <a:t>It's healthier to snack on fruit rather than chocolate.</a:t>
            </a:r>
            <a:endParaRPr lang="en-US" sz="2400"/>
          </a:p>
        </p:txBody>
      </p:sp>
      <p:sp>
        <p:nvSpPr>
          <p:cNvPr id="11" name="文本框 10"/>
          <p:cNvSpPr txBox="1"/>
          <p:nvPr/>
        </p:nvSpPr>
        <p:spPr>
          <a:xfrm>
            <a:off x="1763395" y="1682750"/>
            <a:ext cx="7948295" cy="474980"/>
          </a:xfrm>
          <a:prstGeom prst="rect">
            <a:avLst/>
          </a:prstGeom>
          <a:noFill/>
        </p:spPr>
        <p:txBody>
          <a:bodyPr wrap="square" rtlCol="0" anchor="t">
            <a:spAutoFit/>
          </a:bodyPr>
          <a:p>
            <a:pPr algn="ctr">
              <a:lnSpc>
                <a:spcPct val="80000"/>
              </a:lnSpc>
            </a:pPr>
            <a:r>
              <a:rPr lang="en-US" altLang="zh-CN" sz="4800" b="1" baseline="30000">
                <a:solidFill>
                  <a:schemeClr val="tx1">
                    <a:lumMod val="65000"/>
                    <a:lumOff val="35000"/>
                  </a:schemeClr>
                </a:solidFill>
                <a:latin typeface="Optima" panose="02000503060000020004" charset="0"/>
                <a:cs typeface="Optima" panose="02000503060000020004" charset="0"/>
                <a:sym typeface="+mn-ea"/>
              </a:rPr>
              <a:t>snack</a:t>
            </a:r>
            <a:endParaRPr lang="en-US" altLang="zh-CN" sz="4800" b="1" baseline="30000">
              <a:solidFill>
                <a:schemeClr val="tx1">
                  <a:lumMod val="65000"/>
                  <a:lumOff val="35000"/>
                </a:schemeClr>
              </a:solidFill>
              <a:latin typeface="Optima" panose="02000503060000020004" charset="0"/>
              <a:cs typeface="Optima" panose="02000503060000020004" charset="0"/>
              <a:sym typeface="+mn-ea"/>
            </a:endParaRPr>
          </a:p>
        </p:txBody>
      </p:sp>
      <p:sp>
        <p:nvSpPr>
          <p:cNvPr id="2" name="椭圆 12"/>
          <p:cNvSpPr/>
          <p:nvPr/>
        </p:nvSpPr>
        <p:spPr>
          <a:xfrm>
            <a:off x="5712189" y="447234"/>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 name="文本框1"/>
          <p:cNvSpPr txBox="1"/>
          <p:nvPr/>
        </p:nvSpPr>
        <p:spPr>
          <a:xfrm>
            <a:off x="6013088" y="606151"/>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词汇聚焦</a:t>
            </a:r>
            <a:endParaRPr kumimoji="0" lang="id-ID"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6" name="文本框2"/>
          <p:cNvSpPr/>
          <p:nvPr/>
        </p:nvSpPr>
        <p:spPr>
          <a:xfrm>
            <a:off x="7165340" y="661035"/>
            <a:ext cx="3718560" cy="275590"/>
          </a:xfrm>
          <a:prstGeom prst="rect">
            <a:avLst/>
          </a:prstGeom>
        </p:spPr>
        <p:txBody>
          <a:bodyPr wrap="square">
            <a:spAutoFit/>
          </a:bodyPr>
          <a:p>
            <a:pPr>
              <a:lnSpc>
                <a:spcPct val="60000"/>
              </a:lnSpc>
              <a:spcBef>
                <a:spcPts val="2950"/>
              </a:spcBef>
              <a:defRPr/>
            </a:pPr>
            <a:r>
              <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rPr>
              <a:t>Expression Focus</a:t>
            </a:r>
            <a:endPar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12"/>
          <p:cNvSpPr/>
          <p:nvPr/>
        </p:nvSpPr>
        <p:spPr>
          <a:xfrm>
            <a:off x="2213339" y="447221"/>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25" name="组合 24"/>
          <p:cNvGrpSpPr/>
          <p:nvPr/>
        </p:nvGrpSpPr>
        <p:grpSpPr>
          <a:xfrm>
            <a:off x="334963" y="536586"/>
            <a:ext cx="1308258" cy="571960"/>
            <a:chOff x="334963" y="455941"/>
            <a:chExt cx="1308258" cy="571960"/>
          </a:xfrm>
        </p:grpSpPr>
        <p:sp>
          <p:nvSpPr>
            <p:cNvPr id="14" name="文本框 13"/>
            <p:cNvSpPr txBox="1"/>
            <p:nvPr/>
          </p:nvSpPr>
          <p:spPr>
            <a:xfrm>
              <a:off x="545941" y="455941"/>
              <a:ext cx="1097280" cy="460375"/>
            </a:xfrm>
            <a:prstGeom prst="rect">
              <a:avLst/>
            </a:prstGeom>
            <a:noFill/>
          </p:spPr>
          <p:txBody>
            <a:bodyPr wrap="none" rtlCol="0">
              <a:spAutoFit/>
            </a:bodyPr>
            <a:lstStyle/>
            <a:p>
              <a:r>
                <a:rPr lang="zh-CN" altLang="en-US" sz="2400" b="1" dirty="0">
                  <a:solidFill>
                    <a:srgbClr val="7188A8"/>
                  </a:solidFill>
                  <a:latin typeface="Impact" panose="020B0806030902050204" charset="0"/>
                  <a:cs typeface="Impact" panose="020B0806030902050204" charset="0"/>
                  <a:sym typeface="+mn-lt"/>
                </a:rPr>
                <a:t>七选五</a:t>
              </a:r>
              <a:endParaRPr lang="zh-CN" altLang="en-US" sz="2400" b="1" dirty="0">
                <a:solidFill>
                  <a:srgbClr val="7188A8"/>
                </a:solidFill>
                <a:latin typeface="Impact" panose="020B0806030902050204" charset="0"/>
                <a:cs typeface="Impact" panose="020B0806030902050204" charset="0"/>
                <a:sym typeface="+mn-lt"/>
              </a:endParaRPr>
            </a:p>
          </p:txBody>
        </p:sp>
        <p:sp>
          <p:nvSpPr>
            <p:cNvPr id="16" name="矩形 15"/>
            <p:cNvSpPr/>
            <p:nvPr/>
          </p:nvSpPr>
          <p:spPr>
            <a:xfrm>
              <a:off x="334963" y="486219"/>
              <a:ext cx="278711" cy="541682"/>
            </a:xfrm>
            <a:prstGeom prst="rect">
              <a:avLst/>
            </a:prstGeom>
            <a:solidFill>
              <a:srgbClr val="718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sp>
        <p:nvSpPr>
          <p:cNvPr id="18" name="文本框1"/>
          <p:cNvSpPr txBox="1"/>
          <p:nvPr/>
        </p:nvSpPr>
        <p:spPr>
          <a:xfrm>
            <a:off x="2514238" y="573118"/>
            <a:ext cx="259715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原文出处 </a:t>
            </a:r>
            <a:r>
              <a:rPr kumimoji="0" sz="2000" i="0" u="none" strike="noStrike" kern="1200"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rPr>
              <a:t>网络科普知识</a:t>
            </a:r>
            <a:endParaRPr kumimoji="0" sz="2000" i="0" u="none" strike="noStrike" kern="1200"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endParaRPr>
          </a:p>
        </p:txBody>
      </p:sp>
      <p:cxnSp>
        <p:nvCxnSpPr>
          <p:cNvPr id="8" name="直接连接符 7"/>
          <p:cNvCxnSpPr/>
          <p:nvPr/>
        </p:nvCxnSpPr>
        <p:spPr>
          <a:xfrm flipV="1">
            <a:off x="327660" y="1090295"/>
            <a:ext cx="11534775" cy="14605"/>
          </a:xfrm>
          <a:prstGeom prst="line">
            <a:avLst/>
          </a:prstGeom>
          <a:ln w="38100">
            <a:solidFill>
              <a:srgbClr val="788EAC"/>
            </a:solidFill>
          </a:ln>
        </p:spPr>
        <p:style>
          <a:lnRef idx="1">
            <a:schemeClr val="accent1"/>
          </a:lnRef>
          <a:fillRef idx="0">
            <a:schemeClr val="accent1"/>
          </a:fillRef>
          <a:effectRef idx="0">
            <a:schemeClr val="accent1"/>
          </a:effectRef>
          <a:fontRef idx="minor">
            <a:schemeClr val="tx1"/>
          </a:fontRef>
        </p:style>
      </p:cxnSp>
      <p:sp>
        <p:nvSpPr>
          <p:cNvPr id="2" name="椭圆 12"/>
          <p:cNvSpPr/>
          <p:nvPr/>
        </p:nvSpPr>
        <p:spPr>
          <a:xfrm>
            <a:off x="5712189" y="447234"/>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 name="文本框1"/>
          <p:cNvSpPr txBox="1"/>
          <p:nvPr/>
        </p:nvSpPr>
        <p:spPr>
          <a:xfrm>
            <a:off x="6013088" y="606151"/>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词汇聚焦</a:t>
            </a:r>
            <a:endParaRPr kumimoji="0" lang="id-ID"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文本框2"/>
          <p:cNvSpPr/>
          <p:nvPr/>
        </p:nvSpPr>
        <p:spPr>
          <a:xfrm>
            <a:off x="7165340" y="661035"/>
            <a:ext cx="3718560" cy="275590"/>
          </a:xfrm>
          <a:prstGeom prst="rect">
            <a:avLst/>
          </a:prstGeom>
        </p:spPr>
        <p:txBody>
          <a:bodyPr wrap="square">
            <a:spAutoFit/>
          </a:bodyPr>
          <a:p>
            <a:pPr>
              <a:lnSpc>
                <a:spcPct val="60000"/>
              </a:lnSpc>
              <a:spcBef>
                <a:spcPts val="2950"/>
              </a:spcBef>
              <a:defRPr/>
            </a:pPr>
            <a:r>
              <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rPr>
              <a:t>Expression Focus</a:t>
            </a:r>
            <a:endPar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endParaRPr>
          </a:p>
        </p:txBody>
      </p:sp>
      <p:sp>
        <p:nvSpPr>
          <p:cNvPr id="6" name="文本框 5"/>
          <p:cNvSpPr txBox="1"/>
          <p:nvPr/>
        </p:nvSpPr>
        <p:spPr>
          <a:xfrm>
            <a:off x="855345" y="2474595"/>
            <a:ext cx="10233025" cy="2416175"/>
          </a:xfrm>
          <a:prstGeom prst="rect">
            <a:avLst/>
          </a:prstGeom>
          <a:noFill/>
        </p:spPr>
        <p:txBody>
          <a:bodyPr wrap="square" rtlCol="0">
            <a:spAutoFit/>
          </a:bodyPr>
          <a:p>
            <a:pPr algn="l">
              <a:lnSpc>
                <a:spcPct val="90000"/>
              </a:lnSpc>
            </a:pPr>
            <a:r>
              <a:rPr lang="en-US" sz="2400"/>
              <a:t>vt. to eat or drink sth	   </a:t>
            </a:r>
            <a:r>
              <a:rPr lang="zh-CN" altLang="en-US" sz="2400"/>
              <a:t>吃；喝；饮</a:t>
            </a:r>
            <a:endParaRPr lang="zh-CN" altLang="en-US" sz="2400"/>
          </a:p>
          <a:p>
            <a:pPr algn="l">
              <a:lnSpc>
                <a:spcPct val="90000"/>
              </a:lnSpc>
            </a:pPr>
            <a:endParaRPr lang="zh-CN" altLang="en-US" sz="2400"/>
          </a:p>
          <a:p>
            <a:pPr lvl="1" algn="l">
              <a:lnSpc>
                <a:spcPct val="90000"/>
              </a:lnSpc>
            </a:pPr>
            <a:r>
              <a:rPr lang="zh-CN" altLang="en-US" sz="2400"/>
              <a:t>他死亡前喝了大量的酒。</a:t>
            </a:r>
            <a:endParaRPr lang="zh-CN" altLang="en-US" sz="2400"/>
          </a:p>
          <a:p>
            <a:pPr lvl="1" algn="l">
              <a:lnSpc>
                <a:spcPct val="90000"/>
              </a:lnSpc>
            </a:pPr>
            <a:r>
              <a:rPr lang="en-US" altLang="zh-CN" sz="2400"/>
              <a:t>Before he died he had consumed a large quantity of alchohol.</a:t>
            </a:r>
            <a:endParaRPr lang="zh-CN" altLang="en-US" sz="2400"/>
          </a:p>
          <a:p>
            <a:pPr lvl="1" algn="l">
              <a:lnSpc>
                <a:spcPct val="90000"/>
              </a:lnSpc>
            </a:pPr>
            <a:endParaRPr lang="zh-CN" altLang="en-US" sz="2400" b="1">
              <a:solidFill>
                <a:srgbClr val="F8BAB0"/>
              </a:solidFill>
            </a:endParaRPr>
          </a:p>
          <a:p>
            <a:pPr lvl="1" algn="l">
              <a:lnSpc>
                <a:spcPct val="90000"/>
              </a:lnSpc>
            </a:pPr>
            <a:r>
              <a:rPr lang="zh-CN" altLang="en-US" sz="2400" b="1">
                <a:solidFill>
                  <a:srgbClr val="F8BAB0"/>
                </a:solidFill>
              </a:rPr>
              <a:t>什么时候吃这些点心并不重要。</a:t>
            </a:r>
            <a:endParaRPr lang="zh-CN" altLang="en-US" sz="2400" b="1">
              <a:solidFill>
                <a:srgbClr val="F8BAB0"/>
              </a:solidFill>
            </a:endParaRPr>
          </a:p>
          <a:p>
            <a:pPr lvl="1" algn="l">
              <a:lnSpc>
                <a:spcPct val="90000"/>
              </a:lnSpc>
            </a:pPr>
            <a:r>
              <a:rPr lang="en-US" altLang="zh-CN" sz="2400" b="1">
                <a:solidFill>
                  <a:srgbClr val="F8BAB0"/>
                </a:solidFill>
              </a:rPr>
              <a:t>The time these snacks are consumed does not matter.</a:t>
            </a:r>
            <a:endParaRPr lang="en-US" altLang="zh-CN" sz="2400" b="1">
              <a:solidFill>
                <a:srgbClr val="F8BAB0"/>
              </a:solidFill>
            </a:endParaRPr>
          </a:p>
        </p:txBody>
      </p:sp>
      <p:sp>
        <p:nvSpPr>
          <p:cNvPr id="11" name="文本框 10"/>
          <p:cNvSpPr txBox="1"/>
          <p:nvPr/>
        </p:nvSpPr>
        <p:spPr>
          <a:xfrm>
            <a:off x="1818005" y="1814830"/>
            <a:ext cx="7948295" cy="474980"/>
          </a:xfrm>
          <a:prstGeom prst="rect">
            <a:avLst/>
          </a:prstGeom>
          <a:noFill/>
        </p:spPr>
        <p:txBody>
          <a:bodyPr wrap="square" rtlCol="0" anchor="t">
            <a:spAutoFit/>
          </a:bodyPr>
          <a:p>
            <a:pPr algn="ctr">
              <a:lnSpc>
                <a:spcPct val="80000"/>
              </a:lnSpc>
            </a:pPr>
            <a:r>
              <a:rPr lang="en-US" altLang="zh-CN" sz="4800" b="1" baseline="30000">
                <a:solidFill>
                  <a:schemeClr val="tx1">
                    <a:lumMod val="65000"/>
                    <a:lumOff val="35000"/>
                  </a:schemeClr>
                </a:solidFill>
                <a:latin typeface="Optima" panose="02000503060000020004" charset="0"/>
                <a:cs typeface="Optima" panose="02000503060000020004" charset="0"/>
                <a:sym typeface="+mn-ea"/>
              </a:rPr>
              <a:t>consume</a:t>
            </a:r>
            <a:endParaRPr lang="en-US" altLang="zh-CN" sz="4800" b="1" baseline="30000">
              <a:solidFill>
                <a:schemeClr val="tx1">
                  <a:lumMod val="65000"/>
                  <a:lumOff val="35000"/>
                </a:schemeClr>
              </a:solidFill>
              <a:latin typeface="Optima" panose="02000503060000020004" charset="0"/>
              <a:cs typeface="Optima" panose="02000503060000020004" charset="0"/>
              <a:sym typeface="+mn-ea"/>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12"/>
          <p:cNvSpPr/>
          <p:nvPr/>
        </p:nvSpPr>
        <p:spPr>
          <a:xfrm>
            <a:off x="2213339" y="447221"/>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25" name="组合 24"/>
          <p:cNvGrpSpPr/>
          <p:nvPr/>
        </p:nvGrpSpPr>
        <p:grpSpPr>
          <a:xfrm>
            <a:off x="334963" y="536586"/>
            <a:ext cx="1308258" cy="571960"/>
            <a:chOff x="334963" y="455941"/>
            <a:chExt cx="1308258" cy="571960"/>
          </a:xfrm>
        </p:grpSpPr>
        <p:sp>
          <p:nvSpPr>
            <p:cNvPr id="14" name="文本框 13"/>
            <p:cNvSpPr txBox="1"/>
            <p:nvPr/>
          </p:nvSpPr>
          <p:spPr>
            <a:xfrm>
              <a:off x="545941" y="455941"/>
              <a:ext cx="1097280" cy="460375"/>
            </a:xfrm>
            <a:prstGeom prst="rect">
              <a:avLst/>
            </a:prstGeom>
            <a:noFill/>
          </p:spPr>
          <p:txBody>
            <a:bodyPr wrap="none" rtlCol="0">
              <a:spAutoFit/>
            </a:bodyPr>
            <a:lstStyle/>
            <a:p>
              <a:r>
                <a:rPr lang="zh-CN" altLang="en-US" sz="2400" b="1" dirty="0">
                  <a:solidFill>
                    <a:srgbClr val="7188A8"/>
                  </a:solidFill>
                  <a:latin typeface="Impact" panose="020B0806030902050204" charset="0"/>
                  <a:cs typeface="Impact" panose="020B0806030902050204" charset="0"/>
                  <a:sym typeface="+mn-lt"/>
                </a:rPr>
                <a:t>七选五</a:t>
              </a:r>
              <a:endParaRPr lang="zh-CN" altLang="en-US" sz="2400" b="1" dirty="0">
                <a:solidFill>
                  <a:srgbClr val="7188A8"/>
                </a:solidFill>
                <a:latin typeface="Impact" panose="020B0806030902050204" charset="0"/>
                <a:cs typeface="Impact" panose="020B0806030902050204" charset="0"/>
                <a:sym typeface="+mn-lt"/>
              </a:endParaRPr>
            </a:p>
          </p:txBody>
        </p:sp>
        <p:sp>
          <p:nvSpPr>
            <p:cNvPr id="16" name="矩形 15"/>
            <p:cNvSpPr/>
            <p:nvPr/>
          </p:nvSpPr>
          <p:spPr>
            <a:xfrm>
              <a:off x="334963" y="486219"/>
              <a:ext cx="278711" cy="541682"/>
            </a:xfrm>
            <a:prstGeom prst="rect">
              <a:avLst/>
            </a:prstGeom>
            <a:solidFill>
              <a:srgbClr val="718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sp>
        <p:nvSpPr>
          <p:cNvPr id="18" name="文本框1"/>
          <p:cNvSpPr txBox="1"/>
          <p:nvPr/>
        </p:nvSpPr>
        <p:spPr>
          <a:xfrm>
            <a:off x="2514238" y="573118"/>
            <a:ext cx="259715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原文出处 </a:t>
            </a:r>
            <a:r>
              <a:rPr kumimoji="0" sz="2000" i="0" u="none" strike="noStrike" kern="1200"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rPr>
              <a:t>网络科普知识</a:t>
            </a:r>
            <a:endParaRPr kumimoji="0" sz="2000" i="0" u="none" strike="noStrike" kern="1200"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endParaRPr>
          </a:p>
        </p:txBody>
      </p:sp>
      <p:cxnSp>
        <p:nvCxnSpPr>
          <p:cNvPr id="8" name="直接连接符 7"/>
          <p:cNvCxnSpPr/>
          <p:nvPr/>
        </p:nvCxnSpPr>
        <p:spPr>
          <a:xfrm flipV="1">
            <a:off x="327660" y="1090295"/>
            <a:ext cx="11534775" cy="14605"/>
          </a:xfrm>
          <a:prstGeom prst="line">
            <a:avLst/>
          </a:prstGeom>
          <a:ln w="38100">
            <a:solidFill>
              <a:srgbClr val="788EAC"/>
            </a:solidFill>
          </a:ln>
        </p:spPr>
        <p:style>
          <a:lnRef idx="1">
            <a:schemeClr val="accent1"/>
          </a:lnRef>
          <a:fillRef idx="0">
            <a:schemeClr val="accent1"/>
          </a:fillRef>
          <a:effectRef idx="0">
            <a:schemeClr val="accent1"/>
          </a:effectRef>
          <a:fontRef idx="minor">
            <a:schemeClr val="tx1"/>
          </a:fontRef>
        </p:style>
      </p:cxnSp>
      <p:sp>
        <p:nvSpPr>
          <p:cNvPr id="5" name="文本框 4"/>
          <p:cNvSpPr txBox="1"/>
          <p:nvPr/>
        </p:nvSpPr>
        <p:spPr>
          <a:xfrm>
            <a:off x="855345" y="2474595"/>
            <a:ext cx="9580880" cy="2822575"/>
          </a:xfrm>
          <a:prstGeom prst="rect">
            <a:avLst/>
          </a:prstGeom>
          <a:noFill/>
        </p:spPr>
        <p:txBody>
          <a:bodyPr wrap="square" rtlCol="0">
            <a:spAutoFit/>
          </a:bodyPr>
          <a:p>
            <a:pPr algn="l">
              <a:lnSpc>
                <a:spcPct val="90000"/>
              </a:lnSpc>
            </a:pPr>
            <a:r>
              <a:rPr lang="en-US" altLang="zh-CN" sz="2400"/>
              <a:t>conj. transitions to the following topic or effect from the prior information that you discussed    </a:t>
            </a:r>
            <a:r>
              <a:rPr lang="zh-CN" altLang="en-US" sz="2400"/>
              <a:t>因此；所以说；话虽如此</a:t>
            </a:r>
            <a:endParaRPr lang="en-US" altLang="zh-CN" sz="2400"/>
          </a:p>
          <a:p>
            <a:pPr algn="l">
              <a:lnSpc>
                <a:spcPct val="90000"/>
              </a:lnSpc>
            </a:pPr>
            <a:r>
              <a:rPr lang="zh-CN" altLang="en-US" sz="2400"/>
              <a:t>【</a:t>
            </a:r>
            <a:r>
              <a:rPr lang="en-US" altLang="zh-CN" sz="2400"/>
              <a:t>SYN</a:t>
            </a:r>
            <a:r>
              <a:rPr lang="zh-CN" altLang="en-US" sz="2400"/>
              <a:t>】</a:t>
            </a:r>
            <a:r>
              <a:rPr lang="en-US" altLang="zh-CN" sz="2400"/>
              <a:t>that said,/be that as it may,/ having said that,/nevertheless,/ with this in mind, this being said</a:t>
            </a:r>
            <a:endParaRPr lang="en-US" altLang="zh-CN" sz="2400"/>
          </a:p>
          <a:p>
            <a:pPr algn="l">
              <a:lnSpc>
                <a:spcPct val="90000"/>
              </a:lnSpc>
            </a:pPr>
            <a:endParaRPr lang="en-US" altLang="zh-CN" sz="2400"/>
          </a:p>
          <a:p>
            <a:pPr algn="l">
              <a:lnSpc>
                <a:spcPct val="90000"/>
              </a:lnSpc>
            </a:pPr>
            <a:endParaRPr lang="en-US" altLang="zh-CN" sz="2400"/>
          </a:p>
          <a:p>
            <a:pPr lvl="1" algn="l">
              <a:lnSpc>
                <a:spcPct val="100000"/>
              </a:lnSpc>
              <a:buClrTx/>
              <a:buSzTx/>
              <a:buNone/>
            </a:pPr>
            <a:r>
              <a:rPr lang="zh-CN" altLang="en-US" sz="2400" b="1">
                <a:solidFill>
                  <a:srgbClr val="F8BAB0"/>
                </a:solidFill>
              </a:rPr>
              <a:t>所以我们可以说，睡前吃东西并不会变胖。</a:t>
            </a:r>
            <a:endParaRPr lang="zh-CN" altLang="en-US" sz="2400" b="1">
              <a:solidFill>
                <a:srgbClr val="F8BAB0"/>
              </a:solidFill>
            </a:endParaRPr>
          </a:p>
          <a:p>
            <a:pPr lvl="1" algn="l">
              <a:lnSpc>
                <a:spcPct val="100000"/>
              </a:lnSpc>
              <a:buClrTx/>
              <a:buSzTx/>
              <a:buNone/>
            </a:pPr>
            <a:r>
              <a:rPr lang="zh-CN" altLang="en-US" sz="2400" b="1">
                <a:solidFill>
                  <a:srgbClr val="F8BAB0"/>
                </a:solidFill>
              </a:rPr>
              <a:t>That being said, you will not get fat if you eat before bed.</a:t>
            </a:r>
            <a:endParaRPr lang="zh-CN" altLang="en-US" sz="2400" b="1">
              <a:solidFill>
                <a:srgbClr val="F8BAB0"/>
              </a:solidFill>
            </a:endParaRPr>
          </a:p>
        </p:txBody>
      </p:sp>
      <p:sp>
        <p:nvSpPr>
          <p:cNvPr id="11" name="文本框 10"/>
          <p:cNvSpPr txBox="1"/>
          <p:nvPr/>
        </p:nvSpPr>
        <p:spPr>
          <a:xfrm>
            <a:off x="1786890" y="1736725"/>
            <a:ext cx="7948295" cy="474980"/>
          </a:xfrm>
          <a:prstGeom prst="rect">
            <a:avLst/>
          </a:prstGeom>
          <a:noFill/>
        </p:spPr>
        <p:txBody>
          <a:bodyPr wrap="square" rtlCol="0" anchor="t">
            <a:spAutoFit/>
          </a:bodyPr>
          <a:p>
            <a:pPr algn="ctr">
              <a:lnSpc>
                <a:spcPct val="80000"/>
              </a:lnSpc>
            </a:pPr>
            <a:r>
              <a:rPr lang="en-US" altLang="zh-CN" sz="4800" b="1" baseline="30000">
                <a:solidFill>
                  <a:schemeClr val="tx1">
                    <a:lumMod val="65000"/>
                    <a:lumOff val="35000"/>
                  </a:schemeClr>
                </a:solidFill>
                <a:latin typeface="Optima" panose="02000503060000020004" charset="0"/>
                <a:cs typeface="Optima" panose="02000503060000020004" charset="0"/>
                <a:sym typeface="+mn-ea"/>
              </a:rPr>
              <a:t>That being said,…</a:t>
            </a:r>
            <a:endParaRPr lang="en-US" altLang="zh-CN" sz="4800" b="1" baseline="30000">
              <a:solidFill>
                <a:schemeClr val="tx1">
                  <a:lumMod val="65000"/>
                  <a:lumOff val="35000"/>
                </a:schemeClr>
              </a:solidFill>
              <a:latin typeface="Optima" panose="02000503060000020004" charset="0"/>
              <a:cs typeface="Optima" panose="02000503060000020004" charset="0"/>
              <a:sym typeface="+mn-ea"/>
            </a:endParaRPr>
          </a:p>
        </p:txBody>
      </p:sp>
      <p:sp>
        <p:nvSpPr>
          <p:cNvPr id="2" name="椭圆 12"/>
          <p:cNvSpPr/>
          <p:nvPr/>
        </p:nvSpPr>
        <p:spPr>
          <a:xfrm>
            <a:off x="5712189" y="447234"/>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 name="文本框1"/>
          <p:cNvSpPr txBox="1"/>
          <p:nvPr/>
        </p:nvSpPr>
        <p:spPr>
          <a:xfrm>
            <a:off x="6013088" y="606151"/>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词汇聚焦</a:t>
            </a:r>
            <a:endParaRPr kumimoji="0" lang="id-ID"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6" name="文本框2"/>
          <p:cNvSpPr/>
          <p:nvPr/>
        </p:nvSpPr>
        <p:spPr>
          <a:xfrm>
            <a:off x="7165340" y="661035"/>
            <a:ext cx="3718560" cy="275590"/>
          </a:xfrm>
          <a:prstGeom prst="rect">
            <a:avLst/>
          </a:prstGeom>
        </p:spPr>
        <p:txBody>
          <a:bodyPr wrap="square">
            <a:spAutoFit/>
          </a:bodyPr>
          <a:p>
            <a:pPr>
              <a:lnSpc>
                <a:spcPct val="60000"/>
              </a:lnSpc>
              <a:spcBef>
                <a:spcPts val="2950"/>
              </a:spcBef>
              <a:defRPr/>
            </a:pPr>
            <a:r>
              <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rPr>
              <a:t>Expression Focus</a:t>
            </a:r>
            <a:endPar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r="72854"/>
          <a:stretch>
            <a:fillRect/>
          </a:stretch>
        </p:blipFill>
        <p:spPr>
          <a:xfrm>
            <a:off x="-194553" y="0"/>
            <a:ext cx="3307404" cy="6858001"/>
          </a:xfrm>
          <a:prstGeom prst="rect">
            <a:avLst/>
          </a:prstGeom>
        </p:spPr>
      </p:pic>
      <p:pic>
        <p:nvPicPr>
          <p:cNvPr id="5" name="图片 4"/>
          <p:cNvPicPr>
            <a:picLocks noChangeAspect="1"/>
          </p:cNvPicPr>
          <p:nvPr/>
        </p:nvPicPr>
        <p:blipFill rotWithShape="1">
          <a:blip r:embed="rId1">
            <a:extLst>
              <a:ext uri="{28A0092B-C50C-407E-A947-70E740481C1C}">
                <a14:useLocalDpi xmlns:a14="http://schemas.microsoft.com/office/drawing/2010/main" val="0"/>
              </a:ext>
            </a:extLst>
          </a:blip>
          <a:srcRect r="72854"/>
          <a:stretch>
            <a:fillRect/>
          </a:stretch>
        </p:blipFill>
        <p:spPr>
          <a:xfrm rot="10800000">
            <a:off x="8934653" y="0"/>
            <a:ext cx="3307404" cy="6858001"/>
          </a:xfrm>
          <a:prstGeom prst="rect">
            <a:avLst/>
          </a:prstGeom>
        </p:spPr>
      </p:pic>
      <p:sp>
        <p:nvSpPr>
          <p:cNvPr id="8" name="文本框2"/>
          <p:cNvSpPr>
            <a:spLocks noChangeArrowheads="1"/>
          </p:cNvSpPr>
          <p:nvPr/>
        </p:nvSpPr>
        <p:spPr bwMode="auto">
          <a:xfrm>
            <a:off x="1452307" y="1141718"/>
            <a:ext cx="9287387" cy="738505"/>
          </a:xfrm>
          <a:prstGeom prst="rect">
            <a:avLst/>
          </a:prstGeom>
          <a:noFill/>
          <a:ln>
            <a:noFill/>
          </a:ln>
          <a:effec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800" b="1" i="0" u="none" strike="noStrike" kern="1200" cap="none" spc="0" normalizeH="0" baseline="0" noProof="0" dirty="0">
                <a:ln>
                  <a:noFill/>
                </a:ln>
                <a:solidFill>
                  <a:srgbClr val="7188A8"/>
                </a:solidFill>
                <a:effectLst/>
                <a:uLnTx/>
                <a:uFillTx/>
                <a:latin typeface="Impact" panose="020B0806030902050204" charset="0"/>
                <a:ea typeface="思源黑体 CN Heavy" panose="020B0A00000000000000" pitchFamily="34" charset="-122"/>
                <a:cs typeface="Impact" panose="020B0806030902050204" charset="0"/>
                <a:sym typeface="+mn-lt"/>
              </a:rPr>
              <a:t>Contents</a:t>
            </a:r>
            <a:endParaRPr kumimoji="0" lang="en-US" altLang="zh-CN" sz="4800" b="1" i="0" u="none" strike="noStrike" kern="1200" cap="none" spc="0" normalizeH="0" baseline="0" noProof="0" dirty="0">
              <a:ln>
                <a:noFill/>
              </a:ln>
              <a:solidFill>
                <a:srgbClr val="7188A8"/>
              </a:solidFill>
              <a:effectLst/>
              <a:uLnTx/>
              <a:uFillTx/>
              <a:latin typeface="Impact" panose="020B0806030902050204" charset="0"/>
              <a:ea typeface="思源黑体 CN Heavy" panose="020B0A00000000000000" pitchFamily="34" charset="-122"/>
              <a:cs typeface="Impact" panose="020B0806030902050204" charset="0"/>
              <a:sym typeface="+mn-lt"/>
            </a:endParaRPr>
          </a:p>
        </p:txBody>
      </p:sp>
      <p:grpSp>
        <p:nvGrpSpPr>
          <p:cNvPr id="9" name="组合 8"/>
          <p:cNvGrpSpPr/>
          <p:nvPr/>
        </p:nvGrpSpPr>
        <p:grpSpPr>
          <a:xfrm>
            <a:off x="2272191" y="2739946"/>
            <a:ext cx="4555528" cy="762342"/>
            <a:chOff x="1685050" y="2134091"/>
            <a:chExt cx="4555528" cy="762342"/>
          </a:xfrm>
        </p:grpSpPr>
        <p:sp>
          <p:nvSpPr>
            <p:cNvPr id="10" name="矩形 9"/>
            <p:cNvSpPr/>
            <p:nvPr/>
          </p:nvSpPr>
          <p:spPr>
            <a:xfrm>
              <a:off x="1685050" y="2179737"/>
              <a:ext cx="556592" cy="556592"/>
            </a:xfrm>
            <a:prstGeom prst="rect">
              <a:avLst/>
            </a:prstGeom>
            <a:solidFill>
              <a:srgbClr val="F7B1A6"/>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prstClr val="white"/>
                  </a:solidFill>
                  <a:effectLst/>
                  <a:uLnTx/>
                  <a:uFillTx/>
                  <a:latin typeface="Aharoni" panose="02010803020104030203" pitchFamily="2" charset="-79"/>
                  <a:ea typeface="等线" panose="02010600030101010101" pitchFamily="2" charset="-122"/>
                  <a:cs typeface="Aharoni" panose="02010803020104030203" pitchFamily="2" charset="-79"/>
                </a:rPr>
                <a:t>01</a:t>
              </a:r>
              <a:endParaRPr kumimoji="0" lang="zh-CN" altLang="en-US" sz="2400" b="0" i="0" u="none" strike="noStrike" kern="1200" cap="none" spc="0" normalizeH="0" baseline="0" noProof="0" dirty="0">
                <a:ln>
                  <a:noFill/>
                </a:ln>
                <a:solidFill>
                  <a:prstClr val="white"/>
                </a:solidFill>
                <a:effectLst/>
                <a:uLnTx/>
                <a:uFillTx/>
                <a:latin typeface="Aharoni" panose="02010803020104030203" pitchFamily="2" charset="-79"/>
                <a:ea typeface="等线" panose="02010600030101010101" pitchFamily="2" charset="-122"/>
                <a:cs typeface="Aharoni" panose="02010803020104030203" pitchFamily="2" charset="-79"/>
              </a:endParaRPr>
            </a:p>
          </p:txBody>
        </p:sp>
        <p:sp>
          <p:nvSpPr>
            <p:cNvPr id="11" name="文本框 10"/>
            <p:cNvSpPr txBox="1"/>
            <p:nvPr/>
          </p:nvSpPr>
          <p:spPr>
            <a:xfrm>
              <a:off x="2241642" y="2134091"/>
              <a:ext cx="2773680" cy="4603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rgbClr val="7188A8"/>
                  </a:solidFill>
                  <a:effectLst/>
                  <a:uLnTx/>
                  <a:uFillTx/>
                  <a:latin typeface="等线" panose="02010600030101010101" pitchFamily="2" charset="-122"/>
                  <a:ea typeface="等线" panose="02010600030101010101" pitchFamily="2" charset="-122"/>
                  <a:cs typeface="+mn-ea"/>
                  <a:sym typeface="+mn-lt"/>
                </a:rPr>
                <a:t>阅读理解</a:t>
              </a:r>
              <a:r>
                <a:rPr kumimoji="0" lang="zh-CN" altLang="en-US" b="1" i="0" u="none" strike="noStrike" kern="1200" cap="none" spc="0" normalizeH="0" baseline="0" noProof="0" dirty="0">
                  <a:ln>
                    <a:noFill/>
                  </a:ln>
                  <a:solidFill>
                    <a:srgbClr val="7188A8"/>
                  </a:solidFill>
                  <a:effectLst/>
                  <a:uLnTx/>
                  <a:uFillTx/>
                  <a:latin typeface="等线" panose="02010600030101010101" pitchFamily="2" charset="-122"/>
                  <a:ea typeface="等线" panose="02010600030101010101" pitchFamily="2" charset="-122"/>
                  <a:cs typeface="+mn-ea"/>
                  <a:sym typeface="+mn-lt"/>
                </a:rPr>
                <a:t>（含七选五）</a:t>
              </a:r>
              <a:endParaRPr kumimoji="0" lang="zh-CN" altLang="en-US" b="1" i="0" u="none" strike="noStrike" kern="1200" cap="none" spc="0" normalizeH="0" baseline="0" noProof="0" dirty="0">
                <a:ln>
                  <a:noFill/>
                </a:ln>
                <a:solidFill>
                  <a:srgbClr val="7188A8"/>
                </a:solidFill>
                <a:effectLst/>
                <a:uLnTx/>
                <a:uFillTx/>
                <a:latin typeface="等线" panose="02010600030101010101" pitchFamily="2" charset="-122"/>
                <a:ea typeface="等线" panose="02010600030101010101" pitchFamily="2" charset="-122"/>
                <a:cs typeface="+mn-ea"/>
                <a:sym typeface="+mn-lt"/>
              </a:endParaRPr>
            </a:p>
          </p:txBody>
        </p:sp>
        <p:sp>
          <p:nvSpPr>
            <p:cNvPr id="12" name="矩形 11"/>
            <p:cNvSpPr/>
            <p:nvPr/>
          </p:nvSpPr>
          <p:spPr>
            <a:xfrm>
              <a:off x="2272434" y="2482413"/>
              <a:ext cx="3968144" cy="4140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050" noProof="0" dirty="0">
                  <a:ln>
                    <a:noFill/>
                  </a:ln>
                  <a:solidFill>
                    <a:prstClr val="white">
                      <a:lumMod val="50000"/>
                    </a:prstClr>
                  </a:solidFill>
                  <a:effectLst/>
                  <a:uLnTx/>
                  <a:uFillTx/>
                  <a:latin typeface="等线" panose="02010600030101010101" pitchFamily="2" charset="-122"/>
                  <a:ea typeface="等线" panose="02010600030101010101" pitchFamily="2" charset="-122"/>
                  <a:sym typeface="+mn-ea"/>
                </a:rPr>
                <a:t>Reading Comprehension</a:t>
              </a:r>
              <a:endParaRPr kumimoji="0" lang="en-US" sz="1050" b="0" i="0" u="none" strike="noStrike" kern="1200" cap="none" spc="0" normalizeH="0" baseline="0" noProof="0" dirty="0">
                <a:ln>
                  <a:noFill/>
                </a:ln>
                <a:solidFill>
                  <a:prstClr val="white">
                    <a:lumMod val="50000"/>
                  </a:prstClr>
                </a:solidFill>
                <a:effectLst/>
                <a:uLnTx/>
                <a:uFillTx/>
                <a:latin typeface="等线" panose="02010600030101010101" pitchFamily="2" charset="-122"/>
                <a:ea typeface="等线"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050" b="0" i="0" u="none" strike="noStrike" kern="1200" cap="none" spc="0" normalizeH="0" baseline="0" noProof="0" dirty="0">
                <a:ln>
                  <a:noFill/>
                </a:ln>
                <a:solidFill>
                  <a:prstClr val="white">
                    <a:lumMod val="50000"/>
                  </a:prstClr>
                </a:solidFill>
                <a:effectLst/>
                <a:uLnTx/>
                <a:uFillTx/>
                <a:latin typeface="等线" panose="02010600030101010101" pitchFamily="2" charset="-122"/>
                <a:ea typeface="等线" panose="02010600030101010101" pitchFamily="2" charset="-122"/>
                <a:cs typeface="+mn-cs"/>
              </a:endParaRPr>
            </a:p>
          </p:txBody>
        </p:sp>
      </p:grpSp>
      <p:grpSp>
        <p:nvGrpSpPr>
          <p:cNvPr id="13" name="组合 12"/>
          <p:cNvGrpSpPr/>
          <p:nvPr/>
        </p:nvGrpSpPr>
        <p:grpSpPr>
          <a:xfrm>
            <a:off x="2272191" y="4544142"/>
            <a:ext cx="4555528" cy="762416"/>
            <a:chOff x="1685050" y="2594392"/>
            <a:chExt cx="4555528" cy="762416"/>
          </a:xfrm>
        </p:grpSpPr>
        <p:sp>
          <p:nvSpPr>
            <p:cNvPr id="14" name="矩形 13"/>
            <p:cNvSpPr/>
            <p:nvPr/>
          </p:nvSpPr>
          <p:spPr>
            <a:xfrm>
              <a:off x="1685050" y="2594392"/>
              <a:ext cx="556592" cy="556592"/>
            </a:xfrm>
            <a:prstGeom prst="rect">
              <a:avLst/>
            </a:prstGeom>
            <a:solidFill>
              <a:srgbClr val="7188A8"/>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prstClr val="white"/>
                  </a:solidFill>
                  <a:effectLst/>
                  <a:uLnTx/>
                  <a:uFillTx/>
                  <a:latin typeface="Aharoni" panose="02010803020104030203" pitchFamily="2" charset="-79"/>
                  <a:ea typeface="等线" panose="02010600030101010101" pitchFamily="2" charset="-122"/>
                  <a:cs typeface="Aharoni" panose="02010803020104030203" pitchFamily="2" charset="-79"/>
                </a:rPr>
                <a:t>03</a:t>
              </a:r>
              <a:endParaRPr kumimoji="0" lang="zh-CN" altLang="en-US" sz="2400" b="0" i="0" u="none" strike="noStrike" kern="1200" cap="none" spc="0" normalizeH="0" baseline="0" noProof="0" dirty="0">
                <a:ln>
                  <a:noFill/>
                </a:ln>
                <a:solidFill>
                  <a:prstClr val="white"/>
                </a:solidFill>
                <a:effectLst/>
                <a:uLnTx/>
                <a:uFillTx/>
                <a:latin typeface="Aharoni" panose="02010803020104030203" pitchFamily="2" charset="-79"/>
                <a:ea typeface="等线" panose="02010600030101010101" pitchFamily="2" charset="-122"/>
                <a:cs typeface="Aharoni" panose="02010803020104030203" pitchFamily="2" charset="-79"/>
              </a:endParaRPr>
            </a:p>
          </p:txBody>
        </p:sp>
        <p:sp>
          <p:nvSpPr>
            <p:cNvPr id="15" name="文本框 14"/>
            <p:cNvSpPr txBox="1"/>
            <p:nvPr/>
          </p:nvSpPr>
          <p:spPr>
            <a:xfrm>
              <a:off x="2241642" y="2594466"/>
              <a:ext cx="1402080" cy="4603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400" b="1" noProof="0" dirty="0">
                  <a:ln>
                    <a:noFill/>
                  </a:ln>
                  <a:solidFill>
                    <a:srgbClr val="7188A8"/>
                  </a:solidFill>
                  <a:effectLst/>
                  <a:uLnTx/>
                  <a:uFillTx/>
                  <a:latin typeface="等线" panose="02010600030101010101" pitchFamily="2" charset="-122"/>
                  <a:ea typeface="等线" panose="02010600030101010101" pitchFamily="2" charset="-122"/>
                  <a:cs typeface="+mn-ea"/>
                  <a:sym typeface="+mn-lt"/>
                </a:rPr>
                <a:t>语法填空</a:t>
              </a:r>
              <a:endParaRPr kumimoji="0" lang="zh-CN" altLang="en-US" sz="2400" b="1" i="0" u="none" strike="noStrike" kern="1200" cap="none" spc="0" normalizeH="0" baseline="0" noProof="0" dirty="0">
                <a:ln>
                  <a:noFill/>
                </a:ln>
                <a:solidFill>
                  <a:srgbClr val="7188A8"/>
                </a:solidFill>
                <a:effectLst/>
                <a:uLnTx/>
                <a:uFillTx/>
                <a:latin typeface="等线" panose="02010600030101010101" pitchFamily="2" charset="-122"/>
                <a:ea typeface="等线" panose="02010600030101010101" pitchFamily="2" charset="-122"/>
                <a:cs typeface="+mn-ea"/>
                <a:sym typeface="+mn-lt"/>
              </a:endParaRPr>
            </a:p>
          </p:txBody>
        </p:sp>
        <p:sp>
          <p:nvSpPr>
            <p:cNvPr id="16" name="矩形 15"/>
            <p:cNvSpPr/>
            <p:nvPr/>
          </p:nvSpPr>
          <p:spPr>
            <a:xfrm>
              <a:off x="2272434" y="2942788"/>
              <a:ext cx="3968144" cy="4140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050" noProof="0" dirty="0">
                  <a:ln>
                    <a:noFill/>
                  </a:ln>
                  <a:solidFill>
                    <a:prstClr val="white">
                      <a:lumMod val="50000"/>
                    </a:prstClr>
                  </a:solidFill>
                  <a:effectLst/>
                  <a:uLnTx/>
                  <a:uFillTx/>
                  <a:latin typeface="等线" panose="02010600030101010101" pitchFamily="2" charset="-122"/>
                  <a:ea typeface="等线" panose="02010600030101010101" pitchFamily="2" charset="-122"/>
                  <a:sym typeface="+mn-ea"/>
                </a:rPr>
                <a:t>Blank Filling</a:t>
              </a:r>
              <a:endParaRPr kumimoji="0" lang="en-US" sz="1050" b="0" i="0" u="none" strike="noStrike" kern="1200" cap="none" spc="0" normalizeH="0" baseline="0" noProof="0" dirty="0">
                <a:ln>
                  <a:noFill/>
                </a:ln>
                <a:solidFill>
                  <a:prstClr val="white">
                    <a:lumMod val="50000"/>
                  </a:prstClr>
                </a:solidFill>
                <a:effectLst/>
                <a:uLnTx/>
                <a:uFillTx/>
                <a:latin typeface="等线" panose="02010600030101010101" pitchFamily="2" charset="-122"/>
                <a:ea typeface="等线"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50" b="0" i="0" u="none" strike="noStrike" kern="1200" cap="none" spc="0" normalizeH="0" baseline="0" noProof="0" dirty="0">
                <a:ln>
                  <a:noFill/>
                </a:ln>
                <a:solidFill>
                  <a:prstClr val="white">
                    <a:lumMod val="50000"/>
                  </a:prstClr>
                </a:solidFill>
                <a:effectLst/>
                <a:uLnTx/>
                <a:uFillTx/>
                <a:latin typeface="等线" panose="02010600030101010101" pitchFamily="2" charset="-122"/>
                <a:ea typeface="等线" panose="02010600030101010101" pitchFamily="2" charset="-122"/>
                <a:cs typeface="+mn-cs"/>
              </a:endParaRPr>
            </a:p>
          </p:txBody>
        </p:sp>
      </p:grpSp>
      <p:grpSp>
        <p:nvGrpSpPr>
          <p:cNvPr id="21" name="组合 20"/>
          <p:cNvGrpSpPr/>
          <p:nvPr/>
        </p:nvGrpSpPr>
        <p:grpSpPr>
          <a:xfrm>
            <a:off x="2271757" y="3648557"/>
            <a:ext cx="4555528" cy="556592"/>
            <a:chOff x="1685050" y="2179737"/>
            <a:chExt cx="4555528" cy="556592"/>
          </a:xfrm>
        </p:grpSpPr>
        <p:sp>
          <p:nvSpPr>
            <p:cNvPr id="22" name="矩形 21"/>
            <p:cNvSpPr/>
            <p:nvPr/>
          </p:nvSpPr>
          <p:spPr>
            <a:xfrm>
              <a:off x="1685050" y="2179737"/>
              <a:ext cx="556592" cy="556592"/>
            </a:xfrm>
            <a:prstGeom prst="rect">
              <a:avLst/>
            </a:prstGeom>
            <a:solidFill>
              <a:srgbClr val="96C0E9"/>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prstClr val="white"/>
                  </a:solidFill>
                  <a:effectLst/>
                  <a:uLnTx/>
                  <a:uFillTx/>
                  <a:latin typeface="Aharoni" panose="02010803020104030203" pitchFamily="2" charset="-79"/>
                  <a:ea typeface="等线" panose="02010600030101010101" pitchFamily="2" charset="-122"/>
                  <a:cs typeface="Aharoni" panose="02010803020104030203" pitchFamily="2" charset="-79"/>
                </a:rPr>
                <a:t>02</a:t>
              </a:r>
              <a:endParaRPr kumimoji="0" lang="zh-CN" altLang="en-US" sz="2400" b="0" i="0" u="none" strike="noStrike" kern="1200" cap="none" spc="0" normalizeH="0" baseline="0" noProof="0" dirty="0">
                <a:ln>
                  <a:noFill/>
                </a:ln>
                <a:solidFill>
                  <a:prstClr val="white"/>
                </a:solidFill>
                <a:effectLst/>
                <a:uLnTx/>
                <a:uFillTx/>
                <a:latin typeface="Aharoni" panose="02010803020104030203" pitchFamily="2" charset="-79"/>
                <a:ea typeface="等线" panose="02010600030101010101" pitchFamily="2" charset="-122"/>
                <a:cs typeface="Aharoni" panose="02010803020104030203" pitchFamily="2" charset="-79"/>
              </a:endParaRPr>
            </a:p>
          </p:txBody>
        </p:sp>
        <p:sp>
          <p:nvSpPr>
            <p:cNvPr id="23" name="文本框 22"/>
            <p:cNvSpPr txBox="1"/>
            <p:nvPr/>
          </p:nvSpPr>
          <p:spPr>
            <a:xfrm>
              <a:off x="2241642" y="2195051"/>
              <a:ext cx="1402080" cy="4603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rgbClr val="7188A8"/>
                  </a:solidFill>
                  <a:effectLst/>
                  <a:uLnTx/>
                  <a:uFillTx/>
                  <a:latin typeface="等线" panose="02010600030101010101" pitchFamily="2" charset="-122"/>
                  <a:ea typeface="等线" panose="02010600030101010101" pitchFamily="2" charset="-122"/>
                  <a:cs typeface="+mn-ea"/>
                  <a:sym typeface="+mn-lt"/>
                </a:rPr>
                <a:t>完型填空</a:t>
              </a:r>
              <a:endParaRPr kumimoji="0" lang="zh-CN" altLang="en-US" sz="2400" b="1" i="0" u="none" strike="noStrike" kern="1200" cap="none" spc="0" normalizeH="0" baseline="0" noProof="0" dirty="0">
                <a:ln>
                  <a:noFill/>
                </a:ln>
                <a:solidFill>
                  <a:srgbClr val="7188A8"/>
                </a:solidFill>
                <a:effectLst/>
                <a:uLnTx/>
                <a:uFillTx/>
                <a:latin typeface="等线" panose="02010600030101010101" pitchFamily="2" charset="-122"/>
                <a:ea typeface="等线" panose="02010600030101010101" pitchFamily="2" charset="-122"/>
                <a:cs typeface="+mn-ea"/>
                <a:sym typeface="+mn-lt"/>
              </a:endParaRPr>
            </a:p>
          </p:txBody>
        </p:sp>
        <p:sp>
          <p:nvSpPr>
            <p:cNvPr id="24" name="矩形 23"/>
            <p:cNvSpPr/>
            <p:nvPr/>
          </p:nvSpPr>
          <p:spPr>
            <a:xfrm>
              <a:off x="2272434" y="2482413"/>
              <a:ext cx="3968144" cy="2527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050" b="0" i="0" u="none" strike="noStrike" kern="1200" cap="none" spc="0" normalizeH="0" baseline="0" noProof="0" dirty="0">
                <a:ln>
                  <a:noFill/>
                </a:ln>
                <a:solidFill>
                  <a:prstClr val="white">
                    <a:lumMod val="50000"/>
                  </a:prstClr>
                </a:solidFill>
                <a:effectLst/>
                <a:uLnTx/>
                <a:uFillTx/>
                <a:latin typeface="等线" panose="02010600030101010101" pitchFamily="2" charset="-122"/>
                <a:ea typeface="等线" panose="02010600030101010101" pitchFamily="2" charset="-122"/>
                <a:cs typeface="+mn-cs"/>
              </a:endParaRPr>
            </a:p>
          </p:txBody>
        </p:sp>
      </p:grpSp>
      <p:grpSp>
        <p:nvGrpSpPr>
          <p:cNvPr id="25" name="组合 24"/>
          <p:cNvGrpSpPr/>
          <p:nvPr/>
        </p:nvGrpSpPr>
        <p:grpSpPr>
          <a:xfrm>
            <a:off x="7054274" y="4083841"/>
            <a:ext cx="3998936" cy="601052"/>
            <a:chOff x="2241642" y="2134091"/>
            <a:chExt cx="3998936" cy="601052"/>
          </a:xfrm>
        </p:grpSpPr>
        <p:sp>
          <p:nvSpPr>
            <p:cNvPr id="27" name="文本框 26"/>
            <p:cNvSpPr txBox="1"/>
            <p:nvPr/>
          </p:nvSpPr>
          <p:spPr>
            <a:xfrm>
              <a:off x="2241642" y="2134091"/>
              <a:ext cx="309880" cy="4603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1" i="0" u="none" strike="noStrike" kern="1200" cap="none" spc="0" normalizeH="0" baseline="0" noProof="0" dirty="0">
                <a:ln>
                  <a:noFill/>
                </a:ln>
                <a:solidFill>
                  <a:srgbClr val="7188A8"/>
                </a:solidFill>
                <a:effectLst/>
                <a:uLnTx/>
                <a:uFillTx/>
                <a:latin typeface="等线" panose="02010600030101010101" pitchFamily="2" charset="-122"/>
                <a:ea typeface="等线" panose="02010600030101010101" pitchFamily="2" charset="-122"/>
                <a:cs typeface="+mn-ea"/>
                <a:sym typeface="+mn-lt"/>
              </a:endParaRPr>
            </a:p>
          </p:txBody>
        </p:sp>
        <p:sp>
          <p:nvSpPr>
            <p:cNvPr id="28" name="矩形 27"/>
            <p:cNvSpPr/>
            <p:nvPr/>
          </p:nvSpPr>
          <p:spPr>
            <a:xfrm>
              <a:off x="2272434" y="2482413"/>
              <a:ext cx="3968144" cy="2527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050" b="0" i="0" u="none" strike="noStrike" kern="1200" cap="none" spc="0" normalizeH="0" baseline="0" noProof="0" dirty="0">
                <a:ln>
                  <a:noFill/>
                </a:ln>
                <a:solidFill>
                  <a:prstClr val="white">
                    <a:lumMod val="50000"/>
                  </a:prstClr>
                </a:solidFill>
                <a:effectLst/>
                <a:uLnTx/>
                <a:uFillTx/>
                <a:latin typeface="等线" panose="02010600030101010101" pitchFamily="2" charset="-122"/>
                <a:ea typeface="等线" panose="02010600030101010101" pitchFamily="2" charset="-122"/>
                <a:cs typeface="+mn-cs"/>
              </a:endParaRPr>
            </a:p>
          </p:txBody>
        </p:sp>
      </p:grpSp>
      <p:cxnSp>
        <p:nvCxnSpPr>
          <p:cNvPr id="29" name="直接连接符 28"/>
          <p:cNvCxnSpPr/>
          <p:nvPr/>
        </p:nvCxnSpPr>
        <p:spPr>
          <a:xfrm flipV="1">
            <a:off x="4703445" y="1901190"/>
            <a:ext cx="2629535" cy="29210"/>
          </a:xfrm>
          <a:prstGeom prst="line">
            <a:avLst/>
          </a:prstGeom>
          <a:ln w="38100">
            <a:solidFill>
              <a:srgbClr val="7188A8"/>
            </a:solidFill>
          </a:ln>
        </p:spPr>
        <p:style>
          <a:lnRef idx="1">
            <a:schemeClr val="accent1"/>
          </a:lnRef>
          <a:fillRef idx="0">
            <a:schemeClr val="accent1"/>
          </a:fillRef>
          <a:effectRef idx="0">
            <a:schemeClr val="accent1"/>
          </a:effectRef>
          <a:fontRef idx="minor">
            <a:schemeClr val="tx1"/>
          </a:fontRef>
        </p:style>
      </p:cxnSp>
      <p:sp>
        <p:nvSpPr>
          <p:cNvPr id="2" name="矩形 1"/>
          <p:cNvSpPr/>
          <p:nvPr/>
        </p:nvSpPr>
        <p:spPr>
          <a:xfrm>
            <a:off x="2958000" y="3952738"/>
            <a:ext cx="3968144" cy="252730"/>
          </a:xfrm>
          <a:prstGeom prst="rect">
            <a:avLst/>
          </a:prstGeom>
        </p:spPr>
        <p:txBody>
          <a:bodyPr wrap="square">
            <a:spAutoFit/>
          </a:bodyPr>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050" b="0" i="0" u="none" strike="noStrike" kern="1200" cap="none" spc="0" normalizeH="0" baseline="0" noProof="0" dirty="0">
                <a:ln>
                  <a:noFill/>
                </a:ln>
                <a:solidFill>
                  <a:prstClr val="white">
                    <a:lumMod val="50000"/>
                  </a:prstClr>
                </a:solidFill>
                <a:effectLst/>
                <a:uLnTx/>
                <a:uFillTx/>
                <a:latin typeface="等线" panose="02010600030101010101" pitchFamily="2" charset="-122"/>
                <a:ea typeface="等线" panose="02010600030101010101" pitchFamily="2" charset="-122"/>
                <a:cs typeface="+mn-cs"/>
              </a:rPr>
              <a:t>Cloze</a:t>
            </a:r>
            <a:endParaRPr kumimoji="0" lang="zh-CN" altLang="en-US" sz="1050" b="0" i="0" u="none" strike="noStrike" kern="1200" cap="none" spc="0" normalizeH="0" baseline="0" noProof="0" dirty="0">
              <a:ln>
                <a:noFill/>
              </a:ln>
              <a:solidFill>
                <a:prstClr val="white">
                  <a:lumMod val="50000"/>
                </a:prstClr>
              </a:solidFill>
              <a:effectLst/>
              <a:uLnTx/>
              <a:uFillTx/>
              <a:latin typeface="等线" panose="02010600030101010101" pitchFamily="2" charset="-122"/>
              <a:ea typeface="等线" panose="02010600030101010101" pitchFamily="2" charset="-122"/>
              <a:cs typeface="+mn-c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r="72854"/>
          <a:stretch>
            <a:fillRect/>
          </a:stretch>
        </p:blipFill>
        <p:spPr>
          <a:xfrm>
            <a:off x="-194553" y="0"/>
            <a:ext cx="3307404" cy="6858001"/>
          </a:xfrm>
          <a:prstGeom prst="rect">
            <a:avLst/>
          </a:prstGeom>
        </p:spPr>
      </p:pic>
      <p:pic>
        <p:nvPicPr>
          <p:cNvPr id="5" name="图片 4"/>
          <p:cNvPicPr>
            <a:picLocks noChangeAspect="1"/>
          </p:cNvPicPr>
          <p:nvPr/>
        </p:nvPicPr>
        <p:blipFill rotWithShape="1">
          <a:blip r:embed="rId1">
            <a:extLst>
              <a:ext uri="{28A0092B-C50C-407E-A947-70E740481C1C}">
                <a14:useLocalDpi xmlns:a14="http://schemas.microsoft.com/office/drawing/2010/main" val="0"/>
              </a:ext>
            </a:extLst>
          </a:blip>
          <a:srcRect r="72854"/>
          <a:stretch>
            <a:fillRect/>
          </a:stretch>
        </p:blipFill>
        <p:spPr>
          <a:xfrm rot="10800000">
            <a:off x="8934653" y="0"/>
            <a:ext cx="3307404" cy="6858001"/>
          </a:xfrm>
          <a:prstGeom prst="rect">
            <a:avLst/>
          </a:prstGeom>
        </p:spPr>
      </p:pic>
      <p:sp>
        <p:nvSpPr>
          <p:cNvPr id="8" name="椭圆 7"/>
          <p:cNvSpPr/>
          <p:nvPr/>
        </p:nvSpPr>
        <p:spPr>
          <a:xfrm>
            <a:off x="3789329" y="1122329"/>
            <a:ext cx="4613342" cy="4613342"/>
          </a:xfrm>
          <a:prstGeom prst="ellipse">
            <a:avLst/>
          </a:prstGeom>
          <a:solidFill>
            <a:srgbClr val="718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nvGrpSpPr>
          <p:cNvPr id="9" name="组合 8"/>
          <p:cNvGrpSpPr/>
          <p:nvPr/>
        </p:nvGrpSpPr>
        <p:grpSpPr>
          <a:xfrm>
            <a:off x="4230282" y="1901757"/>
            <a:ext cx="3731437" cy="2144743"/>
            <a:chOff x="4294963" y="2039833"/>
            <a:chExt cx="3731437" cy="2144743"/>
          </a:xfrm>
        </p:grpSpPr>
        <p:sp>
          <p:nvSpPr>
            <p:cNvPr id="10" name="矩形 9"/>
            <p:cNvSpPr/>
            <p:nvPr/>
          </p:nvSpPr>
          <p:spPr>
            <a:xfrm>
              <a:off x="4359646" y="3129424"/>
              <a:ext cx="3602071" cy="7683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400" b="0" i="0" u="none" strike="noStrike" kern="1200" cap="none" spc="0" normalizeH="0" baseline="0" noProof="0" dirty="0">
                  <a:ln w="0"/>
                  <a:solidFill>
                    <a:prstClr val="white"/>
                  </a:solidFill>
                  <a:effectLst/>
                  <a:uLnTx/>
                  <a:uFillTx/>
                  <a:latin typeface="思源黑体 CN Heavy" panose="020B0A00000000000000" pitchFamily="34" charset="-122"/>
                  <a:ea typeface="思源黑体 CN Heavy" panose="020B0A00000000000000" pitchFamily="34" charset="-122"/>
                  <a:cs typeface="+mn-cs"/>
                </a:rPr>
                <a:t>完型填空</a:t>
              </a:r>
              <a:endParaRPr kumimoji="0" lang="zh-CN" altLang="en-US" sz="4400" b="0" i="0" u="none" strike="noStrike" kern="1200" cap="none" spc="0" normalizeH="0" baseline="0" noProof="0" dirty="0">
                <a:ln w="0"/>
                <a:solidFill>
                  <a:prstClr val="white"/>
                </a:solidFill>
                <a:effectLst/>
                <a:uLnTx/>
                <a:uFillTx/>
                <a:latin typeface="思源黑体 CN Heavy" panose="020B0A00000000000000" pitchFamily="34" charset="-122"/>
                <a:ea typeface="思源黑体 CN Heavy" panose="020B0A00000000000000" pitchFamily="34" charset="-122"/>
                <a:cs typeface="+mn-cs"/>
              </a:endParaRPr>
            </a:p>
          </p:txBody>
        </p:sp>
        <p:sp>
          <p:nvSpPr>
            <p:cNvPr id="11" name="矩形 10"/>
            <p:cNvSpPr/>
            <p:nvPr/>
          </p:nvSpPr>
          <p:spPr>
            <a:xfrm>
              <a:off x="5474881" y="2039833"/>
              <a:ext cx="1371600" cy="1198880"/>
            </a:xfrm>
            <a:prstGeom prst="rect">
              <a:avLst/>
            </a:prstGeom>
            <a:noFill/>
          </p:spPr>
          <p:txBody>
            <a:bodyPr wrap="square" lIns="91440" tIns="45720" rIns="91440" bIns="4572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7200" b="0" i="0" u="none" strike="noStrike" kern="1200" cap="none" spc="0" normalizeH="0" baseline="0" noProof="0" dirty="0">
                  <a:ln w="0"/>
                  <a:solidFill>
                    <a:prstClr val="white"/>
                  </a:solidFill>
                  <a:effectLst/>
                  <a:uLnTx/>
                  <a:uFillTx/>
                  <a:latin typeface="思源黑体 CN Heavy" panose="020B0A00000000000000" pitchFamily="34" charset="-122"/>
                  <a:ea typeface="思源黑体 CN Heavy" panose="020B0A00000000000000" pitchFamily="34" charset="-122"/>
                  <a:cs typeface="+mn-cs"/>
                </a:rPr>
                <a:t>2</a:t>
              </a:r>
              <a:endParaRPr kumimoji="0" lang="zh-CN" altLang="en-US" sz="7200" b="0" i="0" u="none" strike="noStrike" kern="1200" cap="none" spc="0" normalizeH="0" baseline="0" noProof="0" dirty="0">
                <a:ln w="0"/>
                <a:solidFill>
                  <a:prstClr val="white"/>
                </a:solidFill>
                <a:effectLst/>
                <a:uLnTx/>
                <a:uFillTx/>
                <a:latin typeface="思源黑体 CN Heavy" panose="020B0A00000000000000" pitchFamily="34" charset="-122"/>
                <a:ea typeface="思源黑体 CN Heavy" panose="020B0A00000000000000" pitchFamily="34" charset="-122"/>
                <a:cs typeface="+mn-cs"/>
              </a:endParaRPr>
            </a:p>
          </p:txBody>
        </p:sp>
        <p:sp>
          <p:nvSpPr>
            <p:cNvPr id="12" name="文本框 11"/>
            <p:cNvSpPr txBox="1"/>
            <p:nvPr/>
          </p:nvSpPr>
          <p:spPr>
            <a:xfrm>
              <a:off x="4294963" y="3816276"/>
              <a:ext cx="3731437" cy="36830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en-US" altLang="zh-CN" sz="1200" b="0" i="0" u="none" strike="noStrike" kern="1200" cap="none" spc="0" normalizeH="0" baseline="0" noProof="0" dirty="0">
                  <a:ln>
                    <a:noFill/>
                  </a:ln>
                  <a:solidFill>
                    <a:prstClr val="white">
                      <a:lumMod val="95000"/>
                    </a:prstClr>
                  </a:solidFill>
                  <a:effectLst/>
                  <a:uLnTx/>
                  <a:uFillTx/>
                  <a:latin typeface="等线" panose="02010600030101010101" pitchFamily="2" charset="-122"/>
                  <a:ea typeface="等线" panose="02010600030101010101" pitchFamily="2" charset="-122"/>
                  <a:cs typeface="+mn-cs"/>
                </a:rPr>
                <a:t>Cloze</a:t>
              </a:r>
              <a:endParaRPr kumimoji="0" lang="en-US" altLang="zh-CN" sz="1200" b="0" i="0" u="none" strike="noStrike" kern="1200" cap="none" spc="0" normalizeH="0" baseline="0" noProof="0" dirty="0">
                <a:ln>
                  <a:noFill/>
                </a:ln>
                <a:solidFill>
                  <a:prstClr val="white">
                    <a:lumMod val="95000"/>
                  </a:prstClr>
                </a:solidFill>
                <a:effectLst/>
                <a:uLnTx/>
                <a:uFillTx/>
                <a:latin typeface="等线" panose="02010600030101010101" pitchFamily="2" charset="-122"/>
                <a:ea typeface="等线" panose="02010600030101010101" pitchFamily="2" charset="-122"/>
                <a:cs typeface="+mn-cs"/>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12"/>
          <p:cNvSpPr/>
          <p:nvPr/>
        </p:nvSpPr>
        <p:spPr>
          <a:xfrm>
            <a:off x="2213339" y="447221"/>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25" name="组合 24"/>
          <p:cNvGrpSpPr/>
          <p:nvPr/>
        </p:nvGrpSpPr>
        <p:grpSpPr>
          <a:xfrm>
            <a:off x="334963" y="536586"/>
            <a:ext cx="1067593" cy="571960"/>
            <a:chOff x="334963" y="455941"/>
            <a:chExt cx="1067593" cy="571960"/>
          </a:xfrm>
        </p:grpSpPr>
        <p:sp>
          <p:nvSpPr>
            <p:cNvPr id="14" name="文本框 13"/>
            <p:cNvSpPr txBox="1"/>
            <p:nvPr/>
          </p:nvSpPr>
          <p:spPr>
            <a:xfrm>
              <a:off x="545941" y="455941"/>
              <a:ext cx="856615" cy="460375"/>
            </a:xfrm>
            <a:prstGeom prst="rect">
              <a:avLst/>
            </a:prstGeom>
            <a:noFill/>
          </p:spPr>
          <p:txBody>
            <a:bodyPr wrap="none" rtlCol="0">
              <a:spAutoFit/>
            </a:bodyPr>
            <a:lstStyle/>
            <a:p>
              <a:r>
                <a:rPr lang="en-US" altLang="zh-CN" sz="2400" b="1" dirty="0">
                  <a:solidFill>
                    <a:srgbClr val="7188A8"/>
                  </a:solidFill>
                  <a:latin typeface="Impact" panose="020B0806030902050204" charset="0"/>
                  <a:cs typeface="Impact" panose="020B0806030902050204" charset="0"/>
                  <a:sym typeface="+mn-lt"/>
                </a:rPr>
                <a:t>Cloze</a:t>
              </a:r>
              <a:endParaRPr lang="en-US" altLang="zh-CN" sz="2400" b="1" dirty="0">
                <a:solidFill>
                  <a:srgbClr val="7188A8"/>
                </a:solidFill>
                <a:latin typeface="Impact" panose="020B0806030902050204" charset="0"/>
                <a:cs typeface="Impact" panose="020B0806030902050204" charset="0"/>
                <a:sym typeface="+mn-lt"/>
              </a:endParaRPr>
            </a:p>
          </p:txBody>
        </p:sp>
        <p:sp>
          <p:nvSpPr>
            <p:cNvPr id="16" name="矩形 15"/>
            <p:cNvSpPr/>
            <p:nvPr/>
          </p:nvSpPr>
          <p:spPr>
            <a:xfrm>
              <a:off x="334963" y="486219"/>
              <a:ext cx="278711" cy="541682"/>
            </a:xfrm>
            <a:prstGeom prst="rect">
              <a:avLst/>
            </a:prstGeom>
            <a:solidFill>
              <a:srgbClr val="718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sp>
        <p:nvSpPr>
          <p:cNvPr id="18" name="文本框1"/>
          <p:cNvSpPr txBox="1"/>
          <p:nvPr/>
        </p:nvSpPr>
        <p:spPr>
          <a:xfrm>
            <a:off x="2514238" y="573118"/>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原文出处</a:t>
            </a:r>
            <a:endPar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22" name="椭圆 12"/>
          <p:cNvSpPr/>
          <p:nvPr/>
        </p:nvSpPr>
        <p:spPr>
          <a:xfrm>
            <a:off x="5712189" y="447234"/>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3" name="文本框1"/>
          <p:cNvSpPr txBox="1"/>
          <p:nvPr/>
        </p:nvSpPr>
        <p:spPr>
          <a:xfrm>
            <a:off x="6013088" y="606151"/>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原文标题</a:t>
            </a:r>
            <a:endParaRPr kumimoji="0" lang="id-ID"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24" name="文本框2"/>
          <p:cNvSpPr/>
          <p:nvPr/>
        </p:nvSpPr>
        <p:spPr>
          <a:xfrm>
            <a:off x="7465695" y="423545"/>
            <a:ext cx="3989705" cy="645160"/>
          </a:xfrm>
          <a:prstGeom prst="rect">
            <a:avLst/>
          </a:prstGeom>
        </p:spPr>
        <p:txBody>
          <a:bodyPr wrap="square">
            <a:spAutoFit/>
          </a:bodyPr>
          <a:lstStyle/>
          <a:p>
            <a:pPr>
              <a:lnSpc>
                <a:spcPct val="60000"/>
              </a:lnSpc>
              <a:spcBef>
                <a:spcPts val="2950"/>
              </a:spcBef>
              <a:defRPr/>
            </a:pPr>
            <a:r>
              <a:rPr kumimoji="0"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rPr>
              <a:t>This Woman Gives Free Haircuts to Those Less Fortunate and Her Simple Act of Kindness is Starting to Spread</a:t>
            </a:r>
            <a:endParaRPr kumimoji="0"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endParaRPr>
          </a:p>
        </p:txBody>
      </p:sp>
      <p:pic>
        <p:nvPicPr>
          <p:cNvPr id="2" name="图片 1" descr="Z20 阅读理解A"/>
          <p:cNvPicPr>
            <a:picLocks noChangeAspect="1"/>
          </p:cNvPicPr>
          <p:nvPr/>
        </p:nvPicPr>
        <p:blipFill>
          <a:blip r:embed="rId1"/>
          <a:stretch>
            <a:fillRect/>
          </a:stretch>
        </p:blipFill>
        <p:spPr>
          <a:xfrm>
            <a:off x="3616325" y="535940"/>
            <a:ext cx="1281430" cy="461010"/>
          </a:xfrm>
          <a:prstGeom prst="rect">
            <a:avLst/>
          </a:prstGeom>
        </p:spPr>
      </p:pic>
      <p:sp>
        <p:nvSpPr>
          <p:cNvPr id="5" name="文本框 4"/>
          <p:cNvSpPr txBox="1"/>
          <p:nvPr/>
        </p:nvSpPr>
        <p:spPr>
          <a:xfrm>
            <a:off x="1031875" y="5520690"/>
            <a:ext cx="3747770" cy="645160"/>
          </a:xfrm>
          <a:prstGeom prst="rect">
            <a:avLst/>
          </a:prstGeom>
          <a:noFill/>
        </p:spPr>
        <p:txBody>
          <a:bodyPr wrap="square" rtlCol="0" anchor="t">
            <a:spAutoFit/>
          </a:bodyPr>
          <a:p>
            <a:r>
              <a:rPr lang="zh-CN" altLang="en-US" b="1">
                <a:solidFill>
                  <a:schemeClr val="bg2">
                    <a:lumMod val="50000"/>
                  </a:schemeClr>
                </a:solidFill>
              </a:rPr>
              <a:t>Stellar and her magic chair, on the road to their next free haircut</a:t>
            </a:r>
            <a:r>
              <a:rPr lang="en-US" altLang="zh-CN" b="1">
                <a:solidFill>
                  <a:schemeClr val="bg2">
                    <a:lumMod val="50000"/>
                  </a:schemeClr>
                </a:solidFill>
              </a:rPr>
              <a:t>.</a:t>
            </a:r>
            <a:endParaRPr lang="en-US" altLang="zh-CN" b="1">
              <a:solidFill>
                <a:schemeClr val="bg2">
                  <a:lumMod val="50000"/>
                </a:schemeClr>
              </a:solidFill>
            </a:endParaRPr>
          </a:p>
        </p:txBody>
      </p:sp>
      <p:cxnSp>
        <p:nvCxnSpPr>
          <p:cNvPr id="8" name="直接连接符 7"/>
          <p:cNvCxnSpPr/>
          <p:nvPr/>
        </p:nvCxnSpPr>
        <p:spPr>
          <a:xfrm flipV="1">
            <a:off x="327660" y="1090295"/>
            <a:ext cx="11534775" cy="14605"/>
          </a:xfrm>
          <a:prstGeom prst="line">
            <a:avLst/>
          </a:prstGeom>
          <a:ln w="38100">
            <a:solidFill>
              <a:srgbClr val="788EAC"/>
            </a:solidFill>
          </a:ln>
        </p:spPr>
        <p:style>
          <a:lnRef idx="1">
            <a:schemeClr val="accent1"/>
          </a:lnRef>
          <a:fillRef idx="0">
            <a:schemeClr val="accent1"/>
          </a:fillRef>
          <a:effectRef idx="0">
            <a:schemeClr val="accent1"/>
          </a:effectRef>
          <a:fontRef idx="minor">
            <a:schemeClr val="tx1"/>
          </a:fontRef>
        </p:style>
      </p:cxnSp>
      <p:pic>
        <p:nvPicPr>
          <p:cNvPr id="7" name="图片 6" descr="US200367A-1"/>
          <p:cNvPicPr>
            <a:picLocks noChangeAspect="1"/>
          </p:cNvPicPr>
          <p:nvPr/>
        </p:nvPicPr>
        <p:blipFill>
          <a:blip r:embed="rId2"/>
          <a:stretch>
            <a:fillRect/>
          </a:stretch>
        </p:blipFill>
        <p:spPr>
          <a:xfrm>
            <a:off x="1184910" y="1379220"/>
            <a:ext cx="3090545" cy="4141470"/>
          </a:xfrm>
          <a:prstGeom prst="rect">
            <a:avLst/>
          </a:prstGeom>
          <a:effectLst>
            <a:softEdge rad="127000"/>
          </a:effectLst>
        </p:spPr>
      </p:pic>
      <p:pic>
        <p:nvPicPr>
          <p:cNvPr id="9" name="图片 8" descr="haircut_pull-quote-2048x853"/>
          <p:cNvPicPr>
            <a:picLocks noChangeAspect="1"/>
          </p:cNvPicPr>
          <p:nvPr/>
        </p:nvPicPr>
        <p:blipFill>
          <a:blip r:embed="rId3"/>
          <a:stretch>
            <a:fillRect/>
          </a:stretch>
        </p:blipFill>
        <p:spPr>
          <a:xfrm>
            <a:off x="4486275" y="1969135"/>
            <a:ext cx="7112635" cy="2962275"/>
          </a:xfrm>
          <a:prstGeom prst="rect">
            <a:avLst/>
          </a:prstGeom>
          <a:effectLst>
            <a:softEdge rad="1270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12"/>
          <p:cNvSpPr/>
          <p:nvPr/>
        </p:nvSpPr>
        <p:spPr>
          <a:xfrm>
            <a:off x="2213339" y="447221"/>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25" name="组合 24"/>
          <p:cNvGrpSpPr/>
          <p:nvPr/>
        </p:nvGrpSpPr>
        <p:grpSpPr>
          <a:xfrm>
            <a:off x="334963" y="536586"/>
            <a:ext cx="1067593" cy="571960"/>
            <a:chOff x="334963" y="455941"/>
            <a:chExt cx="1067593" cy="571960"/>
          </a:xfrm>
        </p:grpSpPr>
        <p:sp>
          <p:nvSpPr>
            <p:cNvPr id="14" name="文本框 13"/>
            <p:cNvSpPr txBox="1"/>
            <p:nvPr/>
          </p:nvSpPr>
          <p:spPr>
            <a:xfrm>
              <a:off x="545941" y="455941"/>
              <a:ext cx="856615" cy="460375"/>
            </a:xfrm>
            <a:prstGeom prst="rect">
              <a:avLst/>
            </a:prstGeom>
            <a:noFill/>
          </p:spPr>
          <p:txBody>
            <a:bodyPr wrap="none" rtlCol="0">
              <a:spAutoFit/>
            </a:bodyPr>
            <a:lstStyle/>
            <a:p>
              <a:r>
                <a:rPr lang="en-US" altLang="zh-CN" sz="2400" b="1" dirty="0">
                  <a:solidFill>
                    <a:srgbClr val="7188A8"/>
                  </a:solidFill>
                  <a:latin typeface="Impact" panose="020B0806030902050204" charset="0"/>
                  <a:cs typeface="Impact" panose="020B0806030902050204" charset="0"/>
                  <a:sym typeface="+mn-lt"/>
                </a:rPr>
                <a:t>Cloze</a:t>
              </a:r>
              <a:endParaRPr lang="en-US" altLang="zh-CN" sz="2400" b="1" dirty="0">
                <a:solidFill>
                  <a:srgbClr val="7188A8"/>
                </a:solidFill>
                <a:latin typeface="Impact" panose="020B0806030902050204" charset="0"/>
                <a:cs typeface="Impact" panose="020B0806030902050204" charset="0"/>
                <a:sym typeface="+mn-lt"/>
              </a:endParaRPr>
            </a:p>
          </p:txBody>
        </p:sp>
        <p:sp>
          <p:nvSpPr>
            <p:cNvPr id="16" name="矩形 15"/>
            <p:cNvSpPr/>
            <p:nvPr/>
          </p:nvSpPr>
          <p:spPr>
            <a:xfrm>
              <a:off x="334963" y="486219"/>
              <a:ext cx="278711" cy="541682"/>
            </a:xfrm>
            <a:prstGeom prst="rect">
              <a:avLst/>
            </a:prstGeom>
            <a:solidFill>
              <a:srgbClr val="718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sp>
        <p:nvSpPr>
          <p:cNvPr id="18" name="文本框1"/>
          <p:cNvSpPr txBox="1"/>
          <p:nvPr/>
        </p:nvSpPr>
        <p:spPr>
          <a:xfrm>
            <a:off x="2514238" y="573118"/>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原文出处</a:t>
            </a:r>
            <a:endPar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22" name="椭圆 12"/>
          <p:cNvSpPr/>
          <p:nvPr/>
        </p:nvSpPr>
        <p:spPr>
          <a:xfrm>
            <a:off x="5712189" y="447234"/>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3" name="文本框1"/>
          <p:cNvSpPr txBox="1"/>
          <p:nvPr/>
        </p:nvSpPr>
        <p:spPr>
          <a:xfrm>
            <a:off x="6013088" y="606151"/>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词汇聚焦</a:t>
            </a:r>
            <a:endParaRPr kumimoji="0" lang="id-ID"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3" name="文本框 2"/>
          <p:cNvSpPr txBox="1"/>
          <p:nvPr/>
        </p:nvSpPr>
        <p:spPr>
          <a:xfrm>
            <a:off x="846455" y="1985010"/>
            <a:ext cx="10497185" cy="4741545"/>
          </a:xfrm>
          <a:prstGeom prst="rect">
            <a:avLst/>
          </a:prstGeom>
          <a:noFill/>
        </p:spPr>
        <p:txBody>
          <a:bodyPr wrap="square" rtlCol="0">
            <a:spAutoFit/>
          </a:bodyPr>
          <a:p>
            <a:pPr algn="l">
              <a:lnSpc>
                <a:spcPct val="90000"/>
              </a:lnSpc>
            </a:pPr>
            <a:r>
              <a:rPr lang="en-US" sz="2400"/>
              <a:t>adj. that cannot be seen	</a:t>
            </a:r>
            <a:r>
              <a:rPr lang="zh-CN" altLang="en-US" sz="2400"/>
              <a:t>看不见的；隐形的      【</a:t>
            </a:r>
            <a:r>
              <a:rPr lang="en-US" altLang="zh-CN" sz="2400"/>
              <a:t>OPP</a:t>
            </a:r>
            <a:r>
              <a:rPr lang="zh-CN" altLang="en-US" sz="2400"/>
              <a:t>】</a:t>
            </a:r>
            <a:r>
              <a:rPr lang="en-US" altLang="zh-CN" sz="2400"/>
              <a:t>visible</a:t>
            </a:r>
            <a:endParaRPr lang="zh-CN" altLang="en-US" sz="2400"/>
          </a:p>
          <a:p>
            <a:pPr algn="l">
              <a:lnSpc>
                <a:spcPct val="90000"/>
              </a:lnSpc>
            </a:pPr>
            <a:r>
              <a:rPr lang="zh-CN" altLang="en-US" sz="2400"/>
              <a:t>肉眼看不见的星球</a:t>
            </a:r>
            <a:endParaRPr lang="zh-CN" altLang="en-US" sz="2400"/>
          </a:p>
          <a:p>
            <a:pPr lvl="1" algn="l">
              <a:lnSpc>
                <a:spcPct val="90000"/>
              </a:lnSpc>
            </a:pPr>
            <a:r>
              <a:rPr lang="en-US" altLang="zh-CN" sz="2400"/>
              <a:t>stars invisible to the naked eye</a:t>
            </a:r>
            <a:endParaRPr lang="zh-CN" altLang="en-US" sz="2400"/>
          </a:p>
          <a:p>
            <a:pPr lvl="1" algn="l">
              <a:lnSpc>
                <a:spcPct val="90000"/>
              </a:lnSpc>
              <a:buClrTx/>
              <a:buSzTx/>
              <a:buNone/>
            </a:pPr>
            <a:r>
              <a:rPr lang="zh-CN" altLang="en-US" sz="2400"/>
              <a:t>她觉得自己淹没在人群中。</a:t>
            </a:r>
            <a:endParaRPr lang="zh-CN" altLang="en-US" sz="2400"/>
          </a:p>
          <a:p>
            <a:pPr lvl="1" algn="l">
              <a:lnSpc>
                <a:spcPct val="90000"/>
              </a:lnSpc>
              <a:buClrTx/>
              <a:buSzTx/>
              <a:buNone/>
            </a:pPr>
            <a:r>
              <a:rPr lang="zh-CN" altLang="en-US" sz="2400"/>
              <a:t>She felt invisible in the crowd.</a:t>
            </a:r>
            <a:endParaRPr lang="zh-CN" altLang="en-US" sz="2400"/>
          </a:p>
          <a:p>
            <a:pPr algn="l">
              <a:lnSpc>
                <a:spcPct val="90000"/>
              </a:lnSpc>
              <a:buClrTx/>
              <a:buSzTx/>
              <a:buNone/>
            </a:pPr>
            <a:endParaRPr lang="zh-CN" altLang="en-US" sz="2400"/>
          </a:p>
          <a:p>
            <a:pPr algn="l">
              <a:lnSpc>
                <a:spcPct val="90000"/>
              </a:lnSpc>
              <a:buClrTx/>
              <a:buSzTx/>
              <a:buNone/>
            </a:pPr>
            <a:r>
              <a:rPr lang="en-US" altLang="zh-CN" sz="2400"/>
              <a:t>[U] </a:t>
            </a:r>
            <a:r>
              <a:rPr lang="en-US" altLang="zh-CN" sz="2400">
                <a:sym typeface="+mn-ea"/>
              </a:rPr>
              <a:t>invisibility</a:t>
            </a:r>
            <a:endParaRPr lang="en-US" altLang="zh-CN" sz="2400">
              <a:sym typeface="+mn-ea"/>
            </a:endParaRPr>
          </a:p>
          <a:p>
            <a:pPr lvl="1" algn="l">
              <a:lnSpc>
                <a:spcPct val="90000"/>
              </a:lnSpc>
              <a:buClrTx/>
              <a:buSzTx/>
              <a:buNone/>
            </a:pPr>
            <a:r>
              <a:rPr lang="zh-CN" altLang="en-US" sz="2400">
                <a:sym typeface="+mn-ea"/>
              </a:rPr>
              <a:t>墨水已褪色看不见了。</a:t>
            </a:r>
            <a:endParaRPr lang="en-US" altLang="zh-CN" sz="2400">
              <a:sym typeface="+mn-ea"/>
            </a:endParaRPr>
          </a:p>
          <a:p>
            <a:pPr lvl="1" algn="l">
              <a:lnSpc>
                <a:spcPct val="90000"/>
              </a:lnSpc>
              <a:buClrTx/>
              <a:buSzTx/>
              <a:buNone/>
            </a:pPr>
            <a:r>
              <a:rPr lang="en-US" altLang="zh-CN" sz="2400">
                <a:sym typeface="+mn-ea"/>
              </a:rPr>
              <a:t>The ink had faded to invisibility.</a:t>
            </a:r>
            <a:endParaRPr lang="en-US" altLang="zh-CN" sz="2400"/>
          </a:p>
          <a:p>
            <a:pPr algn="l">
              <a:lnSpc>
                <a:spcPct val="90000"/>
              </a:lnSpc>
              <a:buClrTx/>
              <a:buSzTx/>
              <a:buNone/>
            </a:pPr>
            <a:endParaRPr lang="zh-CN" altLang="en-US" sz="2400"/>
          </a:p>
          <a:p>
            <a:pPr algn="l">
              <a:lnSpc>
                <a:spcPct val="90000"/>
              </a:lnSpc>
              <a:buClrTx/>
              <a:buSzTx/>
              <a:buNone/>
            </a:pPr>
            <a:r>
              <a:rPr lang="en-US" altLang="zh-CN" sz="2400"/>
              <a:t>adv. invisibly</a:t>
            </a:r>
            <a:endParaRPr lang="zh-CN" altLang="en-US" sz="2400"/>
          </a:p>
          <a:p>
            <a:pPr algn="l">
              <a:lnSpc>
                <a:spcPct val="90000"/>
              </a:lnSpc>
              <a:buClrTx/>
              <a:buSzTx/>
              <a:buNone/>
            </a:pPr>
            <a:endParaRPr lang="zh-CN" altLang="en-US" sz="2400"/>
          </a:p>
          <a:p>
            <a:pPr algn="l">
              <a:lnSpc>
                <a:spcPct val="90000"/>
              </a:lnSpc>
              <a:buClrTx/>
              <a:buSzTx/>
              <a:buNone/>
            </a:pPr>
            <a:endParaRPr lang="zh-CN" altLang="en-US" sz="2400"/>
          </a:p>
          <a:p>
            <a:pPr algn="l">
              <a:lnSpc>
                <a:spcPct val="90000"/>
              </a:lnSpc>
            </a:pPr>
            <a:endParaRPr lang="zh-CN" altLang="en-US" sz="2400" b="1">
              <a:solidFill>
                <a:srgbClr val="F8BAB0"/>
              </a:solidFill>
            </a:endParaRPr>
          </a:p>
        </p:txBody>
      </p:sp>
      <p:cxnSp>
        <p:nvCxnSpPr>
          <p:cNvPr id="8" name="直接连接符 7"/>
          <p:cNvCxnSpPr/>
          <p:nvPr/>
        </p:nvCxnSpPr>
        <p:spPr>
          <a:xfrm flipV="1">
            <a:off x="327660" y="1090295"/>
            <a:ext cx="11534775" cy="14605"/>
          </a:xfrm>
          <a:prstGeom prst="line">
            <a:avLst/>
          </a:prstGeom>
          <a:ln w="38100">
            <a:solidFill>
              <a:srgbClr val="788EAC"/>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1786890" y="1457325"/>
            <a:ext cx="7948295" cy="474980"/>
          </a:xfrm>
          <a:prstGeom prst="rect">
            <a:avLst/>
          </a:prstGeom>
          <a:noFill/>
        </p:spPr>
        <p:txBody>
          <a:bodyPr wrap="square" rtlCol="0" anchor="t">
            <a:spAutoFit/>
          </a:bodyPr>
          <a:p>
            <a:pPr algn="ctr">
              <a:lnSpc>
                <a:spcPct val="80000"/>
              </a:lnSpc>
            </a:pPr>
            <a:r>
              <a:rPr lang="en-US" altLang="zh-CN" sz="4800" b="1" baseline="30000">
                <a:solidFill>
                  <a:schemeClr val="tx1">
                    <a:lumMod val="65000"/>
                    <a:lumOff val="35000"/>
                  </a:schemeClr>
                </a:solidFill>
                <a:latin typeface="Optima" panose="02000503060000020004" charset="0"/>
                <a:cs typeface="Optima" panose="02000503060000020004" charset="0"/>
                <a:sym typeface="+mn-ea"/>
              </a:rPr>
              <a:t>invisible</a:t>
            </a:r>
            <a:endParaRPr lang="en-US" altLang="zh-CN" sz="4800" b="1" baseline="30000">
              <a:solidFill>
                <a:schemeClr val="tx1">
                  <a:lumMod val="65000"/>
                  <a:lumOff val="35000"/>
                </a:schemeClr>
              </a:solidFill>
              <a:latin typeface="Optima" panose="02000503060000020004" charset="0"/>
              <a:cs typeface="Optima" panose="02000503060000020004" charset="0"/>
              <a:sym typeface="+mn-ea"/>
            </a:endParaRPr>
          </a:p>
        </p:txBody>
      </p:sp>
      <p:sp>
        <p:nvSpPr>
          <p:cNvPr id="5" name="文本框2"/>
          <p:cNvSpPr/>
          <p:nvPr/>
        </p:nvSpPr>
        <p:spPr>
          <a:xfrm>
            <a:off x="7165340" y="661035"/>
            <a:ext cx="3718560" cy="275590"/>
          </a:xfrm>
          <a:prstGeom prst="rect">
            <a:avLst/>
          </a:prstGeom>
        </p:spPr>
        <p:txBody>
          <a:bodyPr wrap="square">
            <a:spAutoFit/>
          </a:bodyPr>
          <a:p>
            <a:pPr>
              <a:lnSpc>
                <a:spcPct val="60000"/>
              </a:lnSpc>
              <a:spcBef>
                <a:spcPts val="2950"/>
              </a:spcBef>
              <a:defRPr/>
            </a:pPr>
            <a:r>
              <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rPr>
              <a:t>Expression Focus</a:t>
            </a:r>
            <a:endPar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endParaRPr>
          </a:p>
        </p:txBody>
      </p:sp>
      <p:pic>
        <p:nvPicPr>
          <p:cNvPr id="6" name="图片 5" descr="Z20 阅读理解A"/>
          <p:cNvPicPr>
            <a:picLocks noChangeAspect="1"/>
          </p:cNvPicPr>
          <p:nvPr/>
        </p:nvPicPr>
        <p:blipFill>
          <a:blip r:embed="rId1"/>
          <a:stretch>
            <a:fillRect/>
          </a:stretch>
        </p:blipFill>
        <p:spPr>
          <a:xfrm>
            <a:off x="3616325" y="535940"/>
            <a:ext cx="1281430" cy="46101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12"/>
          <p:cNvSpPr/>
          <p:nvPr/>
        </p:nvSpPr>
        <p:spPr>
          <a:xfrm>
            <a:off x="2213339" y="447221"/>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25" name="组合 24"/>
          <p:cNvGrpSpPr/>
          <p:nvPr/>
        </p:nvGrpSpPr>
        <p:grpSpPr>
          <a:xfrm>
            <a:off x="334963" y="536586"/>
            <a:ext cx="1067593" cy="571960"/>
            <a:chOff x="334963" y="455941"/>
            <a:chExt cx="1067593" cy="571960"/>
          </a:xfrm>
        </p:grpSpPr>
        <p:sp>
          <p:nvSpPr>
            <p:cNvPr id="14" name="文本框 13"/>
            <p:cNvSpPr txBox="1"/>
            <p:nvPr/>
          </p:nvSpPr>
          <p:spPr>
            <a:xfrm>
              <a:off x="545941" y="455941"/>
              <a:ext cx="856615" cy="460375"/>
            </a:xfrm>
            <a:prstGeom prst="rect">
              <a:avLst/>
            </a:prstGeom>
            <a:noFill/>
          </p:spPr>
          <p:txBody>
            <a:bodyPr wrap="none" rtlCol="0">
              <a:spAutoFit/>
            </a:bodyPr>
            <a:lstStyle/>
            <a:p>
              <a:r>
                <a:rPr lang="en-US" altLang="zh-CN" sz="2400" b="1" dirty="0">
                  <a:solidFill>
                    <a:srgbClr val="7188A8"/>
                  </a:solidFill>
                  <a:latin typeface="Impact" panose="020B0806030902050204" charset="0"/>
                  <a:cs typeface="Impact" panose="020B0806030902050204" charset="0"/>
                  <a:sym typeface="+mn-lt"/>
                </a:rPr>
                <a:t>Cloze</a:t>
              </a:r>
              <a:endParaRPr lang="en-US" altLang="zh-CN" sz="2400" b="1" dirty="0">
                <a:solidFill>
                  <a:srgbClr val="7188A8"/>
                </a:solidFill>
                <a:latin typeface="Impact" panose="020B0806030902050204" charset="0"/>
                <a:cs typeface="Impact" panose="020B0806030902050204" charset="0"/>
                <a:sym typeface="+mn-lt"/>
              </a:endParaRPr>
            </a:p>
          </p:txBody>
        </p:sp>
        <p:sp>
          <p:nvSpPr>
            <p:cNvPr id="16" name="矩形 15"/>
            <p:cNvSpPr/>
            <p:nvPr/>
          </p:nvSpPr>
          <p:spPr>
            <a:xfrm>
              <a:off x="334963" y="486219"/>
              <a:ext cx="278711" cy="541682"/>
            </a:xfrm>
            <a:prstGeom prst="rect">
              <a:avLst/>
            </a:prstGeom>
            <a:solidFill>
              <a:srgbClr val="718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sp>
        <p:nvSpPr>
          <p:cNvPr id="18" name="文本框1"/>
          <p:cNvSpPr txBox="1"/>
          <p:nvPr/>
        </p:nvSpPr>
        <p:spPr>
          <a:xfrm>
            <a:off x="2514238" y="573118"/>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原文出处</a:t>
            </a:r>
            <a:endPar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22" name="椭圆 12"/>
          <p:cNvSpPr/>
          <p:nvPr/>
        </p:nvSpPr>
        <p:spPr>
          <a:xfrm>
            <a:off x="5712189" y="447234"/>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3" name="文本框1"/>
          <p:cNvSpPr txBox="1"/>
          <p:nvPr/>
        </p:nvSpPr>
        <p:spPr>
          <a:xfrm>
            <a:off x="6013088" y="606151"/>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词汇聚焦</a:t>
            </a:r>
            <a:endParaRPr kumimoji="0" lang="id-ID"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3" name="文本框 2"/>
          <p:cNvSpPr txBox="1"/>
          <p:nvPr/>
        </p:nvSpPr>
        <p:spPr>
          <a:xfrm>
            <a:off x="846455" y="1985010"/>
            <a:ext cx="10497185" cy="3636010"/>
          </a:xfrm>
          <a:prstGeom prst="rect">
            <a:avLst/>
          </a:prstGeom>
          <a:noFill/>
        </p:spPr>
        <p:txBody>
          <a:bodyPr wrap="square" rtlCol="0">
            <a:spAutoFit/>
          </a:bodyPr>
          <a:p>
            <a:pPr algn="l">
              <a:lnSpc>
                <a:spcPct val="90000"/>
              </a:lnSpc>
            </a:pPr>
            <a:r>
              <a:rPr lang="en-US" sz="2400"/>
              <a:t>adj. (severer, severest)</a:t>
            </a:r>
            <a:endParaRPr lang="en-US" sz="2400"/>
          </a:p>
          <a:p>
            <a:pPr algn="l">
              <a:lnSpc>
                <a:spcPct val="90000"/>
              </a:lnSpc>
            </a:pPr>
            <a:r>
              <a:rPr lang="en-US" sz="2400"/>
              <a:t>extremely bad or serious	</a:t>
            </a:r>
            <a:r>
              <a:rPr lang="zh-CN" altLang="en-US" sz="2400"/>
              <a:t>极为恶劣的；十分严重的</a:t>
            </a:r>
            <a:endParaRPr lang="zh-CN" altLang="en-US" sz="2400"/>
          </a:p>
          <a:p>
            <a:pPr algn="l">
              <a:lnSpc>
                <a:spcPct val="90000"/>
              </a:lnSpc>
            </a:pPr>
            <a:endParaRPr lang="zh-CN" altLang="en-US" sz="2400"/>
          </a:p>
          <a:p>
            <a:pPr lvl="1" algn="l">
              <a:lnSpc>
                <a:spcPct val="100000"/>
              </a:lnSpc>
            </a:pPr>
            <a:r>
              <a:rPr lang="en-US" sz="2400"/>
              <a:t>严重残疾</a:t>
            </a:r>
            <a:endParaRPr lang="en-US" sz="2400"/>
          </a:p>
          <a:p>
            <a:pPr lvl="1" algn="l">
              <a:lnSpc>
                <a:spcPct val="100000"/>
              </a:lnSpc>
            </a:pPr>
            <a:r>
              <a:rPr lang="en-US" sz="2400"/>
              <a:t>a severe handicap</a:t>
            </a:r>
            <a:endParaRPr lang="en-US" sz="2400"/>
          </a:p>
          <a:p>
            <a:pPr lvl="1" algn="l">
              <a:lnSpc>
                <a:spcPct val="100000"/>
              </a:lnSpc>
            </a:pPr>
            <a:r>
              <a:rPr lang="en-US" sz="2400">
                <a:sym typeface="+mn-ea"/>
              </a:rPr>
              <a:t>恶劣的天气情况</a:t>
            </a:r>
            <a:endParaRPr lang="en-US" sz="2400"/>
          </a:p>
          <a:p>
            <a:pPr lvl="1" algn="l">
              <a:lnSpc>
                <a:spcPct val="100000"/>
              </a:lnSpc>
            </a:pPr>
            <a:r>
              <a:rPr lang="en-US" sz="2400">
                <a:sym typeface="+mn-ea"/>
              </a:rPr>
              <a:t>severe weather conditions</a:t>
            </a:r>
            <a:endParaRPr lang="en-US" sz="2400"/>
          </a:p>
          <a:p>
            <a:pPr lvl="1" algn="l">
              <a:lnSpc>
                <a:spcPct val="100000"/>
              </a:lnSpc>
            </a:pPr>
            <a:r>
              <a:rPr lang="en-US" sz="2400"/>
              <a:t>他的伤很重。</a:t>
            </a:r>
            <a:endParaRPr lang="en-US" sz="2400"/>
          </a:p>
          <a:p>
            <a:pPr lvl="1" algn="l">
              <a:lnSpc>
                <a:spcPct val="100000"/>
              </a:lnSpc>
            </a:pPr>
            <a:r>
              <a:rPr lang="en-US" sz="2400"/>
              <a:t>His injuries are severe.</a:t>
            </a:r>
            <a:endParaRPr lang="en-US" sz="2400"/>
          </a:p>
          <a:p>
            <a:pPr lvl="1" algn="l">
              <a:lnSpc>
                <a:spcPct val="90000"/>
              </a:lnSpc>
            </a:pPr>
            <a:endParaRPr lang="en-US" altLang="zh-CN" sz="2400" b="1">
              <a:solidFill>
                <a:srgbClr val="F8BAB0"/>
              </a:solidFill>
            </a:endParaRPr>
          </a:p>
        </p:txBody>
      </p:sp>
      <p:cxnSp>
        <p:nvCxnSpPr>
          <p:cNvPr id="8" name="直接连接符 7"/>
          <p:cNvCxnSpPr/>
          <p:nvPr/>
        </p:nvCxnSpPr>
        <p:spPr>
          <a:xfrm flipV="1">
            <a:off x="327660" y="1090295"/>
            <a:ext cx="11534775" cy="14605"/>
          </a:xfrm>
          <a:prstGeom prst="line">
            <a:avLst/>
          </a:prstGeom>
          <a:ln w="38100">
            <a:solidFill>
              <a:srgbClr val="788EAC"/>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1786890" y="1457325"/>
            <a:ext cx="7948295" cy="474980"/>
          </a:xfrm>
          <a:prstGeom prst="rect">
            <a:avLst/>
          </a:prstGeom>
          <a:noFill/>
        </p:spPr>
        <p:txBody>
          <a:bodyPr wrap="square" rtlCol="0" anchor="t">
            <a:spAutoFit/>
          </a:bodyPr>
          <a:p>
            <a:pPr algn="ctr">
              <a:lnSpc>
                <a:spcPct val="80000"/>
              </a:lnSpc>
            </a:pPr>
            <a:r>
              <a:rPr lang="en-US" altLang="zh-CN" sz="4800" b="1" baseline="30000">
                <a:solidFill>
                  <a:schemeClr val="tx1">
                    <a:lumMod val="65000"/>
                    <a:lumOff val="35000"/>
                  </a:schemeClr>
                </a:solidFill>
                <a:latin typeface="Optima" panose="02000503060000020004" charset="0"/>
                <a:cs typeface="Optima" panose="02000503060000020004" charset="0"/>
                <a:sym typeface="+mn-ea"/>
              </a:rPr>
              <a:t>severe</a:t>
            </a:r>
            <a:endParaRPr lang="en-US" altLang="zh-CN" sz="4800" b="1" baseline="30000">
              <a:solidFill>
                <a:schemeClr val="tx1">
                  <a:lumMod val="65000"/>
                  <a:lumOff val="35000"/>
                </a:schemeClr>
              </a:solidFill>
              <a:latin typeface="Optima" panose="02000503060000020004" charset="0"/>
              <a:cs typeface="Optima" panose="02000503060000020004" charset="0"/>
              <a:sym typeface="+mn-ea"/>
            </a:endParaRPr>
          </a:p>
        </p:txBody>
      </p:sp>
      <p:sp>
        <p:nvSpPr>
          <p:cNvPr id="5" name="文本框2"/>
          <p:cNvSpPr/>
          <p:nvPr/>
        </p:nvSpPr>
        <p:spPr>
          <a:xfrm>
            <a:off x="7165340" y="661035"/>
            <a:ext cx="3718560" cy="275590"/>
          </a:xfrm>
          <a:prstGeom prst="rect">
            <a:avLst/>
          </a:prstGeom>
        </p:spPr>
        <p:txBody>
          <a:bodyPr wrap="square">
            <a:spAutoFit/>
          </a:bodyPr>
          <a:p>
            <a:pPr>
              <a:lnSpc>
                <a:spcPct val="60000"/>
              </a:lnSpc>
              <a:spcBef>
                <a:spcPts val="2950"/>
              </a:spcBef>
              <a:defRPr/>
            </a:pPr>
            <a:r>
              <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rPr>
              <a:t>Expression Focus</a:t>
            </a:r>
            <a:endPar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endParaRPr>
          </a:p>
        </p:txBody>
      </p:sp>
      <p:pic>
        <p:nvPicPr>
          <p:cNvPr id="6" name="图片 5" descr="Z20 阅读理解A"/>
          <p:cNvPicPr>
            <a:picLocks noChangeAspect="1"/>
          </p:cNvPicPr>
          <p:nvPr/>
        </p:nvPicPr>
        <p:blipFill>
          <a:blip r:embed="rId1"/>
          <a:stretch>
            <a:fillRect/>
          </a:stretch>
        </p:blipFill>
        <p:spPr>
          <a:xfrm>
            <a:off x="3616325" y="535940"/>
            <a:ext cx="1281430" cy="46101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12"/>
          <p:cNvSpPr/>
          <p:nvPr/>
        </p:nvSpPr>
        <p:spPr>
          <a:xfrm>
            <a:off x="2213339" y="447221"/>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25" name="组合 24"/>
          <p:cNvGrpSpPr/>
          <p:nvPr/>
        </p:nvGrpSpPr>
        <p:grpSpPr>
          <a:xfrm>
            <a:off x="334963" y="536586"/>
            <a:ext cx="1067593" cy="571960"/>
            <a:chOff x="334963" y="455941"/>
            <a:chExt cx="1067593" cy="571960"/>
          </a:xfrm>
        </p:grpSpPr>
        <p:sp>
          <p:nvSpPr>
            <p:cNvPr id="14" name="文本框 13"/>
            <p:cNvSpPr txBox="1"/>
            <p:nvPr/>
          </p:nvSpPr>
          <p:spPr>
            <a:xfrm>
              <a:off x="545941" y="455941"/>
              <a:ext cx="856615" cy="460375"/>
            </a:xfrm>
            <a:prstGeom prst="rect">
              <a:avLst/>
            </a:prstGeom>
            <a:noFill/>
          </p:spPr>
          <p:txBody>
            <a:bodyPr wrap="none" rtlCol="0">
              <a:spAutoFit/>
            </a:bodyPr>
            <a:lstStyle/>
            <a:p>
              <a:r>
                <a:rPr lang="en-US" altLang="zh-CN" sz="2400" b="1" dirty="0">
                  <a:solidFill>
                    <a:srgbClr val="7188A8"/>
                  </a:solidFill>
                  <a:latin typeface="Impact" panose="020B0806030902050204" charset="0"/>
                  <a:cs typeface="Impact" panose="020B0806030902050204" charset="0"/>
                  <a:sym typeface="+mn-lt"/>
                </a:rPr>
                <a:t>Cloze</a:t>
              </a:r>
              <a:endParaRPr lang="en-US" altLang="zh-CN" sz="2400" b="1" dirty="0">
                <a:solidFill>
                  <a:srgbClr val="7188A8"/>
                </a:solidFill>
                <a:latin typeface="Impact" panose="020B0806030902050204" charset="0"/>
                <a:cs typeface="Impact" panose="020B0806030902050204" charset="0"/>
                <a:sym typeface="+mn-lt"/>
              </a:endParaRPr>
            </a:p>
          </p:txBody>
        </p:sp>
        <p:sp>
          <p:nvSpPr>
            <p:cNvPr id="16" name="矩形 15"/>
            <p:cNvSpPr/>
            <p:nvPr/>
          </p:nvSpPr>
          <p:spPr>
            <a:xfrm>
              <a:off x="334963" y="486219"/>
              <a:ext cx="278711" cy="541682"/>
            </a:xfrm>
            <a:prstGeom prst="rect">
              <a:avLst/>
            </a:prstGeom>
            <a:solidFill>
              <a:srgbClr val="718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sp>
        <p:nvSpPr>
          <p:cNvPr id="18" name="文本框1"/>
          <p:cNvSpPr txBox="1"/>
          <p:nvPr/>
        </p:nvSpPr>
        <p:spPr>
          <a:xfrm>
            <a:off x="2514238" y="573118"/>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原文出处</a:t>
            </a:r>
            <a:endPar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22" name="椭圆 12"/>
          <p:cNvSpPr/>
          <p:nvPr/>
        </p:nvSpPr>
        <p:spPr>
          <a:xfrm>
            <a:off x="5712189" y="447234"/>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3" name="文本框1"/>
          <p:cNvSpPr txBox="1"/>
          <p:nvPr/>
        </p:nvSpPr>
        <p:spPr>
          <a:xfrm>
            <a:off x="6013088" y="606151"/>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词汇聚焦</a:t>
            </a:r>
            <a:endParaRPr kumimoji="0" lang="id-ID"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3" name="文本框 2"/>
          <p:cNvSpPr txBox="1"/>
          <p:nvPr/>
        </p:nvSpPr>
        <p:spPr>
          <a:xfrm>
            <a:off x="846455" y="1985010"/>
            <a:ext cx="10497185" cy="3744595"/>
          </a:xfrm>
          <a:prstGeom prst="rect">
            <a:avLst/>
          </a:prstGeom>
          <a:noFill/>
        </p:spPr>
        <p:txBody>
          <a:bodyPr wrap="square" rtlCol="0">
            <a:spAutoFit/>
          </a:bodyPr>
          <a:p>
            <a:pPr algn="l">
              <a:lnSpc>
                <a:spcPct val="90000"/>
              </a:lnSpc>
            </a:pPr>
            <a:r>
              <a:rPr lang="en-US" sz="2400"/>
              <a:t>v. to plan or organize sth in advance	</a:t>
            </a:r>
            <a:r>
              <a:rPr lang="zh-CN" altLang="en-US" sz="2400"/>
              <a:t>安排；筹备</a:t>
            </a:r>
            <a:endParaRPr lang="zh-CN" altLang="en-US" sz="2400"/>
          </a:p>
          <a:p>
            <a:pPr algn="l">
              <a:lnSpc>
                <a:spcPct val="90000"/>
              </a:lnSpc>
            </a:pPr>
            <a:endParaRPr lang="zh-CN" altLang="en-US" sz="2400"/>
          </a:p>
          <a:p>
            <a:pPr lvl="1" algn="l">
              <a:lnSpc>
                <a:spcPct val="90000"/>
              </a:lnSpc>
            </a:pPr>
            <a:r>
              <a:rPr lang="en-US" sz="2400"/>
              <a:t>聚会很快就安排好了。</a:t>
            </a:r>
            <a:endParaRPr lang="en-US" sz="2400"/>
          </a:p>
          <a:p>
            <a:pPr lvl="1" algn="l">
              <a:lnSpc>
                <a:spcPct val="90000"/>
              </a:lnSpc>
            </a:pPr>
            <a:r>
              <a:rPr lang="en-US" sz="2400"/>
              <a:t>The party was arranged quickly.</a:t>
            </a:r>
            <a:endParaRPr lang="en-US" sz="2400"/>
          </a:p>
          <a:p>
            <a:pPr lvl="1" algn="l">
              <a:lnSpc>
                <a:spcPct val="90000"/>
              </a:lnSpc>
            </a:pPr>
            <a:r>
              <a:rPr lang="en-US" sz="2400"/>
              <a:t>我们按时在六点碰面。</a:t>
            </a:r>
            <a:endParaRPr lang="en-US" sz="2400"/>
          </a:p>
          <a:p>
            <a:pPr lvl="1" algn="l">
              <a:lnSpc>
                <a:spcPct val="90000"/>
              </a:lnSpc>
            </a:pPr>
            <a:r>
              <a:rPr lang="en-US" sz="2400"/>
              <a:t>We met at six, as arranged.</a:t>
            </a:r>
            <a:endParaRPr lang="en-US" sz="2400"/>
          </a:p>
          <a:p>
            <a:pPr lvl="1" algn="l">
              <a:lnSpc>
                <a:spcPct val="90000"/>
              </a:lnSpc>
            </a:pPr>
            <a:r>
              <a:rPr lang="en-US" sz="2400"/>
              <a:t>我们安排了一辆轿车到机场接我们。</a:t>
            </a:r>
            <a:endParaRPr lang="en-US" sz="2400"/>
          </a:p>
          <a:p>
            <a:pPr lvl="1" algn="l">
              <a:lnSpc>
                <a:spcPct val="90000"/>
              </a:lnSpc>
            </a:pPr>
            <a:r>
              <a:rPr lang="en-US" sz="2400"/>
              <a:t>We arranged for a car to collect us from the airport.</a:t>
            </a:r>
            <a:endParaRPr lang="en-US" sz="2400"/>
          </a:p>
          <a:p>
            <a:pPr algn="l">
              <a:lnSpc>
                <a:spcPct val="90000"/>
              </a:lnSpc>
            </a:pPr>
            <a:endParaRPr lang="en-US" altLang="zh-CN" sz="2400" b="1">
              <a:solidFill>
                <a:srgbClr val="F8BAB0"/>
              </a:solidFill>
            </a:endParaRPr>
          </a:p>
          <a:p>
            <a:pPr lvl="1" algn="l">
              <a:lnSpc>
                <a:spcPct val="90000"/>
              </a:lnSpc>
            </a:pPr>
            <a:r>
              <a:rPr lang="zh-CN" altLang="en-US" sz="2400" b="1">
                <a:solidFill>
                  <a:srgbClr val="F8BAB0"/>
                </a:solidFill>
              </a:rPr>
              <a:t>看到这个情况，她妈妈为</a:t>
            </a:r>
            <a:r>
              <a:rPr lang="en-US" altLang="zh-CN" sz="2400" b="1">
                <a:solidFill>
                  <a:srgbClr val="F8BAB0"/>
                </a:solidFill>
                <a:sym typeface="+mn-ea"/>
              </a:rPr>
              <a:t>Steller</a:t>
            </a:r>
            <a:r>
              <a:rPr lang="zh-CN" altLang="en-US" sz="2400" b="1">
                <a:solidFill>
                  <a:srgbClr val="F8BAB0"/>
                </a:solidFill>
              </a:rPr>
              <a:t>安排了第一次专业的理发。</a:t>
            </a:r>
            <a:endParaRPr lang="zh-CN" altLang="en-US" sz="2400" b="1">
              <a:solidFill>
                <a:srgbClr val="F8BAB0"/>
              </a:solidFill>
            </a:endParaRPr>
          </a:p>
          <a:p>
            <a:pPr lvl="1" algn="l">
              <a:lnSpc>
                <a:spcPct val="90000"/>
              </a:lnSpc>
            </a:pPr>
            <a:r>
              <a:rPr lang="en-US" altLang="zh-CN" sz="2400" b="1">
                <a:solidFill>
                  <a:srgbClr val="F8BAB0"/>
                </a:solidFill>
              </a:rPr>
              <a:t>Seeing this, her mother arranged for Steller's first professional haircut.</a:t>
            </a:r>
            <a:endParaRPr lang="en-US" altLang="zh-CN" sz="2400" b="1">
              <a:solidFill>
                <a:srgbClr val="F8BAB0"/>
              </a:solidFill>
            </a:endParaRPr>
          </a:p>
        </p:txBody>
      </p:sp>
      <p:cxnSp>
        <p:nvCxnSpPr>
          <p:cNvPr id="8" name="直接连接符 7"/>
          <p:cNvCxnSpPr/>
          <p:nvPr/>
        </p:nvCxnSpPr>
        <p:spPr>
          <a:xfrm flipV="1">
            <a:off x="327660" y="1090295"/>
            <a:ext cx="11534775" cy="14605"/>
          </a:xfrm>
          <a:prstGeom prst="line">
            <a:avLst/>
          </a:prstGeom>
          <a:ln w="38100">
            <a:solidFill>
              <a:srgbClr val="788EAC"/>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1786890" y="1457325"/>
            <a:ext cx="7948295" cy="474980"/>
          </a:xfrm>
          <a:prstGeom prst="rect">
            <a:avLst/>
          </a:prstGeom>
          <a:noFill/>
        </p:spPr>
        <p:txBody>
          <a:bodyPr wrap="square" rtlCol="0" anchor="t">
            <a:spAutoFit/>
          </a:bodyPr>
          <a:p>
            <a:pPr algn="ctr">
              <a:lnSpc>
                <a:spcPct val="80000"/>
              </a:lnSpc>
            </a:pPr>
            <a:r>
              <a:rPr lang="en-US" altLang="zh-CN" sz="4800" b="1" baseline="30000">
                <a:solidFill>
                  <a:schemeClr val="tx1">
                    <a:lumMod val="65000"/>
                    <a:lumOff val="35000"/>
                  </a:schemeClr>
                </a:solidFill>
                <a:latin typeface="Optima" panose="02000503060000020004" charset="0"/>
                <a:cs typeface="Optima" panose="02000503060000020004" charset="0"/>
                <a:sym typeface="+mn-ea"/>
              </a:rPr>
              <a:t>arrange</a:t>
            </a:r>
            <a:endParaRPr lang="en-US" altLang="zh-CN" sz="4800" b="1" baseline="30000">
              <a:solidFill>
                <a:schemeClr val="tx1">
                  <a:lumMod val="65000"/>
                  <a:lumOff val="35000"/>
                </a:schemeClr>
              </a:solidFill>
              <a:latin typeface="Optima" panose="02000503060000020004" charset="0"/>
              <a:cs typeface="Optima" panose="02000503060000020004" charset="0"/>
              <a:sym typeface="+mn-ea"/>
            </a:endParaRPr>
          </a:p>
        </p:txBody>
      </p:sp>
      <p:sp>
        <p:nvSpPr>
          <p:cNvPr id="5" name="文本框2"/>
          <p:cNvSpPr/>
          <p:nvPr/>
        </p:nvSpPr>
        <p:spPr>
          <a:xfrm>
            <a:off x="7165340" y="661035"/>
            <a:ext cx="3718560" cy="275590"/>
          </a:xfrm>
          <a:prstGeom prst="rect">
            <a:avLst/>
          </a:prstGeom>
        </p:spPr>
        <p:txBody>
          <a:bodyPr wrap="square">
            <a:spAutoFit/>
          </a:bodyPr>
          <a:p>
            <a:pPr>
              <a:lnSpc>
                <a:spcPct val="60000"/>
              </a:lnSpc>
              <a:spcBef>
                <a:spcPts val="2950"/>
              </a:spcBef>
              <a:defRPr/>
            </a:pPr>
            <a:r>
              <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rPr>
              <a:t>Expression Focus</a:t>
            </a:r>
            <a:endPar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endParaRPr>
          </a:p>
        </p:txBody>
      </p:sp>
      <p:pic>
        <p:nvPicPr>
          <p:cNvPr id="6" name="图片 5" descr="Z20 阅读理解A"/>
          <p:cNvPicPr>
            <a:picLocks noChangeAspect="1"/>
          </p:cNvPicPr>
          <p:nvPr/>
        </p:nvPicPr>
        <p:blipFill>
          <a:blip r:embed="rId1"/>
          <a:stretch>
            <a:fillRect/>
          </a:stretch>
        </p:blipFill>
        <p:spPr>
          <a:xfrm>
            <a:off x="3616325" y="535940"/>
            <a:ext cx="1281430" cy="46101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12"/>
          <p:cNvSpPr/>
          <p:nvPr/>
        </p:nvSpPr>
        <p:spPr>
          <a:xfrm>
            <a:off x="2213339" y="447221"/>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25" name="组合 24"/>
          <p:cNvGrpSpPr/>
          <p:nvPr/>
        </p:nvGrpSpPr>
        <p:grpSpPr>
          <a:xfrm>
            <a:off x="334963" y="536586"/>
            <a:ext cx="1067593" cy="571960"/>
            <a:chOff x="334963" y="455941"/>
            <a:chExt cx="1067593" cy="571960"/>
          </a:xfrm>
        </p:grpSpPr>
        <p:sp>
          <p:nvSpPr>
            <p:cNvPr id="14" name="文本框 13"/>
            <p:cNvSpPr txBox="1"/>
            <p:nvPr/>
          </p:nvSpPr>
          <p:spPr>
            <a:xfrm>
              <a:off x="545941" y="455941"/>
              <a:ext cx="856615" cy="460375"/>
            </a:xfrm>
            <a:prstGeom prst="rect">
              <a:avLst/>
            </a:prstGeom>
            <a:noFill/>
          </p:spPr>
          <p:txBody>
            <a:bodyPr wrap="none" rtlCol="0">
              <a:spAutoFit/>
            </a:bodyPr>
            <a:lstStyle/>
            <a:p>
              <a:r>
                <a:rPr lang="en-US" altLang="zh-CN" sz="2400" b="1" dirty="0">
                  <a:solidFill>
                    <a:srgbClr val="7188A8"/>
                  </a:solidFill>
                  <a:latin typeface="Impact" panose="020B0806030902050204" charset="0"/>
                  <a:cs typeface="Impact" panose="020B0806030902050204" charset="0"/>
                  <a:sym typeface="+mn-lt"/>
                </a:rPr>
                <a:t>Cloze</a:t>
              </a:r>
              <a:endParaRPr lang="en-US" altLang="zh-CN" sz="2400" b="1" dirty="0">
                <a:solidFill>
                  <a:srgbClr val="7188A8"/>
                </a:solidFill>
                <a:latin typeface="Impact" panose="020B0806030902050204" charset="0"/>
                <a:cs typeface="Impact" panose="020B0806030902050204" charset="0"/>
                <a:sym typeface="+mn-lt"/>
              </a:endParaRPr>
            </a:p>
          </p:txBody>
        </p:sp>
        <p:sp>
          <p:nvSpPr>
            <p:cNvPr id="16" name="矩形 15"/>
            <p:cNvSpPr/>
            <p:nvPr/>
          </p:nvSpPr>
          <p:spPr>
            <a:xfrm>
              <a:off x="334963" y="486219"/>
              <a:ext cx="278711" cy="541682"/>
            </a:xfrm>
            <a:prstGeom prst="rect">
              <a:avLst/>
            </a:prstGeom>
            <a:solidFill>
              <a:srgbClr val="718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sp>
        <p:nvSpPr>
          <p:cNvPr id="18" name="文本框1"/>
          <p:cNvSpPr txBox="1"/>
          <p:nvPr/>
        </p:nvSpPr>
        <p:spPr>
          <a:xfrm>
            <a:off x="2514238" y="573118"/>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原文出处</a:t>
            </a:r>
            <a:endPar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22" name="椭圆 12"/>
          <p:cNvSpPr/>
          <p:nvPr/>
        </p:nvSpPr>
        <p:spPr>
          <a:xfrm>
            <a:off x="5712189" y="447234"/>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3" name="文本框1"/>
          <p:cNvSpPr txBox="1"/>
          <p:nvPr/>
        </p:nvSpPr>
        <p:spPr>
          <a:xfrm>
            <a:off x="6013088" y="606151"/>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词汇聚焦</a:t>
            </a:r>
            <a:endParaRPr kumimoji="0" lang="id-ID"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3" name="文本框 2"/>
          <p:cNvSpPr txBox="1"/>
          <p:nvPr/>
        </p:nvSpPr>
        <p:spPr>
          <a:xfrm>
            <a:off x="846455" y="1985010"/>
            <a:ext cx="10503535" cy="3228975"/>
          </a:xfrm>
          <a:prstGeom prst="rect">
            <a:avLst/>
          </a:prstGeom>
          <a:noFill/>
        </p:spPr>
        <p:txBody>
          <a:bodyPr wrap="square" rtlCol="0">
            <a:spAutoFit/>
          </a:bodyPr>
          <a:p>
            <a:pPr algn="l">
              <a:lnSpc>
                <a:spcPct val="90000"/>
              </a:lnSpc>
            </a:pPr>
            <a:r>
              <a:rPr lang="en-US" altLang="zh-CN" sz="2400"/>
              <a:t>[C] a type or period of illness	</a:t>
            </a:r>
            <a:r>
              <a:rPr lang="zh-CN" altLang="en-US" sz="2400"/>
              <a:t>（某种）病；患病期</a:t>
            </a:r>
            <a:endParaRPr lang="zh-CN" altLang="en-US" sz="2400"/>
          </a:p>
          <a:p>
            <a:pPr algn="l">
              <a:lnSpc>
                <a:spcPct val="90000"/>
              </a:lnSpc>
            </a:pPr>
            <a:endParaRPr lang="zh-CN" altLang="en-US" sz="2400"/>
          </a:p>
          <a:p>
            <a:pPr lvl="1" algn="l">
              <a:lnSpc>
                <a:spcPct val="90000"/>
              </a:lnSpc>
            </a:pPr>
            <a:r>
              <a:rPr lang="zh-CN" altLang="en-US" sz="2400"/>
              <a:t>小病</a:t>
            </a:r>
            <a:r>
              <a:rPr lang="en-US" altLang="zh-CN" sz="2400"/>
              <a:t>/</a:t>
            </a:r>
            <a:r>
              <a:rPr lang="zh-CN" altLang="en-US" sz="2400"/>
              <a:t>重病</a:t>
            </a:r>
            <a:endParaRPr lang="zh-CN" altLang="en-US" sz="2400"/>
          </a:p>
          <a:p>
            <a:pPr lvl="1" algn="l">
              <a:lnSpc>
                <a:spcPct val="90000"/>
              </a:lnSpc>
            </a:pPr>
            <a:r>
              <a:rPr lang="en-US" altLang="zh-CN" sz="2400"/>
              <a:t>minor/serious illnesses</a:t>
            </a:r>
            <a:endParaRPr lang="en-US" altLang="zh-CN" sz="2400"/>
          </a:p>
          <a:p>
            <a:pPr algn="l">
              <a:lnSpc>
                <a:spcPct val="90000"/>
              </a:lnSpc>
            </a:pPr>
            <a:endParaRPr lang="en-US" altLang="zh-CN" sz="2400"/>
          </a:p>
          <a:p>
            <a:pPr lvl="1" algn="l">
              <a:lnSpc>
                <a:spcPct val="100000"/>
              </a:lnSpc>
              <a:buClrTx/>
              <a:buSzTx/>
              <a:buNone/>
            </a:pPr>
            <a:r>
              <a:rPr lang="zh-CN" altLang="en-US" sz="2400" b="1">
                <a:solidFill>
                  <a:srgbClr val="F8BAB0"/>
                </a:solidFill>
              </a:rPr>
              <a:t>坐下来，有个人像对待普通人而不是仅仅把她当病人一样和她聊天，这让她感觉有人关心她，内心也没那么孤单了。</a:t>
            </a:r>
            <a:endParaRPr lang="zh-CN" altLang="en-US" sz="2400" b="1">
              <a:solidFill>
                <a:srgbClr val="F8BAB0"/>
              </a:solidFill>
            </a:endParaRPr>
          </a:p>
          <a:p>
            <a:pPr lvl="1" algn="l">
              <a:lnSpc>
                <a:spcPct val="100000"/>
              </a:lnSpc>
              <a:buClrTx/>
              <a:buSzTx/>
              <a:buNone/>
            </a:pPr>
            <a:r>
              <a:rPr lang="en-US" altLang="zh-CN" sz="2400" b="1">
                <a:solidFill>
                  <a:srgbClr val="F8BAB0"/>
                </a:solidFill>
              </a:rPr>
              <a:t>To sit down and have somebody look at her and talk to her like a person and not just an illness made her feel cared about and less alone.</a:t>
            </a:r>
            <a:endParaRPr lang="zh-CN" altLang="en-US" sz="2400" b="1">
              <a:solidFill>
                <a:srgbClr val="F8BAB0"/>
              </a:solidFill>
            </a:endParaRPr>
          </a:p>
        </p:txBody>
      </p:sp>
      <p:cxnSp>
        <p:nvCxnSpPr>
          <p:cNvPr id="8" name="直接连接符 7"/>
          <p:cNvCxnSpPr/>
          <p:nvPr/>
        </p:nvCxnSpPr>
        <p:spPr>
          <a:xfrm flipV="1">
            <a:off x="327660" y="1090295"/>
            <a:ext cx="11534775" cy="14605"/>
          </a:xfrm>
          <a:prstGeom prst="line">
            <a:avLst/>
          </a:prstGeom>
          <a:ln w="38100">
            <a:solidFill>
              <a:srgbClr val="788EAC"/>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1786890" y="1457325"/>
            <a:ext cx="7948295" cy="474980"/>
          </a:xfrm>
          <a:prstGeom prst="rect">
            <a:avLst/>
          </a:prstGeom>
          <a:noFill/>
        </p:spPr>
        <p:txBody>
          <a:bodyPr wrap="square" rtlCol="0" anchor="t">
            <a:spAutoFit/>
          </a:bodyPr>
          <a:p>
            <a:pPr algn="ctr">
              <a:lnSpc>
                <a:spcPct val="80000"/>
              </a:lnSpc>
            </a:pPr>
            <a:r>
              <a:rPr lang="en-US" altLang="zh-CN" sz="4800" b="1" baseline="30000">
                <a:solidFill>
                  <a:schemeClr val="tx1">
                    <a:lumMod val="65000"/>
                    <a:lumOff val="35000"/>
                  </a:schemeClr>
                </a:solidFill>
                <a:latin typeface="Optima" panose="02000503060000020004" charset="0"/>
                <a:cs typeface="Optima" panose="02000503060000020004" charset="0"/>
                <a:sym typeface="+mn-ea"/>
              </a:rPr>
              <a:t>illness</a:t>
            </a:r>
            <a:endParaRPr lang="en-US" altLang="zh-CN" sz="4800" b="1" baseline="30000">
              <a:solidFill>
                <a:schemeClr val="tx1">
                  <a:lumMod val="65000"/>
                  <a:lumOff val="35000"/>
                </a:schemeClr>
              </a:solidFill>
              <a:latin typeface="Optima" panose="02000503060000020004" charset="0"/>
              <a:cs typeface="Optima" panose="02000503060000020004" charset="0"/>
              <a:sym typeface="+mn-ea"/>
            </a:endParaRPr>
          </a:p>
        </p:txBody>
      </p:sp>
      <p:sp>
        <p:nvSpPr>
          <p:cNvPr id="5" name="文本框2"/>
          <p:cNvSpPr/>
          <p:nvPr/>
        </p:nvSpPr>
        <p:spPr>
          <a:xfrm>
            <a:off x="7165340" y="661035"/>
            <a:ext cx="3718560" cy="275590"/>
          </a:xfrm>
          <a:prstGeom prst="rect">
            <a:avLst/>
          </a:prstGeom>
        </p:spPr>
        <p:txBody>
          <a:bodyPr wrap="square">
            <a:spAutoFit/>
          </a:bodyPr>
          <a:p>
            <a:pPr>
              <a:lnSpc>
                <a:spcPct val="60000"/>
              </a:lnSpc>
              <a:spcBef>
                <a:spcPts val="2950"/>
              </a:spcBef>
              <a:defRPr/>
            </a:pPr>
            <a:r>
              <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rPr>
              <a:t>Expression Focus</a:t>
            </a:r>
            <a:endPar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endParaRPr>
          </a:p>
        </p:txBody>
      </p:sp>
      <p:pic>
        <p:nvPicPr>
          <p:cNvPr id="6" name="图片 5" descr="Z20 阅读理解A"/>
          <p:cNvPicPr>
            <a:picLocks noChangeAspect="1"/>
          </p:cNvPicPr>
          <p:nvPr/>
        </p:nvPicPr>
        <p:blipFill>
          <a:blip r:embed="rId1"/>
          <a:stretch>
            <a:fillRect/>
          </a:stretch>
        </p:blipFill>
        <p:spPr>
          <a:xfrm>
            <a:off x="3616325" y="535940"/>
            <a:ext cx="1281430" cy="46101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12"/>
          <p:cNvSpPr/>
          <p:nvPr/>
        </p:nvSpPr>
        <p:spPr>
          <a:xfrm>
            <a:off x="2213339" y="447221"/>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25" name="组合 24"/>
          <p:cNvGrpSpPr/>
          <p:nvPr/>
        </p:nvGrpSpPr>
        <p:grpSpPr>
          <a:xfrm>
            <a:off x="334963" y="536586"/>
            <a:ext cx="1067593" cy="571960"/>
            <a:chOff x="334963" y="455941"/>
            <a:chExt cx="1067593" cy="571960"/>
          </a:xfrm>
        </p:grpSpPr>
        <p:sp>
          <p:nvSpPr>
            <p:cNvPr id="14" name="文本框 13"/>
            <p:cNvSpPr txBox="1"/>
            <p:nvPr/>
          </p:nvSpPr>
          <p:spPr>
            <a:xfrm>
              <a:off x="545941" y="455941"/>
              <a:ext cx="856615" cy="460375"/>
            </a:xfrm>
            <a:prstGeom prst="rect">
              <a:avLst/>
            </a:prstGeom>
            <a:noFill/>
          </p:spPr>
          <p:txBody>
            <a:bodyPr wrap="none" rtlCol="0">
              <a:spAutoFit/>
            </a:bodyPr>
            <a:lstStyle/>
            <a:p>
              <a:r>
                <a:rPr lang="en-US" altLang="zh-CN" sz="2400" b="1" dirty="0">
                  <a:solidFill>
                    <a:srgbClr val="7188A8"/>
                  </a:solidFill>
                  <a:latin typeface="Impact" panose="020B0806030902050204" charset="0"/>
                  <a:cs typeface="Impact" panose="020B0806030902050204" charset="0"/>
                  <a:sym typeface="+mn-lt"/>
                </a:rPr>
                <a:t>Cloze</a:t>
              </a:r>
              <a:endParaRPr lang="en-US" altLang="zh-CN" sz="2400" b="1" dirty="0">
                <a:solidFill>
                  <a:srgbClr val="7188A8"/>
                </a:solidFill>
                <a:latin typeface="Impact" panose="020B0806030902050204" charset="0"/>
                <a:cs typeface="Impact" panose="020B0806030902050204" charset="0"/>
                <a:sym typeface="+mn-lt"/>
              </a:endParaRPr>
            </a:p>
          </p:txBody>
        </p:sp>
        <p:sp>
          <p:nvSpPr>
            <p:cNvPr id="16" name="矩形 15"/>
            <p:cNvSpPr/>
            <p:nvPr/>
          </p:nvSpPr>
          <p:spPr>
            <a:xfrm>
              <a:off x="334963" y="486219"/>
              <a:ext cx="278711" cy="541682"/>
            </a:xfrm>
            <a:prstGeom prst="rect">
              <a:avLst/>
            </a:prstGeom>
            <a:solidFill>
              <a:srgbClr val="718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sp>
        <p:nvSpPr>
          <p:cNvPr id="18" name="文本框1"/>
          <p:cNvSpPr txBox="1"/>
          <p:nvPr/>
        </p:nvSpPr>
        <p:spPr>
          <a:xfrm>
            <a:off x="2514238" y="573118"/>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原文出处</a:t>
            </a:r>
            <a:endPar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22" name="椭圆 12"/>
          <p:cNvSpPr/>
          <p:nvPr/>
        </p:nvSpPr>
        <p:spPr>
          <a:xfrm>
            <a:off x="5712189" y="447234"/>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3" name="文本框1"/>
          <p:cNvSpPr txBox="1"/>
          <p:nvPr/>
        </p:nvSpPr>
        <p:spPr>
          <a:xfrm>
            <a:off x="6013088" y="606151"/>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词汇聚焦</a:t>
            </a:r>
            <a:endParaRPr kumimoji="0" lang="id-ID"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3" name="文本框 2"/>
          <p:cNvSpPr txBox="1"/>
          <p:nvPr/>
        </p:nvSpPr>
        <p:spPr>
          <a:xfrm>
            <a:off x="614045" y="2016125"/>
            <a:ext cx="10804525" cy="3192145"/>
          </a:xfrm>
          <a:prstGeom prst="rect">
            <a:avLst/>
          </a:prstGeom>
          <a:noFill/>
        </p:spPr>
        <p:txBody>
          <a:bodyPr wrap="square" rtlCol="0">
            <a:spAutoFit/>
          </a:bodyPr>
          <a:p>
            <a:pPr algn="l">
              <a:lnSpc>
                <a:spcPct val="90000"/>
              </a:lnSpc>
            </a:pPr>
            <a:r>
              <a:rPr lang="en-US" altLang="zh-CN" sz="2400"/>
              <a:t>to show sb that you are interested in them and/or want to help them	</a:t>
            </a:r>
            <a:endParaRPr lang="en-US" altLang="zh-CN" sz="2400"/>
          </a:p>
          <a:p>
            <a:pPr algn="l">
              <a:lnSpc>
                <a:spcPct val="90000"/>
              </a:lnSpc>
            </a:pPr>
            <a:r>
              <a:rPr lang="zh-CN" sz="2400"/>
              <a:t>表示对某人感兴趣；表示愿意提供援助</a:t>
            </a:r>
            <a:endParaRPr lang="zh-CN" sz="2400"/>
          </a:p>
          <a:p>
            <a:pPr algn="l">
              <a:lnSpc>
                <a:spcPct val="90000"/>
              </a:lnSpc>
            </a:pPr>
            <a:endParaRPr lang="zh-CN" sz="2400"/>
          </a:p>
          <a:p>
            <a:pPr lvl="1" algn="l">
              <a:lnSpc>
                <a:spcPct val="90000"/>
              </a:lnSpc>
            </a:pPr>
            <a:r>
              <a:rPr lang="zh-CN" sz="2400"/>
              <a:t>教会需要寻找新途径来为年轻人提供帮助。</a:t>
            </a:r>
            <a:endParaRPr lang="zh-CN" sz="2400"/>
          </a:p>
          <a:p>
            <a:pPr lvl="1" algn="l">
              <a:lnSpc>
                <a:spcPct val="90000"/>
              </a:lnSpc>
            </a:pPr>
            <a:r>
              <a:rPr lang="en-US" altLang="zh-CN" sz="2400"/>
              <a:t>The church needs to find new ways of reaching out to young people.</a:t>
            </a:r>
            <a:endParaRPr lang="en-US" altLang="zh-CN" sz="2400"/>
          </a:p>
          <a:p>
            <a:pPr algn="l">
              <a:lnSpc>
                <a:spcPct val="90000"/>
              </a:lnSpc>
            </a:pPr>
            <a:endParaRPr lang="zh-CN" sz="2400"/>
          </a:p>
          <a:p>
            <a:pPr lvl="1" algn="l">
              <a:lnSpc>
                <a:spcPct val="100000"/>
              </a:lnSpc>
              <a:buClrTx/>
              <a:buSzTx/>
              <a:buNone/>
            </a:pPr>
            <a:r>
              <a:rPr lang="zh-CN" altLang="en-US" sz="2400" b="1">
                <a:solidFill>
                  <a:srgbClr val="F8BAB0"/>
                </a:solidFill>
              </a:rPr>
              <a:t>毕业后不久，她开始了她的</a:t>
            </a:r>
            <a:r>
              <a:rPr lang="en-US" altLang="zh-CN" sz="2400" b="1">
                <a:solidFill>
                  <a:srgbClr val="F8BAB0"/>
                </a:solidFill>
              </a:rPr>
              <a:t>“</a:t>
            </a:r>
            <a:r>
              <a:rPr lang="zh-CN" altLang="en-US" sz="2400" b="1">
                <a:solidFill>
                  <a:srgbClr val="F8BAB0"/>
                </a:solidFill>
              </a:rPr>
              <a:t>红椅子工程</a:t>
            </a:r>
            <a:r>
              <a:rPr lang="en-US" altLang="zh-CN" sz="2400" b="1">
                <a:solidFill>
                  <a:srgbClr val="F8BAB0"/>
                </a:solidFill>
              </a:rPr>
              <a:t>”</a:t>
            </a:r>
            <a:r>
              <a:rPr lang="zh-CN" altLang="en-US" sz="2400" b="1">
                <a:solidFill>
                  <a:srgbClr val="F8BAB0"/>
                </a:solidFill>
              </a:rPr>
              <a:t>， 去街上</a:t>
            </a:r>
            <a:r>
              <a:rPr lang="zh-CN" altLang="en-US" sz="2400" b="1">
                <a:solidFill>
                  <a:srgbClr val="F8BAB0"/>
                </a:solidFill>
                <a:sym typeface="+mn-ea"/>
              </a:rPr>
              <a:t>帮助</a:t>
            </a:r>
            <a:r>
              <a:rPr lang="zh-CN" altLang="en-US" sz="2400" b="1">
                <a:solidFill>
                  <a:srgbClr val="F8BAB0"/>
                </a:solidFill>
              </a:rPr>
              <a:t>那些需要帮助的人。</a:t>
            </a:r>
            <a:endParaRPr lang="zh-CN" altLang="en-US" sz="2400" b="1">
              <a:solidFill>
                <a:srgbClr val="F8BAB0"/>
              </a:solidFill>
            </a:endParaRPr>
          </a:p>
          <a:p>
            <a:pPr lvl="1" algn="l">
              <a:lnSpc>
                <a:spcPct val="100000"/>
              </a:lnSpc>
              <a:buClrTx/>
              <a:buSzTx/>
              <a:buNone/>
            </a:pPr>
            <a:r>
              <a:rPr lang="en-US" altLang="zh-CN" sz="2400" b="1">
                <a:solidFill>
                  <a:srgbClr val="F8BAB0"/>
                </a:solidFill>
              </a:rPr>
              <a:t>Not long after finishing school, she began her Red Chair Project, reaching out to the people on the streets.</a:t>
            </a:r>
            <a:endParaRPr lang="en-US" altLang="zh-CN" sz="2400" b="1">
              <a:solidFill>
                <a:srgbClr val="F8BAB0"/>
              </a:solidFill>
            </a:endParaRPr>
          </a:p>
        </p:txBody>
      </p:sp>
      <p:cxnSp>
        <p:nvCxnSpPr>
          <p:cNvPr id="8" name="直接连接符 7"/>
          <p:cNvCxnSpPr/>
          <p:nvPr/>
        </p:nvCxnSpPr>
        <p:spPr>
          <a:xfrm flipV="1">
            <a:off x="327660" y="1090295"/>
            <a:ext cx="11534775" cy="14605"/>
          </a:xfrm>
          <a:prstGeom prst="line">
            <a:avLst/>
          </a:prstGeom>
          <a:ln w="38100">
            <a:solidFill>
              <a:srgbClr val="788EAC"/>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1639570" y="1541145"/>
            <a:ext cx="7948295" cy="474980"/>
          </a:xfrm>
          <a:prstGeom prst="rect">
            <a:avLst/>
          </a:prstGeom>
          <a:noFill/>
        </p:spPr>
        <p:txBody>
          <a:bodyPr wrap="square" rtlCol="0" anchor="t">
            <a:spAutoFit/>
          </a:bodyPr>
          <a:p>
            <a:pPr algn="ctr">
              <a:lnSpc>
                <a:spcPct val="80000"/>
              </a:lnSpc>
            </a:pPr>
            <a:r>
              <a:rPr lang="en-US" altLang="zh-CN" sz="4800" b="1" baseline="30000">
                <a:solidFill>
                  <a:schemeClr val="tx1">
                    <a:lumMod val="65000"/>
                    <a:lumOff val="35000"/>
                  </a:schemeClr>
                </a:solidFill>
                <a:latin typeface="Optima" panose="02000503060000020004" charset="0"/>
                <a:cs typeface="Optima" panose="02000503060000020004" charset="0"/>
                <a:sym typeface="+mn-ea"/>
              </a:rPr>
              <a:t>reach out to sb</a:t>
            </a:r>
            <a:endParaRPr lang="en-US" altLang="zh-CN" sz="4800" b="1" baseline="30000">
              <a:solidFill>
                <a:schemeClr val="tx1">
                  <a:lumMod val="65000"/>
                  <a:lumOff val="35000"/>
                </a:schemeClr>
              </a:solidFill>
              <a:latin typeface="Optima" panose="02000503060000020004" charset="0"/>
              <a:cs typeface="Optima" panose="02000503060000020004" charset="0"/>
              <a:sym typeface="+mn-ea"/>
            </a:endParaRPr>
          </a:p>
        </p:txBody>
      </p:sp>
      <p:sp>
        <p:nvSpPr>
          <p:cNvPr id="5" name="文本框2"/>
          <p:cNvSpPr/>
          <p:nvPr/>
        </p:nvSpPr>
        <p:spPr>
          <a:xfrm>
            <a:off x="7165340" y="661035"/>
            <a:ext cx="3718560" cy="275590"/>
          </a:xfrm>
          <a:prstGeom prst="rect">
            <a:avLst/>
          </a:prstGeom>
        </p:spPr>
        <p:txBody>
          <a:bodyPr wrap="square">
            <a:spAutoFit/>
          </a:bodyPr>
          <a:p>
            <a:pPr>
              <a:lnSpc>
                <a:spcPct val="60000"/>
              </a:lnSpc>
              <a:spcBef>
                <a:spcPts val="2950"/>
              </a:spcBef>
              <a:defRPr/>
            </a:pPr>
            <a:r>
              <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rPr>
              <a:t>Expression Focus</a:t>
            </a:r>
            <a:endPar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endParaRPr>
          </a:p>
        </p:txBody>
      </p:sp>
      <p:pic>
        <p:nvPicPr>
          <p:cNvPr id="6" name="图片 5" descr="Z20 阅读理解A"/>
          <p:cNvPicPr>
            <a:picLocks noChangeAspect="1"/>
          </p:cNvPicPr>
          <p:nvPr/>
        </p:nvPicPr>
        <p:blipFill>
          <a:blip r:embed="rId1"/>
          <a:stretch>
            <a:fillRect/>
          </a:stretch>
        </p:blipFill>
        <p:spPr>
          <a:xfrm>
            <a:off x="3616325" y="535940"/>
            <a:ext cx="1281430" cy="46101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12"/>
          <p:cNvSpPr/>
          <p:nvPr/>
        </p:nvSpPr>
        <p:spPr>
          <a:xfrm>
            <a:off x="2213339" y="447221"/>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25" name="组合 24"/>
          <p:cNvGrpSpPr/>
          <p:nvPr/>
        </p:nvGrpSpPr>
        <p:grpSpPr>
          <a:xfrm>
            <a:off x="334963" y="536586"/>
            <a:ext cx="1067593" cy="571960"/>
            <a:chOff x="334963" y="455941"/>
            <a:chExt cx="1067593" cy="571960"/>
          </a:xfrm>
        </p:grpSpPr>
        <p:sp>
          <p:nvSpPr>
            <p:cNvPr id="14" name="文本框 13"/>
            <p:cNvSpPr txBox="1"/>
            <p:nvPr/>
          </p:nvSpPr>
          <p:spPr>
            <a:xfrm>
              <a:off x="545941" y="455941"/>
              <a:ext cx="856615" cy="460375"/>
            </a:xfrm>
            <a:prstGeom prst="rect">
              <a:avLst/>
            </a:prstGeom>
            <a:noFill/>
          </p:spPr>
          <p:txBody>
            <a:bodyPr wrap="none" rtlCol="0">
              <a:spAutoFit/>
            </a:bodyPr>
            <a:lstStyle/>
            <a:p>
              <a:r>
                <a:rPr lang="en-US" altLang="zh-CN" sz="2400" b="1" dirty="0">
                  <a:solidFill>
                    <a:srgbClr val="7188A8"/>
                  </a:solidFill>
                  <a:latin typeface="Impact" panose="020B0806030902050204" charset="0"/>
                  <a:cs typeface="Impact" panose="020B0806030902050204" charset="0"/>
                  <a:sym typeface="+mn-lt"/>
                </a:rPr>
                <a:t>Cloze</a:t>
              </a:r>
              <a:endParaRPr lang="en-US" altLang="zh-CN" sz="2400" b="1" dirty="0">
                <a:solidFill>
                  <a:srgbClr val="7188A8"/>
                </a:solidFill>
                <a:latin typeface="Impact" panose="020B0806030902050204" charset="0"/>
                <a:cs typeface="Impact" panose="020B0806030902050204" charset="0"/>
                <a:sym typeface="+mn-lt"/>
              </a:endParaRPr>
            </a:p>
          </p:txBody>
        </p:sp>
        <p:sp>
          <p:nvSpPr>
            <p:cNvPr id="16" name="矩形 15"/>
            <p:cNvSpPr/>
            <p:nvPr/>
          </p:nvSpPr>
          <p:spPr>
            <a:xfrm>
              <a:off x="334963" y="486219"/>
              <a:ext cx="278711" cy="541682"/>
            </a:xfrm>
            <a:prstGeom prst="rect">
              <a:avLst/>
            </a:prstGeom>
            <a:solidFill>
              <a:srgbClr val="718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sp>
        <p:nvSpPr>
          <p:cNvPr id="18" name="文本框1"/>
          <p:cNvSpPr txBox="1"/>
          <p:nvPr/>
        </p:nvSpPr>
        <p:spPr>
          <a:xfrm>
            <a:off x="2514238" y="573118"/>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原文出处</a:t>
            </a:r>
            <a:endPar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22" name="椭圆 12"/>
          <p:cNvSpPr/>
          <p:nvPr/>
        </p:nvSpPr>
        <p:spPr>
          <a:xfrm>
            <a:off x="5712189" y="447234"/>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3" name="文本框1"/>
          <p:cNvSpPr txBox="1"/>
          <p:nvPr/>
        </p:nvSpPr>
        <p:spPr>
          <a:xfrm>
            <a:off x="6013088" y="606151"/>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词汇聚焦</a:t>
            </a:r>
            <a:endParaRPr kumimoji="0" lang="id-ID"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3" name="文本框 2"/>
          <p:cNvSpPr txBox="1"/>
          <p:nvPr/>
        </p:nvSpPr>
        <p:spPr>
          <a:xfrm>
            <a:off x="815975" y="1806575"/>
            <a:ext cx="10339070" cy="4295140"/>
          </a:xfrm>
          <a:prstGeom prst="rect">
            <a:avLst/>
          </a:prstGeom>
          <a:noFill/>
        </p:spPr>
        <p:txBody>
          <a:bodyPr wrap="square" rtlCol="0">
            <a:spAutoFit/>
          </a:bodyPr>
          <a:p>
            <a:pPr algn="l">
              <a:lnSpc>
                <a:spcPct val="80000"/>
              </a:lnSpc>
            </a:pPr>
            <a:r>
              <a:rPr lang="en-US" sz="2400"/>
              <a:t>vt. to repair or correct sth	</a:t>
            </a:r>
            <a:r>
              <a:rPr lang="zh-CN" altLang="en-US" sz="2400"/>
              <a:t>修理；校准；校正</a:t>
            </a:r>
            <a:endParaRPr lang="zh-CN" altLang="en-US" sz="2400"/>
          </a:p>
          <a:p>
            <a:pPr lvl="1" algn="l">
              <a:lnSpc>
                <a:spcPct val="80000"/>
              </a:lnSpc>
            </a:pPr>
            <a:r>
              <a:rPr lang="zh-CN" altLang="en-US" sz="2400"/>
              <a:t>我已经解决了这个问题。</a:t>
            </a:r>
            <a:endParaRPr lang="zh-CN" altLang="en-US" sz="2400"/>
          </a:p>
          <a:p>
            <a:pPr lvl="1" algn="l">
              <a:lnSpc>
                <a:spcPct val="80000"/>
              </a:lnSpc>
            </a:pPr>
            <a:r>
              <a:rPr lang="en-US" altLang="zh-CN" sz="2400"/>
              <a:t>I've fixed the problem.</a:t>
            </a:r>
            <a:endParaRPr lang="en-US" altLang="zh-CN" sz="2400"/>
          </a:p>
          <a:p>
            <a:pPr algn="l">
              <a:lnSpc>
                <a:spcPct val="80000"/>
              </a:lnSpc>
            </a:pPr>
            <a:endParaRPr lang="en-US" altLang="zh-CN" sz="2400"/>
          </a:p>
          <a:p>
            <a:pPr lvl="1" algn="l">
              <a:lnSpc>
                <a:spcPct val="80000"/>
              </a:lnSpc>
              <a:buClrTx/>
              <a:buSzTx/>
              <a:buNone/>
            </a:pPr>
            <a:r>
              <a:rPr lang="zh-CN" altLang="en-US" sz="2400" b="1">
                <a:solidFill>
                  <a:srgbClr val="F8BAB0"/>
                </a:solidFill>
              </a:rPr>
              <a:t>我想也许我会走过去问问他们是否需要免费的理发服务，虽然我没法解决他们的问题。</a:t>
            </a:r>
            <a:endParaRPr lang="zh-CN" altLang="en-US" sz="2400" b="1">
              <a:solidFill>
                <a:srgbClr val="F8BAB0"/>
              </a:solidFill>
            </a:endParaRPr>
          </a:p>
          <a:p>
            <a:pPr lvl="1" algn="l">
              <a:lnSpc>
                <a:spcPct val="80000"/>
              </a:lnSpc>
              <a:buClrTx/>
              <a:buSzTx/>
              <a:buNone/>
            </a:pPr>
            <a:r>
              <a:rPr lang="zh-CN" altLang="en-US" sz="2400" b="1">
                <a:solidFill>
                  <a:srgbClr val="F8BAB0"/>
                </a:solidFill>
              </a:rPr>
              <a:t>I thought maybe I'd go around and ask if they want free haircuts, though I couldn't fix their problems.</a:t>
            </a:r>
            <a:endParaRPr lang="zh-CN" altLang="en-US" sz="2400" b="1">
              <a:solidFill>
                <a:srgbClr val="F8BAB0"/>
              </a:solidFill>
            </a:endParaRPr>
          </a:p>
          <a:p>
            <a:pPr algn="l">
              <a:lnSpc>
                <a:spcPct val="80000"/>
              </a:lnSpc>
            </a:pPr>
            <a:endParaRPr lang="zh-CN" sz="2400"/>
          </a:p>
          <a:p>
            <a:pPr algn="l">
              <a:lnSpc>
                <a:spcPct val="80000"/>
              </a:lnSpc>
            </a:pPr>
            <a:r>
              <a:rPr lang="en-US" altLang="zh-CN" sz="2400"/>
              <a:t>[C] (informal) a solution to a problem, especially an easy or temporary one </a:t>
            </a:r>
            <a:endParaRPr lang="en-US" altLang="zh-CN" sz="2400"/>
          </a:p>
          <a:p>
            <a:pPr algn="l">
              <a:lnSpc>
                <a:spcPct val="80000"/>
              </a:lnSpc>
            </a:pPr>
            <a:r>
              <a:rPr lang="zh-CN" altLang="en-US" sz="2400"/>
              <a:t>（尤指简单的、暂时的）解决方法</a:t>
            </a:r>
            <a:endParaRPr lang="zh-CN" altLang="en-US" sz="2400"/>
          </a:p>
          <a:p>
            <a:pPr lvl="1" algn="l">
              <a:lnSpc>
                <a:spcPct val="80000"/>
              </a:lnSpc>
            </a:pPr>
            <a:r>
              <a:rPr lang="zh-CN" sz="2400"/>
              <a:t>钢铁工业的问题没有即时解决的办法。</a:t>
            </a:r>
            <a:endParaRPr lang="zh-CN" sz="2400"/>
          </a:p>
          <a:p>
            <a:pPr lvl="1" algn="l">
              <a:lnSpc>
                <a:spcPct val="80000"/>
              </a:lnSpc>
            </a:pPr>
            <a:r>
              <a:rPr lang="en-US" altLang="zh-CN" sz="2400"/>
              <a:t>There is no quick fix for the steel industry.</a:t>
            </a:r>
            <a:endParaRPr lang="zh-CN" sz="2400"/>
          </a:p>
          <a:p>
            <a:pPr lvl="1" algn="l">
              <a:lnSpc>
                <a:spcPct val="100000"/>
              </a:lnSpc>
              <a:buClrTx/>
              <a:buSzTx/>
              <a:buNone/>
            </a:pPr>
            <a:endParaRPr lang="en-US" altLang="zh-CN" sz="2400" b="1">
              <a:solidFill>
                <a:srgbClr val="F8BAB0"/>
              </a:solidFill>
            </a:endParaRPr>
          </a:p>
        </p:txBody>
      </p:sp>
      <p:cxnSp>
        <p:nvCxnSpPr>
          <p:cNvPr id="8" name="直接连接符 7"/>
          <p:cNvCxnSpPr/>
          <p:nvPr/>
        </p:nvCxnSpPr>
        <p:spPr>
          <a:xfrm flipV="1">
            <a:off x="327660" y="1090295"/>
            <a:ext cx="11534775" cy="14605"/>
          </a:xfrm>
          <a:prstGeom prst="line">
            <a:avLst/>
          </a:prstGeom>
          <a:ln w="38100">
            <a:solidFill>
              <a:srgbClr val="788EAC"/>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1639570" y="1541145"/>
            <a:ext cx="7948295" cy="474980"/>
          </a:xfrm>
          <a:prstGeom prst="rect">
            <a:avLst/>
          </a:prstGeom>
          <a:noFill/>
        </p:spPr>
        <p:txBody>
          <a:bodyPr wrap="square" rtlCol="0" anchor="t">
            <a:spAutoFit/>
          </a:bodyPr>
          <a:p>
            <a:pPr algn="ctr">
              <a:lnSpc>
                <a:spcPct val="80000"/>
              </a:lnSpc>
            </a:pPr>
            <a:r>
              <a:rPr lang="en-US" altLang="zh-CN" sz="4800" b="1" baseline="30000">
                <a:solidFill>
                  <a:schemeClr val="tx1">
                    <a:lumMod val="65000"/>
                    <a:lumOff val="35000"/>
                  </a:schemeClr>
                </a:solidFill>
                <a:latin typeface="Optima" panose="02000503060000020004" charset="0"/>
                <a:cs typeface="Optima" panose="02000503060000020004" charset="0"/>
                <a:sym typeface="+mn-ea"/>
              </a:rPr>
              <a:t>fix</a:t>
            </a:r>
            <a:endParaRPr lang="en-US" altLang="zh-CN" sz="4800" b="1" baseline="30000">
              <a:solidFill>
                <a:schemeClr val="tx1">
                  <a:lumMod val="65000"/>
                  <a:lumOff val="35000"/>
                </a:schemeClr>
              </a:solidFill>
              <a:latin typeface="Optima" panose="02000503060000020004" charset="0"/>
              <a:cs typeface="Optima" panose="02000503060000020004" charset="0"/>
              <a:sym typeface="+mn-ea"/>
            </a:endParaRPr>
          </a:p>
        </p:txBody>
      </p:sp>
      <p:sp>
        <p:nvSpPr>
          <p:cNvPr id="5" name="文本框2"/>
          <p:cNvSpPr/>
          <p:nvPr/>
        </p:nvSpPr>
        <p:spPr>
          <a:xfrm>
            <a:off x="7165340" y="661035"/>
            <a:ext cx="3718560" cy="275590"/>
          </a:xfrm>
          <a:prstGeom prst="rect">
            <a:avLst/>
          </a:prstGeom>
        </p:spPr>
        <p:txBody>
          <a:bodyPr wrap="square">
            <a:spAutoFit/>
          </a:bodyPr>
          <a:p>
            <a:pPr>
              <a:lnSpc>
                <a:spcPct val="60000"/>
              </a:lnSpc>
              <a:spcBef>
                <a:spcPts val="2950"/>
              </a:spcBef>
              <a:defRPr/>
            </a:pPr>
            <a:r>
              <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rPr>
              <a:t>Expression Focus</a:t>
            </a:r>
            <a:endPar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endParaRPr>
          </a:p>
        </p:txBody>
      </p:sp>
      <p:pic>
        <p:nvPicPr>
          <p:cNvPr id="6" name="图片 5" descr="Z20 阅读理解A"/>
          <p:cNvPicPr>
            <a:picLocks noChangeAspect="1"/>
          </p:cNvPicPr>
          <p:nvPr/>
        </p:nvPicPr>
        <p:blipFill>
          <a:blip r:embed="rId1"/>
          <a:stretch>
            <a:fillRect/>
          </a:stretch>
        </p:blipFill>
        <p:spPr>
          <a:xfrm>
            <a:off x="3616325" y="535940"/>
            <a:ext cx="1281430" cy="46101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12"/>
          <p:cNvSpPr/>
          <p:nvPr/>
        </p:nvSpPr>
        <p:spPr>
          <a:xfrm>
            <a:off x="2213339" y="447221"/>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25" name="组合 24"/>
          <p:cNvGrpSpPr/>
          <p:nvPr/>
        </p:nvGrpSpPr>
        <p:grpSpPr>
          <a:xfrm>
            <a:off x="334963" y="536586"/>
            <a:ext cx="1067593" cy="571960"/>
            <a:chOff x="334963" y="455941"/>
            <a:chExt cx="1067593" cy="571960"/>
          </a:xfrm>
        </p:grpSpPr>
        <p:sp>
          <p:nvSpPr>
            <p:cNvPr id="14" name="文本框 13"/>
            <p:cNvSpPr txBox="1"/>
            <p:nvPr/>
          </p:nvSpPr>
          <p:spPr>
            <a:xfrm>
              <a:off x="545941" y="455941"/>
              <a:ext cx="856615" cy="460375"/>
            </a:xfrm>
            <a:prstGeom prst="rect">
              <a:avLst/>
            </a:prstGeom>
            <a:noFill/>
          </p:spPr>
          <p:txBody>
            <a:bodyPr wrap="none" rtlCol="0">
              <a:spAutoFit/>
            </a:bodyPr>
            <a:lstStyle/>
            <a:p>
              <a:r>
                <a:rPr lang="en-US" altLang="zh-CN" sz="2400" b="1" dirty="0">
                  <a:solidFill>
                    <a:srgbClr val="7188A8"/>
                  </a:solidFill>
                  <a:latin typeface="Impact" panose="020B0806030902050204" charset="0"/>
                  <a:cs typeface="Impact" panose="020B0806030902050204" charset="0"/>
                  <a:sym typeface="+mn-lt"/>
                </a:rPr>
                <a:t>Cloze</a:t>
              </a:r>
              <a:endParaRPr lang="en-US" altLang="zh-CN" sz="2400" b="1" dirty="0">
                <a:solidFill>
                  <a:srgbClr val="7188A8"/>
                </a:solidFill>
                <a:latin typeface="Impact" panose="020B0806030902050204" charset="0"/>
                <a:cs typeface="Impact" panose="020B0806030902050204" charset="0"/>
                <a:sym typeface="+mn-lt"/>
              </a:endParaRPr>
            </a:p>
          </p:txBody>
        </p:sp>
        <p:sp>
          <p:nvSpPr>
            <p:cNvPr id="16" name="矩形 15"/>
            <p:cNvSpPr/>
            <p:nvPr/>
          </p:nvSpPr>
          <p:spPr>
            <a:xfrm>
              <a:off x="334963" y="486219"/>
              <a:ext cx="278711" cy="541682"/>
            </a:xfrm>
            <a:prstGeom prst="rect">
              <a:avLst/>
            </a:prstGeom>
            <a:solidFill>
              <a:srgbClr val="718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sp>
        <p:nvSpPr>
          <p:cNvPr id="18" name="文本框1"/>
          <p:cNvSpPr txBox="1"/>
          <p:nvPr/>
        </p:nvSpPr>
        <p:spPr>
          <a:xfrm>
            <a:off x="2514238" y="573118"/>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原文出处</a:t>
            </a:r>
            <a:endPar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22" name="椭圆 12"/>
          <p:cNvSpPr/>
          <p:nvPr/>
        </p:nvSpPr>
        <p:spPr>
          <a:xfrm>
            <a:off x="5712189" y="447234"/>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3" name="文本框1"/>
          <p:cNvSpPr txBox="1"/>
          <p:nvPr/>
        </p:nvSpPr>
        <p:spPr>
          <a:xfrm>
            <a:off x="6013088" y="606151"/>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词汇聚焦</a:t>
            </a:r>
            <a:endParaRPr kumimoji="0" lang="id-ID"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3" name="文本框 2"/>
          <p:cNvSpPr txBox="1"/>
          <p:nvPr/>
        </p:nvSpPr>
        <p:spPr>
          <a:xfrm>
            <a:off x="768985" y="2428240"/>
            <a:ext cx="10339070" cy="1863725"/>
          </a:xfrm>
          <a:prstGeom prst="rect">
            <a:avLst/>
          </a:prstGeom>
          <a:noFill/>
        </p:spPr>
        <p:txBody>
          <a:bodyPr wrap="square" rtlCol="0">
            <a:spAutoFit/>
          </a:bodyPr>
          <a:p>
            <a:pPr algn="l">
              <a:lnSpc>
                <a:spcPct val="90000"/>
              </a:lnSpc>
            </a:pPr>
            <a:r>
              <a:rPr lang="zh-CN" altLang="en-US" sz="2400"/>
              <a:t>【</a:t>
            </a:r>
            <a:r>
              <a:rPr lang="en-US" altLang="zh-CN" sz="2400"/>
              <a:t>SYN</a:t>
            </a:r>
            <a:r>
              <a:rPr lang="zh-CN" altLang="en-US" sz="2400"/>
              <a:t>】</a:t>
            </a:r>
            <a:r>
              <a:rPr lang="en-US" sz="2400"/>
              <a:t>recover    </a:t>
            </a:r>
            <a:r>
              <a:rPr lang="zh-CN" altLang="en-US" sz="2400"/>
              <a:t>东山再起；重新振作；完全康复</a:t>
            </a:r>
            <a:endParaRPr lang="zh-CN" altLang="en-US" sz="2400"/>
          </a:p>
          <a:p>
            <a:pPr algn="l">
              <a:lnSpc>
                <a:spcPct val="90000"/>
              </a:lnSpc>
            </a:pPr>
            <a:endParaRPr lang="en-US" altLang="zh-CN" sz="2400"/>
          </a:p>
          <a:p>
            <a:pPr lvl="1" algn="l">
              <a:lnSpc>
                <a:spcPct val="100000"/>
              </a:lnSpc>
              <a:buClrTx/>
              <a:buSzTx/>
              <a:buNone/>
            </a:pPr>
            <a:r>
              <a:rPr lang="zh-CN" altLang="en-US" sz="2400" b="1">
                <a:solidFill>
                  <a:srgbClr val="F8BAB0"/>
                </a:solidFill>
              </a:rPr>
              <a:t>她听了很多别人那些关于失去、上瘾、努力重新振作的故事。</a:t>
            </a:r>
            <a:endParaRPr lang="zh-CN" altLang="en-US" sz="2400" b="1">
              <a:solidFill>
                <a:srgbClr val="F8BAB0"/>
              </a:solidFill>
            </a:endParaRPr>
          </a:p>
          <a:p>
            <a:pPr lvl="1" algn="l">
              <a:lnSpc>
                <a:spcPct val="100000"/>
              </a:lnSpc>
              <a:buClrTx/>
              <a:buSzTx/>
              <a:buNone/>
            </a:pPr>
            <a:r>
              <a:rPr lang="en-US" altLang="zh-CN" sz="2400" b="1">
                <a:solidFill>
                  <a:srgbClr val="F8BAB0"/>
                </a:solidFill>
              </a:rPr>
              <a:t>She listened to people's stories of loss, addiction, and struggle to get back on their feet.</a:t>
            </a:r>
            <a:endParaRPr lang="en-US" altLang="zh-CN" sz="2400" b="1">
              <a:solidFill>
                <a:srgbClr val="F8BAB0"/>
              </a:solidFill>
            </a:endParaRPr>
          </a:p>
        </p:txBody>
      </p:sp>
      <p:cxnSp>
        <p:nvCxnSpPr>
          <p:cNvPr id="8" name="直接连接符 7"/>
          <p:cNvCxnSpPr/>
          <p:nvPr/>
        </p:nvCxnSpPr>
        <p:spPr>
          <a:xfrm flipV="1">
            <a:off x="327660" y="1090295"/>
            <a:ext cx="11534775" cy="14605"/>
          </a:xfrm>
          <a:prstGeom prst="line">
            <a:avLst/>
          </a:prstGeom>
          <a:ln w="38100">
            <a:solidFill>
              <a:srgbClr val="788EAC"/>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1639570" y="1557020"/>
            <a:ext cx="7948295" cy="474980"/>
          </a:xfrm>
          <a:prstGeom prst="rect">
            <a:avLst/>
          </a:prstGeom>
          <a:noFill/>
        </p:spPr>
        <p:txBody>
          <a:bodyPr wrap="square" rtlCol="0" anchor="t">
            <a:spAutoFit/>
          </a:bodyPr>
          <a:p>
            <a:pPr algn="ctr">
              <a:lnSpc>
                <a:spcPct val="80000"/>
              </a:lnSpc>
            </a:pPr>
            <a:r>
              <a:rPr lang="en-US" altLang="zh-CN" sz="4800" b="1" baseline="30000">
                <a:solidFill>
                  <a:schemeClr val="tx1">
                    <a:lumMod val="65000"/>
                    <a:lumOff val="35000"/>
                  </a:schemeClr>
                </a:solidFill>
                <a:latin typeface="Optima" panose="02000503060000020004" charset="0"/>
                <a:cs typeface="Optima" panose="02000503060000020004" charset="0"/>
                <a:sym typeface="+mn-ea"/>
              </a:rPr>
              <a:t>get back on one's feet</a:t>
            </a:r>
            <a:endParaRPr lang="en-US" altLang="zh-CN" sz="4800" b="1" baseline="30000">
              <a:solidFill>
                <a:schemeClr val="tx1">
                  <a:lumMod val="65000"/>
                  <a:lumOff val="35000"/>
                </a:schemeClr>
              </a:solidFill>
              <a:latin typeface="Optima" panose="02000503060000020004" charset="0"/>
              <a:cs typeface="Optima" panose="02000503060000020004" charset="0"/>
              <a:sym typeface="+mn-ea"/>
            </a:endParaRPr>
          </a:p>
        </p:txBody>
      </p:sp>
      <p:sp>
        <p:nvSpPr>
          <p:cNvPr id="5" name="文本框2"/>
          <p:cNvSpPr/>
          <p:nvPr/>
        </p:nvSpPr>
        <p:spPr>
          <a:xfrm>
            <a:off x="7165340" y="661035"/>
            <a:ext cx="3718560" cy="275590"/>
          </a:xfrm>
          <a:prstGeom prst="rect">
            <a:avLst/>
          </a:prstGeom>
        </p:spPr>
        <p:txBody>
          <a:bodyPr wrap="square">
            <a:spAutoFit/>
          </a:bodyPr>
          <a:p>
            <a:pPr>
              <a:lnSpc>
                <a:spcPct val="60000"/>
              </a:lnSpc>
              <a:spcBef>
                <a:spcPts val="2950"/>
              </a:spcBef>
              <a:defRPr/>
            </a:pPr>
            <a:r>
              <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rPr>
              <a:t>Expression Focus</a:t>
            </a:r>
            <a:endPar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endParaRPr>
          </a:p>
        </p:txBody>
      </p:sp>
      <p:pic>
        <p:nvPicPr>
          <p:cNvPr id="6" name="图片 5" descr="Z20 阅读理解A"/>
          <p:cNvPicPr>
            <a:picLocks noChangeAspect="1"/>
          </p:cNvPicPr>
          <p:nvPr/>
        </p:nvPicPr>
        <p:blipFill>
          <a:blip r:embed="rId1"/>
          <a:stretch>
            <a:fillRect/>
          </a:stretch>
        </p:blipFill>
        <p:spPr>
          <a:xfrm>
            <a:off x="3616325" y="535940"/>
            <a:ext cx="1281430" cy="461010"/>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12"/>
          <p:cNvSpPr/>
          <p:nvPr/>
        </p:nvSpPr>
        <p:spPr>
          <a:xfrm>
            <a:off x="2213339" y="447221"/>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25" name="组合 24"/>
          <p:cNvGrpSpPr/>
          <p:nvPr/>
        </p:nvGrpSpPr>
        <p:grpSpPr>
          <a:xfrm>
            <a:off x="334963" y="536586"/>
            <a:ext cx="1067593" cy="571960"/>
            <a:chOff x="334963" y="455941"/>
            <a:chExt cx="1067593" cy="571960"/>
          </a:xfrm>
        </p:grpSpPr>
        <p:sp>
          <p:nvSpPr>
            <p:cNvPr id="14" name="文本框 13"/>
            <p:cNvSpPr txBox="1"/>
            <p:nvPr/>
          </p:nvSpPr>
          <p:spPr>
            <a:xfrm>
              <a:off x="545941" y="455941"/>
              <a:ext cx="856615" cy="460375"/>
            </a:xfrm>
            <a:prstGeom prst="rect">
              <a:avLst/>
            </a:prstGeom>
            <a:noFill/>
          </p:spPr>
          <p:txBody>
            <a:bodyPr wrap="none" rtlCol="0">
              <a:spAutoFit/>
            </a:bodyPr>
            <a:lstStyle/>
            <a:p>
              <a:r>
                <a:rPr lang="en-US" altLang="zh-CN" sz="2400" b="1" dirty="0">
                  <a:solidFill>
                    <a:srgbClr val="7188A8"/>
                  </a:solidFill>
                  <a:latin typeface="Impact" panose="020B0806030902050204" charset="0"/>
                  <a:cs typeface="Impact" panose="020B0806030902050204" charset="0"/>
                  <a:sym typeface="+mn-lt"/>
                </a:rPr>
                <a:t>Cloze</a:t>
              </a:r>
              <a:endParaRPr lang="en-US" altLang="zh-CN" sz="2400" b="1" dirty="0">
                <a:solidFill>
                  <a:srgbClr val="7188A8"/>
                </a:solidFill>
                <a:latin typeface="Impact" panose="020B0806030902050204" charset="0"/>
                <a:cs typeface="Impact" panose="020B0806030902050204" charset="0"/>
                <a:sym typeface="+mn-lt"/>
              </a:endParaRPr>
            </a:p>
          </p:txBody>
        </p:sp>
        <p:sp>
          <p:nvSpPr>
            <p:cNvPr id="16" name="矩形 15"/>
            <p:cNvSpPr/>
            <p:nvPr/>
          </p:nvSpPr>
          <p:spPr>
            <a:xfrm>
              <a:off x="334963" y="486219"/>
              <a:ext cx="278711" cy="541682"/>
            </a:xfrm>
            <a:prstGeom prst="rect">
              <a:avLst/>
            </a:prstGeom>
            <a:solidFill>
              <a:srgbClr val="718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sp>
        <p:nvSpPr>
          <p:cNvPr id="18" name="文本框1"/>
          <p:cNvSpPr txBox="1"/>
          <p:nvPr/>
        </p:nvSpPr>
        <p:spPr>
          <a:xfrm>
            <a:off x="2514238" y="573118"/>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原文出处</a:t>
            </a:r>
            <a:endPar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22" name="椭圆 12"/>
          <p:cNvSpPr/>
          <p:nvPr/>
        </p:nvSpPr>
        <p:spPr>
          <a:xfrm>
            <a:off x="5712189" y="447234"/>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3" name="文本框1"/>
          <p:cNvSpPr txBox="1"/>
          <p:nvPr/>
        </p:nvSpPr>
        <p:spPr>
          <a:xfrm>
            <a:off x="6013088" y="606151"/>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词汇聚焦</a:t>
            </a:r>
            <a:endParaRPr kumimoji="0" lang="id-ID"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3" name="文本框 2"/>
          <p:cNvSpPr txBox="1"/>
          <p:nvPr/>
        </p:nvSpPr>
        <p:spPr>
          <a:xfrm>
            <a:off x="768985" y="2428240"/>
            <a:ext cx="10828655" cy="3672840"/>
          </a:xfrm>
          <a:prstGeom prst="rect">
            <a:avLst/>
          </a:prstGeom>
          <a:noFill/>
        </p:spPr>
        <p:txBody>
          <a:bodyPr wrap="square" rtlCol="0">
            <a:spAutoFit/>
          </a:bodyPr>
          <a:p>
            <a:pPr algn="l">
              <a:lnSpc>
                <a:spcPct val="90000"/>
              </a:lnSpc>
            </a:pPr>
            <a:r>
              <a:rPr lang="en-US" altLang="zh-CN" sz="2400"/>
              <a:t>adv. according to what you have heard or read; according to the way sth appears</a:t>
            </a:r>
            <a:r>
              <a:rPr lang="zh-CN" altLang="en-US" sz="2400"/>
              <a:t>可见；看来；显然</a:t>
            </a:r>
            <a:endParaRPr lang="zh-CN" altLang="en-US" sz="2400"/>
          </a:p>
          <a:p>
            <a:pPr algn="l">
              <a:lnSpc>
                <a:spcPct val="90000"/>
              </a:lnSpc>
            </a:pPr>
            <a:endParaRPr lang="zh-CN" altLang="en-US" sz="2400"/>
          </a:p>
          <a:p>
            <a:pPr lvl="1" algn="l">
              <a:lnSpc>
                <a:spcPct val="100000"/>
              </a:lnSpc>
            </a:pPr>
            <a:r>
              <a:rPr lang="zh-CN" altLang="en-US" sz="2400"/>
              <a:t>看样子，他们很快就要离婚。</a:t>
            </a:r>
            <a:endParaRPr lang="zh-CN" altLang="en-US" sz="2400"/>
          </a:p>
          <a:p>
            <a:pPr lvl="1" algn="l">
              <a:lnSpc>
                <a:spcPct val="100000"/>
              </a:lnSpc>
            </a:pPr>
            <a:r>
              <a:rPr lang="en-US" altLang="zh-CN" sz="2400"/>
              <a:t>Apprarently they are getting divorced soon.</a:t>
            </a:r>
            <a:endParaRPr lang="en-US" altLang="zh-CN" sz="2400"/>
          </a:p>
          <a:p>
            <a:pPr lvl="1" algn="l">
              <a:lnSpc>
                <a:spcPct val="100000"/>
              </a:lnSpc>
            </a:pPr>
            <a:r>
              <a:rPr lang="zh-CN" altLang="en-US" sz="2400"/>
              <a:t>他停顿下来，显然陷入了沉思。</a:t>
            </a:r>
            <a:endParaRPr lang="zh-CN" altLang="en-US" sz="2400"/>
          </a:p>
          <a:p>
            <a:pPr lvl="1" algn="l">
              <a:lnSpc>
                <a:spcPct val="100000"/>
              </a:lnSpc>
            </a:pPr>
            <a:r>
              <a:rPr lang="en-US" altLang="zh-CN" sz="2400"/>
              <a:t>He paused, apparently lost in thought.</a:t>
            </a:r>
            <a:endParaRPr lang="en-US" altLang="zh-CN" sz="2400"/>
          </a:p>
          <a:p>
            <a:pPr algn="l">
              <a:lnSpc>
                <a:spcPct val="100000"/>
              </a:lnSpc>
            </a:pPr>
            <a:endParaRPr lang="en-US" altLang="zh-CN" sz="2400"/>
          </a:p>
          <a:p>
            <a:pPr lvl="1" algn="l">
              <a:lnSpc>
                <a:spcPct val="100000"/>
              </a:lnSpc>
              <a:buClrTx/>
              <a:buSzTx/>
              <a:buNone/>
            </a:pPr>
            <a:r>
              <a:rPr lang="zh-CN" altLang="en-US" sz="2400" b="1">
                <a:solidFill>
                  <a:srgbClr val="F8BAB0"/>
                </a:solidFill>
              </a:rPr>
              <a:t>看样子她对他人的关注奏效了。</a:t>
            </a:r>
            <a:endParaRPr lang="zh-CN" altLang="en-US" sz="2400" b="1">
              <a:solidFill>
                <a:srgbClr val="F8BAB0"/>
              </a:solidFill>
            </a:endParaRPr>
          </a:p>
          <a:p>
            <a:pPr lvl="1" algn="l">
              <a:lnSpc>
                <a:spcPct val="100000"/>
              </a:lnSpc>
              <a:buClrTx/>
              <a:buSzTx/>
              <a:buNone/>
            </a:pPr>
            <a:r>
              <a:rPr lang="en-US" altLang="zh-CN" sz="2400" b="1">
                <a:solidFill>
                  <a:srgbClr val="F8BAB0"/>
                </a:solidFill>
              </a:rPr>
              <a:t>The attention apparently worked.</a:t>
            </a:r>
            <a:endParaRPr lang="zh-CN" altLang="en-US" sz="2400" b="1">
              <a:solidFill>
                <a:srgbClr val="F8BAB0"/>
              </a:solidFill>
            </a:endParaRPr>
          </a:p>
        </p:txBody>
      </p:sp>
      <p:cxnSp>
        <p:nvCxnSpPr>
          <p:cNvPr id="8" name="直接连接符 7"/>
          <p:cNvCxnSpPr/>
          <p:nvPr/>
        </p:nvCxnSpPr>
        <p:spPr>
          <a:xfrm flipV="1">
            <a:off x="327660" y="1090295"/>
            <a:ext cx="11534775" cy="14605"/>
          </a:xfrm>
          <a:prstGeom prst="line">
            <a:avLst/>
          </a:prstGeom>
          <a:ln w="38100">
            <a:solidFill>
              <a:srgbClr val="788EAC"/>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1639570" y="1557020"/>
            <a:ext cx="7948295" cy="474980"/>
          </a:xfrm>
          <a:prstGeom prst="rect">
            <a:avLst/>
          </a:prstGeom>
          <a:noFill/>
        </p:spPr>
        <p:txBody>
          <a:bodyPr wrap="square" rtlCol="0" anchor="t">
            <a:spAutoFit/>
          </a:bodyPr>
          <a:p>
            <a:pPr algn="ctr">
              <a:lnSpc>
                <a:spcPct val="80000"/>
              </a:lnSpc>
            </a:pPr>
            <a:r>
              <a:rPr lang="en-US" altLang="zh-CN" sz="4800" b="1" baseline="30000">
                <a:solidFill>
                  <a:schemeClr val="tx1">
                    <a:lumMod val="65000"/>
                    <a:lumOff val="35000"/>
                  </a:schemeClr>
                </a:solidFill>
                <a:latin typeface="Optima" panose="02000503060000020004" charset="0"/>
                <a:cs typeface="Optima" panose="02000503060000020004" charset="0"/>
                <a:sym typeface="+mn-ea"/>
              </a:rPr>
              <a:t>apparently</a:t>
            </a:r>
            <a:endParaRPr lang="en-US" altLang="zh-CN" sz="4800" b="1" baseline="30000">
              <a:solidFill>
                <a:schemeClr val="tx1">
                  <a:lumMod val="65000"/>
                  <a:lumOff val="35000"/>
                </a:schemeClr>
              </a:solidFill>
              <a:latin typeface="Optima" panose="02000503060000020004" charset="0"/>
              <a:cs typeface="Optima" panose="02000503060000020004" charset="0"/>
              <a:sym typeface="+mn-ea"/>
            </a:endParaRPr>
          </a:p>
        </p:txBody>
      </p:sp>
      <p:sp>
        <p:nvSpPr>
          <p:cNvPr id="5" name="文本框2"/>
          <p:cNvSpPr/>
          <p:nvPr/>
        </p:nvSpPr>
        <p:spPr>
          <a:xfrm>
            <a:off x="7165340" y="661035"/>
            <a:ext cx="3718560" cy="275590"/>
          </a:xfrm>
          <a:prstGeom prst="rect">
            <a:avLst/>
          </a:prstGeom>
        </p:spPr>
        <p:txBody>
          <a:bodyPr wrap="square">
            <a:spAutoFit/>
          </a:bodyPr>
          <a:p>
            <a:pPr>
              <a:lnSpc>
                <a:spcPct val="60000"/>
              </a:lnSpc>
              <a:spcBef>
                <a:spcPts val="2950"/>
              </a:spcBef>
              <a:defRPr/>
            </a:pPr>
            <a:r>
              <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rPr>
              <a:t>Expression Focus</a:t>
            </a:r>
            <a:endPar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endParaRPr>
          </a:p>
        </p:txBody>
      </p:sp>
      <p:pic>
        <p:nvPicPr>
          <p:cNvPr id="6" name="图片 5" descr="Z20 阅读理解A"/>
          <p:cNvPicPr>
            <a:picLocks noChangeAspect="1"/>
          </p:cNvPicPr>
          <p:nvPr/>
        </p:nvPicPr>
        <p:blipFill>
          <a:blip r:embed="rId1"/>
          <a:stretch>
            <a:fillRect/>
          </a:stretch>
        </p:blipFill>
        <p:spPr>
          <a:xfrm>
            <a:off x="3616325" y="535940"/>
            <a:ext cx="1281430" cy="46101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r="72854"/>
          <a:stretch>
            <a:fillRect/>
          </a:stretch>
        </p:blipFill>
        <p:spPr>
          <a:xfrm>
            <a:off x="-194553" y="0"/>
            <a:ext cx="3307404" cy="6858001"/>
          </a:xfrm>
          <a:prstGeom prst="rect">
            <a:avLst/>
          </a:prstGeom>
        </p:spPr>
      </p:pic>
      <p:pic>
        <p:nvPicPr>
          <p:cNvPr id="5" name="图片 4"/>
          <p:cNvPicPr>
            <a:picLocks noChangeAspect="1"/>
          </p:cNvPicPr>
          <p:nvPr/>
        </p:nvPicPr>
        <p:blipFill rotWithShape="1">
          <a:blip r:embed="rId1">
            <a:extLst>
              <a:ext uri="{28A0092B-C50C-407E-A947-70E740481C1C}">
                <a14:useLocalDpi xmlns:a14="http://schemas.microsoft.com/office/drawing/2010/main" val="0"/>
              </a:ext>
            </a:extLst>
          </a:blip>
          <a:srcRect r="72854"/>
          <a:stretch>
            <a:fillRect/>
          </a:stretch>
        </p:blipFill>
        <p:spPr>
          <a:xfrm rot="10800000">
            <a:off x="8934653" y="0"/>
            <a:ext cx="3307404" cy="6858001"/>
          </a:xfrm>
          <a:prstGeom prst="rect">
            <a:avLst/>
          </a:prstGeom>
        </p:spPr>
      </p:pic>
      <p:sp>
        <p:nvSpPr>
          <p:cNvPr id="8" name="椭圆 7"/>
          <p:cNvSpPr/>
          <p:nvPr/>
        </p:nvSpPr>
        <p:spPr>
          <a:xfrm>
            <a:off x="3789329" y="1122329"/>
            <a:ext cx="4613342" cy="4613342"/>
          </a:xfrm>
          <a:prstGeom prst="ellipse">
            <a:avLst/>
          </a:prstGeom>
          <a:solidFill>
            <a:srgbClr val="718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nvGrpSpPr>
          <p:cNvPr id="9" name="组合 8"/>
          <p:cNvGrpSpPr/>
          <p:nvPr/>
        </p:nvGrpSpPr>
        <p:grpSpPr>
          <a:xfrm>
            <a:off x="4230282" y="1901757"/>
            <a:ext cx="3731437" cy="2144743"/>
            <a:chOff x="4294963" y="2039833"/>
            <a:chExt cx="3731437" cy="2144743"/>
          </a:xfrm>
        </p:grpSpPr>
        <p:sp>
          <p:nvSpPr>
            <p:cNvPr id="10" name="矩形 9"/>
            <p:cNvSpPr/>
            <p:nvPr/>
          </p:nvSpPr>
          <p:spPr>
            <a:xfrm>
              <a:off x="4359646" y="3129424"/>
              <a:ext cx="3602071" cy="7683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400" b="0" i="0" u="none" strike="noStrike" kern="1200" cap="none" spc="0" normalizeH="0" baseline="0" noProof="0" dirty="0">
                  <a:ln w="0"/>
                  <a:solidFill>
                    <a:prstClr val="white"/>
                  </a:solidFill>
                  <a:effectLst/>
                  <a:uLnTx/>
                  <a:uFillTx/>
                  <a:latin typeface="思源黑体 CN Heavy" panose="020B0A00000000000000" pitchFamily="34" charset="-122"/>
                  <a:ea typeface="思源黑体 CN Heavy" panose="020B0A00000000000000" pitchFamily="34" charset="-122"/>
                  <a:cs typeface="+mn-cs"/>
                </a:rPr>
                <a:t>阅读理解</a:t>
              </a:r>
              <a:endParaRPr kumimoji="0" lang="zh-CN" altLang="en-US" sz="4400" b="0" i="0" u="none" strike="noStrike" kern="1200" cap="none" spc="0" normalizeH="0" baseline="0" noProof="0" dirty="0">
                <a:ln w="0"/>
                <a:solidFill>
                  <a:prstClr val="white"/>
                </a:solidFill>
                <a:effectLst/>
                <a:uLnTx/>
                <a:uFillTx/>
                <a:latin typeface="思源黑体 CN Heavy" panose="020B0A00000000000000" pitchFamily="34" charset="-122"/>
                <a:ea typeface="思源黑体 CN Heavy" panose="020B0A00000000000000" pitchFamily="34" charset="-122"/>
                <a:cs typeface="+mn-cs"/>
              </a:endParaRPr>
            </a:p>
          </p:txBody>
        </p:sp>
        <p:sp>
          <p:nvSpPr>
            <p:cNvPr id="11" name="矩形 10"/>
            <p:cNvSpPr/>
            <p:nvPr/>
          </p:nvSpPr>
          <p:spPr>
            <a:xfrm>
              <a:off x="5474881" y="2039833"/>
              <a:ext cx="1371600" cy="1198880"/>
            </a:xfrm>
            <a:prstGeom prst="rect">
              <a:avLst/>
            </a:prstGeom>
            <a:noFill/>
          </p:spPr>
          <p:txBody>
            <a:bodyPr wrap="square" lIns="91440" tIns="45720" rIns="91440" bIns="4572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sz="7200" b="0" i="0" u="none" strike="noStrike" kern="1200" cap="none" spc="0" normalizeH="0" baseline="0" noProof="0" dirty="0">
                  <a:ln w="0"/>
                  <a:solidFill>
                    <a:prstClr val="white"/>
                  </a:solidFill>
                  <a:effectLst/>
                  <a:uLnTx/>
                  <a:uFillTx/>
                  <a:latin typeface="思源黑体 CN Heavy" panose="020B0A00000000000000" pitchFamily="34" charset="-122"/>
                  <a:ea typeface="思源黑体 CN Heavy" panose="020B0A00000000000000" pitchFamily="34" charset="-122"/>
                  <a:cs typeface="+mn-cs"/>
                </a:rPr>
                <a:t>1</a:t>
              </a:r>
              <a:endParaRPr kumimoji="0" lang="en-US" sz="7200" b="0" i="0" u="none" strike="noStrike" kern="1200" cap="none" spc="0" normalizeH="0" baseline="0" noProof="0" dirty="0">
                <a:ln w="0"/>
                <a:solidFill>
                  <a:prstClr val="white"/>
                </a:solidFill>
                <a:effectLst/>
                <a:uLnTx/>
                <a:uFillTx/>
                <a:latin typeface="思源黑体 CN Heavy" panose="020B0A00000000000000" pitchFamily="34" charset="-122"/>
                <a:ea typeface="思源黑体 CN Heavy" panose="020B0A00000000000000" pitchFamily="34" charset="-122"/>
                <a:cs typeface="+mn-cs"/>
              </a:endParaRPr>
            </a:p>
          </p:txBody>
        </p:sp>
        <p:sp>
          <p:nvSpPr>
            <p:cNvPr id="12" name="文本框 11"/>
            <p:cNvSpPr txBox="1"/>
            <p:nvPr/>
          </p:nvSpPr>
          <p:spPr>
            <a:xfrm>
              <a:off x="4294963" y="3816276"/>
              <a:ext cx="3731437" cy="36830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en-US" altLang="zh-CN" sz="1200" b="0" i="0" u="none" strike="noStrike" kern="1200" cap="none" spc="0" normalizeH="0" baseline="0" noProof="0" dirty="0">
                  <a:ln>
                    <a:noFill/>
                  </a:ln>
                  <a:solidFill>
                    <a:prstClr val="white">
                      <a:lumMod val="95000"/>
                    </a:prstClr>
                  </a:solidFill>
                  <a:effectLst/>
                  <a:uLnTx/>
                  <a:uFillTx/>
                  <a:latin typeface="等线" panose="02010600030101010101" pitchFamily="2" charset="-122"/>
                  <a:ea typeface="等线" panose="02010600030101010101" pitchFamily="2" charset="-122"/>
                  <a:cs typeface="+mn-cs"/>
                </a:rPr>
                <a:t>Reading Comprehension</a:t>
              </a:r>
              <a:endParaRPr kumimoji="0" lang="en-US" altLang="zh-CN" sz="1200" b="0" i="0" u="none" strike="noStrike" kern="1200" cap="none" spc="0" normalizeH="0" baseline="0" noProof="0" dirty="0">
                <a:ln>
                  <a:noFill/>
                </a:ln>
                <a:solidFill>
                  <a:prstClr val="white">
                    <a:lumMod val="95000"/>
                  </a:prstClr>
                </a:solidFill>
                <a:effectLst/>
                <a:uLnTx/>
                <a:uFillTx/>
                <a:latin typeface="等线" panose="02010600030101010101" pitchFamily="2" charset="-122"/>
                <a:ea typeface="等线" panose="02010600030101010101" pitchFamily="2" charset="-122"/>
                <a:cs typeface="+mn-cs"/>
              </a:endParaRPr>
            </a:p>
          </p:txBody>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12"/>
          <p:cNvSpPr/>
          <p:nvPr/>
        </p:nvSpPr>
        <p:spPr>
          <a:xfrm>
            <a:off x="2213339" y="447221"/>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25" name="组合 24"/>
          <p:cNvGrpSpPr/>
          <p:nvPr/>
        </p:nvGrpSpPr>
        <p:grpSpPr>
          <a:xfrm>
            <a:off x="334963" y="536586"/>
            <a:ext cx="1067593" cy="571960"/>
            <a:chOff x="334963" y="455941"/>
            <a:chExt cx="1067593" cy="571960"/>
          </a:xfrm>
        </p:grpSpPr>
        <p:sp>
          <p:nvSpPr>
            <p:cNvPr id="14" name="文本框 13"/>
            <p:cNvSpPr txBox="1"/>
            <p:nvPr/>
          </p:nvSpPr>
          <p:spPr>
            <a:xfrm>
              <a:off x="545941" y="455941"/>
              <a:ext cx="856615" cy="460375"/>
            </a:xfrm>
            <a:prstGeom prst="rect">
              <a:avLst/>
            </a:prstGeom>
            <a:noFill/>
          </p:spPr>
          <p:txBody>
            <a:bodyPr wrap="none" rtlCol="0">
              <a:spAutoFit/>
            </a:bodyPr>
            <a:lstStyle/>
            <a:p>
              <a:r>
                <a:rPr lang="en-US" altLang="zh-CN" sz="2400" b="1" dirty="0">
                  <a:solidFill>
                    <a:srgbClr val="7188A8"/>
                  </a:solidFill>
                  <a:latin typeface="Impact" panose="020B0806030902050204" charset="0"/>
                  <a:cs typeface="Impact" panose="020B0806030902050204" charset="0"/>
                  <a:sym typeface="+mn-lt"/>
                </a:rPr>
                <a:t>Cloze</a:t>
              </a:r>
              <a:endParaRPr lang="en-US" altLang="zh-CN" sz="2400" b="1" dirty="0">
                <a:solidFill>
                  <a:srgbClr val="7188A8"/>
                </a:solidFill>
                <a:latin typeface="Impact" panose="020B0806030902050204" charset="0"/>
                <a:cs typeface="Impact" panose="020B0806030902050204" charset="0"/>
                <a:sym typeface="+mn-lt"/>
              </a:endParaRPr>
            </a:p>
          </p:txBody>
        </p:sp>
        <p:sp>
          <p:nvSpPr>
            <p:cNvPr id="16" name="矩形 15"/>
            <p:cNvSpPr/>
            <p:nvPr/>
          </p:nvSpPr>
          <p:spPr>
            <a:xfrm>
              <a:off x="334963" y="486219"/>
              <a:ext cx="278711" cy="541682"/>
            </a:xfrm>
            <a:prstGeom prst="rect">
              <a:avLst/>
            </a:prstGeom>
            <a:solidFill>
              <a:srgbClr val="718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sp>
        <p:nvSpPr>
          <p:cNvPr id="18" name="文本框1"/>
          <p:cNvSpPr txBox="1"/>
          <p:nvPr/>
        </p:nvSpPr>
        <p:spPr>
          <a:xfrm>
            <a:off x="2514238" y="573118"/>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原文出处</a:t>
            </a:r>
            <a:endPar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22" name="椭圆 12"/>
          <p:cNvSpPr/>
          <p:nvPr/>
        </p:nvSpPr>
        <p:spPr>
          <a:xfrm>
            <a:off x="5712189" y="447234"/>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3" name="文本框1"/>
          <p:cNvSpPr txBox="1"/>
          <p:nvPr/>
        </p:nvSpPr>
        <p:spPr>
          <a:xfrm>
            <a:off x="6013088" y="606151"/>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词汇聚焦</a:t>
            </a:r>
            <a:endParaRPr kumimoji="0" lang="id-ID"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3" name="文本框 2"/>
          <p:cNvSpPr txBox="1"/>
          <p:nvPr/>
        </p:nvSpPr>
        <p:spPr>
          <a:xfrm>
            <a:off x="768985" y="2428240"/>
            <a:ext cx="10828655" cy="2416175"/>
          </a:xfrm>
          <a:prstGeom prst="rect">
            <a:avLst/>
          </a:prstGeom>
          <a:noFill/>
        </p:spPr>
        <p:txBody>
          <a:bodyPr wrap="square" rtlCol="0">
            <a:spAutoFit/>
          </a:bodyPr>
          <a:p>
            <a:pPr algn="l">
              <a:lnSpc>
                <a:spcPct val="110000"/>
              </a:lnSpc>
            </a:pPr>
            <a:r>
              <a:rPr lang="en-US" sz="2400"/>
              <a:t>until now    </a:t>
            </a:r>
            <a:r>
              <a:rPr lang="zh-CN" altLang="en-US" sz="2400"/>
              <a:t>迄今为止；到目前为止；直到现在</a:t>
            </a:r>
            <a:endParaRPr lang="zh-CN" altLang="en-US" sz="2400"/>
          </a:p>
          <a:p>
            <a:pPr algn="l">
              <a:lnSpc>
                <a:spcPct val="110000"/>
              </a:lnSpc>
            </a:pPr>
            <a:endParaRPr lang="zh-CN" altLang="en-US" sz="2400"/>
          </a:p>
          <a:p>
            <a:pPr lvl="1" algn="l">
              <a:lnSpc>
                <a:spcPct val="110000"/>
              </a:lnSpc>
            </a:pPr>
            <a:r>
              <a:rPr lang="zh-CN" altLang="en-US" sz="2400"/>
              <a:t>到目前为止，我们已收到</a:t>
            </a:r>
            <a:r>
              <a:rPr lang="en-US" altLang="zh-CN" sz="2400"/>
              <a:t>200</a:t>
            </a:r>
            <a:r>
              <a:rPr lang="zh-CN" altLang="en-US" sz="2400"/>
              <a:t>多封回信。</a:t>
            </a:r>
            <a:endParaRPr lang="zh-CN" altLang="en-US" sz="2400"/>
          </a:p>
          <a:p>
            <a:pPr lvl="1" algn="l">
              <a:lnSpc>
                <a:spcPct val="110000"/>
              </a:lnSpc>
            </a:pPr>
            <a:r>
              <a:rPr lang="en-US" altLang="zh-CN" sz="2400"/>
              <a:t>To date, we have received over 200 replies.</a:t>
            </a:r>
            <a:endParaRPr lang="zh-CN" altLang="en-US" sz="2400"/>
          </a:p>
          <a:p>
            <a:pPr algn="l">
              <a:lnSpc>
                <a:spcPct val="90000"/>
              </a:lnSpc>
            </a:pPr>
            <a:endParaRPr lang="en-US" altLang="zh-CN" sz="2400"/>
          </a:p>
          <a:p>
            <a:pPr lvl="1" algn="l">
              <a:lnSpc>
                <a:spcPct val="100000"/>
              </a:lnSpc>
              <a:buClrTx/>
              <a:buSzTx/>
              <a:buNone/>
            </a:pPr>
            <a:endParaRPr lang="en-US" altLang="zh-CN" sz="2400" b="1">
              <a:solidFill>
                <a:srgbClr val="F8BAB0"/>
              </a:solidFill>
            </a:endParaRPr>
          </a:p>
        </p:txBody>
      </p:sp>
      <p:cxnSp>
        <p:nvCxnSpPr>
          <p:cNvPr id="8" name="直接连接符 7"/>
          <p:cNvCxnSpPr/>
          <p:nvPr/>
        </p:nvCxnSpPr>
        <p:spPr>
          <a:xfrm flipV="1">
            <a:off x="327660" y="1090295"/>
            <a:ext cx="11534775" cy="14605"/>
          </a:xfrm>
          <a:prstGeom prst="line">
            <a:avLst/>
          </a:prstGeom>
          <a:ln w="38100">
            <a:solidFill>
              <a:srgbClr val="788EAC"/>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1639570" y="1557020"/>
            <a:ext cx="7948295" cy="474980"/>
          </a:xfrm>
          <a:prstGeom prst="rect">
            <a:avLst/>
          </a:prstGeom>
          <a:noFill/>
        </p:spPr>
        <p:txBody>
          <a:bodyPr wrap="square" rtlCol="0" anchor="t">
            <a:spAutoFit/>
          </a:bodyPr>
          <a:p>
            <a:pPr algn="ctr">
              <a:lnSpc>
                <a:spcPct val="80000"/>
              </a:lnSpc>
            </a:pPr>
            <a:r>
              <a:rPr lang="en-US" altLang="zh-CN" sz="4800" b="1" baseline="30000">
                <a:solidFill>
                  <a:schemeClr val="tx1">
                    <a:lumMod val="65000"/>
                    <a:lumOff val="35000"/>
                  </a:schemeClr>
                </a:solidFill>
                <a:latin typeface="Optima" panose="02000503060000020004" charset="0"/>
                <a:cs typeface="Optima" panose="02000503060000020004" charset="0"/>
                <a:sym typeface="+mn-ea"/>
              </a:rPr>
              <a:t>to date</a:t>
            </a:r>
            <a:endParaRPr lang="en-US" altLang="zh-CN" sz="4800" b="1" baseline="30000">
              <a:solidFill>
                <a:schemeClr val="tx1">
                  <a:lumMod val="65000"/>
                  <a:lumOff val="35000"/>
                </a:schemeClr>
              </a:solidFill>
              <a:latin typeface="Optima" panose="02000503060000020004" charset="0"/>
              <a:cs typeface="Optima" panose="02000503060000020004" charset="0"/>
              <a:sym typeface="+mn-ea"/>
            </a:endParaRPr>
          </a:p>
        </p:txBody>
      </p:sp>
      <p:sp>
        <p:nvSpPr>
          <p:cNvPr id="5" name="文本框2"/>
          <p:cNvSpPr/>
          <p:nvPr/>
        </p:nvSpPr>
        <p:spPr>
          <a:xfrm>
            <a:off x="7165340" y="661035"/>
            <a:ext cx="3718560" cy="275590"/>
          </a:xfrm>
          <a:prstGeom prst="rect">
            <a:avLst/>
          </a:prstGeom>
        </p:spPr>
        <p:txBody>
          <a:bodyPr wrap="square">
            <a:spAutoFit/>
          </a:bodyPr>
          <a:p>
            <a:pPr>
              <a:lnSpc>
                <a:spcPct val="60000"/>
              </a:lnSpc>
              <a:spcBef>
                <a:spcPts val="2950"/>
              </a:spcBef>
              <a:defRPr/>
            </a:pPr>
            <a:r>
              <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rPr>
              <a:t>Expression Focus</a:t>
            </a:r>
            <a:endPar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endParaRPr>
          </a:p>
        </p:txBody>
      </p:sp>
      <p:pic>
        <p:nvPicPr>
          <p:cNvPr id="6" name="图片 5" descr="Z20 阅读理解A"/>
          <p:cNvPicPr>
            <a:picLocks noChangeAspect="1"/>
          </p:cNvPicPr>
          <p:nvPr/>
        </p:nvPicPr>
        <p:blipFill>
          <a:blip r:embed="rId1"/>
          <a:stretch>
            <a:fillRect/>
          </a:stretch>
        </p:blipFill>
        <p:spPr>
          <a:xfrm>
            <a:off x="3616325" y="535940"/>
            <a:ext cx="1281430" cy="461010"/>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12"/>
          <p:cNvSpPr/>
          <p:nvPr/>
        </p:nvSpPr>
        <p:spPr>
          <a:xfrm>
            <a:off x="2213339" y="447221"/>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25" name="组合 24"/>
          <p:cNvGrpSpPr/>
          <p:nvPr/>
        </p:nvGrpSpPr>
        <p:grpSpPr>
          <a:xfrm>
            <a:off x="334963" y="536586"/>
            <a:ext cx="1067593" cy="571960"/>
            <a:chOff x="334963" y="455941"/>
            <a:chExt cx="1067593" cy="571960"/>
          </a:xfrm>
        </p:grpSpPr>
        <p:sp>
          <p:nvSpPr>
            <p:cNvPr id="14" name="文本框 13"/>
            <p:cNvSpPr txBox="1"/>
            <p:nvPr/>
          </p:nvSpPr>
          <p:spPr>
            <a:xfrm>
              <a:off x="545941" y="455941"/>
              <a:ext cx="856615" cy="460375"/>
            </a:xfrm>
            <a:prstGeom prst="rect">
              <a:avLst/>
            </a:prstGeom>
            <a:noFill/>
          </p:spPr>
          <p:txBody>
            <a:bodyPr wrap="none" rtlCol="0">
              <a:spAutoFit/>
            </a:bodyPr>
            <a:lstStyle/>
            <a:p>
              <a:r>
                <a:rPr lang="en-US" altLang="zh-CN" sz="2400" b="1" dirty="0">
                  <a:solidFill>
                    <a:srgbClr val="7188A8"/>
                  </a:solidFill>
                  <a:latin typeface="Impact" panose="020B0806030902050204" charset="0"/>
                  <a:cs typeface="Impact" panose="020B0806030902050204" charset="0"/>
                  <a:sym typeface="+mn-lt"/>
                </a:rPr>
                <a:t>Cloze</a:t>
              </a:r>
              <a:endParaRPr lang="en-US" altLang="zh-CN" sz="2400" b="1" dirty="0">
                <a:solidFill>
                  <a:srgbClr val="7188A8"/>
                </a:solidFill>
                <a:latin typeface="Impact" panose="020B0806030902050204" charset="0"/>
                <a:cs typeface="Impact" panose="020B0806030902050204" charset="0"/>
                <a:sym typeface="+mn-lt"/>
              </a:endParaRPr>
            </a:p>
          </p:txBody>
        </p:sp>
        <p:sp>
          <p:nvSpPr>
            <p:cNvPr id="16" name="矩形 15"/>
            <p:cNvSpPr/>
            <p:nvPr/>
          </p:nvSpPr>
          <p:spPr>
            <a:xfrm>
              <a:off x="334963" y="486219"/>
              <a:ext cx="278711" cy="541682"/>
            </a:xfrm>
            <a:prstGeom prst="rect">
              <a:avLst/>
            </a:prstGeom>
            <a:solidFill>
              <a:srgbClr val="718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sp>
        <p:nvSpPr>
          <p:cNvPr id="18" name="文本框1"/>
          <p:cNvSpPr txBox="1"/>
          <p:nvPr/>
        </p:nvSpPr>
        <p:spPr>
          <a:xfrm>
            <a:off x="2514238" y="573118"/>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原文出处</a:t>
            </a:r>
            <a:endPar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22" name="椭圆 12"/>
          <p:cNvSpPr/>
          <p:nvPr/>
        </p:nvSpPr>
        <p:spPr>
          <a:xfrm>
            <a:off x="5712189" y="447234"/>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3" name="文本框1"/>
          <p:cNvSpPr txBox="1"/>
          <p:nvPr/>
        </p:nvSpPr>
        <p:spPr>
          <a:xfrm>
            <a:off x="6013088" y="606151"/>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词汇聚焦</a:t>
            </a:r>
            <a:endParaRPr kumimoji="0" lang="id-ID"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3" name="文本框 2"/>
          <p:cNvSpPr txBox="1"/>
          <p:nvPr/>
        </p:nvSpPr>
        <p:spPr>
          <a:xfrm>
            <a:off x="768985" y="2428240"/>
            <a:ext cx="10828655" cy="4594860"/>
          </a:xfrm>
          <a:prstGeom prst="rect">
            <a:avLst/>
          </a:prstGeom>
          <a:noFill/>
        </p:spPr>
        <p:txBody>
          <a:bodyPr wrap="square" rtlCol="0">
            <a:spAutoFit/>
          </a:bodyPr>
          <a:p>
            <a:pPr algn="l">
              <a:lnSpc>
                <a:spcPct val="90000"/>
              </a:lnSpc>
            </a:pPr>
            <a:r>
              <a:rPr lang="en-US" altLang="zh-CN" sz="2400"/>
              <a:t>[U] a strong feeling that sth/sb exists or is true; confident that sth/sb is good/right	</a:t>
            </a:r>
            <a:r>
              <a:rPr lang="zh-CN" altLang="en-US" sz="2400"/>
              <a:t>相信；信心</a:t>
            </a:r>
            <a:endParaRPr lang="zh-CN" altLang="en-US" sz="2400"/>
          </a:p>
          <a:p>
            <a:pPr algn="l">
              <a:lnSpc>
                <a:spcPct val="90000"/>
              </a:lnSpc>
            </a:pPr>
            <a:endParaRPr lang="zh-CN" altLang="en-US" sz="2400"/>
          </a:p>
          <a:p>
            <a:pPr lvl="1" algn="l">
              <a:lnSpc>
                <a:spcPct val="90000"/>
              </a:lnSpc>
            </a:pPr>
            <a:r>
              <a:rPr lang="zh-CN" sz="2400"/>
              <a:t>我佩服他对自己工作所抱的坚定信心。</a:t>
            </a:r>
            <a:endParaRPr lang="zh-CN" sz="2400"/>
          </a:p>
          <a:p>
            <a:pPr lvl="1" algn="l">
              <a:lnSpc>
                <a:spcPct val="90000"/>
              </a:lnSpc>
            </a:pPr>
            <a:r>
              <a:rPr lang="en-US" altLang="zh-CN" sz="2400"/>
              <a:t>I admire his passionate belief in what he is doing.</a:t>
            </a:r>
            <a:endParaRPr lang="en-US" altLang="zh-CN" sz="2400"/>
          </a:p>
          <a:p>
            <a:pPr lvl="1" algn="l">
              <a:lnSpc>
                <a:spcPct val="90000"/>
              </a:lnSpc>
            </a:pPr>
            <a:endParaRPr lang="en-US" altLang="zh-CN" sz="2400"/>
          </a:p>
          <a:p>
            <a:pPr lvl="1" algn="l">
              <a:lnSpc>
                <a:spcPct val="100000"/>
              </a:lnSpc>
              <a:buClrTx/>
              <a:buSzTx/>
              <a:buNone/>
            </a:pPr>
            <a:r>
              <a:rPr lang="zh-CN" sz="2400" b="1">
                <a:solidFill>
                  <a:srgbClr val="F8BAB0"/>
                </a:solidFill>
                <a:sym typeface="+mn-ea"/>
              </a:rPr>
              <a:t>到目前为止，</a:t>
            </a:r>
            <a:r>
              <a:rPr lang="en-US" altLang="zh-CN" sz="2400" b="1">
                <a:solidFill>
                  <a:srgbClr val="F8BAB0"/>
                </a:solidFill>
                <a:sym typeface="+mn-ea"/>
              </a:rPr>
              <a:t>Steller</a:t>
            </a:r>
            <a:r>
              <a:rPr lang="zh-CN" altLang="en-US" sz="2400" b="1">
                <a:solidFill>
                  <a:srgbClr val="F8BAB0"/>
                </a:solidFill>
                <a:sym typeface="+mn-ea"/>
              </a:rPr>
              <a:t>已经给</a:t>
            </a:r>
            <a:r>
              <a:rPr lang="en-US" altLang="zh-CN" sz="2400" b="1">
                <a:solidFill>
                  <a:srgbClr val="F8BAB0"/>
                </a:solidFill>
                <a:sym typeface="+mn-ea"/>
              </a:rPr>
              <a:t>30</a:t>
            </a:r>
            <a:r>
              <a:rPr lang="zh-CN" altLang="en-US" sz="2400" b="1">
                <a:solidFill>
                  <a:srgbClr val="F8BAB0"/>
                </a:solidFill>
                <a:sym typeface="+mn-ea"/>
              </a:rPr>
              <a:t>多个生活贫困的人理过发，这所有的一切都源于她坚信勿以善小而不为的理念。</a:t>
            </a:r>
            <a:endParaRPr lang="zh-CN" altLang="en-US" sz="2400" b="1">
              <a:solidFill>
                <a:srgbClr val="F8BAB0"/>
              </a:solidFill>
            </a:endParaRPr>
          </a:p>
          <a:p>
            <a:pPr lvl="1" algn="l">
              <a:lnSpc>
                <a:spcPct val="100000"/>
              </a:lnSpc>
              <a:buClrTx/>
              <a:buSzTx/>
              <a:buNone/>
            </a:pPr>
            <a:r>
              <a:rPr lang="en-US" altLang="zh-CN" sz="2400" b="1">
                <a:solidFill>
                  <a:srgbClr val="F8BAB0"/>
                </a:solidFill>
                <a:sym typeface="+mn-ea"/>
              </a:rPr>
              <a:t>To date, Steller has given over 30 haircuts to people who are all living in poverty, and it all began with a belief in simple acts of kindness.</a:t>
            </a:r>
            <a:endParaRPr lang="en-US" altLang="zh-CN" sz="2400" b="1">
              <a:solidFill>
                <a:srgbClr val="F8BAB0"/>
              </a:solidFill>
            </a:endParaRPr>
          </a:p>
          <a:p>
            <a:pPr lvl="1" algn="l">
              <a:lnSpc>
                <a:spcPct val="90000"/>
              </a:lnSpc>
            </a:pPr>
            <a:endParaRPr lang="zh-CN" altLang="en-US" sz="2400"/>
          </a:p>
          <a:p>
            <a:pPr algn="l">
              <a:lnSpc>
                <a:spcPct val="90000"/>
              </a:lnSpc>
            </a:pPr>
            <a:endParaRPr lang="en-US" altLang="zh-CN" sz="2400"/>
          </a:p>
          <a:p>
            <a:pPr lvl="1" algn="l">
              <a:lnSpc>
                <a:spcPct val="100000"/>
              </a:lnSpc>
              <a:buClrTx/>
              <a:buSzTx/>
              <a:buNone/>
            </a:pPr>
            <a:endParaRPr lang="zh-CN" altLang="en-US" sz="2400" b="1">
              <a:solidFill>
                <a:srgbClr val="F8BAB0"/>
              </a:solidFill>
            </a:endParaRPr>
          </a:p>
        </p:txBody>
      </p:sp>
      <p:cxnSp>
        <p:nvCxnSpPr>
          <p:cNvPr id="8" name="直接连接符 7"/>
          <p:cNvCxnSpPr/>
          <p:nvPr/>
        </p:nvCxnSpPr>
        <p:spPr>
          <a:xfrm flipV="1">
            <a:off x="327660" y="1090295"/>
            <a:ext cx="11534775" cy="14605"/>
          </a:xfrm>
          <a:prstGeom prst="line">
            <a:avLst/>
          </a:prstGeom>
          <a:ln w="38100">
            <a:solidFill>
              <a:srgbClr val="788EAC"/>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1639570" y="1557020"/>
            <a:ext cx="7948295" cy="474980"/>
          </a:xfrm>
          <a:prstGeom prst="rect">
            <a:avLst/>
          </a:prstGeom>
          <a:noFill/>
        </p:spPr>
        <p:txBody>
          <a:bodyPr wrap="square" rtlCol="0" anchor="t">
            <a:spAutoFit/>
          </a:bodyPr>
          <a:p>
            <a:pPr algn="ctr">
              <a:lnSpc>
                <a:spcPct val="80000"/>
              </a:lnSpc>
            </a:pPr>
            <a:r>
              <a:rPr lang="en-US" altLang="zh-CN" sz="4800" b="1" baseline="30000">
                <a:solidFill>
                  <a:schemeClr val="tx1">
                    <a:lumMod val="65000"/>
                    <a:lumOff val="35000"/>
                  </a:schemeClr>
                </a:solidFill>
                <a:latin typeface="Optima" panose="02000503060000020004" charset="0"/>
                <a:cs typeface="Optima" panose="02000503060000020004" charset="0"/>
                <a:sym typeface="+mn-ea"/>
              </a:rPr>
              <a:t>belief</a:t>
            </a:r>
            <a:endParaRPr lang="en-US" altLang="zh-CN" sz="4800" b="1" baseline="30000">
              <a:solidFill>
                <a:schemeClr val="tx1">
                  <a:lumMod val="65000"/>
                  <a:lumOff val="35000"/>
                </a:schemeClr>
              </a:solidFill>
              <a:latin typeface="Optima" panose="02000503060000020004" charset="0"/>
              <a:cs typeface="Optima" panose="02000503060000020004" charset="0"/>
              <a:sym typeface="+mn-ea"/>
            </a:endParaRPr>
          </a:p>
        </p:txBody>
      </p:sp>
      <p:sp>
        <p:nvSpPr>
          <p:cNvPr id="5" name="文本框2"/>
          <p:cNvSpPr/>
          <p:nvPr/>
        </p:nvSpPr>
        <p:spPr>
          <a:xfrm>
            <a:off x="7165340" y="661035"/>
            <a:ext cx="3718560" cy="275590"/>
          </a:xfrm>
          <a:prstGeom prst="rect">
            <a:avLst/>
          </a:prstGeom>
        </p:spPr>
        <p:txBody>
          <a:bodyPr wrap="square">
            <a:spAutoFit/>
          </a:bodyPr>
          <a:p>
            <a:pPr>
              <a:lnSpc>
                <a:spcPct val="60000"/>
              </a:lnSpc>
              <a:spcBef>
                <a:spcPts val="2950"/>
              </a:spcBef>
              <a:defRPr/>
            </a:pPr>
            <a:r>
              <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rPr>
              <a:t>Expression Focus</a:t>
            </a:r>
            <a:endPar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endParaRPr>
          </a:p>
        </p:txBody>
      </p:sp>
      <p:pic>
        <p:nvPicPr>
          <p:cNvPr id="6" name="图片 5" descr="Z20 阅读理解A"/>
          <p:cNvPicPr>
            <a:picLocks noChangeAspect="1"/>
          </p:cNvPicPr>
          <p:nvPr/>
        </p:nvPicPr>
        <p:blipFill>
          <a:blip r:embed="rId1"/>
          <a:stretch>
            <a:fillRect/>
          </a:stretch>
        </p:blipFill>
        <p:spPr>
          <a:xfrm>
            <a:off x="3616325" y="535940"/>
            <a:ext cx="1281430" cy="461010"/>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r="72854"/>
          <a:stretch>
            <a:fillRect/>
          </a:stretch>
        </p:blipFill>
        <p:spPr>
          <a:xfrm>
            <a:off x="-194553" y="0"/>
            <a:ext cx="3307404" cy="6858001"/>
          </a:xfrm>
          <a:prstGeom prst="rect">
            <a:avLst/>
          </a:prstGeom>
        </p:spPr>
      </p:pic>
      <p:pic>
        <p:nvPicPr>
          <p:cNvPr id="5" name="图片 4"/>
          <p:cNvPicPr>
            <a:picLocks noChangeAspect="1"/>
          </p:cNvPicPr>
          <p:nvPr/>
        </p:nvPicPr>
        <p:blipFill rotWithShape="1">
          <a:blip r:embed="rId1">
            <a:extLst>
              <a:ext uri="{28A0092B-C50C-407E-A947-70E740481C1C}">
                <a14:useLocalDpi xmlns:a14="http://schemas.microsoft.com/office/drawing/2010/main" val="0"/>
              </a:ext>
            </a:extLst>
          </a:blip>
          <a:srcRect r="72854"/>
          <a:stretch>
            <a:fillRect/>
          </a:stretch>
        </p:blipFill>
        <p:spPr>
          <a:xfrm rot="10800000">
            <a:off x="8934653" y="0"/>
            <a:ext cx="3307404" cy="6858001"/>
          </a:xfrm>
          <a:prstGeom prst="rect">
            <a:avLst/>
          </a:prstGeom>
        </p:spPr>
      </p:pic>
      <p:sp>
        <p:nvSpPr>
          <p:cNvPr id="8" name="椭圆 7"/>
          <p:cNvSpPr/>
          <p:nvPr/>
        </p:nvSpPr>
        <p:spPr>
          <a:xfrm>
            <a:off x="3789329" y="1122329"/>
            <a:ext cx="4613342" cy="4613342"/>
          </a:xfrm>
          <a:prstGeom prst="ellipse">
            <a:avLst/>
          </a:prstGeom>
          <a:solidFill>
            <a:srgbClr val="718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nvGrpSpPr>
          <p:cNvPr id="9" name="组合 8"/>
          <p:cNvGrpSpPr/>
          <p:nvPr/>
        </p:nvGrpSpPr>
        <p:grpSpPr>
          <a:xfrm>
            <a:off x="4230282" y="1901757"/>
            <a:ext cx="3731437" cy="2144743"/>
            <a:chOff x="4294963" y="2039833"/>
            <a:chExt cx="3731437" cy="2144743"/>
          </a:xfrm>
        </p:grpSpPr>
        <p:sp>
          <p:nvSpPr>
            <p:cNvPr id="10" name="矩形 9"/>
            <p:cNvSpPr/>
            <p:nvPr/>
          </p:nvSpPr>
          <p:spPr>
            <a:xfrm>
              <a:off x="4359646" y="3129424"/>
              <a:ext cx="3602071" cy="7683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400" b="0" i="0" u="none" strike="noStrike" kern="1200" cap="none" spc="0" normalizeH="0" baseline="0" noProof="0" dirty="0">
                  <a:ln w="0"/>
                  <a:solidFill>
                    <a:prstClr val="white"/>
                  </a:solidFill>
                  <a:effectLst/>
                  <a:uLnTx/>
                  <a:uFillTx/>
                  <a:latin typeface="思源黑体 CN Heavy" panose="020B0A00000000000000" pitchFamily="34" charset="-122"/>
                  <a:ea typeface="思源黑体 CN Heavy" panose="020B0A00000000000000" pitchFamily="34" charset="-122"/>
                  <a:cs typeface="+mn-cs"/>
                </a:rPr>
                <a:t>语法填空</a:t>
              </a:r>
              <a:endParaRPr kumimoji="0" lang="zh-CN" altLang="en-US" sz="4400" b="0" i="0" u="none" strike="noStrike" kern="1200" cap="none" spc="0" normalizeH="0" baseline="0" noProof="0" dirty="0">
                <a:ln w="0"/>
                <a:solidFill>
                  <a:prstClr val="white"/>
                </a:solidFill>
                <a:effectLst/>
                <a:uLnTx/>
                <a:uFillTx/>
                <a:latin typeface="思源黑体 CN Heavy" panose="020B0A00000000000000" pitchFamily="34" charset="-122"/>
                <a:ea typeface="思源黑体 CN Heavy" panose="020B0A00000000000000" pitchFamily="34" charset="-122"/>
                <a:cs typeface="+mn-cs"/>
              </a:endParaRPr>
            </a:p>
          </p:txBody>
        </p:sp>
        <p:sp>
          <p:nvSpPr>
            <p:cNvPr id="11" name="矩形 10"/>
            <p:cNvSpPr/>
            <p:nvPr/>
          </p:nvSpPr>
          <p:spPr>
            <a:xfrm>
              <a:off x="5474881" y="2039833"/>
              <a:ext cx="1371600" cy="1198880"/>
            </a:xfrm>
            <a:prstGeom prst="rect">
              <a:avLst/>
            </a:prstGeom>
            <a:noFill/>
          </p:spPr>
          <p:txBody>
            <a:bodyPr wrap="square" lIns="91440" tIns="45720" rIns="91440" bIns="4572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7200" b="0" i="0" u="none" strike="noStrike" kern="1200" cap="none" spc="0" normalizeH="0" baseline="0" noProof="0" dirty="0">
                  <a:ln w="0"/>
                  <a:solidFill>
                    <a:prstClr val="white"/>
                  </a:solidFill>
                  <a:effectLst/>
                  <a:uLnTx/>
                  <a:uFillTx/>
                  <a:latin typeface="思源黑体 CN Heavy" panose="020B0A00000000000000" pitchFamily="34" charset="-122"/>
                  <a:ea typeface="思源黑体 CN Heavy" panose="020B0A00000000000000" pitchFamily="34" charset="-122"/>
                  <a:cs typeface="+mn-cs"/>
                </a:rPr>
                <a:t>3</a:t>
              </a:r>
              <a:endParaRPr kumimoji="0" lang="zh-CN" altLang="en-US" sz="7200" b="0" i="0" u="none" strike="noStrike" kern="1200" cap="none" spc="0" normalizeH="0" baseline="0" noProof="0" dirty="0">
                <a:ln w="0"/>
                <a:solidFill>
                  <a:prstClr val="white"/>
                </a:solidFill>
                <a:effectLst/>
                <a:uLnTx/>
                <a:uFillTx/>
                <a:latin typeface="思源黑体 CN Heavy" panose="020B0A00000000000000" pitchFamily="34" charset="-122"/>
                <a:ea typeface="思源黑体 CN Heavy" panose="020B0A00000000000000" pitchFamily="34" charset="-122"/>
                <a:cs typeface="+mn-cs"/>
              </a:endParaRPr>
            </a:p>
          </p:txBody>
        </p:sp>
        <p:sp>
          <p:nvSpPr>
            <p:cNvPr id="12" name="文本框 11"/>
            <p:cNvSpPr txBox="1"/>
            <p:nvPr/>
          </p:nvSpPr>
          <p:spPr>
            <a:xfrm>
              <a:off x="4294963" y="3816276"/>
              <a:ext cx="3731437" cy="36830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en-US" altLang="zh-CN" sz="1200" b="0" i="0" u="none" strike="noStrike" kern="1200" cap="none" spc="0" normalizeH="0" baseline="0" noProof="0" dirty="0">
                  <a:ln>
                    <a:noFill/>
                  </a:ln>
                  <a:solidFill>
                    <a:prstClr val="white">
                      <a:lumMod val="95000"/>
                    </a:prstClr>
                  </a:solidFill>
                  <a:effectLst/>
                  <a:uLnTx/>
                  <a:uFillTx/>
                  <a:latin typeface="等线" panose="02010600030101010101" pitchFamily="2" charset="-122"/>
                  <a:ea typeface="等线" panose="02010600030101010101" pitchFamily="2" charset="-122"/>
                  <a:cs typeface="+mn-cs"/>
                </a:rPr>
                <a:t>Blank Filling</a:t>
              </a:r>
              <a:endParaRPr kumimoji="0" lang="en-US" altLang="zh-CN" sz="1200" b="0" i="0" u="none" strike="noStrike" kern="1200" cap="none" spc="0" normalizeH="0" baseline="0" noProof="0" dirty="0">
                <a:ln>
                  <a:noFill/>
                </a:ln>
                <a:solidFill>
                  <a:prstClr val="white">
                    <a:lumMod val="95000"/>
                  </a:prstClr>
                </a:solidFill>
                <a:effectLst/>
                <a:uLnTx/>
                <a:uFillTx/>
                <a:latin typeface="等线" panose="02010600030101010101" pitchFamily="2" charset="-122"/>
                <a:ea typeface="等线" panose="02010600030101010101" pitchFamily="2" charset="-122"/>
                <a:cs typeface="+mn-cs"/>
              </a:endParaRPr>
            </a:p>
          </p:txBody>
        </p:sp>
      </p:gr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12"/>
          <p:cNvSpPr/>
          <p:nvPr/>
        </p:nvSpPr>
        <p:spPr>
          <a:xfrm>
            <a:off x="2272394" y="488496"/>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25" name="组合 24"/>
          <p:cNvGrpSpPr/>
          <p:nvPr/>
        </p:nvGrpSpPr>
        <p:grpSpPr>
          <a:xfrm>
            <a:off x="334963" y="536586"/>
            <a:ext cx="1937543" cy="571960"/>
            <a:chOff x="334963" y="455941"/>
            <a:chExt cx="1937543" cy="571960"/>
          </a:xfrm>
        </p:grpSpPr>
        <p:sp>
          <p:nvSpPr>
            <p:cNvPr id="14" name="文本框 13"/>
            <p:cNvSpPr txBox="1"/>
            <p:nvPr/>
          </p:nvSpPr>
          <p:spPr>
            <a:xfrm>
              <a:off x="545941" y="455941"/>
              <a:ext cx="1726565" cy="460375"/>
            </a:xfrm>
            <a:prstGeom prst="rect">
              <a:avLst/>
            </a:prstGeom>
            <a:noFill/>
          </p:spPr>
          <p:txBody>
            <a:bodyPr wrap="none" rtlCol="0">
              <a:spAutoFit/>
            </a:bodyPr>
            <a:lstStyle/>
            <a:p>
              <a:r>
                <a:rPr lang="en-US" altLang="zh-CN" sz="2400" b="1" dirty="0">
                  <a:solidFill>
                    <a:srgbClr val="7188A8"/>
                  </a:solidFill>
                  <a:latin typeface="Impact" panose="020B0806030902050204" charset="0"/>
                  <a:cs typeface="Impact" panose="020B0806030902050204" charset="0"/>
                  <a:sym typeface="+mn-lt"/>
                </a:rPr>
                <a:t>Blank Filling</a:t>
              </a:r>
              <a:endParaRPr lang="en-US" altLang="zh-CN" sz="2400" b="1" dirty="0">
                <a:solidFill>
                  <a:srgbClr val="7188A8"/>
                </a:solidFill>
                <a:latin typeface="Impact" panose="020B0806030902050204" charset="0"/>
                <a:cs typeface="Impact" panose="020B0806030902050204" charset="0"/>
                <a:sym typeface="+mn-lt"/>
              </a:endParaRPr>
            </a:p>
          </p:txBody>
        </p:sp>
        <p:sp>
          <p:nvSpPr>
            <p:cNvPr id="16" name="矩形 15"/>
            <p:cNvSpPr/>
            <p:nvPr/>
          </p:nvSpPr>
          <p:spPr>
            <a:xfrm>
              <a:off x="334963" y="486219"/>
              <a:ext cx="278711" cy="541682"/>
            </a:xfrm>
            <a:prstGeom prst="rect">
              <a:avLst/>
            </a:prstGeom>
            <a:solidFill>
              <a:srgbClr val="718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sp>
        <p:nvSpPr>
          <p:cNvPr id="18" name="文本框1"/>
          <p:cNvSpPr txBox="1"/>
          <p:nvPr/>
        </p:nvSpPr>
        <p:spPr>
          <a:xfrm>
            <a:off x="2514238" y="573118"/>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原文出处</a:t>
            </a:r>
            <a:endPar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22" name="椭圆 12"/>
          <p:cNvSpPr/>
          <p:nvPr/>
        </p:nvSpPr>
        <p:spPr>
          <a:xfrm>
            <a:off x="5712189" y="447234"/>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3" name="文本框1"/>
          <p:cNvSpPr txBox="1"/>
          <p:nvPr/>
        </p:nvSpPr>
        <p:spPr>
          <a:xfrm>
            <a:off x="6013088" y="606151"/>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原文标题</a:t>
            </a:r>
            <a:endParaRPr kumimoji="0" lang="id-ID"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24" name="文本框2"/>
          <p:cNvSpPr/>
          <p:nvPr/>
        </p:nvSpPr>
        <p:spPr>
          <a:xfrm>
            <a:off x="7465695" y="461645"/>
            <a:ext cx="3416935" cy="521970"/>
          </a:xfrm>
          <a:prstGeom prst="rect">
            <a:avLst/>
          </a:prstGeom>
        </p:spPr>
        <p:txBody>
          <a:bodyPr wrap="square">
            <a:spAutoFit/>
          </a:bodyPr>
          <a:lstStyle/>
          <a:p>
            <a:pPr>
              <a:lnSpc>
                <a:spcPct val="70000"/>
              </a:lnSpc>
              <a:spcBef>
                <a:spcPts val="2950"/>
              </a:spcBef>
              <a:defRPr/>
            </a:pPr>
            <a:r>
              <a:rPr kumimoji="0"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rPr>
              <a:t>How Successful People Spend the Last Hour of Their Workday</a:t>
            </a:r>
            <a:endParaRPr kumimoji="0"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endParaRPr>
          </a:p>
        </p:txBody>
      </p:sp>
      <p:pic>
        <p:nvPicPr>
          <p:cNvPr id="2" name="图片 1" descr="Z20 阅读理解A"/>
          <p:cNvPicPr>
            <a:picLocks noChangeAspect="1"/>
          </p:cNvPicPr>
          <p:nvPr/>
        </p:nvPicPr>
        <p:blipFill>
          <a:blip r:embed="rId1"/>
          <a:stretch>
            <a:fillRect/>
          </a:stretch>
        </p:blipFill>
        <p:spPr>
          <a:xfrm>
            <a:off x="3616325" y="535940"/>
            <a:ext cx="1281430" cy="461010"/>
          </a:xfrm>
          <a:prstGeom prst="rect">
            <a:avLst/>
          </a:prstGeom>
        </p:spPr>
      </p:pic>
      <p:sp>
        <p:nvSpPr>
          <p:cNvPr id="5" name="文本框 4"/>
          <p:cNvSpPr txBox="1"/>
          <p:nvPr/>
        </p:nvSpPr>
        <p:spPr>
          <a:xfrm>
            <a:off x="3616960" y="5109210"/>
            <a:ext cx="4775200" cy="922020"/>
          </a:xfrm>
          <a:prstGeom prst="rect">
            <a:avLst/>
          </a:prstGeom>
          <a:noFill/>
        </p:spPr>
        <p:txBody>
          <a:bodyPr wrap="square" rtlCol="0" anchor="t">
            <a:spAutoFit/>
          </a:bodyPr>
          <a:p>
            <a:r>
              <a:rPr b="1">
                <a:solidFill>
                  <a:schemeClr val="bg2">
                    <a:lumMod val="50000"/>
                  </a:schemeClr>
                </a:solidFill>
              </a:rPr>
              <a:t>Past the 2 p.m. slump, but not quite yet 5? Here's how to capitalize on your last hour at work, according to experts.</a:t>
            </a:r>
            <a:endParaRPr b="1">
              <a:solidFill>
                <a:schemeClr val="bg2">
                  <a:lumMod val="50000"/>
                </a:schemeClr>
              </a:solidFill>
            </a:endParaRPr>
          </a:p>
        </p:txBody>
      </p:sp>
      <p:cxnSp>
        <p:nvCxnSpPr>
          <p:cNvPr id="8" name="直接连接符 7"/>
          <p:cNvCxnSpPr/>
          <p:nvPr/>
        </p:nvCxnSpPr>
        <p:spPr>
          <a:xfrm flipV="1">
            <a:off x="327660" y="1090295"/>
            <a:ext cx="11534775" cy="14605"/>
          </a:xfrm>
          <a:prstGeom prst="line">
            <a:avLst/>
          </a:prstGeom>
          <a:ln w="38100">
            <a:solidFill>
              <a:srgbClr val="788EAC"/>
            </a:solidFill>
          </a:ln>
        </p:spPr>
        <p:style>
          <a:lnRef idx="1">
            <a:schemeClr val="accent1"/>
          </a:lnRef>
          <a:fillRef idx="0">
            <a:schemeClr val="accent1"/>
          </a:fillRef>
          <a:effectRef idx="0">
            <a:schemeClr val="accent1"/>
          </a:effectRef>
          <a:fontRef idx="minor">
            <a:schemeClr val="tx1"/>
          </a:fontRef>
        </p:style>
      </p:cxnSp>
      <p:pic>
        <p:nvPicPr>
          <p:cNvPr id="3" name="图片 2" descr="workplace-collaboration-760x506 (1)"/>
          <p:cNvPicPr>
            <a:picLocks noChangeAspect="1"/>
          </p:cNvPicPr>
          <p:nvPr/>
        </p:nvPicPr>
        <p:blipFill>
          <a:blip r:embed="rId2"/>
          <a:stretch>
            <a:fillRect/>
          </a:stretch>
        </p:blipFill>
        <p:spPr>
          <a:xfrm>
            <a:off x="2513965" y="1551940"/>
            <a:ext cx="6221730" cy="3422015"/>
          </a:xfrm>
          <a:prstGeom prst="rect">
            <a:avLst/>
          </a:prstGeom>
          <a:effectLst>
            <a:softEdge rad="127000"/>
          </a:effec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878205" y="1727835"/>
            <a:ext cx="5430520" cy="3881755"/>
          </a:xfrm>
          <a:prstGeom prst="rect">
            <a:avLst/>
          </a:prstGeom>
          <a:noFill/>
        </p:spPr>
        <p:txBody>
          <a:bodyPr wrap="square" rtlCol="0">
            <a:spAutoFit/>
          </a:bodyPr>
          <a:p>
            <a:pPr algn="l">
              <a:lnSpc>
                <a:spcPct val="110000"/>
              </a:lnSpc>
            </a:pPr>
            <a:r>
              <a:rPr lang="en-US" altLang="zh-CN" sz="2800">
                <a:solidFill>
                  <a:schemeClr val="bg2">
                    <a:lumMod val="50000"/>
                  </a:schemeClr>
                </a:solidFill>
                <a:latin typeface="Calibri" panose="020F0502020204030204" pitchFamily="34" charset="0"/>
                <a:ea typeface="黑体" panose="02010609060101010101" charset="-122"/>
                <a:cs typeface="Calibri" panose="020F0502020204030204" pitchFamily="34" charset="0"/>
              </a:rPr>
              <a:t>        The last hour of anyone's workday is not always fruitful. As the hours of high productivity starts to fade, most of us begin watching the clock. But ___________(end) the workday with purpose can boost success both inside and outside of the office.</a:t>
            </a:r>
            <a:endParaRPr lang="en-US" altLang="zh-CN" sz="2800">
              <a:solidFill>
                <a:schemeClr val="bg2">
                  <a:lumMod val="50000"/>
                </a:schemeClr>
              </a:solidFill>
              <a:latin typeface="Calibri" panose="020F0502020204030204" pitchFamily="34" charset="0"/>
              <a:ea typeface="黑体" panose="02010609060101010101" charset="-122"/>
              <a:cs typeface="Calibri" panose="020F0502020204030204" pitchFamily="34" charset="0"/>
            </a:endParaRPr>
          </a:p>
        </p:txBody>
      </p:sp>
      <p:cxnSp>
        <p:nvCxnSpPr>
          <p:cNvPr id="8" name="直接连接符 7"/>
          <p:cNvCxnSpPr/>
          <p:nvPr/>
        </p:nvCxnSpPr>
        <p:spPr>
          <a:xfrm flipV="1">
            <a:off x="327660" y="1090295"/>
            <a:ext cx="11534775" cy="14605"/>
          </a:xfrm>
          <a:prstGeom prst="line">
            <a:avLst/>
          </a:prstGeom>
          <a:ln w="38100">
            <a:solidFill>
              <a:srgbClr val="788EAC"/>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3185160" y="3592195"/>
            <a:ext cx="1507490" cy="521970"/>
          </a:xfrm>
          <a:prstGeom prst="rect">
            <a:avLst/>
          </a:prstGeom>
          <a:noFill/>
        </p:spPr>
        <p:txBody>
          <a:bodyPr wrap="square" rtlCol="0">
            <a:spAutoFit/>
          </a:bodyPr>
          <a:p>
            <a:r>
              <a:rPr lang="en-US" altLang="zh-CN" sz="2800" b="1">
                <a:solidFill>
                  <a:srgbClr val="F8B5AA"/>
                </a:solidFill>
              </a:rPr>
              <a:t>ending</a:t>
            </a:r>
            <a:endParaRPr lang="en-US" altLang="zh-CN" sz="2800" b="1">
              <a:solidFill>
                <a:srgbClr val="F8B5AA"/>
              </a:solidFill>
            </a:endParaRPr>
          </a:p>
        </p:txBody>
      </p:sp>
      <p:sp>
        <p:nvSpPr>
          <p:cNvPr id="11" name="椭圆 12"/>
          <p:cNvSpPr/>
          <p:nvPr/>
        </p:nvSpPr>
        <p:spPr>
          <a:xfrm>
            <a:off x="2272394" y="488496"/>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12" name="组合 11"/>
          <p:cNvGrpSpPr/>
          <p:nvPr/>
        </p:nvGrpSpPr>
        <p:grpSpPr>
          <a:xfrm>
            <a:off x="334963" y="536586"/>
            <a:ext cx="1937543" cy="571960"/>
            <a:chOff x="334963" y="455941"/>
            <a:chExt cx="1937543" cy="571960"/>
          </a:xfrm>
        </p:grpSpPr>
        <p:sp>
          <p:nvSpPr>
            <p:cNvPr id="13" name="文本框 12"/>
            <p:cNvSpPr txBox="1"/>
            <p:nvPr/>
          </p:nvSpPr>
          <p:spPr>
            <a:xfrm>
              <a:off x="545941" y="455941"/>
              <a:ext cx="1726565" cy="460375"/>
            </a:xfrm>
            <a:prstGeom prst="rect">
              <a:avLst/>
            </a:prstGeom>
            <a:noFill/>
          </p:spPr>
          <p:txBody>
            <a:bodyPr wrap="none" rtlCol="0">
              <a:spAutoFit/>
            </a:bodyPr>
            <a:lstStyle/>
            <a:p>
              <a:r>
                <a:rPr lang="en-US" altLang="zh-CN" sz="2400" b="1" dirty="0">
                  <a:solidFill>
                    <a:srgbClr val="7188A8"/>
                  </a:solidFill>
                  <a:latin typeface="Impact" panose="020B0806030902050204" charset="0"/>
                  <a:cs typeface="Impact" panose="020B0806030902050204" charset="0"/>
                  <a:sym typeface="+mn-lt"/>
                </a:rPr>
                <a:t>Blank Filling</a:t>
              </a:r>
              <a:endParaRPr lang="en-US" altLang="zh-CN" sz="2400" b="1" dirty="0">
                <a:solidFill>
                  <a:srgbClr val="7188A8"/>
                </a:solidFill>
                <a:latin typeface="Impact" panose="020B0806030902050204" charset="0"/>
                <a:cs typeface="Impact" panose="020B0806030902050204" charset="0"/>
                <a:sym typeface="+mn-lt"/>
              </a:endParaRPr>
            </a:p>
          </p:txBody>
        </p:sp>
        <p:sp>
          <p:nvSpPr>
            <p:cNvPr id="15" name="矩形 14"/>
            <p:cNvSpPr/>
            <p:nvPr/>
          </p:nvSpPr>
          <p:spPr>
            <a:xfrm>
              <a:off x="334963" y="486219"/>
              <a:ext cx="278711" cy="541682"/>
            </a:xfrm>
            <a:prstGeom prst="rect">
              <a:avLst/>
            </a:prstGeom>
            <a:solidFill>
              <a:srgbClr val="718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sp>
        <p:nvSpPr>
          <p:cNvPr id="17" name="文本框1"/>
          <p:cNvSpPr txBox="1"/>
          <p:nvPr/>
        </p:nvSpPr>
        <p:spPr>
          <a:xfrm>
            <a:off x="2514238" y="573118"/>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原文出处</a:t>
            </a:r>
            <a:endPar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19" name="椭圆 12"/>
          <p:cNvSpPr/>
          <p:nvPr/>
        </p:nvSpPr>
        <p:spPr>
          <a:xfrm>
            <a:off x="5712189" y="447234"/>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0" name="文本框1"/>
          <p:cNvSpPr txBox="1"/>
          <p:nvPr/>
        </p:nvSpPr>
        <p:spPr>
          <a:xfrm>
            <a:off x="6013088" y="606151"/>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原文标题</a:t>
            </a:r>
            <a:endParaRPr kumimoji="0" lang="id-ID"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24" name="文本框2"/>
          <p:cNvSpPr/>
          <p:nvPr/>
        </p:nvSpPr>
        <p:spPr>
          <a:xfrm>
            <a:off x="7465695" y="461645"/>
            <a:ext cx="3416935" cy="521970"/>
          </a:xfrm>
          <a:prstGeom prst="rect">
            <a:avLst/>
          </a:prstGeom>
        </p:spPr>
        <p:txBody>
          <a:bodyPr wrap="square">
            <a:spAutoFit/>
          </a:bodyPr>
          <a:lstStyle/>
          <a:p>
            <a:pPr>
              <a:lnSpc>
                <a:spcPct val="70000"/>
              </a:lnSpc>
              <a:spcBef>
                <a:spcPts val="2950"/>
              </a:spcBef>
              <a:defRPr/>
            </a:pPr>
            <a:r>
              <a:rPr kumimoji="0"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rPr>
              <a:t>How Successful People Spend the Last Hour of Their Workday</a:t>
            </a:r>
            <a:endParaRPr kumimoji="0"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endParaRPr>
          </a:p>
        </p:txBody>
      </p:sp>
      <p:pic>
        <p:nvPicPr>
          <p:cNvPr id="21" name="图片 20" descr="Z20 阅读理解A"/>
          <p:cNvPicPr>
            <a:picLocks noChangeAspect="1"/>
          </p:cNvPicPr>
          <p:nvPr/>
        </p:nvPicPr>
        <p:blipFill>
          <a:blip r:embed="rId1"/>
          <a:stretch>
            <a:fillRect/>
          </a:stretch>
        </p:blipFill>
        <p:spPr>
          <a:xfrm>
            <a:off x="3616325" y="535940"/>
            <a:ext cx="1281430" cy="461010"/>
          </a:xfrm>
          <a:prstGeom prst="rect">
            <a:avLst/>
          </a:prstGeom>
        </p:spPr>
      </p:pic>
      <p:cxnSp>
        <p:nvCxnSpPr>
          <p:cNvPr id="26" name="直接连接符 25"/>
          <p:cNvCxnSpPr/>
          <p:nvPr/>
        </p:nvCxnSpPr>
        <p:spPr>
          <a:xfrm flipV="1">
            <a:off x="6672580" y="1108710"/>
            <a:ext cx="22860" cy="5381625"/>
          </a:xfrm>
          <a:prstGeom prst="line">
            <a:avLst/>
          </a:prstGeom>
          <a:ln w="38100">
            <a:solidFill>
              <a:srgbClr val="F7B1A6"/>
            </a:solidFill>
          </a:ln>
        </p:spPr>
        <p:style>
          <a:lnRef idx="1">
            <a:schemeClr val="accent1"/>
          </a:lnRef>
          <a:fillRef idx="0">
            <a:schemeClr val="accent1"/>
          </a:fillRef>
          <a:effectRef idx="0">
            <a:schemeClr val="accent1"/>
          </a:effectRef>
          <a:fontRef idx="minor">
            <a:schemeClr val="tx1"/>
          </a:fontRef>
        </p:style>
      </p:cxnSp>
      <p:grpSp>
        <p:nvGrpSpPr>
          <p:cNvPr id="33" name="组合 32"/>
          <p:cNvGrpSpPr/>
          <p:nvPr/>
        </p:nvGrpSpPr>
        <p:grpSpPr>
          <a:xfrm>
            <a:off x="6990715" y="2442845"/>
            <a:ext cx="641985" cy="673100"/>
            <a:chOff x="2139" y="6121"/>
            <a:chExt cx="1440" cy="1440"/>
          </a:xfrm>
        </p:grpSpPr>
        <p:sp>
          <p:nvSpPr>
            <p:cNvPr id="44" name="椭圆 43"/>
            <p:cNvSpPr/>
            <p:nvPr/>
          </p:nvSpPr>
          <p:spPr>
            <a:xfrm>
              <a:off x="2139" y="6121"/>
              <a:ext cx="1440" cy="1440"/>
            </a:xfrm>
            <a:prstGeom prst="ellipse">
              <a:avLst/>
            </a:prstGeom>
            <a:solidFill>
              <a:srgbClr val="F7B1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0"/>
            </a:p>
          </p:txBody>
        </p:sp>
        <p:grpSp>
          <p:nvGrpSpPr>
            <p:cNvPr id="27" name="Group 27"/>
            <p:cNvGrpSpPr/>
            <p:nvPr/>
          </p:nvGrpSpPr>
          <p:grpSpPr bwMode="auto">
            <a:xfrm>
              <a:off x="2563" y="6493"/>
              <a:ext cx="613" cy="777"/>
              <a:chOff x="0" y="0"/>
              <a:chExt cx="127" cy="163"/>
            </a:xfrm>
            <a:solidFill>
              <a:schemeClr val="bg1"/>
            </a:solidFill>
          </p:grpSpPr>
          <p:sp>
            <p:nvSpPr>
              <p:cNvPr id="28" name="Freeform 28"/>
              <p:cNvSpPr/>
              <p:nvPr/>
            </p:nvSpPr>
            <p:spPr bwMode="auto">
              <a:xfrm>
                <a:off x="0" y="0"/>
                <a:ext cx="127" cy="163"/>
              </a:xfrm>
              <a:custGeom>
                <a:avLst/>
                <a:gdLst>
                  <a:gd name="T0" fmla="*/ 28 w 124"/>
                  <a:gd name="T1" fmla="*/ 146 h 159"/>
                  <a:gd name="T2" fmla="*/ 14 w 124"/>
                  <a:gd name="T3" fmla="*/ 146 h 159"/>
                  <a:gd name="T4" fmla="*/ 14 w 124"/>
                  <a:gd name="T5" fmla="*/ 13 h 159"/>
                  <a:gd name="T6" fmla="*/ 117 w 124"/>
                  <a:gd name="T7" fmla="*/ 13 h 159"/>
                  <a:gd name="T8" fmla="*/ 124 w 124"/>
                  <a:gd name="T9" fmla="*/ 7 h 159"/>
                  <a:gd name="T10" fmla="*/ 117 w 124"/>
                  <a:gd name="T11" fmla="*/ 0 h 159"/>
                  <a:gd name="T12" fmla="*/ 7 w 124"/>
                  <a:gd name="T13" fmla="*/ 0 h 159"/>
                  <a:gd name="T14" fmla="*/ 0 w 124"/>
                  <a:gd name="T15" fmla="*/ 7 h 159"/>
                  <a:gd name="T16" fmla="*/ 0 w 124"/>
                  <a:gd name="T17" fmla="*/ 152 h 159"/>
                  <a:gd name="T18" fmla="*/ 7 w 124"/>
                  <a:gd name="T19" fmla="*/ 159 h 159"/>
                  <a:gd name="T20" fmla="*/ 28 w 124"/>
                  <a:gd name="T21" fmla="*/ 159 h 159"/>
                  <a:gd name="T22" fmla="*/ 35 w 124"/>
                  <a:gd name="T23" fmla="*/ 152 h 159"/>
                  <a:gd name="T24" fmla="*/ 28 w 124"/>
                  <a:gd name="T25" fmla="*/ 146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 h="159">
                    <a:moveTo>
                      <a:pt x="28" y="146"/>
                    </a:moveTo>
                    <a:cubicBezTo>
                      <a:pt x="14" y="146"/>
                      <a:pt x="14" y="146"/>
                      <a:pt x="14" y="146"/>
                    </a:cubicBezTo>
                    <a:cubicBezTo>
                      <a:pt x="14" y="13"/>
                      <a:pt x="14" y="13"/>
                      <a:pt x="14" y="13"/>
                    </a:cubicBezTo>
                    <a:cubicBezTo>
                      <a:pt x="117" y="13"/>
                      <a:pt x="117" y="13"/>
                      <a:pt x="117" y="13"/>
                    </a:cubicBezTo>
                    <a:cubicBezTo>
                      <a:pt x="121" y="13"/>
                      <a:pt x="124" y="10"/>
                      <a:pt x="124" y="7"/>
                    </a:cubicBezTo>
                    <a:cubicBezTo>
                      <a:pt x="124" y="3"/>
                      <a:pt x="121" y="0"/>
                      <a:pt x="117" y="0"/>
                    </a:cubicBezTo>
                    <a:cubicBezTo>
                      <a:pt x="7" y="0"/>
                      <a:pt x="7" y="0"/>
                      <a:pt x="7" y="0"/>
                    </a:cubicBezTo>
                    <a:cubicBezTo>
                      <a:pt x="3" y="0"/>
                      <a:pt x="0" y="3"/>
                      <a:pt x="0" y="7"/>
                    </a:cubicBezTo>
                    <a:cubicBezTo>
                      <a:pt x="0" y="152"/>
                      <a:pt x="0" y="152"/>
                      <a:pt x="0" y="152"/>
                    </a:cubicBezTo>
                    <a:cubicBezTo>
                      <a:pt x="0" y="156"/>
                      <a:pt x="3" y="159"/>
                      <a:pt x="7" y="159"/>
                    </a:cubicBezTo>
                    <a:cubicBezTo>
                      <a:pt x="28" y="159"/>
                      <a:pt x="28" y="159"/>
                      <a:pt x="28" y="159"/>
                    </a:cubicBezTo>
                    <a:cubicBezTo>
                      <a:pt x="31" y="159"/>
                      <a:pt x="35" y="156"/>
                      <a:pt x="35" y="152"/>
                    </a:cubicBezTo>
                    <a:cubicBezTo>
                      <a:pt x="35" y="149"/>
                      <a:pt x="31" y="146"/>
                      <a:pt x="28" y="146"/>
                    </a:cubicBezTo>
                  </a:path>
                </a:pathLst>
              </a:custGeom>
              <a:grpFill/>
              <a:ln w="9525">
                <a:solidFill>
                  <a:schemeClr val="bg1"/>
                </a:solidFill>
                <a:round/>
              </a:ln>
            </p:spPr>
            <p:txBody>
              <a:bodyPr/>
              <a:p>
                <a:endParaRPr lang="zh-CN" altLang="en-US" sz="1400"/>
              </a:p>
            </p:txBody>
          </p:sp>
          <p:sp>
            <p:nvSpPr>
              <p:cNvPr id="29" name="Freeform 29"/>
              <p:cNvSpPr/>
              <p:nvPr/>
            </p:nvSpPr>
            <p:spPr bwMode="auto">
              <a:xfrm>
                <a:off x="80" y="95"/>
                <a:ext cx="47" cy="68"/>
              </a:xfrm>
              <a:custGeom>
                <a:avLst/>
                <a:gdLst>
                  <a:gd name="T0" fmla="*/ 39 w 46"/>
                  <a:gd name="T1" fmla="*/ 0 h 66"/>
                  <a:gd name="T2" fmla="*/ 32 w 46"/>
                  <a:gd name="T3" fmla="*/ 7 h 66"/>
                  <a:gd name="T4" fmla="*/ 32 w 46"/>
                  <a:gd name="T5" fmla="*/ 53 h 66"/>
                  <a:gd name="T6" fmla="*/ 7 w 46"/>
                  <a:gd name="T7" fmla="*/ 53 h 66"/>
                  <a:gd name="T8" fmla="*/ 0 w 46"/>
                  <a:gd name="T9" fmla="*/ 59 h 66"/>
                  <a:gd name="T10" fmla="*/ 7 w 46"/>
                  <a:gd name="T11" fmla="*/ 66 h 66"/>
                  <a:gd name="T12" fmla="*/ 39 w 46"/>
                  <a:gd name="T13" fmla="*/ 66 h 66"/>
                  <a:gd name="T14" fmla="*/ 44 w 46"/>
                  <a:gd name="T15" fmla="*/ 64 h 66"/>
                  <a:gd name="T16" fmla="*/ 46 w 46"/>
                  <a:gd name="T17" fmla="*/ 59 h 66"/>
                  <a:gd name="T18" fmla="*/ 46 w 46"/>
                  <a:gd name="T19" fmla="*/ 7 h 66"/>
                  <a:gd name="T20" fmla="*/ 39 w 46"/>
                  <a:gd name="T21"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 h="66">
                    <a:moveTo>
                      <a:pt x="39" y="0"/>
                    </a:moveTo>
                    <a:cubicBezTo>
                      <a:pt x="35" y="0"/>
                      <a:pt x="32" y="3"/>
                      <a:pt x="32" y="7"/>
                    </a:cubicBezTo>
                    <a:cubicBezTo>
                      <a:pt x="32" y="53"/>
                      <a:pt x="32" y="53"/>
                      <a:pt x="32" y="53"/>
                    </a:cubicBezTo>
                    <a:cubicBezTo>
                      <a:pt x="7" y="53"/>
                      <a:pt x="7" y="53"/>
                      <a:pt x="7" y="53"/>
                    </a:cubicBezTo>
                    <a:cubicBezTo>
                      <a:pt x="3" y="53"/>
                      <a:pt x="0" y="56"/>
                      <a:pt x="0" y="59"/>
                    </a:cubicBezTo>
                    <a:cubicBezTo>
                      <a:pt x="0" y="63"/>
                      <a:pt x="3" y="66"/>
                      <a:pt x="7" y="66"/>
                    </a:cubicBezTo>
                    <a:cubicBezTo>
                      <a:pt x="39" y="66"/>
                      <a:pt x="39" y="66"/>
                      <a:pt x="39" y="66"/>
                    </a:cubicBezTo>
                    <a:cubicBezTo>
                      <a:pt x="41" y="66"/>
                      <a:pt x="43" y="66"/>
                      <a:pt x="44" y="64"/>
                    </a:cubicBezTo>
                    <a:cubicBezTo>
                      <a:pt x="45" y="63"/>
                      <a:pt x="46" y="61"/>
                      <a:pt x="46" y="59"/>
                    </a:cubicBezTo>
                    <a:cubicBezTo>
                      <a:pt x="46" y="7"/>
                      <a:pt x="46" y="7"/>
                      <a:pt x="46" y="7"/>
                    </a:cubicBezTo>
                    <a:cubicBezTo>
                      <a:pt x="46" y="3"/>
                      <a:pt x="43" y="0"/>
                      <a:pt x="39" y="0"/>
                    </a:cubicBezTo>
                  </a:path>
                </a:pathLst>
              </a:custGeom>
              <a:grpFill/>
              <a:ln w="9525">
                <a:solidFill>
                  <a:schemeClr val="bg1"/>
                </a:solidFill>
                <a:round/>
              </a:ln>
            </p:spPr>
            <p:txBody>
              <a:bodyPr/>
              <a:p>
                <a:endParaRPr lang="zh-CN" altLang="en-US" sz="1400"/>
              </a:p>
            </p:txBody>
          </p:sp>
          <p:sp>
            <p:nvSpPr>
              <p:cNvPr id="30" name="Freeform 30"/>
              <p:cNvSpPr>
                <a:spLocks noEditPoints="1"/>
              </p:cNvSpPr>
              <p:nvPr/>
            </p:nvSpPr>
            <p:spPr bwMode="auto">
              <a:xfrm>
                <a:off x="46" y="34"/>
                <a:ext cx="79" cy="114"/>
              </a:xfrm>
              <a:custGeom>
                <a:avLst/>
                <a:gdLst>
                  <a:gd name="T0" fmla="*/ 68 w 78"/>
                  <a:gd name="T1" fmla="*/ 2 h 112"/>
                  <a:gd name="T2" fmla="*/ 60 w 78"/>
                  <a:gd name="T3" fmla="*/ 0 h 112"/>
                  <a:gd name="T4" fmla="*/ 46 w 78"/>
                  <a:gd name="T5" fmla="*/ 8 h 112"/>
                  <a:gd name="T6" fmla="*/ 1 w 78"/>
                  <a:gd name="T7" fmla="*/ 85 h 112"/>
                  <a:gd name="T8" fmla="*/ 0 w 78"/>
                  <a:gd name="T9" fmla="*/ 88 h 112"/>
                  <a:gd name="T10" fmla="*/ 1 w 78"/>
                  <a:gd name="T11" fmla="*/ 106 h 112"/>
                  <a:gd name="T12" fmla="*/ 4 w 78"/>
                  <a:gd name="T13" fmla="*/ 112 h 112"/>
                  <a:gd name="T14" fmla="*/ 8 w 78"/>
                  <a:gd name="T15" fmla="*/ 112 h 112"/>
                  <a:gd name="T16" fmla="*/ 11 w 78"/>
                  <a:gd name="T17" fmla="*/ 112 h 112"/>
                  <a:gd name="T18" fmla="*/ 27 w 78"/>
                  <a:gd name="T19" fmla="*/ 103 h 112"/>
                  <a:gd name="T20" fmla="*/ 29 w 78"/>
                  <a:gd name="T21" fmla="*/ 101 h 112"/>
                  <a:gd name="T22" fmla="*/ 74 w 78"/>
                  <a:gd name="T23" fmla="*/ 24 h 112"/>
                  <a:gd name="T24" fmla="*/ 68 w 78"/>
                  <a:gd name="T25" fmla="*/ 2 h 112"/>
                  <a:gd name="T26" fmla="*/ 62 w 78"/>
                  <a:gd name="T27" fmla="*/ 17 h 112"/>
                  <a:gd name="T28" fmla="*/ 18 w 78"/>
                  <a:gd name="T29" fmla="*/ 92 h 112"/>
                  <a:gd name="T30" fmla="*/ 14 w 78"/>
                  <a:gd name="T31" fmla="*/ 94 h 112"/>
                  <a:gd name="T32" fmla="*/ 14 w 78"/>
                  <a:gd name="T33" fmla="*/ 90 h 112"/>
                  <a:gd name="T34" fmla="*/ 57 w 78"/>
                  <a:gd name="T35" fmla="*/ 15 h 112"/>
                  <a:gd name="T36" fmla="*/ 61 w 78"/>
                  <a:gd name="T37" fmla="*/ 14 h 112"/>
                  <a:gd name="T38" fmla="*/ 62 w 78"/>
                  <a:gd name="T39" fmla="*/ 1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8" h="112">
                    <a:moveTo>
                      <a:pt x="68" y="2"/>
                    </a:moveTo>
                    <a:cubicBezTo>
                      <a:pt x="65" y="1"/>
                      <a:pt x="62" y="0"/>
                      <a:pt x="60" y="0"/>
                    </a:cubicBezTo>
                    <a:cubicBezTo>
                      <a:pt x="54" y="0"/>
                      <a:pt x="48" y="3"/>
                      <a:pt x="46" y="8"/>
                    </a:cubicBezTo>
                    <a:cubicBezTo>
                      <a:pt x="1" y="85"/>
                      <a:pt x="1" y="85"/>
                      <a:pt x="1" y="85"/>
                    </a:cubicBezTo>
                    <a:cubicBezTo>
                      <a:pt x="1" y="86"/>
                      <a:pt x="0" y="87"/>
                      <a:pt x="0" y="88"/>
                    </a:cubicBezTo>
                    <a:cubicBezTo>
                      <a:pt x="1" y="106"/>
                      <a:pt x="1" y="106"/>
                      <a:pt x="1" y="106"/>
                    </a:cubicBezTo>
                    <a:cubicBezTo>
                      <a:pt x="1" y="108"/>
                      <a:pt x="2" y="110"/>
                      <a:pt x="4" y="112"/>
                    </a:cubicBezTo>
                    <a:cubicBezTo>
                      <a:pt x="5" y="112"/>
                      <a:pt x="7" y="112"/>
                      <a:pt x="8" y="112"/>
                    </a:cubicBezTo>
                    <a:cubicBezTo>
                      <a:pt x="9" y="112"/>
                      <a:pt x="10" y="112"/>
                      <a:pt x="11" y="112"/>
                    </a:cubicBezTo>
                    <a:cubicBezTo>
                      <a:pt x="27" y="103"/>
                      <a:pt x="27" y="103"/>
                      <a:pt x="27" y="103"/>
                    </a:cubicBezTo>
                    <a:cubicBezTo>
                      <a:pt x="28" y="103"/>
                      <a:pt x="29" y="102"/>
                      <a:pt x="29" y="101"/>
                    </a:cubicBezTo>
                    <a:cubicBezTo>
                      <a:pt x="74" y="24"/>
                      <a:pt x="74" y="24"/>
                      <a:pt x="74" y="24"/>
                    </a:cubicBezTo>
                    <a:cubicBezTo>
                      <a:pt x="78" y="16"/>
                      <a:pt x="75" y="7"/>
                      <a:pt x="68" y="2"/>
                    </a:cubicBezTo>
                    <a:moveTo>
                      <a:pt x="62" y="17"/>
                    </a:moveTo>
                    <a:cubicBezTo>
                      <a:pt x="18" y="92"/>
                      <a:pt x="18" y="92"/>
                      <a:pt x="18" y="92"/>
                    </a:cubicBezTo>
                    <a:cubicBezTo>
                      <a:pt x="14" y="94"/>
                      <a:pt x="14" y="94"/>
                      <a:pt x="14" y="94"/>
                    </a:cubicBezTo>
                    <a:cubicBezTo>
                      <a:pt x="14" y="90"/>
                      <a:pt x="14" y="90"/>
                      <a:pt x="14" y="90"/>
                    </a:cubicBezTo>
                    <a:cubicBezTo>
                      <a:pt x="57" y="15"/>
                      <a:pt x="57" y="15"/>
                      <a:pt x="57" y="15"/>
                    </a:cubicBezTo>
                    <a:cubicBezTo>
                      <a:pt x="58" y="14"/>
                      <a:pt x="60" y="13"/>
                      <a:pt x="61" y="14"/>
                    </a:cubicBezTo>
                    <a:cubicBezTo>
                      <a:pt x="62" y="15"/>
                      <a:pt x="62" y="16"/>
                      <a:pt x="62" y="17"/>
                    </a:cubicBezTo>
                  </a:path>
                </a:pathLst>
              </a:custGeom>
              <a:grpFill/>
              <a:ln w="9525">
                <a:solidFill>
                  <a:schemeClr val="bg1"/>
                </a:solidFill>
                <a:round/>
              </a:ln>
            </p:spPr>
            <p:txBody>
              <a:bodyPr/>
              <a:p>
                <a:endParaRPr lang="zh-CN" altLang="en-US" sz="1400"/>
              </a:p>
            </p:txBody>
          </p:sp>
          <p:sp>
            <p:nvSpPr>
              <p:cNvPr id="31" name="Freeform 31"/>
              <p:cNvSpPr/>
              <p:nvPr/>
            </p:nvSpPr>
            <p:spPr bwMode="auto">
              <a:xfrm>
                <a:off x="24" y="46"/>
                <a:ext cx="49" cy="14"/>
              </a:xfrm>
              <a:custGeom>
                <a:avLst/>
                <a:gdLst>
                  <a:gd name="T0" fmla="*/ 48 w 48"/>
                  <a:gd name="T1" fmla="*/ 7 h 14"/>
                  <a:gd name="T2" fmla="*/ 42 w 48"/>
                  <a:gd name="T3" fmla="*/ 0 h 14"/>
                  <a:gd name="T4" fmla="*/ 7 w 48"/>
                  <a:gd name="T5" fmla="*/ 0 h 14"/>
                  <a:gd name="T6" fmla="*/ 0 w 48"/>
                  <a:gd name="T7" fmla="*/ 7 h 14"/>
                  <a:gd name="T8" fmla="*/ 7 w 48"/>
                  <a:gd name="T9" fmla="*/ 14 h 14"/>
                  <a:gd name="T10" fmla="*/ 42 w 48"/>
                  <a:gd name="T11" fmla="*/ 14 h 14"/>
                  <a:gd name="T12" fmla="*/ 48 w 48"/>
                  <a:gd name="T13" fmla="*/ 7 h 14"/>
                </a:gdLst>
                <a:ahLst/>
                <a:cxnLst>
                  <a:cxn ang="0">
                    <a:pos x="T0" y="T1"/>
                  </a:cxn>
                  <a:cxn ang="0">
                    <a:pos x="T2" y="T3"/>
                  </a:cxn>
                  <a:cxn ang="0">
                    <a:pos x="T4" y="T5"/>
                  </a:cxn>
                  <a:cxn ang="0">
                    <a:pos x="T6" y="T7"/>
                  </a:cxn>
                  <a:cxn ang="0">
                    <a:pos x="T8" y="T9"/>
                  </a:cxn>
                  <a:cxn ang="0">
                    <a:pos x="T10" y="T11"/>
                  </a:cxn>
                  <a:cxn ang="0">
                    <a:pos x="T12" y="T13"/>
                  </a:cxn>
                </a:cxnLst>
                <a:rect l="0" t="0" r="r" b="b"/>
                <a:pathLst>
                  <a:path w="48" h="14">
                    <a:moveTo>
                      <a:pt x="48" y="7"/>
                    </a:moveTo>
                    <a:cubicBezTo>
                      <a:pt x="48" y="3"/>
                      <a:pt x="45" y="0"/>
                      <a:pt x="42" y="0"/>
                    </a:cubicBezTo>
                    <a:cubicBezTo>
                      <a:pt x="7" y="0"/>
                      <a:pt x="7" y="0"/>
                      <a:pt x="7" y="0"/>
                    </a:cubicBezTo>
                    <a:cubicBezTo>
                      <a:pt x="3" y="0"/>
                      <a:pt x="0" y="3"/>
                      <a:pt x="0" y="7"/>
                    </a:cubicBezTo>
                    <a:cubicBezTo>
                      <a:pt x="0" y="11"/>
                      <a:pt x="3" y="14"/>
                      <a:pt x="7" y="14"/>
                    </a:cubicBezTo>
                    <a:cubicBezTo>
                      <a:pt x="42" y="14"/>
                      <a:pt x="42" y="14"/>
                      <a:pt x="42" y="14"/>
                    </a:cubicBezTo>
                    <a:cubicBezTo>
                      <a:pt x="45" y="14"/>
                      <a:pt x="48" y="11"/>
                      <a:pt x="48" y="7"/>
                    </a:cubicBezTo>
                  </a:path>
                </a:pathLst>
              </a:custGeom>
              <a:grpFill/>
              <a:ln w="9525">
                <a:solidFill>
                  <a:schemeClr val="bg1"/>
                </a:solidFill>
                <a:round/>
              </a:ln>
            </p:spPr>
            <p:txBody>
              <a:bodyPr/>
              <a:p>
                <a:endParaRPr lang="zh-CN" altLang="en-US" sz="1400"/>
              </a:p>
            </p:txBody>
          </p:sp>
          <p:sp>
            <p:nvSpPr>
              <p:cNvPr id="32" name="Freeform 32"/>
              <p:cNvSpPr/>
              <p:nvPr/>
            </p:nvSpPr>
            <p:spPr bwMode="auto">
              <a:xfrm>
                <a:off x="24" y="73"/>
                <a:ext cx="32" cy="15"/>
              </a:xfrm>
              <a:custGeom>
                <a:avLst/>
                <a:gdLst>
                  <a:gd name="T0" fmla="*/ 7 w 31"/>
                  <a:gd name="T1" fmla="*/ 0 h 14"/>
                  <a:gd name="T2" fmla="*/ 0 w 31"/>
                  <a:gd name="T3" fmla="*/ 7 h 14"/>
                  <a:gd name="T4" fmla="*/ 7 w 31"/>
                  <a:gd name="T5" fmla="*/ 14 h 14"/>
                  <a:gd name="T6" fmla="*/ 24 w 31"/>
                  <a:gd name="T7" fmla="*/ 14 h 14"/>
                  <a:gd name="T8" fmla="*/ 31 w 31"/>
                  <a:gd name="T9" fmla="*/ 7 h 14"/>
                  <a:gd name="T10" fmla="*/ 24 w 31"/>
                  <a:gd name="T11" fmla="*/ 0 h 14"/>
                  <a:gd name="T12" fmla="*/ 7 w 31"/>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31" h="14">
                    <a:moveTo>
                      <a:pt x="7" y="0"/>
                    </a:moveTo>
                    <a:cubicBezTo>
                      <a:pt x="3" y="0"/>
                      <a:pt x="0" y="3"/>
                      <a:pt x="0" y="7"/>
                    </a:cubicBezTo>
                    <a:cubicBezTo>
                      <a:pt x="0" y="11"/>
                      <a:pt x="3" y="14"/>
                      <a:pt x="7" y="14"/>
                    </a:cubicBezTo>
                    <a:cubicBezTo>
                      <a:pt x="24" y="14"/>
                      <a:pt x="24" y="14"/>
                      <a:pt x="24" y="14"/>
                    </a:cubicBezTo>
                    <a:cubicBezTo>
                      <a:pt x="28" y="14"/>
                      <a:pt x="31" y="11"/>
                      <a:pt x="31" y="7"/>
                    </a:cubicBezTo>
                    <a:cubicBezTo>
                      <a:pt x="31" y="3"/>
                      <a:pt x="28" y="0"/>
                      <a:pt x="24" y="0"/>
                    </a:cubicBezTo>
                    <a:lnTo>
                      <a:pt x="7" y="0"/>
                    </a:lnTo>
                    <a:close/>
                  </a:path>
                </a:pathLst>
              </a:custGeom>
              <a:grpFill/>
              <a:ln w="9525">
                <a:solidFill>
                  <a:schemeClr val="bg1"/>
                </a:solidFill>
                <a:round/>
              </a:ln>
            </p:spPr>
            <p:txBody>
              <a:bodyPr/>
              <a:p>
                <a:endParaRPr lang="zh-CN" altLang="en-US" sz="1400"/>
              </a:p>
            </p:txBody>
          </p:sp>
        </p:grpSp>
      </p:grpSp>
      <p:sp>
        <p:nvSpPr>
          <p:cNvPr id="34" name="文本框 33"/>
          <p:cNvSpPr txBox="1"/>
          <p:nvPr/>
        </p:nvSpPr>
        <p:spPr>
          <a:xfrm>
            <a:off x="7632700" y="2616835"/>
            <a:ext cx="4375150" cy="1198880"/>
          </a:xfrm>
          <a:prstGeom prst="rect">
            <a:avLst/>
          </a:prstGeom>
          <a:noFill/>
        </p:spPr>
        <p:txBody>
          <a:bodyPr wrap="square" rtlCol="0">
            <a:spAutoFit/>
          </a:bodyPr>
          <a:p>
            <a:r>
              <a:rPr lang="zh-CN" altLang="en-US" sz="2400" b="1"/>
              <a:t>考查非谓语动词</a:t>
            </a:r>
            <a:endParaRPr lang="zh-CN" altLang="en-US" sz="2400" b="1"/>
          </a:p>
          <a:p>
            <a:pPr lvl="1"/>
            <a:r>
              <a:rPr lang="zh-CN" altLang="en-US" sz="2400"/>
              <a:t>动名词</a:t>
            </a:r>
            <a:r>
              <a:rPr lang="en-US" altLang="zh-CN" sz="2400"/>
              <a:t>ending the workday with purpose</a:t>
            </a:r>
            <a:r>
              <a:rPr lang="zh-CN" altLang="en-US" sz="2400"/>
              <a:t>做主语</a:t>
            </a:r>
            <a:endParaRPr lang="zh-CN" altLang="en-US"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checkerboard(across)">
                                      <p:cBhvr>
                                        <p:cTn id="1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878205" y="1727835"/>
            <a:ext cx="5888355" cy="3881755"/>
          </a:xfrm>
          <a:prstGeom prst="rect">
            <a:avLst/>
          </a:prstGeom>
          <a:noFill/>
        </p:spPr>
        <p:txBody>
          <a:bodyPr wrap="square" rtlCol="0">
            <a:spAutoFit/>
          </a:bodyPr>
          <a:p>
            <a:pPr algn="l">
              <a:lnSpc>
                <a:spcPct val="110000"/>
              </a:lnSpc>
            </a:pPr>
            <a:r>
              <a:rPr lang="en-US" altLang="zh-CN" sz="2800">
                <a:solidFill>
                  <a:schemeClr val="bg2">
                    <a:lumMod val="50000"/>
                  </a:schemeClr>
                </a:solidFill>
                <a:latin typeface="Calibri" panose="020F0502020204030204" pitchFamily="34" charset="0"/>
                <a:ea typeface="黑体" panose="02010609060101010101" charset="-122"/>
                <a:cs typeface="Calibri" panose="020F0502020204030204" pitchFamily="34" charset="0"/>
              </a:rPr>
              <a:t>       While many of us spend our last hour of work making a to-do list for tomorrow, __________(success) people review the day they just had, instead. It is suggested that the last hour of a day ____________(spend) on reflection</a:t>
            </a:r>
            <a:r>
              <a:rPr lang="en-US" altLang="zh-CN" sz="2800">
                <a:solidFill>
                  <a:schemeClr val="bg2">
                    <a:lumMod val="50000"/>
                  </a:schemeClr>
                </a:solidFill>
                <a:latin typeface="黑体" panose="02010609060101010101" charset="-122"/>
                <a:ea typeface="黑体" panose="02010609060101010101" charset="-122"/>
                <a:cs typeface="Calibri" panose="020F0502020204030204" pitchFamily="34" charset="0"/>
              </a:rPr>
              <a:t> ——</a:t>
            </a:r>
            <a:r>
              <a:rPr lang="en-US" altLang="zh-CN" sz="2800">
                <a:solidFill>
                  <a:schemeClr val="bg2">
                    <a:lumMod val="50000"/>
                  </a:schemeClr>
                </a:solidFill>
                <a:latin typeface="Calibri" panose="020F0502020204030204" pitchFamily="34" charset="0"/>
                <a:ea typeface="黑体" panose="02010609060101010101" charset="-122"/>
                <a:cs typeface="Calibri" panose="020F0502020204030204" pitchFamily="34" charset="0"/>
              </a:rPr>
              <a:t> the failures and successes, however large or small.…</a:t>
            </a:r>
            <a:endParaRPr lang="en-US" altLang="zh-CN" sz="2800">
              <a:solidFill>
                <a:schemeClr val="bg2">
                  <a:lumMod val="50000"/>
                </a:schemeClr>
              </a:solidFill>
              <a:latin typeface="Calibri" panose="020F0502020204030204" pitchFamily="34" charset="0"/>
              <a:ea typeface="黑体" panose="02010609060101010101" charset="-122"/>
              <a:cs typeface="Calibri" panose="020F0502020204030204" pitchFamily="34" charset="0"/>
            </a:endParaRPr>
          </a:p>
        </p:txBody>
      </p:sp>
      <p:cxnSp>
        <p:nvCxnSpPr>
          <p:cNvPr id="8" name="直接连接符 7"/>
          <p:cNvCxnSpPr/>
          <p:nvPr/>
        </p:nvCxnSpPr>
        <p:spPr>
          <a:xfrm flipV="1">
            <a:off x="327660" y="1090295"/>
            <a:ext cx="11534775" cy="14605"/>
          </a:xfrm>
          <a:prstGeom prst="line">
            <a:avLst/>
          </a:prstGeom>
          <a:ln w="38100">
            <a:solidFill>
              <a:srgbClr val="788EAC"/>
            </a:solidFill>
          </a:ln>
        </p:spPr>
        <p:style>
          <a:lnRef idx="1">
            <a:schemeClr val="accent1"/>
          </a:lnRef>
          <a:fillRef idx="0">
            <a:schemeClr val="accent1"/>
          </a:fillRef>
          <a:effectRef idx="0">
            <a:schemeClr val="accent1"/>
          </a:effectRef>
          <a:fontRef idx="minor">
            <a:schemeClr val="tx1"/>
          </a:fontRef>
        </p:style>
      </p:cxnSp>
      <p:sp>
        <p:nvSpPr>
          <p:cNvPr id="11" name="椭圆 12"/>
          <p:cNvSpPr/>
          <p:nvPr/>
        </p:nvSpPr>
        <p:spPr>
          <a:xfrm>
            <a:off x="2272394" y="488496"/>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12" name="组合 11"/>
          <p:cNvGrpSpPr/>
          <p:nvPr/>
        </p:nvGrpSpPr>
        <p:grpSpPr>
          <a:xfrm>
            <a:off x="334963" y="536586"/>
            <a:ext cx="1937543" cy="571960"/>
            <a:chOff x="334963" y="455941"/>
            <a:chExt cx="1937543" cy="571960"/>
          </a:xfrm>
        </p:grpSpPr>
        <p:sp>
          <p:nvSpPr>
            <p:cNvPr id="13" name="文本框 12"/>
            <p:cNvSpPr txBox="1"/>
            <p:nvPr/>
          </p:nvSpPr>
          <p:spPr>
            <a:xfrm>
              <a:off x="545941" y="455941"/>
              <a:ext cx="1726565" cy="460375"/>
            </a:xfrm>
            <a:prstGeom prst="rect">
              <a:avLst/>
            </a:prstGeom>
            <a:noFill/>
          </p:spPr>
          <p:txBody>
            <a:bodyPr wrap="none" rtlCol="0">
              <a:spAutoFit/>
            </a:bodyPr>
            <a:lstStyle/>
            <a:p>
              <a:r>
                <a:rPr lang="en-US" altLang="zh-CN" sz="2400" b="1" dirty="0">
                  <a:solidFill>
                    <a:srgbClr val="7188A8"/>
                  </a:solidFill>
                  <a:latin typeface="Impact" panose="020B0806030902050204" charset="0"/>
                  <a:cs typeface="Impact" panose="020B0806030902050204" charset="0"/>
                  <a:sym typeface="+mn-lt"/>
                </a:rPr>
                <a:t>Blank Filling</a:t>
              </a:r>
              <a:endParaRPr lang="en-US" altLang="zh-CN" sz="2400" b="1" dirty="0">
                <a:solidFill>
                  <a:srgbClr val="7188A8"/>
                </a:solidFill>
                <a:latin typeface="Impact" panose="020B0806030902050204" charset="0"/>
                <a:cs typeface="Impact" panose="020B0806030902050204" charset="0"/>
                <a:sym typeface="+mn-lt"/>
              </a:endParaRPr>
            </a:p>
          </p:txBody>
        </p:sp>
        <p:sp>
          <p:nvSpPr>
            <p:cNvPr id="15" name="矩形 14"/>
            <p:cNvSpPr/>
            <p:nvPr/>
          </p:nvSpPr>
          <p:spPr>
            <a:xfrm>
              <a:off x="334963" y="486219"/>
              <a:ext cx="278711" cy="541682"/>
            </a:xfrm>
            <a:prstGeom prst="rect">
              <a:avLst/>
            </a:prstGeom>
            <a:solidFill>
              <a:srgbClr val="718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sp>
        <p:nvSpPr>
          <p:cNvPr id="17" name="文本框1"/>
          <p:cNvSpPr txBox="1"/>
          <p:nvPr/>
        </p:nvSpPr>
        <p:spPr>
          <a:xfrm>
            <a:off x="2514238" y="573118"/>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原文出处</a:t>
            </a:r>
            <a:endPar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19" name="椭圆 12"/>
          <p:cNvSpPr/>
          <p:nvPr/>
        </p:nvSpPr>
        <p:spPr>
          <a:xfrm>
            <a:off x="5712189" y="447234"/>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0" name="文本框1"/>
          <p:cNvSpPr txBox="1"/>
          <p:nvPr/>
        </p:nvSpPr>
        <p:spPr>
          <a:xfrm>
            <a:off x="6013088" y="606151"/>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原文标题</a:t>
            </a:r>
            <a:endParaRPr kumimoji="0" lang="id-ID"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24" name="文本框2"/>
          <p:cNvSpPr/>
          <p:nvPr/>
        </p:nvSpPr>
        <p:spPr>
          <a:xfrm>
            <a:off x="7465695" y="461645"/>
            <a:ext cx="3416935" cy="521970"/>
          </a:xfrm>
          <a:prstGeom prst="rect">
            <a:avLst/>
          </a:prstGeom>
        </p:spPr>
        <p:txBody>
          <a:bodyPr wrap="square">
            <a:spAutoFit/>
          </a:bodyPr>
          <a:lstStyle/>
          <a:p>
            <a:pPr>
              <a:lnSpc>
                <a:spcPct val="70000"/>
              </a:lnSpc>
              <a:spcBef>
                <a:spcPts val="2950"/>
              </a:spcBef>
              <a:defRPr/>
            </a:pPr>
            <a:r>
              <a:rPr kumimoji="0"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rPr>
              <a:t>How Successful People Spend the Last Hour of Their Workday</a:t>
            </a:r>
            <a:endParaRPr kumimoji="0"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endParaRPr>
          </a:p>
        </p:txBody>
      </p:sp>
      <p:pic>
        <p:nvPicPr>
          <p:cNvPr id="21" name="图片 20" descr="Z20 阅读理解A"/>
          <p:cNvPicPr>
            <a:picLocks noChangeAspect="1"/>
          </p:cNvPicPr>
          <p:nvPr/>
        </p:nvPicPr>
        <p:blipFill>
          <a:blip r:embed="rId1"/>
          <a:stretch>
            <a:fillRect/>
          </a:stretch>
        </p:blipFill>
        <p:spPr>
          <a:xfrm>
            <a:off x="3616325" y="535940"/>
            <a:ext cx="1281430" cy="461010"/>
          </a:xfrm>
          <a:prstGeom prst="rect">
            <a:avLst/>
          </a:prstGeom>
        </p:spPr>
      </p:pic>
      <p:grpSp>
        <p:nvGrpSpPr>
          <p:cNvPr id="33" name="组合 32"/>
          <p:cNvGrpSpPr/>
          <p:nvPr/>
        </p:nvGrpSpPr>
        <p:grpSpPr>
          <a:xfrm>
            <a:off x="6762750" y="2436495"/>
            <a:ext cx="641985" cy="673100"/>
            <a:chOff x="2139" y="6121"/>
            <a:chExt cx="1440" cy="1440"/>
          </a:xfrm>
        </p:grpSpPr>
        <p:sp>
          <p:nvSpPr>
            <p:cNvPr id="44" name="椭圆 43"/>
            <p:cNvSpPr/>
            <p:nvPr/>
          </p:nvSpPr>
          <p:spPr>
            <a:xfrm>
              <a:off x="2139" y="6121"/>
              <a:ext cx="1440" cy="1440"/>
            </a:xfrm>
            <a:prstGeom prst="ellipse">
              <a:avLst/>
            </a:prstGeom>
            <a:solidFill>
              <a:srgbClr val="F7B1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0"/>
            </a:p>
          </p:txBody>
        </p:sp>
        <p:grpSp>
          <p:nvGrpSpPr>
            <p:cNvPr id="27" name="Group 27"/>
            <p:cNvGrpSpPr/>
            <p:nvPr/>
          </p:nvGrpSpPr>
          <p:grpSpPr bwMode="auto">
            <a:xfrm>
              <a:off x="2563" y="6493"/>
              <a:ext cx="613" cy="777"/>
              <a:chOff x="0" y="0"/>
              <a:chExt cx="127" cy="163"/>
            </a:xfrm>
            <a:solidFill>
              <a:schemeClr val="bg1"/>
            </a:solidFill>
          </p:grpSpPr>
          <p:sp>
            <p:nvSpPr>
              <p:cNvPr id="28" name="Freeform 28"/>
              <p:cNvSpPr/>
              <p:nvPr/>
            </p:nvSpPr>
            <p:spPr bwMode="auto">
              <a:xfrm>
                <a:off x="0" y="0"/>
                <a:ext cx="127" cy="163"/>
              </a:xfrm>
              <a:custGeom>
                <a:avLst/>
                <a:gdLst>
                  <a:gd name="T0" fmla="*/ 28 w 124"/>
                  <a:gd name="T1" fmla="*/ 146 h 159"/>
                  <a:gd name="T2" fmla="*/ 14 w 124"/>
                  <a:gd name="T3" fmla="*/ 146 h 159"/>
                  <a:gd name="T4" fmla="*/ 14 w 124"/>
                  <a:gd name="T5" fmla="*/ 13 h 159"/>
                  <a:gd name="T6" fmla="*/ 117 w 124"/>
                  <a:gd name="T7" fmla="*/ 13 h 159"/>
                  <a:gd name="T8" fmla="*/ 124 w 124"/>
                  <a:gd name="T9" fmla="*/ 7 h 159"/>
                  <a:gd name="T10" fmla="*/ 117 w 124"/>
                  <a:gd name="T11" fmla="*/ 0 h 159"/>
                  <a:gd name="T12" fmla="*/ 7 w 124"/>
                  <a:gd name="T13" fmla="*/ 0 h 159"/>
                  <a:gd name="T14" fmla="*/ 0 w 124"/>
                  <a:gd name="T15" fmla="*/ 7 h 159"/>
                  <a:gd name="T16" fmla="*/ 0 w 124"/>
                  <a:gd name="T17" fmla="*/ 152 h 159"/>
                  <a:gd name="T18" fmla="*/ 7 w 124"/>
                  <a:gd name="T19" fmla="*/ 159 h 159"/>
                  <a:gd name="T20" fmla="*/ 28 w 124"/>
                  <a:gd name="T21" fmla="*/ 159 h 159"/>
                  <a:gd name="T22" fmla="*/ 35 w 124"/>
                  <a:gd name="T23" fmla="*/ 152 h 159"/>
                  <a:gd name="T24" fmla="*/ 28 w 124"/>
                  <a:gd name="T25" fmla="*/ 146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 h="159">
                    <a:moveTo>
                      <a:pt x="28" y="146"/>
                    </a:moveTo>
                    <a:cubicBezTo>
                      <a:pt x="14" y="146"/>
                      <a:pt x="14" y="146"/>
                      <a:pt x="14" y="146"/>
                    </a:cubicBezTo>
                    <a:cubicBezTo>
                      <a:pt x="14" y="13"/>
                      <a:pt x="14" y="13"/>
                      <a:pt x="14" y="13"/>
                    </a:cubicBezTo>
                    <a:cubicBezTo>
                      <a:pt x="117" y="13"/>
                      <a:pt x="117" y="13"/>
                      <a:pt x="117" y="13"/>
                    </a:cubicBezTo>
                    <a:cubicBezTo>
                      <a:pt x="121" y="13"/>
                      <a:pt x="124" y="10"/>
                      <a:pt x="124" y="7"/>
                    </a:cubicBezTo>
                    <a:cubicBezTo>
                      <a:pt x="124" y="3"/>
                      <a:pt x="121" y="0"/>
                      <a:pt x="117" y="0"/>
                    </a:cubicBezTo>
                    <a:cubicBezTo>
                      <a:pt x="7" y="0"/>
                      <a:pt x="7" y="0"/>
                      <a:pt x="7" y="0"/>
                    </a:cubicBezTo>
                    <a:cubicBezTo>
                      <a:pt x="3" y="0"/>
                      <a:pt x="0" y="3"/>
                      <a:pt x="0" y="7"/>
                    </a:cubicBezTo>
                    <a:cubicBezTo>
                      <a:pt x="0" y="152"/>
                      <a:pt x="0" y="152"/>
                      <a:pt x="0" y="152"/>
                    </a:cubicBezTo>
                    <a:cubicBezTo>
                      <a:pt x="0" y="156"/>
                      <a:pt x="3" y="159"/>
                      <a:pt x="7" y="159"/>
                    </a:cubicBezTo>
                    <a:cubicBezTo>
                      <a:pt x="28" y="159"/>
                      <a:pt x="28" y="159"/>
                      <a:pt x="28" y="159"/>
                    </a:cubicBezTo>
                    <a:cubicBezTo>
                      <a:pt x="31" y="159"/>
                      <a:pt x="35" y="156"/>
                      <a:pt x="35" y="152"/>
                    </a:cubicBezTo>
                    <a:cubicBezTo>
                      <a:pt x="35" y="149"/>
                      <a:pt x="31" y="146"/>
                      <a:pt x="28" y="146"/>
                    </a:cubicBezTo>
                  </a:path>
                </a:pathLst>
              </a:custGeom>
              <a:grpFill/>
              <a:ln w="9525">
                <a:solidFill>
                  <a:schemeClr val="bg1"/>
                </a:solidFill>
                <a:round/>
              </a:ln>
            </p:spPr>
            <p:txBody>
              <a:bodyPr/>
              <a:p>
                <a:endParaRPr lang="zh-CN" altLang="en-US" sz="1400"/>
              </a:p>
            </p:txBody>
          </p:sp>
          <p:sp>
            <p:nvSpPr>
              <p:cNvPr id="29" name="Freeform 29"/>
              <p:cNvSpPr/>
              <p:nvPr/>
            </p:nvSpPr>
            <p:spPr bwMode="auto">
              <a:xfrm>
                <a:off x="80" y="95"/>
                <a:ext cx="47" cy="68"/>
              </a:xfrm>
              <a:custGeom>
                <a:avLst/>
                <a:gdLst>
                  <a:gd name="T0" fmla="*/ 39 w 46"/>
                  <a:gd name="T1" fmla="*/ 0 h 66"/>
                  <a:gd name="T2" fmla="*/ 32 w 46"/>
                  <a:gd name="T3" fmla="*/ 7 h 66"/>
                  <a:gd name="T4" fmla="*/ 32 w 46"/>
                  <a:gd name="T5" fmla="*/ 53 h 66"/>
                  <a:gd name="T6" fmla="*/ 7 w 46"/>
                  <a:gd name="T7" fmla="*/ 53 h 66"/>
                  <a:gd name="T8" fmla="*/ 0 w 46"/>
                  <a:gd name="T9" fmla="*/ 59 h 66"/>
                  <a:gd name="T10" fmla="*/ 7 w 46"/>
                  <a:gd name="T11" fmla="*/ 66 h 66"/>
                  <a:gd name="T12" fmla="*/ 39 w 46"/>
                  <a:gd name="T13" fmla="*/ 66 h 66"/>
                  <a:gd name="T14" fmla="*/ 44 w 46"/>
                  <a:gd name="T15" fmla="*/ 64 h 66"/>
                  <a:gd name="T16" fmla="*/ 46 w 46"/>
                  <a:gd name="T17" fmla="*/ 59 h 66"/>
                  <a:gd name="T18" fmla="*/ 46 w 46"/>
                  <a:gd name="T19" fmla="*/ 7 h 66"/>
                  <a:gd name="T20" fmla="*/ 39 w 46"/>
                  <a:gd name="T21"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 h="66">
                    <a:moveTo>
                      <a:pt x="39" y="0"/>
                    </a:moveTo>
                    <a:cubicBezTo>
                      <a:pt x="35" y="0"/>
                      <a:pt x="32" y="3"/>
                      <a:pt x="32" y="7"/>
                    </a:cubicBezTo>
                    <a:cubicBezTo>
                      <a:pt x="32" y="53"/>
                      <a:pt x="32" y="53"/>
                      <a:pt x="32" y="53"/>
                    </a:cubicBezTo>
                    <a:cubicBezTo>
                      <a:pt x="7" y="53"/>
                      <a:pt x="7" y="53"/>
                      <a:pt x="7" y="53"/>
                    </a:cubicBezTo>
                    <a:cubicBezTo>
                      <a:pt x="3" y="53"/>
                      <a:pt x="0" y="56"/>
                      <a:pt x="0" y="59"/>
                    </a:cubicBezTo>
                    <a:cubicBezTo>
                      <a:pt x="0" y="63"/>
                      <a:pt x="3" y="66"/>
                      <a:pt x="7" y="66"/>
                    </a:cubicBezTo>
                    <a:cubicBezTo>
                      <a:pt x="39" y="66"/>
                      <a:pt x="39" y="66"/>
                      <a:pt x="39" y="66"/>
                    </a:cubicBezTo>
                    <a:cubicBezTo>
                      <a:pt x="41" y="66"/>
                      <a:pt x="43" y="66"/>
                      <a:pt x="44" y="64"/>
                    </a:cubicBezTo>
                    <a:cubicBezTo>
                      <a:pt x="45" y="63"/>
                      <a:pt x="46" y="61"/>
                      <a:pt x="46" y="59"/>
                    </a:cubicBezTo>
                    <a:cubicBezTo>
                      <a:pt x="46" y="7"/>
                      <a:pt x="46" y="7"/>
                      <a:pt x="46" y="7"/>
                    </a:cubicBezTo>
                    <a:cubicBezTo>
                      <a:pt x="46" y="3"/>
                      <a:pt x="43" y="0"/>
                      <a:pt x="39" y="0"/>
                    </a:cubicBezTo>
                  </a:path>
                </a:pathLst>
              </a:custGeom>
              <a:grpFill/>
              <a:ln w="9525">
                <a:solidFill>
                  <a:schemeClr val="bg1"/>
                </a:solidFill>
                <a:round/>
              </a:ln>
            </p:spPr>
            <p:txBody>
              <a:bodyPr/>
              <a:p>
                <a:endParaRPr lang="zh-CN" altLang="en-US" sz="1400"/>
              </a:p>
            </p:txBody>
          </p:sp>
          <p:sp>
            <p:nvSpPr>
              <p:cNvPr id="30" name="Freeform 30"/>
              <p:cNvSpPr>
                <a:spLocks noEditPoints="1"/>
              </p:cNvSpPr>
              <p:nvPr/>
            </p:nvSpPr>
            <p:spPr bwMode="auto">
              <a:xfrm>
                <a:off x="46" y="34"/>
                <a:ext cx="79" cy="114"/>
              </a:xfrm>
              <a:custGeom>
                <a:avLst/>
                <a:gdLst>
                  <a:gd name="T0" fmla="*/ 68 w 78"/>
                  <a:gd name="T1" fmla="*/ 2 h 112"/>
                  <a:gd name="T2" fmla="*/ 60 w 78"/>
                  <a:gd name="T3" fmla="*/ 0 h 112"/>
                  <a:gd name="T4" fmla="*/ 46 w 78"/>
                  <a:gd name="T5" fmla="*/ 8 h 112"/>
                  <a:gd name="T6" fmla="*/ 1 w 78"/>
                  <a:gd name="T7" fmla="*/ 85 h 112"/>
                  <a:gd name="T8" fmla="*/ 0 w 78"/>
                  <a:gd name="T9" fmla="*/ 88 h 112"/>
                  <a:gd name="T10" fmla="*/ 1 w 78"/>
                  <a:gd name="T11" fmla="*/ 106 h 112"/>
                  <a:gd name="T12" fmla="*/ 4 w 78"/>
                  <a:gd name="T13" fmla="*/ 112 h 112"/>
                  <a:gd name="T14" fmla="*/ 8 w 78"/>
                  <a:gd name="T15" fmla="*/ 112 h 112"/>
                  <a:gd name="T16" fmla="*/ 11 w 78"/>
                  <a:gd name="T17" fmla="*/ 112 h 112"/>
                  <a:gd name="T18" fmla="*/ 27 w 78"/>
                  <a:gd name="T19" fmla="*/ 103 h 112"/>
                  <a:gd name="T20" fmla="*/ 29 w 78"/>
                  <a:gd name="T21" fmla="*/ 101 h 112"/>
                  <a:gd name="T22" fmla="*/ 74 w 78"/>
                  <a:gd name="T23" fmla="*/ 24 h 112"/>
                  <a:gd name="T24" fmla="*/ 68 w 78"/>
                  <a:gd name="T25" fmla="*/ 2 h 112"/>
                  <a:gd name="T26" fmla="*/ 62 w 78"/>
                  <a:gd name="T27" fmla="*/ 17 h 112"/>
                  <a:gd name="T28" fmla="*/ 18 w 78"/>
                  <a:gd name="T29" fmla="*/ 92 h 112"/>
                  <a:gd name="T30" fmla="*/ 14 w 78"/>
                  <a:gd name="T31" fmla="*/ 94 h 112"/>
                  <a:gd name="T32" fmla="*/ 14 w 78"/>
                  <a:gd name="T33" fmla="*/ 90 h 112"/>
                  <a:gd name="T34" fmla="*/ 57 w 78"/>
                  <a:gd name="T35" fmla="*/ 15 h 112"/>
                  <a:gd name="T36" fmla="*/ 61 w 78"/>
                  <a:gd name="T37" fmla="*/ 14 h 112"/>
                  <a:gd name="T38" fmla="*/ 62 w 78"/>
                  <a:gd name="T39" fmla="*/ 1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8" h="112">
                    <a:moveTo>
                      <a:pt x="68" y="2"/>
                    </a:moveTo>
                    <a:cubicBezTo>
                      <a:pt x="65" y="1"/>
                      <a:pt x="62" y="0"/>
                      <a:pt x="60" y="0"/>
                    </a:cubicBezTo>
                    <a:cubicBezTo>
                      <a:pt x="54" y="0"/>
                      <a:pt x="48" y="3"/>
                      <a:pt x="46" y="8"/>
                    </a:cubicBezTo>
                    <a:cubicBezTo>
                      <a:pt x="1" y="85"/>
                      <a:pt x="1" y="85"/>
                      <a:pt x="1" y="85"/>
                    </a:cubicBezTo>
                    <a:cubicBezTo>
                      <a:pt x="1" y="86"/>
                      <a:pt x="0" y="87"/>
                      <a:pt x="0" y="88"/>
                    </a:cubicBezTo>
                    <a:cubicBezTo>
                      <a:pt x="1" y="106"/>
                      <a:pt x="1" y="106"/>
                      <a:pt x="1" y="106"/>
                    </a:cubicBezTo>
                    <a:cubicBezTo>
                      <a:pt x="1" y="108"/>
                      <a:pt x="2" y="110"/>
                      <a:pt x="4" y="112"/>
                    </a:cubicBezTo>
                    <a:cubicBezTo>
                      <a:pt x="5" y="112"/>
                      <a:pt x="7" y="112"/>
                      <a:pt x="8" y="112"/>
                    </a:cubicBezTo>
                    <a:cubicBezTo>
                      <a:pt x="9" y="112"/>
                      <a:pt x="10" y="112"/>
                      <a:pt x="11" y="112"/>
                    </a:cubicBezTo>
                    <a:cubicBezTo>
                      <a:pt x="27" y="103"/>
                      <a:pt x="27" y="103"/>
                      <a:pt x="27" y="103"/>
                    </a:cubicBezTo>
                    <a:cubicBezTo>
                      <a:pt x="28" y="103"/>
                      <a:pt x="29" y="102"/>
                      <a:pt x="29" y="101"/>
                    </a:cubicBezTo>
                    <a:cubicBezTo>
                      <a:pt x="74" y="24"/>
                      <a:pt x="74" y="24"/>
                      <a:pt x="74" y="24"/>
                    </a:cubicBezTo>
                    <a:cubicBezTo>
                      <a:pt x="78" y="16"/>
                      <a:pt x="75" y="7"/>
                      <a:pt x="68" y="2"/>
                    </a:cubicBezTo>
                    <a:moveTo>
                      <a:pt x="62" y="17"/>
                    </a:moveTo>
                    <a:cubicBezTo>
                      <a:pt x="18" y="92"/>
                      <a:pt x="18" y="92"/>
                      <a:pt x="18" y="92"/>
                    </a:cubicBezTo>
                    <a:cubicBezTo>
                      <a:pt x="14" y="94"/>
                      <a:pt x="14" y="94"/>
                      <a:pt x="14" y="94"/>
                    </a:cubicBezTo>
                    <a:cubicBezTo>
                      <a:pt x="14" y="90"/>
                      <a:pt x="14" y="90"/>
                      <a:pt x="14" y="90"/>
                    </a:cubicBezTo>
                    <a:cubicBezTo>
                      <a:pt x="57" y="15"/>
                      <a:pt x="57" y="15"/>
                      <a:pt x="57" y="15"/>
                    </a:cubicBezTo>
                    <a:cubicBezTo>
                      <a:pt x="58" y="14"/>
                      <a:pt x="60" y="13"/>
                      <a:pt x="61" y="14"/>
                    </a:cubicBezTo>
                    <a:cubicBezTo>
                      <a:pt x="62" y="15"/>
                      <a:pt x="62" y="16"/>
                      <a:pt x="62" y="17"/>
                    </a:cubicBezTo>
                  </a:path>
                </a:pathLst>
              </a:custGeom>
              <a:grpFill/>
              <a:ln w="9525">
                <a:solidFill>
                  <a:schemeClr val="bg1"/>
                </a:solidFill>
                <a:round/>
              </a:ln>
            </p:spPr>
            <p:txBody>
              <a:bodyPr/>
              <a:p>
                <a:endParaRPr lang="zh-CN" altLang="en-US" sz="1400"/>
              </a:p>
            </p:txBody>
          </p:sp>
          <p:sp>
            <p:nvSpPr>
              <p:cNvPr id="31" name="Freeform 31"/>
              <p:cNvSpPr/>
              <p:nvPr/>
            </p:nvSpPr>
            <p:spPr bwMode="auto">
              <a:xfrm>
                <a:off x="24" y="46"/>
                <a:ext cx="49" cy="14"/>
              </a:xfrm>
              <a:custGeom>
                <a:avLst/>
                <a:gdLst>
                  <a:gd name="T0" fmla="*/ 48 w 48"/>
                  <a:gd name="T1" fmla="*/ 7 h 14"/>
                  <a:gd name="T2" fmla="*/ 42 w 48"/>
                  <a:gd name="T3" fmla="*/ 0 h 14"/>
                  <a:gd name="T4" fmla="*/ 7 w 48"/>
                  <a:gd name="T5" fmla="*/ 0 h 14"/>
                  <a:gd name="T6" fmla="*/ 0 w 48"/>
                  <a:gd name="T7" fmla="*/ 7 h 14"/>
                  <a:gd name="T8" fmla="*/ 7 w 48"/>
                  <a:gd name="T9" fmla="*/ 14 h 14"/>
                  <a:gd name="T10" fmla="*/ 42 w 48"/>
                  <a:gd name="T11" fmla="*/ 14 h 14"/>
                  <a:gd name="T12" fmla="*/ 48 w 48"/>
                  <a:gd name="T13" fmla="*/ 7 h 14"/>
                </a:gdLst>
                <a:ahLst/>
                <a:cxnLst>
                  <a:cxn ang="0">
                    <a:pos x="T0" y="T1"/>
                  </a:cxn>
                  <a:cxn ang="0">
                    <a:pos x="T2" y="T3"/>
                  </a:cxn>
                  <a:cxn ang="0">
                    <a:pos x="T4" y="T5"/>
                  </a:cxn>
                  <a:cxn ang="0">
                    <a:pos x="T6" y="T7"/>
                  </a:cxn>
                  <a:cxn ang="0">
                    <a:pos x="T8" y="T9"/>
                  </a:cxn>
                  <a:cxn ang="0">
                    <a:pos x="T10" y="T11"/>
                  </a:cxn>
                  <a:cxn ang="0">
                    <a:pos x="T12" y="T13"/>
                  </a:cxn>
                </a:cxnLst>
                <a:rect l="0" t="0" r="r" b="b"/>
                <a:pathLst>
                  <a:path w="48" h="14">
                    <a:moveTo>
                      <a:pt x="48" y="7"/>
                    </a:moveTo>
                    <a:cubicBezTo>
                      <a:pt x="48" y="3"/>
                      <a:pt x="45" y="0"/>
                      <a:pt x="42" y="0"/>
                    </a:cubicBezTo>
                    <a:cubicBezTo>
                      <a:pt x="7" y="0"/>
                      <a:pt x="7" y="0"/>
                      <a:pt x="7" y="0"/>
                    </a:cubicBezTo>
                    <a:cubicBezTo>
                      <a:pt x="3" y="0"/>
                      <a:pt x="0" y="3"/>
                      <a:pt x="0" y="7"/>
                    </a:cubicBezTo>
                    <a:cubicBezTo>
                      <a:pt x="0" y="11"/>
                      <a:pt x="3" y="14"/>
                      <a:pt x="7" y="14"/>
                    </a:cubicBezTo>
                    <a:cubicBezTo>
                      <a:pt x="42" y="14"/>
                      <a:pt x="42" y="14"/>
                      <a:pt x="42" y="14"/>
                    </a:cubicBezTo>
                    <a:cubicBezTo>
                      <a:pt x="45" y="14"/>
                      <a:pt x="48" y="11"/>
                      <a:pt x="48" y="7"/>
                    </a:cubicBezTo>
                  </a:path>
                </a:pathLst>
              </a:custGeom>
              <a:grpFill/>
              <a:ln w="9525">
                <a:solidFill>
                  <a:schemeClr val="bg1"/>
                </a:solidFill>
                <a:round/>
              </a:ln>
            </p:spPr>
            <p:txBody>
              <a:bodyPr/>
              <a:p>
                <a:endParaRPr lang="zh-CN" altLang="en-US" sz="1400"/>
              </a:p>
            </p:txBody>
          </p:sp>
          <p:sp>
            <p:nvSpPr>
              <p:cNvPr id="32" name="Freeform 32"/>
              <p:cNvSpPr/>
              <p:nvPr/>
            </p:nvSpPr>
            <p:spPr bwMode="auto">
              <a:xfrm>
                <a:off x="24" y="73"/>
                <a:ext cx="32" cy="15"/>
              </a:xfrm>
              <a:custGeom>
                <a:avLst/>
                <a:gdLst>
                  <a:gd name="T0" fmla="*/ 7 w 31"/>
                  <a:gd name="T1" fmla="*/ 0 h 14"/>
                  <a:gd name="T2" fmla="*/ 0 w 31"/>
                  <a:gd name="T3" fmla="*/ 7 h 14"/>
                  <a:gd name="T4" fmla="*/ 7 w 31"/>
                  <a:gd name="T5" fmla="*/ 14 h 14"/>
                  <a:gd name="T6" fmla="*/ 24 w 31"/>
                  <a:gd name="T7" fmla="*/ 14 h 14"/>
                  <a:gd name="T8" fmla="*/ 31 w 31"/>
                  <a:gd name="T9" fmla="*/ 7 h 14"/>
                  <a:gd name="T10" fmla="*/ 24 w 31"/>
                  <a:gd name="T11" fmla="*/ 0 h 14"/>
                  <a:gd name="T12" fmla="*/ 7 w 31"/>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31" h="14">
                    <a:moveTo>
                      <a:pt x="7" y="0"/>
                    </a:moveTo>
                    <a:cubicBezTo>
                      <a:pt x="3" y="0"/>
                      <a:pt x="0" y="3"/>
                      <a:pt x="0" y="7"/>
                    </a:cubicBezTo>
                    <a:cubicBezTo>
                      <a:pt x="0" y="11"/>
                      <a:pt x="3" y="14"/>
                      <a:pt x="7" y="14"/>
                    </a:cubicBezTo>
                    <a:cubicBezTo>
                      <a:pt x="24" y="14"/>
                      <a:pt x="24" y="14"/>
                      <a:pt x="24" y="14"/>
                    </a:cubicBezTo>
                    <a:cubicBezTo>
                      <a:pt x="28" y="14"/>
                      <a:pt x="31" y="11"/>
                      <a:pt x="31" y="7"/>
                    </a:cubicBezTo>
                    <a:cubicBezTo>
                      <a:pt x="31" y="3"/>
                      <a:pt x="28" y="0"/>
                      <a:pt x="24" y="0"/>
                    </a:cubicBezTo>
                    <a:lnTo>
                      <a:pt x="7" y="0"/>
                    </a:lnTo>
                    <a:close/>
                  </a:path>
                </a:pathLst>
              </a:custGeom>
              <a:grpFill/>
              <a:ln w="9525">
                <a:solidFill>
                  <a:schemeClr val="bg1"/>
                </a:solidFill>
                <a:round/>
              </a:ln>
            </p:spPr>
            <p:txBody>
              <a:bodyPr/>
              <a:p>
                <a:endParaRPr lang="zh-CN" altLang="en-US" sz="1400"/>
              </a:p>
            </p:txBody>
          </p:sp>
        </p:grpSp>
      </p:grpSp>
      <p:sp>
        <p:nvSpPr>
          <p:cNvPr id="34" name="文本框 33"/>
          <p:cNvSpPr txBox="1"/>
          <p:nvPr/>
        </p:nvSpPr>
        <p:spPr>
          <a:xfrm>
            <a:off x="7465695" y="2507615"/>
            <a:ext cx="4375150" cy="829945"/>
          </a:xfrm>
          <a:prstGeom prst="rect">
            <a:avLst/>
          </a:prstGeom>
          <a:noFill/>
        </p:spPr>
        <p:txBody>
          <a:bodyPr wrap="square" rtlCol="0">
            <a:spAutoFit/>
          </a:bodyPr>
          <a:p>
            <a:r>
              <a:rPr lang="zh-CN" altLang="en-US" sz="2400" b="1"/>
              <a:t>考查词类转换</a:t>
            </a:r>
            <a:endParaRPr lang="zh-CN" altLang="en-US" sz="2400" b="1"/>
          </a:p>
          <a:p>
            <a:pPr lvl="1"/>
            <a:r>
              <a:rPr lang="en-US" sz="2400"/>
              <a:t> n. </a:t>
            </a:r>
            <a:r>
              <a:rPr lang="en-US" sz="2400">
                <a:sym typeface="+mn-ea"/>
              </a:rPr>
              <a:t>success</a:t>
            </a:r>
            <a:r>
              <a:rPr lang="en-US" sz="2400">
                <a:latin typeface="Arial" panose="020B0604020202020204" pitchFamily="34" charset="0"/>
                <a:cs typeface="Arial" panose="020B0604020202020204" pitchFamily="34" charset="0"/>
              </a:rPr>
              <a:t>→ </a:t>
            </a:r>
            <a:r>
              <a:rPr lang="en-US" sz="2400"/>
              <a:t>adj. successful</a:t>
            </a:r>
            <a:endParaRPr lang="en-US" sz="2400"/>
          </a:p>
        </p:txBody>
      </p:sp>
      <p:sp>
        <p:nvSpPr>
          <p:cNvPr id="4" name="文本框 3"/>
          <p:cNvSpPr txBox="1"/>
          <p:nvPr/>
        </p:nvSpPr>
        <p:spPr>
          <a:xfrm>
            <a:off x="2573655" y="2634615"/>
            <a:ext cx="2105660" cy="368300"/>
          </a:xfrm>
          <a:prstGeom prst="rect">
            <a:avLst/>
          </a:prstGeom>
          <a:noFill/>
        </p:spPr>
        <p:txBody>
          <a:bodyPr wrap="square" rtlCol="0">
            <a:spAutoFit/>
          </a:bodyPr>
          <a:p>
            <a:r>
              <a:rPr lang="en-US" altLang="zh-CN" sz="2800" b="1">
                <a:solidFill>
                  <a:srgbClr val="F8B5AA"/>
                </a:solidFill>
              </a:rPr>
              <a:t>successful</a:t>
            </a:r>
            <a:endParaRPr lang="en-US" altLang="zh-CN" sz="2800" b="1">
              <a:solidFill>
                <a:srgbClr val="F8B5AA"/>
              </a:solidFill>
            </a:endParaRPr>
          </a:p>
        </p:txBody>
      </p:sp>
      <p:sp>
        <p:nvSpPr>
          <p:cNvPr id="5" name="文本框 4"/>
          <p:cNvSpPr txBox="1"/>
          <p:nvPr/>
        </p:nvSpPr>
        <p:spPr>
          <a:xfrm>
            <a:off x="3011805" y="4113530"/>
            <a:ext cx="2105660" cy="521970"/>
          </a:xfrm>
          <a:prstGeom prst="rect">
            <a:avLst/>
          </a:prstGeom>
          <a:noFill/>
        </p:spPr>
        <p:txBody>
          <a:bodyPr wrap="square" rtlCol="0">
            <a:spAutoFit/>
          </a:bodyPr>
          <a:p>
            <a:r>
              <a:rPr lang="en-US" altLang="zh-CN" sz="2800" b="1">
                <a:solidFill>
                  <a:srgbClr val="F8B5AA"/>
                </a:solidFill>
              </a:rPr>
              <a:t>be spent</a:t>
            </a:r>
            <a:endParaRPr lang="en-US" altLang="zh-CN" sz="2800" b="1">
              <a:solidFill>
                <a:srgbClr val="F8B5AA"/>
              </a:solidFill>
            </a:endParaRPr>
          </a:p>
        </p:txBody>
      </p:sp>
      <p:grpSp>
        <p:nvGrpSpPr>
          <p:cNvPr id="6" name="组合 5"/>
          <p:cNvGrpSpPr/>
          <p:nvPr/>
        </p:nvGrpSpPr>
        <p:grpSpPr>
          <a:xfrm>
            <a:off x="6762750" y="4098290"/>
            <a:ext cx="641985" cy="673100"/>
            <a:chOff x="2139" y="6121"/>
            <a:chExt cx="1440" cy="1440"/>
          </a:xfrm>
        </p:grpSpPr>
        <p:sp>
          <p:nvSpPr>
            <p:cNvPr id="7" name="椭圆 6"/>
            <p:cNvSpPr/>
            <p:nvPr/>
          </p:nvSpPr>
          <p:spPr>
            <a:xfrm>
              <a:off x="2139" y="6121"/>
              <a:ext cx="1440" cy="1440"/>
            </a:xfrm>
            <a:prstGeom prst="ellipse">
              <a:avLst/>
            </a:prstGeom>
            <a:solidFill>
              <a:srgbClr val="F7B1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0"/>
            </a:p>
          </p:txBody>
        </p:sp>
        <p:grpSp>
          <p:nvGrpSpPr>
            <p:cNvPr id="9" name="Group 27"/>
            <p:cNvGrpSpPr/>
            <p:nvPr/>
          </p:nvGrpSpPr>
          <p:grpSpPr bwMode="auto">
            <a:xfrm>
              <a:off x="2563" y="6493"/>
              <a:ext cx="613" cy="777"/>
              <a:chOff x="0" y="0"/>
              <a:chExt cx="127" cy="163"/>
            </a:xfrm>
            <a:solidFill>
              <a:schemeClr val="bg1"/>
            </a:solidFill>
          </p:grpSpPr>
          <p:sp>
            <p:nvSpPr>
              <p:cNvPr id="10" name="Freeform 28"/>
              <p:cNvSpPr/>
              <p:nvPr/>
            </p:nvSpPr>
            <p:spPr bwMode="auto">
              <a:xfrm>
                <a:off x="0" y="0"/>
                <a:ext cx="127" cy="163"/>
              </a:xfrm>
              <a:custGeom>
                <a:avLst/>
                <a:gdLst>
                  <a:gd name="T0" fmla="*/ 28 w 124"/>
                  <a:gd name="T1" fmla="*/ 146 h 159"/>
                  <a:gd name="T2" fmla="*/ 14 w 124"/>
                  <a:gd name="T3" fmla="*/ 146 h 159"/>
                  <a:gd name="T4" fmla="*/ 14 w 124"/>
                  <a:gd name="T5" fmla="*/ 13 h 159"/>
                  <a:gd name="T6" fmla="*/ 117 w 124"/>
                  <a:gd name="T7" fmla="*/ 13 h 159"/>
                  <a:gd name="T8" fmla="*/ 124 w 124"/>
                  <a:gd name="T9" fmla="*/ 7 h 159"/>
                  <a:gd name="T10" fmla="*/ 117 w 124"/>
                  <a:gd name="T11" fmla="*/ 0 h 159"/>
                  <a:gd name="T12" fmla="*/ 7 w 124"/>
                  <a:gd name="T13" fmla="*/ 0 h 159"/>
                  <a:gd name="T14" fmla="*/ 0 w 124"/>
                  <a:gd name="T15" fmla="*/ 7 h 159"/>
                  <a:gd name="T16" fmla="*/ 0 w 124"/>
                  <a:gd name="T17" fmla="*/ 152 h 159"/>
                  <a:gd name="T18" fmla="*/ 7 w 124"/>
                  <a:gd name="T19" fmla="*/ 159 h 159"/>
                  <a:gd name="T20" fmla="*/ 28 w 124"/>
                  <a:gd name="T21" fmla="*/ 159 h 159"/>
                  <a:gd name="T22" fmla="*/ 35 w 124"/>
                  <a:gd name="T23" fmla="*/ 152 h 159"/>
                  <a:gd name="T24" fmla="*/ 28 w 124"/>
                  <a:gd name="T25" fmla="*/ 146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 h="159">
                    <a:moveTo>
                      <a:pt x="28" y="146"/>
                    </a:moveTo>
                    <a:cubicBezTo>
                      <a:pt x="14" y="146"/>
                      <a:pt x="14" y="146"/>
                      <a:pt x="14" y="146"/>
                    </a:cubicBezTo>
                    <a:cubicBezTo>
                      <a:pt x="14" y="13"/>
                      <a:pt x="14" y="13"/>
                      <a:pt x="14" y="13"/>
                    </a:cubicBezTo>
                    <a:cubicBezTo>
                      <a:pt x="117" y="13"/>
                      <a:pt x="117" y="13"/>
                      <a:pt x="117" y="13"/>
                    </a:cubicBezTo>
                    <a:cubicBezTo>
                      <a:pt x="121" y="13"/>
                      <a:pt x="124" y="10"/>
                      <a:pt x="124" y="7"/>
                    </a:cubicBezTo>
                    <a:cubicBezTo>
                      <a:pt x="124" y="3"/>
                      <a:pt x="121" y="0"/>
                      <a:pt x="117" y="0"/>
                    </a:cubicBezTo>
                    <a:cubicBezTo>
                      <a:pt x="7" y="0"/>
                      <a:pt x="7" y="0"/>
                      <a:pt x="7" y="0"/>
                    </a:cubicBezTo>
                    <a:cubicBezTo>
                      <a:pt x="3" y="0"/>
                      <a:pt x="0" y="3"/>
                      <a:pt x="0" y="7"/>
                    </a:cubicBezTo>
                    <a:cubicBezTo>
                      <a:pt x="0" y="152"/>
                      <a:pt x="0" y="152"/>
                      <a:pt x="0" y="152"/>
                    </a:cubicBezTo>
                    <a:cubicBezTo>
                      <a:pt x="0" y="156"/>
                      <a:pt x="3" y="159"/>
                      <a:pt x="7" y="159"/>
                    </a:cubicBezTo>
                    <a:cubicBezTo>
                      <a:pt x="28" y="159"/>
                      <a:pt x="28" y="159"/>
                      <a:pt x="28" y="159"/>
                    </a:cubicBezTo>
                    <a:cubicBezTo>
                      <a:pt x="31" y="159"/>
                      <a:pt x="35" y="156"/>
                      <a:pt x="35" y="152"/>
                    </a:cubicBezTo>
                    <a:cubicBezTo>
                      <a:pt x="35" y="149"/>
                      <a:pt x="31" y="146"/>
                      <a:pt x="28" y="146"/>
                    </a:cubicBezTo>
                  </a:path>
                </a:pathLst>
              </a:custGeom>
              <a:grpFill/>
              <a:ln w="9525">
                <a:solidFill>
                  <a:schemeClr val="bg1"/>
                </a:solidFill>
                <a:round/>
              </a:ln>
            </p:spPr>
            <p:txBody>
              <a:bodyPr/>
              <a:p>
                <a:endParaRPr lang="zh-CN" altLang="en-US" sz="1400"/>
              </a:p>
            </p:txBody>
          </p:sp>
          <p:sp>
            <p:nvSpPr>
              <p:cNvPr id="14" name="Freeform 29"/>
              <p:cNvSpPr/>
              <p:nvPr/>
            </p:nvSpPr>
            <p:spPr bwMode="auto">
              <a:xfrm>
                <a:off x="80" y="95"/>
                <a:ext cx="47" cy="68"/>
              </a:xfrm>
              <a:custGeom>
                <a:avLst/>
                <a:gdLst>
                  <a:gd name="T0" fmla="*/ 39 w 46"/>
                  <a:gd name="T1" fmla="*/ 0 h 66"/>
                  <a:gd name="T2" fmla="*/ 32 w 46"/>
                  <a:gd name="T3" fmla="*/ 7 h 66"/>
                  <a:gd name="T4" fmla="*/ 32 w 46"/>
                  <a:gd name="T5" fmla="*/ 53 h 66"/>
                  <a:gd name="T6" fmla="*/ 7 w 46"/>
                  <a:gd name="T7" fmla="*/ 53 h 66"/>
                  <a:gd name="T8" fmla="*/ 0 w 46"/>
                  <a:gd name="T9" fmla="*/ 59 h 66"/>
                  <a:gd name="T10" fmla="*/ 7 w 46"/>
                  <a:gd name="T11" fmla="*/ 66 h 66"/>
                  <a:gd name="T12" fmla="*/ 39 w 46"/>
                  <a:gd name="T13" fmla="*/ 66 h 66"/>
                  <a:gd name="T14" fmla="*/ 44 w 46"/>
                  <a:gd name="T15" fmla="*/ 64 h 66"/>
                  <a:gd name="T16" fmla="*/ 46 w 46"/>
                  <a:gd name="T17" fmla="*/ 59 h 66"/>
                  <a:gd name="T18" fmla="*/ 46 w 46"/>
                  <a:gd name="T19" fmla="*/ 7 h 66"/>
                  <a:gd name="T20" fmla="*/ 39 w 46"/>
                  <a:gd name="T21"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 h="66">
                    <a:moveTo>
                      <a:pt x="39" y="0"/>
                    </a:moveTo>
                    <a:cubicBezTo>
                      <a:pt x="35" y="0"/>
                      <a:pt x="32" y="3"/>
                      <a:pt x="32" y="7"/>
                    </a:cubicBezTo>
                    <a:cubicBezTo>
                      <a:pt x="32" y="53"/>
                      <a:pt x="32" y="53"/>
                      <a:pt x="32" y="53"/>
                    </a:cubicBezTo>
                    <a:cubicBezTo>
                      <a:pt x="7" y="53"/>
                      <a:pt x="7" y="53"/>
                      <a:pt x="7" y="53"/>
                    </a:cubicBezTo>
                    <a:cubicBezTo>
                      <a:pt x="3" y="53"/>
                      <a:pt x="0" y="56"/>
                      <a:pt x="0" y="59"/>
                    </a:cubicBezTo>
                    <a:cubicBezTo>
                      <a:pt x="0" y="63"/>
                      <a:pt x="3" y="66"/>
                      <a:pt x="7" y="66"/>
                    </a:cubicBezTo>
                    <a:cubicBezTo>
                      <a:pt x="39" y="66"/>
                      <a:pt x="39" y="66"/>
                      <a:pt x="39" y="66"/>
                    </a:cubicBezTo>
                    <a:cubicBezTo>
                      <a:pt x="41" y="66"/>
                      <a:pt x="43" y="66"/>
                      <a:pt x="44" y="64"/>
                    </a:cubicBezTo>
                    <a:cubicBezTo>
                      <a:pt x="45" y="63"/>
                      <a:pt x="46" y="61"/>
                      <a:pt x="46" y="59"/>
                    </a:cubicBezTo>
                    <a:cubicBezTo>
                      <a:pt x="46" y="7"/>
                      <a:pt x="46" y="7"/>
                      <a:pt x="46" y="7"/>
                    </a:cubicBezTo>
                    <a:cubicBezTo>
                      <a:pt x="46" y="3"/>
                      <a:pt x="43" y="0"/>
                      <a:pt x="39" y="0"/>
                    </a:cubicBezTo>
                  </a:path>
                </a:pathLst>
              </a:custGeom>
              <a:grpFill/>
              <a:ln w="9525">
                <a:solidFill>
                  <a:schemeClr val="bg1"/>
                </a:solidFill>
                <a:round/>
              </a:ln>
            </p:spPr>
            <p:txBody>
              <a:bodyPr/>
              <a:p>
                <a:endParaRPr lang="zh-CN" altLang="en-US" sz="1400"/>
              </a:p>
            </p:txBody>
          </p:sp>
          <p:sp>
            <p:nvSpPr>
              <p:cNvPr id="16" name="Freeform 30"/>
              <p:cNvSpPr>
                <a:spLocks noEditPoints="1"/>
              </p:cNvSpPr>
              <p:nvPr/>
            </p:nvSpPr>
            <p:spPr bwMode="auto">
              <a:xfrm>
                <a:off x="46" y="34"/>
                <a:ext cx="79" cy="114"/>
              </a:xfrm>
              <a:custGeom>
                <a:avLst/>
                <a:gdLst>
                  <a:gd name="T0" fmla="*/ 68 w 78"/>
                  <a:gd name="T1" fmla="*/ 2 h 112"/>
                  <a:gd name="T2" fmla="*/ 60 w 78"/>
                  <a:gd name="T3" fmla="*/ 0 h 112"/>
                  <a:gd name="T4" fmla="*/ 46 w 78"/>
                  <a:gd name="T5" fmla="*/ 8 h 112"/>
                  <a:gd name="T6" fmla="*/ 1 w 78"/>
                  <a:gd name="T7" fmla="*/ 85 h 112"/>
                  <a:gd name="T8" fmla="*/ 0 w 78"/>
                  <a:gd name="T9" fmla="*/ 88 h 112"/>
                  <a:gd name="T10" fmla="*/ 1 w 78"/>
                  <a:gd name="T11" fmla="*/ 106 h 112"/>
                  <a:gd name="T12" fmla="*/ 4 w 78"/>
                  <a:gd name="T13" fmla="*/ 112 h 112"/>
                  <a:gd name="T14" fmla="*/ 8 w 78"/>
                  <a:gd name="T15" fmla="*/ 112 h 112"/>
                  <a:gd name="T16" fmla="*/ 11 w 78"/>
                  <a:gd name="T17" fmla="*/ 112 h 112"/>
                  <a:gd name="T18" fmla="*/ 27 w 78"/>
                  <a:gd name="T19" fmla="*/ 103 h 112"/>
                  <a:gd name="T20" fmla="*/ 29 w 78"/>
                  <a:gd name="T21" fmla="*/ 101 h 112"/>
                  <a:gd name="T22" fmla="*/ 74 w 78"/>
                  <a:gd name="T23" fmla="*/ 24 h 112"/>
                  <a:gd name="T24" fmla="*/ 68 w 78"/>
                  <a:gd name="T25" fmla="*/ 2 h 112"/>
                  <a:gd name="T26" fmla="*/ 62 w 78"/>
                  <a:gd name="T27" fmla="*/ 17 h 112"/>
                  <a:gd name="T28" fmla="*/ 18 w 78"/>
                  <a:gd name="T29" fmla="*/ 92 h 112"/>
                  <a:gd name="T30" fmla="*/ 14 w 78"/>
                  <a:gd name="T31" fmla="*/ 94 h 112"/>
                  <a:gd name="T32" fmla="*/ 14 w 78"/>
                  <a:gd name="T33" fmla="*/ 90 h 112"/>
                  <a:gd name="T34" fmla="*/ 57 w 78"/>
                  <a:gd name="T35" fmla="*/ 15 h 112"/>
                  <a:gd name="T36" fmla="*/ 61 w 78"/>
                  <a:gd name="T37" fmla="*/ 14 h 112"/>
                  <a:gd name="T38" fmla="*/ 62 w 78"/>
                  <a:gd name="T39" fmla="*/ 1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8" h="112">
                    <a:moveTo>
                      <a:pt x="68" y="2"/>
                    </a:moveTo>
                    <a:cubicBezTo>
                      <a:pt x="65" y="1"/>
                      <a:pt x="62" y="0"/>
                      <a:pt x="60" y="0"/>
                    </a:cubicBezTo>
                    <a:cubicBezTo>
                      <a:pt x="54" y="0"/>
                      <a:pt x="48" y="3"/>
                      <a:pt x="46" y="8"/>
                    </a:cubicBezTo>
                    <a:cubicBezTo>
                      <a:pt x="1" y="85"/>
                      <a:pt x="1" y="85"/>
                      <a:pt x="1" y="85"/>
                    </a:cubicBezTo>
                    <a:cubicBezTo>
                      <a:pt x="1" y="86"/>
                      <a:pt x="0" y="87"/>
                      <a:pt x="0" y="88"/>
                    </a:cubicBezTo>
                    <a:cubicBezTo>
                      <a:pt x="1" y="106"/>
                      <a:pt x="1" y="106"/>
                      <a:pt x="1" y="106"/>
                    </a:cubicBezTo>
                    <a:cubicBezTo>
                      <a:pt x="1" y="108"/>
                      <a:pt x="2" y="110"/>
                      <a:pt x="4" y="112"/>
                    </a:cubicBezTo>
                    <a:cubicBezTo>
                      <a:pt x="5" y="112"/>
                      <a:pt x="7" y="112"/>
                      <a:pt x="8" y="112"/>
                    </a:cubicBezTo>
                    <a:cubicBezTo>
                      <a:pt x="9" y="112"/>
                      <a:pt x="10" y="112"/>
                      <a:pt x="11" y="112"/>
                    </a:cubicBezTo>
                    <a:cubicBezTo>
                      <a:pt x="27" y="103"/>
                      <a:pt x="27" y="103"/>
                      <a:pt x="27" y="103"/>
                    </a:cubicBezTo>
                    <a:cubicBezTo>
                      <a:pt x="28" y="103"/>
                      <a:pt x="29" y="102"/>
                      <a:pt x="29" y="101"/>
                    </a:cubicBezTo>
                    <a:cubicBezTo>
                      <a:pt x="74" y="24"/>
                      <a:pt x="74" y="24"/>
                      <a:pt x="74" y="24"/>
                    </a:cubicBezTo>
                    <a:cubicBezTo>
                      <a:pt x="78" y="16"/>
                      <a:pt x="75" y="7"/>
                      <a:pt x="68" y="2"/>
                    </a:cubicBezTo>
                    <a:moveTo>
                      <a:pt x="62" y="17"/>
                    </a:moveTo>
                    <a:cubicBezTo>
                      <a:pt x="18" y="92"/>
                      <a:pt x="18" y="92"/>
                      <a:pt x="18" y="92"/>
                    </a:cubicBezTo>
                    <a:cubicBezTo>
                      <a:pt x="14" y="94"/>
                      <a:pt x="14" y="94"/>
                      <a:pt x="14" y="94"/>
                    </a:cubicBezTo>
                    <a:cubicBezTo>
                      <a:pt x="14" y="90"/>
                      <a:pt x="14" y="90"/>
                      <a:pt x="14" y="90"/>
                    </a:cubicBezTo>
                    <a:cubicBezTo>
                      <a:pt x="57" y="15"/>
                      <a:pt x="57" y="15"/>
                      <a:pt x="57" y="15"/>
                    </a:cubicBezTo>
                    <a:cubicBezTo>
                      <a:pt x="58" y="14"/>
                      <a:pt x="60" y="13"/>
                      <a:pt x="61" y="14"/>
                    </a:cubicBezTo>
                    <a:cubicBezTo>
                      <a:pt x="62" y="15"/>
                      <a:pt x="62" y="16"/>
                      <a:pt x="62" y="17"/>
                    </a:cubicBezTo>
                  </a:path>
                </a:pathLst>
              </a:custGeom>
              <a:grpFill/>
              <a:ln w="9525">
                <a:solidFill>
                  <a:schemeClr val="bg1"/>
                </a:solidFill>
                <a:round/>
              </a:ln>
            </p:spPr>
            <p:txBody>
              <a:bodyPr/>
              <a:p>
                <a:endParaRPr lang="zh-CN" altLang="en-US" sz="1400"/>
              </a:p>
            </p:txBody>
          </p:sp>
          <p:sp>
            <p:nvSpPr>
              <p:cNvPr id="18" name="Freeform 31"/>
              <p:cNvSpPr/>
              <p:nvPr/>
            </p:nvSpPr>
            <p:spPr bwMode="auto">
              <a:xfrm>
                <a:off x="24" y="46"/>
                <a:ext cx="49" cy="14"/>
              </a:xfrm>
              <a:custGeom>
                <a:avLst/>
                <a:gdLst>
                  <a:gd name="T0" fmla="*/ 48 w 48"/>
                  <a:gd name="T1" fmla="*/ 7 h 14"/>
                  <a:gd name="T2" fmla="*/ 42 w 48"/>
                  <a:gd name="T3" fmla="*/ 0 h 14"/>
                  <a:gd name="T4" fmla="*/ 7 w 48"/>
                  <a:gd name="T5" fmla="*/ 0 h 14"/>
                  <a:gd name="T6" fmla="*/ 0 w 48"/>
                  <a:gd name="T7" fmla="*/ 7 h 14"/>
                  <a:gd name="T8" fmla="*/ 7 w 48"/>
                  <a:gd name="T9" fmla="*/ 14 h 14"/>
                  <a:gd name="T10" fmla="*/ 42 w 48"/>
                  <a:gd name="T11" fmla="*/ 14 h 14"/>
                  <a:gd name="T12" fmla="*/ 48 w 48"/>
                  <a:gd name="T13" fmla="*/ 7 h 14"/>
                </a:gdLst>
                <a:ahLst/>
                <a:cxnLst>
                  <a:cxn ang="0">
                    <a:pos x="T0" y="T1"/>
                  </a:cxn>
                  <a:cxn ang="0">
                    <a:pos x="T2" y="T3"/>
                  </a:cxn>
                  <a:cxn ang="0">
                    <a:pos x="T4" y="T5"/>
                  </a:cxn>
                  <a:cxn ang="0">
                    <a:pos x="T6" y="T7"/>
                  </a:cxn>
                  <a:cxn ang="0">
                    <a:pos x="T8" y="T9"/>
                  </a:cxn>
                  <a:cxn ang="0">
                    <a:pos x="T10" y="T11"/>
                  </a:cxn>
                  <a:cxn ang="0">
                    <a:pos x="T12" y="T13"/>
                  </a:cxn>
                </a:cxnLst>
                <a:rect l="0" t="0" r="r" b="b"/>
                <a:pathLst>
                  <a:path w="48" h="14">
                    <a:moveTo>
                      <a:pt x="48" y="7"/>
                    </a:moveTo>
                    <a:cubicBezTo>
                      <a:pt x="48" y="3"/>
                      <a:pt x="45" y="0"/>
                      <a:pt x="42" y="0"/>
                    </a:cubicBezTo>
                    <a:cubicBezTo>
                      <a:pt x="7" y="0"/>
                      <a:pt x="7" y="0"/>
                      <a:pt x="7" y="0"/>
                    </a:cubicBezTo>
                    <a:cubicBezTo>
                      <a:pt x="3" y="0"/>
                      <a:pt x="0" y="3"/>
                      <a:pt x="0" y="7"/>
                    </a:cubicBezTo>
                    <a:cubicBezTo>
                      <a:pt x="0" y="11"/>
                      <a:pt x="3" y="14"/>
                      <a:pt x="7" y="14"/>
                    </a:cubicBezTo>
                    <a:cubicBezTo>
                      <a:pt x="42" y="14"/>
                      <a:pt x="42" y="14"/>
                      <a:pt x="42" y="14"/>
                    </a:cubicBezTo>
                    <a:cubicBezTo>
                      <a:pt x="45" y="14"/>
                      <a:pt x="48" y="11"/>
                      <a:pt x="48" y="7"/>
                    </a:cubicBezTo>
                  </a:path>
                </a:pathLst>
              </a:custGeom>
              <a:grpFill/>
              <a:ln w="9525">
                <a:solidFill>
                  <a:schemeClr val="bg1"/>
                </a:solidFill>
                <a:round/>
              </a:ln>
            </p:spPr>
            <p:txBody>
              <a:bodyPr/>
              <a:p>
                <a:endParaRPr lang="zh-CN" altLang="en-US" sz="1400"/>
              </a:p>
            </p:txBody>
          </p:sp>
          <p:sp>
            <p:nvSpPr>
              <p:cNvPr id="22" name="Freeform 32"/>
              <p:cNvSpPr/>
              <p:nvPr/>
            </p:nvSpPr>
            <p:spPr bwMode="auto">
              <a:xfrm>
                <a:off x="24" y="73"/>
                <a:ext cx="32" cy="15"/>
              </a:xfrm>
              <a:custGeom>
                <a:avLst/>
                <a:gdLst>
                  <a:gd name="T0" fmla="*/ 7 w 31"/>
                  <a:gd name="T1" fmla="*/ 0 h 14"/>
                  <a:gd name="T2" fmla="*/ 0 w 31"/>
                  <a:gd name="T3" fmla="*/ 7 h 14"/>
                  <a:gd name="T4" fmla="*/ 7 w 31"/>
                  <a:gd name="T5" fmla="*/ 14 h 14"/>
                  <a:gd name="T6" fmla="*/ 24 w 31"/>
                  <a:gd name="T7" fmla="*/ 14 h 14"/>
                  <a:gd name="T8" fmla="*/ 31 w 31"/>
                  <a:gd name="T9" fmla="*/ 7 h 14"/>
                  <a:gd name="T10" fmla="*/ 24 w 31"/>
                  <a:gd name="T11" fmla="*/ 0 h 14"/>
                  <a:gd name="T12" fmla="*/ 7 w 31"/>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31" h="14">
                    <a:moveTo>
                      <a:pt x="7" y="0"/>
                    </a:moveTo>
                    <a:cubicBezTo>
                      <a:pt x="3" y="0"/>
                      <a:pt x="0" y="3"/>
                      <a:pt x="0" y="7"/>
                    </a:cubicBezTo>
                    <a:cubicBezTo>
                      <a:pt x="0" y="11"/>
                      <a:pt x="3" y="14"/>
                      <a:pt x="7" y="14"/>
                    </a:cubicBezTo>
                    <a:cubicBezTo>
                      <a:pt x="24" y="14"/>
                      <a:pt x="24" y="14"/>
                      <a:pt x="24" y="14"/>
                    </a:cubicBezTo>
                    <a:cubicBezTo>
                      <a:pt x="28" y="14"/>
                      <a:pt x="31" y="11"/>
                      <a:pt x="31" y="7"/>
                    </a:cubicBezTo>
                    <a:cubicBezTo>
                      <a:pt x="31" y="3"/>
                      <a:pt x="28" y="0"/>
                      <a:pt x="24" y="0"/>
                    </a:cubicBezTo>
                    <a:lnTo>
                      <a:pt x="7" y="0"/>
                    </a:lnTo>
                    <a:close/>
                  </a:path>
                </a:pathLst>
              </a:custGeom>
              <a:grpFill/>
              <a:ln w="9525">
                <a:solidFill>
                  <a:schemeClr val="bg1"/>
                </a:solidFill>
                <a:round/>
              </a:ln>
            </p:spPr>
            <p:txBody>
              <a:bodyPr/>
              <a:p>
                <a:endParaRPr lang="zh-CN" altLang="en-US" sz="1400"/>
              </a:p>
            </p:txBody>
          </p:sp>
        </p:grpSp>
      </p:grpSp>
      <p:sp>
        <p:nvSpPr>
          <p:cNvPr id="23" name="文本框 22"/>
          <p:cNvSpPr txBox="1"/>
          <p:nvPr/>
        </p:nvSpPr>
        <p:spPr>
          <a:xfrm>
            <a:off x="7583170" y="4272280"/>
            <a:ext cx="4375150" cy="1938020"/>
          </a:xfrm>
          <a:prstGeom prst="rect">
            <a:avLst/>
          </a:prstGeom>
          <a:noFill/>
        </p:spPr>
        <p:txBody>
          <a:bodyPr wrap="square" rtlCol="0">
            <a:spAutoFit/>
          </a:bodyPr>
          <a:p>
            <a:r>
              <a:rPr lang="zh-CN" altLang="en-US" sz="2400" b="1"/>
              <a:t>考查谓语动词</a:t>
            </a:r>
            <a:endParaRPr lang="zh-CN" altLang="en-US" sz="2400" b="1"/>
          </a:p>
          <a:p>
            <a:pPr lvl="1"/>
            <a:r>
              <a:rPr lang="en-US" sz="2400"/>
              <a:t>It is suggested that the last hour or day (should) be spent on reflection...</a:t>
            </a:r>
            <a:endParaRPr lang="en-US" sz="2400"/>
          </a:p>
          <a:p>
            <a:pPr lvl="1"/>
            <a:r>
              <a:rPr lang="zh-CN" altLang="en-US" sz="2400"/>
              <a:t>虚拟语气</a:t>
            </a:r>
            <a:endParaRPr lang="zh-CN" altLang="en-US" sz="2400"/>
          </a:p>
        </p:txBody>
      </p:sp>
      <p:cxnSp>
        <p:nvCxnSpPr>
          <p:cNvPr id="25" name="直接连接符 24"/>
          <p:cNvCxnSpPr/>
          <p:nvPr/>
        </p:nvCxnSpPr>
        <p:spPr>
          <a:xfrm flipV="1">
            <a:off x="6672580" y="1108710"/>
            <a:ext cx="22860" cy="5381625"/>
          </a:xfrm>
          <a:prstGeom prst="line">
            <a:avLst/>
          </a:prstGeom>
          <a:ln w="38100">
            <a:solidFill>
              <a:srgbClr val="F7B1A6"/>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checkerboard(across)">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heckerboard(across)">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checkerboard(across)">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4" grpId="0"/>
      <p:bldP spid="5" grpId="0"/>
      <p:bldP spid="2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878205" y="1727835"/>
            <a:ext cx="5888355" cy="3881755"/>
          </a:xfrm>
          <a:prstGeom prst="rect">
            <a:avLst/>
          </a:prstGeom>
          <a:noFill/>
        </p:spPr>
        <p:txBody>
          <a:bodyPr wrap="square" rtlCol="0">
            <a:spAutoFit/>
          </a:bodyPr>
          <a:p>
            <a:pPr algn="l">
              <a:lnSpc>
                <a:spcPct val="110000"/>
              </a:lnSpc>
            </a:pPr>
            <a:r>
              <a:rPr lang="en-US" altLang="zh-CN" sz="2800">
                <a:solidFill>
                  <a:schemeClr val="bg2">
                    <a:lumMod val="50000"/>
                  </a:schemeClr>
                </a:solidFill>
                <a:latin typeface="Calibri" panose="020F0502020204030204" pitchFamily="34" charset="0"/>
                <a:ea typeface="黑体" panose="02010609060101010101" charset="-122"/>
                <a:cs typeface="Calibri" panose="020F0502020204030204" pitchFamily="34" charset="0"/>
              </a:rPr>
              <a:t>       While many of us spend our last hour of work making a to-do list for tomorrow, __________(success) people review the day they just had, instead. It is suggested that the last hour of a day ____________(spend) on reflection</a:t>
            </a:r>
            <a:r>
              <a:rPr lang="en-US" altLang="zh-CN" sz="2800">
                <a:solidFill>
                  <a:schemeClr val="bg2">
                    <a:lumMod val="50000"/>
                  </a:schemeClr>
                </a:solidFill>
                <a:latin typeface="黑体" panose="02010609060101010101" charset="-122"/>
                <a:ea typeface="黑体" panose="02010609060101010101" charset="-122"/>
                <a:cs typeface="Calibri" panose="020F0502020204030204" pitchFamily="34" charset="0"/>
              </a:rPr>
              <a:t> ——</a:t>
            </a:r>
            <a:r>
              <a:rPr lang="en-US" altLang="zh-CN" sz="2800">
                <a:solidFill>
                  <a:schemeClr val="bg2">
                    <a:lumMod val="50000"/>
                  </a:schemeClr>
                </a:solidFill>
                <a:latin typeface="Calibri" panose="020F0502020204030204" pitchFamily="34" charset="0"/>
                <a:ea typeface="黑体" panose="02010609060101010101" charset="-122"/>
                <a:cs typeface="Calibri" panose="020F0502020204030204" pitchFamily="34" charset="0"/>
              </a:rPr>
              <a:t> the failures and successes, however large or small.…</a:t>
            </a:r>
            <a:endParaRPr lang="en-US" altLang="zh-CN" sz="2800">
              <a:solidFill>
                <a:schemeClr val="bg2">
                  <a:lumMod val="50000"/>
                </a:schemeClr>
              </a:solidFill>
              <a:latin typeface="Calibri" panose="020F0502020204030204" pitchFamily="34" charset="0"/>
              <a:ea typeface="黑体" panose="02010609060101010101" charset="-122"/>
              <a:cs typeface="Calibri" panose="020F0502020204030204" pitchFamily="34" charset="0"/>
            </a:endParaRPr>
          </a:p>
        </p:txBody>
      </p:sp>
      <p:cxnSp>
        <p:nvCxnSpPr>
          <p:cNvPr id="8" name="直接连接符 7"/>
          <p:cNvCxnSpPr/>
          <p:nvPr/>
        </p:nvCxnSpPr>
        <p:spPr>
          <a:xfrm flipV="1">
            <a:off x="327660" y="1090295"/>
            <a:ext cx="11534775" cy="14605"/>
          </a:xfrm>
          <a:prstGeom prst="line">
            <a:avLst/>
          </a:prstGeom>
          <a:ln w="38100">
            <a:solidFill>
              <a:srgbClr val="788EAC"/>
            </a:solidFill>
          </a:ln>
        </p:spPr>
        <p:style>
          <a:lnRef idx="1">
            <a:schemeClr val="accent1"/>
          </a:lnRef>
          <a:fillRef idx="0">
            <a:schemeClr val="accent1"/>
          </a:fillRef>
          <a:effectRef idx="0">
            <a:schemeClr val="accent1"/>
          </a:effectRef>
          <a:fontRef idx="minor">
            <a:schemeClr val="tx1"/>
          </a:fontRef>
        </p:style>
      </p:cxnSp>
      <p:sp>
        <p:nvSpPr>
          <p:cNvPr id="11" name="椭圆 12"/>
          <p:cNvSpPr/>
          <p:nvPr/>
        </p:nvSpPr>
        <p:spPr>
          <a:xfrm>
            <a:off x="2272394" y="488496"/>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12" name="组合 11"/>
          <p:cNvGrpSpPr/>
          <p:nvPr/>
        </p:nvGrpSpPr>
        <p:grpSpPr>
          <a:xfrm>
            <a:off x="334963" y="536586"/>
            <a:ext cx="1937543" cy="571960"/>
            <a:chOff x="334963" y="455941"/>
            <a:chExt cx="1937543" cy="571960"/>
          </a:xfrm>
        </p:grpSpPr>
        <p:sp>
          <p:nvSpPr>
            <p:cNvPr id="13" name="文本框 12"/>
            <p:cNvSpPr txBox="1"/>
            <p:nvPr/>
          </p:nvSpPr>
          <p:spPr>
            <a:xfrm>
              <a:off x="545941" y="455941"/>
              <a:ext cx="1726565" cy="460375"/>
            </a:xfrm>
            <a:prstGeom prst="rect">
              <a:avLst/>
            </a:prstGeom>
            <a:noFill/>
          </p:spPr>
          <p:txBody>
            <a:bodyPr wrap="none" rtlCol="0">
              <a:spAutoFit/>
            </a:bodyPr>
            <a:lstStyle/>
            <a:p>
              <a:r>
                <a:rPr lang="en-US" altLang="zh-CN" sz="2400" b="1" dirty="0">
                  <a:solidFill>
                    <a:srgbClr val="7188A8"/>
                  </a:solidFill>
                  <a:latin typeface="Impact" panose="020B0806030902050204" charset="0"/>
                  <a:cs typeface="Impact" panose="020B0806030902050204" charset="0"/>
                  <a:sym typeface="+mn-lt"/>
                </a:rPr>
                <a:t>Blank Filling</a:t>
              </a:r>
              <a:endParaRPr lang="en-US" altLang="zh-CN" sz="2400" b="1" dirty="0">
                <a:solidFill>
                  <a:srgbClr val="7188A8"/>
                </a:solidFill>
                <a:latin typeface="Impact" panose="020B0806030902050204" charset="0"/>
                <a:cs typeface="Impact" panose="020B0806030902050204" charset="0"/>
                <a:sym typeface="+mn-lt"/>
              </a:endParaRPr>
            </a:p>
          </p:txBody>
        </p:sp>
        <p:sp>
          <p:nvSpPr>
            <p:cNvPr id="15" name="矩形 14"/>
            <p:cNvSpPr/>
            <p:nvPr/>
          </p:nvSpPr>
          <p:spPr>
            <a:xfrm>
              <a:off x="334963" y="486219"/>
              <a:ext cx="278711" cy="541682"/>
            </a:xfrm>
            <a:prstGeom prst="rect">
              <a:avLst/>
            </a:prstGeom>
            <a:solidFill>
              <a:srgbClr val="718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sp>
        <p:nvSpPr>
          <p:cNvPr id="17" name="文本框1"/>
          <p:cNvSpPr txBox="1"/>
          <p:nvPr/>
        </p:nvSpPr>
        <p:spPr>
          <a:xfrm>
            <a:off x="2514238" y="573118"/>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原文出处</a:t>
            </a:r>
            <a:endPar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19" name="椭圆 12"/>
          <p:cNvSpPr/>
          <p:nvPr/>
        </p:nvSpPr>
        <p:spPr>
          <a:xfrm>
            <a:off x="5712189" y="447234"/>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0" name="文本框1"/>
          <p:cNvSpPr txBox="1"/>
          <p:nvPr/>
        </p:nvSpPr>
        <p:spPr>
          <a:xfrm>
            <a:off x="6013088" y="606151"/>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原文标题</a:t>
            </a:r>
            <a:endParaRPr kumimoji="0" lang="id-ID"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24" name="文本框2"/>
          <p:cNvSpPr/>
          <p:nvPr/>
        </p:nvSpPr>
        <p:spPr>
          <a:xfrm>
            <a:off x="7465695" y="461645"/>
            <a:ext cx="3416935" cy="521970"/>
          </a:xfrm>
          <a:prstGeom prst="rect">
            <a:avLst/>
          </a:prstGeom>
        </p:spPr>
        <p:txBody>
          <a:bodyPr wrap="square">
            <a:spAutoFit/>
          </a:bodyPr>
          <a:lstStyle/>
          <a:p>
            <a:pPr>
              <a:lnSpc>
                <a:spcPct val="70000"/>
              </a:lnSpc>
              <a:spcBef>
                <a:spcPts val="2950"/>
              </a:spcBef>
              <a:defRPr/>
            </a:pPr>
            <a:r>
              <a:rPr kumimoji="0"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rPr>
              <a:t>How Successful People Spend the Last Hour of Their Workday</a:t>
            </a:r>
            <a:endParaRPr kumimoji="0"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endParaRPr>
          </a:p>
        </p:txBody>
      </p:sp>
      <p:pic>
        <p:nvPicPr>
          <p:cNvPr id="21" name="图片 20" descr="Z20 阅读理解A"/>
          <p:cNvPicPr>
            <a:picLocks noChangeAspect="1"/>
          </p:cNvPicPr>
          <p:nvPr/>
        </p:nvPicPr>
        <p:blipFill>
          <a:blip r:embed="rId1"/>
          <a:stretch>
            <a:fillRect/>
          </a:stretch>
        </p:blipFill>
        <p:spPr>
          <a:xfrm>
            <a:off x="3616325" y="535940"/>
            <a:ext cx="1281430" cy="461010"/>
          </a:xfrm>
          <a:prstGeom prst="rect">
            <a:avLst/>
          </a:prstGeom>
        </p:spPr>
      </p:pic>
      <p:grpSp>
        <p:nvGrpSpPr>
          <p:cNvPr id="33" name="组合 32"/>
          <p:cNvGrpSpPr/>
          <p:nvPr/>
        </p:nvGrpSpPr>
        <p:grpSpPr>
          <a:xfrm>
            <a:off x="6762750" y="2436495"/>
            <a:ext cx="641985" cy="673100"/>
            <a:chOff x="2139" y="6121"/>
            <a:chExt cx="1440" cy="1440"/>
          </a:xfrm>
        </p:grpSpPr>
        <p:sp>
          <p:nvSpPr>
            <p:cNvPr id="44" name="椭圆 43"/>
            <p:cNvSpPr/>
            <p:nvPr/>
          </p:nvSpPr>
          <p:spPr>
            <a:xfrm>
              <a:off x="2139" y="6121"/>
              <a:ext cx="1440" cy="1440"/>
            </a:xfrm>
            <a:prstGeom prst="ellipse">
              <a:avLst/>
            </a:prstGeom>
            <a:solidFill>
              <a:srgbClr val="F7B1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0"/>
            </a:p>
          </p:txBody>
        </p:sp>
        <p:grpSp>
          <p:nvGrpSpPr>
            <p:cNvPr id="27" name="Group 27"/>
            <p:cNvGrpSpPr/>
            <p:nvPr/>
          </p:nvGrpSpPr>
          <p:grpSpPr bwMode="auto">
            <a:xfrm>
              <a:off x="2563" y="6493"/>
              <a:ext cx="613" cy="777"/>
              <a:chOff x="0" y="0"/>
              <a:chExt cx="127" cy="163"/>
            </a:xfrm>
            <a:solidFill>
              <a:schemeClr val="bg1"/>
            </a:solidFill>
          </p:grpSpPr>
          <p:sp>
            <p:nvSpPr>
              <p:cNvPr id="28" name="Freeform 28"/>
              <p:cNvSpPr/>
              <p:nvPr/>
            </p:nvSpPr>
            <p:spPr bwMode="auto">
              <a:xfrm>
                <a:off x="0" y="0"/>
                <a:ext cx="127" cy="163"/>
              </a:xfrm>
              <a:custGeom>
                <a:avLst/>
                <a:gdLst>
                  <a:gd name="T0" fmla="*/ 28 w 124"/>
                  <a:gd name="T1" fmla="*/ 146 h 159"/>
                  <a:gd name="T2" fmla="*/ 14 w 124"/>
                  <a:gd name="T3" fmla="*/ 146 h 159"/>
                  <a:gd name="T4" fmla="*/ 14 w 124"/>
                  <a:gd name="T5" fmla="*/ 13 h 159"/>
                  <a:gd name="T6" fmla="*/ 117 w 124"/>
                  <a:gd name="T7" fmla="*/ 13 h 159"/>
                  <a:gd name="T8" fmla="*/ 124 w 124"/>
                  <a:gd name="T9" fmla="*/ 7 h 159"/>
                  <a:gd name="T10" fmla="*/ 117 w 124"/>
                  <a:gd name="T11" fmla="*/ 0 h 159"/>
                  <a:gd name="T12" fmla="*/ 7 w 124"/>
                  <a:gd name="T13" fmla="*/ 0 h 159"/>
                  <a:gd name="T14" fmla="*/ 0 w 124"/>
                  <a:gd name="T15" fmla="*/ 7 h 159"/>
                  <a:gd name="T16" fmla="*/ 0 w 124"/>
                  <a:gd name="T17" fmla="*/ 152 h 159"/>
                  <a:gd name="T18" fmla="*/ 7 w 124"/>
                  <a:gd name="T19" fmla="*/ 159 h 159"/>
                  <a:gd name="T20" fmla="*/ 28 w 124"/>
                  <a:gd name="T21" fmla="*/ 159 h 159"/>
                  <a:gd name="T22" fmla="*/ 35 w 124"/>
                  <a:gd name="T23" fmla="*/ 152 h 159"/>
                  <a:gd name="T24" fmla="*/ 28 w 124"/>
                  <a:gd name="T25" fmla="*/ 146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 h="159">
                    <a:moveTo>
                      <a:pt x="28" y="146"/>
                    </a:moveTo>
                    <a:cubicBezTo>
                      <a:pt x="14" y="146"/>
                      <a:pt x="14" y="146"/>
                      <a:pt x="14" y="146"/>
                    </a:cubicBezTo>
                    <a:cubicBezTo>
                      <a:pt x="14" y="13"/>
                      <a:pt x="14" y="13"/>
                      <a:pt x="14" y="13"/>
                    </a:cubicBezTo>
                    <a:cubicBezTo>
                      <a:pt x="117" y="13"/>
                      <a:pt x="117" y="13"/>
                      <a:pt x="117" y="13"/>
                    </a:cubicBezTo>
                    <a:cubicBezTo>
                      <a:pt x="121" y="13"/>
                      <a:pt x="124" y="10"/>
                      <a:pt x="124" y="7"/>
                    </a:cubicBezTo>
                    <a:cubicBezTo>
                      <a:pt x="124" y="3"/>
                      <a:pt x="121" y="0"/>
                      <a:pt x="117" y="0"/>
                    </a:cubicBezTo>
                    <a:cubicBezTo>
                      <a:pt x="7" y="0"/>
                      <a:pt x="7" y="0"/>
                      <a:pt x="7" y="0"/>
                    </a:cubicBezTo>
                    <a:cubicBezTo>
                      <a:pt x="3" y="0"/>
                      <a:pt x="0" y="3"/>
                      <a:pt x="0" y="7"/>
                    </a:cubicBezTo>
                    <a:cubicBezTo>
                      <a:pt x="0" y="152"/>
                      <a:pt x="0" y="152"/>
                      <a:pt x="0" y="152"/>
                    </a:cubicBezTo>
                    <a:cubicBezTo>
                      <a:pt x="0" y="156"/>
                      <a:pt x="3" y="159"/>
                      <a:pt x="7" y="159"/>
                    </a:cubicBezTo>
                    <a:cubicBezTo>
                      <a:pt x="28" y="159"/>
                      <a:pt x="28" y="159"/>
                      <a:pt x="28" y="159"/>
                    </a:cubicBezTo>
                    <a:cubicBezTo>
                      <a:pt x="31" y="159"/>
                      <a:pt x="35" y="156"/>
                      <a:pt x="35" y="152"/>
                    </a:cubicBezTo>
                    <a:cubicBezTo>
                      <a:pt x="35" y="149"/>
                      <a:pt x="31" y="146"/>
                      <a:pt x="28" y="146"/>
                    </a:cubicBezTo>
                  </a:path>
                </a:pathLst>
              </a:custGeom>
              <a:grpFill/>
              <a:ln w="9525">
                <a:solidFill>
                  <a:schemeClr val="bg1"/>
                </a:solidFill>
                <a:round/>
              </a:ln>
            </p:spPr>
            <p:txBody>
              <a:bodyPr/>
              <a:p>
                <a:endParaRPr lang="zh-CN" altLang="en-US" sz="1400"/>
              </a:p>
            </p:txBody>
          </p:sp>
          <p:sp>
            <p:nvSpPr>
              <p:cNvPr id="29" name="Freeform 29"/>
              <p:cNvSpPr/>
              <p:nvPr/>
            </p:nvSpPr>
            <p:spPr bwMode="auto">
              <a:xfrm>
                <a:off x="80" y="95"/>
                <a:ext cx="47" cy="68"/>
              </a:xfrm>
              <a:custGeom>
                <a:avLst/>
                <a:gdLst>
                  <a:gd name="T0" fmla="*/ 39 w 46"/>
                  <a:gd name="T1" fmla="*/ 0 h 66"/>
                  <a:gd name="T2" fmla="*/ 32 w 46"/>
                  <a:gd name="T3" fmla="*/ 7 h 66"/>
                  <a:gd name="T4" fmla="*/ 32 w 46"/>
                  <a:gd name="T5" fmla="*/ 53 h 66"/>
                  <a:gd name="T6" fmla="*/ 7 w 46"/>
                  <a:gd name="T7" fmla="*/ 53 h 66"/>
                  <a:gd name="T8" fmla="*/ 0 w 46"/>
                  <a:gd name="T9" fmla="*/ 59 h 66"/>
                  <a:gd name="T10" fmla="*/ 7 w 46"/>
                  <a:gd name="T11" fmla="*/ 66 h 66"/>
                  <a:gd name="T12" fmla="*/ 39 w 46"/>
                  <a:gd name="T13" fmla="*/ 66 h 66"/>
                  <a:gd name="T14" fmla="*/ 44 w 46"/>
                  <a:gd name="T15" fmla="*/ 64 h 66"/>
                  <a:gd name="T16" fmla="*/ 46 w 46"/>
                  <a:gd name="T17" fmla="*/ 59 h 66"/>
                  <a:gd name="T18" fmla="*/ 46 w 46"/>
                  <a:gd name="T19" fmla="*/ 7 h 66"/>
                  <a:gd name="T20" fmla="*/ 39 w 46"/>
                  <a:gd name="T21"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 h="66">
                    <a:moveTo>
                      <a:pt x="39" y="0"/>
                    </a:moveTo>
                    <a:cubicBezTo>
                      <a:pt x="35" y="0"/>
                      <a:pt x="32" y="3"/>
                      <a:pt x="32" y="7"/>
                    </a:cubicBezTo>
                    <a:cubicBezTo>
                      <a:pt x="32" y="53"/>
                      <a:pt x="32" y="53"/>
                      <a:pt x="32" y="53"/>
                    </a:cubicBezTo>
                    <a:cubicBezTo>
                      <a:pt x="7" y="53"/>
                      <a:pt x="7" y="53"/>
                      <a:pt x="7" y="53"/>
                    </a:cubicBezTo>
                    <a:cubicBezTo>
                      <a:pt x="3" y="53"/>
                      <a:pt x="0" y="56"/>
                      <a:pt x="0" y="59"/>
                    </a:cubicBezTo>
                    <a:cubicBezTo>
                      <a:pt x="0" y="63"/>
                      <a:pt x="3" y="66"/>
                      <a:pt x="7" y="66"/>
                    </a:cubicBezTo>
                    <a:cubicBezTo>
                      <a:pt x="39" y="66"/>
                      <a:pt x="39" y="66"/>
                      <a:pt x="39" y="66"/>
                    </a:cubicBezTo>
                    <a:cubicBezTo>
                      <a:pt x="41" y="66"/>
                      <a:pt x="43" y="66"/>
                      <a:pt x="44" y="64"/>
                    </a:cubicBezTo>
                    <a:cubicBezTo>
                      <a:pt x="45" y="63"/>
                      <a:pt x="46" y="61"/>
                      <a:pt x="46" y="59"/>
                    </a:cubicBezTo>
                    <a:cubicBezTo>
                      <a:pt x="46" y="7"/>
                      <a:pt x="46" y="7"/>
                      <a:pt x="46" y="7"/>
                    </a:cubicBezTo>
                    <a:cubicBezTo>
                      <a:pt x="46" y="3"/>
                      <a:pt x="43" y="0"/>
                      <a:pt x="39" y="0"/>
                    </a:cubicBezTo>
                  </a:path>
                </a:pathLst>
              </a:custGeom>
              <a:grpFill/>
              <a:ln w="9525">
                <a:solidFill>
                  <a:schemeClr val="bg1"/>
                </a:solidFill>
                <a:round/>
              </a:ln>
            </p:spPr>
            <p:txBody>
              <a:bodyPr/>
              <a:p>
                <a:endParaRPr lang="zh-CN" altLang="en-US" sz="1400"/>
              </a:p>
            </p:txBody>
          </p:sp>
          <p:sp>
            <p:nvSpPr>
              <p:cNvPr id="30" name="Freeform 30"/>
              <p:cNvSpPr>
                <a:spLocks noEditPoints="1"/>
              </p:cNvSpPr>
              <p:nvPr/>
            </p:nvSpPr>
            <p:spPr bwMode="auto">
              <a:xfrm>
                <a:off x="46" y="34"/>
                <a:ext cx="79" cy="114"/>
              </a:xfrm>
              <a:custGeom>
                <a:avLst/>
                <a:gdLst>
                  <a:gd name="T0" fmla="*/ 68 w 78"/>
                  <a:gd name="T1" fmla="*/ 2 h 112"/>
                  <a:gd name="T2" fmla="*/ 60 w 78"/>
                  <a:gd name="T3" fmla="*/ 0 h 112"/>
                  <a:gd name="T4" fmla="*/ 46 w 78"/>
                  <a:gd name="T5" fmla="*/ 8 h 112"/>
                  <a:gd name="T6" fmla="*/ 1 w 78"/>
                  <a:gd name="T7" fmla="*/ 85 h 112"/>
                  <a:gd name="T8" fmla="*/ 0 w 78"/>
                  <a:gd name="T9" fmla="*/ 88 h 112"/>
                  <a:gd name="T10" fmla="*/ 1 w 78"/>
                  <a:gd name="T11" fmla="*/ 106 h 112"/>
                  <a:gd name="T12" fmla="*/ 4 w 78"/>
                  <a:gd name="T13" fmla="*/ 112 h 112"/>
                  <a:gd name="T14" fmla="*/ 8 w 78"/>
                  <a:gd name="T15" fmla="*/ 112 h 112"/>
                  <a:gd name="T16" fmla="*/ 11 w 78"/>
                  <a:gd name="T17" fmla="*/ 112 h 112"/>
                  <a:gd name="T18" fmla="*/ 27 w 78"/>
                  <a:gd name="T19" fmla="*/ 103 h 112"/>
                  <a:gd name="T20" fmla="*/ 29 w 78"/>
                  <a:gd name="T21" fmla="*/ 101 h 112"/>
                  <a:gd name="T22" fmla="*/ 74 w 78"/>
                  <a:gd name="T23" fmla="*/ 24 h 112"/>
                  <a:gd name="T24" fmla="*/ 68 w 78"/>
                  <a:gd name="T25" fmla="*/ 2 h 112"/>
                  <a:gd name="T26" fmla="*/ 62 w 78"/>
                  <a:gd name="T27" fmla="*/ 17 h 112"/>
                  <a:gd name="T28" fmla="*/ 18 w 78"/>
                  <a:gd name="T29" fmla="*/ 92 h 112"/>
                  <a:gd name="T30" fmla="*/ 14 w 78"/>
                  <a:gd name="T31" fmla="*/ 94 h 112"/>
                  <a:gd name="T32" fmla="*/ 14 w 78"/>
                  <a:gd name="T33" fmla="*/ 90 h 112"/>
                  <a:gd name="T34" fmla="*/ 57 w 78"/>
                  <a:gd name="T35" fmla="*/ 15 h 112"/>
                  <a:gd name="T36" fmla="*/ 61 w 78"/>
                  <a:gd name="T37" fmla="*/ 14 h 112"/>
                  <a:gd name="T38" fmla="*/ 62 w 78"/>
                  <a:gd name="T39" fmla="*/ 1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8" h="112">
                    <a:moveTo>
                      <a:pt x="68" y="2"/>
                    </a:moveTo>
                    <a:cubicBezTo>
                      <a:pt x="65" y="1"/>
                      <a:pt x="62" y="0"/>
                      <a:pt x="60" y="0"/>
                    </a:cubicBezTo>
                    <a:cubicBezTo>
                      <a:pt x="54" y="0"/>
                      <a:pt x="48" y="3"/>
                      <a:pt x="46" y="8"/>
                    </a:cubicBezTo>
                    <a:cubicBezTo>
                      <a:pt x="1" y="85"/>
                      <a:pt x="1" y="85"/>
                      <a:pt x="1" y="85"/>
                    </a:cubicBezTo>
                    <a:cubicBezTo>
                      <a:pt x="1" y="86"/>
                      <a:pt x="0" y="87"/>
                      <a:pt x="0" y="88"/>
                    </a:cubicBezTo>
                    <a:cubicBezTo>
                      <a:pt x="1" y="106"/>
                      <a:pt x="1" y="106"/>
                      <a:pt x="1" y="106"/>
                    </a:cubicBezTo>
                    <a:cubicBezTo>
                      <a:pt x="1" y="108"/>
                      <a:pt x="2" y="110"/>
                      <a:pt x="4" y="112"/>
                    </a:cubicBezTo>
                    <a:cubicBezTo>
                      <a:pt x="5" y="112"/>
                      <a:pt x="7" y="112"/>
                      <a:pt x="8" y="112"/>
                    </a:cubicBezTo>
                    <a:cubicBezTo>
                      <a:pt x="9" y="112"/>
                      <a:pt x="10" y="112"/>
                      <a:pt x="11" y="112"/>
                    </a:cubicBezTo>
                    <a:cubicBezTo>
                      <a:pt x="27" y="103"/>
                      <a:pt x="27" y="103"/>
                      <a:pt x="27" y="103"/>
                    </a:cubicBezTo>
                    <a:cubicBezTo>
                      <a:pt x="28" y="103"/>
                      <a:pt x="29" y="102"/>
                      <a:pt x="29" y="101"/>
                    </a:cubicBezTo>
                    <a:cubicBezTo>
                      <a:pt x="74" y="24"/>
                      <a:pt x="74" y="24"/>
                      <a:pt x="74" y="24"/>
                    </a:cubicBezTo>
                    <a:cubicBezTo>
                      <a:pt x="78" y="16"/>
                      <a:pt x="75" y="7"/>
                      <a:pt x="68" y="2"/>
                    </a:cubicBezTo>
                    <a:moveTo>
                      <a:pt x="62" y="17"/>
                    </a:moveTo>
                    <a:cubicBezTo>
                      <a:pt x="18" y="92"/>
                      <a:pt x="18" y="92"/>
                      <a:pt x="18" y="92"/>
                    </a:cubicBezTo>
                    <a:cubicBezTo>
                      <a:pt x="14" y="94"/>
                      <a:pt x="14" y="94"/>
                      <a:pt x="14" y="94"/>
                    </a:cubicBezTo>
                    <a:cubicBezTo>
                      <a:pt x="14" y="90"/>
                      <a:pt x="14" y="90"/>
                      <a:pt x="14" y="90"/>
                    </a:cubicBezTo>
                    <a:cubicBezTo>
                      <a:pt x="57" y="15"/>
                      <a:pt x="57" y="15"/>
                      <a:pt x="57" y="15"/>
                    </a:cubicBezTo>
                    <a:cubicBezTo>
                      <a:pt x="58" y="14"/>
                      <a:pt x="60" y="13"/>
                      <a:pt x="61" y="14"/>
                    </a:cubicBezTo>
                    <a:cubicBezTo>
                      <a:pt x="62" y="15"/>
                      <a:pt x="62" y="16"/>
                      <a:pt x="62" y="17"/>
                    </a:cubicBezTo>
                  </a:path>
                </a:pathLst>
              </a:custGeom>
              <a:grpFill/>
              <a:ln w="9525">
                <a:solidFill>
                  <a:schemeClr val="bg1"/>
                </a:solidFill>
                <a:round/>
              </a:ln>
            </p:spPr>
            <p:txBody>
              <a:bodyPr/>
              <a:p>
                <a:endParaRPr lang="zh-CN" altLang="en-US" sz="1400"/>
              </a:p>
            </p:txBody>
          </p:sp>
          <p:sp>
            <p:nvSpPr>
              <p:cNvPr id="31" name="Freeform 31"/>
              <p:cNvSpPr/>
              <p:nvPr/>
            </p:nvSpPr>
            <p:spPr bwMode="auto">
              <a:xfrm>
                <a:off x="24" y="46"/>
                <a:ext cx="49" cy="14"/>
              </a:xfrm>
              <a:custGeom>
                <a:avLst/>
                <a:gdLst>
                  <a:gd name="T0" fmla="*/ 48 w 48"/>
                  <a:gd name="T1" fmla="*/ 7 h 14"/>
                  <a:gd name="T2" fmla="*/ 42 w 48"/>
                  <a:gd name="T3" fmla="*/ 0 h 14"/>
                  <a:gd name="T4" fmla="*/ 7 w 48"/>
                  <a:gd name="T5" fmla="*/ 0 h 14"/>
                  <a:gd name="T6" fmla="*/ 0 w 48"/>
                  <a:gd name="T7" fmla="*/ 7 h 14"/>
                  <a:gd name="T8" fmla="*/ 7 w 48"/>
                  <a:gd name="T9" fmla="*/ 14 h 14"/>
                  <a:gd name="T10" fmla="*/ 42 w 48"/>
                  <a:gd name="T11" fmla="*/ 14 h 14"/>
                  <a:gd name="T12" fmla="*/ 48 w 48"/>
                  <a:gd name="T13" fmla="*/ 7 h 14"/>
                </a:gdLst>
                <a:ahLst/>
                <a:cxnLst>
                  <a:cxn ang="0">
                    <a:pos x="T0" y="T1"/>
                  </a:cxn>
                  <a:cxn ang="0">
                    <a:pos x="T2" y="T3"/>
                  </a:cxn>
                  <a:cxn ang="0">
                    <a:pos x="T4" y="T5"/>
                  </a:cxn>
                  <a:cxn ang="0">
                    <a:pos x="T6" y="T7"/>
                  </a:cxn>
                  <a:cxn ang="0">
                    <a:pos x="T8" y="T9"/>
                  </a:cxn>
                  <a:cxn ang="0">
                    <a:pos x="T10" y="T11"/>
                  </a:cxn>
                  <a:cxn ang="0">
                    <a:pos x="T12" y="T13"/>
                  </a:cxn>
                </a:cxnLst>
                <a:rect l="0" t="0" r="r" b="b"/>
                <a:pathLst>
                  <a:path w="48" h="14">
                    <a:moveTo>
                      <a:pt x="48" y="7"/>
                    </a:moveTo>
                    <a:cubicBezTo>
                      <a:pt x="48" y="3"/>
                      <a:pt x="45" y="0"/>
                      <a:pt x="42" y="0"/>
                    </a:cubicBezTo>
                    <a:cubicBezTo>
                      <a:pt x="7" y="0"/>
                      <a:pt x="7" y="0"/>
                      <a:pt x="7" y="0"/>
                    </a:cubicBezTo>
                    <a:cubicBezTo>
                      <a:pt x="3" y="0"/>
                      <a:pt x="0" y="3"/>
                      <a:pt x="0" y="7"/>
                    </a:cubicBezTo>
                    <a:cubicBezTo>
                      <a:pt x="0" y="11"/>
                      <a:pt x="3" y="14"/>
                      <a:pt x="7" y="14"/>
                    </a:cubicBezTo>
                    <a:cubicBezTo>
                      <a:pt x="42" y="14"/>
                      <a:pt x="42" y="14"/>
                      <a:pt x="42" y="14"/>
                    </a:cubicBezTo>
                    <a:cubicBezTo>
                      <a:pt x="45" y="14"/>
                      <a:pt x="48" y="11"/>
                      <a:pt x="48" y="7"/>
                    </a:cubicBezTo>
                  </a:path>
                </a:pathLst>
              </a:custGeom>
              <a:grpFill/>
              <a:ln w="9525">
                <a:solidFill>
                  <a:schemeClr val="bg1"/>
                </a:solidFill>
                <a:round/>
              </a:ln>
            </p:spPr>
            <p:txBody>
              <a:bodyPr/>
              <a:p>
                <a:endParaRPr lang="zh-CN" altLang="en-US" sz="1400"/>
              </a:p>
            </p:txBody>
          </p:sp>
          <p:sp>
            <p:nvSpPr>
              <p:cNvPr id="32" name="Freeform 32"/>
              <p:cNvSpPr/>
              <p:nvPr/>
            </p:nvSpPr>
            <p:spPr bwMode="auto">
              <a:xfrm>
                <a:off x="24" y="73"/>
                <a:ext cx="32" cy="15"/>
              </a:xfrm>
              <a:custGeom>
                <a:avLst/>
                <a:gdLst>
                  <a:gd name="T0" fmla="*/ 7 w 31"/>
                  <a:gd name="T1" fmla="*/ 0 h 14"/>
                  <a:gd name="T2" fmla="*/ 0 w 31"/>
                  <a:gd name="T3" fmla="*/ 7 h 14"/>
                  <a:gd name="T4" fmla="*/ 7 w 31"/>
                  <a:gd name="T5" fmla="*/ 14 h 14"/>
                  <a:gd name="T6" fmla="*/ 24 w 31"/>
                  <a:gd name="T7" fmla="*/ 14 h 14"/>
                  <a:gd name="T8" fmla="*/ 31 w 31"/>
                  <a:gd name="T9" fmla="*/ 7 h 14"/>
                  <a:gd name="T10" fmla="*/ 24 w 31"/>
                  <a:gd name="T11" fmla="*/ 0 h 14"/>
                  <a:gd name="T12" fmla="*/ 7 w 31"/>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31" h="14">
                    <a:moveTo>
                      <a:pt x="7" y="0"/>
                    </a:moveTo>
                    <a:cubicBezTo>
                      <a:pt x="3" y="0"/>
                      <a:pt x="0" y="3"/>
                      <a:pt x="0" y="7"/>
                    </a:cubicBezTo>
                    <a:cubicBezTo>
                      <a:pt x="0" y="11"/>
                      <a:pt x="3" y="14"/>
                      <a:pt x="7" y="14"/>
                    </a:cubicBezTo>
                    <a:cubicBezTo>
                      <a:pt x="24" y="14"/>
                      <a:pt x="24" y="14"/>
                      <a:pt x="24" y="14"/>
                    </a:cubicBezTo>
                    <a:cubicBezTo>
                      <a:pt x="28" y="14"/>
                      <a:pt x="31" y="11"/>
                      <a:pt x="31" y="7"/>
                    </a:cubicBezTo>
                    <a:cubicBezTo>
                      <a:pt x="31" y="3"/>
                      <a:pt x="28" y="0"/>
                      <a:pt x="24" y="0"/>
                    </a:cubicBezTo>
                    <a:lnTo>
                      <a:pt x="7" y="0"/>
                    </a:lnTo>
                    <a:close/>
                  </a:path>
                </a:pathLst>
              </a:custGeom>
              <a:grpFill/>
              <a:ln w="9525">
                <a:solidFill>
                  <a:schemeClr val="bg1"/>
                </a:solidFill>
                <a:round/>
              </a:ln>
            </p:spPr>
            <p:txBody>
              <a:bodyPr/>
              <a:p>
                <a:endParaRPr lang="zh-CN" altLang="en-US" sz="1400"/>
              </a:p>
            </p:txBody>
          </p:sp>
        </p:grpSp>
      </p:grpSp>
      <p:sp>
        <p:nvSpPr>
          <p:cNvPr id="34" name="文本框 33"/>
          <p:cNvSpPr txBox="1"/>
          <p:nvPr/>
        </p:nvSpPr>
        <p:spPr>
          <a:xfrm>
            <a:off x="7465695" y="2507615"/>
            <a:ext cx="4375150" cy="829945"/>
          </a:xfrm>
          <a:prstGeom prst="rect">
            <a:avLst/>
          </a:prstGeom>
          <a:noFill/>
        </p:spPr>
        <p:txBody>
          <a:bodyPr wrap="square" rtlCol="0">
            <a:spAutoFit/>
          </a:bodyPr>
          <a:p>
            <a:r>
              <a:rPr lang="zh-CN" altLang="en-US" sz="2400" b="1"/>
              <a:t>考查词类转换</a:t>
            </a:r>
            <a:endParaRPr lang="zh-CN" altLang="en-US" sz="2400" b="1"/>
          </a:p>
          <a:p>
            <a:pPr lvl="1"/>
            <a:r>
              <a:rPr lang="en-US" sz="2400"/>
              <a:t> n. </a:t>
            </a:r>
            <a:r>
              <a:rPr lang="en-US" sz="2400">
                <a:sym typeface="+mn-ea"/>
              </a:rPr>
              <a:t>success</a:t>
            </a:r>
            <a:r>
              <a:rPr lang="en-US" sz="2400">
                <a:latin typeface="Arial" panose="020B0604020202020204" pitchFamily="34" charset="0"/>
                <a:cs typeface="Arial" panose="020B0604020202020204" pitchFamily="34" charset="0"/>
              </a:rPr>
              <a:t>→ </a:t>
            </a:r>
            <a:r>
              <a:rPr lang="en-US" sz="2400"/>
              <a:t>adj. successful</a:t>
            </a:r>
            <a:endParaRPr lang="en-US" sz="2400"/>
          </a:p>
        </p:txBody>
      </p:sp>
      <p:sp>
        <p:nvSpPr>
          <p:cNvPr id="4" name="文本框 3"/>
          <p:cNvSpPr txBox="1"/>
          <p:nvPr/>
        </p:nvSpPr>
        <p:spPr>
          <a:xfrm>
            <a:off x="2573655" y="2634615"/>
            <a:ext cx="2105660" cy="368300"/>
          </a:xfrm>
          <a:prstGeom prst="rect">
            <a:avLst/>
          </a:prstGeom>
          <a:noFill/>
        </p:spPr>
        <p:txBody>
          <a:bodyPr wrap="square" rtlCol="0">
            <a:spAutoFit/>
          </a:bodyPr>
          <a:p>
            <a:r>
              <a:rPr lang="en-US" altLang="zh-CN" sz="2800" b="1">
                <a:solidFill>
                  <a:srgbClr val="F8B5AA"/>
                </a:solidFill>
              </a:rPr>
              <a:t>successful</a:t>
            </a:r>
            <a:endParaRPr lang="en-US" altLang="zh-CN" sz="2800" b="1">
              <a:solidFill>
                <a:srgbClr val="F8B5AA"/>
              </a:solidFill>
            </a:endParaRPr>
          </a:p>
        </p:txBody>
      </p:sp>
      <p:sp>
        <p:nvSpPr>
          <p:cNvPr id="5" name="文本框 4"/>
          <p:cNvSpPr txBox="1"/>
          <p:nvPr/>
        </p:nvSpPr>
        <p:spPr>
          <a:xfrm>
            <a:off x="3011805" y="4113530"/>
            <a:ext cx="2105660" cy="521970"/>
          </a:xfrm>
          <a:prstGeom prst="rect">
            <a:avLst/>
          </a:prstGeom>
          <a:noFill/>
        </p:spPr>
        <p:txBody>
          <a:bodyPr wrap="square" rtlCol="0">
            <a:spAutoFit/>
          </a:bodyPr>
          <a:p>
            <a:r>
              <a:rPr lang="en-US" altLang="zh-CN" sz="2800" b="1">
                <a:solidFill>
                  <a:srgbClr val="F8B5AA"/>
                </a:solidFill>
              </a:rPr>
              <a:t>be spent</a:t>
            </a:r>
            <a:endParaRPr lang="en-US" altLang="zh-CN" sz="2800" b="1">
              <a:solidFill>
                <a:srgbClr val="F8B5AA"/>
              </a:solidFill>
            </a:endParaRPr>
          </a:p>
        </p:txBody>
      </p:sp>
      <p:grpSp>
        <p:nvGrpSpPr>
          <p:cNvPr id="6" name="组合 5"/>
          <p:cNvGrpSpPr/>
          <p:nvPr/>
        </p:nvGrpSpPr>
        <p:grpSpPr>
          <a:xfrm>
            <a:off x="6762750" y="4098290"/>
            <a:ext cx="641985" cy="673100"/>
            <a:chOff x="2139" y="6121"/>
            <a:chExt cx="1440" cy="1440"/>
          </a:xfrm>
        </p:grpSpPr>
        <p:sp>
          <p:nvSpPr>
            <p:cNvPr id="7" name="椭圆 6"/>
            <p:cNvSpPr/>
            <p:nvPr/>
          </p:nvSpPr>
          <p:spPr>
            <a:xfrm>
              <a:off x="2139" y="6121"/>
              <a:ext cx="1440" cy="1440"/>
            </a:xfrm>
            <a:prstGeom prst="ellipse">
              <a:avLst/>
            </a:prstGeom>
            <a:solidFill>
              <a:srgbClr val="F7B1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0"/>
            </a:p>
          </p:txBody>
        </p:sp>
        <p:grpSp>
          <p:nvGrpSpPr>
            <p:cNvPr id="9" name="Group 27"/>
            <p:cNvGrpSpPr/>
            <p:nvPr/>
          </p:nvGrpSpPr>
          <p:grpSpPr bwMode="auto">
            <a:xfrm>
              <a:off x="2563" y="6493"/>
              <a:ext cx="613" cy="777"/>
              <a:chOff x="0" y="0"/>
              <a:chExt cx="127" cy="163"/>
            </a:xfrm>
            <a:solidFill>
              <a:schemeClr val="bg1"/>
            </a:solidFill>
          </p:grpSpPr>
          <p:sp>
            <p:nvSpPr>
              <p:cNvPr id="10" name="Freeform 28"/>
              <p:cNvSpPr/>
              <p:nvPr/>
            </p:nvSpPr>
            <p:spPr bwMode="auto">
              <a:xfrm>
                <a:off x="0" y="0"/>
                <a:ext cx="127" cy="163"/>
              </a:xfrm>
              <a:custGeom>
                <a:avLst/>
                <a:gdLst>
                  <a:gd name="T0" fmla="*/ 28 w 124"/>
                  <a:gd name="T1" fmla="*/ 146 h 159"/>
                  <a:gd name="T2" fmla="*/ 14 w 124"/>
                  <a:gd name="T3" fmla="*/ 146 h 159"/>
                  <a:gd name="T4" fmla="*/ 14 w 124"/>
                  <a:gd name="T5" fmla="*/ 13 h 159"/>
                  <a:gd name="T6" fmla="*/ 117 w 124"/>
                  <a:gd name="T7" fmla="*/ 13 h 159"/>
                  <a:gd name="T8" fmla="*/ 124 w 124"/>
                  <a:gd name="T9" fmla="*/ 7 h 159"/>
                  <a:gd name="T10" fmla="*/ 117 w 124"/>
                  <a:gd name="T11" fmla="*/ 0 h 159"/>
                  <a:gd name="T12" fmla="*/ 7 w 124"/>
                  <a:gd name="T13" fmla="*/ 0 h 159"/>
                  <a:gd name="T14" fmla="*/ 0 w 124"/>
                  <a:gd name="T15" fmla="*/ 7 h 159"/>
                  <a:gd name="T16" fmla="*/ 0 w 124"/>
                  <a:gd name="T17" fmla="*/ 152 h 159"/>
                  <a:gd name="T18" fmla="*/ 7 w 124"/>
                  <a:gd name="T19" fmla="*/ 159 h 159"/>
                  <a:gd name="T20" fmla="*/ 28 w 124"/>
                  <a:gd name="T21" fmla="*/ 159 h 159"/>
                  <a:gd name="T22" fmla="*/ 35 w 124"/>
                  <a:gd name="T23" fmla="*/ 152 h 159"/>
                  <a:gd name="T24" fmla="*/ 28 w 124"/>
                  <a:gd name="T25" fmla="*/ 146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 h="159">
                    <a:moveTo>
                      <a:pt x="28" y="146"/>
                    </a:moveTo>
                    <a:cubicBezTo>
                      <a:pt x="14" y="146"/>
                      <a:pt x="14" y="146"/>
                      <a:pt x="14" y="146"/>
                    </a:cubicBezTo>
                    <a:cubicBezTo>
                      <a:pt x="14" y="13"/>
                      <a:pt x="14" y="13"/>
                      <a:pt x="14" y="13"/>
                    </a:cubicBezTo>
                    <a:cubicBezTo>
                      <a:pt x="117" y="13"/>
                      <a:pt x="117" y="13"/>
                      <a:pt x="117" y="13"/>
                    </a:cubicBezTo>
                    <a:cubicBezTo>
                      <a:pt x="121" y="13"/>
                      <a:pt x="124" y="10"/>
                      <a:pt x="124" y="7"/>
                    </a:cubicBezTo>
                    <a:cubicBezTo>
                      <a:pt x="124" y="3"/>
                      <a:pt x="121" y="0"/>
                      <a:pt x="117" y="0"/>
                    </a:cubicBezTo>
                    <a:cubicBezTo>
                      <a:pt x="7" y="0"/>
                      <a:pt x="7" y="0"/>
                      <a:pt x="7" y="0"/>
                    </a:cubicBezTo>
                    <a:cubicBezTo>
                      <a:pt x="3" y="0"/>
                      <a:pt x="0" y="3"/>
                      <a:pt x="0" y="7"/>
                    </a:cubicBezTo>
                    <a:cubicBezTo>
                      <a:pt x="0" y="152"/>
                      <a:pt x="0" y="152"/>
                      <a:pt x="0" y="152"/>
                    </a:cubicBezTo>
                    <a:cubicBezTo>
                      <a:pt x="0" y="156"/>
                      <a:pt x="3" y="159"/>
                      <a:pt x="7" y="159"/>
                    </a:cubicBezTo>
                    <a:cubicBezTo>
                      <a:pt x="28" y="159"/>
                      <a:pt x="28" y="159"/>
                      <a:pt x="28" y="159"/>
                    </a:cubicBezTo>
                    <a:cubicBezTo>
                      <a:pt x="31" y="159"/>
                      <a:pt x="35" y="156"/>
                      <a:pt x="35" y="152"/>
                    </a:cubicBezTo>
                    <a:cubicBezTo>
                      <a:pt x="35" y="149"/>
                      <a:pt x="31" y="146"/>
                      <a:pt x="28" y="146"/>
                    </a:cubicBezTo>
                  </a:path>
                </a:pathLst>
              </a:custGeom>
              <a:grpFill/>
              <a:ln w="9525">
                <a:solidFill>
                  <a:schemeClr val="bg1"/>
                </a:solidFill>
                <a:round/>
              </a:ln>
            </p:spPr>
            <p:txBody>
              <a:bodyPr/>
              <a:p>
                <a:endParaRPr lang="zh-CN" altLang="en-US" sz="1400"/>
              </a:p>
            </p:txBody>
          </p:sp>
          <p:sp>
            <p:nvSpPr>
              <p:cNvPr id="14" name="Freeform 29"/>
              <p:cNvSpPr/>
              <p:nvPr/>
            </p:nvSpPr>
            <p:spPr bwMode="auto">
              <a:xfrm>
                <a:off x="80" y="95"/>
                <a:ext cx="47" cy="68"/>
              </a:xfrm>
              <a:custGeom>
                <a:avLst/>
                <a:gdLst>
                  <a:gd name="T0" fmla="*/ 39 w 46"/>
                  <a:gd name="T1" fmla="*/ 0 h 66"/>
                  <a:gd name="T2" fmla="*/ 32 w 46"/>
                  <a:gd name="T3" fmla="*/ 7 h 66"/>
                  <a:gd name="T4" fmla="*/ 32 w 46"/>
                  <a:gd name="T5" fmla="*/ 53 h 66"/>
                  <a:gd name="T6" fmla="*/ 7 w 46"/>
                  <a:gd name="T7" fmla="*/ 53 h 66"/>
                  <a:gd name="T8" fmla="*/ 0 w 46"/>
                  <a:gd name="T9" fmla="*/ 59 h 66"/>
                  <a:gd name="T10" fmla="*/ 7 w 46"/>
                  <a:gd name="T11" fmla="*/ 66 h 66"/>
                  <a:gd name="T12" fmla="*/ 39 w 46"/>
                  <a:gd name="T13" fmla="*/ 66 h 66"/>
                  <a:gd name="T14" fmla="*/ 44 w 46"/>
                  <a:gd name="T15" fmla="*/ 64 h 66"/>
                  <a:gd name="T16" fmla="*/ 46 w 46"/>
                  <a:gd name="T17" fmla="*/ 59 h 66"/>
                  <a:gd name="T18" fmla="*/ 46 w 46"/>
                  <a:gd name="T19" fmla="*/ 7 h 66"/>
                  <a:gd name="T20" fmla="*/ 39 w 46"/>
                  <a:gd name="T21"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 h="66">
                    <a:moveTo>
                      <a:pt x="39" y="0"/>
                    </a:moveTo>
                    <a:cubicBezTo>
                      <a:pt x="35" y="0"/>
                      <a:pt x="32" y="3"/>
                      <a:pt x="32" y="7"/>
                    </a:cubicBezTo>
                    <a:cubicBezTo>
                      <a:pt x="32" y="53"/>
                      <a:pt x="32" y="53"/>
                      <a:pt x="32" y="53"/>
                    </a:cubicBezTo>
                    <a:cubicBezTo>
                      <a:pt x="7" y="53"/>
                      <a:pt x="7" y="53"/>
                      <a:pt x="7" y="53"/>
                    </a:cubicBezTo>
                    <a:cubicBezTo>
                      <a:pt x="3" y="53"/>
                      <a:pt x="0" y="56"/>
                      <a:pt x="0" y="59"/>
                    </a:cubicBezTo>
                    <a:cubicBezTo>
                      <a:pt x="0" y="63"/>
                      <a:pt x="3" y="66"/>
                      <a:pt x="7" y="66"/>
                    </a:cubicBezTo>
                    <a:cubicBezTo>
                      <a:pt x="39" y="66"/>
                      <a:pt x="39" y="66"/>
                      <a:pt x="39" y="66"/>
                    </a:cubicBezTo>
                    <a:cubicBezTo>
                      <a:pt x="41" y="66"/>
                      <a:pt x="43" y="66"/>
                      <a:pt x="44" y="64"/>
                    </a:cubicBezTo>
                    <a:cubicBezTo>
                      <a:pt x="45" y="63"/>
                      <a:pt x="46" y="61"/>
                      <a:pt x="46" y="59"/>
                    </a:cubicBezTo>
                    <a:cubicBezTo>
                      <a:pt x="46" y="7"/>
                      <a:pt x="46" y="7"/>
                      <a:pt x="46" y="7"/>
                    </a:cubicBezTo>
                    <a:cubicBezTo>
                      <a:pt x="46" y="3"/>
                      <a:pt x="43" y="0"/>
                      <a:pt x="39" y="0"/>
                    </a:cubicBezTo>
                  </a:path>
                </a:pathLst>
              </a:custGeom>
              <a:grpFill/>
              <a:ln w="9525">
                <a:solidFill>
                  <a:schemeClr val="bg1"/>
                </a:solidFill>
                <a:round/>
              </a:ln>
            </p:spPr>
            <p:txBody>
              <a:bodyPr/>
              <a:p>
                <a:endParaRPr lang="zh-CN" altLang="en-US" sz="1400"/>
              </a:p>
            </p:txBody>
          </p:sp>
          <p:sp>
            <p:nvSpPr>
              <p:cNvPr id="16" name="Freeform 30"/>
              <p:cNvSpPr>
                <a:spLocks noEditPoints="1"/>
              </p:cNvSpPr>
              <p:nvPr/>
            </p:nvSpPr>
            <p:spPr bwMode="auto">
              <a:xfrm>
                <a:off x="46" y="34"/>
                <a:ext cx="79" cy="114"/>
              </a:xfrm>
              <a:custGeom>
                <a:avLst/>
                <a:gdLst>
                  <a:gd name="T0" fmla="*/ 68 w 78"/>
                  <a:gd name="T1" fmla="*/ 2 h 112"/>
                  <a:gd name="T2" fmla="*/ 60 w 78"/>
                  <a:gd name="T3" fmla="*/ 0 h 112"/>
                  <a:gd name="T4" fmla="*/ 46 w 78"/>
                  <a:gd name="T5" fmla="*/ 8 h 112"/>
                  <a:gd name="T6" fmla="*/ 1 w 78"/>
                  <a:gd name="T7" fmla="*/ 85 h 112"/>
                  <a:gd name="T8" fmla="*/ 0 w 78"/>
                  <a:gd name="T9" fmla="*/ 88 h 112"/>
                  <a:gd name="T10" fmla="*/ 1 w 78"/>
                  <a:gd name="T11" fmla="*/ 106 h 112"/>
                  <a:gd name="T12" fmla="*/ 4 w 78"/>
                  <a:gd name="T13" fmla="*/ 112 h 112"/>
                  <a:gd name="T14" fmla="*/ 8 w 78"/>
                  <a:gd name="T15" fmla="*/ 112 h 112"/>
                  <a:gd name="T16" fmla="*/ 11 w 78"/>
                  <a:gd name="T17" fmla="*/ 112 h 112"/>
                  <a:gd name="T18" fmla="*/ 27 w 78"/>
                  <a:gd name="T19" fmla="*/ 103 h 112"/>
                  <a:gd name="T20" fmla="*/ 29 w 78"/>
                  <a:gd name="T21" fmla="*/ 101 h 112"/>
                  <a:gd name="T22" fmla="*/ 74 w 78"/>
                  <a:gd name="T23" fmla="*/ 24 h 112"/>
                  <a:gd name="T24" fmla="*/ 68 w 78"/>
                  <a:gd name="T25" fmla="*/ 2 h 112"/>
                  <a:gd name="T26" fmla="*/ 62 w 78"/>
                  <a:gd name="T27" fmla="*/ 17 h 112"/>
                  <a:gd name="T28" fmla="*/ 18 w 78"/>
                  <a:gd name="T29" fmla="*/ 92 h 112"/>
                  <a:gd name="T30" fmla="*/ 14 w 78"/>
                  <a:gd name="T31" fmla="*/ 94 h 112"/>
                  <a:gd name="T32" fmla="*/ 14 w 78"/>
                  <a:gd name="T33" fmla="*/ 90 h 112"/>
                  <a:gd name="T34" fmla="*/ 57 w 78"/>
                  <a:gd name="T35" fmla="*/ 15 h 112"/>
                  <a:gd name="T36" fmla="*/ 61 w 78"/>
                  <a:gd name="T37" fmla="*/ 14 h 112"/>
                  <a:gd name="T38" fmla="*/ 62 w 78"/>
                  <a:gd name="T39" fmla="*/ 1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8" h="112">
                    <a:moveTo>
                      <a:pt x="68" y="2"/>
                    </a:moveTo>
                    <a:cubicBezTo>
                      <a:pt x="65" y="1"/>
                      <a:pt x="62" y="0"/>
                      <a:pt x="60" y="0"/>
                    </a:cubicBezTo>
                    <a:cubicBezTo>
                      <a:pt x="54" y="0"/>
                      <a:pt x="48" y="3"/>
                      <a:pt x="46" y="8"/>
                    </a:cubicBezTo>
                    <a:cubicBezTo>
                      <a:pt x="1" y="85"/>
                      <a:pt x="1" y="85"/>
                      <a:pt x="1" y="85"/>
                    </a:cubicBezTo>
                    <a:cubicBezTo>
                      <a:pt x="1" y="86"/>
                      <a:pt x="0" y="87"/>
                      <a:pt x="0" y="88"/>
                    </a:cubicBezTo>
                    <a:cubicBezTo>
                      <a:pt x="1" y="106"/>
                      <a:pt x="1" y="106"/>
                      <a:pt x="1" y="106"/>
                    </a:cubicBezTo>
                    <a:cubicBezTo>
                      <a:pt x="1" y="108"/>
                      <a:pt x="2" y="110"/>
                      <a:pt x="4" y="112"/>
                    </a:cubicBezTo>
                    <a:cubicBezTo>
                      <a:pt x="5" y="112"/>
                      <a:pt x="7" y="112"/>
                      <a:pt x="8" y="112"/>
                    </a:cubicBezTo>
                    <a:cubicBezTo>
                      <a:pt x="9" y="112"/>
                      <a:pt x="10" y="112"/>
                      <a:pt x="11" y="112"/>
                    </a:cubicBezTo>
                    <a:cubicBezTo>
                      <a:pt x="27" y="103"/>
                      <a:pt x="27" y="103"/>
                      <a:pt x="27" y="103"/>
                    </a:cubicBezTo>
                    <a:cubicBezTo>
                      <a:pt x="28" y="103"/>
                      <a:pt x="29" y="102"/>
                      <a:pt x="29" y="101"/>
                    </a:cubicBezTo>
                    <a:cubicBezTo>
                      <a:pt x="74" y="24"/>
                      <a:pt x="74" y="24"/>
                      <a:pt x="74" y="24"/>
                    </a:cubicBezTo>
                    <a:cubicBezTo>
                      <a:pt x="78" y="16"/>
                      <a:pt x="75" y="7"/>
                      <a:pt x="68" y="2"/>
                    </a:cubicBezTo>
                    <a:moveTo>
                      <a:pt x="62" y="17"/>
                    </a:moveTo>
                    <a:cubicBezTo>
                      <a:pt x="18" y="92"/>
                      <a:pt x="18" y="92"/>
                      <a:pt x="18" y="92"/>
                    </a:cubicBezTo>
                    <a:cubicBezTo>
                      <a:pt x="14" y="94"/>
                      <a:pt x="14" y="94"/>
                      <a:pt x="14" y="94"/>
                    </a:cubicBezTo>
                    <a:cubicBezTo>
                      <a:pt x="14" y="90"/>
                      <a:pt x="14" y="90"/>
                      <a:pt x="14" y="90"/>
                    </a:cubicBezTo>
                    <a:cubicBezTo>
                      <a:pt x="57" y="15"/>
                      <a:pt x="57" y="15"/>
                      <a:pt x="57" y="15"/>
                    </a:cubicBezTo>
                    <a:cubicBezTo>
                      <a:pt x="58" y="14"/>
                      <a:pt x="60" y="13"/>
                      <a:pt x="61" y="14"/>
                    </a:cubicBezTo>
                    <a:cubicBezTo>
                      <a:pt x="62" y="15"/>
                      <a:pt x="62" y="16"/>
                      <a:pt x="62" y="17"/>
                    </a:cubicBezTo>
                  </a:path>
                </a:pathLst>
              </a:custGeom>
              <a:grpFill/>
              <a:ln w="9525">
                <a:solidFill>
                  <a:schemeClr val="bg1"/>
                </a:solidFill>
                <a:round/>
              </a:ln>
            </p:spPr>
            <p:txBody>
              <a:bodyPr/>
              <a:p>
                <a:endParaRPr lang="zh-CN" altLang="en-US" sz="1400"/>
              </a:p>
            </p:txBody>
          </p:sp>
          <p:sp>
            <p:nvSpPr>
              <p:cNvPr id="18" name="Freeform 31"/>
              <p:cNvSpPr/>
              <p:nvPr/>
            </p:nvSpPr>
            <p:spPr bwMode="auto">
              <a:xfrm>
                <a:off x="24" y="46"/>
                <a:ext cx="49" cy="14"/>
              </a:xfrm>
              <a:custGeom>
                <a:avLst/>
                <a:gdLst>
                  <a:gd name="T0" fmla="*/ 48 w 48"/>
                  <a:gd name="T1" fmla="*/ 7 h 14"/>
                  <a:gd name="T2" fmla="*/ 42 w 48"/>
                  <a:gd name="T3" fmla="*/ 0 h 14"/>
                  <a:gd name="T4" fmla="*/ 7 w 48"/>
                  <a:gd name="T5" fmla="*/ 0 h 14"/>
                  <a:gd name="T6" fmla="*/ 0 w 48"/>
                  <a:gd name="T7" fmla="*/ 7 h 14"/>
                  <a:gd name="T8" fmla="*/ 7 w 48"/>
                  <a:gd name="T9" fmla="*/ 14 h 14"/>
                  <a:gd name="T10" fmla="*/ 42 w 48"/>
                  <a:gd name="T11" fmla="*/ 14 h 14"/>
                  <a:gd name="T12" fmla="*/ 48 w 48"/>
                  <a:gd name="T13" fmla="*/ 7 h 14"/>
                </a:gdLst>
                <a:ahLst/>
                <a:cxnLst>
                  <a:cxn ang="0">
                    <a:pos x="T0" y="T1"/>
                  </a:cxn>
                  <a:cxn ang="0">
                    <a:pos x="T2" y="T3"/>
                  </a:cxn>
                  <a:cxn ang="0">
                    <a:pos x="T4" y="T5"/>
                  </a:cxn>
                  <a:cxn ang="0">
                    <a:pos x="T6" y="T7"/>
                  </a:cxn>
                  <a:cxn ang="0">
                    <a:pos x="T8" y="T9"/>
                  </a:cxn>
                  <a:cxn ang="0">
                    <a:pos x="T10" y="T11"/>
                  </a:cxn>
                  <a:cxn ang="0">
                    <a:pos x="T12" y="T13"/>
                  </a:cxn>
                </a:cxnLst>
                <a:rect l="0" t="0" r="r" b="b"/>
                <a:pathLst>
                  <a:path w="48" h="14">
                    <a:moveTo>
                      <a:pt x="48" y="7"/>
                    </a:moveTo>
                    <a:cubicBezTo>
                      <a:pt x="48" y="3"/>
                      <a:pt x="45" y="0"/>
                      <a:pt x="42" y="0"/>
                    </a:cubicBezTo>
                    <a:cubicBezTo>
                      <a:pt x="7" y="0"/>
                      <a:pt x="7" y="0"/>
                      <a:pt x="7" y="0"/>
                    </a:cubicBezTo>
                    <a:cubicBezTo>
                      <a:pt x="3" y="0"/>
                      <a:pt x="0" y="3"/>
                      <a:pt x="0" y="7"/>
                    </a:cubicBezTo>
                    <a:cubicBezTo>
                      <a:pt x="0" y="11"/>
                      <a:pt x="3" y="14"/>
                      <a:pt x="7" y="14"/>
                    </a:cubicBezTo>
                    <a:cubicBezTo>
                      <a:pt x="42" y="14"/>
                      <a:pt x="42" y="14"/>
                      <a:pt x="42" y="14"/>
                    </a:cubicBezTo>
                    <a:cubicBezTo>
                      <a:pt x="45" y="14"/>
                      <a:pt x="48" y="11"/>
                      <a:pt x="48" y="7"/>
                    </a:cubicBezTo>
                  </a:path>
                </a:pathLst>
              </a:custGeom>
              <a:grpFill/>
              <a:ln w="9525">
                <a:solidFill>
                  <a:schemeClr val="bg1"/>
                </a:solidFill>
                <a:round/>
              </a:ln>
            </p:spPr>
            <p:txBody>
              <a:bodyPr/>
              <a:p>
                <a:endParaRPr lang="zh-CN" altLang="en-US" sz="1400"/>
              </a:p>
            </p:txBody>
          </p:sp>
          <p:sp>
            <p:nvSpPr>
              <p:cNvPr id="22" name="Freeform 32"/>
              <p:cNvSpPr/>
              <p:nvPr/>
            </p:nvSpPr>
            <p:spPr bwMode="auto">
              <a:xfrm>
                <a:off x="24" y="73"/>
                <a:ext cx="32" cy="15"/>
              </a:xfrm>
              <a:custGeom>
                <a:avLst/>
                <a:gdLst>
                  <a:gd name="T0" fmla="*/ 7 w 31"/>
                  <a:gd name="T1" fmla="*/ 0 h 14"/>
                  <a:gd name="T2" fmla="*/ 0 w 31"/>
                  <a:gd name="T3" fmla="*/ 7 h 14"/>
                  <a:gd name="T4" fmla="*/ 7 w 31"/>
                  <a:gd name="T5" fmla="*/ 14 h 14"/>
                  <a:gd name="T6" fmla="*/ 24 w 31"/>
                  <a:gd name="T7" fmla="*/ 14 h 14"/>
                  <a:gd name="T8" fmla="*/ 31 w 31"/>
                  <a:gd name="T9" fmla="*/ 7 h 14"/>
                  <a:gd name="T10" fmla="*/ 24 w 31"/>
                  <a:gd name="T11" fmla="*/ 0 h 14"/>
                  <a:gd name="T12" fmla="*/ 7 w 31"/>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31" h="14">
                    <a:moveTo>
                      <a:pt x="7" y="0"/>
                    </a:moveTo>
                    <a:cubicBezTo>
                      <a:pt x="3" y="0"/>
                      <a:pt x="0" y="3"/>
                      <a:pt x="0" y="7"/>
                    </a:cubicBezTo>
                    <a:cubicBezTo>
                      <a:pt x="0" y="11"/>
                      <a:pt x="3" y="14"/>
                      <a:pt x="7" y="14"/>
                    </a:cubicBezTo>
                    <a:cubicBezTo>
                      <a:pt x="24" y="14"/>
                      <a:pt x="24" y="14"/>
                      <a:pt x="24" y="14"/>
                    </a:cubicBezTo>
                    <a:cubicBezTo>
                      <a:pt x="28" y="14"/>
                      <a:pt x="31" y="11"/>
                      <a:pt x="31" y="7"/>
                    </a:cubicBezTo>
                    <a:cubicBezTo>
                      <a:pt x="31" y="3"/>
                      <a:pt x="28" y="0"/>
                      <a:pt x="24" y="0"/>
                    </a:cubicBezTo>
                    <a:lnTo>
                      <a:pt x="7" y="0"/>
                    </a:lnTo>
                    <a:close/>
                  </a:path>
                </a:pathLst>
              </a:custGeom>
              <a:grpFill/>
              <a:ln w="9525">
                <a:solidFill>
                  <a:schemeClr val="bg1"/>
                </a:solidFill>
                <a:round/>
              </a:ln>
            </p:spPr>
            <p:txBody>
              <a:bodyPr/>
              <a:p>
                <a:endParaRPr lang="zh-CN" altLang="en-US" sz="1400"/>
              </a:p>
            </p:txBody>
          </p:sp>
        </p:grpSp>
      </p:grpSp>
      <p:sp>
        <p:nvSpPr>
          <p:cNvPr id="23" name="文本框 22"/>
          <p:cNvSpPr txBox="1"/>
          <p:nvPr/>
        </p:nvSpPr>
        <p:spPr>
          <a:xfrm>
            <a:off x="7583170" y="4272280"/>
            <a:ext cx="4375150" cy="1938020"/>
          </a:xfrm>
          <a:prstGeom prst="rect">
            <a:avLst/>
          </a:prstGeom>
          <a:noFill/>
        </p:spPr>
        <p:txBody>
          <a:bodyPr wrap="square" rtlCol="0">
            <a:spAutoFit/>
          </a:bodyPr>
          <a:p>
            <a:r>
              <a:rPr lang="zh-CN" altLang="en-US" sz="2400" b="1"/>
              <a:t>考查谓语动词</a:t>
            </a:r>
            <a:endParaRPr lang="zh-CN" altLang="en-US" sz="2400" b="1"/>
          </a:p>
          <a:p>
            <a:pPr lvl="1"/>
            <a:r>
              <a:rPr lang="en-US" sz="2400"/>
              <a:t>It is suggested that the last hour or day (should) be spent on reflection...</a:t>
            </a:r>
            <a:endParaRPr lang="en-US" sz="2400"/>
          </a:p>
          <a:p>
            <a:pPr lvl="1"/>
            <a:r>
              <a:rPr lang="zh-CN" altLang="en-US" sz="2400"/>
              <a:t>虚拟语气</a:t>
            </a:r>
            <a:endParaRPr lang="zh-CN" altLang="en-US" sz="2400"/>
          </a:p>
        </p:txBody>
      </p:sp>
      <p:cxnSp>
        <p:nvCxnSpPr>
          <p:cNvPr id="25" name="直接连接符 24"/>
          <p:cNvCxnSpPr/>
          <p:nvPr/>
        </p:nvCxnSpPr>
        <p:spPr>
          <a:xfrm flipV="1">
            <a:off x="6672580" y="1108710"/>
            <a:ext cx="22860" cy="5381625"/>
          </a:xfrm>
          <a:prstGeom prst="line">
            <a:avLst/>
          </a:prstGeom>
          <a:ln w="38100">
            <a:solidFill>
              <a:srgbClr val="F7B1A6"/>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878205" y="1727835"/>
            <a:ext cx="5888355" cy="2934335"/>
          </a:xfrm>
          <a:prstGeom prst="rect">
            <a:avLst/>
          </a:prstGeom>
          <a:noFill/>
        </p:spPr>
        <p:txBody>
          <a:bodyPr wrap="square" rtlCol="0">
            <a:spAutoFit/>
          </a:bodyPr>
          <a:p>
            <a:pPr algn="l">
              <a:lnSpc>
                <a:spcPct val="110000"/>
              </a:lnSpc>
            </a:pPr>
            <a:r>
              <a:rPr lang="en-US" altLang="zh-CN" sz="2800">
                <a:solidFill>
                  <a:schemeClr val="bg2">
                    <a:lumMod val="50000"/>
                  </a:schemeClr>
                </a:solidFill>
                <a:latin typeface="Calibri" panose="020F0502020204030204" pitchFamily="34" charset="0"/>
                <a:ea typeface="黑体" panose="02010609060101010101" charset="-122"/>
                <a:cs typeface="Calibri" panose="020F0502020204030204" pitchFamily="34" charset="0"/>
              </a:rPr>
              <a:t>……Documenting our accomplishments will be helpful to our professional _________(grow) and bring more joy into our job. Besides, ______ action list is highly recommended. Forget the terrible “to-do” list, experts say.…</a:t>
            </a:r>
            <a:endParaRPr lang="en-US" altLang="zh-CN" sz="2800">
              <a:solidFill>
                <a:schemeClr val="bg2">
                  <a:lumMod val="50000"/>
                </a:schemeClr>
              </a:solidFill>
              <a:latin typeface="Calibri" panose="020F0502020204030204" pitchFamily="34" charset="0"/>
              <a:ea typeface="黑体" panose="02010609060101010101" charset="-122"/>
              <a:cs typeface="Calibri" panose="020F0502020204030204" pitchFamily="34" charset="0"/>
            </a:endParaRPr>
          </a:p>
        </p:txBody>
      </p:sp>
      <p:cxnSp>
        <p:nvCxnSpPr>
          <p:cNvPr id="8" name="直接连接符 7"/>
          <p:cNvCxnSpPr/>
          <p:nvPr/>
        </p:nvCxnSpPr>
        <p:spPr>
          <a:xfrm flipV="1">
            <a:off x="327660" y="1090295"/>
            <a:ext cx="11534775" cy="14605"/>
          </a:xfrm>
          <a:prstGeom prst="line">
            <a:avLst/>
          </a:prstGeom>
          <a:ln w="38100">
            <a:solidFill>
              <a:srgbClr val="788EAC"/>
            </a:solidFill>
          </a:ln>
        </p:spPr>
        <p:style>
          <a:lnRef idx="1">
            <a:schemeClr val="accent1"/>
          </a:lnRef>
          <a:fillRef idx="0">
            <a:schemeClr val="accent1"/>
          </a:fillRef>
          <a:effectRef idx="0">
            <a:schemeClr val="accent1"/>
          </a:effectRef>
          <a:fontRef idx="minor">
            <a:schemeClr val="tx1"/>
          </a:fontRef>
        </p:style>
      </p:cxnSp>
      <p:sp>
        <p:nvSpPr>
          <p:cNvPr id="11" name="椭圆 12"/>
          <p:cNvSpPr/>
          <p:nvPr/>
        </p:nvSpPr>
        <p:spPr>
          <a:xfrm>
            <a:off x="2272394" y="488496"/>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12" name="组合 11"/>
          <p:cNvGrpSpPr/>
          <p:nvPr/>
        </p:nvGrpSpPr>
        <p:grpSpPr>
          <a:xfrm>
            <a:off x="334963" y="536586"/>
            <a:ext cx="1937543" cy="571960"/>
            <a:chOff x="334963" y="455941"/>
            <a:chExt cx="1937543" cy="571960"/>
          </a:xfrm>
        </p:grpSpPr>
        <p:sp>
          <p:nvSpPr>
            <p:cNvPr id="13" name="文本框 12"/>
            <p:cNvSpPr txBox="1"/>
            <p:nvPr/>
          </p:nvSpPr>
          <p:spPr>
            <a:xfrm>
              <a:off x="545941" y="455941"/>
              <a:ext cx="1726565" cy="460375"/>
            </a:xfrm>
            <a:prstGeom prst="rect">
              <a:avLst/>
            </a:prstGeom>
            <a:noFill/>
          </p:spPr>
          <p:txBody>
            <a:bodyPr wrap="none" rtlCol="0">
              <a:spAutoFit/>
            </a:bodyPr>
            <a:lstStyle/>
            <a:p>
              <a:r>
                <a:rPr lang="en-US" altLang="zh-CN" sz="2400" b="1" dirty="0">
                  <a:solidFill>
                    <a:srgbClr val="7188A8"/>
                  </a:solidFill>
                  <a:latin typeface="Impact" panose="020B0806030902050204" charset="0"/>
                  <a:cs typeface="Impact" panose="020B0806030902050204" charset="0"/>
                  <a:sym typeface="+mn-lt"/>
                </a:rPr>
                <a:t>Blank Filling</a:t>
              </a:r>
              <a:endParaRPr lang="en-US" altLang="zh-CN" sz="2400" b="1" dirty="0">
                <a:solidFill>
                  <a:srgbClr val="7188A8"/>
                </a:solidFill>
                <a:latin typeface="Impact" panose="020B0806030902050204" charset="0"/>
                <a:cs typeface="Impact" panose="020B0806030902050204" charset="0"/>
                <a:sym typeface="+mn-lt"/>
              </a:endParaRPr>
            </a:p>
          </p:txBody>
        </p:sp>
        <p:sp>
          <p:nvSpPr>
            <p:cNvPr id="15" name="矩形 14"/>
            <p:cNvSpPr/>
            <p:nvPr/>
          </p:nvSpPr>
          <p:spPr>
            <a:xfrm>
              <a:off x="334963" y="486219"/>
              <a:ext cx="278711" cy="541682"/>
            </a:xfrm>
            <a:prstGeom prst="rect">
              <a:avLst/>
            </a:prstGeom>
            <a:solidFill>
              <a:srgbClr val="718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sp>
        <p:nvSpPr>
          <p:cNvPr id="17" name="文本框1"/>
          <p:cNvSpPr txBox="1"/>
          <p:nvPr/>
        </p:nvSpPr>
        <p:spPr>
          <a:xfrm>
            <a:off x="2514238" y="573118"/>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原文出处</a:t>
            </a:r>
            <a:endPar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19" name="椭圆 12"/>
          <p:cNvSpPr/>
          <p:nvPr/>
        </p:nvSpPr>
        <p:spPr>
          <a:xfrm>
            <a:off x="5712189" y="447234"/>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0" name="文本框1"/>
          <p:cNvSpPr txBox="1"/>
          <p:nvPr/>
        </p:nvSpPr>
        <p:spPr>
          <a:xfrm>
            <a:off x="6013088" y="606151"/>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原文标题</a:t>
            </a:r>
            <a:endParaRPr kumimoji="0" lang="id-ID"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24" name="文本框2"/>
          <p:cNvSpPr/>
          <p:nvPr/>
        </p:nvSpPr>
        <p:spPr>
          <a:xfrm>
            <a:off x="7465695" y="461645"/>
            <a:ext cx="3416935" cy="521970"/>
          </a:xfrm>
          <a:prstGeom prst="rect">
            <a:avLst/>
          </a:prstGeom>
        </p:spPr>
        <p:txBody>
          <a:bodyPr wrap="square">
            <a:spAutoFit/>
          </a:bodyPr>
          <a:lstStyle/>
          <a:p>
            <a:pPr>
              <a:lnSpc>
                <a:spcPct val="70000"/>
              </a:lnSpc>
              <a:spcBef>
                <a:spcPts val="2950"/>
              </a:spcBef>
              <a:defRPr/>
            </a:pPr>
            <a:r>
              <a:rPr kumimoji="0"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rPr>
              <a:t>How Successful People Spend the Last Hour of Their Workday</a:t>
            </a:r>
            <a:endParaRPr kumimoji="0"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endParaRPr>
          </a:p>
        </p:txBody>
      </p:sp>
      <p:pic>
        <p:nvPicPr>
          <p:cNvPr id="21" name="图片 20" descr="Z20 阅读理解A"/>
          <p:cNvPicPr>
            <a:picLocks noChangeAspect="1"/>
          </p:cNvPicPr>
          <p:nvPr/>
        </p:nvPicPr>
        <p:blipFill>
          <a:blip r:embed="rId1"/>
          <a:stretch>
            <a:fillRect/>
          </a:stretch>
        </p:blipFill>
        <p:spPr>
          <a:xfrm>
            <a:off x="3616325" y="535940"/>
            <a:ext cx="1281430" cy="461010"/>
          </a:xfrm>
          <a:prstGeom prst="rect">
            <a:avLst/>
          </a:prstGeom>
        </p:spPr>
      </p:pic>
      <p:grpSp>
        <p:nvGrpSpPr>
          <p:cNvPr id="33" name="组合 32"/>
          <p:cNvGrpSpPr/>
          <p:nvPr/>
        </p:nvGrpSpPr>
        <p:grpSpPr>
          <a:xfrm>
            <a:off x="6762750" y="2436495"/>
            <a:ext cx="641985" cy="673100"/>
            <a:chOff x="2139" y="6121"/>
            <a:chExt cx="1440" cy="1440"/>
          </a:xfrm>
        </p:grpSpPr>
        <p:sp>
          <p:nvSpPr>
            <p:cNvPr id="44" name="椭圆 43"/>
            <p:cNvSpPr/>
            <p:nvPr/>
          </p:nvSpPr>
          <p:spPr>
            <a:xfrm>
              <a:off x="2139" y="6121"/>
              <a:ext cx="1440" cy="1440"/>
            </a:xfrm>
            <a:prstGeom prst="ellipse">
              <a:avLst/>
            </a:prstGeom>
            <a:solidFill>
              <a:srgbClr val="F7B1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0"/>
            </a:p>
          </p:txBody>
        </p:sp>
        <p:grpSp>
          <p:nvGrpSpPr>
            <p:cNvPr id="27" name="Group 27"/>
            <p:cNvGrpSpPr/>
            <p:nvPr/>
          </p:nvGrpSpPr>
          <p:grpSpPr bwMode="auto">
            <a:xfrm>
              <a:off x="2563" y="6493"/>
              <a:ext cx="613" cy="777"/>
              <a:chOff x="0" y="0"/>
              <a:chExt cx="127" cy="163"/>
            </a:xfrm>
            <a:solidFill>
              <a:schemeClr val="bg1"/>
            </a:solidFill>
          </p:grpSpPr>
          <p:sp>
            <p:nvSpPr>
              <p:cNvPr id="28" name="Freeform 28"/>
              <p:cNvSpPr/>
              <p:nvPr/>
            </p:nvSpPr>
            <p:spPr bwMode="auto">
              <a:xfrm>
                <a:off x="0" y="0"/>
                <a:ext cx="127" cy="163"/>
              </a:xfrm>
              <a:custGeom>
                <a:avLst/>
                <a:gdLst>
                  <a:gd name="T0" fmla="*/ 28 w 124"/>
                  <a:gd name="T1" fmla="*/ 146 h 159"/>
                  <a:gd name="T2" fmla="*/ 14 w 124"/>
                  <a:gd name="T3" fmla="*/ 146 h 159"/>
                  <a:gd name="T4" fmla="*/ 14 w 124"/>
                  <a:gd name="T5" fmla="*/ 13 h 159"/>
                  <a:gd name="T6" fmla="*/ 117 w 124"/>
                  <a:gd name="T7" fmla="*/ 13 h 159"/>
                  <a:gd name="T8" fmla="*/ 124 w 124"/>
                  <a:gd name="T9" fmla="*/ 7 h 159"/>
                  <a:gd name="T10" fmla="*/ 117 w 124"/>
                  <a:gd name="T11" fmla="*/ 0 h 159"/>
                  <a:gd name="T12" fmla="*/ 7 w 124"/>
                  <a:gd name="T13" fmla="*/ 0 h 159"/>
                  <a:gd name="T14" fmla="*/ 0 w 124"/>
                  <a:gd name="T15" fmla="*/ 7 h 159"/>
                  <a:gd name="T16" fmla="*/ 0 w 124"/>
                  <a:gd name="T17" fmla="*/ 152 h 159"/>
                  <a:gd name="T18" fmla="*/ 7 w 124"/>
                  <a:gd name="T19" fmla="*/ 159 h 159"/>
                  <a:gd name="T20" fmla="*/ 28 w 124"/>
                  <a:gd name="T21" fmla="*/ 159 h 159"/>
                  <a:gd name="T22" fmla="*/ 35 w 124"/>
                  <a:gd name="T23" fmla="*/ 152 h 159"/>
                  <a:gd name="T24" fmla="*/ 28 w 124"/>
                  <a:gd name="T25" fmla="*/ 146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 h="159">
                    <a:moveTo>
                      <a:pt x="28" y="146"/>
                    </a:moveTo>
                    <a:cubicBezTo>
                      <a:pt x="14" y="146"/>
                      <a:pt x="14" y="146"/>
                      <a:pt x="14" y="146"/>
                    </a:cubicBezTo>
                    <a:cubicBezTo>
                      <a:pt x="14" y="13"/>
                      <a:pt x="14" y="13"/>
                      <a:pt x="14" y="13"/>
                    </a:cubicBezTo>
                    <a:cubicBezTo>
                      <a:pt x="117" y="13"/>
                      <a:pt x="117" y="13"/>
                      <a:pt x="117" y="13"/>
                    </a:cubicBezTo>
                    <a:cubicBezTo>
                      <a:pt x="121" y="13"/>
                      <a:pt x="124" y="10"/>
                      <a:pt x="124" y="7"/>
                    </a:cubicBezTo>
                    <a:cubicBezTo>
                      <a:pt x="124" y="3"/>
                      <a:pt x="121" y="0"/>
                      <a:pt x="117" y="0"/>
                    </a:cubicBezTo>
                    <a:cubicBezTo>
                      <a:pt x="7" y="0"/>
                      <a:pt x="7" y="0"/>
                      <a:pt x="7" y="0"/>
                    </a:cubicBezTo>
                    <a:cubicBezTo>
                      <a:pt x="3" y="0"/>
                      <a:pt x="0" y="3"/>
                      <a:pt x="0" y="7"/>
                    </a:cubicBezTo>
                    <a:cubicBezTo>
                      <a:pt x="0" y="152"/>
                      <a:pt x="0" y="152"/>
                      <a:pt x="0" y="152"/>
                    </a:cubicBezTo>
                    <a:cubicBezTo>
                      <a:pt x="0" y="156"/>
                      <a:pt x="3" y="159"/>
                      <a:pt x="7" y="159"/>
                    </a:cubicBezTo>
                    <a:cubicBezTo>
                      <a:pt x="28" y="159"/>
                      <a:pt x="28" y="159"/>
                      <a:pt x="28" y="159"/>
                    </a:cubicBezTo>
                    <a:cubicBezTo>
                      <a:pt x="31" y="159"/>
                      <a:pt x="35" y="156"/>
                      <a:pt x="35" y="152"/>
                    </a:cubicBezTo>
                    <a:cubicBezTo>
                      <a:pt x="35" y="149"/>
                      <a:pt x="31" y="146"/>
                      <a:pt x="28" y="146"/>
                    </a:cubicBezTo>
                  </a:path>
                </a:pathLst>
              </a:custGeom>
              <a:grpFill/>
              <a:ln w="9525">
                <a:solidFill>
                  <a:schemeClr val="bg1"/>
                </a:solidFill>
                <a:round/>
              </a:ln>
            </p:spPr>
            <p:txBody>
              <a:bodyPr/>
              <a:p>
                <a:endParaRPr lang="zh-CN" altLang="en-US" sz="1400"/>
              </a:p>
            </p:txBody>
          </p:sp>
          <p:sp>
            <p:nvSpPr>
              <p:cNvPr id="29" name="Freeform 29"/>
              <p:cNvSpPr/>
              <p:nvPr/>
            </p:nvSpPr>
            <p:spPr bwMode="auto">
              <a:xfrm>
                <a:off x="80" y="95"/>
                <a:ext cx="47" cy="68"/>
              </a:xfrm>
              <a:custGeom>
                <a:avLst/>
                <a:gdLst>
                  <a:gd name="T0" fmla="*/ 39 w 46"/>
                  <a:gd name="T1" fmla="*/ 0 h 66"/>
                  <a:gd name="T2" fmla="*/ 32 w 46"/>
                  <a:gd name="T3" fmla="*/ 7 h 66"/>
                  <a:gd name="T4" fmla="*/ 32 w 46"/>
                  <a:gd name="T5" fmla="*/ 53 h 66"/>
                  <a:gd name="T6" fmla="*/ 7 w 46"/>
                  <a:gd name="T7" fmla="*/ 53 h 66"/>
                  <a:gd name="T8" fmla="*/ 0 w 46"/>
                  <a:gd name="T9" fmla="*/ 59 h 66"/>
                  <a:gd name="T10" fmla="*/ 7 w 46"/>
                  <a:gd name="T11" fmla="*/ 66 h 66"/>
                  <a:gd name="T12" fmla="*/ 39 w 46"/>
                  <a:gd name="T13" fmla="*/ 66 h 66"/>
                  <a:gd name="T14" fmla="*/ 44 w 46"/>
                  <a:gd name="T15" fmla="*/ 64 h 66"/>
                  <a:gd name="T16" fmla="*/ 46 w 46"/>
                  <a:gd name="T17" fmla="*/ 59 h 66"/>
                  <a:gd name="T18" fmla="*/ 46 w 46"/>
                  <a:gd name="T19" fmla="*/ 7 h 66"/>
                  <a:gd name="T20" fmla="*/ 39 w 46"/>
                  <a:gd name="T21"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 h="66">
                    <a:moveTo>
                      <a:pt x="39" y="0"/>
                    </a:moveTo>
                    <a:cubicBezTo>
                      <a:pt x="35" y="0"/>
                      <a:pt x="32" y="3"/>
                      <a:pt x="32" y="7"/>
                    </a:cubicBezTo>
                    <a:cubicBezTo>
                      <a:pt x="32" y="53"/>
                      <a:pt x="32" y="53"/>
                      <a:pt x="32" y="53"/>
                    </a:cubicBezTo>
                    <a:cubicBezTo>
                      <a:pt x="7" y="53"/>
                      <a:pt x="7" y="53"/>
                      <a:pt x="7" y="53"/>
                    </a:cubicBezTo>
                    <a:cubicBezTo>
                      <a:pt x="3" y="53"/>
                      <a:pt x="0" y="56"/>
                      <a:pt x="0" y="59"/>
                    </a:cubicBezTo>
                    <a:cubicBezTo>
                      <a:pt x="0" y="63"/>
                      <a:pt x="3" y="66"/>
                      <a:pt x="7" y="66"/>
                    </a:cubicBezTo>
                    <a:cubicBezTo>
                      <a:pt x="39" y="66"/>
                      <a:pt x="39" y="66"/>
                      <a:pt x="39" y="66"/>
                    </a:cubicBezTo>
                    <a:cubicBezTo>
                      <a:pt x="41" y="66"/>
                      <a:pt x="43" y="66"/>
                      <a:pt x="44" y="64"/>
                    </a:cubicBezTo>
                    <a:cubicBezTo>
                      <a:pt x="45" y="63"/>
                      <a:pt x="46" y="61"/>
                      <a:pt x="46" y="59"/>
                    </a:cubicBezTo>
                    <a:cubicBezTo>
                      <a:pt x="46" y="7"/>
                      <a:pt x="46" y="7"/>
                      <a:pt x="46" y="7"/>
                    </a:cubicBezTo>
                    <a:cubicBezTo>
                      <a:pt x="46" y="3"/>
                      <a:pt x="43" y="0"/>
                      <a:pt x="39" y="0"/>
                    </a:cubicBezTo>
                  </a:path>
                </a:pathLst>
              </a:custGeom>
              <a:grpFill/>
              <a:ln w="9525">
                <a:solidFill>
                  <a:schemeClr val="bg1"/>
                </a:solidFill>
                <a:round/>
              </a:ln>
            </p:spPr>
            <p:txBody>
              <a:bodyPr/>
              <a:p>
                <a:endParaRPr lang="zh-CN" altLang="en-US" sz="1400"/>
              </a:p>
            </p:txBody>
          </p:sp>
          <p:sp>
            <p:nvSpPr>
              <p:cNvPr id="30" name="Freeform 30"/>
              <p:cNvSpPr>
                <a:spLocks noEditPoints="1"/>
              </p:cNvSpPr>
              <p:nvPr/>
            </p:nvSpPr>
            <p:spPr bwMode="auto">
              <a:xfrm>
                <a:off x="46" y="34"/>
                <a:ext cx="79" cy="114"/>
              </a:xfrm>
              <a:custGeom>
                <a:avLst/>
                <a:gdLst>
                  <a:gd name="T0" fmla="*/ 68 w 78"/>
                  <a:gd name="T1" fmla="*/ 2 h 112"/>
                  <a:gd name="T2" fmla="*/ 60 w 78"/>
                  <a:gd name="T3" fmla="*/ 0 h 112"/>
                  <a:gd name="T4" fmla="*/ 46 w 78"/>
                  <a:gd name="T5" fmla="*/ 8 h 112"/>
                  <a:gd name="T6" fmla="*/ 1 w 78"/>
                  <a:gd name="T7" fmla="*/ 85 h 112"/>
                  <a:gd name="T8" fmla="*/ 0 w 78"/>
                  <a:gd name="T9" fmla="*/ 88 h 112"/>
                  <a:gd name="T10" fmla="*/ 1 w 78"/>
                  <a:gd name="T11" fmla="*/ 106 h 112"/>
                  <a:gd name="T12" fmla="*/ 4 w 78"/>
                  <a:gd name="T13" fmla="*/ 112 h 112"/>
                  <a:gd name="T14" fmla="*/ 8 w 78"/>
                  <a:gd name="T15" fmla="*/ 112 h 112"/>
                  <a:gd name="T16" fmla="*/ 11 w 78"/>
                  <a:gd name="T17" fmla="*/ 112 h 112"/>
                  <a:gd name="T18" fmla="*/ 27 w 78"/>
                  <a:gd name="T19" fmla="*/ 103 h 112"/>
                  <a:gd name="T20" fmla="*/ 29 w 78"/>
                  <a:gd name="T21" fmla="*/ 101 h 112"/>
                  <a:gd name="T22" fmla="*/ 74 w 78"/>
                  <a:gd name="T23" fmla="*/ 24 h 112"/>
                  <a:gd name="T24" fmla="*/ 68 w 78"/>
                  <a:gd name="T25" fmla="*/ 2 h 112"/>
                  <a:gd name="T26" fmla="*/ 62 w 78"/>
                  <a:gd name="T27" fmla="*/ 17 h 112"/>
                  <a:gd name="T28" fmla="*/ 18 w 78"/>
                  <a:gd name="T29" fmla="*/ 92 h 112"/>
                  <a:gd name="T30" fmla="*/ 14 w 78"/>
                  <a:gd name="T31" fmla="*/ 94 h 112"/>
                  <a:gd name="T32" fmla="*/ 14 w 78"/>
                  <a:gd name="T33" fmla="*/ 90 h 112"/>
                  <a:gd name="T34" fmla="*/ 57 w 78"/>
                  <a:gd name="T35" fmla="*/ 15 h 112"/>
                  <a:gd name="T36" fmla="*/ 61 w 78"/>
                  <a:gd name="T37" fmla="*/ 14 h 112"/>
                  <a:gd name="T38" fmla="*/ 62 w 78"/>
                  <a:gd name="T39" fmla="*/ 1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8" h="112">
                    <a:moveTo>
                      <a:pt x="68" y="2"/>
                    </a:moveTo>
                    <a:cubicBezTo>
                      <a:pt x="65" y="1"/>
                      <a:pt x="62" y="0"/>
                      <a:pt x="60" y="0"/>
                    </a:cubicBezTo>
                    <a:cubicBezTo>
                      <a:pt x="54" y="0"/>
                      <a:pt x="48" y="3"/>
                      <a:pt x="46" y="8"/>
                    </a:cubicBezTo>
                    <a:cubicBezTo>
                      <a:pt x="1" y="85"/>
                      <a:pt x="1" y="85"/>
                      <a:pt x="1" y="85"/>
                    </a:cubicBezTo>
                    <a:cubicBezTo>
                      <a:pt x="1" y="86"/>
                      <a:pt x="0" y="87"/>
                      <a:pt x="0" y="88"/>
                    </a:cubicBezTo>
                    <a:cubicBezTo>
                      <a:pt x="1" y="106"/>
                      <a:pt x="1" y="106"/>
                      <a:pt x="1" y="106"/>
                    </a:cubicBezTo>
                    <a:cubicBezTo>
                      <a:pt x="1" y="108"/>
                      <a:pt x="2" y="110"/>
                      <a:pt x="4" y="112"/>
                    </a:cubicBezTo>
                    <a:cubicBezTo>
                      <a:pt x="5" y="112"/>
                      <a:pt x="7" y="112"/>
                      <a:pt x="8" y="112"/>
                    </a:cubicBezTo>
                    <a:cubicBezTo>
                      <a:pt x="9" y="112"/>
                      <a:pt x="10" y="112"/>
                      <a:pt x="11" y="112"/>
                    </a:cubicBezTo>
                    <a:cubicBezTo>
                      <a:pt x="27" y="103"/>
                      <a:pt x="27" y="103"/>
                      <a:pt x="27" y="103"/>
                    </a:cubicBezTo>
                    <a:cubicBezTo>
                      <a:pt x="28" y="103"/>
                      <a:pt x="29" y="102"/>
                      <a:pt x="29" y="101"/>
                    </a:cubicBezTo>
                    <a:cubicBezTo>
                      <a:pt x="74" y="24"/>
                      <a:pt x="74" y="24"/>
                      <a:pt x="74" y="24"/>
                    </a:cubicBezTo>
                    <a:cubicBezTo>
                      <a:pt x="78" y="16"/>
                      <a:pt x="75" y="7"/>
                      <a:pt x="68" y="2"/>
                    </a:cubicBezTo>
                    <a:moveTo>
                      <a:pt x="62" y="17"/>
                    </a:moveTo>
                    <a:cubicBezTo>
                      <a:pt x="18" y="92"/>
                      <a:pt x="18" y="92"/>
                      <a:pt x="18" y="92"/>
                    </a:cubicBezTo>
                    <a:cubicBezTo>
                      <a:pt x="14" y="94"/>
                      <a:pt x="14" y="94"/>
                      <a:pt x="14" y="94"/>
                    </a:cubicBezTo>
                    <a:cubicBezTo>
                      <a:pt x="14" y="90"/>
                      <a:pt x="14" y="90"/>
                      <a:pt x="14" y="90"/>
                    </a:cubicBezTo>
                    <a:cubicBezTo>
                      <a:pt x="57" y="15"/>
                      <a:pt x="57" y="15"/>
                      <a:pt x="57" y="15"/>
                    </a:cubicBezTo>
                    <a:cubicBezTo>
                      <a:pt x="58" y="14"/>
                      <a:pt x="60" y="13"/>
                      <a:pt x="61" y="14"/>
                    </a:cubicBezTo>
                    <a:cubicBezTo>
                      <a:pt x="62" y="15"/>
                      <a:pt x="62" y="16"/>
                      <a:pt x="62" y="17"/>
                    </a:cubicBezTo>
                  </a:path>
                </a:pathLst>
              </a:custGeom>
              <a:grpFill/>
              <a:ln w="9525">
                <a:solidFill>
                  <a:schemeClr val="bg1"/>
                </a:solidFill>
                <a:round/>
              </a:ln>
            </p:spPr>
            <p:txBody>
              <a:bodyPr/>
              <a:p>
                <a:endParaRPr lang="zh-CN" altLang="en-US" sz="1400"/>
              </a:p>
            </p:txBody>
          </p:sp>
          <p:sp>
            <p:nvSpPr>
              <p:cNvPr id="31" name="Freeform 31"/>
              <p:cNvSpPr/>
              <p:nvPr/>
            </p:nvSpPr>
            <p:spPr bwMode="auto">
              <a:xfrm>
                <a:off x="24" y="46"/>
                <a:ext cx="49" cy="14"/>
              </a:xfrm>
              <a:custGeom>
                <a:avLst/>
                <a:gdLst>
                  <a:gd name="T0" fmla="*/ 48 w 48"/>
                  <a:gd name="T1" fmla="*/ 7 h 14"/>
                  <a:gd name="T2" fmla="*/ 42 w 48"/>
                  <a:gd name="T3" fmla="*/ 0 h 14"/>
                  <a:gd name="T4" fmla="*/ 7 w 48"/>
                  <a:gd name="T5" fmla="*/ 0 h 14"/>
                  <a:gd name="T6" fmla="*/ 0 w 48"/>
                  <a:gd name="T7" fmla="*/ 7 h 14"/>
                  <a:gd name="T8" fmla="*/ 7 w 48"/>
                  <a:gd name="T9" fmla="*/ 14 h 14"/>
                  <a:gd name="T10" fmla="*/ 42 w 48"/>
                  <a:gd name="T11" fmla="*/ 14 h 14"/>
                  <a:gd name="T12" fmla="*/ 48 w 48"/>
                  <a:gd name="T13" fmla="*/ 7 h 14"/>
                </a:gdLst>
                <a:ahLst/>
                <a:cxnLst>
                  <a:cxn ang="0">
                    <a:pos x="T0" y="T1"/>
                  </a:cxn>
                  <a:cxn ang="0">
                    <a:pos x="T2" y="T3"/>
                  </a:cxn>
                  <a:cxn ang="0">
                    <a:pos x="T4" y="T5"/>
                  </a:cxn>
                  <a:cxn ang="0">
                    <a:pos x="T6" y="T7"/>
                  </a:cxn>
                  <a:cxn ang="0">
                    <a:pos x="T8" y="T9"/>
                  </a:cxn>
                  <a:cxn ang="0">
                    <a:pos x="T10" y="T11"/>
                  </a:cxn>
                  <a:cxn ang="0">
                    <a:pos x="T12" y="T13"/>
                  </a:cxn>
                </a:cxnLst>
                <a:rect l="0" t="0" r="r" b="b"/>
                <a:pathLst>
                  <a:path w="48" h="14">
                    <a:moveTo>
                      <a:pt x="48" y="7"/>
                    </a:moveTo>
                    <a:cubicBezTo>
                      <a:pt x="48" y="3"/>
                      <a:pt x="45" y="0"/>
                      <a:pt x="42" y="0"/>
                    </a:cubicBezTo>
                    <a:cubicBezTo>
                      <a:pt x="7" y="0"/>
                      <a:pt x="7" y="0"/>
                      <a:pt x="7" y="0"/>
                    </a:cubicBezTo>
                    <a:cubicBezTo>
                      <a:pt x="3" y="0"/>
                      <a:pt x="0" y="3"/>
                      <a:pt x="0" y="7"/>
                    </a:cubicBezTo>
                    <a:cubicBezTo>
                      <a:pt x="0" y="11"/>
                      <a:pt x="3" y="14"/>
                      <a:pt x="7" y="14"/>
                    </a:cubicBezTo>
                    <a:cubicBezTo>
                      <a:pt x="42" y="14"/>
                      <a:pt x="42" y="14"/>
                      <a:pt x="42" y="14"/>
                    </a:cubicBezTo>
                    <a:cubicBezTo>
                      <a:pt x="45" y="14"/>
                      <a:pt x="48" y="11"/>
                      <a:pt x="48" y="7"/>
                    </a:cubicBezTo>
                  </a:path>
                </a:pathLst>
              </a:custGeom>
              <a:grpFill/>
              <a:ln w="9525">
                <a:solidFill>
                  <a:schemeClr val="bg1"/>
                </a:solidFill>
                <a:round/>
              </a:ln>
            </p:spPr>
            <p:txBody>
              <a:bodyPr/>
              <a:p>
                <a:endParaRPr lang="zh-CN" altLang="en-US" sz="1400"/>
              </a:p>
            </p:txBody>
          </p:sp>
          <p:sp>
            <p:nvSpPr>
              <p:cNvPr id="32" name="Freeform 32"/>
              <p:cNvSpPr/>
              <p:nvPr/>
            </p:nvSpPr>
            <p:spPr bwMode="auto">
              <a:xfrm>
                <a:off x="24" y="73"/>
                <a:ext cx="32" cy="15"/>
              </a:xfrm>
              <a:custGeom>
                <a:avLst/>
                <a:gdLst>
                  <a:gd name="T0" fmla="*/ 7 w 31"/>
                  <a:gd name="T1" fmla="*/ 0 h 14"/>
                  <a:gd name="T2" fmla="*/ 0 w 31"/>
                  <a:gd name="T3" fmla="*/ 7 h 14"/>
                  <a:gd name="T4" fmla="*/ 7 w 31"/>
                  <a:gd name="T5" fmla="*/ 14 h 14"/>
                  <a:gd name="T6" fmla="*/ 24 w 31"/>
                  <a:gd name="T7" fmla="*/ 14 h 14"/>
                  <a:gd name="T8" fmla="*/ 31 w 31"/>
                  <a:gd name="T9" fmla="*/ 7 h 14"/>
                  <a:gd name="T10" fmla="*/ 24 w 31"/>
                  <a:gd name="T11" fmla="*/ 0 h 14"/>
                  <a:gd name="T12" fmla="*/ 7 w 31"/>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31" h="14">
                    <a:moveTo>
                      <a:pt x="7" y="0"/>
                    </a:moveTo>
                    <a:cubicBezTo>
                      <a:pt x="3" y="0"/>
                      <a:pt x="0" y="3"/>
                      <a:pt x="0" y="7"/>
                    </a:cubicBezTo>
                    <a:cubicBezTo>
                      <a:pt x="0" y="11"/>
                      <a:pt x="3" y="14"/>
                      <a:pt x="7" y="14"/>
                    </a:cubicBezTo>
                    <a:cubicBezTo>
                      <a:pt x="24" y="14"/>
                      <a:pt x="24" y="14"/>
                      <a:pt x="24" y="14"/>
                    </a:cubicBezTo>
                    <a:cubicBezTo>
                      <a:pt x="28" y="14"/>
                      <a:pt x="31" y="11"/>
                      <a:pt x="31" y="7"/>
                    </a:cubicBezTo>
                    <a:cubicBezTo>
                      <a:pt x="31" y="3"/>
                      <a:pt x="28" y="0"/>
                      <a:pt x="24" y="0"/>
                    </a:cubicBezTo>
                    <a:lnTo>
                      <a:pt x="7" y="0"/>
                    </a:lnTo>
                    <a:close/>
                  </a:path>
                </a:pathLst>
              </a:custGeom>
              <a:grpFill/>
              <a:ln w="9525">
                <a:solidFill>
                  <a:schemeClr val="bg1"/>
                </a:solidFill>
                <a:round/>
              </a:ln>
            </p:spPr>
            <p:txBody>
              <a:bodyPr/>
              <a:p>
                <a:endParaRPr lang="zh-CN" altLang="en-US" sz="1400"/>
              </a:p>
            </p:txBody>
          </p:sp>
        </p:grpSp>
      </p:grpSp>
      <p:sp>
        <p:nvSpPr>
          <p:cNvPr id="34" name="文本框 33"/>
          <p:cNvSpPr txBox="1"/>
          <p:nvPr/>
        </p:nvSpPr>
        <p:spPr>
          <a:xfrm>
            <a:off x="7465695" y="2507615"/>
            <a:ext cx="4375150" cy="1568450"/>
          </a:xfrm>
          <a:prstGeom prst="rect">
            <a:avLst/>
          </a:prstGeom>
          <a:noFill/>
        </p:spPr>
        <p:txBody>
          <a:bodyPr wrap="square" rtlCol="0">
            <a:spAutoFit/>
          </a:bodyPr>
          <a:p>
            <a:r>
              <a:rPr lang="zh-CN" altLang="en-US" sz="2400" b="1"/>
              <a:t>考查词类转换</a:t>
            </a:r>
            <a:endParaRPr lang="zh-CN" altLang="en-US" sz="2400" b="1"/>
          </a:p>
          <a:p>
            <a:pPr lvl="1"/>
            <a:r>
              <a:rPr lang="en-US" sz="2400"/>
              <a:t> v. </a:t>
            </a:r>
            <a:r>
              <a:rPr lang="en-US" sz="2400">
                <a:sym typeface="+mn-ea"/>
              </a:rPr>
              <a:t>grow</a:t>
            </a:r>
            <a:r>
              <a:rPr lang="en-US" sz="2400">
                <a:latin typeface="Arial" panose="020B0604020202020204" pitchFamily="34" charset="0"/>
                <a:cs typeface="Arial" panose="020B0604020202020204" pitchFamily="34" charset="0"/>
              </a:rPr>
              <a:t>→n</a:t>
            </a:r>
            <a:r>
              <a:rPr lang="en-US" sz="2400"/>
              <a:t>. growth</a:t>
            </a:r>
            <a:endParaRPr lang="en-US" sz="2400"/>
          </a:p>
          <a:p>
            <a:pPr lvl="1"/>
            <a:r>
              <a:rPr lang="en-US" sz="2400"/>
              <a:t>professional growth </a:t>
            </a:r>
            <a:endParaRPr lang="en-US" sz="2400"/>
          </a:p>
          <a:p>
            <a:pPr lvl="1"/>
            <a:r>
              <a:rPr lang="zh-CN" altLang="en-US" sz="2400"/>
              <a:t>职业成长</a:t>
            </a:r>
            <a:endParaRPr lang="zh-CN" altLang="en-US" sz="2400"/>
          </a:p>
        </p:txBody>
      </p:sp>
      <p:sp>
        <p:nvSpPr>
          <p:cNvPr id="4" name="文本框 3"/>
          <p:cNvSpPr txBox="1"/>
          <p:nvPr/>
        </p:nvSpPr>
        <p:spPr>
          <a:xfrm>
            <a:off x="1034415" y="2611120"/>
            <a:ext cx="3644900" cy="521970"/>
          </a:xfrm>
          <a:prstGeom prst="rect">
            <a:avLst/>
          </a:prstGeom>
          <a:noFill/>
        </p:spPr>
        <p:txBody>
          <a:bodyPr wrap="square" rtlCol="0">
            <a:spAutoFit/>
          </a:bodyPr>
          <a:p>
            <a:r>
              <a:rPr lang="en-US" altLang="zh-CN" sz="2800" b="1">
                <a:solidFill>
                  <a:srgbClr val="F8B5AA"/>
                </a:solidFill>
              </a:rPr>
              <a:t>growth</a:t>
            </a:r>
            <a:endParaRPr lang="en-US" altLang="zh-CN" sz="2800" b="1">
              <a:solidFill>
                <a:srgbClr val="F8B5AA"/>
              </a:solidFill>
            </a:endParaRPr>
          </a:p>
        </p:txBody>
      </p:sp>
      <p:sp>
        <p:nvSpPr>
          <p:cNvPr id="5" name="文本框 4"/>
          <p:cNvSpPr txBox="1"/>
          <p:nvPr/>
        </p:nvSpPr>
        <p:spPr>
          <a:xfrm>
            <a:off x="4161790" y="3133725"/>
            <a:ext cx="955675" cy="521970"/>
          </a:xfrm>
          <a:prstGeom prst="rect">
            <a:avLst/>
          </a:prstGeom>
          <a:noFill/>
        </p:spPr>
        <p:txBody>
          <a:bodyPr wrap="square" rtlCol="0">
            <a:spAutoFit/>
          </a:bodyPr>
          <a:p>
            <a:r>
              <a:rPr lang="en-US" altLang="zh-CN" sz="2800" b="1">
                <a:solidFill>
                  <a:srgbClr val="F8B5AA"/>
                </a:solidFill>
              </a:rPr>
              <a:t>an</a:t>
            </a:r>
            <a:endParaRPr lang="en-US" altLang="zh-CN" sz="2800" b="1">
              <a:solidFill>
                <a:srgbClr val="F8B5AA"/>
              </a:solidFill>
            </a:endParaRPr>
          </a:p>
        </p:txBody>
      </p:sp>
      <p:grpSp>
        <p:nvGrpSpPr>
          <p:cNvPr id="6" name="组合 5"/>
          <p:cNvGrpSpPr/>
          <p:nvPr/>
        </p:nvGrpSpPr>
        <p:grpSpPr>
          <a:xfrm>
            <a:off x="6762750" y="4098290"/>
            <a:ext cx="641985" cy="673100"/>
            <a:chOff x="2139" y="6121"/>
            <a:chExt cx="1440" cy="1440"/>
          </a:xfrm>
        </p:grpSpPr>
        <p:sp>
          <p:nvSpPr>
            <p:cNvPr id="7" name="椭圆 6"/>
            <p:cNvSpPr/>
            <p:nvPr/>
          </p:nvSpPr>
          <p:spPr>
            <a:xfrm>
              <a:off x="2139" y="6121"/>
              <a:ext cx="1440" cy="1440"/>
            </a:xfrm>
            <a:prstGeom prst="ellipse">
              <a:avLst/>
            </a:prstGeom>
            <a:solidFill>
              <a:srgbClr val="F7B1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0"/>
            </a:p>
          </p:txBody>
        </p:sp>
        <p:grpSp>
          <p:nvGrpSpPr>
            <p:cNvPr id="9" name="Group 27"/>
            <p:cNvGrpSpPr/>
            <p:nvPr/>
          </p:nvGrpSpPr>
          <p:grpSpPr bwMode="auto">
            <a:xfrm>
              <a:off x="2563" y="6493"/>
              <a:ext cx="613" cy="777"/>
              <a:chOff x="0" y="0"/>
              <a:chExt cx="127" cy="163"/>
            </a:xfrm>
            <a:solidFill>
              <a:schemeClr val="bg1"/>
            </a:solidFill>
          </p:grpSpPr>
          <p:sp>
            <p:nvSpPr>
              <p:cNvPr id="10" name="Freeform 28"/>
              <p:cNvSpPr/>
              <p:nvPr/>
            </p:nvSpPr>
            <p:spPr bwMode="auto">
              <a:xfrm>
                <a:off x="0" y="0"/>
                <a:ext cx="127" cy="163"/>
              </a:xfrm>
              <a:custGeom>
                <a:avLst/>
                <a:gdLst>
                  <a:gd name="T0" fmla="*/ 28 w 124"/>
                  <a:gd name="T1" fmla="*/ 146 h 159"/>
                  <a:gd name="T2" fmla="*/ 14 w 124"/>
                  <a:gd name="T3" fmla="*/ 146 h 159"/>
                  <a:gd name="T4" fmla="*/ 14 w 124"/>
                  <a:gd name="T5" fmla="*/ 13 h 159"/>
                  <a:gd name="T6" fmla="*/ 117 w 124"/>
                  <a:gd name="T7" fmla="*/ 13 h 159"/>
                  <a:gd name="T8" fmla="*/ 124 w 124"/>
                  <a:gd name="T9" fmla="*/ 7 h 159"/>
                  <a:gd name="T10" fmla="*/ 117 w 124"/>
                  <a:gd name="T11" fmla="*/ 0 h 159"/>
                  <a:gd name="T12" fmla="*/ 7 w 124"/>
                  <a:gd name="T13" fmla="*/ 0 h 159"/>
                  <a:gd name="T14" fmla="*/ 0 w 124"/>
                  <a:gd name="T15" fmla="*/ 7 h 159"/>
                  <a:gd name="T16" fmla="*/ 0 w 124"/>
                  <a:gd name="T17" fmla="*/ 152 h 159"/>
                  <a:gd name="T18" fmla="*/ 7 w 124"/>
                  <a:gd name="T19" fmla="*/ 159 h 159"/>
                  <a:gd name="T20" fmla="*/ 28 w 124"/>
                  <a:gd name="T21" fmla="*/ 159 h 159"/>
                  <a:gd name="T22" fmla="*/ 35 w 124"/>
                  <a:gd name="T23" fmla="*/ 152 h 159"/>
                  <a:gd name="T24" fmla="*/ 28 w 124"/>
                  <a:gd name="T25" fmla="*/ 146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 h="159">
                    <a:moveTo>
                      <a:pt x="28" y="146"/>
                    </a:moveTo>
                    <a:cubicBezTo>
                      <a:pt x="14" y="146"/>
                      <a:pt x="14" y="146"/>
                      <a:pt x="14" y="146"/>
                    </a:cubicBezTo>
                    <a:cubicBezTo>
                      <a:pt x="14" y="13"/>
                      <a:pt x="14" y="13"/>
                      <a:pt x="14" y="13"/>
                    </a:cubicBezTo>
                    <a:cubicBezTo>
                      <a:pt x="117" y="13"/>
                      <a:pt x="117" y="13"/>
                      <a:pt x="117" y="13"/>
                    </a:cubicBezTo>
                    <a:cubicBezTo>
                      <a:pt x="121" y="13"/>
                      <a:pt x="124" y="10"/>
                      <a:pt x="124" y="7"/>
                    </a:cubicBezTo>
                    <a:cubicBezTo>
                      <a:pt x="124" y="3"/>
                      <a:pt x="121" y="0"/>
                      <a:pt x="117" y="0"/>
                    </a:cubicBezTo>
                    <a:cubicBezTo>
                      <a:pt x="7" y="0"/>
                      <a:pt x="7" y="0"/>
                      <a:pt x="7" y="0"/>
                    </a:cubicBezTo>
                    <a:cubicBezTo>
                      <a:pt x="3" y="0"/>
                      <a:pt x="0" y="3"/>
                      <a:pt x="0" y="7"/>
                    </a:cubicBezTo>
                    <a:cubicBezTo>
                      <a:pt x="0" y="152"/>
                      <a:pt x="0" y="152"/>
                      <a:pt x="0" y="152"/>
                    </a:cubicBezTo>
                    <a:cubicBezTo>
                      <a:pt x="0" y="156"/>
                      <a:pt x="3" y="159"/>
                      <a:pt x="7" y="159"/>
                    </a:cubicBezTo>
                    <a:cubicBezTo>
                      <a:pt x="28" y="159"/>
                      <a:pt x="28" y="159"/>
                      <a:pt x="28" y="159"/>
                    </a:cubicBezTo>
                    <a:cubicBezTo>
                      <a:pt x="31" y="159"/>
                      <a:pt x="35" y="156"/>
                      <a:pt x="35" y="152"/>
                    </a:cubicBezTo>
                    <a:cubicBezTo>
                      <a:pt x="35" y="149"/>
                      <a:pt x="31" y="146"/>
                      <a:pt x="28" y="146"/>
                    </a:cubicBezTo>
                  </a:path>
                </a:pathLst>
              </a:custGeom>
              <a:grpFill/>
              <a:ln w="9525">
                <a:solidFill>
                  <a:schemeClr val="bg1"/>
                </a:solidFill>
                <a:round/>
              </a:ln>
            </p:spPr>
            <p:txBody>
              <a:bodyPr/>
              <a:p>
                <a:endParaRPr lang="zh-CN" altLang="en-US" sz="1400"/>
              </a:p>
            </p:txBody>
          </p:sp>
          <p:sp>
            <p:nvSpPr>
              <p:cNvPr id="14" name="Freeform 29"/>
              <p:cNvSpPr/>
              <p:nvPr/>
            </p:nvSpPr>
            <p:spPr bwMode="auto">
              <a:xfrm>
                <a:off x="80" y="95"/>
                <a:ext cx="47" cy="68"/>
              </a:xfrm>
              <a:custGeom>
                <a:avLst/>
                <a:gdLst>
                  <a:gd name="T0" fmla="*/ 39 w 46"/>
                  <a:gd name="T1" fmla="*/ 0 h 66"/>
                  <a:gd name="T2" fmla="*/ 32 w 46"/>
                  <a:gd name="T3" fmla="*/ 7 h 66"/>
                  <a:gd name="T4" fmla="*/ 32 w 46"/>
                  <a:gd name="T5" fmla="*/ 53 h 66"/>
                  <a:gd name="T6" fmla="*/ 7 w 46"/>
                  <a:gd name="T7" fmla="*/ 53 h 66"/>
                  <a:gd name="T8" fmla="*/ 0 w 46"/>
                  <a:gd name="T9" fmla="*/ 59 h 66"/>
                  <a:gd name="T10" fmla="*/ 7 w 46"/>
                  <a:gd name="T11" fmla="*/ 66 h 66"/>
                  <a:gd name="T12" fmla="*/ 39 w 46"/>
                  <a:gd name="T13" fmla="*/ 66 h 66"/>
                  <a:gd name="T14" fmla="*/ 44 w 46"/>
                  <a:gd name="T15" fmla="*/ 64 h 66"/>
                  <a:gd name="T16" fmla="*/ 46 w 46"/>
                  <a:gd name="T17" fmla="*/ 59 h 66"/>
                  <a:gd name="T18" fmla="*/ 46 w 46"/>
                  <a:gd name="T19" fmla="*/ 7 h 66"/>
                  <a:gd name="T20" fmla="*/ 39 w 46"/>
                  <a:gd name="T21"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 h="66">
                    <a:moveTo>
                      <a:pt x="39" y="0"/>
                    </a:moveTo>
                    <a:cubicBezTo>
                      <a:pt x="35" y="0"/>
                      <a:pt x="32" y="3"/>
                      <a:pt x="32" y="7"/>
                    </a:cubicBezTo>
                    <a:cubicBezTo>
                      <a:pt x="32" y="53"/>
                      <a:pt x="32" y="53"/>
                      <a:pt x="32" y="53"/>
                    </a:cubicBezTo>
                    <a:cubicBezTo>
                      <a:pt x="7" y="53"/>
                      <a:pt x="7" y="53"/>
                      <a:pt x="7" y="53"/>
                    </a:cubicBezTo>
                    <a:cubicBezTo>
                      <a:pt x="3" y="53"/>
                      <a:pt x="0" y="56"/>
                      <a:pt x="0" y="59"/>
                    </a:cubicBezTo>
                    <a:cubicBezTo>
                      <a:pt x="0" y="63"/>
                      <a:pt x="3" y="66"/>
                      <a:pt x="7" y="66"/>
                    </a:cubicBezTo>
                    <a:cubicBezTo>
                      <a:pt x="39" y="66"/>
                      <a:pt x="39" y="66"/>
                      <a:pt x="39" y="66"/>
                    </a:cubicBezTo>
                    <a:cubicBezTo>
                      <a:pt x="41" y="66"/>
                      <a:pt x="43" y="66"/>
                      <a:pt x="44" y="64"/>
                    </a:cubicBezTo>
                    <a:cubicBezTo>
                      <a:pt x="45" y="63"/>
                      <a:pt x="46" y="61"/>
                      <a:pt x="46" y="59"/>
                    </a:cubicBezTo>
                    <a:cubicBezTo>
                      <a:pt x="46" y="7"/>
                      <a:pt x="46" y="7"/>
                      <a:pt x="46" y="7"/>
                    </a:cubicBezTo>
                    <a:cubicBezTo>
                      <a:pt x="46" y="3"/>
                      <a:pt x="43" y="0"/>
                      <a:pt x="39" y="0"/>
                    </a:cubicBezTo>
                  </a:path>
                </a:pathLst>
              </a:custGeom>
              <a:grpFill/>
              <a:ln w="9525">
                <a:solidFill>
                  <a:schemeClr val="bg1"/>
                </a:solidFill>
                <a:round/>
              </a:ln>
            </p:spPr>
            <p:txBody>
              <a:bodyPr/>
              <a:p>
                <a:endParaRPr lang="zh-CN" altLang="en-US" sz="1400"/>
              </a:p>
            </p:txBody>
          </p:sp>
          <p:sp>
            <p:nvSpPr>
              <p:cNvPr id="16" name="Freeform 30"/>
              <p:cNvSpPr>
                <a:spLocks noEditPoints="1"/>
              </p:cNvSpPr>
              <p:nvPr/>
            </p:nvSpPr>
            <p:spPr bwMode="auto">
              <a:xfrm>
                <a:off x="46" y="34"/>
                <a:ext cx="79" cy="114"/>
              </a:xfrm>
              <a:custGeom>
                <a:avLst/>
                <a:gdLst>
                  <a:gd name="T0" fmla="*/ 68 w 78"/>
                  <a:gd name="T1" fmla="*/ 2 h 112"/>
                  <a:gd name="T2" fmla="*/ 60 w 78"/>
                  <a:gd name="T3" fmla="*/ 0 h 112"/>
                  <a:gd name="T4" fmla="*/ 46 w 78"/>
                  <a:gd name="T5" fmla="*/ 8 h 112"/>
                  <a:gd name="T6" fmla="*/ 1 w 78"/>
                  <a:gd name="T7" fmla="*/ 85 h 112"/>
                  <a:gd name="T8" fmla="*/ 0 w 78"/>
                  <a:gd name="T9" fmla="*/ 88 h 112"/>
                  <a:gd name="T10" fmla="*/ 1 w 78"/>
                  <a:gd name="T11" fmla="*/ 106 h 112"/>
                  <a:gd name="T12" fmla="*/ 4 w 78"/>
                  <a:gd name="T13" fmla="*/ 112 h 112"/>
                  <a:gd name="T14" fmla="*/ 8 w 78"/>
                  <a:gd name="T15" fmla="*/ 112 h 112"/>
                  <a:gd name="T16" fmla="*/ 11 w 78"/>
                  <a:gd name="T17" fmla="*/ 112 h 112"/>
                  <a:gd name="T18" fmla="*/ 27 w 78"/>
                  <a:gd name="T19" fmla="*/ 103 h 112"/>
                  <a:gd name="T20" fmla="*/ 29 w 78"/>
                  <a:gd name="T21" fmla="*/ 101 h 112"/>
                  <a:gd name="T22" fmla="*/ 74 w 78"/>
                  <a:gd name="T23" fmla="*/ 24 h 112"/>
                  <a:gd name="T24" fmla="*/ 68 w 78"/>
                  <a:gd name="T25" fmla="*/ 2 h 112"/>
                  <a:gd name="T26" fmla="*/ 62 w 78"/>
                  <a:gd name="T27" fmla="*/ 17 h 112"/>
                  <a:gd name="T28" fmla="*/ 18 w 78"/>
                  <a:gd name="T29" fmla="*/ 92 h 112"/>
                  <a:gd name="T30" fmla="*/ 14 w 78"/>
                  <a:gd name="T31" fmla="*/ 94 h 112"/>
                  <a:gd name="T32" fmla="*/ 14 w 78"/>
                  <a:gd name="T33" fmla="*/ 90 h 112"/>
                  <a:gd name="T34" fmla="*/ 57 w 78"/>
                  <a:gd name="T35" fmla="*/ 15 h 112"/>
                  <a:gd name="T36" fmla="*/ 61 w 78"/>
                  <a:gd name="T37" fmla="*/ 14 h 112"/>
                  <a:gd name="T38" fmla="*/ 62 w 78"/>
                  <a:gd name="T39" fmla="*/ 1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8" h="112">
                    <a:moveTo>
                      <a:pt x="68" y="2"/>
                    </a:moveTo>
                    <a:cubicBezTo>
                      <a:pt x="65" y="1"/>
                      <a:pt x="62" y="0"/>
                      <a:pt x="60" y="0"/>
                    </a:cubicBezTo>
                    <a:cubicBezTo>
                      <a:pt x="54" y="0"/>
                      <a:pt x="48" y="3"/>
                      <a:pt x="46" y="8"/>
                    </a:cubicBezTo>
                    <a:cubicBezTo>
                      <a:pt x="1" y="85"/>
                      <a:pt x="1" y="85"/>
                      <a:pt x="1" y="85"/>
                    </a:cubicBezTo>
                    <a:cubicBezTo>
                      <a:pt x="1" y="86"/>
                      <a:pt x="0" y="87"/>
                      <a:pt x="0" y="88"/>
                    </a:cubicBezTo>
                    <a:cubicBezTo>
                      <a:pt x="1" y="106"/>
                      <a:pt x="1" y="106"/>
                      <a:pt x="1" y="106"/>
                    </a:cubicBezTo>
                    <a:cubicBezTo>
                      <a:pt x="1" y="108"/>
                      <a:pt x="2" y="110"/>
                      <a:pt x="4" y="112"/>
                    </a:cubicBezTo>
                    <a:cubicBezTo>
                      <a:pt x="5" y="112"/>
                      <a:pt x="7" y="112"/>
                      <a:pt x="8" y="112"/>
                    </a:cubicBezTo>
                    <a:cubicBezTo>
                      <a:pt x="9" y="112"/>
                      <a:pt x="10" y="112"/>
                      <a:pt x="11" y="112"/>
                    </a:cubicBezTo>
                    <a:cubicBezTo>
                      <a:pt x="27" y="103"/>
                      <a:pt x="27" y="103"/>
                      <a:pt x="27" y="103"/>
                    </a:cubicBezTo>
                    <a:cubicBezTo>
                      <a:pt x="28" y="103"/>
                      <a:pt x="29" y="102"/>
                      <a:pt x="29" y="101"/>
                    </a:cubicBezTo>
                    <a:cubicBezTo>
                      <a:pt x="74" y="24"/>
                      <a:pt x="74" y="24"/>
                      <a:pt x="74" y="24"/>
                    </a:cubicBezTo>
                    <a:cubicBezTo>
                      <a:pt x="78" y="16"/>
                      <a:pt x="75" y="7"/>
                      <a:pt x="68" y="2"/>
                    </a:cubicBezTo>
                    <a:moveTo>
                      <a:pt x="62" y="17"/>
                    </a:moveTo>
                    <a:cubicBezTo>
                      <a:pt x="18" y="92"/>
                      <a:pt x="18" y="92"/>
                      <a:pt x="18" y="92"/>
                    </a:cubicBezTo>
                    <a:cubicBezTo>
                      <a:pt x="14" y="94"/>
                      <a:pt x="14" y="94"/>
                      <a:pt x="14" y="94"/>
                    </a:cubicBezTo>
                    <a:cubicBezTo>
                      <a:pt x="14" y="90"/>
                      <a:pt x="14" y="90"/>
                      <a:pt x="14" y="90"/>
                    </a:cubicBezTo>
                    <a:cubicBezTo>
                      <a:pt x="57" y="15"/>
                      <a:pt x="57" y="15"/>
                      <a:pt x="57" y="15"/>
                    </a:cubicBezTo>
                    <a:cubicBezTo>
                      <a:pt x="58" y="14"/>
                      <a:pt x="60" y="13"/>
                      <a:pt x="61" y="14"/>
                    </a:cubicBezTo>
                    <a:cubicBezTo>
                      <a:pt x="62" y="15"/>
                      <a:pt x="62" y="16"/>
                      <a:pt x="62" y="17"/>
                    </a:cubicBezTo>
                  </a:path>
                </a:pathLst>
              </a:custGeom>
              <a:grpFill/>
              <a:ln w="9525">
                <a:solidFill>
                  <a:schemeClr val="bg1"/>
                </a:solidFill>
                <a:round/>
              </a:ln>
            </p:spPr>
            <p:txBody>
              <a:bodyPr/>
              <a:p>
                <a:endParaRPr lang="zh-CN" altLang="en-US" sz="1400"/>
              </a:p>
            </p:txBody>
          </p:sp>
          <p:sp>
            <p:nvSpPr>
              <p:cNvPr id="18" name="Freeform 31"/>
              <p:cNvSpPr/>
              <p:nvPr/>
            </p:nvSpPr>
            <p:spPr bwMode="auto">
              <a:xfrm>
                <a:off x="24" y="46"/>
                <a:ext cx="49" cy="14"/>
              </a:xfrm>
              <a:custGeom>
                <a:avLst/>
                <a:gdLst>
                  <a:gd name="T0" fmla="*/ 48 w 48"/>
                  <a:gd name="T1" fmla="*/ 7 h 14"/>
                  <a:gd name="T2" fmla="*/ 42 w 48"/>
                  <a:gd name="T3" fmla="*/ 0 h 14"/>
                  <a:gd name="T4" fmla="*/ 7 w 48"/>
                  <a:gd name="T5" fmla="*/ 0 h 14"/>
                  <a:gd name="T6" fmla="*/ 0 w 48"/>
                  <a:gd name="T7" fmla="*/ 7 h 14"/>
                  <a:gd name="T8" fmla="*/ 7 w 48"/>
                  <a:gd name="T9" fmla="*/ 14 h 14"/>
                  <a:gd name="T10" fmla="*/ 42 w 48"/>
                  <a:gd name="T11" fmla="*/ 14 h 14"/>
                  <a:gd name="T12" fmla="*/ 48 w 48"/>
                  <a:gd name="T13" fmla="*/ 7 h 14"/>
                </a:gdLst>
                <a:ahLst/>
                <a:cxnLst>
                  <a:cxn ang="0">
                    <a:pos x="T0" y="T1"/>
                  </a:cxn>
                  <a:cxn ang="0">
                    <a:pos x="T2" y="T3"/>
                  </a:cxn>
                  <a:cxn ang="0">
                    <a:pos x="T4" y="T5"/>
                  </a:cxn>
                  <a:cxn ang="0">
                    <a:pos x="T6" y="T7"/>
                  </a:cxn>
                  <a:cxn ang="0">
                    <a:pos x="T8" y="T9"/>
                  </a:cxn>
                  <a:cxn ang="0">
                    <a:pos x="T10" y="T11"/>
                  </a:cxn>
                  <a:cxn ang="0">
                    <a:pos x="T12" y="T13"/>
                  </a:cxn>
                </a:cxnLst>
                <a:rect l="0" t="0" r="r" b="b"/>
                <a:pathLst>
                  <a:path w="48" h="14">
                    <a:moveTo>
                      <a:pt x="48" y="7"/>
                    </a:moveTo>
                    <a:cubicBezTo>
                      <a:pt x="48" y="3"/>
                      <a:pt x="45" y="0"/>
                      <a:pt x="42" y="0"/>
                    </a:cubicBezTo>
                    <a:cubicBezTo>
                      <a:pt x="7" y="0"/>
                      <a:pt x="7" y="0"/>
                      <a:pt x="7" y="0"/>
                    </a:cubicBezTo>
                    <a:cubicBezTo>
                      <a:pt x="3" y="0"/>
                      <a:pt x="0" y="3"/>
                      <a:pt x="0" y="7"/>
                    </a:cubicBezTo>
                    <a:cubicBezTo>
                      <a:pt x="0" y="11"/>
                      <a:pt x="3" y="14"/>
                      <a:pt x="7" y="14"/>
                    </a:cubicBezTo>
                    <a:cubicBezTo>
                      <a:pt x="42" y="14"/>
                      <a:pt x="42" y="14"/>
                      <a:pt x="42" y="14"/>
                    </a:cubicBezTo>
                    <a:cubicBezTo>
                      <a:pt x="45" y="14"/>
                      <a:pt x="48" y="11"/>
                      <a:pt x="48" y="7"/>
                    </a:cubicBezTo>
                  </a:path>
                </a:pathLst>
              </a:custGeom>
              <a:grpFill/>
              <a:ln w="9525">
                <a:solidFill>
                  <a:schemeClr val="bg1"/>
                </a:solidFill>
                <a:round/>
              </a:ln>
            </p:spPr>
            <p:txBody>
              <a:bodyPr/>
              <a:p>
                <a:endParaRPr lang="zh-CN" altLang="en-US" sz="1400"/>
              </a:p>
            </p:txBody>
          </p:sp>
          <p:sp>
            <p:nvSpPr>
              <p:cNvPr id="22" name="Freeform 32"/>
              <p:cNvSpPr/>
              <p:nvPr/>
            </p:nvSpPr>
            <p:spPr bwMode="auto">
              <a:xfrm>
                <a:off x="24" y="73"/>
                <a:ext cx="32" cy="15"/>
              </a:xfrm>
              <a:custGeom>
                <a:avLst/>
                <a:gdLst>
                  <a:gd name="T0" fmla="*/ 7 w 31"/>
                  <a:gd name="T1" fmla="*/ 0 h 14"/>
                  <a:gd name="T2" fmla="*/ 0 w 31"/>
                  <a:gd name="T3" fmla="*/ 7 h 14"/>
                  <a:gd name="T4" fmla="*/ 7 w 31"/>
                  <a:gd name="T5" fmla="*/ 14 h 14"/>
                  <a:gd name="T6" fmla="*/ 24 w 31"/>
                  <a:gd name="T7" fmla="*/ 14 h 14"/>
                  <a:gd name="T8" fmla="*/ 31 w 31"/>
                  <a:gd name="T9" fmla="*/ 7 h 14"/>
                  <a:gd name="T10" fmla="*/ 24 w 31"/>
                  <a:gd name="T11" fmla="*/ 0 h 14"/>
                  <a:gd name="T12" fmla="*/ 7 w 31"/>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31" h="14">
                    <a:moveTo>
                      <a:pt x="7" y="0"/>
                    </a:moveTo>
                    <a:cubicBezTo>
                      <a:pt x="3" y="0"/>
                      <a:pt x="0" y="3"/>
                      <a:pt x="0" y="7"/>
                    </a:cubicBezTo>
                    <a:cubicBezTo>
                      <a:pt x="0" y="11"/>
                      <a:pt x="3" y="14"/>
                      <a:pt x="7" y="14"/>
                    </a:cubicBezTo>
                    <a:cubicBezTo>
                      <a:pt x="24" y="14"/>
                      <a:pt x="24" y="14"/>
                      <a:pt x="24" y="14"/>
                    </a:cubicBezTo>
                    <a:cubicBezTo>
                      <a:pt x="28" y="14"/>
                      <a:pt x="31" y="11"/>
                      <a:pt x="31" y="7"/>
                    </a:cubicBezTo>
                    <a:cubicBezTo>
                      <a:pt x="31" y="3"/>
                      <a:pt x="28" y="0"/>
                      <a:pt x="24" y="0"/>
                    </a:cubicBezTo>
                    <a:lnTo>
                      <a:pt x="7" y="0"/>
                    </a:lnTo>
                    <a:close/>
                  </a:path>
                </a:pathLst>
              </a:custGeom>
              <a:grpFill/>
              <a:ln w="9525">
                <a:solidFill>
                  <a:schemeClr val="bg1"/>
                </a:solidFill>
                <a:round/>
              </a:ln>
            </p:spPr>
            <p:txBody>
              <a:bodyPr/>
              <a:p>
                <a:endParaRPr lang="zh-CN" altLang="en-US" sz="1400"/>
              </a:p>
            </p:txBody>
          </p:sp>
        </p:grpSp>
      </p:grpSp>
      <p:sp>
        <p:nvSpPr>
          <p:cNvPr id="23" name="文本框 22"/>
          <p:cNvSpPr txBox="1"/>
          <p:nvPr/>
        </p:nvSpPr>
        <p:spPr>
          <a:xfrm>
            <a:off x="7583170" y="4272280"/>
            <a:ext cx="4375150" cy="1198880"/>
          </a:xfrm>
          <a:prstGeom prst="rect">
            <a:avLst/>
          </a:prstGeom>
          <a:noFill/>
        </p:spPr>
        <p:txBody>
          <a:bodyPr wrap="square" rtlCol="0">
            <a:spAutoFit/>
          </a:bodyPr>
          <a:p>
            <a:r>
              <a:rPr lang="zh-CN" altLang="en-US" sz="2400" b="1"/>
              <a:t>考查冠词</a:t>
            </a:r>
            <a:endParaRPr lang="zh-CN" altLang="en-US" sz="2400" b="1"/>
          </a:p>
          <a:p>
            <a:r>
              <a:rPr lang="zh-CN" altLang="en-US" sz="2400"/>
              <a:t>        </a:t>
            </a:r>
            <a:r>
              <a:rPr lang="en-US" altLang="zh-CN" sz="2400"/>
              <a:t>an action </a:t>
            </a:r>
            <a:r>
              <a:rPr lang="en-US" altLang="zh-CN" sz="2400" b="1"/>
              <a:t>[ˈækʃn] </a:t>
            </a:r>
            <a:r>
              <a:rPr lang="en-US" altLang="zh-CN" sz="2400"/>
              <a:t>list </a:t>
            </a:r>
            <a:endParaRPr lang="en-US" altLang="zh-CN" sz="2400"/>
          </a:p>
          <a:p>
            <a:r>
              <a:rPr lang="en-US" altLang="zh-CN" sz="2400"/>
              <a:t>	</a:t>
            </a:r>
            <a:r>
              <a:rPr lang="zh-CN" altLang="en-US" sz="2400"/>
              <a:t>工作清单</a:t>
            </a:r>
            <a:endParaRPr lang="zh-CN" altLang="en-US" sz="2400"/>
          </a:p>
        </p:txBody>
      </p:sp>
      <p:cxnSp>
        <p:nvCxnSpPr>
          <p:cNvPr id="25" name="直接连接符 24"/>
          <p:cNvCxnSpPr/>
          <p:nvPr/>
        </p:nvCxnSpPr>
        <p:spPr>
          <a:xfrm flipV="1">
            <a:off x="6672580" y="1108710"/>
            <a:ext cx="22860" cy="5381625"/>
          </a:xfrm>
          <a:prstGeom prst="line">
            <a:avLst/>
          </a:prstGeom>
          <a:ln w="38100">
            <a:solidFill>
              <a:srgbClr val="F7B1A6"/>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checkerboard(across)">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heckerboard(across)">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checkerboard(across)">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4" grpId="0"/>
      <p:bldP spid="5" grpId="0"/>
      <p:bldP spid="2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878205" y="1727835"/>
            <a:ext cx="5888355" cy="2460625"/>
          </a:xfrm>
          <a:prstGeom prst="rect">
            <a:avLst/>
          </a:prstGeom>
          <a:noFill/>
        </p:spPr>
        <p:txBody>
          <a:bodyPr wrap="square" rtlCol="0">
            <a:spAutoFit/>
          </a:bodyPr>
          <a:p>
            <a:pPr algn="l">
              <a:lnSpc>
                <a:spcPct val="110000"/>
              </a:lnSpc>
            </a:pPr>
            <a:r>
              <a:rPr lang="en-US" altLang="zh-CN" sz="2800">
                <a:solidFill>
                  <a:schemeClr val="bg2">
                    <a:lumMod val="50000"/>
                  </a:schemeClr>
                </a:solidFill>
                <a:latin typeface="Calibri" panose="020F0502020204030204" pitchFamily="34" charset="0"/>
                <a:ea typeface="黑体" panose="02010609060101010101" charset="-122"/>
                <a:cs typeface="Calibri" panose="020F0502020204030204" pitchFamily="34" charset="0"/>
              </a:rPr>
              <a:t>…Rather than detailing the tasks that need to get done, action lists can encourage us to focus _____ finding solutions and __________(effective) accomplishing our projects.…</a:t>
            </a:r>
            <a:endParaRPr lang="en-US" altLang="zh-CN" sz="2800">
              <a:solidFill>
                <a:schemeClr val="bg2">
                  <a:lumMod val="50000"/>
                </a:schemeClr>
              </a:solidFill>
              <a:latin typeface="Calibri" panose="020F0502020204030204" pitchFamily="34" charset="0"/>
              <a:ea typeface="黑体" panose="02010609060101010101" charset="-122"/>
              <a:cs typeface="Calibri" panose="020F0502020204030204" pitchFamily="34" charset="0"/>
            </a:endParaRPr>
          </a:p>
        </p:txBody>
      </p:sp>
      <p:cxnSp>
        <p:nvCxnSpPr>
          <p:cNvPr id="8" name="直接连接符 7"/>
          <p:cNvCxnSpPr/>
          <p:nvPr/>
        </p:nvCxnSpPr>
        <p:spPr>
          <a:xfrm flipV="1">
            <a:off x="327660" y="1090295"/>
            <a:ext cx="11534775" cy="14605"/>
          </a:xfrm>
          <a:prstGeom prst="line">
            <a:avLst/>
          </a:prstGeom>
          <a:ln w="38100">
            <a:solidFill>
              <a:srgbClr val="788EAC"/>
            </a:solidFill>
          </a:ln>
        </p:spPr>
        <p:style>
          <a:lnRef idx="1">
            <a:schemeClr val="accent1"/>
          </a:lnRef>
          <a:fillRef idx="0">
            <a:schemeClr val="accent1"/>
          </a:fillRef>
          <a:effectRef idx="0">
            <a:schemeClr val="accent1"/>
          </a:effectRef>
          <a:fontRef idx="minor">
            <a:schemeClr val="tx1"/>
          </a:fontRef>
        </p:style>
      </p:cxnSp>
      <p:sp>
        <p:nvSpPr>
          <p:cNvPr id="11" name="椭圆 12"/>
          <p:cNvSpPr/>
          <p:nvPr/>
        </p:nvSpPr>
        <p:spPr>
          <a:xfrm>
            <a:off x="2272394" y="488496"/>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12" name="组合 11"/>
          <p:cNvGrpSpPr/>
          <p:nvPr/>
        </p:nvGrpSpPr>
        <p:grpSpPr>
          <a:xfrm>
            <a:off x="334963" y="536586"/>
            <a:ext cx="1937543" cy="571960"/>
            <a:chOff x="334963" y="455941"/>
            <a:chExt cx="1937543" cy="571960"/>
          </a:xfrm>
        </p:grpSpPr>
        <p:sp>
          <p:nvSpPr>
            <p:cNvPr id="13" name="文本框 12"/>
            <p:cNvSpPr txBox="1"/>
            <p:nvPr/>
          </p:nvSpPr>
          <p:spPr>
            <a:xfrm>
              <a:off x="545941" y="455941"/>
              <a:ext cx="1726565" cy="460375"/>
            </a:xfrm>
            <a:prstGeom prst="rect">
              <a:avLst/>
            </a:prstGeom>
            <a:noFill/>
          </p:spPr>
          <p:txBody>
            <a:bodyPr wrap="none" rtlCol="0">
              <a:spAutoFit/>
            </a:bodyPr>
            <a:lstStyle/>
            <a:p>
              <a:r>
                <a:rPr lang="en-US" altLang="zh-CN" sz="2400" b="1" dirty="0">
                  <a:solidFill>
                    <a:srgbClr val="7188A8"/>
                  </a:solidFill>
                  <a:latin typeface="Impact" panose="020B0806030902050204" charset="0"/>
                  <a:cs typeface="Impact" panose="020B0806030902050204" charset="0"/>
                  <a:sym typeface="+mn-lt"/>
                </a:rPr>
                <a:t>Blank Filling</a:t>
              </a:r>
              <a:endParaRPr lang="en-US" altLang="zh-CN" sz="2400" b="1" dirty="0">
                <a:solidFill>
                  <a:srgbClr val="7188A8"/>
                </a:solidFill>
                <a:latin typeface="Impact" panose="020B0806030902050204" charset="0"/>
                <a:cs typeface="Impact" panose="020B0806030902050204" charset="0"/>
                <a:sym typeface="+mn-lt"/>
              </a:endParaRPr>
            </a:p>
          </p:txBody>
        </p:sp>
        <p:sp>
          <p:nvSpPr>
            <p:cNvPr id="15" name="矩形 14"/>
            <p:cNvSpPr/>
            <p:nvPr/>
          </p:nvSpPr>
          <p:spPr>
            <a:xfrm>
              <a:off x="334963" y="486219"/>
              <a:ext cx="278711" cy="541682"/>
            </a:xfrm>
            <a:prstGeom prst="rect">
              <a:avLst/>
            </a:prstGeom>
            <a:solidFill>
              <a:srgbClr val="718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sp>
        <p:nvSpPr>
          <p:cNvPr id="17" name="文本框1"/>
          <p:cNvSpPr txBox="1"/>
          <p:nvPr/>
        </p:nvSpPr>
        <p:spPr>
          <a:xfrm>
            <a:off x="2514238" y="573118"/>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原文出处</a:t>
            </a:r>
            <a:endPar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19" name="椭圆 12"/>
          <p:cNvSpPr/>
          <p:nvPr/>
        </p:nvSpPr>
        <p:spPr>
          <a:xfrm>
            <a:off x="5712189" y="447234"/>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0" name="文本框1"/>
          <p:cNvSpPr txBox="1"/>
          <p:nvPr/>
        </p:nvSpPr>
        <p:spPr>
          <a:xfrm>
            <a:off x="6013088" y="606151"/>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原文标题</a:t>
            </a:r>
            <a:endParaRPr kumimoji="0" lang="id-ID"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24" name="文本框2"/>
          <p:cNvSpPr/>
          <p:nvPr/>
        </p:nvSpPr>
        <p:spPr>
          <a:xfrm>
            <a:off x="7465695" y="461645"/>
            <a:ext cx="3416935" cy="521970"/>
          </a:xfrm>
          <a:prstGeom prst="rect">
            <a:avLst/>
          </a:prstGeom>
        </p:spPr>
        <p:txBody>
          <a:bodyPr wrap="square">
            <a:spAutoFit/>
          </a:bodyPr>
          <a:lstStyle/>
          <a:p>
            <a:pPr>
              <a:lnSpc>
                <a:spcPct val="70000"/>
              </a:lnSpc>
              <a:spcBef>
                <a:spcPts val="2950"/>
              </a:spcBef>
              <a:defRPr/>
            </a:pPr>
            <a:r>
              <a:rPr kumimoji="0"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rPr>
              <a:t>How Successful People Spend the Last Hour of Their Workday</a:t>
            </a:r>
            <a:endParaRPr kumimoji="0"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endParaRPr>
          </a:p>
        </p:txBody>
      </p:sp>
      <p:pic>
        <p:nvPicPr>
          <p:cNvPr id="21" name="图片 20" descr="Z20 阅读理解A"/>
          <p:cNvPicPr>
            <a:picLocks noChangeAspect="1"/>
          </p:cNvPicPr>
          <p:nvPr/>
        </p:nvPicPr>
        <p:blipFill>
          <a:blip r:embed="rId1"/>
          <a:stretch>
            <a:fillRect/>
          </a:stretch>
        </p:blipFill>
        <p:spPr>
          <a:xfrm>
            <a:off x="3616325" y="535940"/>
            <a:ext cx="1281430" cy="461010"/>
          </a:xfrm>
          <a:prstGeom prst="rect">
            <a:avLst/>
          </a:prstGeom>
        </p:spPr>
      </p:pic>
      <p:grpSp>
        <p:nvGrpSpPr>
          <p:cNvPr id="33" name="组合 32"/>
          <p:cNvGrpSpPr/>
          <p:nvPr/>
        </p:nvGrpSpPr>
        <p:grpSpPr>
          <a:xfrm>
            <a:off x="6762750" y="2436495"/>
            <a:ext cx="641985" cy="673100"/>
            <a:chOff x="2139" y="6121"/>
            <a:chExt cx="1440" cy="1440"/>
          </a:xfrm>
        </p:grpSpPr>
        <p:sp>
          <p:nvSpPr>
            <p:cNvPr id="44" name="椭圆 43"/>
            <p:cNvSpPr/>
            <p:nvPr/>
          </p:nvSpPr>
          <p:spPr>
            <a:xfrm>
              <a:off x="2139" y="6121"/>
              <a:ext cx="1440" cy="1440"/>
            </a:xfrm>
            <a:prstGeom prst="ellipse">
              <a:avLst/>
            </a:prstGeom>
            <a:solidFill>
              <a:srgbClr val="F7B1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0"/>
            </a:p>
          </p:txBody>
        </p:sp>
        <p:grpSp>
          <p:nvGrpSpPr>
            <p:cNvPr id="27" name="Group 27"/>
            <p:cNvGrpSpPr/>
            <p:nvPr/>
          </p:nvGrpSpPr>
          <p:grpSpPr bwMode="auto">
            <a:xfrm>
              <a:off x="2563" y="6493"/>
              <a:ext cx="613" cy="777"/>
              <a:chOff x="0" y="0"/>
              <a:chExt cx="127" cy="163"/>
            </a:xfrm>
            <a:solidFill>
              <a:schemeClr val="bg1"/>
            </a:solidFill>
          </p:grpSpPr>
          <p:sp>
            <p:nvSpPr>
              <p:cNvPr id="28" name="Freeform 28"/>
              <p:cNvSpPr/>
              <p:nvPr/>
            </p:nvSpPr>
            <p:spPr bwMode="auto">
              <a:xfrm>
                <a:off x="0" y="0"/>
                <a:ext cx="127" cy="163"/>
              </a:xfrm>
              <a:custGeom>
                <a:avLst/>
                <a:gdLst>
                  <a:gd name="T0" fmla="*/ 28 w 124"/>
                  <a:gd name="T1" fmla="*/ 146 h 159"/>
                  <a:gd name="T2" fmla="*/ 14 w 124"/>
                  <a:gd name="T3" fmla="*/ 146 h 159"/>
                  <a:gd name="T4" fmla="*/ 14 w 124"/>
                  <a:gd name="T5" fmla="*/ 13 h 159"/>
                  <a:gd name="T6" fmla="*/ 117 w 124"/>
                  <a:gd name="T7" fmla="*/ 13 h 159"/>
                  <a:gd name="T8" fmla="*/ 124 w 124"/>
                  <a:gd name="T9" fmla="*/ 7 h 159"/>
                  <a:gd name="T10" fmla="*/ 117 w 124"/>
                  <a:gd name="T11" fmla="*/ 0 h 159"/>
                  <a:gd name="T12" fmla="*/ 7 w 124"/>
                  <a:gd name="T13" fmla="*/ 0 h 159"/>
                  <a:gd name="T14" fmla="*/ 0 w 124"/>
                  <a:gd name="T15" fmla="*/ 7 h 159"/>
                  <a:gd name="T16" fmla="*/ 0 w 124"/>
                  <a:gd name="T17" fmla="*/ 152 h 159"/>
                  <a:gd name="T18" fmla="*/ 7 w 124"/>
                  <a:gd name="T19" fmla="*/ 159 h 159"/>
                  <a:gd name="T20" fmla="*/ 28 w 124"/>
                  <a:gd name="T21" fmla="*/ 159 h 159"/>
                  <a:gd name="T22" fmla="*/ 35 w 124"/>
                  <a:gd name="T23" fmla="*/ 152 h 159"/>
                  <a:gd name="T24" fmla="*/ 28 w 124"/>
                  <a:gd name="T25" fmla="*/ 146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 h="159">
                    <a:moveTo>
                      <a:pt x="28" y="146"/>
                    </a:moveTo>
                    <a:cubicBezTo>
                      <a:pt x="14" y="146"/>
                      <a:pt x="14" y="146"/>
                      <a:pt x="14" y="146"/>
                    </a:cubicBezTo>
                    <a:cubicBezTo>
                      <a:pt x="14" y="13"/>
                      <a:pt x="14" y="13"/>
                      <a:pt x="14" y="13"/>
                    </a:cubicBezTo>
                    <a:cubicBezTo>
                      <a:pt x="117" y="13"/>
                      <a:pt x="117" y="13"/>
                      <a:pt x="117" y="13"/>
                    </a:cubicBezTo>
                    <a:cubicBezTo>
                      <a:pt x="121" y="13"/>
                      <a:pt x="124" y="10"/>
                      <a:pt x="124" y="7"/>
                    </a:cubicBezTo>
                    <a:cubicBezTo>
                      <a:pt x="124" y="3"/>
                      <a:pt x="121" y="0"/>
                      <a:pt x="117" y="0"/>
                    </a:cubicBezTo>
                    <a:cubicBezTo>
                      <a:pt x="7" y="0"/>
                      <a:pt x="7" y="0"/>
                      <a:pt x="7" y="0"/>
                    </a:cubicBezTo>
                    <a:cubicBezTo>
                      <a:pt x="3" y="0"/>
                      <a:pt x="0" y="3"/>
                      <a:pt x="0" y="7"/>
                    </a:cubicBezTo>
                    <a:cubicBezTo>
                      <a:pt x="0" y="152"/>
                      <a:pt x="0" y="152"/>
                      <a:pt x="0" y="152"/>
                    </a:cubicBezTo>
                    <a:cubicBezTo>
                      <a:pt x="0" y="156"/>
                      <a:pt x="3" y="159"/>
                      <a:pt x="7" y="159"/>
                    </a:cubicBezTo>
                    <a:cubicBezTo>
                      <a:pt x="28" y="159"/>
                      <a:pt x="28" y="159"/>
                      <a:pt x="28" y="159"/>
                    </a:cubicBezTo>
                    <a:cubicBezTo>
                      <a:pt x="31" y="159"/>
                      <a:pt x="35" y="156"/>
                      <a:pt x="35" y="152"/>
                    </a:cubicBezTo>
                    <a:cubicBezTo>
                      <a:pt x="35" y="149"/>
                      <a:pt x="31" y="146"/>
                      <a:pt x="28" y="146"/>
                    </a:cubicBezTo>
                  </a:path>
                </a:pathLst>
              </a:custGeom>
              <a:grpFill/>
              <a:ln w="9525">
                <a:solidFill>
                  <a:schemeClr val="bg1"/>
                </a:solidFill>
                <a:round/>
              </a:ln>
            </p:spPr>
            <p:txBody>
              <a:bodyPr/>
              <a:p>
                <a:endParaRPr lang="zh-CN" altLang="en-US" sz="1400"/>
              </a:p>
            </p:txBody>
          </p:sp>
          <p:sp>
            <p:nvSpPr>
              <p:cNvPr id="29" name="Freeform 29"/>
              <p:cNvSpPr/>
              <p:nvPr/>
            </p:nvSpPr>
            <p:spPr bwMode="auto">
              <a:xfrm>
                <a:off x="80" y="95"/>
                <a:ext cx="47" cy="68"/>
              </a:xfrm>
              <a:custGeom>
                <a:avLst/>
                <a:gdLst>
                  <a:gd name="T0" fmla="*/ 39 w 46"/>
                  <a:gd name="T1" fmla="*/ 0 h 66"/>
                  <a:gd name="T2" fmla="*/ 32 w 46"/>
                  <a:gd name="T3" fmla="*/ 7 h 66"/>
                  <a:gd name="T4" fmla="*/ 32 w 46"/>
                  <a:gd name="T5" fmla="*/ 53 h 66"/>
                  <a:gd name="T6" fmla="*/ 7 w 46"/>
                  <a:gd name="T7" fmla="*/ 53 h 66"/>
                  <a:gd name="T8" fmla="*/ 0 w 46"/>
                  <a:gd name="T9" fmla="*/ 59 h 66"/>
                  <a:gd name="T10" fmla="*/ 7 w 46"/>
                  <a:gd name="T11" fmla="*/ 66 h 66"/>
                  <a:gd name="T12" fmla="*/ 39 w 46"/>
                  <a:gd name="T13" fmla="*/ 66 h 66"/>
                  <a:gd name="T14" fmla="*/ 44 w 46"/>
                  <a:gd name="T15" fmla="*/ 64 h 66"/>
                  <a:gd name="T16" fmla="*/ 46 w 46"/>
                  <a:gd name="T17" fmla="*/ 59 h 66"/>
                  <a:gd name="T18" fmla="*/ 46 w 46"/>
                  <a:gd name="T19" fmla="*/ 7 h 66"/>
                  <a:gd name="T20" fmla="*/ 39 w 46"/>
                  <a:gd name="T21"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 h="66">
                    <a:moveTo>
                      <a:pt x="39" y="0"/>
                    </a:moveTo>
                    <a:cubicBezTo>
                      <a:pt x="35" y="0"/>
                      <a:pt x="32" y="3"/>
                      <a:pt x="32" y="7"/>
                    </a:cubicBezTo>
                    <a:cubicBezTo>
                      <a:pt x="32" y="53"/>
                      <a:pt x="32" y="53"/>
                      <a:pt x="32" y="53"/>
                    </a:cubicBezTo>
                    <a:cubicBezTo>
                      <a:pt x="7" y="53"/>
                      <a:pt x="7" y="53"/>
                      <a:pt x="7" y="53"/>
                    </a:cubicBezTo>
                    <a:cubicBezTo>
                      <a:pt x="3" y="53"/>
                      <a:pt x="0" y="56"/>
                      <a:pt x="0" y="59"/>
                    </a:cubicBezTo>
                    <a:cubicBezTo>
                      <a:pt x="0" y="63"/>
                      <a:pt x="3" y="66"/>
                      <a:pt x="7" y="66"/>
                    </a:cubicBezTo>
                    <a:cubicBezTo>
                      <a:pt x="39" y="66"/>
                      <a:pt x="39" y="66"/>
                      <a:pt x="39" y="66"/>
                    </a:cubicBezTo>
                    <a:cubicBezTo>
                      <a:pt x="41" y="66"/>
                      <a:pt x="43" y="66"/>
                      <a:pt x="44" y="64"/>
                    </a:cubicBezTo>
                    <a:cubicBezTo>
                      <a:pt x="45" y="63"/>
                      <a:pt x="46" y="61"/>
                      <a:pt x="46" y="59"/>
                    </a:cubicBezTo>
                    <a:cubicBezTo>
                      <a:pt x="46" y="7"/>
                      <a:pt x="46" y="7"/>
                      <a:pt x="46" y="7"/>
                    </a:cubicBezTo>
                    <a:cubicBezTo>
                      <a:pt x="46" y="3"/>
                      <a:pt x="43" y="0"/>
                      <a:pt x="39" y="0"/>
                    </a:cubicBezTo>
                  </a:path>
                </a:pathLst>
              </a:custGeom>
              <a:grpFill/>
              <a:ln w="9525">
                <a:solidFill>
                  <a:schemeClr val="bg1"/>
                </a:solidFill>
                <a:round/>
              </a:ln>
            </p:spPr>
            <p:txBody>
              <a:bodyPr/>
              <a:p>
                <a:endParaRPr lang="zh-CN" altLang="en-US" sz="1400"/>
              </a:p>
            </p:txBody>
          </p:sp>
          <p:sp>
            <p:nvSpPr>
              <p:cNvPr id="30" name="Freeform 30"/>
              <p:cNvSpPr>
                <a:spLocks noEditPoints="1"/>
              </p:cNvSpPr>
              <p:nvPr/>
            </p:nvSpPr>
            <p:spPr bwMode="auto">
              <a:xfrm>
                <a:off x="46" y="34"/>
                <a:ext cx="79" cy="114"/>
              </a:xfrm>
              <a:custGeom>
                <a:avLst/>
                <a:gdLst>
                  <a:gd name="T0" fmla="*/ 68 w 78"/>
                  <a:gd name="T1" fmla="*/ 2 h 112"/>
                  <a:gd name="T2" fmla="*/ 60 w 78"/>
                  <a:gd name="T3" fmla="*/ 0 h 112"/>
                  <a:gd name="T4" fmla="*/ 46 w 78"/>
                  <a:gd name="T5" fmla="*/ 8 h 112"/>
                  <a:gd name="T6" fmla="*/ 1 w 78"/>
                  <a:gd name="T7" fmla="*/ 85 h 112"/>
                  <a:gd name="T8" fmla="*/ 0 w 78"/>
                  <a:gd name="T9" fmla="*/ 88 h 112"/>
                  <a:gd name="T10" fmla="*/ 1 w 78"/>
                  <a:gd name="T11" fmla="*/ 106 h 112"/>
                  <a:gd name="T12" fmla="*/ 4 w 78"/>
                  <a:gd name="T13" fmla="*/ 112 h 112"/>
                  <a:gd name="T14" fmla="*/ 8 w 78"/>
                  <a:gd name="T15" fmla="*/ 112 h 112"/>
                  <a:gd name="T16" fmla="*/ 11 w 78"/>
                  <a:gd name="T17" fmla="*/ 112 h 112"/>
                  <a:gd name="T18" fmla="*/ 27 w 78"/>
                  <a:gd name="T19" fmla="*/ 103 h 112"/>
                  <a:gd name="T20" fmla="*/ 29 w 78"/>
                  <a:gd name="T21" fmla="*/ 101 h 112"/>
                  <a:gd name="T22" fmla="*/ 74 w 78"/>
                  <a:gd name="T23" fmla="*/ 24 h 112"/>
                  <a:gd name="T24" fmla="*/ 68 w 78"/>
                  <a:gd name="T25" fmla="*/ 2 h 112"/>
                  <a:gd name="T26" fmla="*/ 62 w 78"/>
                  <a:gd name="T27" fmla="*/ 17 h 112"/>
                  <a:gd name="T28" fmla="*/ 18 w 78"/>
                  <a:gd name="T29" fmla="*/ 92 h 112"/>
                  <a:gd name="T30" fmla="*/ 14 w 78"/>
                  <a:gd name="T31" fmla="*/ 94 h 112"/>
                  <a:gd name="T32" fmla="*/ 14 w 78"/>
                  <a:gd name="T33" fmla="*/ 90 h 112"/>
                  <a:gd name="T34" fmla="*/ 57 w 78"/>
                  <a:gd name="T35" fmla="*/ 15 h 112"/>
                  <a:gd name="T36" fmla="*/ 61 w 78"/>
                  <a:gd name="T37" fmla="*/ 14 h 112"/>
                  <a:gd name="T38" fmla="*/ 62 w 78"/>
                  <a:gd name="T39" fmla="*/ 1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8" h="112">
                    <a:moveTo>
                      <a:pt x="68" y="2"/>
                    </a:moveTo>
                    <a:cubicBezTo>
                      <a:pt x="65" y="1"/>
                      <a:pt x="62" y="0"/>
                      <a:pt x="60" y="0"/>
                    </a:cubicBezTo>
                    <a:cubicBezTo>
                      <a:pt x="54" y="0"/>
                      <a:pt x="48" y="3"/>
                      <a:pt x="46" y="8"/>
                    </a:cubicBezTo>
                    <a:cubicBezTo>
                      <a:pt x="1" y="85"/>
                      <a:pt x="1" y="85"/>
                      <a:pt x="1" y="85"/>
                    </a:cubicBezTo>
                    <a:cubicBezTo>
                      <a:pt x="1" y="86"/>
                      <a:pt x="0" y="87"/>
                      <a:pt x="0" y="88"/>
                    </a:cubicBezTo>
                    <a:cubicBezTo>
                      <a:pt x="1" y="106"/>
                      <a:pt x="1" y="106"/>
                      <a:pt x="1" y="106"/>
                    </a:cubicBezTo>
                    <a:cubicBezTo>
                      <a:pt x="1" y="108"/>
                      <a:pt x="2" y="110"/>
                      <a:pt x="4" y="112"/>
                    </a:cubicBezTo>
                    <a:cubicBezTo>
                      <a:pt x="5" y="112"/>
                      <a:pt x="7" y="112"/>
                      <a:pt x="8" y="112"/>
                    </a:cubicBezTo>
                    <a:cubicBezTo>
                      <a:pt x="9" y="112"/>
                      <a:pt x="10" y="112"/>
                      <a:pt x="11" y="112"/>
                    </a:cubicBezTo>
                    <a:cubicBezTo>
                      <a:pt x="27" y="103"/>
                      <a:pt x="27" y="103"/>
                      <a:pt x="27" y="103"/>
                    </a:cubicBezTo>
                    <a:cubicBezTo>
                      <a:pt x="28" y="103"/>
                      <a:pt x="29" y="102"/>
                      <a:pt x="29" y="101"/>
                    </a:cubicBezTo>
                    <a:cubicBezTo>
                      <a:pt x="74" y="24"/>
                      <a:pt x="74" y="24"/>
                      <a:pt x="74" y="24"/>
                    </a:cubicBezTo>
                    <a:cubicBezTo>
                      <a:pt x="78" y="16"/>
                      <a:pt x="75" y="7"/>
                      <a:pt x="68" y="2"/>
                    </a:cubicBezTo>
                    <a:moveTo>
                      <a:pt x="62" y="17"/>
                    </a:moveTo>
                    <a:cubicBezTo>
                      <a:pt x="18" y="92"/>
                      <a:pt x="18" y="92"/>
                      <a:pt x="18" y="92"/>
                    </a:cubicBezTo>
                    <a:cubicBezTo>
                      <a:pt x="14" y="94"/>
                      <a:pt x="14" y="94"/>
                      <a:pt x="14" y="94"/>
                    </a:cubicBezTo>
                    <a:cubicBezTo>
                      <a:pt x="14" y="90"/>
                      <a:pt x="14" y="90"/>
                      <a:pt x="14" y="90"/>
                    </a:cubicBezTo>
                    <a:cubicBezTo>
                      <a:pt x="57" y="15"/>
                      <a:pt x="57" y="15"/>
                      <a:pt x="57" y="15"/>
                    </a:cubicBezTo>
                    <a:cubicBezTo>
                      <a:pt x="58" y="14"/>
                      <a:pt x="60" y="13"/>
                      <a:pt x="61" y="14"/>
                    </a:cubicBezTo>
                    <a:cubicBezTo>
                      <a:pt x="62" y="15"/>
                      <a:pt x="62" y="16"/>
                      <a:pt x="62" y="17"/>
                    </a:cubicBezTo>
                  </a:path>
                </a:pathLst>
              </a:custGeom>
              <a:grpFill/>
              <a:ln w="9525">
                <a:solidFill>
                  <a:schemeClr val="bg1"/>
                </a:solidFill>
                <a:round/>
              </a:ln>
            </p:spPr>
            <p:txBody>
              <a:bodyPr/>
              <a:p>
                <a:endParaRPr lang="zh-CN" altLang="en-US" sz="1400"/>
              </a:p>
            </p:txBody>
          </p:sp>
          <p:sp>
            <p:nvSpPr>
              <p:cNvPr id="31" name="Freeform 31"/>
              <p:cNvSpPr/>
              <p:nvPr/>
            </p:nvSpPr>
            <p:spPr bwMode="auto">
              <a:xfrm>
                <a:off x="24" y="46"/>
                <a:ext cx="49" cy="14"/>
              </a:xfrm>
              <a:custGeom>
                <a:avLst/>
                <a:gdLst>
                  <a:gd name="T0" fmla="*/ 48 w 48"/>
                  <a:gd name="T1" fmla="*/ 7 h 14"/>
                  <a:gd name="T2" fmla="*/ 42 w 48"/>
                  <a:gd name="T3" fmla="*/ 0 h 14"/>
                  <a:gd name="T4" fmla="*/ 7 w 48"/>
                  <a:gd name="T5" fmla="*/ 0 h 14"/>
                  <a:gd name="T6" fmla="*/ 0 w 48"/>
                  <a:gd name="T7" fmla="*/ 7 h 14"/>
                  <a:gd name="T8" fmla="*/ 7 w 48"/>
                  <a:gd name="T9" fmla="*/ 14 h 14"/>
                  <a:gd name="T10" fmla="*/ 42 w 48"/>
                  <a:gd name="T11" fmla="*/ 14 h 14"/>
                  <a:gd name="T12" fmla="*/ 48 w 48"/>
                  <a:gd name="T13" fmla="*/ 7 h 14"/>
                </a:gdLst>
                <a:ahLst/>
                <a:cxnLst>
                  <a:cxn ang="0">
                    <a:pos x="T0" y="T1"/>
                  </a:cxn>
                  <a:cxn ang="0">
                    <a:pos x="T2" y="T3"/>
                  </a:cxn>
                  <a:cxn ang="0">
                    <a:pos x="T4" y="T5"/>
                  </a:cxn>
                  <a:cxn ang="0">
                    <a:pos x="T6" y="T7"/>
                  </a:cxn>
                  <a:cxn ang="0">
                    <a:pos x="T8" y="T9"/>
                  </a:cxn>
                  <a:cxn ang="0">
                    <a:pos x="T10" y="T11"/>
                  </a:cxn>
                  <a:cxn ang="0">
                    <a:pos x="T12" y="T13"/>
                  </a:cxn>
                </a:cxnLst>
                <a:rect l="0" t="0" r="r" b="b"/>
                <a:pathLst>
                  <a:path w="48" h="14">
                    <a:moveTo>
                      <a:pt x="48" y="7"/>
                    </a:moveTo>
                    <a:cubicBezTo>
                      <a:pt x="48" y="3"/>
                      <a:pt x="45" y="0"/>
                      <a:pt x="42" y="0"/>
                    </a:cubicBezTo>
                    <a:cubicBezTo>
                      <a:pt x="7" y="0"/>
                      <a:pt x="7" y="0"/>
                      <a:pt x="7" y="0"/>
                    </a:cubicBezTo>
                    <a:cubicBezTo>
                      <a:pt x="3" y="0"/>
                      <a:pt x="0" y="3"/>
                      <a:pt x="0" y="7"/>
                    </a:cubicBezTo>
                    <a:cubicBezTo>
                      <a:pt x="0" y="11"/>
                      <a:pt x="3" y="14"/>
                      <a:pt x="7" y="14"/>
                    </a:cubicBezTo>
                    <a:cubicBezTo>
                      <a:pt x="42" y="14"/>
                      <a:pt x="42" y="14"/>
                      <a:pt x="42" y="14"/>
                    </a:cubicBezTo>
                    <a:cubicBezTo>
                      <a:pt x="45" y="14"/>
                      <a:pt x="48" y="11"/>
                      <a:pt x="48" y="7"/>
                    </a:cubicBezTo>
                  </a:path>
                </a:pathLst>
              </a:custGeom>
              <a:grpFill/>
              <a:ln w="9525">
                <a:solidFill>
                  <a:schemeClr val="bg1"/>
                </a:solidFill>
                <a:round/>
              </a:ln>
            </p:spPr>
            <p:txBody>
              <a:bodyPr/>
              <a:p>
                <a:endParaRPr lang="zh-CN" altLang="en-US" sz="1400"/>
              </a:p>
            </p:txBody>
          </p:sp>
          <p:sp>
            <p:nvSpPr>
              <p:cNvPr id="32" name="Freeform 32"/>
              <p:cNvSpPr/>
              <p:nvPr/>
            </p:nvSpPr>
            <p:spPr bwMode="auto">
              <a:xfrm>
                <a:off x="24" y="73"/>
                <a:ext cx="32" cy="15"/>
              </a:xfrm>
              <a:custGeom>
                <a:avLst/>
                <a:gdLst>
                  <a:gd name="T0" fmla="*/ 7 w 31"/>
                  <a:gd name="T1" fmla="*/ 0 h 14"/>
                  <a:gd name="T2" fmla="*/ 0 w 31"/>
                  <a:gd name="T3" fmla="*/ 7 h 14"/>
                  <a:gd name="T4" fmla="*/ 7 w 31"/>
                  <a:gd name="T5" fmla="*/ 14 h 14"/>
                  <a:gd name="T6" fmla="*/ 24 w 31"/>
                  <a:gd name="T7" fmla="*/ 14 h 14"/>
                  <a:gd name="T8" fmla="*/ 31 w 31"/>
                  <a:gd name="T9" fmla="*/ 7 h 14"/>
                  <a:gd name="T10" fmla="*/ 24 w 31"/>
                  <a:gd name="T11" fmla="*/ 0 h 14"/>
                  <a:gd name="T12" fmla="*/ 7 w 31"/>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31" h="14">
                    <a:moveTo>
                      <a:pt x="7" y="0"/>
                    </a:moveTo>
                    <a:cubicBezTo>
                      <a:pt x="3" y="0"/>
                      <a:pt x="0" y="3"/>
                      <a:pt x="0" y="7"/>
                    </a:cubicBezTo>
                    <a:cubicBezTo>
                      <a:pt x="0" y="11"/>
                      <a:pt x="3" y="14"/>
                      <a:pt x="7" y="14"/>
                    </a:cubicBezTo>
                    <a:cubicBezTo>
                      <a:pt x="24" y="14"/>
                      <a:pt x="24" y="14"/>
                      <a:pt x="24" y="14"/>
                    </a:cubicBezTo>
                    <a:cubicBezTo>
                      <a:pt x="28" y="14"/>
                      <a:pt x="31" y="11"/>
                      <a:pt x="31" y="7"/>
                    </a:cubicBezTo>
                    <a:cubicBezTo>
                      <a:pt x="31" y="3"/>
                      <a:pt x="28" y="0"/>
                      <a:pt x="24" y="0"/>
                    </a:cubicBezTo>
                    <a:lnTo>
                      <a:pt x="7" y="0"/>
                    </a:lnTo>
                    <a:close/>
                  </a:path>
                </a:pathLst>
              </a:custGeom>
              <a:grpFill/>
              <a:ln w="9525">
                <a:solidFill>
                  <a:schemeClr val="bg1"/>
                </a:solidFill>
                <a:round/>
              </a:ln>
            </p:spPr>
            <p:txBody>
              <a:bodyPr/>
              <a:p>
                <a:endParaRPr lang="zh-CN" altLang="en-US" sz="1400"/>
              </a:p>
            </p:txBody>
          </p:sp>
        </p:grpSp>
      </p:grpSp>
      <p:sp>
        <p:nvSpPr>
          <p:cNvPr id="34" name="文本框 33"/>
          <p:cNvSpPr txBox="1"/>
          <p:nvPr/>
        </p:nvSpPr>
        <p:spPr>
          <a:xfrm>
            <a:off x="7465695" y="2507615"/>
            <a:ext cx="4375150" cy="829945"/>
          </a:xfrm>
          <a:prstGeom prst="rect">
            <a:avLst/>
          </a:prstGeom>
          <a:noFill/>
        </p:spPr>
        <p:txBody>
          <a:bodyPr wrap="square" rtlCol="0">
            <a:spAutoFit/>
          </a:bodyPr>
          <a:p>
            <a:r>
              <a:rPr lang="zh-CN" altLang="en-US" sz="2400" b="1"/>
              <a:t>考查动词短语</a:t>
            </a:r>
            <a:endParaRPr lang="zh-CN" altLang="en-US" sz="2400" b="1"/>
          </a:p>
          <a:p>
            <a:pPr lvl="1"/>
            <a:r>
              <a:rPr lang="en-US" sz="2400"/>
              <a:t> focus on sth </a:t>
            </a:r>
            <a:r>
              <a:rPr lang="zh-CN" altLang="en-US" sz="2400"/>
              <a:t>关注</a:t>
            </a:r>
            <a:r>
              <a:rPr lang="en-US" altLang="zh-CN" sz="2400"/>
              <a:t>…</a:t>
            </a:r>
            <a:endParaRPr lang="en-US" altLang="zh-CN" sz="2400"/>
          </a:p>
        </p:txBody>
      </p:sp>
      <p:sp>
        <p:nvSpPr>
          <p:cNvPr id="4" name="文本框 3"/>
          <p:cNvSpPr txBox="1"/>
          <p:nvPr/>
        </p:nvSpPr>
        <p:spPr>
          <a:xfrm>
            <a:off x="4210685" y="2686050"/>
            <a:ext cx="3644900" cy="521970"/>
          </a:xfrm>
          <a:prstGeom prst="rect">
            <a:avLst/>
          </a:prstGeom>
          <a:noFill/>
        </p:spPr>
        <p:txBody>
          <a:bodyPr wrap="square" rtlCol="0">
            <a:spAutoFit/>
          </a:bodyPr>
          <a:p>
            <a:r>
              <a:rPr lang="en-US" altLang="zh-CN" sz="2800" b="1">
                <a:solidFill>
                  <a:srgbClr val="F8B5AA"/>
                </a:solidFill>
              </a:rPr>
              <a:t>on</a:t>
            </a:r>
            <a:endParaRPr lang="en-US" altLang="zh-CN" sz="2800" b="1">
              <a:solidFill>
                <a:srgbClr val="F8B5AA"/>
              </a:solidFill>
            </a:endParaRPr>
          </a:p>
        </p:txBody>
      </p:sp>
      <p:sp>
        <p:nvSpPr>
          <p:cNvPr id="5" name="文本框 4"/>
          <p:cNvSpPr txBox="1"/>
          <p:nvPr/>
        </p:nvSpPr>
        <p:spPr>
          <a:xfrm>
            <a:off x="2942590" y="3208020"/>
            <a:ext cx="2213610" cy="521970"/>
          </a:xfrm>
          <a:prstGeom prst="rect">
            <a:avLst/>
          </a:prstGeom>
          <a:noFill/>
        </p:spPr>
        <p:txBody>
          <a:bodyPr wrap="square" rtlCol="0">
            <a:spAutoFit/>
          </a:bodyPr>
          <a:p>
            <a:r>
              <a:rPr lang="en-US" altLang="zh-CN" sz="2800" b="1">
                <a:solidFill>
                  <a:srgbClr val="F8B5AA"/>
                </a:solidFill>
              </a:rPr>
              <a:t>effectively</a:t>
            </a:r>
            <a:endParaRPr lang="en-US" altLang="zh-CN" sz="2800" b="1">
              <a:solidFill>
                <a:srgbClr val="F8B5AA"/>
              </a:solidFill>
            </a:endParaRPr>
          </a:p>
        </p:txBody>
      </p:sp>
      <p:grpSp>
        <p:nvGrpSpPr>
          <p:cNvPr id="6" name="组合 5"/>
          <p:cNvGrpSpPr/>
          <p:nvPr/>
        </p:nvGrpSpPr>
        <p:grpSpPr>
          <a:xfrm>
            <a:off x="6762750" y="4098290"/>
            <a:ext cx="641985" cy="673100"/>
            <a:chOff x="2139" y="6121"/>
            <a:chExt cx="1440" cy="1440"/>
          </a:xfrm>
        </p:grpSpPr>
        <p:sp>
          <p:nvSpPr>
            <p:cNvPr id="7" name="椭圆 6"/>
            <p:cNvSpPr/>
            <p:nvPr/>
          </p:nvSpPr>
          <p:spPr>
            <a:xfrm>
              <a:off x="2139" y="6121"/>
              <a:ext cx="1440" cy="1440"/>
            </a:xfrm>
            <a:prstGeom prst="ellipse">
              <a:avLst/>
            </a:prstGeom>
            <a:solidFill>
              <a:srgbClr val="F7B1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0"/>
            </a:p>
          </p:txBody>
        </p:sp>
        <p:grpSp>
          <p:nvGrpSpPr>
            <p:cNvPr id="9" name="Group 27"/>
            <p:cNvGrpSpPr/>
            <p:nvPr/>
          </p:nvGrpSpPr>
          <p:grpSpPr bwMode="auto">
            <a:xfrm>
              <a:off x="2563" y="6493"/>
              <a:ext cx="613" cy="777"/>
              <a:chOff x="0" y="0"/>
              <a:chExt cx="127" cy="163"/>
            </a:xfrm>
            <a:solidFill>
              <a:schemeClr val="bg1"/>
            </a:solidFill>
          </p:grpSpPr>
          <p:sp>
            <p:nvSpPr>
              <p:cNvPr id="10" name="Freeform 28"/>
              <p:cNvSpPr/>
              <p:nvPr/>
            </p:nvSpPr>
            <p:spPr bwMode="auto">
              <a:xfrm>
                <a:off x="0" y="0"/>
                <a:ext cx="127" cy="163"/>
              </a:xfrm>
              <a:custGeom>
                <a:avLst/>
                <a:gdLst>
                  <a:gd name="T0" fmla="*/ 28 w 124"/>
                  <a:gd name="T1" fmla="*/ 146 h 159"/>
                  <a:gd name="T2" fmla="*/ 14 w 124"/>
                  <a:gd name="T3" fmla="*/ 146 h 159"/>
                  <a:gd name="T4" fmla="*/ 14 w 124"/>
                  <a:gd name="T5" fmla="*/ 13 h 159"/>
                  <a:gd name="T6" fmla="*/ 117 w 124"/>
                  <a:gd name="T7" fmla="*/ 13 h 159"/>
                  <a:gd name="T8" fmla="*/ 124 w 124"/>
                  <a:gd name="T9" fmla="*/ 7 h 159"/>
                  <a:gd name="T10" fmla="*/ 117 w 124"/>
                  <a:gd name="T11" fmla="*/ 0 h 159"/>
                  <a:gd name="T12" fmla="*/ 7 w 124"/>
                  <a:gd name="T13" fmla="*/ 0 h 159"/>
                  <a:gd name="T14" fmla="*/ 0 w 124"/>
                  <a:gd name="T15" fmla="*/ 7 h 159"/>
                  <a:gd name="T16" fmla="*/ 0 w 124"/>
                  <a:gd name="T17" fmla="*/ 152 h 159"/>
                  <a:gd name="T18" fmla="*/ 7 w 124"/>
                  <a:gd name="T19" fmla="*/ 159 h 159"/>
                  <a:gd name="T20" fmla="*/ 28 w 124"/>
                  <a:gd name="T21" fmla="*/ 159 h 159"/>
                  <a:gd name="T22" fmla="*/ 35 w 124"/>
                  <a:gd name="T23" fmla="*/ 152 h 159"/>
                  <a:gd name="T24" fmla="*/ 28 w 124"/>
                  <a:gd name="T25" fmla="*/ 146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 h="159">
                    <a:moveTo>
                      <a:pt x="28" y="146"/>
                    </a:moveTo>
                    <a:cubicBezTo>
                      <a:pt x="14" y="146"/>
                      <a:pt x="14" y="146"/>
                      <a:pt x="14" y="146"/>
                    </a:cubicBezTo>
                    <a:cubicBezTo>
                      <a:pt x="14" y="13"/>
                      <a:pt x="14" y="13"/>
                      <a:pt x="14" y="13"/>
                    </a:cubicBezTo>
                    <a:cubicBezTo>
                      <a:pt x="117" y="13"/>
                      <a:pt x="117" y="13"/>
                      <a:pt x="117" y="13"/>
                    </a:cubicBezTo>
                    <a:cubicBezTo>
                      <a:pt x="121" y="13"/>
                      <a:pt x="124" y="10"/>
                      <a:pt x="124" y="7"/>
                    </a:cubicBezTo>
                    <a:cubicBezTo>
                      <a:pt x="124" y="3"/>
                      <a:pt x="121" y="0"/>
                      <a:pt x="117" y="0"/>
                    </a:cubicBezTo>
                    <a:cubicBezTo>
                      <a:pt x="7" y="0"/>
                      <a:pt x="7" y="0"/>
                      <a:pt x="7" y="0"/>
                    </a:cubicBezTo>
                    <a:cubicBezTo>
                      <a:pt x="3" y="0"/>
                      <a:pt x="0" y="3"/>
                      <a:pt x="0" y="7"/>
                    </a:cubicBezTo>
                    <a:cubicBezTo>
                      <a:pt x="0" y="152"/>
                      <a:pt x="0" y="152"/>
                      <a:pt x="0" y="152"/>
                    </a:cubicBezTo>
                    <a:cubicBezTo>
                      <a:pt x="0" y="156"/>
                      <a:pt x="3" y="159"/>
                      <a:pt x="7" y="159"/>
                    </a:cubicBezTo>
                    <a:cubicBezTo>
                      <a:pt x="28" y="159"/>
                      <a:pt x="28" y="159"/>
                      <a:pt x="28" y="159"/>
                    </a:cubicBezTo>
                    <a:cubicBezTo>
                      <a:pt x="31" y="159"/>
                      <a:pt x="35" y="156"/>
                      <a:pt x="35" y="152"/>
                    </a:cubicBezTo>
                    <a:cubicBezTo>
                      <a:pt x="35" y="149"/>
                      <a:pt x="31" y="146"/>
                      <a:pt x="28" y="146"/>
                    </a:cubicBezTo>
                  </a:path>
                </a:pathLst>
              </a:custGeom>
              <a:grpFill/>
              <a:ln w="9525">
                <a:solidFill>
                  <a:schemeClr val="bg1"/>
                </a:solidFill>
                <a:round/>
              </a:ln>
            </p:spPr>
            <p:txBody>
              <a:bodyPr/>
              <a:p>
                <a:endParaRPr lang="zh-CN" altLang="en-US" sz="1400"/>
              </a:p>
            </p:txBody>
          </p:sp>
          <p:sp>
            <p:nvSpPr>
              <p:cNvPr id="14" name="Freeform 29"/>
              <p:cNvSpPr/>
              <p:nvPr/>
            </p:nvSpPr>
            <p:spPr bwMode="auto">
              <a:xfrm>
                <a:off x="80" y="95"/>
                <a:ext cx="47" cy="68"/>
              </a:xfrm>
              <a:custGeom>
                <a:avLst/>
                <a:gdLst>
                  <a:gd name="T0" fmla="*/ 39 w 46"/>
                  <a:gd name="T1" fmla="*/ 0 h 66"/>
                  <a:gd name="T2" fmla="*/ 32 w 46"/>
                  <a:gd name="T3" fmla="*/ 7 h 66"/>
                  <a:gd name="T4" fmla="*/ 32 w 46"/>
                  <a:gd name="T5" fmla="*/ 53 h 66"/>
                  <a:gd name="T6" fmla="*/ 7 w 46"/>
                  <a:gd name="T7" fmla="*/ 53 h 66"/>
                  <a:gd name="T8" fmla="*/ 0 w 46"/>
                  <a:gd name="T9" fmla="*/ 59 h 66"/>
                  <a:gd name="T10" fmla="*/ 7 w 46"/>
                  <a:gd name="T11" fmla="*/ 66 h 66"/>
                  <a:gd name="T12" fmla="*/ 39 w 46"/>
                  <a:gd name="T13" fmla="*/ 66 h 66"/>
                  <a:gd name="T14" fmla="*/ 44 w 46"/>
                  <a:gd name="T15" fmla="*/ 64 h 66"/>
                  <a:gd name="T16" fmla="*/ 46 w 46"/>
                  <a:gd name="T17" fmla="*/ 59 h 66"/>
                  <a:gd name="T18" fmla="*/ 46 w 46"/>
                  <a:gd name="T19" fmla="*/ 7 h 66"/>
                  <a:gd name="T20" fmla="*/ 39 w 46"/>
                  <a:gd name="T21"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 h="66">
                    <a:moveTo>
                      <a:pt x="39" y="0"/>
                    </a:moveTo>
                    <a:cubicBezTo>
                      <a:pt x="35" y="0"/>
                      <a:pt x="32" y="3"/>
                      <a:pt x="32" y="7"/>
                    </a:cubicBezTo>
                    <a:cubicBezTo>
                      <a:pt x="32" y="53"/>
                      <a:pt x="32" y="53"/>
                      <a:pt x="32" y="53"/>
                    </a:cubicBezTo>
                    <a:cubicBezTo>
                      <a:pt x="7" y="53"/>
                      <a:pt x="7" y="53"/>
                      <a:pt x="7" y="53"/>
                    </a:cubicBezTo>
                    <a:cubicBezTo>
                      <a:pt x="3" y="53"/>
                      <a:pt x="0" y="56"/>
                      <a:pt x="0" y="59"/>
                    </a:cubicBezTo>
                    <a:cubicBezTo>
                      <a:pt x="0" y="63"/>
                      <a:pt x="3" y="66"/>
                      <a:pt x="7" y="66"/>
                    </a:cubicBezTo>
                    <a:cubicBezTo>
                      <a:pt x="39" y="66"/>
                      <a:pt x="39" y="66"/>
                      <a:pt x="39" y="66"/>
                    </a:cubicBezTo>
                    <a:cubicBezTo>
                      <a:pt x="41" y="66"/>
                      <a:pt x="43" y="66"/>
                      <a:pt x="44" y="64"/>
                    </a:cubicBezTo>
                    <a:cubicBezTo>
                      <a:pt x="45" y="63"/>
                      <a:pt x="46" y="61"/>
                      <a:pt x="46" y="59"/>
                    </a:cubicBezTo>
                    <a:cubicBezTo>
                      <a:pt x="46" y="7"/>
                      <a:pt x="46" y="7"/>
                      <a:pt x="46" y="7"/>
                    </a:cubicBezTo>
                    <a:cubicBezTo>
                      <a:pt x="46" y="3"/>
                      <a:pt x="43" y="0"/>
                      <a:pt x="39" y="0"/>
                    </a:cubicBezTo>
                  </a:path>
                </a:pathLst>
              </a:custGeom>
              <a:grpFill/>
              <a:ln w="9525">
                <a:solidFill>
                  <a:schemeClr val="bg1"/>
                </a:solidFill>
                <a:round/>
              </a:ln>
            </p:spPr>
            <p:txBody>
              <a:bodyPr/>
              <a:p>
                <a:endParaRPr lang="zh-CN" altLang="en-US" sz="1400"/>
              </a:p>
            </p:txBody>
          </p:sp>
          <p:sp>
            <p:nvSpPr>
              <p:cNvPr id="16" name="Freeform 30"/>
              <p:cNvSpPr>
                <a:spLocks noEditPoints="1"/>
              </p:cNvSpPr>
              <p:nvPr/>
            </p:nvSpPr>
            <p:spPr bwMode="auto">
              <a:xfrm>
                <a:off x="46" y="34"/>
                <a:ext cx="79" cy="114"/>
              </a:xfrm>
              <a:custGeom>
                <a:avLst/>
                <a:gdLst>
                  <a:gd name="T0" fmla="*/ 68 w 78"/>
                  <a:gd name="T1" fmla="*/ 2 h 112"/>
                  <a:gd name="T2" fmla="*/ 60 w 78"/>
                  <a:gd name="T3" fmla="*/ 0 h 112"/>
                  <a:gd name="T4" fmla="*/ 46 w 78"/>
                  <a:gd name="T5" fmla="*/ 8 h 112"/>
                  <a:gd name="T6" fmla="*/ 1 w 78"/>
                  <a:gd name="T7" fmla="*/ 85 h 112"/>
                  <a:gd name="T8" fmla="*/ 0 w 78"/>
                  <a:gd name="T9" fmla="*/ 88 h 112"/>
                  <a:gd name="T10" fmla="*/ 1 w 78"/>
                  <a:gd name="T11" fmla="*/ 106 h 112"/>
                  <a:gd name="T12" fmla="*/ 4 w 78"/>
                  <a:gd name="T13" fmla="*/ 112 h 112"/>
                  <a:gd name="T14" fmla="*/ 8 w 78"/>
                  <a:gd name="T15" fmla="*/ 112 h 112"/>
                  <a:gd name="T16" fmla="*/ 11 w 78"/>
                  <a:gd name="T17" fmla="*/ 112 h 112"/>
                  <a:gd name="T18" fmla="*/ 27 w 78"/>
                  <a:gd name="T19" fmla="*/ 103 h 112"/>
                  <a:gd name="T20" fmla="*/ 29 w 78"/>
                  <a:gd name="T21" fmla="*/ 101 h 112"/>
                  <a:gd name="T22" fmla="*/ 74 w 78"/>
                  <a:gd name="T23" fmla="*/ 24 h 112"/>
                  <a:gd name="T24" fmla="*/ 68 w 78"/>
                  <a:gd name="T25" fmla="*/ 2 h 112"/>
                  <a:gd name="T26" fmla="*/ 62 w 78"/>
                  <a:gd name="T27" fmla="*/ 17 h 112"/>
                  <a:gd name="T28" fmla="*/ 18 w 78"/>
                  <a:gd name="T29" fmla="*/ 92 h 112"/>
                  <a:gd name="T30" fmla="*/ 14 w 78"/>
                  <a:gd name="T31" fmla="*/ 94 h 112"/>
                  <a:gd name="T32" fmla="*/ 14 w 78"/>
                  <a:gd name="T33" fmla="*/ 90 h 112"/>
                  <a:gd name="T34" fmla="*/ 57 w 78"/>
                  <a:gd name="T35" fmla="*/ 15 h 112"/>
                  <a:gd name="T36" fmla="*/ 61 w 78"/>
                  <a:gd name="T37" fmla="*/ 14 h 112"/>
                  <a:gd name="T38" fmla="*/ 62 w 78"/>
                  <a:gd name="T39" fmla="*/ 1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8" h="112">
                    <a:moveTo>
                      <a:pt x="68" y="2"/>
                    </a:moveTo>
                    <a:cubicBezTo>
                      <a:pt x="65" y="1"/>
                      <a:pt x="62" y="0"/>
                      <a:pt x="60" y="0"/>
                    </a:cubicBezTo>
                    <a:cubicBezTo>
                      <a:pt x="54" y="0"/>
                      <a:pt x="48" y="3"/>
                      <a:pt x="46" y="8"/>
                    </a:cubicBezTo>
                    <a:cubicBezTo>
                      <a:pt x="1" y="85"/>
                      <a:pt x="1" y="85"/>
                      <a:pt x="1" y="85"/>
                    </a:cubicBezTo>
                    <a:cubicBezTo>
                      <a:pt x="1" y="86"/>
                      <a:pt x="0" y="87"/>
                      <a:pt x="0" y="88"/>
                    </a:cubicBezTo>
                    <a:cubicBezTo>
                      <a:pt x="1" y="106"/>
                      <a:pt x="1" y="106"/>
                      <a:pt x="1" y="106"/>
                    </a:cubicBezTo>
                    <a:cubicBezTo>
                      <a:pt x="1" y="108"/>
                      <a:pt x="2" y="110"/>
                      <a:pt x="4" y="112"/>
                    </a:cubicBezTo>
                    <a:cubicBezTo>
                      <a:pt x="5" y="112"/>
                      <a:pt x="7" y="112"/>
                      <a:pt x="8" y="112"/>
                    </a:cubicBezTo>
                    <a:cubicBezTo>
                      <a:pt x="9" y="112"/>
                      <a:pt x="10" y="112"/>
                      <a:pt x="11" y="112"/>
                    </a:cubicBezTo>
                    <a:cubicBezTo>
                      <a:pt x="27" y="103"/>
                      <a:pt x="27" y="103"/>
                      <a:pt x="27" y="103"/>
                    </a:cubicBezTo>
                    <a:cubicBezTo>
                      <a:pt x="28" y="103"/>
                      <a:pt x="29" y="102"/>
                      <a:pt x="29" y="101"/>
                    </a:cubicBezTo>
                    <a:cubicBezTo>
                      <a:pt x="74" y="24"/>
                      <a:pt x="74" y="24"/>
                      <a:pt x="74" y="24"/>
                    </a:cubicBezTo>
                    <a:cubicBezTo>
                      <a:pt x="78" y="16"/>
                      <a:pt x="75" y="7"/>
                      <a:pt x="68" y="2"/>
                    </a:cubicBezTo>
                    <a:moveTo>
                      <a:pt x="62" y="17"/>
                    </a:moveTo>
                    <a:cubicBezTo>
                      <a:pt x="18" y="92"/>
                      <a:pt x="18" y="92"/>
                      <a:pt x="18" y="92"/>
                    </a:cubicBezTo>
                    <a:cubicBezTo>
                      <a:pt x="14" y="94"/>
                      <a:pt x="14" y="94"/>
                      <a:pt x="14" y="94"/>
                    </a:cubicBezTo>
                    <a:cubicBezTo>
                      <a:pt x="14" y="90"/>
                      <a:pt x="14" y="90"/>
                      <a:pt x="14" y="90"/>
                    </a:cubicBezTo>
                    <a:cubicBezTo>
                      <a:pt x="57" y="15"/>
                      <a:pt x="57" y="15"/>
                      <a:pt x="57" y="15"/>
                    </a:cubicBezTo>
                    <a:cubicBezTo>
                      <a:pt x="58" y="14"/>
                      <a:pt x="60" y="13"/>
                      <a:pt x="61" y="14"/>
                    </a:cubicBezTo>
                    <a:cubicBezTo>
                      <a:pt x="62" y="15"/>
                      <a:pt x="62" y="16"/>
                      <a:pt x="62" y="17"/>
                    </a:cubicBezTo>
                  </a:path>
                </a:pathLst>
              </a:custGeom>
              <a:grpFill/>
              <a:ln w="9525">
                <a:solidFill>
                  <a:schemeClr val="bg1"/>
                </a:solidFill>
                <a:round/>
              </a:ln>
            </p:spPr>
            <p:txBody>
              <a:bodyPr/>
              <a:p>
                <a:endParaRPr lang="zh-CN" altLang="en-US" sz="1400"/>
              </a:p>
            </p:txBody>
          </p:sp>
          <p:sp>
            <p:nvSpPr>
              <p:cNvPr id="18" name="Freeform 31"/>
              <p:cNvSpPr/>
              <p:nvPr/>
            </p:nvSpPr>
            <p:spPr bwMode="auto">
              <a:xfrm>
                <a:off x="24" y="46"/>
                <a:ext cx="49" cy="14"/>
              </a:xfrm>
              <a:custGeom>
                <a:avLst/>
                <a:gdLst>
                  <a:gd name="T0" fmla="*/ 48 w 48"/>
                  <a:gd name="T1" fmla="*/ 7 h 14"/>
                  <a:gd name="T2" fmla="*/ 42 w 48"/>
                  <a:gd name="T3" fmla="*/ 0 h 14"/>
                  <a:gd name="T4" fmla="*/ 7 w 48"/>
                  <a:gd name="T5" fmla="*/ 0 h 14"/>
                  <a:gd name="T6" fmla="*/ 0 w 48"/>
                  <a:gd name="T7" fmla="*/ 7 h 14"/>
                  <a:gd name="T8" fmla="*/ 7 w 48"/>
                  <a:gd name="T9" fmla="*/ 14 h 14"/>
                  <a:gd name="T10" fmla="*/ 42 w 48"/>
                  <a:gd name="T11" fmla="*/ 14 h 14"/>
                  <a:gd name="T12" fmla="*/ 48 w 48"/>
                  <a:gd name="T13" fmla="*/ 7 h 14"/>
                </a:gdLst>
                <a:ahLst/>
                <a:cxnLst>
                  <a:cxn ang="0">
                    <a:pos x="T0" y="T1"/>
                  </a:cxn>
                  <a:cxn ang="0">
                    <a:pos x="T2" y="T3"/>
                  </a:cxn>
                  <a:cxn ang="0">
                    <a:pos x="T4" y="T5"/>
                  </a:cxn>
                  <a:cxn ang="0">
                    <a:pos x="T6" y="T7"/>
                  </a:cxn>
                  <a:cxn ang="0">
                    <a:pos x="T8" y="T9"/>
                  </a:cxn>
                  <a:cxn ang="0">
                    <a:pos x="T10" y="T11"/>
                  </a:cxn>
                  <a:cxn ang="0">
                    <a:pos x="T12" y="T13"/>
                  </a:cxn>
                </a:cxnLst>
                <a:rect l="0" t="0" r="r" b="b"/>
                <a:pathLst>
                  <a:path w="48" h="14">
                    <a:moveTo>
                      <a:pt x="48" y="7"/>
                    </a:moveTo>
                    <a:cubicBezTo>
                      <a:pt x="48" y="3"/>
                      <a:pt x="45" y="0"/>
                      <a:pt x="42" y="0"/>
                    </a:cubicBezTo>
                    <a:cubicBezTo>
                      <a:pt x="7" y="0"/>
                      <a:pt x="7" y="0"/>
                      <a:pt x="7" y="0"/>
                    </a:cubicBezTo>
                    <a:cubicBezTo>
                      <a:pt x="3" y="0"/>
                      <a:pt x="0" y="3"/>
                      <a:pt x="0" y="7"/>
                    </a:cubicBezTo>
                    <a:cubicBezTo>
                      <a:pt x="0" y="11"/>
                      <a:pt x="3" y="14"/>
                      <a:pt x="7" y="14"/>
                    </a:cubicBezTo>
                    <a:cubicBezTo>
                      <a:pt x="42" y="14"/>
                      <a:pt x="42" y="14"/>
                      <a:pt x="42" y="14"/>
                    </a:cubicBezTo>
                    <a:cubicBezTo>
                      <a:pt x="45" y="14"/>
                      <a:pt x="48" y="11"/>
                      <a:pt x="48" y="7"/>
                    </a:cubicBezTo>
                  </a:path>
                </a:pathLst>
              </a:custGeom>
              <a:grpFill/>
              <a:ln w="9525">
                <a:solidFill>
                  <a:schemeClr val="bg1"/>
                </a:solidFill>
                <a:round/>
              </a:ln>
            </p:spPr>
            <p:txBody>
              <a:bodyPr/>
              <a:p>
                <a:endParaRPr lang="zh-CN" altLang="en-US" sz="1400"/>
              </a:p>
            </p:txBody>
          </p:sp>
          <p:sp>
            <p:nvSpPr>
              <p:cNvPr id="22" name="Freeform 32"/>
              <p:cNvSpPr/>
              <p:nvPr/>
            </p:nvSpPr>
            <p:spPr bwMode="auto">
              <a:xfrm>
                <a:off x="24" y="73"/>
                <a:ext cx="32" cy="15"/>
              </a:xfrm>
              <a:custGeom>
                <a:avLst/>
                <a:gdLst>
                  <a:gd name="T0" fmla="*/ 7 w 31"/>
                  <a:gd name="T1" fmla="*/ 0 h 14"/>
                  <a:gd name="T2" fmla="*/ 0 w 31"/>
                  <a:gd name="T3" fmla="*/ 7 h 14"/>
                  <a:gd name="T4" fmla="*/ 7 w 31"/>
                  <a:gd name="T5" fmla="*/ 14 h 14"/>
                  <a:gd name="T6" fmla="*/ 24 w 31"/>
                  <a:gd name="T7" fmla="*/ 14 h 14"/>
                  <a:gd name="T8" fmla="*/ 31 w 31"/>
                  <a:gd name="T9" fmla="*/ 7 h 14"/>
                  <a:gd name="T10" fmla="*/ 24 w 31"/>
                  <a:gd name="T11" fmla="*/ 0 h 14"/>
                  <a:gd name="T12" fmla="*/ 7 w 31"/>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31" h="14">
                    <a:moveTo>
                      <a:pt x="7" y="0"/>
                    </a:moveTo>
                    <a:cubicBezTo>
                      <a:pt x="3" y="0"/>
                      <a:pt x="0" y="3"/>
                      <a:pt x="0" y="7"/>
                    </a:cubicBezTo>
                    <a:cubicBezTo>
                      <a:pt x="0" y="11"/>
                      <a:pt x="3" y="14"/>
                      <a:pt x="7" y="14"/>
                    </a:cubicBezTo>
                    <a:cubicBezTo>
                      <a:pt x="24" y="14"/>
                      <a:pt x="24" y="14"/>
                      <a:pt x="24" y="14"/>
                    </a:cubicBezTo>
                    <a:cubicBezTo>
                      <a:pt x="28" y="14"/>
                      <a:pt x="31" y="11"/>
                      <a:pt x="31" y="7"/>
                    </a:cubicBezTo>
                    <a:cubicBezTo>
                      <a:pt x="31" y="3"/>
                      <a:pt x="28" y="0"/>
                      <a:pt x="24" y="0"/>
                    </a:cubicBezTo>
                    <a:lnTo>
                      <a:pt x="7" y="0"/>
                    </a:lnTo>
                    <a:close/>
                  </a:path>
                </a:pathLst>
              </a:custGeom>
              <a:grpFill/>
              <a:ln w="9525">
                <a:solidFill>
                  <a:schemeClr val="bg1"/>
                </a:solidFill>
                <a:round/>
              </a:ln>
            </p:spPr>
            <p:txBody>
              <a:bodyPr/>
              <a:p>
                <a:endParaRPr lang="zh-CN" altLang="en-US" sz="1400"/>
              </a:p>
            </p:txBody>
          </p:sp>
        </p:grpSp>
      </p:grpSp>
      <p:sp>
        <p:nvSpPr>
          <p:cNvPr id="23" name="文本框 22"/>
          <p:cNvSpPr txBox="1"/>
          <p:nvPr/>
        </p:nvSpPr>
        <p:spPr>
          <a:xfrm>
            <a:off x="7404735" y="4272280"/>
            <a:ext cx="4608195" cy="1814830"/>
          </a:xfrm>
          <a:prstGeom prst="rect">
            <a:avLst/>
          </a:prstGeom>
          <a:noFill/>
        </p:spPr>
        <p:txBody>
          <a:bodyPr wrap="square" rtlCol="0">
            <a:spAutoFit/>
          </a:bodyPr>
          <a:p>
            <a:r>
              <a:rPr lang="zh-CN" altLang="en-US" sz="2400" b="1"/>
              <a:t>考查</a:t>
            </a:r>
            <a:r>
              <a:rPr lang="zh-CN" altLang="en-US" sz="2400" b="1">
                <a:sym typeface="+mn-ea"/>
              </a:rPr>
              <a:t>词类转换</a:t>
            </a:r>
            <a:endParaRPr lang="zh-CN" altLang="en-US" sz="2400" b="1">
              <a:sym typeface="+mn-ea"/>
            </a:endParaRPr>
          </a:p>
          <a:p>
            <a:pPr lvl="1"/>
            <a:r>
              <a:rPr lang="en-US" altLang="zh-CN" sz="2400"/>
              <a:t>adj. effecivean </a:t>
            </a:r>
            <a:r>
              <a:rPr lang="en-US" altLang="zh-CN" sz="2400">
                <a:sym typeface="+mn-ea"/>
              </a:rPr>
              <a:t>→adv. </a:t>
            </a:r>
            <a:r>
              <a:rPr lang="en-US" altLang="zh-CN" sz="2400"/>
              <a:t>effectivley</a:t>
            </a:r>
            <a:endParaRPr lang="en-US" altLang="zh-CN" sz="2400"/>
          </a:p>
          <a:p>
            <a:pPr lvl="1"/>
            <a:r>
              <a:rPr lang="zh-CN" altLang="en-US" sz="2000"/>
              <a:t>有效地完成我们的项目</a:t>
            </a:r>
            <a:endParaRPr lang="zh-CN" altLang="en-US" sz="2000"/>
          </a:p>
          <a:p>
            <a:pPr lvl="1"/>
            <a:r>
              <a:rPr lang="en-US" altLang="zh-CN" sz="2000"/>
              <a:t>effectively accomplish our projects</a:t>
            </a:r>
            <a:endParaRPr lang="en-US" altLang="zh-CN" sz="2000"/>
          </a:p>
        </p:txBody>
      </p:sp>
      <p:cxnSp>
        <p:nvCxnSpPr>
          <p:cNvPr id="25" name="直接连接符 24"/>
          <p:cNvCxnSpPr/>
          <p:nvPr/>
        </p:nvCxnSpPr>
        <p:spPr>
          <a:xfrm flipV="1">
            <a:off x="6672580" y="1108710"/>
            <a:ext cx="22860" cy="5381625"/>
          </a:xfrm>
          <a:prstGeom prst="line">
            <a:avLst/>
          </a:prstGeom>
          <a:ln w="38100">
            <a:solidFill>
              <a:srgbClr val="F7B1A6"/>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checkerboard(across)">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heckerboard(across)">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checkerboard(across)">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4" grpId="0"/>
      <p:bldP spid="5" grpId="0"/>
      <p:bldP spid="2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878205" y="1727835"/>
            <a:ext cx="5888355" cy="2460625"/>
          </a:xfrm>
          <a:prstGeom prst="rect">
            <a:avLst/>
          </a:prstGeom>
          <a:noFill/>
        </p:spPr>
        <p:txBody>
          <a:bodyPr wrap="square" rtlCol="0">
            <a:spAutoFit/>
          </a:bodyPr>
          <a:p>
            <a:pPr algn="l">
              <a:lnSpc>
                <a:spcPct val="110000"/>
              </a:lnSpc>
            </a:pPr>
            <a:r>
              <a:rPr lang="en-US" altLang="zh-CN" sz="2800">
                <a:solidFill>
                  <a:schemeClr val="bg2">
                    <a:lumMod val="50000"/>
                  </a:schemeClr>
                </a:solidFill>
                <a:latin typeface="Calibri" panose="020F0502020204030204" pitchFamily="34" charset="0"/>
                <a:ea typeface="黑体" panose="02010609060101010101" charset="-122"/>
                <a:cs typeface="Calibri" panose="020F0502020204030204" pitchFamily="34" charset="0"/>
              </a:rPr>
              <a:t>……This ____________(provide) us with not only a concrete and positive way to begin tomorrow, but it will allow us _________(see) possibilities that we overlooked before.…</a:t>
            </a:r>
            <a:endParaRPr lang="en-US" altLang="zh-CN" sz="2800">
              <a:solidFill>
                <a:schemeClr val="bg2">
                  <a:lumMod val="50000"/>
                </a:schemeClr>
              </a:solidFill>
              <a:latin typeface="Calibri" panose="020F0502020204030204" pitchFamily="34" charset="0"/>
              <a:ea typeface="黑体" panose="02010609060101010101" charset="-122"/>
              <a:cs typeface="Calibri" panose="020F0502020204030204" pitchFamily="34" charset="0"/>
            </a:endParaRPr>
          </a:p>
        </p:txBody>
      </p:sp>
      <p:cxnSp>
        <p:nvCxnSpPr>
          <p:cNvPr id="8" name="直接连接符 7"/>
          <p:cNvCxnSpPr/>
          <p:nvPr/>
        </p:nvCxnSpPr>
        <p:spPr>
          <a:xfrm flipV="1">
            <a:off x="327660" y="1090295"/>
            <a:ext cx="11534775" cy="14605"/>
          </a:xfrm>
          <a:prstGeom prst="line">
            <a:avLst/>
          </a:prstGeom>
          <a:ln w="38100">
            <a:solidFill>
              <a:srgbClr val="788EAC"/>
            </a:solidFill>
          </a:ln>
        </p:spPr>
        <p:style>
          <a:lnRef idx="1">
            <a:schemeClr val="accent1"/>
          </a:lnRef>
          <a:fillRef idx="0">
            <a:schemeClr val="accent1"/>
          </a:fillRef>
          <a:effectRef idx="0">
            <a:schemeClr val="accent1"/>
          </a:effectRef>
          <a:fontRef idx="minor">
            <a:schemeClr val="tx1"/>
          </a:fontRef>
        </p:style>
      </p:cxnSp>
      <p:sp>
        <p:nvSpPr>
          <p:cNvPr id="11" name="椭圆 12"/>
          <p:cNvSpPr/>
          <p:nvPr/>
        </p:nvSpPr>
        <p:spPr>
          <a:xfrm>
            <a:off x="2272394" y="488496"/>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12" name="组合 11"/>
          <p:cNvGrpSpPr/>
          <p:nvPr/>
        </p:nvGrpSpPr>
        <p:grpSpPr>
          <a:xfrm>
            <a:off x="334963" y="536586"/>
            <a:ext cx="1937543" cy="571960"/>
            <a:chOff x="334963" y="455941"/>
            <a:chExt cx="1937543" cy="571960"/>
          </a:xfrm>
        </p:grpSpPr>
        <p:sp>
          <p:nvSpPr>
            <p:cNvPr id="13" name="文本框 12"/>
            <p:cNvSpPr txBox="1"/>
            <p:nvPr/>
          </p:nvSpPr>
          <p:spPr>
            <a:xfrm>
              <a:off x="545941" y="455941"/>
              <a:ext cx="1726565" cy="460375"/>
            </a:xfrm>
            <a:prstGeom prst="rect">
              <a:avLst/>
            </a:prstGeom>
            <a:noFill/>
          </p:spPr>
          <p:txBody>
            <a:bodyPr wrap="none" rtlCol="0">
              <a:spAutoFit/>
            </a:bodyPr>
            <a:lstStyle/>
            <a:p>
              <a:r>
                <a:rPr lang="en-US" altLang="zh-CN" sz="2400" b="1" dirty="0">
                  <a:solidFill>
                    <a:srgbClr val="7188A8"/>
                  </a:solidFill>
                  <a:latin typeface="Impact" panose="020B0806030902050204" charset="0"/>
                  <a:cs typeface="Impact" panose="020B0806030902050204" charset="0"/>
                  <a:sym typeface="+mn-lt"/>
                </a:rPr>
                <a:t>Blank Filling</a:t>
              </a:r>
              <a:endParaRPr lang="en-US" altLang="zh-CN" sz="2400" b="1" dirty="0">
                <a:solidFill>
                  <a:srgbClr val="7188A8"/>
                </a:solidFill>
                <a:latin typeface="Impact" panose="020B0806030902050204" charset="0"/>
                <a:cs typeface="Impact" panose="020B0806030902050204" charset="0"/>
                <a:sym typeface="+mn-lt"/>
              </a:endParaRPr>
            </a:p>
          </p:txBody>
        </p:sp>
        <p:sp>
          <p:nvSpPr>
            <p:cNvPr id="15" name="矩形 14"/>
            <p:cNvSpPr/>
            <p:nvPr/>
          </p:nvSpPr>
          <p:spPr>
            <a:xfrm>
              <a:off x="334963" y="486219"/>
              <a:ext cx="278711" cy="541682"/>
            </a:xfrm>
            <a:prstGeom prst="rect">
              <a:avLst/>
            </a:prstGeom>
            <a:solidFill>
              <a:srgbClr val="718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sp>
        <p:nvSpPr>
          <p:cNvPr id="17" name="文本框1"/>
          <p:cNvSpPr txBox="1"/>
          <p:nvPr/>
        </p:nvSpPr>
        <p:spPr>
          <a:xfrm>
            <a:off x="2514238" y="573118"/>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原文出处</a:t>
            </a:r>
            <a:endPar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19" name="椭圆 12"/>
          <p:cNvSpPr/>
          <p:nvPr/>
        </p:nvSpPr>
        <p:spPr>
          <a:xfrm>
            <a:off x="5712189" y="447234"/>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0" name="文本框1"/>
          <p:cNvSpPr txBox="1"/>
          <p:nvPr/>
        </p:nvSpPr>
        <p:spPr>
          <a:xfrm>
            <a:off x="6013088" y="606151"/>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原文标题</a:t>
            </a:r>
            <a:endParaRPr kumimoji="0" lang="id-ID"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24" name="文本框2"/>
          <p:cNvSpPr/>
          <p:nvPr/>
        </p:nvSpPr>
        <p:spPr>
          <a:xfrm>
            <a:off x="7465695" y="461645"/>
            <a:ext cx="3416935" cy="521970"/>
          </a:xfrm>
          <a:prstGeom prst="rect">
            <a:avLst/>
          </a:prstGeom>
        </p:spPr>
        <p:txBody>
          <a:bodyPr wrap="square">
            <a:spAutoFit/>
          </a:bodyPr>
          <a:lstStyle/>
          <a:p>
            <a:pPr>
              <a:lnSpc>
                <a:spcPct val="70000"/>
              </a:lnSpc>
              <a:spcBef>
                <a:spcPts val="2950"/>
              </a:spcBef>
              <a:defRPr/>
            </a:pPr>
            <a:r>
              <a:rPr kumimoji="0"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rPr>
              <a:t>How Successful People Spend the Last Hour of Their Workday</a:t>
            </a:r>
            <a:endParaRPr kumimoji="0"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endParaRPr>
          </a:p>
        </p:txBody>
      </p:sp>
      <p:pic>
        <p:nvPicPr>
          <p:cNvPr id="21" name="图片 20" descr="Z20 阅读理解A"/>
          <p:cNvPicPr>
            <a:picLocks noChangeAspect="1"/>
          </p:cNvPicPr>
          <p:nvPr/>
        </p:nvPicPr>
        <p:blipFill>
          <a:blip r:embed="rId1"/>
          <a:stretch>
            <a:fillRect/>
          </a:stretch>
        </p:blipFill>
        <p:spPr>
          <a:xfrm>
            <a:off x="3616325" y="535940"/>
            <a:ext cx="1281430" cy="461010"/>
          </a:xfrm>
          <a:prstGeom prst="rect">
            <a:avLst/>
          </a:prstGeom>
        </p:spPr>
      </p:pic>
      <p:grpSp>
        <p:nvGrpSpPr>
          <p:cNvPr id="33" name="组合 32"/>
          <p:cNvGrpSpPr/>
          <p:nvPr/>
        </p:nvGrpSpPr>
        <p:grpSpPr>
          <a:xfrm>
            <a:off x="6762750" y="1903095"/>
            <a:ext cx="641985" cy="673100"/>
            <a:chOff x="2139" y="6121"/>
            <a:chExt cx="1440" cy="1440"/>
          </a:xfrm>
        </p:grpSpPr>
        <p:sp>
          <p:nvSpPr>
            <p:cNvPr id="44" name="椭圆 43"/>
            <p:cNvSpPr/>
            <p:nvPr/>
          </p:nvSpPr>
          <p:spPr>
            <a:xfrm>
              <a:off x="2139" y="6121"/>
              <a:ext cx="1440" cy="1440"/>
            </a:xfrm>
            <a:prstGeom prst="ellipse">
              <a:avLst/>
            </a:prstGeom>
            <a:solidFill>
              <a:srgbClr val="F7B1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0"/>
            </a:p>
          </p:txBody>
        </p:sp>
        <p:grpSp>
          <p:nvGrpSpPr>
            <p:cNvPr id="27" name="Group 27"/>
            <p:cNvGrpSpPr/>
            <p:nvPr/>
          </p:nvGrpSpPr>
          <p:grpSpPr bwMode="auto">
            <a:xfrm>
              <a:off x="2563" y="6493"/>
              <a:ext cx="613" cy="777"/>
              <a:chOff x="0" y="0"/>
              <a:chExt cx="127" cy="163"/>
            </a:xfrm>
            <a:solidFill>
              <a:schemeClr val="bg1"/>
            </a:solidFill>
          </p:grpSpPr>
          <p:sp>
            <p:nvSpPr>
              <p:cNvPr id="28" name="Freeform 28"/>
              <p:cNvSpPr/>
              <p:nvPr/>
            </p:nvSpPr>
            <p:spPr bwMode="auto">
              <a:xfrm>
                <a:off x="0" y="0"/>
                <a:ext cx="127" cy="163"/>
              </a:xfrm>
              <a:custGeom>
                <a:avLst/>
                <a:gdLst>
                  <a:gd name="T0" fmla="*/ 28 w 124"/>
                  <a:gd name="T1" fmla="*/ 146 h 159"/>
                  <a:gd name="T2" fmla="*/ 14 w 124"/>
                  <a:gd name="T3" fmla="*/ 146 h 159"/>
                  <a:gd name="T4" fmla="*/ 14 w 124"/>
                  <a:gd name="T5" fmla="*/ 13 h 159"/>
                  <a:gd name="T6" fmla="*/ 117 w 124"/>
                  <a:gd name="T7" fmla="*/ 13 h 159"/>
                  <a:gd name="T8" fmla="*/ 124 w 124"/>
                  <a:gd name="T9" fmla="*/ 7 h 159"/>
                  <a:gd name="T10" fmla="*/ 117 w 124"/>
                  <a:gd name="T11" fmla="*/ 0 h 159"/>
                  <a:gd name="T12" fmla="*/ 7 w 124"/>
                  <a:gd name="T13" fmla="*/ 0 h 159"/>
                  <a:gd name="T14" fmla="*/ 0 w 124"/>
                  <a:gd name="T15" fmla="*/ 7 h 159"/>
                  <a:gd name="T16" fmla="*/ 0 w 124"/>
                  <a:gd name="T17" fmla="*/ 152 h 159"/>
                  <a:gd name="T18" fmla="*/ 7 w 124"/>
                  <a:gd name="T19" fmla="*/ 159 h 159"/>
                  <a:gd name="T20" fmla="*/ 28 w 124"/>
                  <a:gd name="T21" fmla="*/ 159 h 159"/>
                  <a:gd name="T22" fmla="*/ 35 w 124"/>
                  <a:gd name="T23" fmla="*/ 152 h 159"/>
                  <a:gd name="T24" fmla="*/ 28 w 124"/>
                  <a:gd name="T25" fmla="*/ 146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 h="159">
                    <a:moveTo>
                      <a:pt x="28" y="146"/>
                    </a:moveTo>
                    <a:cubicBezTo>
                      <a:pt x="14" y="146"/>
                      <a:pt x="14" y="146"/>
                      <a:pt x="14" y="146"/>
                    </a:cubicBezTo>
                    <a:cubicBezTo>
                      <a:pt x="14" y="13"/>
                      <a:pt x="14" y="13"/>
                      <a:pt x="14" y="13"/>
                    </a:cubicBezTo>
                    <a:cubicBezTo>
                      <a:pt x="117" y="13"/>
                      <a:pt x="117" y="13"/>
                      <a:pt x="117" y="13"/>
                    </a:cubicBezTo>
                    <a:cubicBezTo>
                      <a:pt x="121" y="13"/>
                      <a:pt x="124" y="10"/>
                      <a:pt x="124" y="7"/>
                    </a:cubicBezTo>
                    <a:cubicBezTo>
                      <a:pt x="124" y="3"/>
                      <a:pt x="121" y="0"/>
                      <a:pt x="117" y="0"/>
                    </a:cubicBezTo>
                    <a:cubicBezTo>
                      <a:pt x="7" y="0"/>
                      <a:pt x="7" y="0"/>
                      <a:pt x="7" y="0"/>
                    </a:cubicBezTo>
                    <a:cubicBezTo>
                      <a:pt x="3" y="0"/>
                      <a:pt x="0" y="3"/>
                      <a:pt x="0" y="7"/>
                    </a:cubicBezTo>
                    <a:cubicBezTo>
                      <a:pt x="0" y="152"/>
                      <a:pt x="0" y="152"/>
                      <a:pt x="0" y="152"/>
                    </a:cubicBezTo>
                    <a:cubicBezTo>
                      <a:pt x="0" y="156"/>
                      <a:pt x="3" y="159"/>
                      <a:pt x="7" y="159"/>
                    </a:cubicBezTo>
                    <a:cubicBezTo>
                      <a:pt x="28" y="159"/>
                      <a:pt x="28" y="159"/>
                      <a:pt x="28" y="159"/>
                    </a:cubicBezTo>
                    <a:cubicBezTo>
                      <a:pt x="31" y="159"/>
                      <a:pt x="35" y="156"/>
                      <a:pt x="35" y="152"/>
                    </a:cubicBezTo>
                    <a:cubicBezTo>
                      <a:pt x="35" y="149"/>
                      <a:pt x="31" y="146"/>
                      <a:pt x="28" y="146"/>
                    </a:cubicBezTo>
                  </a:path>
                </a:pathLst>
              </a:custGeom>
              <a:grpFill/>
              <a:ln w="9525">
                <a:solidFill>
                  <a:schemeClr val="bg1"/>
                </a:solidFill>
                <a:round/>
              </a:ln>
            </p:spPr>
            <p:txBody>
              <a:bodyPr/>
              <a:p>
                <a:endParaRPr lang="zh-CN" altLang="en-US" sz="1400"/>
              </a:p>
            </p:txBody>
          </p:sp>
          <p:sp>
            <p:nvSpPr>
              <p:cNvPr id="29" name="Freeform 29"/>
              <p:cNvSpPr/>
              <p:nvPr/>
            </p:nvSpPr>
            <p:spPr bwMode="auto">
              <a:xfrm>
                <a:off x="80" y="95"/>
                <a:ext cx="47" cy="68"/>
              </a:xfrm>
              <a:custGeom>
                <a:avLst/>
                <a:gdLst>
                  <a:gd name="T0" fmla="*/ 39 w 46"/>
                  <a:gd name="T1" fmla="*/ 0 h 66"/>
                  <a:gd name="T2" fmla="*/ 32 w 46"/>
                  <a:gd name="T3" fmla="*/ 7 h 66"/>
                  <a:gd name="T4" fmla="*/ 32 w 46"/>
                  <a:gd name="T5" fmla="*/ 53 h 66"/>
                  <a:gd name="T6" fmla="*/ 7 w 46"/>
                  <a:gd name="T7" fmla="*/ 53 h 66"/>
                  <a:gd name="T8" fmla="*/ 0 w 46"/>
                  <a:gd name="T9" fmla="*/ 59 h 66"/>
                  <a:gd name="T10" fmla="*/ 7 w 46"/>
                  <a:gd name="T11" fmla="*/ 66 h 66"/>
                  <a:gd name="T12" fmla="*/ 39 w 46"/>
                  <a:gd name="T13" fmla="*/ 66 h 66"/>
                  <a:gd name="T14" fmla="*/ 44 w 46"/>
                  <a:gd name="T15" fmla="*/ 64 h 66"/>
                  <a:gd name="T16" fmla="*/ 46 w 46"/>
                  <a:gd name="T17" fmla="*/ 59 h 66"/>
                  <a:gd name="T18" fmla="*/ 46 w 46"/>
                  <a:gd name="T19" fmla="*/ 7 h 66"/>
                  <a:gd name="T20" fmla="*/ 39 w 46"/>
                  <a:gd name="T21"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 h="66">
                    <a:moveTo>
                      <a:pt x="39" y="0"/>
                    </a:moveTo>
                    <a:cubicBezTo>
                      <a:pt x="35" y="0"/>
                      <a:pt x="32" y="3"/>
                      <a:pt x="32" y="7"/>
                    </a:cubicBezTo>
                    <a:cubicBezTo>
                      <a:pt x="32" y="53"/>
                      <a:pt x="32" y="53"/>
                      <a:pt x="32" y="53"/>
                    </a:cubicBezTo>
                    <a:cubicBezTo>
                      <a:pt x="7" y="53"/>
                      <a:pt x="7" y="53"/>
                      <a:pt x="7" y="53"/>
                    </a:cubicBezTo>
                    <a:cubicBezTo>
                      <a:pt x="3" y="53"/>
                      <a:pt x="0" y="56"/>
                      <a:pt x="0" y="59"/>
                    </a:cubicBezTo>
                    <a:cubicBezTo>
                      <a:pt x="0" y="63"/>
                      <a:pt x="3" y="66"/>
                      <a:pt x="7" y="66"/>
                    </a:cubicBezTo>
                    <a:cubicBezTo>
                      <a:pt x="39" y="66"/>
                      <a:pt x="39" y="66"/>
                      <a:pt x="39" y="66"/>
                    </a:cubicBezTo>
                    <a:cubicBezTo>
                      <a:pt x="41" y="66"/>
                      <a:pt x="43" y="66"/>
                      <a:pt x="44" y="64"/>
                    </a:cubicBezTo>
                    <a:cubicBezTo>
                      <a:pt x="45" y="63"/>
                      <a:pt x="46" y="61"/>
                      <a:pt x="46" y="59"/>
                    </a:cubicBezTo>
                    <a:cubicBezTo>
                      <a:pt x="46" y="7"/>
                      <a:pt x="46" y="7"/>
                      <a:pt x="46" y="7"/>
                    </a:cubicBezTo>
                    <a:cubicBezTo>
                      <a:pt x="46" y="3"/>
                      <a:pt x="43" y="0"/>
                      <a:pt x="39" y="0"/>
                    </a:cubicBezTo>
                  </a:path>
                </a:pathLst>
              </a:custGeom>
              <a:grpFill/>
              <a:ln w="9525">
                <a:solidFill>
                  <a:schemeClr val="bg1"/>
                </a:solidFill>
                <a:round/>
              </a:ln>
            </p:spPr>
            <p:txBody>
              <a:bodyPr/>
              <a:p>
                <a:endParaRPr lang="zh-CN" altLang="en-US" sz="1400"/>
              </a:p>
            </p:txBody>
          </p:sp>
          <p:sp>
            <p:nvSpPr>
              <p:cNvPr id="30" name="Freeform 30"/>
              <p:cNvSpPr>
                <a:spLocks noEditPoints="1"/>
              </p:cNvSpPr>
              <p:nvPr/>
            </p:nvSpPr>
            <p:spPr bwMode="auto">
              <a:xfrm>
                <a:off x="46" y="34"/>
                <a:ext cx="79" cy="114"/>
              </a:xfrm>
              <a:custGeom>
                <a:avLst/>
                <a:gdLst>
                  <a:gd name="T0" fmla="*/ 68 w 78"/>
                  <a:gd name="T1" fmla="*/ 2 h 112"/>
                  <a:gd name="T2" fmla="*/ 60 w 78"/>
                  <a:gd name="T3" fmla="*/ 0 h 112"/>
                  <a:gd name="T4" fmla="*/ 46 w 78"/>
                  <a:gd name="T5" fmla="*/ 8 h 112"/>
                  <a:gd name="T6" fmla="*/ 1 w 78"/>
                  <a:gd name="T7" fmla="*/ 85 h 112"/>
                  <a:gd name="T8" fmla="*/ 0 w 78"/>
                  <a:gd name="T9" fmla="*/ 88 h 112"/>
                  <a:gd name="T10" fmla="*/ 1 w 78"/>
                  <a:gd name="T11" fmla="*/ 106 h 112"/>
                  <a:gd name="T12" fmla="*/ 4 w 78"/>
                  <a:gd name="T13" fmla="*/ 112 h 112"/>
                  <a:gd name="T14" fmla="*/ 8 w 78"/>
                  <a:gd name="T15" fmla="*/ 112 h 112"/>
                  <a:gd name="T16" fmla="*/ 11 w 78"/>
                  <a:gd name="T17" fmla="*/ 112 h 112"/>
                  <a:gd name="T18" fmla="*/ 27 w 78"/>
                  <a:gd name="T19" fmla="*/ 103 h 112"/>
                  <a:gd name="T20" fmla="*/ 29 w 78"/>
                  <a:gd name="T21" fmla="*/ 101 h 112"/>
                  <a:gd name="T22" fmla="*/ 74 w 78"/>
                  <a:gd name="T23" fmla="*/ 24 h 112"/>
                  <a:gd name="T24" fmla="*/ 68 w 78"/>
                  <a:gd name="T25" fmla="*/ 2 h 112"/>
                  <a:gd name="T26" fmla="*/ 62 w 78"/>
                  <a:gd name="T27" fmla="*/ 17 h 112"/>
                  <a:gd name="T28" fmla="*/ 18 w 78"/>
                  <a:gd name="T29" fmla="*/ 92 h 112"/>
                  <a:gd name="T30" fmla="*/ 14 w 78"/>
                  <a:gd name="T31" fmla="*/ 94 h 112"/>
                  <a:gd name="T32" fmla="*/ 14 w 78"/>
                  <a:gd name="T33" fmla="*/ 90 h 112"/>
                  <a:gd name="T34" fmla="*/ 57 w 78"/>
                  <a:gd name="T35" fmla="*/ 15 h 112"/>
                  <a:gd name="T36" fmla="*/ 61 w 78"/>
                  <a:gd name="T37" fmla="*/ 14 h 112"/>
                  <a:gd name="T38" fmla="*/ 62 w 78"/>
                  <a:gd name="T39" fmla="*/ 1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8" h="112">
                    <a:moveTo>
                      <a:pt x="68" y="2"/>
                    </a:moveTo>
                    <a:cubicBezTo>
                      <a:pt x="65" y="1"/>
                      <a:pt x="62" y="0"/>
                      <a:pt x="60" y="0"/>
                    </a:cubicBezTo>
                    <a:cubicBezTo>
                      <a:pt x="54" y="0"/>
                      <a:pt x="48" y="3"/>
                      <a:pt x="46" y="8"/>
                    </a:cubicBezTo>
                    <a:cubicBezTo>
                      <a:pt x="1" y="85"/>
                      <a:pt x="1" y="85"/>
                      <a:pt x="1" y="85"/>
                    </a:cubicBezTo>
                    <a:cubicBezTo>
                      <a:pt x="1" y="86"/>
                      <a:pt x="0" y="87"/>
                      <a:pt x="0" y="88"/>
                    </a:cubicBezTo>
                    <a:cubicBezTo>
                      <a:pt x="1" y="106"/>
                      <a:pt x="1" y="106"/>
                      <a:pt x="1" y="106"/>
                    </a:cubicBezTo>
                    <a:cubicBezTo>
                      <a:pt x="1" y="108"/>
                      <a:pt x="2" y="110"/>
                      <a:pt x="4" y="112"/>
                    </a:cubicBezTo>
                    <a:cubicBezTo>
                      <a:pt x="5" y="112"/>
                      <a:pt x="7" y="112"/>
                      <a:pt x="8" y="112"/>
                    </a:cubicBezTo>
                    <a:cubicBezTo>
                      <a:pt x="9" y="112"/>
                      <a:pt x="10" y="112"/>
                      <a:pt x="11" y="112"/>
                    </a:cubicBezTo>
                    <a:cubicBezTo>
                      <a:pt x="27" y="103"/>
                      <a:pt x="27" y="103"/>
                      <a:pt x="27" y="103"/>
                    </a:cubicBezTo>
                    <a:cubicBezTo>
                      <a:pt x="28" y="103"/>
                      <a:pt x="29" y="102"/>
                      <a:pt x="29" y="101"/>
                    </a:cubicBezTo>
                    <a:cubicBezTo>
                      <a:pt x="74" y="24"/>
                      <a:pt x="74" y="24"/>
                      <a:pt x="74" y="24"/>
                    </a:cubicBezTo>
                    <a:cubicBezTo>
                      <a:pt x="78" y="16"/>
                      <a:pt x="75" y="7"/>
                      <a:pt x="68" y="2"/>
                    </a:cubicBezTo>
                    <a:moveTo>
                      <a:pt x="62" y="17"/>
                    </a:moveTo>
                    <a:cubicBezTo>
                      <a:pt x="18" y="92"/>
                      <a:pt x="18" y="92"/>
                      <a:pt x="18" y="92"/>
                    </a:cubicBezTo>
                    <a:cubicBezTo>
                      <a:pt x="14" y="94"/>
                      <a:pt x="14" y="94"/>
                      <a:pt x="14" y="94"/>
                    </a:cubicBezTo>
                    <a:cubicBezTo>
                      <a:pt x="14" y="90"/>
                      <a:pt x="14" y="90"/>
                      <a:pt x="14" y="90"/>
                    </a:cubicBezTo>
                    <a:cubicBezTo>
                      <a:pt x="57" y="15"/>
                      <a:pt x="57" y="15"/>
                      <a:pt x="57" y="15"/>
                    </a:cubicBezTo>
                    <a:cubicBezTo>
                      <a:pt x="58" y="14"/>
                      <a:pt x="60" y="13"/>
                      <a:pt x="61" y="14"/>
                    </a:cubicBezTo>
                    <a:cubicBezTo>
                      <a:pt x="62" y="15"/>
                      <a:pt x="62" y="16"/>
                      <a:pt x="62" y="17"/>
                    </a:cubicBezTo>
                  </a:path>
                </a:pathLst>
              </a:custGeom>
              <a:grpFill/>
              <a:ln w="9525">
                <a:solidFill>
                  <a:schemeClr val="bg1"/>
                </a:solidFill>
                <a:round/>
              </a:ln>
            </p:spPr>
            <p:txBody>
              <a:bodyPr/>
              <a:p>
                <a:endParaRPr lang="zh-CN" altLang="en-US" sz="1400"/>
              </a:p>
            </p:txBody>
          </p:sp>
          <p:sp>
            <p:nvSpPr>
              <p:cNvPr id="31" name="Freeform 31"/>
              <p:cNvSpPr/>
              <p:nvPr/>
            </p:nvSpPr>
            <p:spPr bwMode="auto">
              <a:xfrm>
                <a:off x="24" y="46"/>
                <a:ext cx="49" cy="14"/>
              </a:xfrm>
              <a:custGeom>
                <a:avLst/>
                <a:gdLst>
                  <a:gd name="T0" fmla="*/ 48 w 48"/>
                  <a:gd name="T1" fmla="*/ 7 h 14"/>
                  <a:gd name="T2" fmla="*/ 42 w 48"/>
                  <a:gd name="T3" fmla="*/ 0 h 14"/>
                  <a:gd name="T4" fmla="*/ 7 w 48"/>
                  <a:gd name="T5" fmla="*/ 0 h 14"/>
                  <a:gd name="T6" fmla="*/ 0 w 48"/>
                  <a:gd name="T7" fmla="*/ 7 h 14"/>
                  <a:gd name="T8" fmla="*/ 7 w 48"/>
                  <a:gd name="T9" fmla="*/ 14 h 14"/>
                  <a:gd name="T10" fmla="*/ 42 w 48"/>
                  <a:gd name="T11" fmla="*/ 14 h 14"/>
                  <a:gd name="T12" fmla="*/ 48 w 48"/>
                  <a:gd name="T13" fmla="*/ 7 h 14"/>
                </a:gdLst>
                <a:ahLst/>
                <a:cxnLst>
                  <a:cxn ang="0">
                    <a:pos x="T0" y="T1"/>
                  </a:cxn>
                  <a:cxn ang="0">
                    <a:pos x="T2" y="T3"/>
                  </a:cxn>
                  <a:cxn ang="0">
                    <a:pos x="T4" y="T5"/>
                  </a:cxn>
                  <a:cxn ang="0">
                    <a:pos x="T6" y="T7"/>
                  </a:cxn>
                  <a:cxn ang="0">
                    <a:pos x="T8" y="T9"/>
                  </a:cxn>
                  <a:cxn ang="0">
                    <a:pos x="T10" y="T11"/>
                  </a:cxn>
                  <a:cxn ang="0">
                    <a:pos x="T12" y="T13"/>
                  </a:cxn>
                </a:cxnLst>
                <a:rect l="0" t="0" r="r" b="b"/>
                <a:pathLst>
                  <a:path w="48" h="14">
                    <a:moveTo>
                      <a:pt x="48" y="7"/>
                    </a:moveTo>
                    <a:cubicBezTo>
                      <a:pt x="48" y="3"/>
                      <a:pt x="45" y="0"/>
                      <a:pt x="42" y="0"/>
                    </a:cubicBezTo>
                    <a:cubicBezTo>
                      <a:pt x="7" y="0"/>
                      <a:pt x="7" y="0"/>
                      <a:pt x="7" y="0"/>
                    </a:cubicBezTo>
                    <a:cubicBezTo>
                      <a:pt x="3" y="0"/>
                      <a:pt x="0" y="3"/>
                      <a:pt x="0" y="7"/>
                    </a:cubicBezTo>
                    <a:cubicBezTo>
                      <a:pt x="0" y="11"/>
                      <a:pt x="3" y="14"/>
                      <a:pt x="7" y="14"/>
                    </a:cubicBezTo>
                    <a:cubicBezTo>
                      <a:pt x="42" y="14"/>
                      <a:pt x="42" y="14"/>
                      <a:pt x="42" y="14"/>
                    </a:cubicBezTo>
                    <a:cubicBezTo>
                      <a:pt x="45" y="14"/>
                      <a:pt x="48" y="11"/>
                      <a:pt x="48" y="7"/>
                    </a:cubicBezTo>
                  </a:path>
                </a:pathLst>
              </a:custGeom>
              <a:grpFill/>
              <a:ln w="9525">
                <a:solidFill>
                  <a:schemeClr val="bg1"/>
                </a:solidFill>
                <a:round/>
              </a:ln>
            </p:spPr>
            <p:txBody>
              <a:bodyPr/>
              <a:p>
                <a:endParaRPr lang="zh-CN" altLang="en-US" sz="1400"/>
              </a:p>
            </p:txBody>
          </p:sp>
          <p:sp>
            <p:nvSpPr>
              <p:cNvPr id="32" name="Freeform 32"/>
              <p:cNvSpPr/>
              <p:nvPr/>
            </p:nvSpPr>
            <p:spPr bwMode="auto">
              <a:xfrm>
                <a:off x="24" y="73"/>
                <a:ext cx="32" cy="15"/>
              </a:xfrm>
              <a:custGeom>
                <a:avLst/>
                <a:gdLst>
                  <a:gd name="T0" fmla="*/ 7 w 31"/>
                  <a:gd name="T1" fmla="*/ 0 h 14"/>
                  <a:gd name="T2" fmla="*/ 0 w 31"/>
                  <a:gd name="T3" fmla="*/ 7 h 14"/>
                  <a:gd name="T4" fmla="*/ 7 w 31"/>
                  <a:gd name="T5" fmla="*/ 14 h 14"/>
                  <a:gd name="T6" fmla="*/ 24 w 31"/>
                  <a:gd name="T7" fmla="*/ 14 h 14"/>
                  <a:gd name="T8" fmla="*/ 31 w 31"/>
                  <a:gd name="T9" fmla="*/ 7 h 14"/>
                  <a:gd name="T10" fmla="*/ 24 w 31"/>
                  <a:gd name="T11" fmla="*/ 0 h 14"/>
                  <a:gd name="T12" fmla="*/ 7 w 31"/>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31" h="14">
                    <a:moveTo>
                      <a:pt x="7" y="0"/>
                    </a:moveTo>
                    <a:cubicBezTo>
                      <a:pt x="3" y="0"/>
                      <a:pt x="0" y="3"/>
                      <a:pt x="0" y="7"/>
                    </a:cubicBezTo>
                    <a:cubicBezTo>
                      <a:pt x="0" y="11"/>
                      <a:pt x="3" y="14"/>
                      <a:pt x="7" y="14"/>
                    </a:cubicBezTo>
                    <a:cubicBezTo>
                      <a:pt x="24" y="14"/>
                      <a:pt x="24" y="14"/>
                      <a:pt x="24" y="14"/>
                    </a:cubicBezTo>
                    <a:cubicBezTo>
                      <a:pt x="28" y="14"/>
                      <a:pt x="31" y="11"/>
                      <a:pt x="31" y="7"/>
                    </a:cubicBezTo>
                    <a:cubicBezTo>
                      <a:pt x="31" y="3"/>
                      <a:pt x="28" y="0"/>
                      <a:pt x="24" y="0"/>
                    </a:cubicBezTo>
                    <a:lnTo>
                      <a:pt x="7" y="0"/>
                    </a:lnTo>
                    <a:close/>
                  </a:path>
                </a:pathLst>
              </a:custGeom>
              <a:grpFill/>
              <a:ln w="9525">
                <a:solidFill>
                  <a:schemeClr val="bg1"/>
                </a:solidFill>
                <a:round/>
              </a:ln>
            </p:spPr>
            <p:txBody>
              <a:bodyPr/>
              <a:p>
                <a:endParaRPr lang="zh-CN" altLang="en-US" sz="1400"/>
              </a:p>
            </p:txBody>
          </p:sp>
        </p:grpSp>
      </p:grpSp>
      <p:sp>
        <p:nvSpPr>
          <p:cNvPr id="34" name="文本框 33"/>
          <p:cNvSpPr txBox="1"/>
          <p:nvPr/>
        </p:nvSpPr>
        <p:spPr>
          <a:xfrm>
            <a:off x="7404735" y="1974215"/>
            <a:ext cx="4493260" cy="1568450"/>
          </a:xfrm>
          <a:prstGeom prst="rect">
            <a:avLst/>
          </a:prstGeom>
          <a:noFill/>
        </p:spPr>
        <p:txBody>
          <a:bodyPr wrap="square" rtlCol="0">
            <a:spAutoFit/>
          </a:bodyPr>
          <a:p>
            <a:r>
              <a:rPr lang="zh-CN" altLang="en-US" sz="2400" b="1"/>
              <a:t>考查谓语动词</a:t>
            </a:r>
            <a:endParaRPr lang="zh-CN" altLang="en-US" sz="2400" b="1"/>
          </a:p>
          <a:p>
            <a:pPr lvl="1"/>
            <a:r>
              <a:rPr lang="en-US" sz="2400"/>
              <a:t> not only…but also…</a:t>
            </a:r>
            <a:endParaRPr lang="en-US" sz="2400"/>
          </a:p>
          <a:p>
            <a:pPr lvl="1"/>
            <a:r>
              <a:rPr lang="en-US" sz="2400"/>
              <a:t>“</a:t>
            </a:r>
            <a:r>
              <a:rPr lang="zh-CN" altLang="en-US" sz="2400"/>
              <a:t>不但</a:t>
            </a:r>
            <a:r>
              <a:rPr lang="en-US" altLang="zh-CN" sz="2400"/>
              <a:t>…</a:t>
            </a:r>
            <a:r>
              <a:rPr lang="zh-CN" altLang="en-US" sz="2400"/>
              <a:t>；而且</a:t>
            </a:r>
            <a:r>
              <a:rPr lang="en-US" sz="2400"/>
              <a:t>” </a:t>
            </a:r>
            <a:r>
              <a:rPr lang="zh-CN" altLang="en-US" sz="2400"/>
              <a:t>前后并列</a:t>
            </a:r>
            <a:endParaRPr lang="zh-CN" altLang="en-US" sz="2400"/>
          </a:p>
          <a:p>
            <a:pPr lvl="1"/>
            <a:r>
              <a:rPr lang="en-US" altLang="zh-CN" sz="2400"/>
              <a:t>will provide… but it will allow</a:t>
            </a:r>
            <a:endParaRPr lang="en-US" altLang="zh-CN" sz="2400"/>
          </a:p>
        </p:txBody>
      </p:sp>
      <p:sp>
        <p:nvSpPr>
          <p:cNvPr id="4" name="文本框 3"/>
          <p:cNvSpPr txBox="1"/>
          <p:nvPr/>
        </p:nvSpPr>
        <p:spPr>
          <a:xfrm>
            <a:off x="2223770" y="1727835"/>
            <a:ext cx="3644900" cy="521970"/>
          </a:xfrm>
          <a:prstGeom prst="rect">
            <a:avLst/>
          </a:prstGeom>
          <a:noFill/>
        </p:spPr>
        <p:txBody>
          <a:bodyPr wrap="square" rtlCol="0">
            <a:spAutoFit/>
          </a:bodyPr>
          <a:p>
            <a:r>
              <a:rPr lang="en-US" altLang="zh-CN" sz="2800" b="1">
                <a:solidFill>
                  <a:srgbClr val="F8B5AA"/>
                </a:solidFill>
              </a:rPr>
              <a:t>will provide</a:t>
            </a:r>
            <a:endParaRPr lang="en-US" altLang="zh-CN" sz="2800" b="1">
              <a:solidFill>
                <a:srgbClr val="F8B5AA"/>
              </a:solidFill>
            </a:endParaRPr>
          </a:p>
        </p:txBody>
      </p:sp>
      <p:sp>
        <p:nvSpPr>
          <p:cNvPr id="5" name="文本框 4"/>
          <p:cNvSpPr txBox="1"/>
          <p:nvPr/>
        </p:nvSpPr>
        <p:spPr>
          <a:xfrm>
            <a:off x="2399030" y="3168015"/>
            <a:ext cx="3613785" cy="521970"/>
          </a:xfrm>
          <a:prstGeom prst="rect">
            <a:avLst/>
          </a:prstGeom>
          <a:noFill/>
        </p:spPr>
        <p:txBody>
          <a:bodyPr wrap="square" rtlCol="0">
            <a:spAutoFit/>
          </a:bodyPr>
          <a:p>
            <a:r>
              <a:rPr lang="en-US" altLang="zh-CN" sz="2800" b="1">
                <a:solidFill>
                  <a:srgbClr val="F8B5AA"/>
                </a:solidFill>
              </a:rPr>
              <a:t>to see</a:t>
            </a:r>
            <a:endParaRPr lang="en-US" altLang="zh-CN" sz="2800" b="1">
              <a:solidFill>
                <a:srgbClr val="F8B5AA"/>
              </a:solidFill>
            </a:endParaRPr>
          </a:p>
        </p:txBody>
      </p:sp>
      <p:grpSp>
        <p:nvGrpSpPr>
          <p:cNvPr id="6" name="组合 5"/>
          <p:cNvGrpSpPr/>
          <p:nvPr/>
        </p:nvGrpSpPr>
        <p:grpSpPr>
          <a:xfrm>
            <a:off x="6762750" y="3835400"/>
            <a:ext cx="641985" cy="673100"/>
            <a:chOff x="2139" y="6121"/>
            <a:chExt cx="1440" cy="1440"/>
          </a:xfrm>
        </p:grpSpPr>
        <p:sp>
          <p:nvSpPr>
            <p:cNvPr id="7" name="椭圆 6"/>
            <p:cNvSpPr/>
            <p:nvPr/>
          </p:nvSpPr>
          <p:spPr>
            <a:xfrm>
              <a:off x="2139" y="6121"/>
              <a:ext cx="1440" cy="1440"/>
            </a:xfrm>
            <a:prstGeom prst="ellipse">
              <a:avLst/>
            </a:prstGeom>
            <a:solidFill>
              <a:srgbClr val="F7B1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0"/>
            </a:p>
          </p:txBody>
        </p:sp>
        <p:grpSp>
          <p:nvGrpSpPr>
            <p:cNvPr id="9" name="Group 27"/>
            <p:cNvGrpSpPr/>
            <p:nvPr/>
          </p:nvGrpSpPr>
          <p:grpSpPr bwMode="auto">
            <a:xfrm>
              <a:off x="2563" y="6493"/>
              <a:ext cx="613" cy="777"/>
              <a:chOff x="0" y="0"/>
              <a:chExt cx="127" cy="163"/>
            </a:xfrm>
            <a:solidFill>
              <a:schemeClr val="bg1"/>
            </a:solidFill>
          </p:grpSpPr>
          <p:sp>
            <p:nvSpPr>
              <p:cNvPr id="10" name="Freeform 28"/>
              <p:cNvSpPr/>
              <p:nvPr/>
            </p:nvSpPr>
            <p:spPr bwMode="auto">
              <a:xfrm>
                <a:off x="0" y="0"/>
                <a:ext cx="127" cy="163"/>
              </a:xfrm>
              <a:custGeom>
                <a:avLst/>
                <a:gdLst>
                  <a:gd name="T0" fmla="*/ 28 w 124"/>
                  <a:gd name="T1" fmla="*/ 146 h 159"/>
                  <a:gd name="T2" fmla="*/ 14 w 124"/>
                  <a:gd name="T3" fmla="*/ 146 h 159"/>
                  <a:gd name="T4" fmla="*/ 14 w 124"/>
                  <a:gd name="T5" fmla="*/ 13 h 159"/>
                  <a:gd name="T6" fmla="*/ 117 w 124"/>
                  <a:gd name="T7" fmla="*/ 13 h 159"/>
                  <a:gd name="T8" fmla="*/ 124 w 124"/>
                  <a:gd name="T9" fmla="*/ 7 h 159"/>
                  <a:gd name="T10" fmla="*/ 117 w 124"/>
                  <a:gd name="T11" fmla="*/ 0 h 159"/>
                  <a:gd name="T12" fmla="*/ 7 w 124"/>
                  <a:gd name="T13" fmla="*/ 0 h 159"/>
                  <a:gd name="T14" fmla="*/ 0 w 124"/>
                  <a:gd name="T15" fmla="*/ 7 h 159"/>
                  <a:gd name="T16" fmla="*/ 0 w 124"/>
                  <a:gd name="T17" fmla="*/ 152 h 159"/>
                  <a:gd name="T18" fmla="*/ 7 w 124"/>
                  <a:gd name="T19" fmla="*/ 159 h 159"/>
                  <a:gd name="T20" fmla="*/ 28 w 124"/>
                  <a:gd name="T21" fmla="*/ 159 h 159"/>
                  <a:gd name="T22" fmla="*/ 35 w 124"/>
                  <a:gd name="T23" fmla="*/ 152 h 159"/>
                  <a:gd name="T24" fmla="*/ 28 w 124"/>
                  <a:gd name="T25" fmla="*/ 146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 h="159">
                    <a:moveTo>
                      <a:pt x="28" y="146"/>
                    </a:moveTo>
                    <a:cubicBezTo>
                      <a:pt x="14" y="146"/>
                      <a:pt x="14" y="146"/>
                      <a:pt x="14" y="146"/>
                    </a:cubicBezTo>
                    <a:cubicBezTo>
                      <a:pt x="14" y="13"/>
                      <a:pt x="14" y="13"/>
                      <a:pt x="14" y="13"/>
                    </a:cubicBezTo>
                    <a:cubicBezTo>
                      <a:pt x="117" y="13"/>
                      <a:pt x="117" y="13"/>
                      <a:pt x="117" y="13"/>
                    </a:cubicBezTo>
                    <a:cubicBezTo>
                      <a:pt x="121" y="13"/>
                      <a:pt x="124" y="10"/>
                      <a:pt x="124" y="7"/>
                    </a:cubicBezTo>
                    <a:cubicBezTo>
                      <a:pt x="124" y="3"/>
                      <a:pt x="121" y="0"/>
                      <a:pt x="117" y="0"/>
                    </a:cubicBezTo>
                    <a:cubicBezTo>
                      <a:pt x="7" y="0"/>
                      <a:pt x="7" y="0"/>
                      <a:pt x="7" y="0"/>
                    </a:cubicBezTo>
                    <a:cubicBezTo>
                      <a:pt x="3" y="0"/>
                      <a:pt x="0" y="3"/>
                      <a:pt x="0" y="7"/>
                    </a:cubicBezTo>
                    <a:cubicBezTo>
                      <a:pt x="0" y="152"/>
                      <a:pt x="0" y="152"/>
                      <a:pt x="0" y="152"/>
                    </a:cubicBezTo>
                    <a:cubicBezTo>
                      <a:pt x="0" y="156"/>
                      <a:pt x="3" y="159"/>
                      <a:pt x="7" y="159"/>
                    </a:cubicBezTo>
                    <a:cubicBezTo>
                      <a:pt x="28" y="159"/>
                      <a:pt x="28" y="159"/>
                      <a:pt x="28" y="159"/>
                    </a:cubicBezTo>
                    <a:cubicBezTo>
                      <a:pt x="31" y="159"/>
                      <a:pt x="35" y="156"/>
                      <a:pt x="35" y="152"/>
                    </a:cubicBezTo>
                    <a:cubicBezTo>
                      <a:pt x="35" y="149"/>
                      <a:pt x="31" y="146"/>
                      <a:pt x="28" y="146"/>
                    </a:cubicBezTo>
                  </a:path>
                </a:pathLst>
              </a:custGeom>
              <a:grpFill/>
              <a:ln w="9525">
                <a:solidFill>
                  <a:schemeClr val="bg1"/>
                </a:solidFill>
                <a:round/>
              </a:ln>
            </p:spPr>
            <p:txBody>
              <a:bodyPr/>
              <a:p>
                <a:endParaRPr lang="zh-CN" altLang="en-US" sz="1400"/>
              </a:p>
            </p:txBody>
          </p:sp>
          <p:sp>
            <p:nvSpPr>
              <p:cNvPr id="14" name="Freeform 29"/>
              <p:cNvSpPr/>
              <p:nvPr/>
            </p:nvSpPr>
            <p:spPr bwMode="auto">
              <a:xfrm>
                <a:off x="80" y="95"/>
                <a:ext cx="47" cy="68"/>
              </a:xfrm>
              <a:custGeom>
                <a:avLst/>
                <a:gdLst>
                  <a:gd name="T0" fmla="*/ 39 w 46"/>
                  <a:gd name="T1" fmla="*/ 0 h 66"/>
                  <a:gd name="T2" fmla="*/ 32 w 46"/>
                  <a:gd name="T3" fmla="*/ 7 h 66"/>
                  <a:gd name="T4" fmla="*/ 32 w 46"/>
                  <a:gd name="T5" fmla="*/ 53 h 66"/>
                  <a:gd name="T6" fmla="*/ 7 w 46"/>
                  <a:gd name="T7" fmla="*/ 53 h 66"/>
                  <a:gd name="T8" fmla="*/ 0 w 46"/>
                  <a:gd name="T9" fmla="*/ 59 h 66"/>
                  <a:gd name="T10" fmla="*/ 7 w 46"/>
                  <a:gd name="T11" fmla="*/ 66 h 66"/>
                  <a:gd name="T12" fmla="*/ 39 w 46"/>
                  <a:gd name="T13" fmla="*/ 66 h 66"/>
                  <a:gd name="T14" fmla="*/ 44 w 46"/>
                  <a:gd name="T15" fmla="*/ 64 h 66"/>
                  <a:gd name="T16" fmla="*/ 46 w 46"/>
                  <a:gd name="T17" fmla="*/ 59 h 66"/>
                  <a:gd name="T18" fmla="*/ 46 w 46"/>
                  <a:gd name="T19" fmla="*/ 7 h 66"/>
                  <a:gd name="T20" fmla="*/ 39 w 46"/>
                  <a:gd name="T21"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 h="66">
                    <a:moveTo>
                      <a:pt x="39" y="0"/>
                    </a:moveTo>
                    <a:cubicBezTo>
                      <a:pt x="35" y="0"/>
                      <a:pt x="32" y="3"/>
                      <a:pt x="32" y="7"/>
                    </a:cubicBezTo>
                    <a:cubicBezTo>
                      <a:pt x="32" y="53"/>
                      <a:pt x="32" y="53"/>
                      <a:pt x="32" y="53"/>
                    </a:cubicBezTo>
                    <a:cubicBezTo>
                      <a:pt x="7" y="53"/>
                      <a:pt x="7" y="53"/>
                      <a:pt x="7" y="53"/>
                    </a:cubicBezTo>
                    <a:cubicBezTo>
                      <a:pt x="3" y="53"/>
                      <a:pt x="0" y="56"/>
                      <a:pt x="0" y="59"/>
                    </a:cubicBezTo>
                    <a:cubicBezTo>
                      <a:pt x="0" y="63"/>
                      <a:pt x="3" y="66"/>
                      <a:pt x="7" y="66"/>
                    </a:cubicBezTo>
                    <a:cubicBezTo>
                      <a:pt x="39" y="66"/>
                      <a:pt x="39" y="66"/>
                      <a:pt x="39" y="66"/>
                    </a:cubicBezTo>
                    <a:cubicBezTo>
                      <a:pt x="41" y="66"/>
                      <a:pt x="43" y="66"/>
                      <a:pt x="44" y="64"/>
                    </a:cubicBezTo>
                    <a:cubicBezTo>
                      <a:pt x="45" y="63"/>
                      <a:pt x="46" y="61"/>
                      <a:pt x="46" y="59"/>
                    </a:cubicBezTo>
                    <a:cubicBezTo>
                      <a:pt x="46" y="7"/>
                      <a:pt x="46" y="7"/>
                      <a:pt x="46" y="7"/>
                    </a:cubicBezTo>
                    <a:cubicBezTo>
                      <a:pt x="46" y="3"/>
                      <a:pt x="43" y="0"/>
                      <a:pt x="39" y="0"/>
                    </a:cubicBezTo>
                  </a:path>
                </a:pathLst>
              </a:custGeom>
              <a:grpFill/>
              <a:ln w="9525">
                <a:solidFill>
                  <a:schemeClr val="bg1"/>
                </a:solidFill>
                <a:round/>
              </a:ln>
            </p:spPr>
            <p:txBody>
              <a:bodyPr/>
              <a:p>
                <a:endParaRPr lang="zh-CN" altLang="en-US" sz="1400"/>
              </a:p>
            </p:txBody>
          </p:sp>
          <p:sp>
            <p:nvSpPr>
              <p:cNvPr id="16" name="Freeform 30"/>
              <p:cNvSpPr>
                <a:spLocks noEditPoints="1"/>
              </p:cNvSpPr>
              <p:nvPr/>
            </p:nvSpPr>
            <p:spPr bwMode="auto">
              <a:xfrm>
                <a:off x="46" y="34"/>
                <a:ext cx="79" cy="114"/>
              </a:xfrm>
              <a:custGeom>
                <a:avLst/>
                <a:gdLst>
                  <a:gd name="T0" fmla="*/ 68 w 78"/>
                  <a:gd name="T1" fmla="*/ 2 h 112"/>
                  <a:gd name="T2" fmla="*/ 60 w 78"/>
                  <a:gd name="T3" fmla="*/ 0 h 112"/>
                  <a:gd name="T4" fmla="*/ 46 w 78"/>
                  <a:gd name="T5" fmla="*/ 8 h 112"/>
                  <a:gd name="T6" fmla="*/ 1 w 78"/>
                  <a:gd name="T7" fmla="*/ 85 h 112"/>
                  <a:gd name="T8" fmla="*/ 0 w 78"/>
                  <a:gd name="T9" fmla="*/ 88 h 112"/>
                  <a:gd name="T10" fmla="*/ 1 w 78"/>
                  <a:gd name="T11" fmla="*/ 106 h 112"/>
                  <a:gd name="T12" fmla="*/ 4 w 78"/>
                  <a:gd name="T13" fmla="*/ 112 h 112"/>
                  <a:gd name="T14" fmla="*/ 8 w 78"/>
                  <a:gd name="T15" fmla="*/ 112 h 112"/>
                  <a:gd name="T16" fmla="*/ 11 w 78"/>
                  <a:gd name="T17" fmla="*/ 112 h 112"/>
                  <a:gd name="T18" fmla="*/ 27 w 78"/>
                  <a:gd name="T19" fmla="*/ 103 h 112"/>
                  <a:gd name="T20" fmla="*/ 29 w 78"/>
                  <a:gd name="T21" fmla="*/ 101 h 112"/>
                  <a:gd name="T22" fmla="*/ 74 w 78"/>
                  <a:gd name="T23" fmla="*/ 24 h 112"/>
                  <a:gd name="T24" fmla="*/ 68 w 78"/>
                  <a:gd name="T25" fmla="*/ 2 h 112"/>
                  <a:gd name="T26" fmla="*/ 62 w 78"/>
                  <a:gd name="T27" fmla="*/ 17 h 112"/>
                  <a:gd name="T28" fmla="*/ 18 w 78"/>
                  <a:gd name="T29" fmla="*/ 92 h 112"/>
                  <a:gd name="T30" fmla="*/ 14 w 78"/>
                  <a:gd name="T31" fmla="*/ 94 h 112"/>
                  <a:gd name="T32" fmla="*/ 14 w 78"/>
                  <a:gd name="T33" fmla="*/ 90 h 112"/>
                  <a:gd name="T34" fmla="*/ 57 w 78"/>
                  <a:gd name="T35" fmla="*/ 15 h 112"/>
                  <a:gd name="T36" fmla="*/ 61 w 78"/>
                  <a:gd name="T37" fmla="*/ 14 h 112"/>
                  <a:gd name="T38" fmla="*/ 62 w 78"/>
                  <a:gd name="T39" fmla="*/ 1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8" h="112">
                    <a:moveTo>
                      <a:pt x="68" y="2"/>
                    </a:moveTo>
                    <a:cubicBezTo>
                      <a:pt x="65" y="1"/>
                      <a:pt x="62" y="0"/>
                      <a:pt x="60" y="0"/>
                    </a:cubicBezTo>
                    <a:cubicBezTo>
                      <a:pt x="54" y="0"/>
                      <a:pt x="48" y="3"/>
                      <a:pt x="46" y="8"/>
                    </a:cubicBezTo>
                    <a:cubicBezTo>
                      <a:pt x="1" y="85"/>
                      <a:pt x="1" y="85"/>
                      <a:pt x="1" y="85"/>
                    </a:cubicBezTo>
                    <a:cubicBezTo>
                      <a:pt x="1" y="86"/>
                      <a:pt x="0" y="87"/>
                      <a:pt x="0" y="88"/>
                    </a:cubicBezTo>
                    <a:cubicBezTo>
                      <a:pt x="1" y="106"/>
                      <a:pt x="1" y="106"/>
                      <a:pt x="1" y="106"/>
                    </a:cubicBezTo>
                    <a:cubicBezTo>
                      <a:pt x="1" y="108"/>
                      <a:pt x="2" y="110"/>
                      <a:pt x="4" y="112"/>
                    </a:cubicBezTo>
                    <a:cubicBezTo>
                      <a:pt x="5" y="112"/>
                      <a:pt x="7" y="112"/>
                      <a:pt x="8" y="112"/>
                    </a:cubicBezTo>
                    <a:cubicBezTo>
                      <a:pt x="9" y="112"/>
                      <a:pt x="10" y="112"/>
                      <a:pt x="11" y="112"/>
                    </a:cubicBezTo>
                    <a:cubicBezTo>
                      <a:pt x="27" y="103"/>
                      <a:pt x="27" y="103"/>
                      <a:pt x="27" y="103"/>
                    </a:cubicBezTo>
                    <a:cubicBezTo>
                      <a:pt x="28" y="103"/>
                      <a:pt x="29" y="102"/>
                      <a:pt x="29" y="101"/>
                    </a:cubicBezTo>
                    <a:cubicBezTo>
                      <a:pt x="74" y="24"/>
                      <a:pt x="74" y="24"/>
                      <a:pt x="74" y="24"/>
                    </a:cubicBezTo>
                    <a:cubicBezTo>
                      <a:pt x="78" y="16"/>
                      <a:pt x="75" y="7"/>
                      <a:pt x="68" y="2"/>
                    </a:cubicBezTo>
                    <a:moveTo>
                      <a:pt x="62" y="17"/>
                    </a:moveTo>
                    <a:cubicBezTo>
                      <a:pt x="18" y="92"/>
                      <a:pt x="18" y="92"/>
                      <a:pt x="18" y="92"/>
                    </a:cubicBezTo>
                    <a:cubicBezTo>
                      <a:pt x="14" y="94"/>
                      <a:pt x="14" y="94"/>
                      <a:pt x="14" y="94"/>
                    </a:cubicBezTo>
                    <a:cubicBezTo>
                      <a:pt x="14" y="90"/>
                      <a:pt x="14" y="90"/>
                      <a:pt x="14" y="90"/>
                    </a:cubicBezTo>
                    <a:cubicBezTo>
                      <a:pt x="57" y="15"/>
                      <a:pt x="57" y="15"/>
                      <a:pt x="57" y="15"/>
                    </a:cubicBezTo>
                    <a:cubicBezTo>
                      <a:pt x="58" y="14"/>
                      <a:pt x="60" y="13"/>
                      <a:pt x="61" y="14"/>
                    </a:cubicBezTo>
                    <a:cubicBezTo>
                      <a:pt x="62" y="15"/>
                      <a:pt x="62" y="16"/>
                      <a:pt x="62" y="17"/>
                    </a:cubicBezTo>
                  </a:path>
                </a:pathLst>
              </a:custGeom>
              <a:grpFill/>
              <a:ln w="9525">
                <a:solidFill>
                  <a:schemeClr val="bg1"/>
                </a:solidFill>
                <a:round/>
              </a:ln>
            </p:spPr>
            <p:txBody>
              <a:bodyPr/>
              <a:p>
                <a:endParaRPr lang="zh-CN" altLang="en-US" sz="1400"/>
              </a:p>
            </p:txBody>
          </p:sp>
          <p:sp>
            <p:nvSpPr>
              <p:cNvPr id="18" name="Freeform 31"/>
              <p:cNvSpPr/>
              <p:nvPr/>
            </p:nvSpPr>
            <p:spPr bwMode="auto">
              <a:xfrm>
                <a:off x="24" y="46"/>
                <a:ext cx="49" cy="14"/>
              </a:xfrm>
              <a:custGeom>
                <a:avLst/>
                <a:gdLst>
                  <a:gd name="T0" fmla="*/ 48 w 48"/>
                  <a:gd name="T1" fmla="*/ 7 h 14"/>
                  <a:gd name="T2" fmla="*/ 42 w 48"/>
                  <a:gd name="T3" fmla="*/ 0 h 14"/>
                  <a:gd name="T4" fmla="*/ 7 w 48"/>
                  <a:gd name="T5" fmla="*/ 0 h 14"/>
                  <a:gd name="T6" fmla="*/ 0 w 48"/>
                  <a:gd name="T7" fmla="*/ 7 h 14"/>
                  <a:gd name="T8" fmla="*/ 7 w 48"/>
                  <a:gd name="T9" fmla="*/ 14 h 14"/>
                  <a:gd name="T10" fmla="*/ 42 w 48"/>
                  <a:gd name="T11" fmla="*/ 14 h 14"/>
                  <a:gd name="T12" fmla="*/ 48 w 48"/>
                  <a:gd name="T13" fmla="*/ 7 h 14"/>
                </a:gdLst>
                <a:ahLst/>
                <a:cxnLst>
                  <a:cxn ang="0">
                    <a:pos x="T0" y="T1"/>
                  </a:cxn>
                  <a:cxn ang="0">
                    <a:pos x="T2" y="T3"/>
                  </a:cxn>
                  <a:cxn ang="0">
                    <a:pos x="T4" y="T5"/>
                  </a:cxn>
                  <a:cxn ang="0">
                    <a:pos x="T6" y="T7"/>
                  </a:cxn>
                  <a:cxn ang="0">
                    <a:pos x="T8" y="T9"/>
                  </a:cxn>
                  <a:cxn ang="0">
                    <a:pos x="T10" y="T11"/>
                  </a:cxn>
                  <a:cxn ang="0">
                    <a:pos x="T12" y="T13"/>
                  </a:cxn>
                </a:cxnLst>
                <a:rect l="0" t="0" r="r" b="b"/>
                <a:pathLst>
                  <a:path w="48" h="14">
                    <a:moveTo>
                      <a:pt x="48" y="7"/>
                    </a:moveTo>
                    <a:cubicBezTo>
                      <a:pt x="48" y="3"/>
                      <a:pt x="45" y="0"/>
                      <a:pt x="42" y="0"/>
                    </a:cubicBezTo>
                    <a:cubicBezTo>
                      <a:pt x="7" y="0"/>
                      <a:pt x="7" y="0"/>
                      <a:pt x="7" y="0"/>
                    </a:cubicBezTo>
                    <a:cubicBezTo>
                      <a:pt x="3" y="0"/>
                      <a:pt x="0" y="3"/>
                      <a:pt x="0" y="7"/>
                    </a:cubicBezTo>
                    <a:cubicBezTo>
                      <a:pt x="0" y="11"/>
                      <a:pt x="3" y="14"/>
                      <a:pt x="7" y="14"/>
                    </a:cubicBezTo>
                    <a:cubicBezTo>
                      <a:pt x="42" y="14"/>
                      <a:pt x="42" y="14"/>
                      <a:pt x="42" y="14"/>
                    </a:cubicBezTo>
                    <a:cubicBezTo>
                      <a:pt x="45" y="14"/>
                      <a:pt x="48" y="11"/>
                      <a:pt x="48" y="7"/>
                    </a:cubicBezTo>
                  </a:path>
                </a:pathLst>
              </a:custGeom>
              <a:grpFill/>
              <a:ln w="9525">
                <a:solidFill>
                  <a:schemeClr val="bg1"/>
                </a:solidFill>
                <a:round/>
              </a:ln>
            </p:spPr>
            <p:txBody>
              <a:bodyPr/>
              <a:p>
                <a:endParaRPr lang="zh-CN" altLang="en-US" sz="1400"/>
              </a:p>
            </p:txBody>
          </p:sp>
          <p:sp>
            <p:nvSpPr>
              <p:cNvPr id="22" name="Freeform 32"/>
              <p:cNvSpPr/>
              <p:nvPr/>
            </p:nvSpPr>
            <p:spPr bwMode="auto">
              <a:xfrm>
                <a:off x="24" y="73"/>
                <a:ext cx="32" cy="15"/>
              </a:xfrm>
              <a:custGeom>
                <a:avLst/>
                <a:gdLst>
                  <a:gd name="T0" fmla="*/ 7 w 31"/>
                  <a:gd name="T1" fmla="*/ 0 h 14"/>
                  <a:gd name="T2" fmla="*/ 0 w 31"/>
                  <a:gd name="T3" fmla="*/ 7 h 14"/>
                  <a:gd name="T4" fmla="*/ 7 w 31"/>
                  <a:gd name="T5" fmla="*/ 14 h 14"/>
                  <a:gd name="T6" fmla="*/ 24 w 31"/>
                  <a:gd name="T7" fmla="*/ 14 h 14"/>
                  <a:gd name="T8" fmla="*/ 31 w 31"/>
                  <a:gd name="T9" fmla="*/ 7 h 14"/>
                  <a:gd name="T10" fmla="*/ 24 w 31"/>
                  <a:gd name="T11" fmla="*/ 0 h 14"/>
                  <a:gd name="T12" fmla="*/ 7 w 31"/>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31" h="14">
                    <a:moveTo>
                      <a:pt x="7" y="0"/>
                    </a:moveTo>
                    <a:cubicBezTo>
                      <a:pt x="3" y="0"/>
                      <a:pt x="0" y="3"/>
                      <a:pt x="0" y="7"/>
                    </a:cubicBezTo>
                    <a:cubicBezTo>
                      <a:pt x="0" y="11"/>
                      <a:pt x="3" y="14"/>
                      <a:pt x="7" y="14"/>
                    </a:cubicBezTo>
                    <a:cubicBezTo>
                      <a:pt x="24" y="14"/>
                      <a:pt x="24" y="14"/>
                      <a:pt x="24" y="14"/>
                    </a:cubicBezTo>
                    <a:cubicBezTo>
                      <a:pt x="28" y="14"/>
                      <a:pt x="31" y="11"/>
                      <a:pt x="31" y="7"/>
                    </a:cubicBezTo>
                    <a:cubicBezTo>
                      <a:pt x="31" y="3"/>
                      <a:pt x="28" y="0"/>
                      <a:pt x="24" y="0"/>
                    </a:cubicBezTo>
                    <a:lnTo>
                      <a:pt x="7" y="0"/>
                    </a:lnTo>
                    <a:close/>
                  </a:path>
                </a:pathLst>
              </a:custGeom>
              <a:grpFill/>
              <a:ln w="9525">
                <a:solidFill>
                  <a:schemeClr val="bg1"/>
                </a:solidFill>
                <a:round/>
              </a:ln>
            </p:spPr>
            <p:txBody>
              <a:bodyPr/>
              <a:p>
                <a:endParaRPr lang="zh-CN" altLang="en-US" sz="1400"/>
              </a:p>
            </p:txBody>
          </p:sp>
        </p:grpSp>
      </p:grpSp>
      <p:sp>
        <p:nvSpPr>
          <p:cNvPr id="23" name="文本框 22"/>
          <p:cNvSpPr txBox="1"/>
          <p:nvPr/>
        </p:nvSpPr>
        <p:spPr>
          <a:xfrm>
            <a:off x="7583170" y="4008755"/>
            <a:ext cx="4375150" cy="1198880"/>
          </a:xfrm>
          <a:prstGeom prst="rect">
            <a:avLst/>
          </a:prstGeom>
          <a:noFill/>
        </p:spPr>
        <p:txBody>
          <a:bodyPr wrap="square" rtlCol="0">
            <a:spAutoFit/>
          </a:bodyPr>
          <a:p>
            <a:r>
              <a:rPr lang="zh-CN" altLang="en-US" sz="2400" b="1"/>
              <a:t>考查非谓语</a:t>
            </a:r>
            <a:endParaRPr lang="zh-CN" altLang="en-US" sz="2400" b="1"/>
          </a:p>
          <a:p>
            <a:r>
              <a:rPr lang="zh-CN" altLang="en-US" sz="2400"/>
              <a:t>      </a:t>
            </a:r>
            <a:r>
              <a:rPr lang="en-US" sz="2400"/>
              <a:t>allow sb to do </a:t>
            </a:r>
            <a:endParaRPr lang="en-US" sz="2400"/>
          </a:p>
          <a:p>
            <a:r>
              <a:rPr lang="en-US" sz="2400"/>
              <a:t>      to see</a:t>
            </a:r>
            <a:r>
              <a:rPr lang="zh-CN" altLang="en-US" sz="2400"/>
              <a:t>做宾语</a:t>
            </a:r>
            <a:endParaRPr lang="zh-CN" altLang="en-US" sz="2400"/>
          </a:p>
        </p:txBody>
      </p:sp>
      <p:cxnSp>
        <p:nvCxnSpPr>
          <p:cNvPr id="25" name="直接连接符 24"/>
          <p:cNvCxnSpPr/>
          <p:nvPr/>
        </p:nvCxnSpPr>
        <p:spPr>
          <a:xfrm flipV="1">
            <a:off x="6672580" y="1108710"/>
            <a:ext cx="22860" cy="5381625"/>
          </a:xfrm>
          <a:prstGeom prst="line">
            <a:avLst/>
          </a:prstGeom>
          <a:ln w="38100">
            <a:solidFill>
              <a:srgbClr val="F7B1A6"/>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checkerboard(across)">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heckerboard(across)">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checkerboard(across)">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4" grpId="0"/>
      <p:bldP spid="5" grpId="0"/>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12"/>
          <p:cNvSpPr/>
          <p:nvPr/>
        </p:nvSpPr>
        <p:spPr>
          <a:xfrm>
            <a:off x="2213339" y="447221"/>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25" name="组合 24"/>
          <p:cNvGrpSpPr/>
          <p:nvPr/>
        </p:nvGrpSpPr>
        <p:grpSpPr>
          <a:xfrm>
            <a:off x="334963" y="536586"/>
            <a:ext cx="1669573" cy="571960"/>
            <a:chOff x="334963" y="455941"/>
            <a:chExt cx="1669573" cy="571960"/>
          </a:xfrm>
        </p:grpSpPr>
        <p:sp>
          <p:nvSpPr>
            <p:cNvPr id="14" name="文本框 13"/>
            <p:cNvSpPr txBox="1"/>
            <p:nvPr/>
          </p:nvSpPr>
          <p:spPr>
            <a:xfrm>
              <a:off x="545941" y="455941"/>
              <a:ext cx="1458595" cy="460375"/>
            </a:xfrm>
            <a:prstGeom prst="rect">
              <a:avLst/>
            </a:prstGeom>
            <a:noFill/>
          </p:spPr>
          <p:txBody>
            <a:bodyPr wrap="none" rtlCol="0">
              <a:spAutoFit/>
            </a:bodyPr>
            <a:lstStyle/>
            <a:p>
              <a:r>
                <a:rPr lang="en-US" altLang="zh-CN" sz="2400" b="1" dirty="0">
                  <a:solidFill>
                    <a:srgbClr val="7188A8"/>
                  </a:solidFill>
                  <a:latin typeface="Impact" panose="020B0806030902050204" charset="0"/>
                  <a:cs typeface="Impact" panose="020B0806030902050204" charset="0"/>
                  <a:sym typeface="+mn-lt"/>
                </a:rPr>
                <a:t>Passage A</a:t>
              </a:r>
              <a:endParaRPr lang="en-US" altLang="zh-CN" sz="2400" b="1" dirty="0">
                <a:solidFill>
                  <a:srgbClr val="7188A8"/>
                </a:solidFill>
                <a:latin typeface="Impact" panose="020B0806030902050204" charset="0"/>
                <a:cs typeface="Impact" panose="020B0806030902050204" charset="0"/>
                <a:sym typeface="+mn-lt"/>
              </a:endParaRPr>
            </a:p>
          </p:txBody>
        </p:sp>
        <p:sp>
          <p:nvSpPr>
            <p:cNvPr id="16" name="矩形 15"/>
            <p:cNvSpPr/>
            <p:nvPr/>
          </p:nvSpPr>
          <p:spPr>
            <a:xfrm>
              <a:off x="334963" y="486219"/>
              <a:ext cx="278711" cy="541682"/>
            </a:xfrm>
            <a:prstGeom prst="rect">
              <a:avLst/>
            </a:prstGeom>
            <a:solidFill>
              <a:srgbClr val="718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sp>
        <p:nvSpPr>
          <p:cNvPr id="18" name="文本框1"/>
          <p:cNvSpPr txBox="1"/>
          <p:nvPr/>
        </p:nvSpPr>
        <p:spPr>
          <a:xfrm>
            <a:off x="2514238" y="573118"/>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原文出处</a:t>
            </a:r>
            <a:endPar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22" name="椭圆 12"/>
          <p:cNvSpPr/>
          <p:nvPr/>
        </p:nvSpPr>
        <p:spPr>
          <a:xfrm>
            <a:off x="5712189" y="447234"/>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3" name="文本框1"/>
          <p:cNvSpPr txBox="1"/>
          <p:nvPr/>
        </p:nvSpPr>
        <p:spPr>
          <a:xfrm>
            <a:off x="6013088" y="606151"/>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原文标题</a:t>
            </a:r>
            <a:endParaRPr kumimoji="0" lang="id-ID"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24" name="文本框2"/>
          <p:cNvSpPr/>
          <p:nvPr/>
        </p:nvSpPr>
        <p:spPr>
          <a:xfrm>
            <a:off x="7465695" y="423545"/>
            <a:ext cx="3718560" cy="645160"/>
          </a:xfrm>
          <a:prstGeom prst="rect">
            <a:avLst/>
          </a:prstGeom>
        </p:spPr>
        <p:txBody>
          <a:bodyPr wrap="square">
            <a:spAutoFit/>
          </a:bodyPr>
          <a:lstStyle/>
          <a:p>
            <a:pPr>
              <a:lnSpc>
                <a:spcPct val="60000"/>
              </a:lnSpc>
              <a:spcBef>
                <a:spcPts val="2950"/>
              </a:spcBef>
              <a:defRPr/>
            </a:pPr>
            <a:r>
              <a:rPr kumimoji="0" lang="zh-CN" alt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rPr>
              <a:t>A Man in His 60s Working Towards His Masters Proves That You</a:t>
            </a:r>
            <a:r>
              <a:rPr kumimoji="0" lang="en-US" altLang="zh-CN"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rPr>
              <a:t>'</a:t>
            </a:r>
            <a:r>
              <a:rPr kumimoji="0" lang="zh-CN" alt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rPr>
              <a:t>re Never too Old to Learn</a:t>
            </a:r>
            <a:endParaRPr kumimoji="0" lang="zh-CN" alt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endParaRPr>
          </a:p>
        </p:txBody>
      </p:sp>
      <p:pic>
        <p:nvPicPr>
          <p:cNvPr id="2" name="图片 1" descr="Z20 阅读理解A"/>
          <p:cNvPicPr>
            <a:picLocks noChangeAspect="1"/>
          </p:cNvPicPr>
          <p:nvPr/>
        </p:nvPicPr>
        <p:blipFill>
          <a:blip r:embed="rId1"/>
          <a:stretch>
            <a:fillRect/>
          </a:stretch>
        </p:blipFill>
        <p:spPr>
          <a:xfrm>
            <a:off x="3616325" y="535940"/>
            <a:ext cx="1281430" cy="461010"/>
          </a:xfrm>
          <a:prstGeom prst="rect">
            <a:avLst/>
          </a:prstGeom>
        </p:spPr>
      </p:pic>
      <p:pic>
        <p:nvPicPr>
          <p:cNvPr id="3" name="图片 2" descr="US200299A-1024x768"/>
          <p:cNvPicPr>
            <a:picLocks noChangeAspect="1"/>
          </p:cNvPicPr>
          <p:nvPr/>
        </p:nvPicPr>
        <p:blipFill>
          <a:blip r:embed="rId2"/>
          <a:stretch>
            <a:fillRect/>
          </a:stretch>
        </p:blipFill>
        <p:spPr>
          <a:xfrm>
            <a:off x="721360" y="1983105"/>
            <a:ext cx="4124960" cy="3110230"/>
          </a:xfrm>
          <a:prstGeom prst="rect">
            <a:avLst/>
          </a:prstGeom>
          <a:effectLst>
            <a:softEdge rad="127000"/>
          </a:effectLst>
        </p:spPr>
      </p:pic>
      <p:sp>
        <p:nvSpPr>
          <p:cNvPr id="5" name="文本框 4"/>
          <p:cNvSpPr txBox="1"/>
          <p:nvPr/>
        </p:nvSpPr>
        <p:spPr>
          <a:xfrm>
            <a:off x="1948815" y="5217795"/>
            <a:ext cx="2393950" cy="368300"/>
          </a:xfrm>
          <a:prstGeom prst="rect">
            <a:avLst/>
          </a:prstGeom>
          <a:noFill/>
        </p:spPr>
        <p:txBody>
          <a:bodyPr wrap="square" rtlCol="0" anchor="t">
            <a:spAutoFit/>
          </a:bodyPr>
          <a:p>
            <a:r>
              <a:rPr lang="zh-CN" altLang="en-US" b="1">
                <a:solidFill>
                  <a:schemeClr val="bg2">
                    <a:lumMod val="50000"/>
                  </a:schemeClr>
                </a:solidFill>
              </a:rPr>
              <a:t>Jerry Valencia</a:t>
            </a:r>
            <a:endParaRPr lang="zh-CN" altLang="en-US" b="1">
              <a:solidFill>
                <a:schemeClr val="bg2">
                  <a:lumMod val="50000"/>
                </a:schemeClr>
              </a:solidFill>
            </a:endParaRPr>
          </a:p>
        </p:txBody>
      </p:sp>
      <p:sp>
        <p:nvSpPr>
          <p:cNvPr id="6" name="文本框 5"/>
          <p:cNvSpPr txBox="1"/>
          <p:nvPr/>
        </p:nvSpPr>
        <p:spPr>
          <a:xfrm>
            <a:off x="5006340" y="1782445"/>
            <a:ext cx="6741795" cy="4189730"/>
          </a:xfrm>
          <a:prstGeom prst="rect">
            <a:avLst/>
          </a:prstGeom>
          <a:noFill/>
        </p:spPr>
        <p:txBody>
          <a:bodyPr wrap="square" rtlCol="0">
            <a:spAutoFit/>
          </a:bodyPr>
          <a:p>
            <a:pPr lvl="1">
              <a:lnSpc>
                <a:spcPct val="120000"/>
              </a:lnSpc>
            </a:pPr>
            <a:r>
              <a:rPr lang="en-US" altLang="zh-CN" sz="2400" b="1">
                <a:solidFill>
                  <a:srgbClr val="C00000"/>
                </a:solidFill>
              </a:rPr>
              <a:t>Never too old to learn.	</a:t>
            </a:r>
            <a:endParaRPr lang="en-US" altLang="zh-CN" sz="2400" b="1">
              <a:solidFill>
                <a:srgbClr val="C00000"/>
              </a:solidFill>
            </a:endParaRPr>
          </a:p>
          <a:p>
            <a:pPr lvl="1">
              <a:lnSpc>
                <a:spcPct val="120000"/>
              </a:lnSpc>
            </a:pPr>
            <a:r>
              <a:rPr lang="zh-CN" altLang="en-US" sz="2400" b="1">
                <a:solidFill>
                  <a:srgbClr val="C00000"/>
                </a:solidFill>
              </a:rPr>
              <a:t>活到老，学到老。</a:t>
            </a:r>
            <a:endParaRPr lang="en-US" altLang="zh-CN" sz="2400" b="1">
              <a:solidFill>
                <a:srgbClr val="C00000"/>
              </a:solidFill>
            </a:endParaRPr>
          </a:p>
          <a:p>
            <a:pPr lvl="1">
              <a:lnSpc>
                <a:spcPct val="120000"/>
              </a:lnSpc>
            </a:pPr>
            <a:r>
              <a:rPr lang="en-US" altLang="zh-CN" sz="2400"/>
              <a:t>Knowledge is power. 	</a:t>
            </a:r>
            <a:endParaRPr lang="en-US" altLang="zh-CN" sz="2400"/>
          </a:p>
          <a:p>
            <a:pPr lvl="1">
              <a:lnSpc>
                <a:spcPct val="120000"/>
              </a:lnSpc>
            </a:pPr>
            <a:r>
              <a:rPr lang="zh-CN" altLang="en-US" sz="2400"/>
              <a:t>知识就是力量。</a:t>
            </a:r>
            <a:endParaRPr lang="zh-CN" altLang="en-US" sz="2400"/>
          </a:p>
          <a:p>
            <a:pPr lvl="1">
              <a:lnSpc>
                <a:spcPct val="120000"/>
              </a:lnSpc>
            </a:pPr>
            <a:r>
              <a:rPr lang="en-US" altLang="zh-CN" sz="2400"/>
              <a:t>Time waits for no man.	</a:t>
            </a:r>
            <a:endParaRPr lang="en-US" altLang="zh-CN" sz="2400"/>
          </a:p>
          <a:p>
            <a:pPr lvl="1">
              <a:lnSpc>
                <a:spcPct val="120000"/>
              </a:lnSpc>
            </a:pPr>
            <a:r>
              <a:rPr lang="zh-CN" altLang="en-US" sz="2400"/>
              <a:t>岁月不待人。</a:t>
            </a:r>
            <a:endParaRPr lang="zh-CN" altLang="en-US" sz="2400"/>
          </a:p>
          <a:p>
            <a:pPr lvl="1">
              <a:lnSpc>
                <a:spcPct val="120000"/>
              </a:lnSpc>
            </a:pPr>
            <a:r>
              <a:rPr lang="en-US" altLang="zh-CN" sz="2400"/>
              <a:t>An idle youth, a needy age.		</a:t>
            </a:r>
            <a:endParaRPr lang="en-US" altLang="zh-CN" sz="2400"/>
          </a:p>
          <a:p>
            <a:pPr lvl="1">
              <a:lnSpc>
                <a:spcPct val="120000"/>
              </a:lnSpc>
            </a:pPr>
            <a:r>
              <a:rPr lang="zh-CN" altLang="en-US" sz="2400"/>
              <a:t>少壮不努力，老大徒伤悲。</a:t>
            </a:r>
            <a:endParaRPr lang="zh-CN" altLang="en-US" sz="2400"/>
          </a:p>
          <a:p>
            <a:endParaRPr lang="zh-CN" altLang="en-US"/>
          </a:p>
          <a:p>
            <a:r>
              <a:rPr lang="en-US" altLang="zh-CN"/>
              <a:t> </a:t>
            </a:r>
            <a:endParaRPr lang="en-US" altLang="zh-CN"/>
          </a:p>
        </p:txBody>
      </p:sp>
      <p:cxnSp>
        <p:nvCxnSpPr>
          <p:cNvPr id="8" name="直接连接符 7"/>
          <p:cNvCxnSpPr/>
          <p:nvPr/>
        </p:nvCxnSpPr>
        <p:spPr>
          <a:xfrm flipV="1">
            <a:off x="327660" y="1090295"/>
            <a:ext cx="11534775" cy="14605"/>
          </a:xfrm>
          <a:prstGeom prst="line">
            <a:avLst/>
          </a:prstGeom>
          <a:ln w="38100">
            <a:solidFill>
              <a:srgbClr val="788EAC"/>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checkerboard(across)">
                                      <p:cBhvr>
                                        <p:cTn id="13" dur="500"/>
                                        <p:tgtEl>
                                          <p:spTgt spid="6">
                                            <p:txEl>
                                              <p:pRg st="2" end="2"/>
                                            </p:txEl>
                                          </p:spTgt>
                                        </p:tgtEl>
                                      </p:cBhvr>
                                    </p:animEffect>
                                  </p:childTnLst>
                                </p:cTn>
                              </p:par>
                              <p:par>
                                <p:cTn id="14" presetID="5" presetClass="entr" presetSubtype="10" fill="hold"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checkerboard(across)">
                                      <p:cBhvr>
                                        <p:cTn id="16" dur="500"/>
                                        <p:tgtEl>
                                          <p:spTgt spid="6">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nodeType="click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Effect transition="in" filter="checkerboard(across)">
                                      <p:cBhvr>
                                        <p:cTn id="21" dur="500"/>
                                        <p:tgtEl>
                                          <p:spTgt spid="6">
                                            <p:txEl>
                                              <p:pRg st="4" end="4"/>
                                            </p:txEl>
                                          </p:spTgt>
                                        </p:tgtEl>
                                      </p:cBhvr>
                                    </p:animEffect>
                                  </p:childTnLst>
                                </p:cTn>
                              </p:par>
                              <p:par>
                                <p:cTn id="22" presetID="5" presetClass="entr" presetSubtype="10" fill="hold" nodeType="withEffect">
                                  <p:stCondLst>
                                    <p:cond delay="0"/>
                                  </p:stCondLst>
                                  <p:childTnLst>
                                    <p:set>
                                      <p:cBhvr>
                                        <p:cTn id="23" dur="1" fill="hold">
                                          <p:stCondLst>
                                            <p:cond delay="0"/>
                                          </p:stCondLst>
                                        </p:cTn>
                                        <p:tgtEl>
                                          <p:spTgt spid="6">
                                            <p:txEl>
                                              <p:pRg st="5" end="5"/>
                                            </p:txEl>
                                          </p:spTgt>
                                        </p:tgtEl>
                                        <p:attrNameLst>
                                          <p:attrName>style.visibility</p:attrName>
                                        </p:attrNameLst>
                                      </p:cBhvr>
                                      <p:to>
                                        <p:strVal val="visible"/>
                                      </p:to>
                                    </p:set>
                                    <p:animEffect transition="in" filter="checkerboard(across)">
                                      <p:cBhvr>
                                        <p:cTn id="24" dur="500"/>
                                        <p:tgtEl>
                                          <p:spTgt spid="6">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878205" y="1727835"/>
            <a:ext cx="5430520" cy="2460625"/>
          </a:xfrm>
          <a:prstGeom prst="rect">
            <a:avLst/>
          </a:prstGeom>
          <a:noFill/>
        </p:spPr>
        <p:txBody>
          <a:bodyPr wrap="square" rtlCol="0">
            <a:spAutoFit/>
          </a:bodyPr>
          <a:p>
            <a:pPr algn="l">
              <a:lnSpc>
                <a:spcPct val="110000"/>
              </a:lnSpc>
            </a:pPr>
            <a:r>
              <a:rPr lang="en-US" altLang="zh-CN" sz="2800">
                <a:solidFill>
                  <a:schemeClr val="bg2">
                    <a:lumMod val="50000"/>
                  </a:schemeClr>
                </a:solidFill>
                <a:latin typeface="Calibri" panose="020F0502020204030204" pitchFamily="34" charset="0"/>
                <a:ea typeface="黑体" panose="02010609060101010101" charset="-122"/>
                <a:cs typeface="Calibri" panose="020F0502020204030204" pitchFamily="34" charset="0"/>
              </a:rPr>
              <a:t>        ___________you aim to hit the ground running tomorrow or just want to feel some closure as you leave, learn to end your workday with a bang.</a:t>
            </a:r>
            <a:endParaRPr lang="en-US" altLang="zh-CN" sz="2800">
              <a:solidFill>
                <a:schemeClr val="bg2">
                  <a:lumMod val="50000"/>
                </a:schemeClr>
              </a:solidFill>
              <a:latin typeface="Calibri" panose="020F0502020204030204" pitchFamily="34" charset="0"/>
              <a:ea typeface="黑体" panose="02010609060101010101" charset="-122"/>
              <a:cs typeface="Calibri" panose="020F0502020204030204" pitchFamily="34" charset="0"/>
            </a:endParaRPr>
          </a:p>
        </p:txBody>
      </p:sp>
      <p:cxnSp>
        <p:nvCxnSpPr>
          <p:cNvPr id="8" name="直接连接符 7"/>
          <p:cNvCxnSpPr/>
          <p:nvPr/>
        </p:nvCxnSpPr>
        <p:spPr>
          <a:xfrm flipV="1">
            <a:off x="327660" y="1090295"/>
            <a:ext cx="11534775" cy="14605"/>
          </a:xfrm>
          <a:prstGeom prst="line">
            <a:avLst/>
          </a:prstGeom>
          <a:ln w="38100">
            <a:solidFill>
              <a:srgbClr val="788EAC"/>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1809750" y="1727200"/>
            <a:ext cx="2882900" cy="521970"/>
          </a:xfrm>
          <a:prstGeom prst="rect">
            <a:avLst/>
          </a:prstGeom>
          <a:noFill/>
        </p:spPr>
        <p:txBody>
          <a:bodyPr wrap="square" rtlCol="0">
            <a:spAutoFit/>
          </a:bodyPr>
          <a:p>
            <a:r>
              <a:rPr lang="en-US" altLang="zh-CN" sz="2800" b="1">
                <a:solidFill>
                  <a:srgbClr val="F8B5AA"/>
                </a:solidFill>
              </a:rPr>
              <a:t>Whether</a:t>
            </a:r>
            <a:endParaRPr lang="en-US" altLang="zh-CN" sz="2800" b="1">
              <a:solidFill>
                <a:srgbClr val="F8B5AA"/>
              </a:solidFill>
            </a:endParaRPr>
          </a:p>
        </p:txBody>
      </p:sp>
      <p:sp>
        <p:nvSpPr>
          <p:cNvPr id="11" name="椭圆 12"/>
          <p:cNvSpPr/>
          <p:nvPr/>
        </p:nvSpPr>
        <p:spPr>
          <a:xfrm>
            <a:off x="2272394" y="488496"/>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12" name="组合 11"/>
          <p:cNvGrpSpPr/>
          <p:nvPr/>
        </p:nvGrpSpPr>
        <p:grpSpPr>
          <a:xfrm>
            <a:off x="334963" y="536586"/>
            <a:ext cx="1937543" cy="571960"/>
            <a:chOff x="334963" y="455941"/>
            <a:chExt cx="1937543" cy="571960"/>
          </a:xfrm>
        </p:grpSpPr>
        <p:sp>
          <p:nvSpPr>
            <p:cNvPr id="13" name="文本框 12"/>
            <p:cNvSpPr txBox="1"/>
            <p:nvPr/>
          </p:nvSpPr>
          <p:spPr>
            <a:xfrm>
              <a:off x="545941" y="455941"/>
              <a:ext cx="1726565" cy="460375"/>
            </a:xfrm>
            <a:prstGeom prst="rect">
              <a:avLst/>
            </a:prstGeom>
            <a:noFill/>
          </p:spPr>
          <p:txBody>
            <a:bodyPr wrap="none" rtlCol="0">
              <a:spAutoFit/>
            </a:bodyPr>
            <a:lstStyle/>
            <a:p>
              <a:r>
                <a:rPr lang="en-US" altLang="zh-CN" sz="2400" b="1" dirty="0">
                  <a:solidFill>
                    <a:srgbClr val="7188A8"/>
                  </a:solidFill>
                  <a:latin typeface="Impact" panose="020B0806030902050204" charset="0"/>
                  <a:cs typeface="Impact" panose="020B0806030902050204" charset="0"/>
                  <a:sym typeface="+mn-lt"/>
                </a:rPr>
                <a:t>Blank Filling</a:t>
              </a:r>
              <a:endParaRPr lang="en-US" altLang="zh-CN" sz="2400" b="1" dirty="0">
                <a:solidFill>
                  <a:srgbClr val="7188A8"/>
                </a:solidFill>
                <a:latin typeface="Impact" panose="020B0806030902050204" charset="0"/>
                <a:cs typeface="Impact" panose="020B0806030902050204" charset="0"/>
                <a:sym typeface="+mn-lt"/>
              </a:endParaRPr>
            </a:p>
          </p:txBody>
        </p:sp>
        <p:sp>
          <p:nvSpPr>
            <p:cNvPr id="15" name="矩形 14"/>
            <p:cNvSpPr/>
            <p:nvPr/>
          </p:nvSpPr>
          <p:spPr>
            <a:xfrm>
              <a:off x="334963" y="486219"/>
              <a:ext cx="278711" cy="541682"/>
            </a:xfrm>
            <a:prstGeom prst="rect">
              <a:avLst/>
            </a:prstGeom>
            <a:solidFill>
              <a:srgbClr val="718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sp>
        <p:nvSpPr>
          <p:cNvPr id="17" name="文本框1"/>
          <p:cNvSpPr txBox="1"/>
          <p:nvPr/>
        </p:nvSpPr>
        <p:spPr>
          <a:xfrm>
            <a:off x="2514238" y="573118"/>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原文出处</a:t>
            </a:r>
            <a:endPar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19" name="椭圆 12"/>
          <p:cNvSpPr/>
          <p:nvPr/>
        </p:nvSpPr>
        <p:spPr>
          <a:xfrm>
            <a:off x="5712189" y="447234"/>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0" name="文本框1"/>
          <p:cNvSpPr txBox="1"/>
          <p:nvPr/>
        </p:nvSpPr>
        <p:spPr>
          <a:xfrm>
            <a:off x="6013088" y="606151"/>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原文标题</a:t>
            </a:r>
            <a:endParaRPr kumimoji="0" lang="id-ID"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24" name="文本框2"/>
          <p:cNvSpPr/>
          <p:nvPr/>
        </p:nvSpPr>
        <p:spPr>
          <a:xfrm>
            <a:off x="7465695" y="461645"/>
            <a:ext cx="3416935" cy="521970"/>
          </a:xfrm>
          <a:prstGeom prst="rect">
            <a:avLst/>
          </a:prstGeom>
        </p:spPr>
        <p:txBody>
          <a:bodyPr wrap="square">
            <a:spAutoFit/>
          </a:bodyPr>
          <a:lstStyle/>
          <a:p>
            <a:pPr>
              <a:lnSpc>
                <a:spcPct val="70000"/>
              </a:lnSpc>
              <a:spcBef>
                <a:spcPts val="2950"/>
              </a:spcBef>
              <a:defRPr/>
            </a:pPr>
            <a:r>
              <a:rPr kumimoji="0"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rPr>
              <a:t>How Successful People Spend the Last Hour of Their Workday</a:t>
            </a:r>
            <a:endParaRPr kumimoji="0"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endParaRPr>
          </a:p>
        </p:txBody>
      </p:sp>
      <p:pic>
        <p:nvPicPr>
          <p:cNvPr id="21" name="图片 20" descr="Z20 阅读理解A"/>
          <p:cNvPicPr>
            <a:picLocks noChangeAspect="1"/>
          </p:cNvPicPr>
          <p:nvPr/>
        </p:nvPicPr>
        <p:blipFill>
          <a:blip r:embed="rId1"/>
          <a:stretch>
            <a:fillRect/>
          </a:stretch>
        </p:blipFill>
        <p:spPr>
          <a:xfrm>
            <a:off x="3616325" y="535940"/>
            <a:ext cx="1281430" cy="461010"/>
          </a:xfrm>
          <a:prstGeom prst="rect">
            <a:avLst/>
          </a:prstGeom>
        </p:spPr>
      </p:pic>
      <p:cxnSp>
        <p:nvCxnSpPr>
          <p:cNvPr id="26" name="直接连接符 25"/>
          <p:cNvCxnSpPr/>
          <p:nvPr/>
        </p:nvCxnSpPr>
        <p:spPr>
          <a:xfrm flipV="1">
            <a:off x="6672580" y="1108710"/>
            <a:ext cx="22860" cy="5381625"/>
          </a:xfrm>
          <a:prstGeom prst="line">
            <a:avLst/>
          </a:prstGeom>
          <a:ln w="38100">
            <a:solidFill>
              <a:srgbClr val="F7B1A6"/>
            </a:solidFill>
          </a:ln>
        </p:spPr>
        <p:style>
          <a:lnRef idx="1">
            <a:schemeClr val="accent1"/>
          </a:lnRef>
          <a:fillRef idx="0">
            <a:schemeClr val="accent1"/>
          </a:fillRef>
          <a:effectRef idx="0">
            <a:schemeClr val="accent1"/>
          </a:effectRef>
          <a:fontRef idx="minor">
            <a:schemeClr val="tx1"/>
          </a:fontRef>
        </p:style>
      </p:cxnSp>
      <p:grpSp>
        <p:nvGrpSpPr>
          <p:cNvPr id="33" name="组合 32"/>
          <p:cNvGrpSpPr/>
          <p:nvPr/>
        </p:nvGrpSpPr>
        <p:grpSpPr>
          <a:xfrm>
            <a:off x="6784340" y="1418590"/>
            <a:ext cx="641985" cy="673100"/>
            <a:chOff x="2139" y="6121"/>
            <a:chExt cx="1440" cy="1440"/>
          </a:xfrm>
        </p:grpSpPr>
        <p:sp>
          <p:nvSpPr>
            <p:cNvPr id="44" name="椭圆 43"/>
            <p:cNvSpPr/>
            <p:nvPr/>
          </p:nvSpPr>
          <p:spPr>
            <a:xfrm>
              <a:off x="2139" y="6121"/>
              <a:ext cx="1440" cy="1440"/>
            </a:xfrm>
            <a:prstGeom prst="ellipse">
              <a:avLst/>
            </a:prstGeom>
            <a:solidFill>
              <a:srgbClr val="F7B1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0"/>
            </a:p>
          </p:txBody>
        </p:sp>
        <p:grpSp>
          <p:nvGrpSpPr>
            <p:cNvPr id="27" name="Group 27"/>
            <p:cNvGrpSpPr/>
            <p:nvPr/>
          </p:nvGrpSpPr>
          <p:grpSpPr bwMode="auto">
            <a:xfrm>
              <a:off x="2563" y="6493"/>
              <a:ext cx="613" cy="777"/>
              <a:chOff x="0" y="0"/>
              <a:chExt cx="127" cy="163"/>
            </a:xfrm>
            <a:solidFill>
              <a:schemeClr val="bg1"/>
            </a:solidFill>
          </p:grpSpPr>
          <p:sp>
            <p:nvSpPr>
              <p:cNvPr id="28" name="Freeform 28"/>
              <p:cNvSpPr/>
              <p:nvPr/>
            </p:nvSpPr>
            <p:spPr bwMode="auto">
              <a:xfrm>
                <a:off x="0" y="0"/>
                <a:ext cx="127" cy="163"/>
              </a:xfrm>
              <a:custGeom>
                <a:avLst/>
                <a:gdLst>
                  <a:gd name="T0" fmla="*/ 28 w 124"/>
                  <a:gd name="T1" fmla="*/ 146 h 159"/>
                  <a:gd name="T2" fmla="*/ 14 w 124"/>
                  <a:gd name="T3" fmla="*/ 146 h 159"/>
                  <a:gd name="T4" fmla="*/ 14 w 124"/>
                  <a:gd name="T5" fmla="*/ 13 h 159"/>
                  <a:gd name="T6" fmla="*/ 117 w 124"/>
                  <a:gd name="T7" fmla="*/ 13 h 159"/>
                  <a:gd name="T8" fmla="*/ 124 w 124"/>
                  <a:gd name="T9" fmla="*/ 7 h 159"/>
                  <a:gd name="T10" fmla="*/ 117 w 124"/>
                  <a:gd name="T11" fmla="*/ 0 h 159"/>
                  <a:gd name="T12" fmla="*/ 7 w 124"/>
                  <a:gd name="T13" fmla="*/ 0 h 159"/>
                  <a:gd name="T14" fmla="*/ 0 w 124"/>
                  <a:gd name="T15" fmla="*/ 7 h 159"/>
                  <a:gd name="T16" fmla="*/ 0 w 124"/>
                  <a:gd name="T17" fmla="*/ 152 h 159"/>
                  <a:gd name="T18" fmla="*/ 7 w 124"/>
                  <a:gd name="T19" fmla="*/ 159 h 159"/>
                  <a:gd name="T20" fmla="*/ 28 w 124"/>
                  <a:gd name="T21" fmla="*/ 159 h 159"/>
                  <a:gd name="T22" fmla="*/ 35 w 124"/>
                  <a:gd name="T23" fmla="*/ 152 h 159"/>
                  <a:gd name="T24" fmla="*/ 28 w 124"/>
                  <a:gd name="T25" fmla="*/ 146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 h="159">
                    <a:moveTo>
                      <a:pt x="28" y="146"/>
                    </a:moveTo>
                    <a:cubicBezTo>
                      <a:pt x="14" y="146"/>
                      <a:pt x="14" y="146"/>
                      <a:pt x="14" y="146"/>
                    </a:cubicBezTo>
                    <a:cubicBezTo>
                      <a:pt x="14" y="13"/>
                      <a:pt x="14" y="13"/>
                      <a:pt x="14" y="13"/>
                    </a:cubicBezTo>
                    <a:cubicBezTo>
                      <a:pt x="117" y="13"/>
                      <a:pt x="117" y="13"/>
                      <a:pt x="117" y="13"/>
                    </a:cubicBezTo>
                    <a:cubicBezTo>
                      <a:pt x="121" y="13"/>
                      <a:pt x="124" y="10"/>
                      <a:pt x="124" y="7"/>
                    </a:cubicBezTo>
                    <a:cubicBezTo>
                      <a:pt x="124" y="3"/>
                      <a:pt x="121" y="0"/>
                      <a:pt x="117" y="0"/>
                    </a:cubicBezTo>
                    <a:cubicBezTo>
                      <a:pt x="7" y="0"/>
                      <a:pt x="7" y="0"/>
                      <a:pt x="7" y="0"/>
                    </a:cubicBezTo>
                    <a:cubicBezTo>
                      <a:pt x="3" y="0"/>
                      <a:pt x="0" y="3"/>
                      <a:pt x="0" y="7"/>
                    </a:cubicBezTo>
                    <a:cubicBezTo>
                      <a:pt x="0" y="152"/>
                      <a:pt x="0" y="152"/>
                      <a:pt x="0" y="152"/>
                    </a:cubicBezTo>
                    <a:cubicBezTo>
                      <a:pt x="0" y="156"/>
                      <a:pt x="3" y="159"/>
                      <a:pt x="7" y="159"/>
                    </a:cubicBezTo>
                    <a:cubicBezTo>
                      <a:pt x="28" y="159"/>
                      <a:pt x="28" y="159"/>
                      <a:pt x="28" y="159"/>
                    </a:cubicBezTo>
                    <a:cubicBezTo>
                      <a:pt x="31" y="159"/>
                      <a:pt x="35" y="156"/>
                      <a:pt x="35" y="152"/>
                    </a:cubicBezTo>
                    <a:cubicBezTo>
                      <a:pt x="35" y="149"/>
                      <a:pt x="31" y="146"/>
                      <a:pt x="28" y="146"/>
                    </a:cubicBezTo>
                  </a:path>
                </a:pathLst>
              </a:custGeom>
              <a:grpFill/>
              <a:ln w="9525">
                <a:solidFill>
                  <a:schemeClr val="bg1"/>
                </a:solidFill>
                <a:round/>
              </a:ln>
            </p:spPr>
            <p:txBody>
              <a:bodyPr/>
              <a:p>
                <a:endParaRPr lang="zh-CN" altLang="en-US" sz="1400"/>
              </a:p>
            </p:txBody>
          </p:sp>
          <p:sp>
            <p:nvSpPr>
              <p:cNvPr id="29" name="Freeform 29"/>
              <p:cNvSpPr/>
              <p:nvPr/>
            </p:nvSpPr>
            <p:spPr bwMode="auto">
              <a:xfrm>
                <a:off x="80" y="95"/>
                <a:ext cx="47" cy="68"/>
              </a:xfrm>
              <a:custGeom>
                <a:avLst/>
                <a:gdLst>
                  <a:gd name="T0" fmla="*/ 39 w 46"/>
                  <a:gd name="T1" fmla="*/ 0 h 66"/>
                  <a:gd name="T2" fmla="*/ 32 w 46"/>
                  <a:gd name="T3" fmla="*/ 7 h 66"/>
                  <a:gd name="T4" fmla="*/ 32 w 46"/>
                  <a:gd name="T5" fmla="*/ 53 h 66"/>
                  <a:gd name="T6" fmla="*/ 7 w 46"/>
                  <a:gd name="T7" fmla="*/ 53 h 66"/>
                  <a:gd name="T8" fmla="*/ 0 w 46"/>
                  <a:gd name="T9" fmla="*/ 59 h 66"/>
                  <a:gd name="T10" fmla="*/ 7 w 46"/>
                  <a:gd name="T11" fmla="*/ 66 h 66"/>
                  <a:gd name="T12" fmla="*/ 39 w 46"/>
                  <a:gd name="T13" fmla="*/ 66 h 66"/>
                  <a:gd name="T14" fmla="*/ 44 w 46"/>
                  <a:gd name="T15" fmla="*/ 64 h 66"/>
                  <a:gd name="T16" fmla="*/ 46 w 46"/>
                  <a:gd name="T17" fmla="*/ 59 h 66"/>
                  <a:gd name="T18" fmla="*/ 46 w 46"/>
                  <a:gd name="T19" fmla="*/ 7 h 66"/>
                  <a:gd name="T20" fmla="*/ 39 w 46"/>
                  <a:gd name="T21"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 h="66">
                    <a:moveTo>
                      <a:pt x="39" y="0"/>
                    </a:moveTo>
                    <a:cubicBezTo>
                      <a:pt x="35" y="0"/>
                      <a:pt x="32" y="3"/>
                      <a:pt x="32" y="7"/>
                    </a:cubicBezTo>
                    <a:cubicBezTo>
                      <a:pt x="32" y="53"/>
                      <a:pt x="32" y="53"/>
                      <a:pt x="32" y="53"/>
                    </a:cubicBezTo>
                    <a:cubicBezTo>
                      <a:pt x="7" y="53"/>
                      <a:pt x="7" y="53"/>
                      <a:pt x="7" y="53"/>
                    </a:cubicBezTo>
                    <a:cubicBezTo>
                      <a:pt x="3" y="53"/>
                      <a:pt x="0" y="56"/>
                      <a:pt x="0" y="59"/>
                    </a:cubicBezTo>
                    <a:cubicBezTo>
                      <a:pt x="0" y="63"/>
                      <a:pt x="3" y="66"/>
                      <a:pt x="7" y="66"/>
                    </a:cubicBezTo>
                    <a:cubicBezTo>
                      <a:pt x="39" y="66"/>
                      <a:pt x="39" y="66"/>
                      <a:pt x="39" y="66"/>
                    </a:cubicBezTo>
                    <a:cubicBezTo>
                      <a:pt x="41" y="66"/>
                      <a:pt x="43" y="66"/>
                      <a:pt x="44" y="64"/>
                    </a:cubicBezTo>
                    <a:cubicBezTo>
                      <a:pt x="45" y="63"/>
                      <a:pt x="46" y="61"/>
                      <a:pt x="46" y="59"/>
                    </a:cubicBezTo>
                    <a:cubicBezTo>
                      <a:pt x="46" y="7"/>
                      <a:pt x="46" y="7"/>
                      <a:pt x="46" y="7"/>
                    </a:cubicBezTo>
                    <a:cubicBezTo>
                      <a:pt x="46" y="3"/>
                      <a:pt x="43" y="0"/>
                      <a:pt x="39" y="0"/>
                    </a:cubicBezTo>
                  </a:path>
                </a:pathLst>
              </a:custGeom>
              <a:grpFill/>
              <a:ln w="9525">
                <a:solidFill>
                  <a:schemeClr val="bg1"/>
                </a:solidFill>
                <a:round/>
              </a:ln>
            </p:spPr>
            <p:txBody>
              <a:bodyPr/>
              <a:p>
                <a:endParaRPr lang="zh-CN" altLang="en-US" sz="1400"/>
              </a:p>
            </p:txBody>
          </p:sp>
          <p:sp>
            <p:nvSpPr>
              <p:cNvPr id="30" name="Freeform 30"/>
              <p:cNvSpPr>
                <a:spLocks noEditPoints="1"/>
              </p:cNvSpPr>
              <p:nvPr/>
            </p:nvSpPr>
            <p:spPr bwMode="auto">
              <a:xfrm>
                <a:off x="46" y="34"/>
                <a:ext cx="79" cy="114"/>
              </a:xfrm>
              <a:custGeom>
                <a:avLst/>
                <a:gdLst>
                  <a:gd name="T0" fmla="*/ 68 w 78"/>
                  <a:gd name="T1" fmla="*/ 2 h 112"/>
                  <a:gd name="T2" fmla="*/ 60 w 78"/>
                  <a:gd name="T3" fmla="*/ 0 h 112"/>
                  <a:gd name="T4" fmla="*/ 46 w 78"/>
                  <a:gd name="T5" fmla="*/ 8 h 112"/>
                  <a:gd name="T6" fmla="*/ 1 w 78"/>
                  <a:gd name="T7" fmla="*/ 85 h 112"/>
                  <a:gd name="T8" fmla="*/ 0 w 78"/>
                  <a:gd name="T9" fmla="*/ 88 h 112"/>
                  <a:gd name="T10" fmla="*/ 1 w 78"/>
                  <a:gd name="T11" fmla="*/ 106 h 112"/>
                  <a:gd name="T12" fmla="*/ 4 w 78"/>
                  <a:gd name="T13" fmla="*/ 112 h 112"/>
                  <a:gd name="T14" fmla="*/ 8 w 78"/>
                  <a:gd name="T15" fmla="*/ 112 h 112"/>
                  <a:gd name="T16" fmla="*/ 11 w 78"/>
                  <a:gd name="T17" fmla="*/ 112 h 112"/>
                  <a:gd name="T18" fmla="*/ 27 w 78"/>
                  <a:gd name="T19" fmla="*/ 103 h 112"/>
                  <a:gd name="T20" fmla="*/ 29 w 78"/>
                  <a:gd name="T21" fmla="*/ 101 h 112"/>
                  <a:gd name="T22" fmla="*/ 74 w 78"/>
                  <a:gd name="T23" fmla="*/ 24 h 112"/>
                  <a:gd name="T24" fmla="*/ 68 w 78"/>
                  <a:gd name="T25" fmla="*/ 2 h 112"/>
                  <a:gd name="T26" fmla="*/ 62 w 78"/>
                  <a:gd name="T27" fmla="*/ 17 h 112"/>
                  <a:gd name="T28" fmla="*/ 18 w 78"/>
                  <a:gd name="T29" fmla="*/ 92 h 112"/>
                  <a:gd name="T30" fmla="*/ 14 w 78"/>
                  <a:gd name="T31" fmla="*/ 94 h 112"/>
                  <a:gd name="T32" fmla="*/ 14 w 78"/>
                  <a:gd name="T33" fmla="*/ 90 h 112"/>
                  <a:gd name="T34" fmla="*/ 57 w 78"/>
                  <a:gd name="T35" fmla="*/ 15 h 112"/>
                  <a:gd name="T36" fmla="*/ 61 w 78"/>
                  <a:gd name="T37" fmla="*/ 14 h 112"/>
                  <a:gd name="T38" fmla="*/ 62 w 78"/>
                  <a:gd name="T39" fmla="*/ 1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8" h="112">
                    <a:moveTo>
                      <a:pt x="68" y="2"/>
                    </a:moveTo>
                    <a:cubicBezTo>
                      <a:pt x="65" y="1"/>
                      <a:pt x="62" y="0"/>
                      <a:pt x="60" y="0"/>
                    </a:cubicBezTo>
                    <a:cubicBezTo>
                      <a:pt x="54" y="0"/>
                      <a:pt x="48" y="3"/>
                      <a:pt x="46" y="8"/>
                    </a:cubicBezTo>
                    <a:cubicBezTo>
                      <a:pt x="1" y="85"/>
                      <a:pt x="1" y="85"/>
                      <a:pt x="1" y="85"/>
                    </a:cubicBezTo>
                    <a:cubicBezTo>
                      <a:pt x="1" y="86"/>
                      <a:pt x="0" y="87"/>
                      <a:pt x="0" y="88"/>
                    </a:cubicBezTo>
                    <a:cubicBezTo>
                      <a:pt x="1" y="106"/>
                      <a:pt x="1" y="106"/>
                      <a:pt x="1" y="106"/>
                    </a:cubicBezTo>
                    <a:cubicBezTo>
                      <a:pt x="1" y="108"/>
                      <a:pt x="2" y="110"/>
                      <a:pt x="4" y="112"/>
                    </a:cubicBezTo>
                    <a:cubicBezTo>
                      <a:pt x="5" y="112"/>
                      <a:pt x="7" y="112"/>
                      <a:pt x="8" y="112"/>
                    </a:cubicBezTo>
                    <a:cubicBezTo>
                      <a:pt x="9" y="112"/>
                      <a:pt x="10" y="112"/>
                      <a:pt x="11" y="112"/>
                    </a:cubicBezTo>
                    <a:cubicBezTo>
                      <a:pt x="27" y="103"/>
                      <a:pt x="27" y="103"/>
                      <a:pt x="27" y="103"/>
                    </a:cubicBezTo>
                    <a:cubicBezTo>
                      <a:pt x="28" y="103"/>
                      <a:pt x="29" y="102"/>
                      <a:pt x="29" y="101"/>
                    </a:cubicBezTo>
                    <a:cubicBezTo>
                      <a:pt x="74" y="24"/>
                      <a:pt x="74" y="24"/>
                      <a:pt x="74" y="24"/>
                    </a:cubicBezTo>
                    <a:cubicBezTo>
                      <a:pt x="78" y="16"/>
                      <a:pt x="75" y="7"/>
                      <a:pt x="68" y="2"/>
                    </a:cubicBezTo>
                    <a:moveTo>
                      <a:pt x="62" y="17"/>
                    </a:moveTo>
                    <a:cubicBezTo>
                      <a:pt x="18" y="92"/>
                      <a:pt x="18" y="92"/>
                      <a:pt x="18" y="92"/>
                    </a:cubicBezTo>
                    <a:cubicBezTo>
                      <a:pt x="14" y="94"/>
                      <a:pt x="14" y="94"/>
                      <a:pt x="14" y="94"/>
                    </a:cubicBezTo>
                    <a:cubicBezTo>
                      <a:pt x="14" y="90"/>
                      <a:pt x="14" y="90"/>
                      <a:pt x="14" y="90"/>
                    </a:cubicBezTo>
                    <a:cubicBezTo>
                      <a:pt x="57" y="15"/>
                      <a:pt x="57" y="15"/>
                      <a:pt x="57" y="15"/>
                    </a:cubicBezTo>
                    <a:cubicBezTo>
                      <a:pt x="58" y="14"/>
                      <a:pt x="60" y="13"/>
                      <a:pt x="61" y="14"/>
                    </a:cubicBezTo>
                    <a:cubicBezTo>
                      <a:pt x="62" y="15"/>
                      <a:pt x="62" y="16"/>
                      <a:pt x="62" y="17"/>
                    </a:cubicBezTo>
                  </a:path>
                </a:pathLst>
              </a:custGeom>
              <a:grpFill/>
              <a:ln w="9525">
                <a:solidFill>
                  <a:schemeClr val="bg1"/>
                </a:solidFill>
                <a:round/>
              </a:ln>
            </p:spPr>
            <p:txBody>
              <a:bodyPr/>
              <a:p>
                <a:endParaRPr lang="zh-CN" altLang="en-US" sz="1400"/>
              </a:p>
            </p:txBody>
          </p:sp>
          <p:sp>
            <p:nvSpPr>
              <p:cNvPr id="31" name="Freeform 31"/>
              <p:cNvSpPr/>
              <p:nvPr/>
            </p:nvSpPr>
            <p:spPr bwMode="auto">
              <a:xfrm>
                <a:off x="24" y="46"/>
                <a:ext cx="49" cy="14"/>
              </a:xfrm>
              <a:custGeom>
                <a:avLst/>
                <a:gdLst>
                  <a:gd name="T0" fmla="*/ 48 w 48"/>
                  <a:gd name="T1" fmla="*/ 7 h 14"/>
                  <a:gd name="T2" fmla="*/ 42 w 48"/>
                  <a:gd name="T3" fmla="*/ 0 h 14"/>
                  <a:gd name="T4" fmla="*/ 7 w 48"/>
                  <a:gd name="T5" fmla="*/ 0 h 14"/>
                  <a:gd name="T6" fmla="*/ 0 w 48"/>
                  <a:gd name="T7" fmla="*/ 7 h 14"/>
                  <a:gd name="T8" fmla="*/ 7 w 48"/>
                  <a:gd name="T9" fmla="*/ 14 h 14"/>
                  <a:gd name="T10" fmla="*/ 42 w 48"/>
                  <a:gd name="T11" fmla="*/ 14 h 14"/>
                  <a:gd name="T12" fmla="*/ 48 w 48"/>
                  <a:gd name="T13" fmla="*/ 7 h 14"/>
                </a:gdLst>
                <a:ahLst/>
                <a:cxnLst>
                  <a:cxn ang="0">
                    <a:pos x="T0" y="T1"/>
                  </a:cxn>
                  <a:cxn ang="0">
                    <a:pos x="T2" y="T3"/>
                  </a:cxn>
                  <a:cxn ang="0">
                    <a:pos x="T4" y="T5"/>
                  </a:cxn>
                  <a:cxn ang="0">
                    <a:pos x="T6" y="T7"/>
                  </a:cxn>
                  <a:cxn ang="0">
                    <a:pos x="T8" y="T9"/>
                  </a:cxn>
                  <a:cxn ang="0">
                    <a:pos x="T10" y="T11"/>
                  </a:cxn>
                  <a:cxn ang="0">
                    <a:pos x="T12" y="T13"/>
                  </a:cxn>
                </a:cxnLst>
                <a:rect l="0" t="0" r="r" b="b"/>
                <a:pathLst>
                  <a:path w="48" h="14">
                    <a:moveTo>
                      <a:pt x="48" y="7"/>
                    </a:moveTo>
                    <a:cubicBezTo>
                      <a:pt x="48" y="3"/>
                      <a:pt x="45" y="0"/>
                      <a:pt x="42" y="0"/>
                    </a:cubicBezTo>
                    <a:cubicBezTo>
                      <a:pt x="7" y="0"/>
                      <a:pt x="7" y="0"/>
                      <a:pt x="7" y="0"/>
                    </a:cubicBezTo>
                    <a:cubicBezTo>
                      <a:pt x="3" y="0"/>
                      <a:pt x="0" y="3"/>
                      <a:pt x="0" y="7"/>
                    </a:cubicBezTo>
                    <a:cubicBezTo>
                      <a:pt x="0" y="11"/>
                      <a:pt x="3" y="14"/>
                      <a:pt x="7" y="14"/>
                    </a:cubicBezTo>
                    <a:cubicBezTo>
                      <a:pt x="42" y="14"/>
                      <a:pt x="42" y="14"/>
                      <a:pt x="42" y="14"/>
                    </a:cubicBezTo>
                    <a:cubicBezTo>
                      <a:pt x="45" y="14"/>
                      <a:pt x="48" y="11"/>
                      <a:pt x="48" y="7"/>
                    </a:cubicBezTo>
                  </a:path>
                </a:pathLst>
              </a:custGeom>
              <a:grpFill/>
              <a:ln w="9525">
                <a:solidFill>
                  <a:schemeClr val="bg1"/>
                </a:solidFill>
                <a:round/>
              </a:ln>
            </p:spPr>
            <p:txBody>
              <a:bodyPr/>
              <a:p>
                <a:endParaRPr lang="zh-CN" altLang="en-US" sz="1400"/>
              </a:p>
            </p:txBody>
          </p:sp>
          <p:sp>
            <p:nvSpPr>
              <p:cNvPr id="32" name="Freeform 32"/>
              <p:cNvSpPr/>
              <p:nvPr/>
            </p:nvSpPr>
            <p:spPr bwMode="auto">
              <a:xfrm>
                <a:off x="24" y="73"/>
                <a:ext cx="32" cy="15"/>
              </a:xfrm>
              <a:custGeom>
                <a:avLst/>
                <a:gdLst>
                  <a:gd name="T0" fmla="*/ 7 w 31"/>
                  <a:gd name="T1" fmla="*/ 0 h 14"/>
                  <a:gd name="T2" fmla="*/ 0 w 31"/>
                  <a:gd name="T3" fmla="*/ 7 h 14"/>
                  <a:gd name="T4" fmla="*/ 7 w 31"/>
                  <a:gd name="T5" fmla="*/ 14 h 14"/>
                  <a:gd name="T6" fmla="*/ 24 w 31"/>
                  <a:gd name="T7" fmla="*/ 14 h 14"/>
                  <a:gd name="T8" fmla="*/ 31 w 31"/>
                  <a:gd name="T9" fmla="*/ 7 h 14"/>
                  <a:gd name="T10" fmla="*/ 24 w 31"/>
                  <a:gd name="T11" fmla="*/ 0 h 14"/>
                  <a:gd name="T12" fmla="*/ 7 w 31"/>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31" h="14">
                    <a:moveTo>
                      <a:pt x="7" y="0"/>
                    </a:moveTo>
                    <a:cubicBezTo>
                      <a:pt x="3" y="0"/>
                      <a:pt x="0" y="3"/>
                      <a:pt x="0" y="7"/>
                    </a:cubicBezTo>
                    <a:cubicBezTo>
                      <a:pt x="0" y="11"/>
                      <a:pt x="3" y="14"/>
                      <a:pt x="7" y="14"/>
                    </a:cubicBezTo>
                    <a:cubicBezTo>
                      <a:pt x="24" y="14"/>
                      <a:pt x="24" y="14"/>
                      <a:pt x="24" y="14"/>
                    </a:cubicBezTo>
                    <a:cubicBezTo>
                      <a:pt x="28" y="14"/>
                      <a:pt x="31" y="11"/>
                      <a:pt x="31" y="7"/>
                    </a:cubicBezTo>
                    <a:cubicBezTo>
                      <a:pt x="31" y="3"/>
                      <a:pt x="28" y="0"/>
                      <a:pt x="24" y="0"/>
                    </a:cubicBezTo>
                    <a:lnTo>
                      <a:pt x="7" y="0"/>
                    </a:lnTo>
                    <a:close/>
                  </a:path>
                </a:pathLst>
              </a:custGeom>
              <a:grpFill/>
              <a:ln w="9525">
                <a:solidFill>
                  <a:schemeClr val="bg1"/>
                </a:solidFill>
                <a:round/>
              </a:ln>
            </p:spPr>
            <p:txBody>
              <a:bodyPr/>
              <a:p>
                <a:endParaRPr lang="zh-CN" altLang="en-US" sz="1400"/>
              </a:p>
            </p:txBody>
          </p:sp>
        </p:grpSp>
      </p:grpSp>
      <p:sp>
        <p:nvSpPr>
          <p:cNvPr id="34" name="文本框 33"/>
          <p:cNvSpPr txBox="1"/>
          <p:nvPr/>
        </p:nvSpPr>
        <p:spPr>
          <a:xfrm>
            <a:off x="7562215" y="1755140"/>
            <a:ext cx="4041775" cy="3661410"/>
          </a:xfrm>
          <a:prstGeom prst="rect">
            <a:avLst/>
          </a:prstGeom>
          <a:noFill/>
        </p:spPr>
        <p:txBody>
          <a:bodyPr wrap="square" rtlCol="0">
            <a:spAutoFit/>
          </a:bodyPr>
          <a:p>
            <a:r>
              <a:rPr lang="zh-CN" altLang="en-US" sz="2400" b="1"/>
              <a:t>考查连词</a:t>
            </a:r>
            <a:endParaRPr lang="zh-CN" altLang="en-US" sz="2400" b="1"/>
          </a:p>
          <a:p>
            <a:pPr lvl="1"/>
            <a:r>
              <a:rPr lang="en-US" sz="2200"/>
              <a:t>whether…or…</a:t>
            </a:r>
            <a:endParaRPr lang="en-US" sz="2200"/>
          </a:p>
          <a:p>
            <a:pPr lvl="1"/>
            <a:r>
              <a:rPr lang="zh-CN" altLang="en-US" sz="2200"/>
              <a:t>（表示两种情况都真实）是</a:t>
            </a:r>
            <a:r>
              <a:rPr lang="en-US" altLang="zh-CN" sz="2200"/>
              <a:t>…</a:t>
            </a:r>
            <a:r>
              <a:rPr lang="zh-CN" altLang="en-US" sz="2200"/>
              <a:t>（还是）；或者</a:t>
            </a:r>
            <a:r>
              <a:rPr lang="en-US" altLang="zh-CN" sz="2200"/>
              <a:t>…</a:t>
            </a:r>
            <a:r>
              <a:rPr lang="zh-CN" altLang="en-US" sz="2200"/>
              <a:t>（或者）；不管</a:t>
            </a:r>
            <a:r>
              <a:rPr lang="en-US" altLang="zh-CN" sz="2200"/>
              <a:t>…</a:t>
            </a:r>
            <a:r>
              <a:rPr lang="zh-CN" altLang="en-US" sz="2200"/>
              <a:t>，（还是）</a:t>
            </a:r>
            <a:endParaRPr lang="zh-CN" altLang="en-US" sz="2200"/>
          </a:p>
          <a:p>
            <a:pPr lvl="1"/>
            <a:endParaRPr lang="zh-CN" altLang="en-US" sz="2400"/>
          </a:p>
          <a:p>
            <a:pPr lvl="1"/>
            <a:r>
              <a:rPr lang="zh-CN" altLang="en-US" sz="2400" b="1"/>
              <a:t>译</a:t>
            </a:r>
            <a:r>
              <a:rPr lang="zh-CN" altLang="en-US" sz="2400"/>
              <a:t>：不管你是想</a:t>
            </a:r>
            <a:r>
              <a:rPr lang="zh-CN" sz="2400"/>
              <a:t>明日快马加鞭还是想</a:t>
            </a:r>
            <a:r>
              <a:rPr lang="zh-CN" sz="2400"/>
              <a:t>在下班时能</a:t>
            </a:r>
            <a:r>
              <a:rPr lang="zh-CN" sz="2400"/>
              <a:t>找到一丝宽慰，学着成功地结束你的一天吧。</a:t>
            </a:r>
            <a:endParaRPr lang="zh-CN"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checkerboard(across)">
                                      <p:cBhvr>
                                        <p:cTn id="1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r="72854"/>
          <a:stretch>
            <a:fillRect/>
          </a:stretch>
        </p:blipFill>
        <p:spPr>
          <a:xfrm>
            <a:off x="-194553" y="0"/>
            <a:ext cx="3307404" cy="6858001"/>
          </a:xfrm>
          <a:prstGeom prst="rect">
            <a:avLst/>
          </a:prstGeom>
        </p:spPr>
      </p:pic>
      <p:pic>
        <p:nvPicPr>
          <p:cNvPr id="5" name="图片 4"/>
          <p:cNvPicPr>
            <a:picLocks noChangeAspect="1"/>
          </p:cNvPicPr>
          <p:nvPr/>
        </p:nvPicPr>
        <p:blipFill rotWithShape="1">
          <a:blip r:embed="rId1">
            <a:extLst>
              <a:ext uri="{28A0092B-C50C-407E-A947-70E740481C1C}">
                <a14:useLocalDpi xmlns:a14="http://schemas.microsoft.com/office/drawing/2010/main" val="0"/>
              </a:ext>
            </a:extLst>
          </a:blip>
          <a:srcRect r="72854"/>
          <a:stretch>
            <a:fillRect/>
          </a:stretch>
        </p:blipFill>
        <p:spPr>
          <a:xfrm rot="10800000">
            <a:off x="8934653" y="0"/>
            <a:ext cx="3307404" cy="6858001"/>
          </a:xfrm>
          <a:prstGeom prst="rect">
            <a:avLst/>
          </a:prstGeom>
        </p:spPr>
      </p:pic>
      <p:cxnSp>
        <p:nvCxnSpPr>
          <p:cNvPr id="18" name="直接连接符 17"/>
          <p:cNvCxnSpPr/>
          <p:nvPr/>
        </p:nvCxnSpPr>
        <p:spPr>
          <a:xfrm flipV="1">
            <a:off x="3025775" y="3686810"/>
            <a:ext cx="5593080" cy="3175"/>
          </a:xfrm>
          <a:prstGeom prst="line">
            <a:avLst/>
          </a:prstGeom>
          <a:ln w="38100">
            <a:solidFill>
              <a:srgbClr val="788EAC"/>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3490595" y="2172335"/>
            <a:ext cx="4770120" cy="1322070"/>
          </a:xfrm>
          <a:prstGeom prst="rect">
            <a:avLst/>
          </a:prstGeom>
          <a:noFill/>
        </p:spPr>
        <p:txBody>
          <a:bodyPr wrap="square" rtlCol="0">
            <a:spAutoFit/>
          </a:bodyPr>
          <a:p>
            <a:r>
              <a:rPr lang="en-US" altLang="zh-CN" sz="8000">
                <a:solidFill>
                  <a:srgbClr val="7389A9"/>
                </a:solidFill>
                <a:uFillTx/>
                <a:latin typeface="Impact" panose="020B0806030902050204" charset="0"/>
                <a:cs typeface="Impact" panose="020B0806030902050204" charset="0"/>
              </a:rPr>
              <a:t>Thank you!</a:t>
            </a:r>
            <a:endParaRPr lang="en-US" altLang="zh-CN" sz="8000">
              <a:solidFill>
                <a:srgbClr val="7389A9"/>
              </a:solidFill>
              <a:uFillTx/>
              <a:latin typeface="Impact" panose="020B0806030902050204" charset="0"/>
              <a:cs typeface="Impact" panose="020B080603090205020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12"/>
          <p:cNvSpPr/>
          <p:nvPr/>
        </p:nvSpPr>
        <p:spPr>
          <a:xfrm>
            <a:off x="2213339" y="447221"/>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25" name="组合 24"/>
          <p:cNvGrpSpPr/>
          <p:nvPr/>
        </p:nvGrpSpPr>
        <p:grpSpPr>
          <a:xfrm>
            <a:off x="334963" y="536586"/>
            <a:ext cx="1669573" cy="571960"/>
            <a:chOff x="334963" y="455941"/>
            <a:chExt cx="1669573" cy="571960"/>
          </a:xfrm>
        </p:grpSpPr>
        <p:sp>
          <p:nvSpPr>
            <p:cNvPr id="14" name="文本框 13"/>
            <p:cNvSpPr txBox="1"/>
            <p:nvPr/>
          </p:nvSpPr>
          <p:spPr>
            <a:xfrm>
              <a:off x="545941" y="455941"/>
              <a:ext cx="1458595" cy="460375"/>
            </a:xfrm>
            <a:prstGeom prst="rect">
              <a:avLst/>
            </a:prstGeom>
            <a:noFill/>
          </p:spPr>
          <p:txBody>
            <a:bodyPr wrap="none" rtlCol="0">
              <a:spAutoFit/>
            </a:bodyPr>
            <a:lstStyle/>
            <a:p>
              <a:r>
                <a:rPr lang="en-US" altLang="zh-CN" sz="2400" b="1" dirty="0">
                  <a:solidFill>
                    <a:srgbClr val="7188A8"/>
                  </a:solidFill>
                  <a:latin typeface="Impact" panose="020B0806030902050204" charset="0"/>
                  <a:cs typeface="Impact" panose="020B0806030902050204" charset="0"/>
                  <a:sym typeface="+mn-lt"/>
                </a:rPr>
                <a:t>Passage A</a:t>
              </a:r>
              <a:endParaRPr lang="en-US" altLang="zh-CN" sz="2400" b="1" dirty="0">
                <a:solidFill>
                  <a:srgbClr val="7188A8"/>
                </a:solidFill>
                <a:latin typeface="Impact" panose="020B0806030902050204" charset="0"/>
                <a:cs typeface="Impact" panose="020B0806030902050204" charset="0"/>
                <a:sym typeface="+mn-lt"/>
              </a:endParaRPr>
            </a:p>
          </p:txBody>
        </p:sp>
        <p:sp>
          <p:nvSpPr>
            <p:cNvPr id="16" name="矩形 15"/>
            <p:cNvSpPr/>
            <p:nvPr/>
          </p:nvSpPr>
          <p:spPr>
            <a:xfrm>
              <a:off x="334963" y="486219"/>
              <a:ext cx="278711" cy="541682"/>
            </a:xfrm>
            <a:prstGeom prst="rect">
              <a:avLst/>
            </a:prstGeom>
            <a:solidFill>
              <a:srgbClr val="718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sp>
        <p:nvSpPr>
          <p:cNvPr id="18" name="文本框1"/>
          <p:cNvSpPr txBox="1"/>
          <p:nvPr/>
        </p:nvSpPr>
        <p:spPr>
          <a:xfrm>
            <a:off x="2514238" y="573118"/>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原文出处</a:t>
            </a:r>
            <a:endPar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22" name="椭圆 12"/>
          <p:cNvSpPr/>
          <p:nvPr/>
        </p:nvSpPr>
        <p:spPr>
          <a:xfrm>
            <a:off x="5712189" y="447234"/>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3" name="文本框1"/>
          <p:cNvSpPr txBox="1"/>
          <p:nvPr/>
        </p:nvSpPr>
        <p:spPr>
          <a:xfrm>
            <a:off x="6013088" y="606151"/>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话题词汇</a:t>
            </a:r>
            <a:endPar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24" name="文本框2"/>
          <p:cNvSpPr/>
          <p:nvPr/>
        </p:nvSpPr>
        <p:spPr>
          <a:xfrm>
            <a:off x="7343775" y="634365"/>
            <a:ext cx="3718560" cy="275590"/>
          </a:xfrm>
          <a:prstGeom prst="rect">
            <a:avLst/>
          </a:prstGeom>
        </p:spPr>
        <p:txBody>
          <a:bodyPr wrap="square">
            <a:spAutoFit/>
          </a:bodyPr>
          <a:lstStyle/>
          <a:p>
            <a:pPr>
              <a:lnSpc>
                <a:spcPct val="60000"/>
              </a:lnSpc>
              <a:spcBef>
                <a:spcPts val="2950"/>
              </a:spcBef>
              <a:defRPr/>
            </a:pPr>
            <a:r>
              <a:rPr kumimoji="0" lang="en-US" altLang="zh-CN"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rPr>
              <a:t>Academic Life</a:t>
            </a:r>
            <a:endParaRPr kumimoji="0" lang="en-US" altLang="zh-CN"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endParaRPr>
          </a:p>
        </p:txBody>
      </p:sp>
      <p:pic>
        <p:nvPicPr>
          <p:cNvPr id="2" name="图片 1" descr="Z20 阅读理解A"/>
          <p:cNvPicPr>
            <a:picLocks noChangeAspect="1"/>
          </p:cNvPicPr>
          <p:nvPr/>
        </p:nvPicPr>
        <p:blipFill>
          <a:blip r:embed="rId1"/>
          <a:stretch>
            <a:fillRect/>
          </a:stretch>
        </p:blipFill>
        <p:spPr>
          <a:xfrm>
            <a:off x="3616325" y="535940"/>
            <a:ext cx="1281430" cy="461010"/>
          </a:xfrm>
          <a:prstGeom prst="rect">
            <a:avLst/>
          </a:prstGeom>
        </p:spPr>
      </p:pic>
      <p:sp>
        <p:nvSpPr>
          <p:cNvPr id="6" name="文本框 5"/>
          <p:cNvSpPr txBox="1"/>
          <p:nvPr/>
        </p:nvSpPr>
        <p:spPr>
          <a:xfrm>
            <a:off x="2265045" y="2237740"/>
            <a:ext cx="3748405" cy="3743960"/>
          </a:xfrm>
          <a:prstGeom prst="rect">
            <a:avLst/>
          </a:prstGeom>
          <a:noFill/>
        </p:spPr>
        <p:txBody>
          <a:bodyPr wrap="square" rtlCol="0">
            <a:spAutoFit/>
          </a:bodyPr>
          <a:p>
            <a:pPr lvl="1">
              <a:lnSpc>
                <a:spcPct val="110000"/>
              </a:lnSpc>
            </a:pPr>
            <a:r>
              <a:rPr lang="zh-CN" altLang="en-US" sz="2400"/>
              <a:t>获得大学文凭</a:t>
            </a:r>
            <a:r>
              <a:rPr lang="en-US" altLang="zh-CN" sz="2400"/>
              <a:t>	</a:t>
            </a:r>
            <a:endParaRPr lang="en-US" altLang="zh-CN" sz="2400"/>
          </a:p>
          <a:p>
            <a:pPr lvl="1">
              <a:lnSpc>
                <a:spcPct val="110000"/>
              </a:lnSpc>
            </a:pPr>
            <a:r>
              <a:rPr lang="zh-CN" altLang="en-US" sz="2400"/>
              <a:t>积极参与课堂讨论</a:t>
            </a:r>
            <a:endParaRPr lang="zh-CN" altLang="en-US" sz="2400"/>
          </a:p>
          <a:p>
            <a:pPr lvl="1">
              <a:lnSpc>
                <a:spcPct val="110000"/>
              </a:lnSpc>
            </a:pPr>
            <a:r>
              <a:rPr lang="zh-CN" altLang="en-US" sz="2400"/>
              <a:t>重新申请（课程）</a:t>
            </a:r>
            <a:endParaRPr lang="zh-CN" altLang="en-US" sz="2400"/>
          </a:p>
          <a:p>
            <a:pPr lvl="1">
              <a:lnSpc>
                <a:spcPct val="110000"/>
              </a:lnSpc>
            </a:pPr>
            <a:r>
              <a:rPr lang="zh-CN" altLang="en-US" sz="2400"/>
              <a:t>准备好助学贷款文件</a:t>
            </a:r>
            <a:endParaRPr lang="zh-CN" altLang="en-US" sz="2400"/>
          </a:p>
          <a:p>
            <a:pPr lvl="1">
              <a:lnSpc>
                <a:spcPct val="110000"/>
              </a:lnSpc>
            </a:pPr>
            <a:r>
              <a:rPr lang="zh-CN" altLang="en-US" sz="2400"/>
              <a:t>获得硕士学位</a:t>
            </a:r>
            <a:r>
              <a:rPr lang="en-US" altLang="zh-CN" sz="2400"/>
              <a:t>	</a:t>
            </a:r>
            <a:endParaRPr lang="en-US" altLang="zh-CN" sz="2400"/>
          </a:p>
          <a:p>
            <a:pPr lvl="1">
              <a:lnSpc>
                <a:spcPct val="110000"/>
              </a:lnSpc>
            </a:pPr>
            <a:r>
              <a:rPr lang="zh-CN" altLang="en-US" sz="2400" b="1">
                <a:solidFill>
                  <a:srgbClr val="778DAB"/>
                </a:solidFill>
              </a:rPr>
              <a:t>社区学院</a:t>
            </a:r>
            <a:r>
              <a:rPr lang="en-US" altLang="zh-CN" sz="2400" b="1">
                <a:solidFill>
                  <a:srgbClr val="778DAB"/>
                </a:solidFill>
              </a:rPr>
              <a:t>		</a:t>
            </a:r>
            <a:endParaRPr lang="en-US" altLang="zh-CN" sz="2400" b="1">
              <a:solidFill>
                <a:srgbClr val="778DAB"/>
              </a:solidFill>
            </a:endParaRPr>
          </a:p>
          <a:p>
            <a:pPr lvl="1">
              <a:lnSpc>
                <a:spcPct val="110000"/>
              </a:lnSpc>
            </a:pPr>
            <a:r>
              <a:rPr lang="zh-CN" altLang="en-US" sz="2400"/>
              <a:t>辍学</a:t>
            </a:r>
            <a:r>
              <a:rPr lang="en-US" altLang="zh-CN" sz="2400"/>
              <a:t>		</a:t>
            </a:r>
            <a:endParaRPr lang="en-US" altLang="zh-CN" sz="2400"/>
          </a:p>
          <a:p>
            <a:pPr lvl="1">
              <a:lnSpc>
                <a:spcPct val="110000"/>
              </a:lnSpc>
            </a:pPr>
            <a:r>
              <a:rPr lang="zh-CN" altLang="en-US" sz="2400"/>
              <a:t>获得足够的学分</a:t>
            </a:r>
            <a:r>
              <a:rPr lang="en-US" altLang="zh-CN" sz="2400"/>
              <a:t>		</a:t>
            </a:r>
            <a:endParaRPr lang="en-US" altLang="zh-CN" sz="2400"/>
          </a:p>
        </p:txBody>
      </p:sp>
      <p:pic>
        <p:nvPicPr>
          <p:cNvPr id="7" name="图片 6" descr="ACP-Book-Graphic"/>
          <p:cNvPicPr>
            <a:picLocks noChangeAspect="1"/>
          </p:cNvPicPr>
          <p:nvPr/>
        </p:nvPicPr>
        <p:blipFill>
          <a:blip r:embed="rId2"/>
          <a:stretch>
            <a:fillRect/>
          </a:stretch>
        </p:blipFill>
        <p:spPr>
          <a:xfrm>
            <a:off x="614045" y="2237740"/>
            <a:ext cx="2019300" cy="2938780"/>
          </a:xfrm>
          <a:prstGeom prst="rect">
            <a:avLst/>
          </a:prstGeom>
        </p:spPr>
      </p:pic>
      <p:cxnSp>
        <p:nvCxnSpPr>
          <p:cNvPr id="8" name="直接连接符 7"/>
          <p:cNvCxnSpPr/>
          <p:nvPr/>
        </p:nvCxnSpPr>
        <p:spPr>
          <a:xfrm flipV="1">
            <a:off x="327660" y="1090295"/>
            <a:ext cx="11534775" cy="14605"/>
          </a:xfrm>
          <a:prstGeom prst="line">
            <a:avLst/>
          </a:prstGeom>
          <a:ln w="38100">
            <a:solidFill>
              <a:srgbClr val="788EAC"/>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6110605" y="2237740"/>
            <a:ext cx="5443855" cy="5470525"/>
          </a:xfrm>
          <a:prstGeom prst="rect">
            <a:avLst/>
          </a:prstGeom>
          <a:noFill/>
        </p:spPr>
        <p:txBody>
          <a:bodyPr wrap="none" rtlCol="0" anchor="t">
            <a:spAutoFit/>
          </a:bodyPr>
          <a:p>
            <a:pPr marL="0" lvl="1" algn="l">
              <a:lnSpc>
                <a:spcPct val="110000"/>
              </a:lnSpc>
            </a:pPr>
            <a:r>
              <a:rPr lang="en-US" altLang="zh-CN" sz="2400">
                <a:sym typeface="+mn-ea"/>
              </a:rPr>
              <a:t>get one's college degree</a:t>
            </a:r>
            <a:endParaRPr lang="en-US" altLang="zh-CN" sz="2400">
              <a:sym typeface="+mn-ea"/>
            </a:endParaRPr>
          </a:p>
          <a:p>
            <a:pPr marL="0" lvl="1" algn="l">
              <a:lnSpc>
                <a:spcPct val="110000"/>
              </a:lnSpc>
            </a:pPr>
            <a:r>
              <a:rPr lang="en-US" altLang="zh-CN" sz="2400">
                <a:sym typeface="+mn-ea"/>
              </a:rPr>
              <a:t>jump into class discussion</a:t>
            </a:r>
            <a:endParaRPr lang="en-US" altLang="zh-CN" sz="2400">
              <a:sym typeface="+mn-ea"/>
            </a:endParaRPr>
          </a:p>
          <a:p>
            <a:pPr marL="0" lvl="1" algn="l">
              <a:lnSpc>
                <a:spcPct val="110000"/>
              </a:lnSpc>
            </a:pPr>
            <a:r>
              <a:rPr lang="en-US" altLang="zh-CN" sz="2400">
                <a:sym typeface="+mn-ea"/>
              </a:rPr>
              <a:t>reapply (for classes)</a:t>
            </a:r>
            <a:endParaRPr lang="en-US" altLang="zh-CN" sz="2400"/>
          </a:p>
          <a:p>
            <a:pPr marL="0" lvl="1" algn="l">
              <a:lnSpc>
                <a:spcPct val="110000"/>
              </a:lnSpc>
            </a:pPr>
            <a:r>
              <a:rPr lang="en-US" altLang="zh-CN" sz="2400">
                <a:sym typeface="+mn-ea"/>
              </a:rPr>
              <a:t>have one's student-loan papers in order</a:t>
            </a:r>
            <a:endParaRPr lang="en-US" altLang="zh-CN" sz="2400">
              <a:sym typeface="+mn-ea"/>
            </a:endParaRPr>
          </a:p>
          <a:p>
            <a:pPr marL="0" lvl="1" algn="l">
              <a:lnSpc>
                <a:spcPct val="110000"/>
              </a:lnSpc>
            </a:pPr>
            <a:r>
              <a:rPr lang="en-US" altLang="zh-CN" sz="2400">
                <a:sym typeface="+mn-ea"/>
              </a:rPr>
              <a:t>earn a master's degree</a:t>
            </a:r>
            <a:endParaRPr lang="en-US" altLang="zh-CN" sz="2400">
              <a:sym typeface="+mn-ea"/>
            </a:endParaRPr>
          </a:p>
          <a:p>
            <a:pPr marL="0" lvl="1" algn="l">
              <a:lnSpc>
                <a:spcPct val="110000"/>
              </a:lnSpc>
            </a:pPr>
            <a:r>
              <a:rPr lang="en-US" altLang="zh-CN" sz="2400" b="1">
                <a:solidFill>
                  <a:srgbClr val="778DAB"/>
                </a:solidFill>
                <a:sym typeface="+mn-ea"/>
              </a:rPr>
              <a:t>community college</a:t>
            </a:r>
            <a:r>
              <a:rPr lang="en-US" altLang="zh-CN" sz="2400" b="1">
                <a:solidFill>
                  <a:srgbClr val="7030A0"/>
                </a:solidFill>
                <a:sym typeface="+mn-ea"/>
              </a:rPr>
              <a:t> </a:t>
            </a:r>
            <a:endParaRPr lang="en-US" altLang="zh-CN" sz="2400" b="1">
              <a:solidFill>
                <a:srgbClr val="7030A0"/>
              </a:solidFill>
              <a:sym typeface="+mn-ea"/>
            </a:endParaRPr>
          </a:p>
          <a:p>
            <a:pPr marL="0" lvl="1" algn="l">
              <a:lnSpc>
                <a:spcPct val="110000"/>
              </a:lnSpc>
            </a:pPr>
            <a:r>
              <a:rPr lang="en-US" altLang="zh-CN" sz="2400">
                <a:sym typeface="+mn-ea"/>
              </a:rPr>
              <a:t>quit school/ drop out </a:t>
            </a:r>
            <a:endParaRPr lang="en-US" altLang="zh-CN" sz="2400">
              <a:sym typeface="+mn-ea"/>
            </a:endParaRPr>
          </a:p>
          <a:p>
            <a:pPr marL="0" lvl="1" algn="l">
              <a:lnSpc>
                <a:spcPct val="110000"/>
              </a:lnSpc>
            </a:pPr>
            <a:r>
              <a:rPr lang="en-US" altLang="zh-CN" sz="2400">
                <a:sym typeface="+mn-ea"/>
              </a:rPr>
              <a:t>earn enough credits</a:t>
            </a:r>
            <a:endParaRPr lang="en-US" altLang="zh-CN" sz="2400"/>
          </a:p>
          <a:p>
            <a:pPr marL="0" lvl="1" algn="l">
              <a:lnSpc>
                <a:spcPct val="110000"/>
              </a:lnSpc>
            </a:pPr>
            <a:endParaRPr lang="en-US" altLang="zh-CN"/>
          </a:p>
          <a:p>
            <a:pPr marL="0" lvl="1" algn="l">
              <a:lnSpc>
                <a:spcPct val="110000"/>
              </a:lnSpc>
            </a:pPr>
            <a:endParaRPr lang="en-US" altLang="zh-CN" b="1">
              <a:solidFill>
                <a:srgbClr val="7030A0"/>
              </a:solidFill>
            </a:endParaRPr>
          </a:p>
          <a:p>
            <a:pPr marL="0" lvl="1" algn="l">
              <a:lnSpc>
                <a:spcPct val="110000"/>
              </a:lnSpc>
            </a:pPr>
            <a:endParaRPr lang="en-US" altLang="zh-CN"/>
          </a:p>
          <a:p>
            <a:pPr marL="0" lvl="1" algn="l">
              <a:lnSpc>
                <a:spcPct val="110000"/>
              </a:lnSpc>
            </a:pPr>
            <a:endParaRPr lang="en-US" altLang="zh-CN">
              <a:sym typeface="+mn-ea"/>
            </a:endParaRPr>
          </a:p>
          <a:p>
            <a:pPr marL="0" lvl="1" algn="l">
              <a:lnSpc>
                <a:spcPct val="110000"/>
              </a:lnSpc>
            </a:pPr>
            <a:endParaRPr lang="en-US" altLang="zh-CN"/>
          </a:p>
          <a:p>
            <a:pPr marL="0" lvl="1" algn="l">
              <a:lnSpc>
                <a:spcPct val="110000"/>
              </a:lnSpc>
            </a:pPr>
            <a:endParaRPr lang="en-US" altLang="zh-CN"/>
          </a:p>
          <a:p>
            <a:pPr lvl="1">
              <a:lnSpc>
                <a:spcPct val="110000"/>
              </a:lnSpc>
            </a:pP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heckerboard(across)">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heckerboard(across)">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checkerboard(across)">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checkerboard(across)">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checkerboard(across)">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12"/>
          <p:cNvSpPr/>
          <p:nvPr/>
        </p:nvSpPr>
        <p:spPr>
          <a:xfrm>
            <a:off x="2213339" y="447221"/>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25" name="组合 24"/>
          <p:cNvGrpSpPr/>
          <p:nvPr/>
        </p:nvGrpSpPr>
        <p:grpSpPr>
          <a:xfrm>
            <a:off x="334963" y="536586"/>
            <a:ext cx="1669573" cy="571960"/>
            <a:chOff x="334963" y="455941"/>
            <a:chExt cx="1669573" cy="571960"/>
          </a:xfrm>
        </p:grpSpPr>
        <p:sp>
          <p:nvSpPr>
            <p:cNvPr id="14" name="文本框 13"/>
            <p:cNvSpPr txBox="1"/>
            <p:nvPr/>
          </p:nvSpPr>
          <p:spPr>
            <a:xfrm>
              <a:off x="545941" y="455941"/>
              <a:ext cx="1458595" cy="460375"/>
            </a:xfrm>
            <a:prstGeom prst="rect">
              <a:avLst/>
            </a:prstGeom>
            <a:noFill/>
          </p:spPr>
          <p:txBody>
            <a:bodyPr wrap="none" rtlCol="0">
              <a:spAutoFit/>
            </a:bodyPr>
            <a:lstStyle/>
            <a:p>
              <a:r>
                <a:rPr lang="en-US" altLang="zh-CN" sz="2400" b="1" dirty="0">
                  <a:solidFill>
                    <a:srgbClr val="7188A8"/>
                  </a:solidFill>
                  <a:latin typeface="Impact" panose="020B0806030902050204" charset="0"/>
                  <a:cs typeface="Impact" panose="020B0806030902050204" charset="0"/>
                  <a:sym typeface="+mn-lt"/>
                </a:rPr>
                <a:t>Passage A</a:t>
              </a:r>
              <a:endParaRPr lang="en-US" altLang="zh-CN" sz="2400" b="1" dirty="0">
                <a:solidFill>
                  <a:srgbClr val="7188A8"/>
                </a:solidFill>
                <a:latin typeface="Impact" panose="020B0806030902050204" charset="0"/>
                <a:cs typeface="Impact" panose="020B0806030902050204" charset="0"/>
                <a:sym typeface="+mn-lt"/>
              </a:endParaRPr>
            </a:p>
          </p:txBody>
        </p:sp>
        <p:sp>
          <p:nvSpPr>
            <p:cNvPr id="16" name="矩形 15"/>
            <p:cNvSpPr/>
            <p:nvPr/>
          </p:nvSpPr>
          <p:spPr>
            <a:xfrm>
              <a:off x="334963" y="486219"/>
              <a:ext cx="278711" cy="541682"/>
            </a:xfrm>
            <a:prstGeom prst="rect">
              <a:avLst/>
            </a:prstGeom>
            <a:solidFill>
              <a:srgbClr val="718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sp>
        <p:nvSpPr>
          <p:cNvPr id="18" name="文本框1"/>
          <p:cNvSpPr txBox="1"/>
          <p:nvPr/>
        </p:nvSpPr>
        <p:spPr>
          <a:xfrm>
            <a:off x="2514238" y="573118"/>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原文出处</a:t>
            </a:r>
            <a:endPar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22" name="椭圆 12"/>
          <p:cNvSpPr/>
          <p:nvPr/>
        </p:nvSpPr>
        <p:spPr>
          <a:xfrm>
            <a:off x="5712189" y="447234"/>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3" name="文本框1"/>
          <p:cNvSpPr txBox="1"/>
          <p:nvPr/>
        </p:nvSpPr>
        <p:spPr>
          <a:xfrm>
            <a:off x="6013088" y="606151"/>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原文标题</a:t>
            </a:r>
            <a:endParaRPr kumimoji="0" lang="id-ID"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24" name="文本框2"/>
          <p:cNvSpPr/>
          <p:nvPr/>
        </p:nvSpPr>
        <p:spPr>
          <a:xfrm>
            <a:off x="7465695" y="423545"/>
            <a:ext cx="3718560" cy="645160"/>
          </a:xfrm>
          <a:prstGeom prst="rect">
            <a:avLst/>
          </a:prstGeom>
        </p:spPr>
        <p:txBody>
          <a:bodyPr wrap="square">
            <a:spAutoFit/>
          </a:bodyPr>
          <a:lstStyle/>
          <a:p>
            <a:pPr>
              <a:lnSpc>
                <a:spcPct val="60000"/>
              </a:lnSpc>
              <a:spcBef>
                <a:spcPts val="2950"/>
              </a:spcBef>
              <a:defRPr/>
            </a:pPr>
            <a:r>
              <a:rPr kumimoji="0" lang="zh-CN" alt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rPr>
              <a:t>A Man in His 60s Working Towards His Masters Proves That You</a:t>
            </a:r>
            <a:r>
              <a:rPr kumimoji="0" lang="en-US" altLang="zh-CN"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rPr>
              <a:t>'</a:t>
            </a:r>
            <a:r>
              <a:rPr kumimoji="0" lang="zh-CN" alt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rPr>
              <a:t>re Never too Old to Learn</a:t>
            </a:r>
            <a:endParaRPr kumimoji="0" lang="zh-CN" alt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endParaRPr>
          </a:p>
        </p:txBody>
      </p:sp>
      <p:pic>
        <p:nvPicPr>
          <p:cNvPr id="2" name="图片 1" descr="Z20 阅读理解A"/>
          <p:cNvPicPr>
            <a:picLocks noChangeAspect="1"/>
          </p:cNvPicPr>
          <p:nvPr/>
        </p:nvPicPr>
        <p:blipFill>
          <a:blip r:embed="rId1"/>
          <a:stretch>
            <a:fillRect/>
          </a:stretch>
        </p:blipFill>
        <p:spPr>
          <a:xfrm>
            <a:off x="3616325" y="535940"/>
            <a:ext cx="1281430" cy="461010"/>
          </a:xfrm>
          <a:prstGeom prst="rect">
            <a:avLst/>
          </a:prstGeom>
        </p:spPr>
      </p:pic>
      <p:cxnSp>
        <p:nvCxnSpPr>
          <p:cNvPr id="8" name="直接连接符 7"/>
          <p:cNvCxnSpPr/>
          <p:nvPr/>
        </p:nvCxnSpPr>
        <p:spPr>
          <a:xfrm flipV="1">
            <a:off x="327660" y="1090295"/>
            <a:ext cx="11534775" cy="14605"/>
          </a:xfrm>
          <a:prstGeom prst="line">
            <a:avLst/>
          </a:prstGeom>
          <a:ln w="38100">
            <a:solidFill>
              <a:srgbClr val="788EAC"/>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4220845" y="1617345"/>
            <a:ext cx="7197725" cy="4154170"/>
          </a:xfrm>
          <a:prstGeom prst="rect">
            <a:avLst/>
          </a:prstGeom>
          <a:noFill/>
        </p:spPr>
        <p:txBody>
          <a:bodyPr wrap="square" rtlCol="0">
            <a:spAutoFit/>
          </a:bodyPr>
          <a:p>
            <a:pPr>
              <a:lnSpc>
                <a:spcPct val="100000"/>
              </a:lnSpc>
            </a:pPr>
            <a:r>
              <a:rPr lang="en-US" altLang="zh-CN" sz="2200"/>
              <a:t>        </a:t>
            </a:r>
            <a:r>
              <a:rPr lang="zh-CN" altLang="en-US" sz="2200"/>
              <a:t>美国社区学院</a:t>
            </a:r>
            <a:r>
              <a:rPr lang="en-US" altLang="zh-CN" sz="2200"/>
              <a:t>(Community College)</a:t>
            </a:r>
            <a:r>
              <a:rPr lang="zh-CN" altLang="en-US" sz="2200"/>
              <a:t>：美国的社区学院</a:t>
            </a:r>
            <a:r>
              <a:rPr lang="zh-CN" altLang="en-US" sz="2200"/>
              <a:t>提供两年制的初级高等教育</a:t>
            </a:r>
            <a:r>
              <a:rPr lang="en-US" altLang="zh-CN" sz="2200"/>
              <a:t>(two years of academic instruction)</a:t>
            </a:r>
            <a:r>
              <a:rPr lang="zh-CN" altLang="en-US" sz="2200"/>
              <a:t>，包括职业技术训练</a:t>
            </a:r>
            <a:r>
              <a:rPr lang="en-US" altLang="zh-CN" sz="2200"/>
              <a:t>(technical and vocational training)</a:t>
            </a:r>
            <a:r>
              <a:rPr lang="zh-CN" altLang="en-US" sz="2200"/>
              <a:t>，程度相当于中国的大专。</a:t>
            </a:r>
            <a:endParaRPr lang="zh-CN" altLang="en-US" sz="2200"/>
          </a:p>
          <a:p>
            <a:pPr>
              <a:lnSpc>
                <a:spcPct val="100000"/>
              </a:lnSpc>
            </a:pPr>
            <a:r>
              <a:rPr lang="zh-CN" altLang="en-US" sz="2200"/>
              <a:t>        美国共有一千两百多所社区学院，拥有一千多万注册学生。社区学院的学生平均年龄是29岁，40%的学生21岁以下，六十岁以上的老人大学生也十分常见。其中60%的学生是边工作边读书。社区学院38%的资金来自州政府，学费收入占20%左右，自地方政府的资金接近20%，剩余的由其他形式的资金来源补足。</a:t>
            </a:r>
            <a:endParaRPr lang="zh-CN" altLang="en-US" sz="2200"/>
          </a:p>
          <a:p>
            <a:pPr>
              <a:lnSpc>
                <a:spcPct val="100000"/>
              </a:lnSpc>
            </a:pPr>
            <a:r>
              <a:rPr lang="zh-CN" altLang="en-US" sz="2200"/>
              <a:t>        社区学院的</a:t>
            </a:r>
            <a:r>
              <a:rPr lang="zh-CN" altLang="en-US" sz="2200"/>
              <a:t>年平均学费为两千多美元，</a:t>
            </a:r>
            <a:r>
              <a:rPr lang="zh-CN" altLang="en-US" sz="2200">
                <a:sym typeface="+mn-ea"/>
              </a:rPr>
              <a:t>不足公立大学的一半，</a:t>
            </a:r>
            <a:r>
              <a:rPr lang="zh-CN" altLang="en-US" sz="2200"/>
              <a:t>普通公立大学的年均学费接近六千美元。</a:t>
            </a:r>
            <a:endParaRPr lang="zh-CN" altLang="en-US" sz="2200"/>
          </a:p>
        </p:txBody>
      </p:sp>
      <p:pic>
        <p:nvPicPr>
          <p:cNvPr id="5" name="图片 4" descr="Alliman-Administration-Center-Hesston-College-Mennonite-college (1)"/>
          <p:cNvPicPr>
            <a:picLocks noChangeAspect="1"/>
          </p:cNvPicPr>
          <p:nvPr/>
        </p:nvPicPr>
        <p:blipFill>
          <a:blip r:embed="rId2"/>
          <a:stretch>
            <a:fillRect/>
          </a:stretch>
        </p:blipFill>
        <p:spPr>
          <a:xfrm>
            <a:off x="697230" y="1839595"/>
            <a:ext cx="3333750" cy="2228850"/>
          </a:xfrm>
          <a:prstGeom prst="rect">
            <a:avLst/>
          </a:prstGeom>
          <a:effectLst>
            <a:softEdge rad="127000"/>
          </a:effectLst>
        </p:spPr>
      </p:pic>
      <p:sp>
        <p:nvSpPr>
          <p:cNvPr id="9" name="文本框 8"/>
          <p:cNvSpPr txBox="1"/>
          <p:nvPr/>
        </p:nvSpPr>
        <p:spPr>
          <a:xfrm>
            <a:off x="1117600" y="4225290"/>
            <a:ext cx="2827020" cy="398780"/>
          </a:xfrm>
          <a:prstGeom prst="rect">
            <a:avLst/>
          </a:prstGeom>
          <a:noFill/>
        </p:spPr>
        <p:txBody>
          <a:bodyPr wrap="square" rtlCol="0">
            <a:spAutoFit/>
          </a:bodyPr>
          <a:p>
            <a:r>
              <a:rPr lang="zh-CN" altLang="en-US" sz="1800" b="1">
                <a:solidFill>
                  <a:schemeClr val="bg2">
                    <a:lumMod val="50000"/>
                  </a:schemeClr>
                </a:solidFill>
              </a:rPr>
              <a:t>C</a:t>
            </a:r>
            <a:r>
              <a:rPr lang="zh-CN" altLang="en-US" sz="1800" b="1">
                <a:solidFill>
                  <a:schemeClr val="bg2">
                    <a:lumMod val="50000"/>
                  </a:schemeClr>
                </a:solidFill>
              </a:rPr>
              <a:t>ommunity College</a:t>
            </a:r>
            <a:endParaRPr lang="zh-CN" altLang="en-US" sz="1800" b="1">
              <a:solidFill>
                <a:schemeClr val="bg2">
                  <a:lumMod val="50000"/>
                </a:schemeClr>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12"/>
          <p:cNvSpPr/>
          <p:nvPr/>
        </p:nvSpPr>
        <p:spPr>
          <a:xfrm>
            <a:off x="2213339" y="447221"/>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25" name="组合 24"/>
          <p:cNvGrpSpPr/>
          <p:nvPr/>
        </p:nvGrpSpPr>
        <p:grpSpPr>
          <a:xfrm>
            <a:off x="334963" y="536586"/>
            <a:ext cx="1669573" cy="571960"/>
            <a:chOff x="334963" y="455941"/>
            <a:chExt cx="1669573" cy="571960"/>
          </a:xfrm>
        </p:grpSpPr>
        <p:sp>
          <p:nvSpPr>
            <p:cNvPr id="14" name="文本框 13"/>
            <p:cNvSpPr txBox="1"/>
            <p:nvPr/>
          </p:nvSpPr>
          <p:spPr>
            <a:xfrm>
              <a:off x="545941" y="455941"/>
              <a:ext cx="1458595" cy="460375"/>
            </a:xfrm>
            <a:prstGeom prst="rect">
              <a:avLst/>
            </a:prstGeom>
            <a:noFill/>
          </p:spPr>
          <p:txBody>
            <a:bodyPr wrap="none" rtlCol="0">
              <a:spAutoFit/>
            </a:bodyPr>
            <a:lstStyle/>
            <a:p>
              <a:r>
                <a:rPr lang="en-US" altLang="zh-CN" sz="2400" b="1" dirty="0">
                  <a:solidFill>
                    <a:srgbClr val="7188A8"/>
                  </a:solidFill>
                  <a:latin typeface="Impact" panose="020B0806030902050204" charset="0"/>
                  <a:cs typeface="Impact" panose="020B0806030902050204" charset="0"/>
                  <a:sym typeface="+mn-lt"/>
                </a:rPr>
                <a:t>Passage A</a:t>
              </a:r>
              <a:endParaRPr lang="en-US" altLang="zh-CN" sz="2400" b="1" dirty="0">
                <a:solidFill>
                  <a:srgbClr val="7188A8"/>
                </a:solidFill>
                <a:latin typeface="Impact" panose="020B0806030902050204" charset="0"/>
                <a:cs typeface="Impact" panose="020B0806030902050204" charset="0"/>
                <a:sym typeface="+mn-lt"/>
              </a:endParaRPr>
            </a:p>
          </p:txBody>
        </p:sp>
        <p:sp>
          <p:nvSpPr>
            <p:cNvPr id="16" name="矩形 15"/>
            <p:cNvSpPr/>
            <p:nvPr/>
          </p:nvSpPr>
          <p:spPr>
            <a:xfrm>
              <a:off x="334963" y="486219"/>
              <a:ext cx="278711" cy="541682"/>
            </a:xfrm>
            <a:prstGeom prst="rect">
              <a:avLst/>
            </a:prstGeom>
            <a:solidFill>
              <a:srgbClr val="718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sp>
        <p:nvSpPr>
          <p:cNvPr id="18" name="文本框1"/>
          <p:cNvSpPr txBox="1"/>
          <p:nvPr/>
        </p:nvSpPr>
        <p:spPr>
          <a:xfrm>
            <a:off x="2514238" y="573118"/>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原文出处</a:t>
            </a:r>
            <a:endPar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22" name="椭圆 12"/>
          <p:cNvSpPr/>
          <p:nvPr/>
        </p:nvSpPr>
        <p:spPr>
          <a:xfrm>
            <a:off x="5712189" y="447234"/>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3" name="文本框1"/>
          <p:cNvSpPr txBox="1"/>
          <p:nvPr/>
        </p:nvSpPr>
        <p:spPr>
          <a:xfrm>
            <a:off x="6013088" y="606151"/>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词汇聚焦</a:t>
            </a:r>
            <a:endPar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pic>
        <p:nvPicPr>
          <p:cNvPr id="2" name="图片 1" descr="Z20 阅读理解A"/>
          <p:cNvPicPr>
            <a:picLocks noChangeAspect="1"/>
          </p:cNvPicPr>
          <p:nvPr/>
        </p:nvPicPr>
        <p:blipFill>
          <a:blip r:embed="rId1"/>
          <a:stretch>
            <a:fillRect/>
          </a:stretch>
        </p:blipFill>
        <p:spPr>
          <a:xfrm>
            <a:off x="3616325" y="535940"/>
            <a:ext cx="1281430" cy="461010"/>
          </a:xfrm>
          <a:prstGeom prst="rect">
            <a:avLst/>
          </a:prstGeom>
        </p:spPr>
      </p:pic>
      <p:sp>
        <p:nvSpPr>
          <p:cNvPr id="3" name="文本框 2"/>
          <p:cNvSpPr txBox="1"/>
          <p:nvPr/>
        </p:nvSpPr>
        <p:spPr>
          <a:xfrm>
            <a:off x="622300" y="1853565"/>
            <a:ext cx="10948035" cy="4523105"/>
          </a:xfrm>
          <a:prstGeom prst="rect">
            <a:avLst/>
          </a:prstGeom>
          <a:noFill/>
        </p:spPr>
        <p:txBody>
          <a:bodyPr wrap="square" rtlCol="0">
            <a:spAutoFit/>
          </a:bodyPr>
          <a:p>
            <a:pPr algn="l"/>
            <a:r>
              <a:rPr lang="en-US" altLang="zh-CN" sz="2400"/>
              <a:t>vt. to hear, especially by accident, a conversation in which you are not involved	</a:t>
            </a:r>
            <a:r>
              <a:rPr lang="zh-CN" altLang="en-US" sz="2400"/>
              <a:t>偶然听到；无意中听到</a:t>
            </a:r>
            <a:endParaRPr lang="zh-CN" altLang="en-US" sz="2400"/>
          </a:p>
          <a:p>
            <a:pPr lvl="1" algn="l"/>
            <a:endParaRPr lang="en-US" altLang="zh-CN" sz="2400"/>
          </a:p>
          <a:p>
            <a:pPr lvl="1" algn="l"/>
            <a:r>
              <a:rPr lang="zh-CN" altLang="en-US" sz="2400">
                <a:sym typeface="+mn-ea"/>
              </a:rPr>
              <a:t>我碰巧听到他们吵嘴。</a:t>
            </a:r>
            <a:endParaRPr lang="zh-CN" altLang="en-US" sz="2400"/>
          </a:p>
          <a:p>
            <a:pPr lvl="1" algn="l"/>
            <a:r>
              <a:rPr lang="en-US" altLang="zh-CN" sz="2400">
                <a:sym typeface="+mn-ea"/>
              </a:rPr>
              <a:t>We overheard them arguing.</a:t>
            </a:r>
            <a:endParaRPr lang="zh-CN" altLang="en-US" sz="2400"/>
          </a:p>
          <a:p>
            <a:pPr algn="l"/>
            <a:endParaRPr lang="zh-CN" altLang="en-US" sz="2400" b="1"/>
          </a:p>
          <a:p>
            <a:pPr lvl="1" algn="l"/>
            <a:r>
              <a:rPr lang="zh-CN" altLang="en-US" sz="2400" b="1">
                <a:solidFill>
                  <a:srgbClr val="F8BAB0"/>
                </a:solidFill>
              </a:rPr>
              <a:t>我无意中听到</a:t>
            </a:r>
            <a:r>
              <a:rPr lang="en-US" altLang="zh-CN" sz="2400" b="1">
                <a:solidFill>
                  <a:srgbClr val="F8BAB0"/>
                </a:solidFill>
              </a:rPr>
              <a:t>Valencia</a:t>
            </a:r>
            <a:r>
              <a:rPr lang="zh-CN" altLang="en-US" sz="2400" b="1">
                <a:solidFill>
                  <a:srgbClr val="F8BAB0"/>
                </a:solidFill>
              </a:rPr>
              <a:t>说他想一直待在学校里直到拿到硕士学位，但是他花</a:t>
            </a:r>
            <a:r>
              <a:rPr lang="en-US" altLang="zh-CN" sz="2400" b="1">
                <a:solidFill>
                  <a:srgbClr val="F8BAB0"/>
                </a:solidFill>
              </a:rPr>
              <a:t>12</a:t>
            </a:r>
            <a:r>
              <a:rPr lang="zh-CN" altLang="en-US" sz="2400" b="1">
                <a:solidFill>
                  <a:srgbClr val="F8BAB0"/>
                </a:solidFill>
              </a:rPr>
              <a:t>年才读完了社区大学，他还有很长的路要走。</a:t>
            </a:r>
            <a:endParaRPr lang="zh-CN" altLang="en-US" sz="2400" b="1">
              <a:solidFill>
                <a:srgbClr val="F8BAB0"/>
              </a:solidFill>
            </a:endParaRPr>
          </a:p>
          <a:p>
            <a:pPr lvl="1" algn="l"/>
            <a:r>
              <a:rPr lang="en-US" altLang="zh-CN" sz="2400" b="1">
                <a:solidFill>
                  <a:srgbClr val="F8BAB0"/>
                </a:solidFill>
              </a:rPr>
              <a:t>I overheard Valencia say he wanted to stay in school until he earned a master's degree, but it had taken him 12 years to finish community college, so he had a long way </a:t>
            </a:r>
            <a:r>
              <a:rPr lang="zh-CN" altLang="en-US" sz="2400" b="1">
                <a:solidFill>
                  <a:srgbClr val="F8BAB0"/>
                </a:solidFill>
              </a:rPr>
              <a:t>to </a:t>
            </a:r>
            <a:r>
              <a:rPr lang="en-US" altLang="zh-CN" sz="2400" b="1">
                <a:solidFill>
                  <a:srgbClr val="F8BAB0"/>
                </a:solidFill>
              </a:rPr>
              <a:t>go.</a:t>
            </a:r>
            <a:endParaRPr lang="en-US" altLang="zh-CN" sz="2400" b="1">
              <a:solidFill>
                <a:srgbClr val="F8BAB0"/>
              </a:solidFill>
            </a:endParaRPr>
          </a:p>
          <a:p>
            <a:pPr algn="l"/>
            <a:endParaRPr lang="zh-CN" altLang="en-US" sz="2400"/>
          </a:p>
        </p:txBody>
      </p:sp>
      <p:cxnSp>
        <p:nvCxnSpPr>
          <p:cNvPr id="8" name="直接连接符 7"/>
          <p:cNvCxnSpPr/>
          <p:nvPr/>
        </p:nvCxnSpPr>
        <p:spPr>
          <a:xfrm flipV="1">
            <a:off x="327660" y="1090295"/>
            <a:ext cx="11534775" cy="14605"/>
          </a:xfrm>
          <a:prstGeom prst="line">
            <a:avLst/>
          </a:prstGeom>
          <a:ln w="38100">
            <a:solidFill>
              <a:srgbClr val="788EAC"/>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2590165" y="1442085"/>
            <a:ext cx="7948295" cy="474980"/>
          </a:xfrm>
          <a:prstGeom prst="rect">
            <a:avLst/>
          </a:prstGeom>
          <a:noFill/>
        </p:spPr>
        <p:txBody>
          <a:bodyPr wrap="square" rtlCol="0" anchor="t">
            <a:spAutoFit/>
          </a:bodyPr>
          <a:p>
            <a:pPr algn="ctr">
              <a:lnSpc>
                <a:spcPct val="80000"/>
              </a:lnSpc>
            </a:pPr>
            <a:r>
              <a:rPr lang="en-US" altLang="zh-CN" sz="4400" b="1" baseline="30000">
                <a:solidFill>
                  <a:schemeClr val="tx1">
                    <a:lumMod val="65000"/>
                    <a:lumOff val="35000"/>
                  </a:schemeClr>
                </a:solidFill>
                <a:latin typeface="Optima" panose="02000503060000020004" charset="0"/>
                <a:cs typeface="Optima" panose="02000503060000020004" charset="0"/>
                <a:sym typeface="+mn-ea"/>
              </a:rPr>
              <a:t>overhear</a:t>
            </a:r>
            <a:r>
              <a:rPr lang="zh-CN" altLang="en-US" sz="4400" b="1" baseline="30000">
                <a:solidFill>
                  <a:schemeClr val="tx1">
                    <a:lumMod val="65000"/>
                    <a:lumOff val="35000"/>
                  </a:schemeClr>
                </a:solidFill>
                <a:latin typeface="Optima" panose="02000503060000020004" charset="0"/>
                <a:cs typeface="Optima" panose="02000503060000020004" charset="0"/>
                <a:sym typeface="+mn-ea"/>
              </a:rPr>
              <a:t>（</a:t>
            </a:r>
            <a:r>
              <a:rPr lang="en-US" altLang="zh-CN" sz="4400" b="1" baseline="30000">
                <a:solidFill>
                  <a:schemeClr val="tx1">
                    <a:lumMod val="65000"/>
                    <a:lumOff val="35000"/>
                  </a:schemeClr>
                </a:solidFill>
                <a:latin typeface="Optima" panose="02000503060000020004" charset="0"/>
                <a:cs typeface="Optima" panose="02000503060000020004" charset="0"/>
                <a:sym typeface="+mn-ea"/>
              </a:rPr>
              <a:t>overheard, overheard</a:t>
            </a:r>
            <a:r>
              <a:rPr lang="zh-CN" altLang="en-US" sz="4400" b="1" baseline="30000">
                <a:solidFill>
                  <a:schemeClr val="tx1">
                    <a:lumMod val="65000"/>
                    <a:lumOff val="35000"/>
                  </a:schemeClr>
                </a:solidFill>
                <a:latin typeface="Optima" panose="02000503060000020004" charset="0"/>
                <a:cs typeface="Optima" panose="02000503060000020004" charset="0"/>
                <a:sym typeface="+mn-ea"/>
              </a:rPr>
              <a:t>）</a:t>
            </a:r>
            <a:r>
              <a:rPr lang="en-US" altLang="zh-CN" sz="4800" b="1" baseline="30000">
                <a:solidFill>
                  <a:schemeClr val="tx1">
                    <a:lumMod val="65000"/>
                    <a:lumOff val="35000"/>
                  </a:schemeClr>
                </a:solidFill>
                <a:sym typeface="+mn-ea"/>
              </a:rPr>
              <a:t> </a:t>
            </a:r>
            <a:endParaRPr lang="en-US" altLang="zh-CN" sz="4800" b="1" baseline="30000">
              <a:solidFill>
                <a:schemeClr val="tx1">
                  <a:lumMod val="65000"/>
                  <a:lumOff val="35000"/>
                </a:schemeClr>
              </a:solidFill>
              <a:latin typeface="Optima" panose="02000503060000020004" charset="0"/>
              <a:cs typeface="Optima" panose="02000503060000020004" charset="0"/>
              <a:sym typeface="+mn-ea"/>
            </a:endParaRPr>
          </a:p>
        </p:txBody>
      </p:sp>
      <p:sp>
        <p:nvSpPr>
          <p:cNvPr id="24" name="文本框2"/>
          <p:cNvSpPr/>
          <p:nvPr/>
        </p:nvSpPr>
        <p:spPr>
          <a:xfrm>
            <a:off x="7165340" y="661035"/>
            <a:ext cx="3718560" cy="275590"/>
          </a:xfrm>
          <a:prstGeom prst="rect">
            <a:avLst/>
          </a:prstGeom>
        </p:spPr>
        <p:txBody>
          <a:bodyPr wrap="square">
            <a:spAutoFit/>
          </a:bodyPr>
          <a:p>
            <a:pPr>
              <a:lnSpc>
                <a:spcPct val="60000"/>
              </a:lnSpc>
              <a:spcBef>
                <a:spcPts val="2950"/>
              </a:spcBef>
              <a:defRPr/>
            </a:pPr>
            <a:r>
              <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rPr>
              <a:t>Expression Focus</a:t>
            </a:r>
            <a:endPar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12"/>
          <p:cNvSpPr/>
          <p:nvPr/>
        </p:nvSpPr>
        <p:spPr>
          <a:xfrm>
            <a:off x="2213339" y="447221"/>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25" name="组合 24"/>
          <p:cNvGrpSpPr/>
          <p:nvPr/>
        </p:nvGrpSpPr>
        <p:grpSpPr>
          <a:xfrm>
            <a:off x="334963" y="536586"/>
            <a:ext cx="1669573" cy="571960"/>
            <a:chOff x="334963" y="455941"/>
            <a:chExt cx="1669573" cy="571960"/>
          </a:xfrm>
        </p:grpSpPr>
        <p:sp>
          <p:nvSpPr>
            <p:cNvPr id="14" name="文本框 13"/>
            <p:cNvSpPr txBox="1"/>
            <p:nvPr/>
          </p:nvSpPr>
          <p:spPr>
            <a:xfrm>
              <a:off x="545941" y="455941"/>
              <a:ext cx="1458595" cy="460375"/>
            </a:xfrm>
            <a:prstGeom prst="rect">
              <a:avLst/>
            </a:prstGeom>
            <a:noFill/>
          </p:spPr>
          <p:txBody>
            <a:bodyPr wrap="none" rtlCol="0">
              <a:spAutoFit/>
            </a:bodyPr>
            <a:lstStyle/>
            <a:p>
              <a:r>
                <a:rPr lang="en-US" altLang="zh-CN" sz="2400" b="1" dirty="0">
                  <a:solidFill>
                    <a:srgbClr val="7188A8"/>
                  </a:solidFill>
                  <a:latin typeface="Impact" panose="020B0806030902050204" charset="0"/>
                  <a:cs typeface="Impact" panose="020B0806030902050204" charset="0"/>
                  <a:sym typeface="+mn-lt"/>
                </a:rPr>
                <a:t>Passage A</a:t>
              </a:r>
              <a:endParaRPr lang="en-US" altLang="zh-CN" sz="2400" b="1" dirty="0">
                <a:solidFill>
                  <a:srgbClr val="7188A8"/>
                </a:solidFill>
                <a:latin typeface="Impact" panose="020B0806030902050204" charset="0"/>
                <a:cs typeface="Impact" panose="020B0806030902050204" charset="0"/>
                <a:sym typeface="+mn-lt"/>
              </a:endParaRPr>
            </a:p>
          </p:txBody>
        </p:sp>
        <p:sp>
          <p:nvSpPr>
            <p:cNvPr id="16" name="矩形 15"/>
            <p:cNvSpPr/>
            <p:nvPr/>
          </p:nvSpPr>
          <p:spPr>
            <a:xfrm>
              <a:off x="334963" y="486219"/>
              <a:ext cx="278711" cy="541682"/>
            </a:xfrm>
            <a:prstGeom prst="rect">
              <a:avLst/>
            </a:prstGeom>
            <a:solidFill>
              <a:srgbClr val="718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sp>
        <p:nvSpPr>
          <p:cNvPr id="18" name="文本框1"/>
          <p:cNvSpPr txBox="1"/>
          <p:nvPr/>
        </p:nvSpPr>
        <p:spPr>
          <a:xfrm>
            <a:off x="2514238" y="573118"/>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原文出处</a:t>
            </a:r>
            <a:endPar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22" name="椭圆 12"/>
          <p:cNvSpPr/>
          <p:nvPr/>
        </p:nvSpPr>
        <p:spPr>
          <a:xfrm>
            <a:off x="5712189" y="447234"/>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3" name="文本框1"/>
          <p:cNvSpPr txBox="1"/>
          <p:nvPr/>
        </p:nvSpPr>
        <p:spPr>
          <a:xfrm>
            <a:off x="6013088" y="606151"/>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词汇聚焦</a:t>
            </a:r>
            <a:endParaRPr kumimoji="0" lang="zh-CN"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pic>
        <p:nvPicPr>
          <p:cNvPr id="2" name="图片 1" descr="Z20 阅读理解A"/>
          <p:cNvPicPr>
            <a:picLocks noChangeAspect="1"/>
          </p:cNvPicPr>
          <p:nvPr/>
        </p:nvPicPr>
        <p:blipFill>
          <a:blip r:embed="rId1"/>
          <a:stretch>
            <a:fillRect/>
          </a:stretch>
        </p:blipFill>
        <p:spPr>
          <a:xfrm>
            <a:off x="3616325" y="535940"/>
            <a:ext cx="1281430" cy="461010"/>
          </a:xfrm>
          <a:prstGeom prst="rect">
            <a:avLst/>
          </a:prstGeom>
        </p:spPr>
      </p:pic>
      <p:sp>
        <p:nvSpPr>
          <p:cNvPr id="3" name="文本框 2"/>
          <p:cNvSpPr txBox="1"/>
          <p:nvPr/>
        </p:nvSpPr>
        <p:spPr>
          <a:xfrm>
            <a:off x="622300" y="1783715"/>
            <a:ext cx="10948035" cy="3784600"/>
          </a:xfrm>
          <a:prstGeom prst="rect">
            <a:avLst/>
          </a:prstGeom>
          <a:noFill/>
        </p:spPr>
        <p:txBody>
          <a:bodyPr wrap="square" rtlCol="0">
            <a:spAutoFit/>
          </a:bodyPr>
          <a:p>
            <a:pPr algn="l"/>
            <a:r>
              <a:rPr lang="en-US" sz="2400"/>
              <a:t>adj. 1) very impressive; very beautiful	</a:t>
            </a:r>
            <a:r>
              <a:rPr lang="zh-CN" altLang="en-US" sz="2400"/>
              <a:t>壮丽的；雄伟的；华丽的</a:t>
            </a:r>
            <a:endParaRPr lang="zh-CN" altLang="en-US" sz="2400"/>
          </a:p>
          <a:p>
            <a:pPr lvl="1" algn="l"/>
            <a:r>
              <a:rPr lang="zh-CN" altLang="en-US" sz="2400"/>
              <a:t>壮丽的风景</a:t>
            </a:r>
            <a:r>
              <a:rPr lang="en-US" altLang="zh-CN" sz="2400"/>
              <a:t>	</a:t>
            </a:r>
            <a:endParaRPr lang="en-US" altLang="zh-CN" sz="2400"/>
          </a:p>
          <a:p>
            <a:pPr lvl="1" algn="l"/>
            <a:r>
              <a:rPr lang="en-US" altLang="zh-CN" sz="2400"/>
              <a:t>splendid scenery</a:t>
            </a:r>
            <a:endParaRPr lang="en-US" altLang="zh-CN" sz="2400"/>
          </a:p>
          <a:p>
            <a:pPr lvl="1" algn="l"/>
            <a:r>
              <a:rPr lang="zh-CN" altLang="en-US" sz="2400"/>
              <a:t>岿然独立</a:t>
            </a:r>
            <a:endParaRPr lang="zh-CN" altLang="en-US" sz="2400"/>
          </a:p>
          <a:p>
            <a:pPr lvl="1" algn="l"/>
            <a:r>
              <a:rPr lang="en-US" altLang="zh-CN" sz="2400"/>
              <a:t>in splendid isolation</a:t>
            </a:r>
            <a:endParaRPr lang="en-US" altLang="zh-CN" sz="2400"/>
          </a:p>
          <a:p>
            <a:pPr algn="l"/>
            <a:r>
              <a:rPr lang="en-US" altLang="zh-CN" sz="2400"/>
              <a:t>2) </a:t>
            </a:r>
            <a:r>
              <a:rPr lang="zh-CN" altLang="en-US" sz="2400"/>
              <a:t>（</a:t>
            </a:r>
            <a:r>
              <a:rPr lang="en-US" altLang="zh-CN" sz="2400"/>
              <a:t>old-fashioned) excellent; very good	</a:t>
            </a:r>
            <a:r>
              <a:rPr lang="zh-CN" altLang="en-US" sz="2400"/>
              <a:t>极佳的；非常好的 </a:t>
            </a:r>
            <a:endParaRPr lang="zh-CN" altLang="en-US" sz="2400"/>
          </a:p>
          <a:p>
            <a:pPr algn="l"/>
            <a:r>
              <a:rPr lang="zh-CN" altLang="en-US" sz="2400"/>
              <a:t>【</a:t>
            </a:r>
            <a:r>
              <a:rPr lang="en-US" altLang="zh-CN" sz="2400"/>
              <a:t>SYN</a:t>
            </a:r>
            <a:r>
              <a:rPr lang="zh-CN" altLang="en-US" sz="2400"/>
              <a:t>】</a:t>
            </a:r>
            <a:r>
              <a:rPr lang="en-US" altLang="zh-CN" sz="2400"/>
              <a:t>great</a:t>
            </a:r>
            <a:endParaRPr lang="en-US" altLang="zh-CN" sz="2400"/>
          </a:p>
          <a:p>
            <a:pPr lvl="1" algn="l"/>
            <a:r>
              <a:rPr lang="zh-CN" altLang="en-US" sz="2400"/>
              <a:t>这主意妙极了！</a:t>
            </a:r>
            <a:endParaRPr lang="zh-CN" altLang="en-US" sz="2400"/>
          </a:p>
          <a:p>
            <a:pPr lvl="1" algn="l"/>
            <a:r>
              <a:rPr lang="en-US" altLang="zh-CN" sz="2400"/>
              <a:t>What a splendid idea!</a:t>
            </a:r>
            <a:endParaRPr lang="en-US" altLang="zh-CN" sz="2400"/>
          </a:p>
          <a:p>
            <a:pPr lvl="1" algn="l"/>
            <a:r>
              <a:rPr lang="en-US" altLang="zh-CN" sz="2400"/>
              <a:t>adv. splendidly</a:t>
            </a:r>
            <a:endParaRPr lang="en-US" altLang="zh-CN" sz="2400"/>
          </a:p>
        </p:txBody>
      </p:sp>
      <p:cxnSp>
        <p:nvCxnSpPr>
          <p:cNvPr id="8" name="直接连接符 7"/>
          <p:cNvCxnSpPr/>
          <p:nvPr/>
        </p:nvCxnSpPr>
        <p:spPr>
          <a:xfrm flipV="1">
            <a:off x="327660" y="1090295"/>
            <a:ext cx="11534775" cy="14605"/>
          </a:xfrm>
          <a:prstGeom prst="line">
            <a:avLst/>
          </a:prstGeom>
          <a:ln w="38100">
            <a:solidFill>
              <a:srgbClr val="788EAC"/>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2590165" y="1442085"/>
            <a:ext cx="7948295" cy="474980"/>
          </a:xfrm>
          <a:prstGeom prst="rect">
            <a:avLst/>
          </a:prstGeom>
          <a:noFill/>
        </p:spPr>
        <p:txBody>
          <a:bodyPr wrap="square" rtlCol="0" anchor="t">
            <a:spAutoFit/>
          </a:bodyPr>
          <a:p>
            <a:pPr algn="ctr">
              <a:lnSpc>
                <a:spcPct val="80000"/>
              </a:lnSpc>
            </a:pPr>
            <a:r>
              <a:rPr lang="en-US" sz="4400" b="1" baseline="30000">
                <a:solidFill>
                  <a:schemeClr val="tx1">
                    <a:lumMod val="65000"/>
                    <a:lumOff val="35000"/>
                  </a:schemeClr>
                </a:solidFill>
                <a:latin typeface="Optima" panose="02000503060000020004" charset="0"/>
                <a:cs typeface="Optima" panose="02000503060000020004" charset="0"/>
                <a:sym typeface="+mn-ea"/>
              </a:rPr>
              <a:t>splendid</a:t>
            </a:r>
            <a:r>
              <a:rPr lang="en-US" altLang="zh-CN" sz="4800" b="1" baseline="30000">
                <a:solidFill>
                  <a:schemeClr val="tx1">
                    <a:lumMod val="65000"/>
                    <a:lumOff val="35000"/>
                  </a:schemeClr>
                </a:solidFill>
                <a:sym typeface="+mn-ea"/>
              </a:rPr>
              <a:t> </a:t>
            </a:r>
            <a:endParaRPr lang="en-US" altLang="zh-CN" sz="4800" b="1" baseline="30000">
              <a:solidFill>
                <a:schemeClr val="tx1">
                  <a:lumMod val="65000"/>
                  <a:lumOff val="35000"/>
                </a:schemeClr>
              </a:solidFill>
              <a:latin typeface="Optima" panose="02000503060000020004" charset="0"/>
              <a:cs typeface="Optima" panose="02000503060000020004" charset="0"/>
              <a:sym typeface="+mn-ea"/>
            </a:endParaRPr>
          </a:p>
        </p:txBody>
      </p:sp>
      <p:sp>
        <p:nvSpPr>
          <p:cNvPr id="24" name="文本框2"/>
          <p:cNvSpPr/>
          <p:nvPr/>
        </p:nvSpPr>
        <p:spPr>
          <a:xfrm>
            <a:off x="7165340" y="661035"/>
            <a:ext cx="3718560" cy="275590"/>
          </a:xfrm>
          <a:prstGeom prst="rect">
            <a:avLst/>
          </a:prstGeom>
        </p:spPr>
        <p:txBody>
          <a:bodyPr wrap="square">
            <a:spAutoFit/>
          </a:bodyPr>
          <a:p>
            <a:pPr>
              <a:lnSpc>
                <a:spcPct val="60000"/>
              </a:lnSpc>
              <a:spcBef>
                <a:spcPts val="2950"/>
              </a:spcBef>
              <a:defRPr/>
            </a:pPr>
            <a:r>
              <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rPr>
              <a:t>Expression Focus</a:t>
            </a:r>
            <a:endPar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endParaRPr>
          </a:p>
        </p:txBody>
      </p:sp>
    </p:spTree>
  </p:cSld>
  <p:clrMapOvr>
    <a:masterClrMapping/>
  </p:clrMapOvr>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688C98"/>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688C98"/>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688C98"/>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14687</Words>
  <Application>WPS 演示</Application>
  <PresentationFormat>宽屏</PresentationFormat>
  <Paragraphs>903</Paragraphs>
  <Slides>51</Slides>
  <Notes>0</Notes>
  <HiddenSlides>0</HiddenSlides>
  <MMClips>0</MMClips>
  <ScaleCrop>false</ScaleCrop>
  <HeadingPairs>
    <vt:vector size="6" baseType="variant">
      <vt:variant>
        <vt:lpstr>已用的字体</vt:lpstr>
      </vt:variant>
      <vt:variant>
        <vt:i4>20</vt:i4>
      </vt:variant>
      <vt:variant>
        <vt:lpstr>主题</vt:lpstr>
      </vt:variant>
      <vt:variant>
        <vt:i4>3</vt:i4>
      </vt:variant>
      <vt:variant>
        <vt:lpstr>幻灯片标题</vt:lpstr>
      </vt:variant>
      <vt:variant>
        <vt:i4>51</vt:i4>
      </vt:variant>
    </vt:vector>
  </HeadingPairs>
  <TitlesOfParts>
    <vt:vector size="74" baseType="lpstr">
      <vt:lpstr>Arial</vt:lpstr>
      <vt:lpstr>宋体</vt:lpstr>
      <vt:lpstr>Wingdings</vt:lpstr>
      <vt:lpstr>思源黑体 CN Normal</vt:lpstr>
      <vt:lpstr>黑体</vt:lpstr>
      <vt:lpstr>思源黑体 CN Heavy</vt:lpstr>
      <vt:lpstr>Optima</vt:lpstr>
      <vt:lpstr>Impact</vt:lpstr>
      <vt:lpstr>Aharoni</vt:lpstr>
      <vt:lpstr>等线</vt:lpstr>
      <vt:lpstr>思源黑体 CN Bold</vt:lpstr>
      <vt:lpstr>Calibri</vt:lpstr>
      <vt:lpstr>思源黑体 CN Regular</vt:lpstr>
      <vt:lpstr>微软雅黑</vt:lpstr>
      <vt:lpstr>Arial Unicode MS</vt:lpstr>
      <vt:lpstr>等线 Light</vt:lpstr>
      <vt:lpstr>Times New Roman</vt:lpstr>
      <vt:lpstr>HelveticaNeue</vt:lpstr>
      <vt:lpstr>NumberOnly</vt:lpstr>
      <vt:lpstr>华文新魏</vt:lpstr>
      <vt:lpstr>1_Office 主题​​</vt:lpstr>
      <vt:lpstr>2_Office 主题​​</vt:lpstr>
      <vt:lpstr>3_Office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Epo ch</dc:creator>
  <cp:lastModifiedBy>曹小等</cp:lastModifiedBy>
  <cp:revision>110</cp:revision>
  <dcterms:created xsi:type="dcterms:W3CDTF">2020-03-05T12:33:00Z</dcterms:created>
  <dcterms:modified xsi:type="dcterms:W3CDTF">2020-06-16T02:10:34Z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2052-11.1.0.9584</vt:lpwstr>
  </property>
</Properties>
</file>