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8" r:id="rId3"/>
    <p:sldId id="312" r:id="rId4"/>
    <p:sldId id="313" r:id="rId5"/>
    <p:sldId id="307" r:id="rId6"/>
    <p:sldId id="308" r:id="rId7"/>
    <p:sldId id="311" r:id="rId8"/>
    <p:sldId id="287" r:id="rId9"/>
    <p:sldId id="288" r:id="rId10"/>
    <p:sldId id="289" r:id="rId11"/>
    <p:sldId id="290" r:id="rId12"/>
    <p:sldId id="314" r:id="rId13"/>
    <p:sldId id="293" r:id="rId14"/>
    <p:sldId id="303" r:id="rId15"/>
    <p:sldId id="304" r:id="rId16"/>
    <p:sldId id="305" r:id="rId17"/>
    <p:sldId id="306" r:id="rId18"/>
    <p:sldId id="261" r:id="rId1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33CCCC"/>
    <a:srgbClr val="12D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8" y="-51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6" descr="logo横版 png"/>
          <p:cNvPicPr>
            <a:picLocks noChangeAspect="1"/>
          </p:cNvPicPr>
          <p:nvPr userDrawn="1"/>
        </p:nvPicPr>
        <p:blipFill>
          <a:blip r:embed="rId12"/>
          <a:stretch>
            <a:fillRect/>
          </a:stretch>
        </p:blipFill>
        <p:spPr>
          <a:xfrm>
            <a:off x="8033385" y="31242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1"/>
          <p:cNvSpPr/>
          <p:nvPr/>
        </p:nvSpPr>
        <p:spPr>
          <a:xfrm>
            <a:off x="306705" y="205740"/>
            <a:ext cx="5607685"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公众号：溯恩高中英语</a:t>
            </a:r>
            <a:endParaRPr lang="zh-CN" altLang="en-US" sz="3600" b="1">
              <a:solidFill>
                <a:srgbClr val="FF0000"/>
              </a:solidFill>
              <a:latin typeface="HelveticaNeue" pitchFamily="2" charset="0"/>
              <a:ea typeface="宋体" panose="02010600030101010101" pitchFamily="2" charset="-122"/>
            </a:endParaRPr>
          </a:p>
        </p:txBody>
      </p:sp>
      <p:pic>
        <p:nvPicPr>
          <p:cNvPr id="5" name="图片 2"/>
          <p:cNvPicPr>
            <a:picLocks noChangeAspect="1"/>
          </p:cNvPicPr>
          <p:nvPr/>
        </p:nvPicPr>
        <p:blipFill>
          <a:blip r:embed="rId1"/>
          <a:stretch>
            <a:fillRect/>
          </a:stretch>
        </p:blipFill>
        <p:spPr>
          <a:xfrm>
            <a:off x="5990590" y="2209800"/>
            <a:ext cx="2385060" cy="2385060"/>
          </a:xfrm>
          <a:prstGeom prst="rect">
            <a:avLst/>
          </a:prstGeom>
          <a:noFill/>
          <a:ln w="9525">
            <a:noFill/>
          </a:ln>
        </p:spPr>
      </p:pic>
      <p:sp>
        <p:nvSpPr>
          <p:cNvPr id="6" name="矩形 3"/>
          <p:cNvSpPr/>
          <p:nvPr/>
        </p:nvSpPr>
        <p:spPr>
          <a:xfrm>
            <a:off x="5914390" y="1725930"/>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7" name="图片 11" descr="水印"/>
          <p:cNvPicPr>
            <a:picLocks noChangeAspect="1"/>
          </p:cNvPicPr>
          <p:nvPr/>
        </p:nvPicPr>
        <p:blipFill>
          <a:blip r:embed="rId2"/>
          <a:stretch>
            <a:fillRect/>
          </a:stretch>
        </p:blipFill>
        <p:spPr>
          <a:xfrm>
            <a:off x="5398770" y="369570"/>
            <a:ext cx="3568700" cy="11557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1" cstate="print"/>
          <a:srcRect/>
          <a:stretch>
            <a:fillRect/>
          </a:stretch>
        </p:blipFill>
        <p:spPr bwMode="auto">
          <a:xfrm>
            <a:off x="0" y="428610"/>
            <a:ext cx="8177494" cy="2071702"/>
          </a:xfrm>
          <a:prstGeom prst="rect">
            <a:avLst/>
          </a:prstGeom>
          <a:noFill/>
          <a:ln w="9525">
            <a:noFill/>
            <a:miter lim="800000"/>
            <a:headEnd/>
            <a:tailEnd/>
          </a:ln>
          <a:effectLst/>
        </p:spPr>
      </p:pic>
      <p:sp>
        <p:nvSpPr>
          <p:cNvPr id="13" name="TextBox 12"/>
          <p:cNvSpPr txBox="1"/>
          <p:nvPr/>
        </p:nvSpPr>
        <p:spPr>
          <a:xfrm>
            <a:off x="1500166" y="1285866"/>
            <a:ext cx="3500462" cy="338554"/>
          </a:xfrm>
          <a:prstGeom prst="rect">
            <a:avLst/>
          </a:prstGeom>
          <a:solidFill>
            <a:srgbClr val="CCECFF"/>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600" dirty="0" smtClean="0"/>
              <a:t>stimulating, encouraging , inspiring</a:t>
            </a:r>
            <a:endParaRPr lang="zh-CN" altLang="en-US" sz="1600" dirty="0"/>
          </a:p>
        </p:txBody>
      </p:sp>
      <p:pic>
        <p:nvPicPr>
          <p:cNvPr id="3" name="图片 2"/>
          <p:cNvPicPr>
            <a:picLocks noChangeAspect="1"/>
          </p:cNvPicPr>
          <p:nvPr/>
        </p:nvPicPr>
        <p:blipFill>
          <a:blip r:embed="rId2" cstate="print"/>
          <a:stretch>
            <a:fillRect/>
          </a:stretch>
        </p:blipFill>
        <p:spPr>
          <a:xfrm>
            <a:off x="0" y="0"/>
            <a:ext cx="2286016" cy="420778"/>
          </a:xfrm>
          <a:prstGeom prst="rect">
            <a:avLst/>
          </a:prstGeom>
        </p:spPr>
      </p:pic>
      <p:sp>
        <p:nvSpPr>
          <p:cNvPr id="4" name="矩形 3"/>
          <p:cNvSpPr/>
          <p:nvPr/>
        </p:nvSpPr>
        <p:spPr>
          <a:xfrm>
            <a:off x="285720" y="2857502"/>
            <a:ext cx="8072494"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t>Fan helped local people by letting them work on his farm. The farm’s profits were also used to pay for the education of poor people. </a:t>
            </a:r>
            <a:endParaRPr lang="zh-CN" altLang="en-US" dirty="0"/>
          </a:p>
        </p:txBody>
      </p:sp>
      <p:sp>
        <p:nvSpPr>
          <p:cNvPr id="5" name="矩形 4"/>
          <p:cNvSpPr/>
          <p:nvPr/>
        </p:nvSpPr>
        <p:spPr>
          <a:xfrm>
            <a:off x="214282" y="2428874"/>
            <a:ext cx="4312912" cy="369332"/>
          </a:xfrm>
          <a:prstGeom prst="rect">
            <a:avLst/>
          </a:prstGeom>
        </p:spPr>
        <p:txBody>
          <a:bodyPr wrap="none">
            <a:spAutoFit/>
          </a:bodyPr>
          <a:lstStyle/>
          <a:p>
            <a:r>
              <a:rPr lang="en-US" altLang="zh-CN" b="1" dirty="0" smtClean="0"/>
              <a:t>7. How did Fan use his farm to help others?</a:t>
            </a:r>
            <a:endParaRPr lang="en-US" altLang="zh-CN" b="1" dirty="0" smtClean="0"/>
          </a:p>
        </p:txBody>
      </p:sp>
      <p:cxnSp>
        <p:nvCxnSpPr>
          <p:cNvPr id="6" name="直接连接符 5"/>
          <p:cNvCxnSpPr/>
          <p:nvPr/>
        </p:nvCxnSpPr>
        <p:spPr>
          <a:xfrm>
            <a:off x="0" y="1071552"/>
            <a:ext cx="614363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直接连接符 7"/>
          <p:cNvCxnSpPr/>
          <p:nvPr/>
        </p:nvCxnSpPr>
        <p:spPr>
          <a:xfrm>
            <a:off x="6929454" y="785800"/>
            <a:ext cx="928694" cy="0"/>
          </a:xfrm>
          <a:prstGeom prst="line">
            <a:avLst/>
          </a:prstGeom>
        </p:spPr>
        <p:style>
          <a:lnRef idx="3">
            <a:schemeClr val="accent4"/>
          </a:lnRef>
          <a:fillRef idx="0">
            <a:schemeClr val="accent4"/>
          </a:fillRef>
          <a:effectRef idx="2">
            <a:schemeClr val="accent4"/>
          </a:effectRef>
          <a:fontRef idx="minor">
            <a:schemeClr val="tx1"/>
          </a:fontRef>
        </p:style>
      </p:cxnSp>
      <p:sp>
        <p:nvSpPr>
          <p:cNvPr id="11" name="椭圆 10"/>
          <p:cNvSpPr/>
          <p:nvPr/>
        </p:nvSpPr>
        <p:spPr>
          <a:xfrm>
            <a:off x="571472" y="1500180"/>
            <a:ext cx="92869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5720" y="4000510"/>
            <a:ext cx="8072494"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t>The author thinks Fan’s life was refreshing because he didn’t just speak wise words but lived them also.</a:t>
            </a:r>
            <a:endParaRPr lang="zh-CN" altLang="en-US" dirty="0"/>
          </a:p>
        </p:txBody>
      </p:sp>
      <p:sp>
        <p:nvSpPr>
          <p:cNvPr id="15" name="矩形 14"/>
          <p:cNvSpPr/>
          <p:nvPr/>
        </p:nvSpPr>
        <p:spPr>
          <a:xfrm>
            <a:off x="214282" y="3571882"/>
            <a:ext cx="8215370" cy="369332"/>
          </a:xfrm>
          <a:prstGeom prst="rect">
            <a:avLst/>
          </a:prstGeom>
        </p:spPr>
        <p:txBody>
          <a:bodyPr wrap="square">
            <a:spAutoFit/>
          </a:bodyPr>
          <a:lstStyle/>
          <a:p>
            <a:r>
              <a:rPr lang="en-US" altLang="zh-CN" b="1" dirty="0" smtClean="0"/>
              <a:t>8. In the opinion of the author, what was </a:t>
            </a:r>
            <a:r>
              <a:rPr lang="en-US" altLang="zh-CN" b="1" dirty="0" smtClean="0">
                <a:solidFill>
                  <a:srgbClr val="FF0000"/>
                </a:solidFill>
              </a:rPr>
              <a:t>refreshing</a:t>
            </a:r>
            <a:r>
              <a:rPr lang="en-US" altLang="zh-CN" b="1" dirty="0" smtClean="0"/>
              <a:t> about Fan’s life?</a:t>
            </a:r>
            <a:endParaRPr lang="en-US" altLang="zh-CN"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5" grpId="0"/>
      <p:bldP spid="11" grpId="0" animBg="1"/>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对角圆角矩形 3"/>
          <p:cNvSpPr/>
          <p:nvPr/>
        </p:nvSpPr>
        <p:spPr>
          <a:xfrm>
            <a:off x="0" y="0"/>
            <a:ext cx="2571736"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文本框 3"/>
          <p:cNvSpPr txBox="1"/>
          <p:nvPr/>
        </p:nvSpPr>
        <p:spPr>
          <a:xfrm>
            <a:off x="214282" y="0"/>
            <a:ext cx="2428892"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Discussion</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6" name="TextBox 5"/>
          <p:cNvSpPr txBox="1"/>
          <p:nvPr/>
        </p:nvSpPr>
        <p:spPr>
          <a:xfrm>
            <a:off x="285720" y="571486"/>
            <a:ext cx="8501122" cy="830997"/>
          </a:xfrm>
          <a:prstGeom prst="rect">
            <a:avLst/>
          </a:prstGeom>
          <a:noFill/>
        </p:spPr>
        <p:txBody>
          <a:bodyPr wrap="square" rtlCol="0">
            <a:spAutoFit/>
          </a:bodyPr>
          <a:lstStyle/>
          <a:p>
            <a:r>
              <a:rPr lang="en-US" altLang="zh-CN" sz="2400" b="1" dirty="0" smtClean="0"/>
              <a:t>According to the passage, what qualities does Fan possess and show the evidence?</a:t>
            </a:r>
            <a:endParaRPr lang="zh-CN" altLang="en-US" sz="2400" b="1" dirty="0"/>
          </a:p>
        </p:txBody>
      </p:sp>
      <p:sp>
        <p:nvSpPr>
          <p:cNvPr id="7" name="矩形 6"/>
          <p:cNvSpPr/>
          <p:nvPr/>
        </p:nvSpPr>
        <p:spPr>
          <a:xfrm>
            <a:off x="785786" y="1428742"/>
            <a:ext cx="7429552"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latin typeface="Times New Roman" panose="02020603050405020304" pitchFamily="18" charset="0"/>
                <a:cs typeface="Times New Roman" panose="02020603050405020304" pitchFamily="18" charset="0"/>
              </a:rPr>
              <a:t>Fan </a:t>
            </a:r>
            <a:r>
              <a:rPr lang="en-US" altLang="zh-CN" dirty="0" err="1" smtClean="0">
                <a:latin typeface="Times New Roman" panose="02020603050405020304" pitchFamily="18" charset="0"/>
                <a:cs typeface="Times New Roman" panose="02020603050405020304" pitchFamily="18" charset="0"/>
              </a:rPr>
              <a:t>Zhongyan</a:t>
            </a:r>
            <a:r>
              <a:rPr lang="en-US" altLang="zh-CN" dirty="0" smtClean="0">
                <a:latin typeface="Times New Roman" panose="02020603050405020304" pitchFamily="18" charset="0"/>
                <a:cs typeface="Times New Roman" panose="02020603050405020304" pitchFamily="18" charset="0"/>
              </a:rPr>
              <a:t> is so </a:t>
            </a:r>
            <a:r>
              <a:rPr lang="en-US" altLang="zh-CN" b="1" i="1" dirty="0" smtClean="0">
                <a:solidFill>
                  <a:srgbClr val="FF0000"/>
                </a:solidFill>
                <a:latin typeface="Times New Roman" panose="02020603050405020304" pitchFamily="18" charset="0"/>
                <a:cs typeface="Times New Roman" panose="02020603050405020304" pitchFamily="18" charset="0"/>
              </a:rPr>
              <a:t>considerate</a:t>
            </a:r>
            <a:r>
              <a:rPr lang="en-US" altLang="zh-CN" b="1" dirty="0" smtClean="0">
                <a:latin typeface="Times New Roman" panose="02020603050405020304" pitchFamily="18" charset="0"/>
                <a:cs typeface="Times New Roman" panose="02020603050405020304" pitchFamily="18" charset="0"/>
              </a:rPr>
              <a:t>, </a:t>
            </a:r>
            <a:r>
              <a:rPr lang="en-US" altLang="zh-CN" b="1" dirty="0" smtClean="0">
                <a:solidFill>
                  <a:schemeClr val="tx2"/>
                </a:solidFill>
                <a:latin typeface="Times New Roman" panose="02020603050405020304" pitchFamily="18" charset="0"/>
                <a:cs typeface="Times New Roman" panose="02020603050405020304" pitchFamily="18" charset="0"/>
              </a:rPr>
              <a:t>because </a:t>
            </a:r>
            <a:r>
              <a:rPr lang="en-US" altLang="zh-CN" dirty="0" smtClean="0">
                <a:latin typeface="Times New Roman" panose="02020603050405020304" pitchFamily="18" charset="0"/>
                <a:cs typeface="Times New Roman" panose="02020603050405020304" pitchFamily="18" charset="0"/>
              </a:rPr>
              <a:t>even after he retired, he </a:t>
            </a:r>
            <a:r>
              <a:rPr lang="en-US" altLang="zh-CN" dirty="0" smtClean="0"/>
              <a:t>helped local people by letting them work on his farm. The farm’s profits were also used to pay for the education of poor people.</a:t>
            </a:r>
            <a:endParaRPr lang="en-US" altLang="zh-CN" dirty="0" smtClean="0"/>
          </a:p>
          <a:p>
            <a:r>
              <a:rPr lang="en-US" altLang="zh-CN" dirty="0" smtClean="0"/>
              <a:t>…</a:t>
            </a:r>
            <a:endParaRPr lang="en-US" altLang="zh-CN" dirty="0" smtClean="0"/>
          </a:p>
          <a:p>
            <a:r>
              <a:rPr lang="en-US" altLang="zh-CN" b="1" dirty="0" smtClean="0">
                <a:latin typeface="Times New Roman" panose="02020603050405020304" pitchFamily="18" charset="0"/>
                <a:cs typeface="Times New Roman" panose="02020603050405020304" pitchFamily="18" charset="0"/>
              </a:rPr>
              <a:t>self-disciplined, selfless, considerate, diligent</a:t>
            </a:r>
            <a:r>
              <a:rPr lang="zh-CN" altLang="en-US" b="1" dirty="0" smtClean="0">
                <a:latin typeface="Times New Roman" panose="02020603050405020304" pitchFamily="18" charset="0"/>
                <a:cs typeface="Times New Roman" panose="02020603050405020304" pitchFamily="18" charset="0"/>
              </a:rPr>
              <a:t>，</a:t>
            </a:r>
            <a:r>
              <a:rPr lang="en-US" altLang="zh-CN" b="1" dirty="0" smtClean="0">
                <a:latin typeface="Times New Roman" panose="02020603050405020304" pitchFamily="18" charset="0"/>
                <a:cs typeface="Times New Roman" panose="02020603050405020304" pitchFamily="18" charset="0"/>
              </a:rPr>
              <a:t>patriotic, upright , committed, responsible, dedicated to one’s duties…</a:t>
            </a:r>
            <a:endParaRPr lang="zh-CN" altLang="en-US" dirty="0"/>
          </a:p>
        </p:txBody>
      </p:sp>
      <p:sp>
        <p:nvSpPr>
          <p:cNvPr id="8" name="TextBox 7"/>
          <p:cNvSpPr txBox="1"/>
          <p:nvPr/>
        </p:nvSpPr>
        <p:spPr>
          <a:xfrm>
            <a:off x="285720" y="1285866"/>
            <a:ext cx="2071702" cy="369332"/>
          </a:xfrm>
          <a:prstGeom prst="rect">
            <a:avLst/>
          </a:prstGeom>
          <a:noFill/>
        </p:spPr>
        <p:txBody>
          <a:bodyPr wrap="square" rtlCol="0">
            <a:spAutoFit/>
          </a:bodyPr>
          <a:lstStyle/>
          <a:p>
            <a:r>
              <a:rPr lang="en-US" altLang="zh-CN" dirty="0" smtClean="0"/>
              <a:t>EX:</a:t>
            </a:r>
            <a:endParaRPr lang="zh-CN" altLang="en-US" dirty="0"/>
          </a:p>
        </p:txBody>
      </p:sp>
      <p:pic>
        <p:nvPicPr>
          <p:cNvPr id="53250" name="Picture 2" descr="https://img0.baidu.com/it/u=2563385301,2217696688&amp;fm=253&amp;fmt=auto&amp;app=120&amp;f=JPEG?w=1089&amp;h=800"/>
          <p:cNvPicPr>
            <a:picLocks noChangeAspect="1" noChangeArrowheads="1"/>
          </p:cNvPicPr>
          <p:nvPr/>
        </p:nvPicPr>
        <p:blipFill>
          <a:blip r:embed="rId1" cstate="print"/>
          <a:srcRect/>
          <a:stretch>
            <a:fillRect/>
          </a:stretch>
        </p:blipFill>
        <p:spPr bwMode="auto">
          <a:xfrm>
            <a:off x="6215074" y="3214692"/>
            <a:ext cx="2495882" cy="1833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mg1.baidu.com/it/u=3539875084,2799290827&amp;fm=253&amp;fmt=auto&amp;app=138&amp;f=JPEG?w=533&amp;h=400"/>
          <p:cNvPicPr>
            <a:picLocks noChangeAspect="1" noChangeArrowheads="1"/>
          </p:cNvPicPr>
          <p:nvPr/>
        </p:nvPicPr>
        <p:blipFill>
          <a:blip r:embed="rId1" cstate="print"/>
          <a:srcRect/>
          <a:stretch>
            <a:fillRect/>
          </a:stretch>
        </p:blipFill>
        <p:spPr bwMode="auto">
          <a:xfrm>
            <a:off x="5621952" y="2357436"/>
            <a:ext cx="3522048" cy="2643188"/>
          </a:xfrm>
          <a:prstGeom prst="rect">
            <a:avLst/>
          </a:prstGeom>
          <a:noFill/>
        </p:spPr>
      </p:pic>
      <p:sp>
        <p:nvSpPr>
          <p:cNvPr id="2" name="TextBox 1"/>
          <p:cNvSpPr txBox="1"/>
          <p:nvPr/>
        </p:nvSpPr>
        <p:spPr>
          <a:xfrm>
            <a:off x="285720" y="714362"/>
            <a:ext cx="7000924" cy="2308324"/>
          </a:xfrm>
          <a:prstGeom prst="rect">
            <a:avLst/>
          </a:prstGeom>
          <a:noFill/>
        </p:spPr>
        <p:txBody>
          <a:bodyPr wrap="square" rtlCol="0">
            <a:spAutoFit/>
          </a:bodyPr>
          <a:lstStyle/>
          <a:p>
            <a:r>
              <a:rPr lang="en-US" altLang="zh-CN" sz="2400" b="1" dirty="0" smtClean="0"/>
              <a:t>1.How was Fan a good example of the saying?</a:t>
            </a:r>
            <a:endParaRPr lang="en-US" altLang="zh-CN" sz="2400" b="1" dirty="0" smtClean="0"/>
          </a:p>
          <a:p>
            <a:endParaRPr lang="en-US" altLang="zh-CN" sz="2400" b="1" dirty="0" smtClean="0"/>
          </a:p>
          <a:p>
            <a:endParaRPr lang="en-US" altLang="zh-CN" sz="2400" b="1" dirty="0" smtClean="0"/>
          </a:p>
          <a:p>
            <a:endParaRPr lang="en-US" altLang="zh-CN" sz="2400" b="1" dirty="0" smtClean="0"/>
          </a:p>
          <a:p>
            <a:br>
              <a:rPr lang="en-US" altLang="zh-CN" sz="2400" b="1" dirty="0" smtClean="0"/>
            </a:br>
            <a:r>
              <a:rPr lang="en-US" altLang="zh-CN" sz="2400" b="1" dirty="0" smtClean="0"/>
              <a:t>2. In what ways can we put Fan’s saying into practice?</a:t>
            </a:r>
            <a:endParaRPr lang="zh-CN" altLang="en-US" sz="2400" b="1" dirty="0"/>
          </a:p>
        </p:txBody>
      </p:sp>
      <p:sp>
        <p:nvSpPr>
          <p:cNvPr id="3" name="矩形 2"/>
          <p:cNvSpPr/>
          <p:nvPr/>
        </p:nvSpPr>
        <p:spPr>
          <a:xfrm>
            <a:off x="2659917" y="71420"/>
            <a:ext cx="6484083" cy="461665"/>
          </a:xfrm>
          <a:prstGeom prst="rect">
            <a:avLst/>
          </a:prstGeom>
        </p:spPr>
        <p:txBody>
          <a:bodyPr wrap="none">
            <a:spAutoFit/>
          </a:bodyPr>
          <a:lstStyle/>
          <a:p>
            <a:r>
              <a:rPr lang="en-US" altLang="zh-CN" sz="2400" b="1" dirty="0" smtClean="0"/>
              <a:t>Task 3  In groups, discuss the following questions.</a:t>
            </a:r>
            <a:endParaRPr lang="zh-CN" altLang="en-US" sz="2400" b="1" dirty="0"/>
          </a:p>
        </p:txBody>
      </p:sp>
      <p:sp>
        <p:nvSpPr>
          <p:cNvPr id="4" name="TextBox 3"/>
          <p:cNvSpPr txBox="1"/>
          <p:nvPr/>
        </p:nvSpPr>
        <p:spPr>
          <a:xfrm>
            <a:off x="642910" y="3286130"/>
            <a:ext cx="571504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dirty="0" smtClean="0"/>
              <a:t>We can put Fan’s saying into practice </a:t>
            </a:r>
            <a:r>
              <a:rPr lang="en-US" altLang="zh-CN" dirty="0" smtClean="0">
                <a:solidFill>
                  <a:srgbClr val="FF0000"/>
                </a:solidFill>
              </a:rPr>
              <a:t>by</a:t>
            </a:r>
            <a:r>
              <a:rPr lang="en-US" altLang="zh-CN" dirty="0" smtClean="0"/>
              <a:t> </a:t>
            </a:r>
            <a:r>
              <a:rPr lang="en-US" altLang="zh-CN" i="1" u="sng" dirty="0" smtClean="0">
                <a:solidFill>
                  <a:srgbClr val="FF0000"/>
                </a:solidFill>
              </a:rPr>
              <a:t>not being selfish </a:t>
            </a:r>
            <a:r>
              <a:rPr lang="en-US" altLang="zh-CN" dirty="0" smtClean="0"/>
              <a:t>and by </a:t>
            </a:r>
            <a:r>
              <a:rPr lang="en-US" altLang="zh-CN" i="1" u="sng" dirty="0" smtClean="0">
                <a:solidFill>
                  <a:srgbClr val="FF0000"/>
                </a:solidFill>
              </a:rPr>
              <a:t>not putting our own desires first</a:t>
            </a:r>
            <a:r>
              <a:rPr lang="en-US" altLang="zh-CN" dirty="0" smtClean="0"/>
              <a:t>. We should </a:t>
            </a:r>
            <a:r>
              <a:rPr lang="en-US" altLang="zh-CN" i="1" u="sng" dirty="0" smtClean="0">
                <a:solidFill>
                  <a:srgbClr val="FF0000"/>
                </a:solidFill>
              </a:rPr>
              <a:t>understand what our duties are</a:t>
            </a:r>
            <a:r>
              <a:rPr lang="en-US" altLang="zh-CN" dirty="0" smtClean="0"/>
              <a:t>, whether in our family or in our school, work, or society, and </a:t>
            </a:r>
            <a:r>
              <a:rPr lang="en-US" altLang="zh-CN" i="1" u="sng" dirty="0" smtClean="0">
                <a:solidFill>
                  <a:srgbClr val="FF0000"/>
                </a:solidFill>
              </a:rPr>
              <a:t>make these the priority in any decision we make</a:t>
            </a:r>
            <a:r>
              <a:rPr lang="en-US" altLang="zh-CN" dirty="0" smtClean="0"/>
              <a:t>.</a:t>
            </a:r>
            <a:endParaRPr lang="zh-CN" altLang="en-US" dirty="0"/>
          </a:p>
        </p:txBody>
      </p:sp>
      <p:sp>
        <p:nvSpPr>
          <p:cNvPr id="5" name="对角圆角矩形 4"/>
          <p:cNvSpPr/>
          <p:nvPr/>
        </p:nvSpPr>
        <p:spPr>
          <a:xfrm>
            <a:off x="0" y="0"/>
            <a:ext cx="2571736"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文本框 3"/>
          <p:cNvSpPr txBox="1"/>
          <p:nvPr/>
        </p:nvSpPr>
        <p:spPr>
          <a:xfrm>
            <a:off x="214282" y="0"/>
            <a:ext cx="2428892"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Deep thinking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7" name="矩形 6"/>
          <p:cNvSpPr/>
          <p:nvPr/>
        </p:nvSpPr>
        <p:spPr>
          <a:xfrm>
            <a:off x="571472" y="1500180"/>
            <a:ext cx="5857916"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t>Suggested answer: Fan was a good example of the saying because, even when he was young, he put seeking his own pleasure behind his duties.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对角圆角矩形 3"/>
          <p:cNvSpPr/>
          <p:nvPr/>
        </p:nvSpPr>
        <p:spPr>
          <a:xfrm>
            <a:off x="0" y="0"/>
            <a:ext cx="2571736"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文本框 3"/>
          <p:cNvSpPr txBox="1"/>
          <p:nvPr/>
        </p:nvSpPr>
        <p:spPr>
          <a:xfrm>
            <a:off x="214282" y="0"/>
            <a:ext cx="2428892"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Accumulation</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6" name="TextBox 5"/>
          <p:cNvSpPr txBox="1"/>
          <p:nvPr/>
        </p:nvSpPr>
        <p:spPr>
          <a:xfrm>
            <a:off x="142844" y="714362"/>
            <a:ext cx="5000660" cy="34163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Font typeface="+mj-lt"/>
              <a:buAutoNum type="arabicPeriod"/>
            </a:pPr>
            <a:r>
              <a:rPr lang="en-US" altLang="zh-CN" dirty="0" smtClean="0"/>
              <a:t>To be the first to feel concern for the troubles of the world, and the last to enjoy its pleasures. </a:t>
            </a:r>
            <a:endParaRPr lang="en-US" altLang="zh-CN" dirty="0" smtClean="0"/>
          </a:p>
          <a:p>
            <a:pPr marL="342900" indent="-342900">
              <a:buFont typeface="+mj-lt"/>
              <a:buAutoNum type="arabicPeriod"/>
            </a:pPr>
            <a:r>
              <a:rPr lang="en-US" altLang="zh-CN" dirty="0" smtClean="0"/>
              <a:t>a goal for </a:t>
            </a:r>
            <a:r>
              <a:rPr lang="en-US" altLang="zh-CN" dirty="0" err="1" smtClean="0"/>
              <a:t>sb</a:t>
            </a:r>
            <a:r>
              <a:rPr lang="en-US" altLang="zh-CN" dirty="0" smtClean="0"/>
              <a:t> to aspire to</a:t>
            </a:r>
            <a:endParaRPr lang="en-US" altLang="zh-CN" dirty="0" smtClean="0"/>
          </a:p>
          <a:p>
            <a:pPr marL="342900" indent="-342900">
              <a:buFont typeface="+mj-lt"/>
              <a:buAutoNum type="arabicPeriod"/>
            </a:pPr>
            <a:r>
              <a:rPr lang="en-US" altLang="zh-CN" dirty="0" smtClean="0"/>
              <a:t>live by these words</a:t>
            </a:r>
            <a:endParaRPr lang="en-US" altLang="zh-CN" dirty="0" smtClean="0"/>
          </a:p>
          <a:p>
            <a:pPr marL="342900" indent="-342900">
              <a:buFont typeface="+mj-lt"/>
              <a:buAutoNum type="arabicPeriod"/>
            </a:pPr>
            <a:r>
              <a:rPr lang="en-US" altLang="zh-CN" dirty="0" smtClean="0"/>
              <a:t>be diligent in schoolwork</a:t>
            </a:r>
            <a:endParaRPr lang="en-US" altLang="zh-CN" dirty="0" smtClean="0"/>
          </a:p>
          <a:p>
            <a:pPr marL="342900" indent="-342900">
              <a:buFont typeface="+mj-lt"/>
              <a:buAutoNum type="arabicPeriod"/>
            </a:pPr>
            <a:r>
              <a:rPr lang="en-US" altLang="zh-CN" dirty="0" smtClean="0"/>
              <a:t>be content with what </a:t>
            </a:r>
            <a:r>
              <a:rPr lang="en-US" altLang="zh-CN" dirty="0" err="1" smtClean="0"/>
              <a:t>sb</a:t>
            </a:r>
            <a:r>
              <a:rPr lang="en-US" altLang="zh-CN" dirty="0" smtClean="0"/>
              <a:t> had</a:t>
            </a:r>
            <a:endParaRPr lang="en-US" altLang="zh-CN" dirty="0" smtClean="0"/>
          </a:p>
          <a:p>
            <a:pPr marL="342900" indent="-342900">
              <a:buFont typeface="+mj-lt"/>
              <a:buAutoNum type="arabicPeriod"/>
            </a:pPr>
            <a:r>
              <a:rPr lang="en-US" altLang="zh-CN" dirty="0" smtClean="0"/>
              <a:t>pass the imperial examination and become a government official</a:t>
            </a:r>
            <a:endParaRPr lang="en-US" altLang="zh-CN" dirty="0" smtClean="0"/>
          </a:p>
          <a:p>
            <a:pPr marL="342900" indent="-342900">
              <a:buFont typeface="+mj-lt"/>
              <a:buAutoNum type="arabicPeriod"/>
            </a:pPr>
            <a:r>
              <a:rPr lang="en-US" altLang="zh-CN" dirty="0" smtClean="0"/>
              <a:t>serve in </a:t>
            </a:r>
            <a:r>
              <a:rPr lang="en-US" altLang="zh-CN" dirty="0" err="1" smtClean="0"/>
              <a:t>Taizhou</a:t>
            </a:r>
            <a:endParaRPr lang="en-US" altLang="zh-CN" dirty="0" smtClean="0"/>
          </a:p>
          <a:p>
            <a:pPr marL="342900" indent="-342900">
              <a:buFont typeface="+mj-lt"/>
              <a:buAutoNum type="arabicPeriod"/>
            </a:pPr>
            <a:r>
              <a:rPr lang="en-US" altLang="zh-CN" dirty="0" smtClean="0"/>
              <a:t>have the people’s best interest at heart</a:t>
            </a:r>
            <a:endParaRPr lang="en-US" altLang="zh-CN" dirty="0" smtClean="0"/>
          </a:p>
          <a:p>
            <a:pPr marL="342900" indent="-342900">
              <a:buFont typeface="+mj-lt"/>
              <a:buAutoNum type="arabicPeriod"/>
            </a:pPr>
            <a:r>
              <a:rPr lang="en-US" altLang="zh-CN" dirty="0" smtClean="0"/>
              <a:t>Serve with distinction</a:t>
            </a:r>
            <a:endParaRPr lang="en-US" altLang="zh-CN" dirty="0" smtClean="0"/>
          </a:p>
          <a:p>
            <a:pPr marL="342900" indent="-342900">
              <a:buFont typeface="+mj-lt"/>
              <a:buAutoNum type="arabicPeriod"/>
            </a:pPr>
            <a:r>
              <a:rPr lang="en-US" altLang="zh-CN" dirty="0" smtClean="0"/>
              <a:t>build up defenses</a:t>
            </a:r>
            <a:endParaRPr lang="en-US" altLang="zh-CN" dirty="0" smtClean="0"/>
          </a:p>
        </p:txBody>
      </p:sp>
      <p:sp>
        <p:nvSpPr>
          <p:cNvPr id="7" name="矩形 6"/>
          <p:cNvSpPr/>
          <p:nvPr/>
        </p:nvSpPr>
        <p:spPr>
          <a:xfrm>
            <a:off x="5150599" y="857238"/>
            <a:ext cx="3993401" cy="3139321"/>
          </a:xfrm>
          <a:prstGeom prst="rect">
            <a:avLst/>
          </a:prstGeom>
        </p:spPr>
        <p:txBody>
          <a:bodyPr wrap="none">
            <a:spAutoFit/>
          </a:bodyPr>
          <a:lstStyle/>
          <a:p>
            <a:pPr marL="342900" indent="-342900">
              <a:buFont typeface="+mj-lt"/>
              <a:buAutoNum type="arabicPeriod"/>
            </a:pPr>
            <a:r>
              <a:rPr lang="zh-CN" altLang="en-US" dirty="0" smtClean="0">
                <a:latin typeface="华光楷体一_CNKI" pitchFamily="2" charset="-122"/>
                <a:ea typeface="华光楷体一_CNKI" pitchFamily="2" charset="-122"/>
              </a:rPr>
              <a:t>先天下之忧而忧，后天下之乐而乐</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应追逐的目标</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以这句话作为生活的信条</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勤奋刻苦</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知足常乐</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通过科举考试，成为官吏</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在台州任职期间</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把人民的最大利益放在心上</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表现出色</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建立了防御工事</a:t>
            </a:r>
            <a:endParaRPr lang="en-US" altLang="zh-CN" dirty="0" smtClean="0">
              <a:latin typeface="华光楷体一_CNKI" pitchFamily="2" charset="-122"/>
              <a:ea typeface="华光楷体一_CNKI" pitchFamily="2" charset="-122"/>
            </a:endParaRPr>
          </a:p>
          <a:p>
            <a:pPr marL="342900" indent="-342900">
              <a:buFont typeface="+mj-lt"/>
              <a:buAutoNum type="arabicPeriod"/>
            </a:pPr>
            <a:endParaRPr lang="zh-CN" altLang="en-US" dirty="0">
              <a:latin typeface="华光楷体一_CNKI" pitchFamily="2" charset="-122"/>
              <a:ea typeface="华光楷体一_CNKI"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对角圆角矩形 3"/>
          <p:cNvSpPr/>
          <p:nvPr/>
        </p:nvSpPr>
        <p:spPr>
          <a:xfrm>
            <a:off x="0" y="0"/>
            <a:ext cx="2571736"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文本框 3"/>
          <p:cNvSpPr txBox="1"/>
          <p:nvPr/>
        </p:nvSpPr>
        <p:spPr>
          <a:xfrm>
            <a:off x="214282" y="0"/>
            <a:ext cx="2428892"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Accumulation</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6" name="TextBox 5"/>
          <p:cNvSpPr txBox="1"/>
          <p:nvPr/>
        </p:nvSpPr>
        <p:spPr>
          <a:xfrm>
            <a:off x="142844" y="928676"/>
            <a:ext cx="5286380" cy="25853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Font typeface="+mj-lt"/>
              <a:buAutoNum type="arabicPeriod"/>
            </a:pPr>
            <a:r>
              <a:rPr lang="en-US" altLang="zh-CN" dirty="0" smtClean="0"/>
              <a:t>be at peace again</a:t>
            </a:r>
            <a:endParaRPr lang="en-US" altLang="zh-CN" dirty="0" smtClean="0"/>
          </a:p>
          <a:p>
            <a:pPr marL="342900" indent="-342900">
              <a:buFont typeface="+mj-lt"/>
              <a:buAutoNum type="arabicPeriod"/>
            </a:pPr>
            <a:r>
              <a:rPr lang="en-US" altLang="zh-CN" dirty="0" smtClean="0"/>
              <a:t>be promoted to a high-level position in the capital</a:t>
            </a:r>
            <a:endParaRPr lang="en-US" altLang="zh-CN" dirty="0" smtClean="0"/>
          </a:p>
          <a:p>
            <a:pPr marL="342900" indent="-342900">
              <a:buFont typeface="+mj-lt"/>
              <a:buAutoNum type="arabicPeriod"/>
            </a:pPr>
            <a:r>
              <a:rPr lang="en-US" altLang="zh-CN" dirty="0" smtClean="0"/>
              <a:t>advise the emperor on government policy</a:t>
            </a:r>
            <a:endParaRPr lang="en-US" altLang="zh-CN" dirty="0" smtClean="0"/>
          </a:p>
          <a:p>
            <a:pPr marL="342900" indent="-342900">
              <a:buFont typeface="+mj-lt"/>
              <a:buAutoNum type="arabicPeriod"/>
            </a:pPr>
            <a:r>
              <a:rPr lang="en-US" altLang="zh-CN" dirty="0" smtClean="0"/>
              <a:t>Many conservative bureaucrats opposed him.</a:t>
            </a:r>
            <a:endParaRPr lang="en-US" altLang="zh-CN" dirty="0" smtClean="0"/>
          </a:p>
          <a:p>
            <a:pPr marL="342900" indent="-342900">
              <a:buFont typeface="+mj-lt"/>
              <a:buAutoNum type="arabicPeriod"/>
            </a:pPr>
            <a:r>
              <a:rPr lang="en-US" altLang="zh-CN" dirty="0" smtClean="0"/>
              <a:t>be forced to leave the capital and go into exile</a:t>
            </a:r>
            <a:endParaRPr lang="en-US" altLang="zh-CN" dirty="0" smtClean="0"/>
          </a:p>
          <a:p>
            <a:pPr marL="342900" indent="-342900">
              <a:buFont typeface="+mj-lt"/>
              <a:buAutoNum type="arabicPeriod"/>
            </a:pPr>
            <a:r>
              <a:rPr lang="en-US" altLang="zh-CN" dirty="0" smtClean="0"/>
              <a:t>write an essay entitled Memorial to </a:t>
            </a:r>
            <a:r>
              <a:rPr lang="en-US" altLang="zh-CN" dirty="0" err="1" smtClean="0"/>
              <a:t>Yueyang</a:t>
            </a:r>
            <a:r>
              <a:rPr lang="en-US" altLang="zh-CN" dirty="0" smtClean="0"/>
              <a:t> Tower</a:t>
            </a:r>
            <a:endParaRPr lang="en-US" altLang="zh-CN" dirty="0" smtClean="0"/>
          </a:p>
          <a:p>
            <a:pPr marL="342900" indent="-342900">
              <a:buFont typeface="+mj-lt"/>
              <a:buAutoNum type="arabicPeriod"/>
            </a:pPr>
            <a:r>
              <a:rPr lang="en-US" altLang="zh-CN" dirty="0" smtClean="0"/>
              <a:t>be firm in their desire to look after the needs of the common people</a:t>
            </a:r>
            <a:endParaRPr lang="en-US" altLang="zh-CN" dirty="0" smtClean="0"/>
          </a:p>
          <a:p>
            <a:pPr marL="342900" indent="-342900">
              <a:buFont typeface="+mj-lt"/>
              <a:buAutoNum type="arabicPeriod"/>
            </a:pPr>
            <a:r>
              <a:rPr lang="en-US" altLang="zh-CN" dirty="0" smtClean="0"/>
              <a:t>worry about their own personal welfare</a:t>
            </a:r>
            <a:endParaRPr lang="zh-CN" altLang="en-US" dirty="0"/>
          </a:p>
        </p:txBody>
      </p:sp>
      <p:sp>
        <p:nvSpPr>
          <p:cNvPr id="7" name="矩形 6"/>
          <p:cNvSpPr/>
          <p:nvPr/>
        </p:nvSpPr>
        <p:spPr>
          <a:xfrm>
            <a:off x="5381432" y="1071552"/>
            <a:ext cx="3762568" cy="2308324"/>
          </a:xfrm>
          <a:prstGeom prst="rect">
            <a:avLst/>
          </a:prstGeom>
        </p:spPr>
        <p:txBody>
          <a:bodyPr wrap="none">
            <a:spAutoFit/>
          </a:bodyPr>
          <a:lstStyle/>
          <a:p>
            <a:pPr marL="342900" indent="-342900">
              <a:buFont typeface="+mj-lt"/>
              <a:buAutoNum type="arabicPeriod"/>
            </a:pPr>
            <a:r>
              <a:rPr lang="zh-CN" altLang="en-US" dirty="0" smtClean="0">
                <a:latin typeface="华光楷体一_CNKI" pitchFamily="2" charset="-122"/>
                <a:ea typeface="华光楷体一_CNKI" pitchFamily="2" charset="-122"/>
              </a:rPr>
              <a:t>国家恢复和平</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被提拔到首都的高级职位</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就政府政策方面向皇帝建言献策</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许多官僚保守派极力反对他</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被迫离开首都，流亡国外</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写一篇题为岳阳楼记的文章</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矢志不移为百姓谋利益</a:t>
            </a:r>
            <a:endParaRPr lang="en-US" altLang="zh-CN" dirty="0" smtClean="0">
              <a:latin typeface="华光楷体一_CNKI" pitchFamily="2" charset="-122"/>
              <a:ea typeface="华光楷体一_CNKI" pitchFamily="2" charset="-122"/>
            </a:endParaRPr>
          </a:p>
          <a:p>
            <a:pPr marL="342900" indent="-342900">
              <a:buFont typeface="+mj-lt"/>
              <a:buAutoNum type="arabicPeriod"/>
            </a:pPr>
            <a:r>
              <a:rPr lang="zh-CN" altLang="en-US" dirty="0" smtClean="0">
                <a:latin typeface="华光楷体一_CNKI" pitchFamily="2" charset="-122"/>
                <a:ea typeface="华光楷体一_CNKI" pitchFamily="2" charset="-122"/>
              </a:rPr>
              <a:t>担忧个人福祉</a:t>
            </a:r>
            <a:endParaRPr lang="zh-CN" altLang="en-US" dirty="0">
              <a:latin typeface="华光楷体一_CNKI" pitchFamily="2" charset="-122"/>
              <a:ea typeface="华光楷体一_CNKI"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714494"/>
            <a:ext cx="7786742"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buFont typeface="Wingdings" panose="05000000000000000000" pitchFamily="2" charset="2"/>
              <a:buChar char="l"/>
            </a:pPr>
            <a:r>
              <a:rPr lang="en-US" altLang="zh-CN" dirty="0" smtClean="0"/>
              <a:t>An introduction which tells us the name of the person, what work he/she does, and how you got to know him/her</a:t>
            </a:r>
            <a:endParaRPr lang="en-US" altLang="zh-CN" dirty="0" smtClean="0"/>
          </a:p>
          <a:p>
            <a:pPr>
              <a:buFont typeface="Wingdings" panose="05000000000000000000" pitchFamily="2" charset="2"/>
              <a:buChar char="l"/>
            </a:pPr>
            <a:r>
              <a:rPr lang="en-US" altLang="zh-CN" dirty="0" smtClean="0"/>
              <a:t>Some details about the problem he/she faced</a:t>
            </a:r>
            <a:endParaRPr lang="en-US" altLang="zh-CN" dirty="0" smtClean="0"/>
          </a:p>
          <a:p>
            <a:pPr>
              <a:buFont typeface="Wingdings" panose="05000000000000000000" pitchFamily="2" charset="2"/>
              <a:buChar char="l"/>
            </a:pPr>
            <a:r>
              <a:rPr lang="en-US" altLang="zh-CN" dirty="0" smtClean="0"/>
              <a:t>The different ways he/she tried to overcome the problem</a:t>
            </a:r>
            <a:endParaRPr lang="en-US" altLang="zh-CN" dirty="0" smtClean="0"/>
          </a:p>
          <a:p>
            <a:pPr>
              <a:buFont typeface="Wingdings" panose="05000000000000000000" pitchFamily="2" charset="2"/>
              <a:buChar char="l"/>
            </a:pPr>
            <a:r>
              <a:rPr lang="en-US" altLang="zh-CN" dirty="0" smtClean="0"/>
              <a:t>How he/she felt after overcoming the difficulties</a:t>
            </a:r>
            <a:endParaRPr lang="en-US" altLang="zh-CN" dirty="0" smtClean="0"/>
          </a:p>
          <a:p>
            <a:pPr>
              <a:buFont typeface="Wingdings" panose="05000000000000000000" pitchFamily="2" charset="2"/>
              <a:buChar char="l"/>
            </a:pPr>
            <a:r>
              <a:rPr lang="en-US" altLang="zh-CN" dirty="0" smtClean="0"/>
              <a:t>Any lessons that you learnt from this person’s story</a:t>
            </a:r>
            <a:endParaRPr lang="zh-CN" altLang="en-US" dirty="0"/>
          </a:p>
        </p:txBody>
      </p:sp>
      <p:sp>
        <p:nvSpPr>
          <p:cNvPr id="3" name="矩形 2"/>
          <p:cNvSpPr/>
          <p:nvPr/>
        </p:nvSpPr>
        <p:spPr>
          <a:xfrm>
            <a:off x="142844" y="642924"/>
            <a:ext cx="8643998" cy="1015663"/>
          </a:xfrm>
          <a:prstGeom prst="rect">
            <a:avLst/>
          </a:prstGeom>
        </p:spPr>
        <p:txBody>
          <a:bodyPr wrap="square">
            <a:spAutoFit/>
          </a:bodyPr>
          <a:lstStyle/>
          <a:p>
            <a:r>
              <a:rPr lang="en-US" altLang="zh-CN" sz="2000" b="1" dirty="0" smtClean="0"/>
              <a:t>Task 4.  Have you ever met or heard of someone who persevered and overcame adversity in his/her life? Write a story about this person. Your story should include the following:</a:t>
            </a:r>
            <a:endParaRPr lang="zh-CN" altLang="en-US" sz="2000" b="1" dirty="0"/>
          </a:p>
        </p:txBody>
      </p:sp>
      <p:sp>
        <p:nvSpPr>
          <p:cNvPr id="4" name="对角圆角矩形 3"/>
          <p:cNvSpPr/>
          <p:nvPr/>
        </p:nvSpPr>
        <p:spPr>
          <a:xfrm>
            <a:off x="0" y="0"/>
            <a:ext cx="2571736"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文本框 3"/>
          <p:cNvSpPr txBox="1"/>
          <p:nvPr/>
        </p:nvSpPr>
        <p:spPr>
          <a:xfrm>
            <a:off x="500034" y="0"/>
            <a:ext cx="2428892"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Writing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pic>
        <p:nvPicPr>
          <p:cNvPr id="48130" name="Picture 2" descr="https://img0.baidu.com/it/u=1187231396,3772170561&amp;fm=253&amp;fmt=auto&amp;app=138&amp;f=JPEG?w=500&amp;h=334"/>
          <p:cNvPicPr>
            <a:picLocks noChangeAspect="1" noChangeArrowheads="1"/>
          </p:cNvPicPr>
          <p:nvPr/>
        </p:nvPicPr>
        <p:blipFill>
          <a:blip r:embed="rId1" cstate="print"/>
          <a:srcRect/>
          <a:stretch>
            <a:fillRect/>
          </a:stretch>
        </p:blipFill>
        <p:spPr bwMode="auto">
          <a:xfrm>
            <a:off x="5294075" y="2571750"/>
            <a:ext cx="3849925" cy="257175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488" y="500048"/>
            <a:ext cx="6143636" cy="427809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indent="457200" algn="just"/>
            <a:r>
              <a:rPr lang="en-US" altLang="zh-CN" sz="1600" dirty="0" smtClean="0"/>
              <a:t>Joanne Rowling is an author who I came to know after reading her famous Harry Potter books. She always loved reading and wrote her first book when she was just six. She later got married and had a baby, but her marriage broke up and she was left to look after her daughter with no money. She felt like a failure, but this gave her the chance to keep writing. She received many rejections for her work, and it was also hard to be accepted as a woman. She changed her name to J. K. Rowling, to make her gender ambiguous, and , although she often felt too depressed to continue, she kept going. One publisher eventually gave her a book deal, after giving the first chapter to his daughter to read. She immediately asked for the next one, and the rest is history.</a:t>
            </a:r>
            <a:br>
              <a:rPr lang="en-US" altLang="zh-CN" sz="1600" dirty="0" smtClean="0"/>
            </a:br>
            <a:r>
              <a:rPr lang="en-US" altLang="zh-CN" sz="1600" dirty="0" smtClean="0"/>
              <a:t>         She went on to become the world’s first billionaire author. Her books have now sold more than 500 million copies worldwide and have been made into successful films. She has given a lot of her wealth away and supports many charities. I have learnt a lot from her ”rags to riches” story; if you believe in yourself and keep trying, one day you will succeed against all odds.</a:t>
            </a:r>
            <a:endParaRPr lang="zh-CN" altLang="en-US" sz="1600" dirty="0"/>
          </a:p>
        </p:txBody>
      </p:sp>
      <p:sp>
        <p:nvSpPr>
          <p:cNvPr id="3" name="矩形 2"/>
          <p:cNvSpPr/>
          <p:nvPr/>
        </p:nvSpPr>
        <p:spPr>
          <a:xfrm>
            <a:off x="4643438" y="0"/>
            <a:ext cx="2080570" cy="523220"/>
          </a:xfrm>
          <a:prstGeom prst="rect">
            <a:avLst/>
          </a:prstGeom>
        </p:spPr>
        <p:txBody>
          <a:bodyPr wrap="none">
            <a:spAutoFit/>
          </a:bodyPr>
          <a:lstStyle/>
          <a:p>
            <a:r>
              <a:rPr lang="en-US" altLang="zh-CN" sz="2800" b="1" i="1" dirty="0" smtClean="0">
                <a:latin typeface="Brush Script MT" pitchFamily="66" charset="0"/>
              </a:rPr>
              <a:t>Sample Writing</a:t>
            </a:r>
            <a:endParaRPr lang="zh-CN" altLang="en-US" sz="2800" dirty="0"/>
          </a:p>
        </p:txBody>
      </p:sp>
      <p:pic>
        <p:nvPicPr>
          <p:cNvPr id="47106" name="Picture 2" descr="https://image.netwin.cn/cms/2022/04/12-13-25-545406.jpeg?x-oss-process=image/resize,w_750/quality,Q_80"/>
          <p:cNvPicPr>
            <a:picLocks noChangeAspect="1" noChangeArrowheads="1"/>
          </p:cNvPicPr>
          <p:nvPr/>
        </p:nvPicPr>
        <p:blipFill>
          <a:blip r:embed="rId1" cstate="print"/>
          <a:srcRect/>
          <a:stretch>
            <a:fillRect/>
          </a:stretch>
        </p:blipFill>
        <p:spPr bwMode="auto">
          <a:xfrm>
            <a:off x="214282" y="714362"/>
            <a:ext cx="2614631" cy="3667084"/>
          </a:xfrm>
          <a:prstGeom prst="rect">
            <a:avLst/>
          </a:prstGeom>
          <a:ln>
            <a:noFill/>
          </a:ln>
          <a:effectLst>
            <a:softEdge rad="112500"/>
          </a:effectLst>
        </p:spPr>
      </p:pic>
      <p:sp>
        <p:nvSpPr>
          <p:cNvPr id="5" name="对角圆角矩形 4"/>
          <p:cNvSpPr/>
          <p:nvPr/>
        </p:nvSpPr>
        <p:spPr>
          <a:xfrm>
            <a:off x="0" y="0"/>
            <a:ext cx="2571736"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文本框 3"/>
          <p:cNvSpPr txBox="1"/>
          <p:nvPr/>
        </p:nvSpPr>
        <p:spPr>
          <a:xfrm>
            <a:off x="500034" y="0"/>
            <a:ext cx="2428892"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Writing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img2.artron.net/auction/2013/art002781/d/art0027811127.jpg"/>
          <p:cNvPicPr>
            <a:picLocks noChangeAspect="1" noChangeArrowheads="1"/>
          </p:cNvPicPr>
          <p:nvPr/>
        </p:nvPicPr>
        <p:blipFill>
          <a:blip r:embed="rId1" cstate="print"/>
          <a:srcRect/>
          <a:stretch>
            <a:fillRect/>
          </a:stretch>
        </p:blipFill>
        <p:spPr bwMode="auto">
          <a:xfrm>
            <a:off x="285720" y="928676"/>
            <a:ext cx="8548646" cy="3928103"/>
          </a:xfrm>
          <a:prstGeom prst="rect">
            <a:avLst/>
          </a:prstGeom>
          <a:noFill/>
        </p:spPr>
      </p:pic>
      <p:pic>
        <p:nvPicPr>
          <p:cNvPr id="4101" name="Picture 5"/>
          <p:cNvPicPr>
            <a:picLocks noChangeAspect="1" noChangeArrowheads="1"/>
          </p:cNvPicPr>
          <p:nvPr/>
        </p:nvPicPr>
        <p:blipFill>
          <a:blip r:embed="rId2" cstate="print"/>
          <a:srcRect/>
          <a:stretch>
            <a:fillRect/>
          </a:stretch>
        </p:blipFill>
        <p:spPr bwMode="auto">
          <a:xfrm>
            <a:off x="357158" y="1214428"/>
            <a:ext cx="1200150" cy="381000"/>
          </a:xfrm>
          <a:prstGeom prst="rect">
            <a:avLst/>
          </a:prstGeom>
          <a:noFill/>
          <a:ln w="9525">
            <a:noFill/>
            <a:miter lim="800000"/>
            <a:headEnd/>
            <a:tailEnd/>
          </a:ln>
          <a:effectLst/>
        </p:spPr>
      </p:pic>
      <p:pic>
        <p:nvPicPr>
          <p:cNvPr id="4102" name="Picture 6"/>
          <p:cNvPicPr>
            <a:picLocks noChangeAspect="1" noChangeArrowheads="1"/>
          </p:cNvPicPr>
          <p:nvPr/>
        </p:nvPicPr>
        <p:blipFill>
          <a:blip r:embed="rId2" cstate="print"/>
          <a:srcRect/>
          <a:stretch>
            <a:fillRect/>
          </a:stretch>
        </p:blipFill>
        <p:spPr bwMode="auto">
          <a:xfrm>
            <a:off x="7943850" y="4143386"/>
            <a:ext cx="1200150" cy="381000"/>
          </a:xfrm>
          <a:prstGeom prst="rect">
            <a:avLst/>
          </a:prstGeom>
          <a:noFill/>
          <a:ln w="9525">
            <a:noFill/>
            <a:miter lim="800000"/>
            <a:headEnd/>
            <a:tailEnd/>
          </a:ln>
          <a:effectLst/>
        </p:spPr>
      </p:pic>
      <p:sp>
        <p:nvSpPr>
          <p:cNvPr id="8" name="TextBox 7"/>
          <p:cNvSpPr txBox="1"/>
          <p:nvPr/>
        </p:nvSpPr>
        <p:spPr>
          <a:xfrm>
            <a:off x="2928926" y="285734"/>
            <a:ext cx="4357718" cy="707886"/>
          </a:xfrm>
          <a:prstGeom prst="rect">
            <a:avLst/>
          </a:prstGeom>
          <a:noFill/>
        </p:spPr>
        <p:txBody>
          <a:bodyPr wrap="square" rtlCol="0">
            <a:spAutoFit/>
          </a:bodyPr>
          <a:lstStyle/>
          <a:p>
            <a:r>
              <a:rPr lang="en-US" altLang="zh-CN" sz="4000" dirty="0" smtClean="0">
                <a:latin typeface="HGF9X_CNKI" pitchFamily="2" charset="-122"/>
                <a:ea typeface="HGF9X_CNKI" pitchFamily="2" charset="-122"/>
              </a:rPr>
              <a:t>Thank you!</a:t>
            </a:r>
            <a:endParaRPr lang="zh-CN" altLang="en-US" sz="4000" dirty="0">
              <a:latin typeface="HGF9X_CNKI" pitchFamily="2" charset="-122"/>
              <a:ea typeface="HGF9X_CNKI"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3000" fill="hold"/>
                                        <p:tgtEl>
                                          <p:spTgt spid="4100"/>
                                        </p:tgtEl>
                                        <p:attrNameLst>
                                          <p:attrName>ppt_w</p:attrName>
                                        </p:attrNameLst>
                                      </p:cBhvr>
                                      <p:tavLst>
                                        <p:tav tm="0">
                                          <p:val>
                                            <p:strVal val="#ppt_w*0.70"/>
                                          </p:val>
                                        </p:tav>
                                        <p:tav tm="100000">
                                          <p:val>
                                            <p:strVal val="#ppt_w"/>
                                          </p:val>
                                        </p:tav>
                                      </p:tavLst>
                                    </p:anim>
                                    <p:anim calcmode="lin" valueType="num">
                                      <p:cBhvr>
                                        <p:cTn id="8" dur="3000" fill="hold"/>
                                        <p:tgtEl>
                                          <p:spTgt spid="4100"/>
                                        </p:tgtEl>
                                        <p:attrNameLst>
                                          <p:attrName>ppt_h</p:attrName>
                                        </p:attrNameLst>
                                      </p:cBhvr>
                                      <p:tavLst>
                                        <p:tav tm="0">
                                          <p:val>
                                            <p:strVal val="#ppt_h"/>
                                          </p:val>
                                        </p:tav>
                                        <p:tav tm="100000">
                                          <p:val>
                                            <p:strVal val="#ppt_h"/>
                                          </p:val>
                                        </p:tav>
                                      </p:tavLst>
                                    </p:anim>
                                    <p:animEffect transition="in" filter="fade">
                                      <p:cBhvr>
                                        <p:cTn id="9" dur="30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3000" fill="hold"/>
                                        <p:tgtEl>
                                          <p:spTgt spid="8"/>
                                        </p:tgtEl>
                                        <p:attrNameLst>
                                          <p:attrName>ppt_w</p:attrName>
                                        </p:attrNameLst>
                                      </p:cBhvr>
                                      <p:tavLst>
                                        <p:tav tm="0">
                                          <p:val>
                                            <p:strVal val="#ppt_w*0.70"/>
                                          </p:val>
                                        </p:tav>
                                        <p:tav tm="100000">
                                          <p:val>
                                            <p:strVal val="#ppt_w"/>
                                          </p:val>
                                        </p:tav>
                                      </p:tavLst>
                                    </p:anim>
                                    <p:anim calcmode="lin" valueType="num">
                                      <p:cBhvr>
                                        <p:cTn id="15" dur="3000" fill="hold"/>
                                        <p:tgtEl>
                                          <p:spTgt spid="8"/>
                                        </p:tgtEl>
                                        <p:attrNameLst>
                                          <p:attrName>ppt_h</p:attrName>
                                        </p:attrNameLst>
                                      </p:cBhvr>
                                      <p:tavLst>
                                        <p:tav tm="0">
                                          <p:val>
                                            <p:strVal val="#ppt_h"/>
                                          </p:val>
                                        </p:tav>
                                        <p:tav tm="100000">
                                          <p:val>
                                            <p:strVal val="#ppt_h"/>
                                          </p:val>
                                        </p:tav>
                                      </p:tavLst>
                                    </p:anim>
                                    <p:animEffect transition="in" filter="fade">
                                      <p:cBhvr>
                                        <p:cTn id="16"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对角圆角矩形 3"/>
          <p:cNvSpPr/>
          <p:nvPr/>
        </p:nvSpPr>
        <p:spPr>
          <a:xfrm>
            <a:off x="0" y="0"/>
            <a:ext cx="3571868"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文本框 3"/>
          <p:cNvSpPr txBox="1"/>
          <p:nvPr/>
        </p:nvSpPr>
        <p:spPr>
          <a:xfrm>
            <a:off x="214282" y="0"/>
            <a:ext cx="3071834"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Guessing</a:t>
            </a:r>
            <a:r>
              <a:rPr kumimoji="0" lang="en-US" altLang="zh-CN" sz="2800" b="0" i="0" u="none" strike="noStrike" kern="1200" cap="none" spc="0" normalizeH="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 </a:t>
            </a: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Game</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6" name="TextBox 5"/>
          <p:cNvSpPr txBox="1"/>
          <p:nvPr/>
        </p:nvSpPr>
        <p:spPr>
          <a:xfrm>
            <a:off x="2500298" y="571486"/>
            <a:ext cx="3500462" cy="584775"/>
          </a:xfrm>
          <a:prstGeom prst="rect">
            <a:avLst/>
          </a:prstGeom>
          <a:noFill/>
        </p:spPr>
        <p:txBody>
          <a:bodyPr wrap="square" rtlCol="0">
            <a:spAutoFit/>
          </a:bodyPr>
          <a:lstStyle/>
          <a:p>
            <a:r>
              <a:rPr lang="en-US" altLang="zh-CN" sz="3200" b="1" dirty="0" smtClean="0"/>
              <a:t>Who is the figure?</a:t>
            </a:r>
            <a:endParaRPr lang="zh-CN" altLang="en-US" sz="3200" b="1" dirty="0"/>
          </a:p>
        </p:txBody>
      </p:sp>
      <p:sp>
        <p:nvSpPr>
          <p:cNvPr id="7" name="矩形 6"/>
          <p:cNvSpPr/>
          <p:nvPr/>
        </p:nvSpPr>
        <p:spPr>
          <a:xfrm>
            <a:off x="642910" y="2857502"/>
            <a:ext cx="2363789" cy="369332"/>
          </a:xfrm>
          <a:prstGeom prst="rect">
            <a:avLst/>
          </a:prstGeom>
        </p:spPr>
        <p:txBody>
          <a:bodyPr wrap="none">
            <a:spAutoFit/>
          </a:bodyPr>
          <a:lstStyle/>
          <a:p>
            <a:r>
              <a:rPr lang="en-US" altLang="zh-CN" dirty="0" smtClean="0"/>
              <a:t>Northern Song Dynasty</a:t>
            </a:r>
            <a:endParaRPr lang="zh-CN" altLang="en-US" dirty="0"/>
          </a:p>
        </p:txBody>
      </p:sp>
      <p:sp>
        <p:nvSpPr>
          <p:cNvPr id="8" name="矩形 7"/>
          <p:cNvSpPr/>
          <p:nvPr/>
        </p:nvSpPr>
        <p:spPr>
          <a:xfrm>
            <a:off x="571472" y="1500180"/>
            <a:ext cx="985847" cy="369332"/>
          </a:xfrm>
          <a:prstGeom prst="rect">
            <a:avLst/>
          </a:prstGeom>
        </p:spPr>
        <p:txBody>
          <a:bodyPr wrap="none">
            <a:spAutoFit/>
          </a:bodyPr>
          <a:lstStyle/>
          <a:p>
            <a:r>
              <a:rPr lang="en-US" altLang="zh-CN" dirty="0" smtClean="0"/>
              <a:t>porridge</a:t>
            </a:r>
            <a:endParaRPr lang="zh-CN" altLang="en-US" dirty="0"/>
          </a:p>
        </p:txBody>
      </p:sp>
      <p:sp>
        <p:nvSpPr>
          <p:cNvPr id="9" name="矩形 8"/>
          <p:cNvSpPr/>
          <p:nvPr/>
        </p:nvSpPr>
        <p:spPr>
          <a:xfrm>
            <a:off x="2214546" y="1500180"/>
            <a:ext cx="916918" cy="369332"/>
          </a:xfrm>
          <a:prstGeom prst="rect">
            <a:avLst/>
          </a:prstGeom>
        </p:spPr>
        <p:txBody>
          <a:bodyPr wrap="none">
            <a:spAutoFit/>
          </a:bodyPr>
          <a:lstStyle/>
          <a:p>
            <a:r>
              <a:rPr lang="en-US" altLang="zh-CN" dirty="0" smtClean="0"/>
              <a:t>reforms</a:t>
            </a:r>
            <a:endParaRPr lang="zh-CN" altLang="en-US" dirty="0"/>
          </a:p>
        </p:txBody>
      </p:sp>
      <p:sp>
        <p:nvSpPr>
          <p:cNvPr id="10" name="矩形 9"/>
          <p:cNvSpPr/>
          <p:nvPr/>
        </p:nvSpPr>
        <p:spPr>
          <a:xfrm>
            <a:off x="1500166" y="2357436"/>
            <a:ext cx="1575111" cy="369332"/>
          </a:xfrm>
          <a:prstGeom prst="rect">
            <a:avLst/>
          </a:prstGeom>
        </p:spPr>
        <p:txBody>
          <a:bodyPr wrap="none">
            <a:spAutoFit/>
          </a:bodyPr>
          <a:lstStyle/>
          <a:p>
            <a:r>
              <a:rPr lang="en-US" altLang="zh-CN" dirty="0" smtClean="0"/>
              <a:t>built a sea wall</a:t>
            </a:r>
            <a:endParaRPr lang="zh-CN" altLang="en-US" dirty="0"/>
          </a:p>
        </p:txBody>
      </p:sp>
      <p:sp>
        <p:nvSpPr>
          <p:cNvPr id="11" name="矩形 10"/>
          <p:cNvSpPr/>
          <p:nvPr/>
        </p:nvSpPr>
        <p:spPr>
          <a:xfrm>
            <a:off x="642910" y="1928808"/>
            <a:ext cx="2172774" cy="369332"/>
          </a:xfrm>
          <a:prstGeom prst="rect">
            <a:avLst/>
          </a:prstGeom>
        </p:spPr>
        <p:txBody>
          <a:bodyPr wrap="none">
            <a:spAutoFit/>
          </a:bodyPr>
          <a:lstStyle/>
          <a:p>
            <a:r>
              <a:rPr lang="en-US" altLang="zh-CN" dirty="0" smtClean="0"/>
              <a:t>a government official</a:t>
            </a:r>
            <a:endParaRPr lang="zh-CN" altLang="en-US" dirty="0"/>
          </a:p>
        </p:txBody>
      </p:sp>
      <p:sp>
        <p:nvSpPr>
          <p:cNvPr id="12" name="矩形 11"/>
          <p:cNvSpPr/>
          <p:nvPr/>
        </p:nvSpPr>
        <p:spPr>
          <a:xfrm>
            <a:off x="785786" y="3929072"/>
            <a:ext cx="2803716" cy="369332"/>
          </a:xfrm>
          <a:prstGeom prst="rect">
            <a:avLst/>
          </a:prstGeom>
        </p:spPr>
        <p:txBody>
          <a:bodyPr wrap="none">
            <a:spAutoFit/>
          </a:bodyPr>
          <a:lstStyle/>
          <a:p>
            <a:r>
              <a:rPr lang="en-US" altLang="zh-CN" i="1" dirty="0" smtClean="0"/>
              <a:t>Memorial</a:t>
            </a:r>
            <a:r>
              <a:rPr lang="en-US" altLang="zh-CN" dirty="0" smtClean="0"/>
              <a:t> to </a:t>
            </a:r>
            <a:r>
              <a:rPr lang="en-US" altLang="zh-CN" i="1" dirty="0" err="1" smtClean="0"/>
              <a:t>Yueyang</a:t>
            </a:r>
            <a:r>
              <a:rPr lang="en-US" altLang="zh-CN" i="1" dirty="0" smtClean="0"/>
              <a:t> Tower</a:t>
            </a:r>
            <a:endParaRPr lang="zh-CN" altLang="en-US" dirty="0"/>
          </a:p>
        </p:txBody>
      </p:sp>
      <p:sp>
        <p:nvSpPr>
          <p:cNvPr id="13" name="矩形 12"/>
          <p:cNvSpPr/>
          <p:nvPr/>
        </p:nvSpPr>
        <p:spPr>
          <a:xfrm>
            <a:off x="428596" y="3429006"/>
            <a:ext cx="3855736" cy="369332"/>
          </a:xfrm>
          <a:prstGeom prst="rect">
            <a:avLst/>
          </a:prstGeom>
        </p:spPr>
        <p:txBody>
          <a:bodyPr wrap="none">
            <a:spAutoFit/>
          </a:bodyPr>
          <a:lstStyle/>
          <a:p>
            <a:pPr marL="342900" indent="-342900"/>
            <a:r>
              <a:rPr lang="en-US" altLang="zh-CN" dirty="0" smtClean="0"/>
              <a:t>have the people’s best interest at heart</a:t>
            </a:r>
            <a:endParaRPr lang="en-US" altLang="zh-CN" dirty="0" smtClean="0"/>
          </a:p>
        </p:txBody>
      </p:sp>
      <p:pic>
        <p:nvPicPr>
          <p:cNvPr id="49155" name="Picture 3"/>
          <p:cNvPicPr>
            <a:picLocks noChangeAspect="1" noChangeArrowheads="1"/>
          </p:cNvPicPr>
          <p:nvPr/>
        </p:nvPicPr>
        <p:blipFill>
          <a:blip r:embed="rId1" cstate="print"/>
          <a:srcRect/>
          <a:stretch>
            <a:fillRect/>
          </a:stretch>
        </p:blipFill>
        <p:spPr bwMode="auto">
          <a:xfrm flipH="1">
            <a:off x="5000628" y="1071552"/>
            <a:ext cx="3454224" cy="4176722"/>
          </a:xfrm>
          <a:prstGeom prst="ellipse">
            <a:avLst/>
          </a:prstGeom>
          <a:ln>
            <a:noFill/>
          </a:ln>
          <a:effectLst>
            <a:softEdge rad="112500"/>
          </a:effectLst>
        </p:spPr>
      </p:pic>
      <p:sp>
        <p:nvSpPr>
          <p:cNvPr id="16" name="矩形 15"/>
          <p:cNvSpPr/>
          <p:nvPr/>
        </p:nvSpPr>
        <p:spPr>
          <a:xfrm>
            <a:off x="428596" y="1500180"/>
            <a:ext cx="1285884"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7" name="矩形 16"/>
          <p:cNvSpPr/>
          <p:nvPr/>
        </p:nvSpPr>
        <p:spPr>
          <a:xfrm>
            <a:off x="2214546" y="1500180"/>
            <a:ext cx="1285884"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8" name="矩形 17"/>
          <p:cNvSpPr/>
          <p:nvPr/>
        </p:nvSpPr>
        <p:spPr>
          <a:xfrm>
            <a:off x="642910" y="1928808"/>
            <a:ext cx="2286016"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9" name="矩形 18"/>
          <p:cNvSpPr/>
          <p:nvPr/>
        </p:nvSpPr>
        <p:spPr>
          <a:xfrm>
            <a:off x="642910" y="2857502"/>
            <a:ext cx="2357454"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0" name="矩形 19"/>
          <p:cNvSpPr/>
          <p:nvPr/>
        </p:nvSpPr>
        <p:spPr>
          <a:xfrm>
            <a:off x="357158" y="3357568"/>
            <a:ext cx="3857652"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1" name="矩形 20"/>
          <p:cNvSpPr/>
          <p:nvPr/>
        </p:nvSpPr>
        <p:spPr>
          <a:xfrm>
            <a:off x="857224" y="3929072"/>
            <a:ext cx="285752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2" name="矩形 21"/>
          <p:cNvSpPr/>
          <p:nvPr/>
        </p:nvSpPr>
        <p:spPr>
          <a:xfrm>
            <a:off x="1285852" y="2357436"/>
            <a:ext cx="1714512"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pic>
        <p:nvPicPr>
          <p:cNvPr id="23" name="Picture 2" descr="https://pic.rmb.bdstatic.com/bjh/down/d5bc81991adb520cff5b60611e37cb69.jpeg"/>
          <p:cNvPicPr>
            <a:picLocks noChangeAspect="1" noChangeArrowheads="1"/>
          </p:cNvPicPr>
          <p:nvPr/>
        </p:nvPicPr>
        <p:blipFill>
          <a:blip r:embed="rId2" cstate="print"/>
          <a:srcRect/>
          <a:stretch>
            <a:fillRect/>
          </a:stretch>
        </p:blipFill>
        <p:spPr bwMode="auto">
          <a:xfrm>
            <a:off x="5143504" y="1000114"/>
            <a:ext cx="3214710" cy="4272867"/>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2000"/>
                                        <p:tgtEl>
                                          <p:spTgt spid="20"/>
                                        </p:tgtEl>
                                      </p:cBhvr>
                                    </p:animEffect>
                                    <p:set>
                                      <p:cBhvr>
                                        <p:cTn id="32" dur="1" fill="hold">
                                          <p:stCondLst>
                                            <p:cond delay="19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21"/>
                                        </p:tgtEl>
                                      </p:cBhvr>
                                    </p:animEffect>
                                    <p:set>
                                      <p:cBhvr>
                                        <p:cTn id="37" dur="1" fill="hold">
                                          <p:stCondLst>
                                            <p:cond delay="19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s://pic.rmb.bdstatic.com/bjh/down/d5bc81991adb520cff5b60611e37cb69.jpeg"/>
          <p:cNvPicPr>
            <a:picLocks noChangeAspect="1" noChangeArrowheads="1"/>
          </p:cNvPicPr>
          <p:nvPr/>
        </p:nvPicPr>
        <p:blipFill>
          <a:blip r:embed="rId1" cstate="print"/>
          <a:srcRect/>
          <a:stretch>
            <a:fillRect/>
          </a:stretch>
        </p:blipFill>
        <p:spPr bwMode="auto">
          <a:xfrm>
            <a:off x="5286380" y="870633"/>
            <a:ext cx="3214710" cy="4272867"/>
          </a:xfrm>
          <a:prstGeom prst="ellipse">
            <a:avLst/>
          </a:prstGeom>
          <a:ln>
            <a:noFill/>
          </a:ln>
          <a:effectLst>
            <a:softEdge rad="112500"/>
          </a:effectLst>
        </p:spPr>
      </p:pic>
      <p:sp>
        <p:nvSpPr>
          <p:cNvPr id="24" name="TextBox 23"/>
          <p:cNvSpPr txBox="1"/>
          <p:nvPr/>
        </p:nvSpPr>
        <p:spPr>
          <a:xfrm>
            <a:off x="214282" y="1357304"/>
            <a:ext cx="5286412" cy="769441"/>
          </a:xfrm>
          <a:prstGeom prst="rect">
            <a:avLst/>
          </a:prstGeom>
          <a:noFill/>
        </p:spPr>
        <p:txBody>
          <a:bodyPr wrap="square" rtlCol="0">
            <a:spAutoFit/>
          </a:bodyPr>
          <a:lstStyle/>
          <a:p>
            <a:r>
              <a:rPr lang="en-US" altLang="zh-CN" sz="4400" i="1" dirty="0" smtClean="0">
                <a:latin typeface="DejaVu Math TeX Gyre" pitchFamily="2" charset="0"/>
                <a:ea typeface="DejaVu Math TeX Gyre" pitchFamily="2" charset="0"/>
                <a:cs typeface="DejaVu Math TeX Gyre" pitchFamily="2" charset="0"/>
              </a:rPr>
              <a:t>FAN ZHONGYAN</a:t>
            </a:r>
            <a:endParaRPr lang="en-US" altLang="zh-CN" sz="4400" i="1" dirty="0" smtClean="0">
              <a:latin typeface="DejaVu Math TeX Gyre" pitchFamily="2" charset="0"/>
              <a:ea typeface="DejaVu Math TeX Gyre" pitchFamily="2" charset="0"/>
              <a:cs typeface="DejaVu Math TeX Gyre" pitchFamily="2" charset="0"/>
            </a:endParaRPr>
          </a:p>
        </p:txBody>
      </p:sp>
      <p:sp>
        <p:nvSpPr>
          <p:cNvPr id="25" name="矩形 24"/>
          <p:cNvSpPr/>
          <p:nvPr/>
        </p:nvSpPr>
        <p:spPr>
          <a:xfrm>
            <a:off x="571472" y="2714626"/>
            <a:ext cx="4357718" cy="1015663"/>
          </a:xfrm>
          <a:prstGeom prst="rect">
            <a:avLst/>
          </a:prstGeom>
        </p:spPr>
        <p:txBody>
          <a:bodyPr wrap="square">
            <a:spAutoFit/>
          </a:bodyPr>
          <a:lstStyle/>
          <a:p>
            <a:pPr lvl="0" algn="ctr"/>
            <a:r>
              <a:rPr lang="zh-CN" altLang="en-US" sz="2000" dirty="0" smtClean="0">
                <a:solidFill>
                  <a:prstClr val="black"/>
                </a:solidFill>
              </a:rPr>
              <a:t>人教版选择性必三</a:t>
            </a:r>
            <a:endParaRPr lang="en-US" altLang="zh-CN" sz="2000" dirty="0" smtClean="0">
              <a:solidFill>
                <a:prstClr val="black"/>
              </a:solidFill>
            </a:endParaRPr>
          </a:p>
          <a:p>
            <a:pPr lvl="0" algn="ctr"/>
            <a:r>
              <a:rPr lang="en-US" altLang="zh-CN" sz="2000" dirty="0" smtClean="0">
                <a:solidFill>
                  <a:prstClr val="black"/>
                </a:solidFill>
              </a:rPr>
              <a:t>Unit4 Workbook</a:t>
            </a:r>
            <a:endParaRPr lang="en-US" altLang="zh-CN" sz="2000" dirty="0" smtClean="0">
              <a:solidFill>
                <a:prstClr val="black"/>
              </a:solidFill>
            </a:endParaRPr>
          </a:p>
          <a:p>
            <a:pPr lvl="0" algn="ctr"/>
            <a:r>
              <a:rPr lang="en-US" altLang="zh-CN" sz="2000" dirty="0" smtClean="0">
                <a:solidFill>
                  <a:prstClr val="black"/>
                </a:solidFill>
              </a:rPr>
              <a:t>Reading and Writing</a:t>
            </a:r>
            <a:endParaRPr lang="zh-CN" altLang="en-US" sz="20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mg95.699pic.com/xsj/1j/26/a8.jpg%21/fh/300"/>
          <p:cNvPicPr>
            <a:picLocks noChangeAspect="1" noChangeArrowheads="1"/>
          </p:cNvPicPr>
          <p:nvPr/>
        </p:nvPicPr>
        <p:blipFill>
          <a:blip r:embed="rId1" cstate="print"/>
          <a:srcRect/>
          <a:stretch>
            <a:fillRect/>
          </a:stretch>
        </p:blipFill>
        <p:spPr bwMode="auto">
          <a:xfrm>
            <a:off x="6429388" y="0"/>
            <a:ext cx="2314570" cy="1928808"/>
          </a:xfrm>
          <a:prstGeom prst="rect">
            <a:avLst/>
          </a:prstGeom>
          <a:noFill/>
        </p:spPr>
      </p:pic>
      <p:sp>
        <p:nvSpPr>
          <p:cNvPr id="5" name="圆角矩形 4"/>
          <p:cNvSpPr/>
          <p:nvPr/>
        </p:nvSpPr>
        <p:spPr>
          <a:xfrm>
            <a:off x="214282" y="1500180"/>
            <a:ext cx="8715436" cy="3071834"/>
          </a:xfrm>
          <a:prstGeom prst="roundRect">
            <a:avLst/>
          </a:prstGeom>
          <a:solidFill>
            <a:srgbClr val="4BACC6">
              <a:alpha val="50196"/>
            </a:srgb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4" name="TextBox 3"/>
          <p:cNvSpPr txBox="1"/>
          <p:nvPr/>
        </p:nvSpPr>
        <p:spPr>
          <a:xfrm>
            <a:off x="285720" y="1285866"/>
            <a:ext cx="8643998" cy="3046988"/>
          </a:xfrm>
          <a:prstGeom prst="rect">
            <a:avLst/>
          </a:prstGeom>
          <a:noFill/>
        </p:spPr>
        <p:txBody>
          <a:bodyPr wrap="square" rtlCol="0">
            <a:spAutoFit/>
          </a:bodyPr>
          <a:lstStyle/>
          <a:p>
            <a:endParaRPr lang="en-US" altLang="zh-CN" sz="2400" b="1" dirty="0" smtClean="0">
              <a:solidFill>
                <a:schemeClr val="bg1"/>
              </a:solidFill>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Practice reading skills.</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Cultivate students’ sense of being self-disciplined, selfless, considerate, diligent</a:t>
            </a:r>
            <a:r>
              <a:rPr lang="zh-CN" altLang="en-US" sz="2400" b="1" dirty="0" smtClean="0">
                <a:solidFill>
                  <a:schemeClr val="bg1"/>
                </a:solidFill>
                <a:latin typeface="Times New Roman" panose="02020603050405020304" pitchFamily="18" charset="0"/>
                <a:cs typeface="Times New Roman" panose="02020603050405020304" pitchFamily="18" charset="0"/>
              </a:rPr>
              <a:t>，</a:t>
            </a:r>
            <a:r>
              <a:rPr lang="en-US" altLang="zh-CN" sz="2400" b="1" dirty="0" smtClean="0">
                <a:solidFill>
                  <a:schemeClr val="bg1"/>
                </a:solidFill>
                <a:latin typeface="Times New Roman" panose="02020603050405020304" pitchFamily="18" charset="0"/>
                <a:cs typeface="Times New Roman" panose="02020603050405020304" pitchFamily="18" charset="0"/>
              </a:rPr>
              <a:t>patriotic, upright , committed, responsible, dedicated to one’s duties.</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Raise students’ awareness of  the structure when describing a person.</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Accumulate useful expressions in this passage.</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p:txBody>
      </p:sp>
      <p:sp>
        <p:nvSpPr>
          <p:cNvPr id="3" name="矩形 2"/>
          <p:cNvSpPr/>
          <p:nvPr/>
        </p:nvSpPr>
        <p:spPr>
          <a:xfrm>
            <a:off x="357158" y="571486"/>
            <a:ext cx="3429024" cy="523220"/>
          </a:xfrm>
          <a:prstGeom prst="rect">
            <a:avLst/>
          </a:prstGeom>
        </p:spPr>
        <p:txBody>
          <a:bodyPr wrap="square">
            <a:spAutoFit/>
          </a:bodyPr>
          <a:lstStyle/>
          <a:p>
            <a:pPr lvl="0"/>
            <a:r>
              <a:rPr lang="en-US" altLang="zh-CN" sz="2800" b="1" dirty="0" smtClean="0">
                <a:solidFill>
                  <a:prstClr val="black"/>
                </a:solidFill>
              </a:rPr>
              <a:t>Teaching Objectives</a:t>
            </a:r>
            <a:endParaRPr lang="en-US" altLang="zh-CN" sz="2800" b="1" dirty="0" smtClean="0">
              <a:solidFill>
                <a:prstClr val="black"/>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角圆角矩形 6"/>
          <p:cNvSpPr/>
          <p:nvPr/>
        </p:nvSpPr>
        <p:spPr>
          <a:xfrm>
            <a:off x="0" y="0"/>
            <a:ext cx="2143108"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文本框 3"/>
          <p:cNvSpPr txBox="1"/>
          <p:nvPr/>
        </p:nvSpPr>
        <p:spPr>
          <a:xfrm>
            <a:off x="214282" y="0"/>
            <a:ext cx="1500198"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Lead-in</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9" name="矩形 8"/>
          <p:cNvSpPr/>
          <p:nvPr/>
        </p:nvSpPr>
        <p:spPr>
          <a:xfrm>
            <a:off x="3571868" y="1928808"/>
            <a:ext cx="2071702" cy="923330"/>
          </a:xfrm>
          <a:prstGeom prst="rect">
            <a:avLst/>
          </a:prstGeom>
        </p:spPr>
        <p:txBody>
          <a:bodyPr wrap="square">
            <a:spAutoFit/>
          </a:bodyPr>
          <a:lstStyle/>
          <a:p>
            <a:pPr algn="ctr"/>
            <a:r>
              <a:rPr lang="en-US" altLang="zh-CN" dirty="0" smtClean="0"/>
              <a:t>Structure of an Essay Describing a Person</a:t>
            </a:r>
            <a:endParaRPr lang="zh-CN" altLang="en-US" dirty="0"/>
          </a:p>
        </p:txBody>
      </p:sp>
      <p:sp>
        <p:nvSpPr>
          <p:cNvPr id="10" name="椭圆 9"/>
          <p:cNvSpPr/>
          <p:nvPr/>
        </p:nvSpPr>
        <p:spPr>
          <a:xfrm>
            <a:off x="3500430" y="1857370"/>
            <a:ext cx="2214578" cy="10715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42844" y="642924"/>
            <a:ext cx="3286116"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b="1" dirty="0" smtClean="0"/>
              <a:t>Introduction</a:t>
            </a:r>
            <a:endParaRPr lang="en-US" altLang="zh-CN" b="1" dirty="0" smtClean="0"/>
          </a:p>
          <a:p>
            <a:pPr>
              <a:buFont typeface="Wingdings" panose="05000000000000000000" pitchFamily="2" charset="2"/>
              <a:buChar char="l"/>
            </a:pPr>
            <a:r>
              <a:rPr lang="en-US" altLang="zh-CN" dirty="0" smtClean="0"/>
              <a:t>Describing the person's most striking or noteworthy qualities</a:t>
            </a:r>
            <a:endParaRPr lang="zh-CN" altLang="en-US" b="1" dirty="0"/>
          </a:p>
        </p:txBody>
      </p:sp>
      <p:sp>
        <p:nvSpPr>
          <p:cNvPr id="12" name="TextBox 11"/>
          <p:cNvSpPr txBox="1"/>
          <p:nvPr/>
        </p:nvSpPr>
        <p:spPr>
          <a:xfrm>
            <a:off x="142844" y="1857370"/>
            <a:ext cx="3286116"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b="1" dirty="0" smtClean="0"/>
              <a:t>Physical Description</a:t>
            </a:r>
            <a:endParaRPr lang="en-US" altLang="zh-CN" b="1" dirty="0" smtClean="0"/>
          </a:p>
          <a:p>
            <a:pPr algn="just">
              <a:buFont typeface="Wingdings" panose="05000000000000000000" pitchFamily="2" charset="2"/>
              <a:buChar char="l"/>
            </a:pPr>
            <a:r>
              <a:rPr lang="en-US" altLang="zh-CN" dirty="0" smtClean="0"/>
              <a:t>Use of vivid imagery and sensory details.</a:t>
            </a:r>
            <a:endParaRPr lang="zh-CN" altLang="en-US" b="1" dirty="0"/>
          </a:p>
        </p:txBody>
      </p:sp>
      <p:sp>
        <p:nvSpPr>
          <p:cNvPr id="14" name="TextBox 13"/>
          <p:cNvSpPr txBox="1"/>
          <p:nvPr/>
        </p:nvSpPr>
        <p:spPr>
          <a:xfrm>
            <a:off x="142844" y="3000378"/>
            <a:ext cx="3286148"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b="1" dirty="0" smtClean="0"/>
              <a:t>Personality Traits</a:t>
            </a:r>
            <a:endParaRPr lang="en-US" altLang="zh-CN" b="1" dirty="0" smtClean="0"/>
          </a:p>
          <a:p>
            <a:pPr algn="just">
              <a:buFont typeface="Wingdings" panose="05000000000000000000" pitchFamily="2" charset="2"/>
              <a:buChar char="l"/>
            </a:pPr>
            <a:r>
              <a:rPr lang="en-US" altLang="zh-CN" dirty="0" smtClean="0"/>
              <a:t>Use of specific anecdotes or examples.</a:t>
            </a:r>
            <a:endParaRPr lang="zh-CN" altLang="en-US" b="1" dirty="0"/>
          </a:p>
        </p:txBody>
      </p:sp>
      <p:sp>
        <p:nvSpPr>
          <p:cNvPr id="15" name="TextBox 14"/>
          <p:cNvSpPr txBox="1"/>
          <p:nvPr/>
        </p:nvSpPr>
        <p:spPr>
          <a:xfrm>
            <a:off x="5786446" y="2428874"/>
            <a:ext cx="3214678"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b="1" dirty="0" smtClean="0"/>
              <a:t>Accomplishments and Impact</a:t>
            </a:r>
            <a:endParaRPr lang="en-US" altLang="zh-CN" b="1" dirty="0" smtClean="0"/>
          </a:p>
          <a:p>
            <a:pPr>
              <a:buFont typeface="Wingdings" panose="05000000000000000000" pitchFamily="2" charset="2"/>
              <a:buChar char="l"/>
            </a:pPr>
            <a:r>
              <a:rPr lang="en-US" altLang="zh-CN" dirty="0" smtClean="0"/>
              <a:t>Describe the person's notable accomplishments. </a:t>
            </a:r>
            <a:endParaRPr lang="zh-CN" altLang="zh-CN" dirty="0" smtClean="0"/>
          </a:p>
          <a:p>
            <a:pPr>
              <a:buFont typeface="Wingdings" panose="05000000000000000000" pitchFamily="2" charset="2"/>
              <a:buChar char="l"/>
            </a:pPr>
            <a:r>
              <a:rPr lang="en-US" altLang="zh-CN" dirty="0" smtClean="0"/>
              <a:t>Analyze of the impact they have had on others or the world.</a:t>
            </a:r>
            <a:endParaRPr lang="zh-CN" altLang="en-US" b="1" dirty="0"/>
          </a:p>
        </p:txBody>
      </p:sp>
      <p:sp>
        <p:nvSpPr>
          <p:cNvPr id="17" name="TextBox 16"/>
          <p:cNvSpPr txBox="1"/>
          <p:nvPr/>
        </p:nvSpPr>
        <p:spPr>
          <a:xfrm>
            <a:off x="5786446" y="500048"/>
            <a:ext cx="3214710"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b="1" dirty="0" smtClean="0"/>
              <a:t>Relationships and Influences</a:t>
            </a:r>
            <a:endParaRPr lang="en-US" altLang="zh-CN" b="1" dirty="0" smtClean="0"/>
          </a:p>
          <a:p>
            <a:pPr algn="just">
              <a:buFont typeface="Wingdings" panose="05000000000000000000" pitchFamily="2" charset="2"/>
              <a:buChar char="l"/>
            </a:pPr>
            <a:r>
              <a:rPr lang="en-US" altLang="zh-CN" dirty="0" smtClean="0"/>
              <a:t>Discuss the person's relationships with others .</a:t>
            </a:r>
            <a:endParaRPr lang="en-US" altLang="zh-CN" dirty="0" smtClean="0"/>
          </a:p>
          <a:p>
            <a:pPr algn="just">
              <a:buFont typeface="Wingdings" panose="05000000000000000000" pitchFamily="2" charset="2"/>
              <a:buChar char="l"/>
            </a:pPr>
            <a:r>
              <a:rPr lang="en-US" altLang="zh-CN" dirty="0" smtClean="0"/>
              <a:t>Explore of how these relationships have shaped and influenced the person's life.</a:t>
            </a:r>
            <a:endParaRPr lang="zh-CN" altLang="en-US" b="1" dirty="0"/>
          </a:p>
        </p:txBody>
      </p:sp>
      <p:sp>
        <p:nvSpPr>
          <p:cNvPr id="18" name="TextBox 17"/>
          <p:cNvSpPr txBox="1"/>
          <p:nvPr/>
        </p:nvSpPr>
        <p:spPr>
          <a:xfrm>
            <a:off x="1142976" y="4000510"/>
            <a:ext cx="7572428"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b="1" dirty="0" smtClean="0"/>
              <a:t>Conclusion</a:t>
            </a:r>
            <a:endParaRPr lang="en-US" altLang="zh-CN" b="1" dirty="0" smtClean="0"/>
          </a:p>
          <a:p>
            <a:pPr algn="just">
              <a:buFont typeface="Wingdings" panose="05000000000000000000" pitchFamily="2" charset="2"/>
              <a:buChar char="l"/>
            </a:pPr>
            <a:r>
              <a:rPr lang="en-US" altLang="zh-CN" dirty="0" smtClean="0"/>
              <a:t>Summarize of the person‘s most salient</a:t>
            </a:r>
            <a:r>
              <a:rPr lang="zh-CN" altLang="en-US" dirty="0" smtClean="0"/>
              <a:t>显著的</a:t>
            </a:r>
            <a:r>
              <a:rPr lang="en-US" altLang="zh-CN" dirty="0" smtClean="0"/>
              <a:t> features and qualities.</a:t>
            </a:r>
            <a:endParaRPr lang="en-US" altLang="zh-CN" dirty="0" smtClean="0"/>
          </a:p>
          <a:p>
            <a:pPr algn="just">
              <a:buFont typeface="Wingdings" panose="05000000000000000000" pitchFamily="2" charset="2"/>
              <a:buChar char="l"/>
            </a:pPr>
            <a:r>
              <a:rPr lang="en-US" altLang="zh-CN" dirty="0" smtClean="0"/>
              <a:t>Reflect on the person's character and the impact they have had on the writer.</a:t>
            </a:r>
            <a:endParaRPr lang="zh-CN" altLang="en-US" b="1" dirty="0"/>
          </a:p>
        </p:txBody>
      </p:sp>
      <p:cxnSp>
        <p:nvCxnSpPr>
          <p:cNvPr id="20" name="直接箭头连接符 19"/>
          <p:cNvCxnSpPr/>
          <p:nvPr/>
        </p:nvCxnSpPr>
        <p:spPr>
          <a:xfrm rot="16200000" flipV="1">
            <a:off x="3464711" y="1035833"/>
            <a:ext cx="857256"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rot="5400000">
            <a:off x="3393273" y="3107535"/>
            <a:ext cx="785818"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rot="5400000" flipH="1" flipV="1">
            <a:off x="4812509" y="973919"/>
            <a:ext cx="866780" cy="776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rot="16200000" flipH="1">
            <a:off x="4964909" y="3036097"/>
            <a:ext cx="71438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2143108" y="0"/>
            <a:ext cx="7000892" cy="1015663"/>
          </a:xfrm>
          <a:prstGeom prst="rect">
            <a:avLst/>
          </a:prstGeom>
        </p:spPr>
        <p:txBody>
          <a:bodyPr wrap="square">
            <a:spAutoFit/>
          </a:bodyPr>
          <a:lstStyle/>
          <a:p>
            <a:r>
              <a:rPr lang="en-US" altLang="zh-CN" sz="2000" i="1" dirty="0" smtClean="0"/>
              <a:t>Task 1. Think about what the structure of an essay describing a person is.</a:t>
            </a:r>
            <a:endParaRPr lang="zh-CN" altLang="en-US" sz="2000" i="1" dirty="0" smtClean="0"/>
          </a:p>
          <a:p>
            <a:endParaRPr lang="zh-CN" alt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1" cstate="print"/>
          <a:srcRect/>
          <a:stretch>
            <a:fillRect/>
          </a:stretch>
        </p:blipFill>
        <p:spPr bwMode="auto">
          <a:xfrm>
            <a:off x="0" y="1928808"/>
            <a:ext cx="3428992" cy="1142998"/>
          </a:xfrm>
          <a:prstGeom prst="rect">
            <a:avLst/>
          </a:prstGeom>
          <a:noFill/>
          <a:ln w="9525">
            <a:noFill/>
            <a:miter lim="800000"/>
            <a:headEnd/>
            <a:tailEnd/>
          </a:ln>
          <a:effectLst/>
        </p:spPr>
      </p:pic>
      <p:pic>
        <p:nvPicPr>
          <p:cNvPr id="4" name="Picture 2"/>
          <p:cNvPicPr>
            <a:picLocks noChangeAspect="1" noChangeArrowheads="1"/>
          </p:cNvPicPr>
          <p:nvPr/>
        </p:nvPicPr>
        <p:blipFill>
          <a:blip r:embed="rId2" cstate="print"/>
          <a:srcRect/>
          <a:stretch>
            <a:fillRect/>
          </a:stretch>
        </p:blipFill>
        <p:spPr bwMode="auto">
          <a:xfrm>
            <a:off x="0" y="0"/>
            <a:ext cx="3428992" cy="2269339"/>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0" y="3071816"/>
            <a:ext cx="3428992" cy="1446926"/>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71470" y="4350930"/>
            <a:ext cx="3571900" cy="792570"/>
          </a:xfrm>
          <a:prstGeom prst="rect">
            <a:avLst/>
          </a:prstGeom>
          <a:noFill/>
          <a:ln w="9525">
            <a:noFill/>
            <a:miter lim="800000"/>
            <a:headEnd/>
            <a:tailEnd/>
          </a:ln>
          <a:effectLst/>
        </p:spPr>
      </p:pic>
      <p:sp>
        <p:nvSpPr>
          <p:cNvPr id="8" name="矩形 7"/>
          <p:cNvSpPr/>
          <p:nvPr/>
        </p:nvSpPr>
        <p:spPr>
          <a:xfrm>
            <a:off x="3357554" y="428610"/>
            <a:ext cx="5500726" cy="923330"/>
          </a:xfrm>
          <a:prstGeom prst="rect">
            <a:avLst/>
          </a:prstGeom>
        </p:spPr>
        <p:txBody>
          <a:bodyPr wrap="square">
            <a:spAutoFit/>
          </a:bodyPr>
          <a:lstStyle/>
          <a:p>
            <a:r>
              <a:rPr lang="en-US" altLang="zh-CN" dirty="0" smtClean="0"/>
              <a:t>Task 2.    </a:t>
            </a:r>
            <a:r>
              <a:rPr lang="en-US" altLang="zh-CN" i="1" dirty="0" smtClean="0"/>
              <a:t>Skim the passage about a famous person in ancient China and </a:t>
            </a:r>
            <a:r>
              <a:rPr lang="en-US" altLang="zh-CN" i="1" dirty="0" smtClean="0">
                <a:solidFill>
                  <a:prstClr val="black"/>
                </a:solidFill>
              </a:rPr>
              <a:t>Put the events in the correct order.</a:t>
            </a:r>
            <a:endParaRPr lang="zh-CN" altLang="en-US" i="1" dirty="0" smtClean="0"/>
          </a:p>
          <a:p>
            <a:endParaRPr lang="zh-CN" altLang="en-US" dirty="0"/>
          </a:p>
        </p:txBody>
      </p:sp>
      <p:sp>
        <p:nvSpPr>
          <p:cNvPr id="9" name="TextBox 8"/>
          <p:cNvSpPr txBox="1"/>
          <p:nvPr/>
        </p:nvSpPr>
        <p:spPr>
          <a:xfrm>
            <a:off x="3428992" y="1142990"/>
            <a:ext cx="5572164" cy="31393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br>
              <a:rPr lang="en-US" altLang="zh-CN" dirty="0" smtClean="0"/>
            </a:br>
            <a:r>
              <a:rPr lang="en-US" altLang="zh-CN" dirty="0" smtClean="0"/>
              <a:t>___Fan retired and bought a farm.</a:t>
            </a:r>
            <a:br>
              <a:rPr lang="en-US" altLang="zh-CN" dirty="0" smtClean="0"/>
            </a:br>
            <a:r>
              <a:rPr lang="en-US" altLang="zh-CN" dirty="0" smtClean="0"/>
              <a:t>___Fan wrote the essay </a:t>
            </a:r>
            <a:r>
              <a:rPr lang="en-US" altLang="zh-CN" i="1" dirty="0" smtClean="0"/>
              <a:t>Memorial</a:t>
            </a:r>
            <a:r>
              <a:rPr lang="en-US" altLang="zh-CN" dirty="0" smtClean="0"/>
              <a:t> to </a:t>
            </a:r>
            <a:r>
              <a:rPr lang="en-US" altLang="zh-CN" i="1" dirty="0" err="1" smtClean="0"/>
              <a:t>Yueyang</a:t>
            </a:r>
            <a:r>
              <a:rPr lang="en-US" altLang="zh-CN" i="1" dirty="0" smtClean="0"/>
              <a:t> Tower</a:t>
            </a:r>
            <a:r>
              <a:rPr lang="en-US" altLang="zh-CN" dirty="0" smtClean="0"/>
              <a:t>.</a:t>
            </a:r>
            <a:br>
              <a:rPr lang="en-US" altLang="zh-CN" dirty="0" smtClean="0"/>
            </a:br>
            <a:r>
              <a:rPr lang="en-US" altLang="zh-CN" dirty="0" smtClean="0"/>
              <a:t>___Fan was demoted.</a:t>
            </a:r>
            <a:br>
              <a:rPr lang="en-US" altLang="zh-CN" dirty="0" smtClean="0"/>
            </a:br>
            <a:r>
              <a:rPr lang="en-US" altLang="zh-CN" dirty="0" smtClean="0"/>
              <a:t>___Fan passed the imperial examination.</a:t>
            </a:r>
            <a:br>
              <a:rPr lang="en-US" altLang="zh-CN" dirty="0" smtClean="0"/>
            </a:br>
            <a:r>
              <a:rPr lang="en-US" altLang="zh-CN" dirty="0" smtClean="0"/>
              <a:t>___Fan’s father died.</a:t>
            </a:r>
            <a:br>
              <a:rPr lang="en-US" altLang="zh-CN" dirty="0" smtClean="0"/>
            </a:br>
            <a:r>
              <a:rPr lang="en-US" altLang="zh-CN" dirty="0" smtClean="0"/>
              <a:t>___Fan built a sea wall in </a:t>
            </a:r>
            <a:r>
              <a:rPr lang="en-US" altLang="zh-CN" dirty="0" err="1" smtClean="0"/>
              <a:t>Taizhou</a:t>
            </a:r>
            <a:r>
              <a:rPr lang="en-US" altLang="zh-CN" dirty="0" smtClean="0"/>
              <a:t>.</a:t>
            </a:r>
            <a:br>
              <a:rPr lang="en-US" altLang="zh-CN" dirty="0" smtClean="0"/>
            </a:br>
            <a:r>
              <a:rPr lang="en-US" altLang="zh-CN" dirty="0" smtClean="0"/>
              <a:t>___Fan helped build up the country’s defenses.</a:t>
            </a:r>
            <a:br>
              <a:rPr lang="en-US" altLang="zh-CN" dirty="0" smtClean="0"/>
            </a:br>
            <a:r>
              <a:rPr lang="en-US" altLang="zh-CN" dirty="0" smtClean="0"/>
              <a:t>___Fan was only able to eat one serving of porridge a day.</a:t>
            </a:r>
            <a:br>
              <a:rPr lang="en-US" altLang="zh-CN" dirty="0" smtClean="0"/>
            </a:br>
            <a:r>
              <a:rPr lang="en-US" altLang="zh-CN" dirty="0" smtClean="0"/>
              <a:t>___Fan tried to institute government reforms.</a:t>
            </a:r>
            <a:br>
              <a:rPr lang="en-US" altLang="zh-CN" dirty="0" smtClean="0"/>
            </a:br>
            <a:r>
              <a:rPr lang="en-US" altLang="zh-CN" dirty="0" smtClean="0"/>
              <a:t>___Fan became a government official.</a:t>
            </a:r>
            <a:endParaRPr lang="zh-CN" altLang="en-US" dirty="0"/>
          </a:p>
        </p:txBody>
      </p:sp>
      <p:sp>
        <p:nvSpPr>
          <p:cNvPr id="10" name="TextBox 9"/>
          <p:cNvSpPr txBox="1"/>
          <p:nvPr/>
        </p:nvSpPr>
        <p:spPr>
          <a:xfrm>
            <a:off x="3428992" y="1428742"/>
            <a:ext cx="571504" cy="2862322"/>
          </a:xfrm>
          <a:prstGeom prst="rect">
            <a:avLst/>
          </a:prstGeom>
          <a:noFill/>
        </p:spPr>
        <p:txBody>
          <a:bodyPr wrap="square" rtlCol="0">
            <a:spAutoFit/>
          </a:bodyPr>
          <a:lstStyle/>
          <a:p>
            <a:r>
              <a:rPr lang="en-US" altLang="zh-CN" i="1" dirty="0" smtClean="0">
                <a:solidFill>
                  <a:srgbClr val="FF0000"/>
                </a:solidFill>
              </a:rPr>
              <a:t>10</a:t>
            </a:r>
            <a:endParaRPr lang="en-US" altLang="zh-CN" i="1" dirty="0" smtClean="0">
              <a:solidFill>
                <a:srgbClr val="FF0000"/>
              </a:solidFill>
            </a:endParaRPr>
          </a:p>
          <a:p>
            <a:r>
              <a:rPr lang="en-US" altLang="zh-CN" i="1" dirty="0" smtClean="0">
                <a:solidFill>
                  <a:srgbClr val="FF0000"/>
                </a:solidFill>
              </a:rPr>
              <a:t>9</a:t>
            </a:r>
            <a:endParaRPr lang="en-US" altLang="zh-CN" i="1" dirty="0" smtClean="0">
              <a:solidFill>
                <a:srgbClr val="FF0000"/>
              </a:solidFill>
            </a:endParaRPr>
          </a:p>
          <a:p>
            <a:r>
              <a:rPr lang="en-US" altLang="zh-CN" i="1" dirty="0" smtClean="0">
                <a:solidFill>
                  <a:srgbClr val="FF0000"/>
                </a:solidFill>
              </a:rPr>
              <a:t>8</a:t>
            </a:r>
            <a:endParaRPr lang="en-US" altLang="zh-CN" i="1" dirty="0" smtClean="0">
              <a:solidFill>
                <a:srgbClr val="FF0000"/>
              </a:solidFill>
            </a:endParaRPr>
          </a:p>
          <a:p>
            <a:r>
              <a:rPr lang="en-US" altLang="zh-CN" i="1" dirty="0" smtClean="0">
                <a:solidFill>
                  <a:srgbClr val="FF0000"/>
                </a:solidFill>
              </a:rPr>
              <a:t>3</a:t>
            </a:r>
            <a:endParaRPr lang="en-US" altLang="zh-CN" i="1" dirty="0" smtClean="0">
              <a:solidFill>
                <a:srgbClr val="FF0000"/>
              </a:solidFill>
            </a:endParaRPr>
          </a:p>
          <a:p>
            <a:r>
              <a:rPr lang="en-US" altLang="zh-CN" i="1" dirty="0" smtClean="0">
                <a:solidFill>
                  <a:srgbClr val="FF0000"/>
                </a:solidFill>
              </a:rPr>
              <a:t>1</a:t>
            </a:r>
            <a:endParaRPr lang="en-US" altLang="zh-CN" i="1" dirty="0" smtClean="0">
              <a:solidFill>
                <a:srgbClr val="FF0000"/>
              </a:solidFill>
            </a:endParaRPr>
          </a:p>
          <a:p>
            <a:r>
              <a:rPr lang="en-US" altLang="zh-CN" i="1" dirty="0" smtClean="0">
                <a:solidFill>
                  <a:srgbClr val="FF0000"/>
                </a:solidFill>
              </a:rPr>
              <a:t>5</a:t>
            </a:r>
            <a:endParaRPr lang="en-US" altLang="zh-CN" i="1" dirty="0" smtClean="0">
              <a:solidFill>
                <a:srgbClr val="FF0000"/>
              </a:solidFill>
            </a:endParaRPr>
          </a:p>
          <a:p>
            <a:r>
              <a:rPr lang="en-US" altLang="zh-CN" i="1" dirty="0" smtClean="0">
                <a:solidFill>
                  <a:srgbClr val="FF0000"/>
                </a:solidFill>
              </a:rPr>
              <a:t>6</a:t>
            </a:r>
            <a:endParaRPr lang="en-US" altLang="zh-CN" i="1" dirty="0" smtClean="0">
              <a:solidFill>
                <a:srgbClr val="FF0000"/>
              </a:solidFill>
            </a:endParaRPr>
          </a:p>
          <a:p>
            <a:r>
              <a:rPr lang="en-US" altLang="zh-CN" i="1" dirty="0" smtClean="0">
                <a:solidFill>
                  <a:srgbClr val="FF0000"/>
                </a:solidFill>
              </a:rPr>
              <a:t>2</a:t>
            </a:r>
            <a:endParaRPr lang="en-US" altLang="zh-CN" i="1" dirty="0" smtClean="0">
              <a:solidFill>
                <a:srgbClr val="FF0000"/>
              </a:solidFill>
            </a:endParaRPr>
          </a:p>
          <a:p>
            <a:r>
              <a:rPr lang="en-US" altLang="zh-CN" i="1" dirty="0" smtClean="0">
                <a:solidFill>
                  <a:srgbClr val="FF0000"/>
                </a:solidFill>
              </a:rPr>
              <a:t>7</a:t>
            </a:r>
            <a:endParaRPr lang="en-US" altLang="zh-CN" i="1" dirty="0" smtClean="0">
              <a:solidFill>
                <a:srgbClr val="FF0000"/>
              </a:solidFill>
            </a:endParaRPr>
          </a:p>
          <a:p>
            <a:r>
              <a:rPr lang="en-US" altLang="zh-CN" i="1" dirty="0" smtClean="0">
                <a:solidFill>
                  <a:srgbClr val="FF0000"/>
                </a:solidFill>
              </a:rPr>
              <a:t>4</a:t>
            </a:r>
            <a:endParaRPr lang="en-US" altLang="zh-CN" i="1" dirty="0" smtClean="0">
              <a:solidFill>
                <a:srgbClr val="FF0000"/>
              </a:solidFill>
            </a:endParaRPr>
          </a:p>
        </p:txBody>
      </p:sp>
      <p:pic>
        <p:nvPicPr>
          <p:cNvPr id="11" name="图片 10"/>
          <p:cNvPicPr>
            <a:picLocks noChangeAspect="1"/>
          </p:cNvPicPr>
          <p:nvPr/>
        </p:nvPicPr>
        <p:blipFill>
          <a:blip r:embed="rId5" cstate="print"/>
          <a:stretch>
            <a:fillRect/>
          </a:stretch>
        </p:blipFill>
        <p:spPr>
          <a:xfrm>
            <a:off x="5072066" y="0"/>
            <a:ext cx="2286016" cy="4207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1" cstate="print"/>
          <a:srcRect/>
          <a:stretch>
            <a:fillRect/>
          </a:stretch>
        </p:blipFill>
        <p:spPr bwMode="auto">
          <a:xfrm>
            <a:off x="0" y="357172"/>
            <a:ext cx="5214942" cy="2883957"/>
          </a:xfrm>
          <a:prstGeom prst="rect">
            <a:avLst/>
          </a:prstGeom>
          <a:noFill/>
          <a:ln w="9525">
            <a:noFill/>
            <a:miter lim="800000"/>
            <a:headEnd/>
            <a:tailEnd/>
          </a:ln>
          <a:effectLst/>
        </p:spPr>
      </p:pic>
      <p:cxnSp>
        <p:nvCxnSpPr>
          <p:cNvPr id="3" name="直接连接符 2"/>
          <p:cNvCxnSpPr/>
          <p:nvPr/>
        </p:nvCxnSpPr>
        <p:spPr>
          <a:xfrm>
            <a:off x="4143372" y="1500180"/>
            <a:ext cx="642942"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矩形 5"/>
          <p:cNvSpPr/>
          <p:nvPr/>
        </p:nvSpPr>
        <p:spPr>
          <a:xfrm>
            <a:off x="3286116" y="142858"/>
            <a:ext cx="2286016" cy="584775"/>
          </a:xfrm>
          <a:prstGeom prst="rect">
            <a:avLst/>
          </a:prstGeom>
          <a:solidFill>
            <a:srgbClr val="CCECFF"/>
          </a:solidFill>
        </p:spPr>
        <p:txBody>
          <a:bodyPr wrap="square">
            <a:spAutoFit/>
          </a:bodyPr>
          <a:lstStyle/>
          <a:p>
            <a:r>
              <a:rPr lang="en-US" altLang="zh-CN" sz="1600" i="1" dirty="0" smtClean="0"/>
              <a:t>have a strong desire to achieve</a:t>
            </a:r>
            <a:endParaRPr lang="en-US" altLang="zh-CN" sz="1600" i="1" dirty="0"/>
          </a:p>
        </p:txBody>
      </p:sp>
      <p:sp>
        <p:nvSpPr>
          <p:cNvPr id="7" name="TextBox 6"/>
          <p:cNvSpPr txBox="1"/>
          <p:nvPr/>
        </p:nvSpPr>
        <p:spPr>
          <a:xfrm>
            <a:off x="5715008" y="1071552"/>
            <a:ext cx="3286148" cy="584775"/>
          </a:xfrm>
          <a:prstGeom prst="rect">
            <a:avLst/>
          </a:prstGeom>
          <a:noFill/>
        </p:spPr>
        <p:txBody>
          <a:bodyPr wrap="square" rtlCol="0">
            <a:spAutoFit/>
          </a:bodyPr>
          <a:lstStyle/>
          <a:p>
            <a:r>
              <a:rPr lang="en-US" altLang="zh-CN" sz="1600" b="1" dirty="0" smtClean="0"/>
              <a:t>2. Why does the author </a:t>
            </a:r>
            <a:r>
              <a:rPr lang="en-US" altLang="zh-CN" sz="1600" b="1" dirty="0" smtClean="0">
                <a:solidFill>
                  <a:srgbClr val="FF0000"/>
                </a:solidFill>
              </a:rPr>
              <a:t>cite the proverb </a:t>
            </a:r>
            <a:r>
              <a:rPr lang="en-US" altLang="zh-CN" sz="1600" b="1" dirty="0" smtClean="0"/>
              <a:t>at the beginning of the text?</a:t>
            </a:r>
            <a:endParaRPr lang="zh-CN" altLang="en-US" sz="1600" b="1" dirty="0"/>
          </a:p>
        </p:txBody>
      </p:sp>
      <p:sp>
        <p:nvSpPr>
          <p:cNvPr id="8" name="矩形 7"/>
          <p:cNvSpPr/>
          <p:nvPr/>
        </p:nvSpPr>
        <p:spPr>
          <a:xfrm>
            <a:off x="5786446" y="1714494"/>
            <a:ext cx="3143272"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t>It serves as a </a:t>
            </a:r>
            <a:r>
              <a:rPr lang="en-US" altLang="zh-CN" dirty="0" smtClean="0">
                <a:solidFill>
                  <a:srgbClr val="FF0000"/>
                </a:solidFill>
              </a:rPr>
              <a:t>captivating</a:t>
            </a:r>
            <a:r>
              <a:rPr lang="en-US" altLang="zh-CN" dirty="0" smtClean="0"/>
              <a:t> hook that introduce Fan and </a:t>
            </a:r>
            <a:r>
              <a:rPr lang="en-US" altLang="zh-CN" dirty="0" smtClean="0">
                <a:solidFill>
                  <a:srgbClr val="FF0000"/>
                </a:solidFill>
              </a:rPr>
              <a:t>grabs the reader’s attention</a:t>
            </a:r>
            <a:r>
              <a:rPr lang="en-US" altLang="zh-CN" dirty="0" smtClean="0"/>
              <a:t>. Plus, it clearly states the main idea of the essay, describing Fan’s most striking or noteworthy </a:t>
            </a:r>
            <a:r>
              <a:rPr lang="en-US" altLang="zh-CN" dirty="0" smtClean="0">
                <a:solidFill>
                  <a:srgbClr val="FF0000"/>
                </a:solidFill>
              </a:rPr>
              <a:t>qualities</a:t>
            </a:r>
            <a:r>
              <a:rPr lang="en-US" altLang="zh-CN" dirty="0" smtClean="0"/>
              <a:t>.</a:t>
            </a:r>
            <a:endParaRPr lang="zh-CN" altLang="en-US" dirty="0"/>
          </a:p>
        </p:txBody>
      </p:sp>
      <p:sp>
        <p:nvSpPr>
          <p:cNvPr id="9" name="矩形 8"/>
          <p:cNvSpPr/>
          <p:nvPr/>
        </p:nvSpPr>
        <p:spPr>
          <a:xfrm>
            <a:off x="5715008" y="500048"/>
            <a:ext cx="3286116" cy="584775"/>
          </a:xfrm>
          <a:prstGeom prst="rect">
            <a:avLst/>
          </a:prstGeom>
        </p:spPr>
        <p:txBody>
          <a:bodyPr wrap="square">
            <a:spAutoFit/>
          </a:bodyPr>
          <a:lstStyle/>
          <a:p>
            <a:r>
              <a:rPr lang="en-US" altLang="zh-CN" sz="1600" b="1" dirty="0" smtClean="0"/>
              <a:t>1. What do people expect an honest government official to </a:t>
            </a:r>
            <a:r>
              <a:rPr lang="en-US" altLang="zh-CN" sz="1600" b="1" dirty="0" smtClean="0">
                <a:solidFill>
                  <a:srgbClr val="FF0000"/>
                </a:solidFill>
              </a:rPr>
              <a:t>live by</a:t>
            </a:r>
            <a:r>
              <a:rPr lang="en-US" altLang="zh-CN" sz="1600" b="1" dirty="0" smtClean="0"/>
              <a:t>?</a:t>
            </a:r>
            <a:endParaRPr lang="zh-CN" altLang="en-US" sz="1600" b="1" dirty="0"/>
          </a:p>
        </p:txBody>
      </p:sp>
      <p:cxnSp>
        <p:nvCxnSpPr>
          <p:cNvPr id="11" name="直接箭头连接符 10"/>
          <p:cNvCxnSpPr>
            <a:endCxn id="9" idx="1"/>
          </p:cNvCxnSpPr>
          <p:nvPr/>
        </p:nvCxnSpPr>
        <p:spPr>
          <a:xfrm flipV="1">
            <a:off x="5143504" y="792436"/>
            <a:ext cx="571504" cy="136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571604" y="1928808"/>
            <a:ext cx="1214446" cy="0"/>
          </a:xfrm>
          <a:prstGeom prst="line">
            <a:avLst/>
          </a:prstGeom>
        </p:spPr>
        <p:style>
          <a:lnRef idx="3">
            <a:schemeClr val="accent4"/>
          </a:lnRef>
          <a:fillRef idx="0">
            <a:schemeClr val="accent4"/>
          </a:fillRef>
          <a:effectRef idx="2">
            <a:schemeClr val="accent4"/>
          </a:effectRef>
          <a:fontRef idx="minor">
            <a:schemeClr val="tx1"/>
          </a:fontRef>
        </p:style>
      </p:cxnSp>
      <p:sp>
        <p:nvSpPr>
          <p:cNvPr id="15" name="矩形 14"/>
          <p:cNvSpPr/>
          <p:nvPr/>
        </p:nvSpPr>
        <p:spPr>
          <a:xfrm>
            <a:off x="1214414" y="3143254"/>
            <a:ext cx="4000528" cy="338554"/>
          </a:xfrm>
          <a:prstGeom prst="rect">
            <a:avLst/>
          </a:prstGeom>
          <a:solidFill>
            <a:srgbClr val="CCECFF"/>
          </a:solidFill>
        </p:spPr>
        <p:txBody>
          <a:bodyPr wrap="square">
            <a:spAutoFit/>
          </a:bodyPr>
          <a:lstStyle/>
          <a:p>
            <a:r>
              <a:rPr lang="en-US" altLang="zh-CN" sz="1600" i="1" dirty="0" smtClean="0"/>
              <a:t>to follow a particular belief or set of principles</a:t>
            </a:r>
            <a:endParaRPr lang="en-US" altLang="zh-CN" sz="1600" i="1" dirty="0"/>
          </a:p>
        </p:txBody>
      </p:sp>
      <p:sp>
        <p:nvSpPr>
          <p:cNvPr id="17" name="矩形 16"/>
          <p:cNvSpPr/>
          <p:nvPr/>
        </p:nvSpPr>
        <p:spPr>
          <a:xfrm>
            <a:off x="214282" y="3500444"/>
            <a:ext cx="4964692" cy="338554"/>
          </a:xfrm>
          <a:prstGeom prst="rect">
            <a:avLst/>
          </a:prstGeom>
        </p:spPr>
        <p:txBody>
          <a:bodyPr wrap="none">
            <a:spAutoFit/>
          </a:bodyPr>
          <a:lstStyle/>
          <a:p>
            <a:r>
              <a:rPr lang="en-US" altLang="zh-CN" sz="1600" b="1" dirty="0" smtClean="0"/>
              <a:t>3. What adversity did he face according to paragraph 2 ?</a:t>
            </a:r>
            <a:endParaRPr lang="zh-CN" altLang="en-US" sz="1600" b="1" dirty="0" smtClean="0"/>
          </a:p>
        </p:txBody>
      </p:sp>
      <p:sp>
        <p:nvSpPr>
          <p:cNvPr id="18" name="矩形 17"/>
          <p:cNvSpPr/>
          <p:nvPr/>
        </p:nvSpPr>
        <p:spPr>
          <a:xfrm>
            <a:off x="214282" y="4000510"/>
            <a:ext cx="5643602"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solidFill>
                  <a:schemeClr val="dk1"/>
                </a:solidFill>
              </a:rPr>
              <a:t>His father died when he was very young. He lived in a temple when he was young and only had porridge to eat.</a:t>
            </a:r>
            <a:endParaRPr lang="zh-CN" altLang="en-US" sz="2400" dirty="0"/>
          </a:p>
        </p:txBody>
      </p:sp>
      <p:pic>
        <p:nvPicPr>
          <p:cNvPr id="19" name="图片 18"/>
          <p:cNvPicPr>
            <a:picLocks noChangeAspect="1"/>
          </p:cNvPicPr>
          <p:nvPr/>
        </p:nvPicPr>
        <p:blipFill>
          <a:blip r:embed="rId2" cstate="print"/>
          <a:stretch>
            <a:fillRect/>
          </a:stretch>
        </p:blipFill>
        <p:spPr>
          <a:xfrm>
            <a:off x="0" y="0"/>
            <a:ext cx="2286016" cy="4207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5" grpId="0" animBg="1"/>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s://n.sinaimg.cn/sinakd20201106ac/373/w486h687/20201106/fff0-kcpxnwv7055890.jpg"/>
          <p:cNvPicPr>
            <a:picLocks noChangeAspect="1" noChangeArrowheads="1"/>
          </p:cNvPicPr>
          <p:nvPr/>
        </p:nvPicPr>
        <p:blipFill>
          <a:blip r:embed="rId1" cstate="print"/>
          <a:srcRect/>
          <a:stretch>
            <a:fillRect/>
          </a:stretch>
        </p:blipFill>
        <p:spPr bwMode="auto">
          <a:xfrm>
            <a:off x="5715008" y="571486"/>
            <a:ext cx="3062506" cy="4329098"/>
          </a:xfrm>
          <a:prstGeom prst="rect">
            <a:avLst/>
          </a:prstGeom>
          <a:noFill/>
        </p:spPr>
      </p:pic>
      <p:pic>
        <p:nvPicPr>
          <p:cNvPr id="30722" name="Picture 2"/>
          <p:cNvPicPr>
            <a:picLocks noChangeAspect="1" noChangeArrowheads="1"/>
          </p:cNvPicPr>
          <p:nvPr/>
        </p:nvPicPr>
        <p:blipFill>
          <a:blip r:embed="rId2" cstate="print"/>
          <a:srcRect/>
          <a:stretch>
            <a:fillRect/>
          </a:stretch>
        </p:blipFill>
        <p:spPr bwMode="auto">
          <a:xfrm>
            <a:off x="0" y="714362"/>
            <a:ext cx="5500694" cy="1833565"/>
          </a:xfrm>
          <a:prstGeom prst="rect">
            <a:avLst/>
          </a:prstGeom>
          <a:noFill/>
          <a:ln w="9525">
            <a:noFill/>
            <a:miter lim="800000"/>
            <a:headEnd/>
            <a:tailEnd/>
          </a:ln>
          <a:effectLst/>
        </p:spPr>
      </p:pic>
      <p:pic>
        <p:nvPicPr>
          <p:cNvPr id="3" name="图片 2"/>
          <p:cNvPicPr>
            <a:picLocks noChangeAspect="1"/>
          </p:cNvPicPr>
          <p:nvPr/>
        </p:nvPicPr>
        <p:blipFill>
          <a:blip r:embed="rId3" cstate="print"/>
          <a:stretch>
            <a:fillRect/>
          </a:stretch>
        </p:blipFill>
        <p:spPr>
          <a:xfrm>
            <a:off x="0" y="0"/>
            <a:ext cx="2286016" cy="420778"/>
          </a:xfrm>
          <a:prstGeom prst="rect">
            <a:avLst/>
          </a:prstGeom>
        </p:spPr>
      </p:pic>
      <p:sp>
        <p:nvSpPr>
          <p:cNvPr id="4" name="矩形 3"/>
          <p:cNvSpPr/>
          <p:nvPr/>
        </p:nvSpPr>
        <p:spPr>
          <a:xfrm>
            <a:off x="0" y="2500312"/>
            <a:ext cx="6131935" cy="369332"/>
          </a:xfrm>
          <a:prstGeom prst="rect">
            <a:avLst/>
          </a:prstGeom>
        </p:spPr>
        <p:txBody>
          <a:bodyPr wrap="none">
            <a:spAutoFit/>
          </a:bodyPr>
          <a:lstStyle/>
          <a:p>
            <a:r>
              <a:rPr lang="en-US" altLang="zh-CN" b="1" dirty="0" smtClean="0"/>
              <a:t>4. What adversity did he face according to paragraph 3 and 4 ?</a:t>
            </a:r>
            <a:endParaRPr lang="zh-CN" altLang="en-US" b="1" dirty="0" smtClean="0"/>
          </a:p>
        </p:txBody>
      </p:sp>
      <p:sp>
        <p:nvSpPr>
          <p:cNvPr id="5" name="矩形 4"/>
          <p:cNvSpPr/>
          <p:nvPr/>
        </p:nvSpPr>
        <p:spPr>
          <a:xfrm>
            <a:off x="142844" y="2857502"/>
            <a:ext cx="7358082"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t>After he became an advisor to the emperor , he tried to institute some reforms but the reforms were stopped because of the opposition from the conservative bureaucrats and he was forced to go into exile.</a:t>
            </a:r>
            <a:endParaRPr lang="zh-CN" altLang="en-US" dirty="0"/>
          </a:p>
        </p:txBody>
      </p:sp>
      <p:sp>
        <p:nvSpPr>
          <p:cNvPr id="6" name="矩形 5"/>
          <p:cNvSpPr/>
          <p:nvPr/>
        </p:nvSpPr>
        <p:spPr>
          <a:xfrm>
            <a:off x="142844" y="4214824"/>
            <a:ext cx="7429552"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t>They opposed Fan’s reforms because they wanted to </a:t>
            </a:r>
            <a:r>
              <a:rPr lang="en-US" altLang="zh-CN" dirty="0" smtClean="0">
                <a:solidFill>
                  <a:srgbClr val="FF0000"/>
                </a:solidFill>
              </a:rPr>
              <a:t>preserve their own power</a:t>
            </a:r>
            <a:r>
              <a:rPr lang="en-US" altLang="zh-CN" dirty="0" smtClean="0"/>
              <a:t>. </a:t>
            </a:r>
            <a:endParaRPr lang="en-US" altLang="zh-CN" dirty="0" smtClean="0"/>
          </a:p>
        </p:txBody>
      </p:sp>
      <p:sp>
        <p:nvSpPr>
          <p:cNvPr id="7" name="矩形 6"/>
          <p:cNvSpPr/>
          <p:nvPr/>
        </p:nvSpPr>
        <p:spPr>
          <a:xfrm>
            <a:off x="0" y="3786196"/>
            <a:ext cx="6572296" cy="369332"/>
          </a:xfrm>
          <a:prstGeom prst="rect">
            <a:avLst/>
          </a:prstGeom>
        </p:spPr>
        <p:txBody>
          <a:bodyPr wrap="square">
            <a:spAutoFit/>
          </a:bodyPr>
          <a:lstStyle/>
          <a:p>
            <a:r>
              <a:rPr lang="en-US" altLang="zh-CN" b="1" dirty="0" smtClean="0"/>
              <a:t>5. Why did many bureaucrats oppose Fan’s reforms?</a:t>
            </a:r>
            <a:endParaRPr lang="en-US" altLang="zh-CN" b="1" dirty="0" smtClean="0"/>
          </a:p>
        </p:txBody>
      </p:sp>
      <p:sp>
        <p:nvSpPr>
          <p:cNvPr id="10" name="椭圆 9"/>
          <p:cNvSpPr/>
          <p:nvPr/>
        </p:nvSpPr>
        <p:spPr>
          <a:xfrm>
            <a:off x="857224" y="2071684"/>
            <a:ext cx="857256"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linds(horizontal)">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q6.itc.cn/images01/20240515/b75aad1adb3a42789463317dc20d8f46.jpeg"/>
          <p:cNvPicPr>
            <a:picLocks noChangeAspect="1" noChangeArrowheads="1"/>
          </p:cNvPicPr>
          <p:nvPr/>
        </p:nvPicPr>
        <p:blipFill>
          <a:blip r:embed="rId1" cstate="print"/>
          <a:srcRect/>
          <a:stretch>
            <a:fillRect/>
          </a:stretch>
        </p:blipFill>
        <p:spPr bwMode="auto">
          <a:xfrm>
            <a:off x="5000628" y="3000378"/>
            <a:ext cx="3967007" cy="2025426"/>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1746" name="Picture 2"/>
          <p:cNvPicPr>
            <a:picLocks noChangeAspect="1" noChangeArrowheads="1"/>
          </p:cNvPicPr>
          <p:nvPr/>
        </p:nvPicPr>
        <p:blipFill>
          <a:blip r:embed="rId2" cstate="print"/>
          <a:srcRect/>
          <a:stretch>
            <a:fillRect/>
          </a:stretch>
        </p:blipFill>
        <p:spPr bwMode="auto">
          <a:xfrm>
            <a:off x="357158" y="357172"/>
            <a:ext cx="8496623" cy="2571768"/>
          </a:xfrm>
          <a:prstGeom prst="rect">
            <a:avLst/>
          </a:prstGeom>
          <a:noFill/>
          <a:ln w="9525">
            <a:noFill/>
            <a:miter lim="800000"/>
            <a:headEnd/>
            <a:tailEnd/>
          </a:ln>
          <a:effectLst/>
        </p:spPr>
      </p:pic>
      <p:pic>
        <p:nvPicPr>
          <p:cNvPr id="3" name="图片 2"/>
          <p:cNvPicPr>
            <a:picLocks noChangeAspect="1"/>
          </p:cNvPicPr>
          <p:nvPr/>
        </p:nvPicPr>
        <p:blipFill>
          <a:blip r:embed="rId3" cstate="print"/>
          <a:stretch>
            <a:fillRect/>
          </a:stretch>
        </p:blipFill>
        <p:spPr>
          <a:xfrm>
            <a:off x="0" y="0"/>
            <a:ext cx="2286016" cy="420778"/>
          </a:xfrm>
          <a:prstGeom prst="rect">
            <a:avLst/>
          </a:prstGeom>
        </p:spPr>
      </p:pic>
      <p:sp>
        <p:nvSpPr>
          <p:cNvPr id="4" name="矩形 3"/>
          <p:cNvSpPr/>
          <p:nvPr/>
        </p:nvSpPr>
        <p:spPr>
          <a:xfrm>
            <a:off x="0" y="3571882"/>
            <a:ext cx="4929190"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altLang="zh-CN" dirty="0" smtClean="0"/>
              <a:t>In his famous essay he expressed the possibility of finding government officials who would put meeting the needs of the people above their own welfare. </a:t>
            </a:r>
            <a:endParaRPr lang="zh-CN" altLang="en-US" dirty="0"/>
          </a:p>
        </p:txBody>
      </p:sp>
      <p:sp>
        <p:nvSpPr>
          <p:cNvPr id="5" name="矩形 4"/>
          <p:cNvSpPr/>
          <p:nvPr/>
        </p:nvSpPr>
        <p:spPr>
          <a:xfrm>
            <a:off x="0" y="2928940"/>
            <a:ext cx="4786314" cy="369332"/>
          </a:xfrm>
          <a:prstGeom prst="rect">
            <a:avLst/>
          </a:prstGeom>
        </p:spPr>
        <p:txBody>
          <a:bodyPr wrap="square">
            <a:spAutoFit/>
          </a:bodyPr>
          <a:lstStyle/>
          <a:p>
            <a:r>
              <a:rPr lang="en-US" altLang="zh-CN" b="1" dirty="0" smtClean="0">
                <a:solidFill>
                  <a:prstClr val="black"/>
                </a:solidFill>
              </a:rPr>
              <a:t>6. What did he express in his famous essay? </a:t>
            </a:r>
            <a:endParaRPr lang="zh-CN" altLang="en-US" b="1" dirty="0"/>
          </a:p>
        </p:txBody>
      </p:sp>
      <p:cxnSp>
        <p:nvCxnSpPr>
          <p:cNvPr id="6" name="直接连接符 5"/>
          <p:cNvCxnSpPr/>
          <p:nvPr/>
        </p:nvCxnSpPr>
        <p:spPr>
          <a:xfrm>
            <a:off x="6286512" y="714362"/>
            <a:ext cx="207170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直接连接符 7"/>
          <p:cNvCxnSpPr/>
          <p:nvPr/>
        </p:nvCxnSpPr>
        <p:spPr>
          <a:xfrm>
            <a:off x="500034" y="928676"/>
            <a:ext cx="3786214" cy="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6937</Words>
  <Application>WPS 演示</Application>
  <PresentationFormat>全屏显示(16:9)</PresentationFormat>
  <Paragraphs>205</Paragraphs>
  <Slides>17</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17</vt:i4>
      </vt:variant>
    </vt:vector>
  </HeadingPairs>
  <TitlesOfParts>
    <vt:vector size="34" baseType="lpstr">
      <vt:lpstr>Arial</vt:lpstr>
      <vt:lpstr>宋体</vt:lpstr>
      <vt:lpstr>Wingdings</vt:lpstr>
      <vt:lpstr>Impact</vt:lpstr>
      <vt:lpstr>微软雅黑</vt:lpstr>
      <vt:lpstr>Arial</vt:lpstr>
      <vt:lpstr>DejaVu Math TeX Gyre</vt:lpstr>
      <vt:lpstr>Times New Roman</vt:lpstr>
      <vt:lpstr>华光楷体一_CNKI</vt:lpstr>
      <vt:lpstr>Brush Script MT</vt:lpstr>
      <vt:lpstr>HGF9X_CNKI</vt:lpstr>
      <vt:lpstr>Calibri</vt:lpstr>
      <vt:lpstr>Arial Unicode MS</vt:lpstr>
      <vt:lpstr>Segoe Print</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91</cp:revision>
  <dcterms:created xsi:type="dcterms:W3CDTF">2024-04-23T06:44:00Z</dcterms:created>
  <dcterms:modified xsi:type="dcterms:W3CDTF">2024-06-14T02:42:17Z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