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6" r:id="rId3"/>
    <p:sldId id="257" r:id="rId4"/>
    <p:sldId id="316" r:id="rId5"/>
    <p:sldId id="321" r:id="rId6"/>
    <p:sldId id="312" r:id="rId7"/>
    <p:sldId id="284" r:id="rId8"/>
    <p:sldId id="317" r:id="rId9"/>
    <p:sldId id="297" r:id="rId10"/>
    <p:sldId id="304" r:id="rId11"/>
    <p:sldId id="301" r:id="rId12"/>
    <p:sldId id="313" r:id="rId13"/>
    <p:sldId id="318" r:id="rId14"/>
    <p:sldId id="319" r:id="rId15"/>
    <p:sldId id="320" r:id="rId16"/>
    <p:sldId id="309" r:id="rId17"/>
    <p:sldId id="314" r:id="rId18"/>
    <p:sldId id="315" r:id="rId19"/>
    <p:sldId id="290" r:id="rId20"/>
  </p:sldIdLst>
  <p:sldSz cx="9144000" cy="6858000" type="screen4x3"/>
  <p:notesSz cx="6797675" cy="992632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52" y="-90"/>
      </p:cViewPr>
      <p:guideLst>
        <p:guide orient="horz" pos="219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6F09-A84D-4DED-829C-856FDB8F99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D4707-2E46-44E5-A7C3-47F3710171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A8CC1-3762-48C3-AC7A-7C610DF5E2C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65CD4-8E1F-4BB0-98AE-1C76A0E6CC8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375400" y="13970"/>
            <a:ext cx="805815" cy="260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../AppData/Local/Microsoft/Windows/Temporary%20Internet%20Files/Content.IE5/Local%20Settings/Temp/Rar$DI01.625/wuxinghongqi.swf" TargetMode="Externa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2874467" y="2720876"/>
            <a:ext cx="1928813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27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127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27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27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127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27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127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635" y="3136106"/>
            <a:ext cx="1036737" cy="10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4855071" y="2720877"/>
            <a:ext cx="1645742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900" b="1">
                <a:latin typeface="华文新魏" panose="02010800040101010101" pitchFamily="2" charset="-122"/>
              </a:rPr>
              <a:t>知识产权声明</a:t>
            </a:r>
            <a:endParaRPr lang="zh-CN" altLang="en-US" sz="19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179512" y="1556792"/>
            <a:ext cx="2914650" cy="5487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4800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FF99"/>
                </a:solidFill>
                <a:latin typeface="Century Gothic" panose="020B0502020202020204"/>
              </a:rPr>
              <a:t>similarities</a:t>
            </a:r>
            <a:endParaRPr lang="zh-CN" altLang="en-US" sz="4800" kern="10" dirty="0">
              <a:ln w="9525">
                <a:solidFill>
                  <a:srgbClr val="000000"/>
                </a:solidFill>
                <a:round/>
              </a:ln>
              <a:solidFill>
                <a:srgbClr val="FFFF99"/>
              </a:solidFill>
              <a:latin typeface="Century Gothic" panose="020B0502020202020204"/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2856"/>
            <a:ext cx="8458200" cy="36004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Both are held every ____________________.</a:t>
            </a:r>
            <a:endParaRPr lang="en-US" altLang="zh-CN" sz="2800" dirty="0" smtClean="0"/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Both have the same events</a:t>
            </a:r>
            <a:r>
              <a:rPr lang="zh-CN" altLang="en-US" sz="2800" dirty="0" smtClean="0"/>
              <a:t>（项目）</a:t>
            </a:r>
            <a:r>
              <a:rPr lang="en-US" altLang="zh-CN" sz="2800" dirty="0" smtClean="0"/>
              <a:t> like running races.</a:t>
            </a:r>
            <a:endParaRPr lang="en-US" altLang="zh-CN" sz="2800" dirty="0" smtClean="0"/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Both are held not for money but for honor.</a:t>
            </a:r>
            <a:endParaRPr lang="en-US" altLang="zh-CN" sz="2800" dirty="0" smtClean="0"/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Men are allowed  to take part in both in ancient and modern Olympics.</a:t>
            </a:r>
            <a:endParaRPr lang="en-US" altLang="zh-CN" sz="2800" dirty="0" smtClean="0"/>
          </a:p>
          <a:p>
            <a:pPr marL="457200" indent="-457200" algn="just" eaLnBrk="1" hangingPunct="1">
              <a:lnSpc>
                <a:spcPct val="90000"/>
              </a:lnSpc>
              <a:buClr>
                <a:schemeClr val="tx1"/>
              </a:buClr>
              <a:buSzPct val="105000"/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The mottos(</a:t>
            </a:r>
            <a:r>
              <a:rPr lang="zh-CN" altLang="en-US" sz="2800" dirty="0" smtClean="0"/>
              <a:t>口号、座右铭）</a:t>
            </a:r>
            <a:r>
              <a:rPr lang="en-US" altLang="zh-CN" sz="2800" dirty="0" smtClean="0"/>
              <a:t> are the same. They are: </a:t>
            </a:r>
            <a:r>
              <a:rPr lang="en-US" altLang="zh-CN" sz="2800" dirty="0" smtClean="0"/>
              <a:t>___________________________.</a:t>
            </a:r>
            <a:endParaRPr lang="en-US" altLang="zh-CN" sz="2800" dirty="0" smtClean="0"/>
          </a:p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SzPct val="105000"/>
              <a:buFont typeface="Wingdings" panose="05000000000000000000" pitchFamily="2" charset="2"/>
              <a:buChar char="Ø"/>
            </a:pPr>
            <a:endParaRPr lang="en-US" altLang="zh-CN" sz="2800" dirty="0" smtClean="0"/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3995936" y="1844824"/>
            <a:ext cx="252028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0" i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four years</a:t>
            </a:r>
            <a:endParaRPr lang="en-US" altLang="zh-CN" sz="2800" b="0" i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539552" y="5085184"/>
            <a:ext cx="583247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0" i="0" dirty="0">
                <a:solidFill>
                  <a:srgbClr val="FF0000"/>
                </a:solidFill>
                <a:latin typeface="Arial Black" panose="020B0A04020102020204" pitchFamily="34" charset="0"/>
              </a:rPr>
              <a:t>Swifter, </a:t>
            </a:r>
            <a:r>
              <a:rPr lang="en-US" altLang="zh-CN" sz="2800" b="0" i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Higher </a:t>
            </a:r>
            <a:r>
              <a:rPr lang="en-US" altLang="zh-CN" sz="2800" b="0" i="0" dirty="0">
                <a:solidFill>
                  <a:srgbClr val="FF0000"/>
                </a:solidFill>
                <a:latin typeface="Arial Black" panose="020B0A04020102020204" pitchFamily="34" charset="0"/>
              </a:rPr>
              <a:t>and </a:t>
            </a:r>
            <a:r>
              <a:rPr lang="en-US" altLang="zh-CN" sz="2800" b="0" i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Stronger</a:t>
            </a:r>
            <a:endParaRPr lang="en-US" altLang="zh-CN" sz="2800" b="0" i="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-1" y="0"/>
            <a:ext cx="9093747" cy="6723012"/>
            <a:chOff x="-1" y="0"/>
            <a:chExt cx="9093747" cy="6723012"/>
          </a:xfrm>
        </p:grpSpPr>
        <p:pic>
          <p:nvPicPr>
            <p:cNvPr id="11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8712968" cy="773732"/>
            </a:xfrm>
            <a:prstGeom prst="rect">
              <a:avLst/>
            </a:prstGeom>
            <a:noFill/>
          </p:spPr>
        </p:pic>
        <p:pic>
          <p:nvPicPr>
            <p:cNvPr id="12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0" y="1"/>
              <a:ext cx="1073201" cy="1356024"/>
            </a:xfrm>
            <a:prstGeom prst="rect">
              <a:avLst/>
            </a:prstGeom>
            <a:noFill/>
          </p:spPr>
        </p:pic>
        <p:pic>
          <p:nvPicPr>
            <p:cNvPr id="13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353394" cy="1629557"/>
            </a:xfrm>
            <a:prstGeom prst="rect">
              <a:avLst/>
            </a:prstGeom>
            <a:noFill/>
          </p:spPr>
        </p:pic>
        <p:pic>
          <p:nvPicPr>
            <p:cNvPr id="14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-1" y="0"/>
              <a:ext cx="1388475" cy="143961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9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5" grpId="0"/>
      <p:bldP spid="1894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844824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altLang="zh-CN" sz="2800" b="1" dirty="0" smtClean="0"/>
              <a:t>3. Who can join in the present-day Olympics ?</a:t>
            </a:r>
            <a:endParaRPr lang="en-US" altLang="zh-CN" sz="2800" b="1" dirty="0" smtClean="0"/>
          </a:p>
          <a:p>
            <a:pPr marL="342900" indent="-342900">
              <a:defRPr/>
            </a:pPr>
            <a:r>
              <a:rPr lang="en-US" altLang="zh-CN" sz="2800" b="1" dirty="0" smtClean="0"/>
              <a:t> A. only men in Greece </a:t>
            </a:r>
            <a:endParaRPr lang="en-US" altLang="zh-CN" sz="2800" b="1" dirty="0" smtClean="0"/>
          </a:p>
          <a:p>
            <a:pPr marL="342900" indent="-342900">
              <a:defRPr/>
            </a:pPr>
            <a:r>
              <a:rPr lang="en-US" altLang="zh-CN" sz="2800" b="1" dirty="0" smtClean="0"/>
              <a:t> </a:t>
            </a:r>
            <a:r>
              <a:rPr lang="en-US" altLang="zh-CN" sz="2800" b="1" dirty="0" smtClean="0"/>
              <a:t>B. only women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C. only slaves    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</a:t>
            </a:r>
            <a:r>
              <a:rPr lang="en-US" altLang="zh-CN" sz="2800" b="1" dirty="0" smtClean="0"/>
              <a:t>D. </a:t>
            </a:r>
            <a:r>
              <a:rPr lang="en-US" altLang="zh-CN" sz="2800" b="1" dirty="0" smtClean="0">
                <a:latin typeface="Arial Narrow" panose="020B0606020202030204" pitchFamily="34" charset="0"/>
              </a:rPr>
              <a:t>any athletes reaching the agreed standard </a:t>
            </a:r>
            <a:endParaRPr lang="en-US" altLang="zh-CN" sz="2800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n-US" altLang="zh-CN" sz="2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4653136"/>
            <a:ext cx="874846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Only </a:t>
            </a:r>
            <a:r>
              <a:rPr lang="en-US" altLang="zh-CN" sz="2800" dirty="0" smtClean="0">
                <a:solidFill>
                  <a:schemeClr val="bg1"/>
                </a:solidFill>
              </a:rPr>
              <a:t>athletes who have reached the agreed standard for their event will be admitted as competitors</a:t>
            </a:r>
            <a:r>
              <a:rPr lang="en-US" altLang="zh-CN" sz="2800" dirty="0" smtClean="0">
                <a:solidFill>
                  <a:schemeClr val="bg1"/>
                </a:solidFill>
              </a:rPr>
              <a:t>.</a:t>
            </a:r>
            <a:endParaRPr lang="en-US" altLang="zh-CN" sz="2800" dirty="0" smtClean="0">
              <a:solidFill>
                <a:schemeClr val="bg1"/>
              </a:solidFill>
            </a:endParaRPr>
          </a:p>
        </p:txBody>
      </p:sp>
      <p:pic>
        <p:nvPicPr>
          <p:cNvPr id="14" name="Picture 49" descr="五环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9512" y="3645024"/>
            <a:ext cx="5395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组合 14"/>
          <p:cNvGrpSpPr/>
          <p:nvPr/>
        </p:nvGrpSpPr>
        <p:grpSpPr>
          <a:xfrm>
            <a:off x="-1" y="0"/>
            <a:ext cx="9093747" cy="6723012"/>
            <a:chOff x="-1" y="0"/>
            <a:chExt cx="9093747" cy="6723012"/>
          </a:xfrm>
        </p:grpSpPr>
        <p:pic>
          <p:nvPicPr>
            <p:cNvPr id="16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2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8712968" cy="773732"/>
            </a:xfrm>
            <a:prstGeom prst="rect">
              <a:avLst/>
            </a:prstGeom>
            <a:noFill/>
          </p:spPr>
        </p:pic>
        <p:pic>
          <p:nvPicPr>
            <p:cNvPr id="17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3" cstate="print"/>
            <a:srcRect l="29531" t="13125" r="29126" b="14251"/>
            <a:stretch>
              <a:fillRect/>
            </a:stretch>
          </p:blipFill>
          <p:spPr bwMode="auto">
            <a:xfrm>
              <a:off x="3491880" y="1"/>
              <a:ext cx="1073201" cy="1356024"/>
            </a:xfrm>
            <a:prstGeom prst="rect">
              <a:avLst/>
            </a:prstGeom>
            <a:noFill/>
          </p:spPr>
        </p:pic>
        <p:pic>
          <p:nvPicPr>
            <p:cNvPr id="18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4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353394" cy="1629557"/>
            </a:xfrm>
            <a:prstGeom prst="rect">
              <a:avLst/>
            </a:prstGeom>
            <a:noFill/>
          </p:spPr>
        </p:pic>
        <p:pic>
          <p:nvPicPr>
            <p:cNvPr id="19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5" cstate="print"/>
            <a:srcRect l="27720" t="14264" r="25661" b="14416"/>
            <a:stretch>
              <a:fillRect/>
            </a:stretch>
          </p:blipFill>
          <p:spPr bwMode="auto">
            <a:xfrm>
              <a:off x="-1" y="0"/>
              <a:ext cx="1388475" cy="143961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9" descr="五环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9512" y="3861048"/>
            <a:ext cx="5395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矩形 14"/>
          <p:cNvSpPr/>
          <p:nvPr/>
        </p:nvSpPr>
        <p:spPr>
          <a:xfrm>
            <a:off x="251520" y="1628800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What </a:t>
            </a:r>
            <a:r>
              <a:rPr lang="en-US" altLang="zh-CN" sz="2800" dirty="0" smtClean="0"/>
              <a:t>spirit of </a:t>
            </a:r>
            <a:r>
              <a:rPr lang="en-US" altLang="zh-CN" sz="2800" dirty="0" smtClean="0"/>
              <a:t>Olympics does </a:t>
            </a:r>
            <a:r>
              <a:rPr lang="en-US" altLang="zh-CN" sz="2800" dirty="0" smtClean="0"/>
              <a:t>the rule </a:t>
            </a:r>
            <a:r>
              <a:rPr lang="en-US" altLang="zh-CN" sz="2800" b="1" u="sng" dirty="0" smtClean="0"/>
              <a:t>“Only </a:t>
            </a:r>
            <a:r>
              <a:rPr lang="en-US" altLang="zh-CN" sz="2800" b="1" u="sng" dirty="0" smtClean="0"/>
              <a:t>athletes who have reached the agreed standard for their event will be admitted as </a:t>
            </a:r>
            <a:r>
              <a:rPr lang="en-US" altLang="zh-CN" sz="2800" b="1" u="sng" dirty="0" smtClean="0"/>
              <a:t>competitors” </a:t>
            </a:r>
            <a:r>
              <a:rPr lang="en-US" altLang="zh-CN" sz="2800" dirty="0" smtClean="0"/>
              <a:t>show</a:t>
            </a:r>
            <a:r>
              <a:rPr lang="en-US" altLang="zh-CN" sz="2800" dirty="0" smtClean="0"/>
              <a:t>?</a:t>
            </a:r>
            <a:r>
              <a:rPr lang="en-US" altLang="zh-CN" sz="2800" b="1" dirty="0" smtClean="0"/>
              <a:t> </a:t>
            </a:r>
            <a:endParaRPr lang="en-US" altLang="zh-CN" sz="2800" b="1" dirty="0" smtClean="0"/>
          </a:p>
          <a:p>
            <a:endParaRPr lang="en-US" altLang="zh-CN" sz="2800" dirty="0" smtClean="0"/>
          </a:p>
          <a:p>
            <a:pPr marL="514350" indent="-514350">
              <a:buAutoNum type="alphaUcPeriod"/>
            </a:pPr>
            <a:r>
              <a:rPr lang="en-US" altLang="zh-CN" sz="2800" dirty="0" smtClean="0"/>
              <a:t>peace                                          B</a:t>
            </a:r>
            <a:r>
              <a:rPr lang="en-US" altLang="zh-CN" sz="2800" dirty="0" smtClean="0"/>
              <a:t>. responsibility  </a:t>
            </a:r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C. justice and fairness                    D.prejudice</a:t>
            </a:r>
            <a:endParaRPr lang="en-US" altLang="zh-CN" sz="2800" dirty="0" smtClean="0"/>
          </a:p>
        </p:txBody>
      </p:sp>
      <p:grpSp>
        <p:nvGrpSpPr>
          <p:cNvPr id="17" name="组合 16"/>
          <p:cNvGrpSpPr/>
          <p:nvPr/>
        </p:nvGrpSpPr>
        <p:grpSpPr>
          <a:xfrm>
            <a:off x="-1" y="0"/>
            <a:ext cx="9093747" cy="6723012"/>
            <a:chOff x="-1" y="0"/>
            <a:chExt cx="9093747" cy="6723012"/>
          </a:xfrm>
        </p:grpSpPr>
        <p:pic>
          <p:nvPicPr>
            <p:cNvPr id="18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2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8712968" cy="773732"/>
            </a:xfrm>
            <a:prstGeom prst="rect">
              <a:avLst/>
            </a:prstGeom>
            <a:noFill/>
          </p:spPr>
        </p:pic>
        <p:pic>
          <p:nvPicPr>
            <p:cNvPr id="19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3" cstate="print"/>
            <a:srcRect l="29531" t="13125" r="29126" b="14251"/>
            <a:stretch>
              <a:fillRect/>
            </a:stretch>
          </p:blipFill>
          <p:spPr bwMode="auto">
            <a:xfrm>
              <a:off x="3491880" y="1"/>
              <a:ext cx="1073201" cy="1356024"/>
            </a:xfrm>
            <a:prstGeom prst="rect">
              <a:avLst/>
            </a:prstGeom>
            <a:noFill/>
          </p:spPr>
        </p:pic>
        <p:pic>
          <p:nvPicPr>
            <p:cNvPr id="20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4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353394" cy="1629557"/>
            </a:xfrm>
            <a:prstGeom prst="rect">
              <a:avLst/>
            </a:prstGeom>
            <a:noFill/>
          </p:spPr>
        </p:pic>
        <p:pic>
          <p:nvPicPr>
            <p:cNvPr id="21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5" cstate="print"/>
            <a:srcRect l="27720" t="14264" r="25661" b="14416"/>
            <a:stretch>
              <a:fillRect/>
            </a:stretch>
          </p:blipFill>
          <p:spPr bwMode="auto">
            <a:xfrm>
              <a:off x="-1" y="0"/>
              <a:ext cx="1388475" cy="143961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23528" y="909704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What  does this </a:t>
            </a:r>
            <a:r>
              <a:rPr lang="en-US" altLang="zh-CN" sz="2400" dirty="0" smtClean="0"/>
              <a:t>sentence </a:t>
            </a:r>
            <a:r>
              <a:rPr lang="en-US" altLang="zh-CN" sz="2400" b="1" u="sng" dirty="0" smtClean="0"/>
              <a:t>“</a:t>
            </a:r>
            <a:r>
              <a:rPr lang="en-US" altLang="zh-CN" sz="2400" b="1" u="sng" dirty="0" smtClean="0"/>
              <a:t>Any country can take part if their athletes are good enough.……women are not only allowed , but play a very important role in gymnastics</a:t>
            </a:r>
            <a:r>
              <a:rPr lang="en-US" altLang="zh-CN" sz="2400" b="1" u="sng" dirty="0" smtClean="0"/>
              <a:t>.” </a:t>
            </a:r>
            <a:r>
              <a:rPr lang="en-US" altLang="zh-CN" sz="2400" dirty="0" smtClean="0"/>
              <a:t>show?</a:t>
            </a:r>
            <a:endParaRPr lang="en-US" altLang="zh-CN" sz="2400" dirty="0" smtClean="0"/>
          </a:p>
          <a:p>
            <a:pPr marL="514350" indent="-514350">
              <a:buAutoNum type="alphaUcPeriod"/>
            </a:pPr>
            <a:r>
              <a:rPr lang="en-US" altLang="zh-CN" sz="2400" dirty="0" smtClean="0"/>
              <a:t>Close </a:t>
            </a:r>
            <a:r>
              <a:rPr lang="en-US" altLang="zh-CN" sz="2400" dirty="0" smtClean="0"/>
              <a:t>communication among countries and equality between men and women.</a:t>
            </a:r>
            <a:endParaRPr lang="en-US" altLang="zh-CN" sz="2400" dirty="0" smtClean="0"/>
          </a:p>
          <a:p>
            <a:pPr marL="514350" indent="-514350">
              <a:buAutoNum type="alphaUcPeriod"/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Men </a:t>
            </a:r>
            <a:r>
              <a:rPr lang="en-US" altLang="zh-CN" sz="2400" dirty="0" smtClean="0"/>
              <a:t>can’t express(</a:t>
            </a:r>
            <a:r>
              <a:rPr lang="zh-CN" altLang="en-US" sz="2400" dirty="0" smtClean="0"/>
              <a:t>表达）</a:t>
            </a:r>
            <a:r>
              <a:rPr lang="en-US" altLang="zh-CN" sz="2400" dirty="0" smtClean="0"/>
              <a:t>their own opinions</a:t>
            </a:r>
            <a:r>
              <a:rPr lang="en-US" altLang="zh-CN" sz="2400" dirty="0" smtClean="0"/>
              <a:t>.</a:t>
            </a:r>
            <a:endParaRPr lang="en-US" altLang="zh-CN" sz="2400" dirty="0" smtClean="0"/>
          </a:p>
          <a:p>
            <a:pPr marL="514350" indent="-514350">
              <a:buAutoNum type="alphaUcPeriod"/>
            </a:pPr>
            <a:r>
              <a:rPr lang="en-US" altLang="zh-CN" sz="2400" dirty="0" smtClean="0"/>
              <a:t>Women have no rights to attend the games.</a:t>
            </a:r>
            <a:endParaRPr lang="en-US" altLang="zh-CN" sz="2400" dirty="0" smtClean="0"/>
          </a:p>
          <a:p>
            <a:pPr marL="514350" indent="-514350">
              <a:buAutoNum type="alphaUcPeriod"/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Women are more important than men.</a:t>
            </a:r>
            <a:endParaRPr lang="zh-CN" altLang="en-US" sz="2400" dirty="0"/>
          </a:p>
        </p:txBody>
      </p:sp>
      <p:grpSp>
        <p:nvGrpSpPr>
          <p:cNvPr id="26" name="组合 25"/>
          <p:cNvGrpSpPr/>
          <p:nvPr/>
        </p:nvGrpSpPr>
        <p:grpSpPr>
          <a:xfrm>
            <a:off x="0" y="1"/>
            <a:ext cx="9144000" cy="6857999"/>
            <a:chOff x="0" y="1"/>
            <a:chExt cx="9144000" cy="6857999"/>
          </a:xfrm>
        </p:grpSpPr>
        <p:pic>
          <p:nvPicPr>
            <p:cNvPr id="16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0" y="6453336"/>
              <a:ext cx="9144000" cy="404664"/>
            </a:xfrm>
            <a:prstGeom prst="rect">
              <a:avLst/>
            </a:prstGeom>
            <a:noFill/>
          </p:spPr>
        </p:pic>
        <p:pic>
          <p:nvPicPr>
            <p:cNvPr id="17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652629" y="1"/>
              <a:ext cx="645893" cy="816106"/>
            </a:xfrm>
            <a:prstGeom prst="rect">
              <a:avLst/>
            </a:prstGeom>
            <a:noFill/>
          </p:spPr>
        </p:pic>
        <p:pic>
          <p:nvPicPr>
            <p:cNvPr id="18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943070" y="1"/>
              <a:ext cx="814523" cy="980728"/>
            </a:xfrm>
            <a:prstGeom prst="rect">
              <a:avLst/>
            </a:prstGeom>
            <a:noFill/>
          </p:spPr>
        </p:pic>
        <p:pic>
          <p:nvPicPr>
            <p:cNvPr id="19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207972" y="1"/>
              <a:ext cx="835636" cy="866412"/>
            </a:xfrm>
            <a:prstGeom prst="rect">
              <a:avLst/>
            </a:prstGeom>
            <a:noFill/>
          </p:spPr>
        </p:pic>
      </p:grpSp>
      <p:pic>
        <p:nvPicPr>
          <p:cNvPr id="20" name="Picture 49" descr="五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060848"/>
            <a:ext cx="5395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矩形 20"/>
          <p:cNvSpPr/>
          <p:nvPr/>
        </p:nvSpPr>
        <p:spPr>
          <a:xfrm>
            <a:off x="251520" y="3933056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After hearing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these words,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What is Pausanias's reaction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?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A. Sad        B. indifferent       C . Surprised   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D.unfair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9512" y="4725144"/>
            <a:ext cx="8064896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all </a:t>
            </a:r>
            <a:r>
              <a:rPr lang="en-US" altLang="zh-CN" sz="2400" dirty="0" smtClean="0">
                <a:solidFill>
                  <a:schemeClr val="bg1"/>
                </a:solidFill>
              </a:rPr>
              <a:t>those events, all those countries and even women take part!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45224"/>
            <a:ext cx="8892480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Tip2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: during the interview,repeat 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the key information of the interview.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pic>
        <p:nvPicPr>
          <p:cNvPr id="25" name="Picture 49" descr="五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288358"/>
            <a:ext cx="467544" cy="43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403648" y="3573016"/>
            <a:ext cx="583264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</a:rPr>
              <a:t>Thank you so much for your time!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5157192"/>
            <a:ext cx="7272808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Tip3: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express thanks at the end of an interview.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0253" y="0"/>
            <a:ext cx="9093747" cy="6723012"/>
            <a:chOff x="-1" y="0"/>
            <a:chExt cx="9093747" cy="6723012"/>
          </a:xfrm>
        </p:grpSpPr>
        <p:pic>
          <p:nvPicPr>
            <p:cNvPr id="15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8712968" cy="773732"/>
            </a:xfrm>
            <a:prstGeom prst="rect">
              <a:avLst/>
            </a:prstGeom>
            <a:noFill/>
          </p:spPr>
        </p:pic>
        <p:pic>
          <p:nvPicPr>
            <p:cNvPr id="16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0" y="1"/>
              <a:ext cx="1073201" cy="1356024"/>
            </a:xfrm>
            <a:prstGeom prst="rect">
              <a:avLst/>
            </a:prstGeom>
            <a:noFill/>
          </p:spPr>
        </p:pic>
        <p:pic>
          <p:nvPicPr>
            <p:cNvPr id="17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353394" cy="1629557"/>
            </a:xfrm>
            <a:prstGeom prst="rect">
              <a:avLst/>
            </a:prstGeom>
            <a:noFill/>
          </p:spPr>
        </p:pic>
        <p:pic>
          <p:nvPicPr>
            <p:cNvPr id="18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-1" y="0"/>
              <a:ext cx="1388475" cy="1439611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1403648" y="2060848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How to end an interview?</a:t>
            </a:r>
            <a:endParaRPr lang="zh-CN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157192"/>
            <a:ext cx="6768752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III. End of Interview: 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</a:rPr>
              <a:t>express thanks 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628800"/>
            <a:ext cx="6768752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I . How to start an interview?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Introduce yourself.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Tell the interviewee your purpose.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 Ask for permission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4293096"/>
            <a:ext cx="676875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repeat the key information of the interview.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789040"/>
            <a:ext cx="676875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b="1" dirty="0" smtClean="0">
                <a:solidFill>
                  <a:schemeClr val="bg1"/>
                </a:solidFill>
              </a:rPr>
              <a:t>II. During the interview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: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0" y="6381328"/>
              <a:ext cx="9144000" cy="476672"/>
            </a:xfrm>
            <a:prstGeom prst="rect">
              <a:avLst/>
            </a:prstGeom>
            <a:noFill/>
          </p:spPr>
        </p:pic>
        <p:pic>
          <p:nvPicPr>
            <p:cNvPr id="11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1" y="1"/>
              <a:ext cx="648071" cy="853808"/>
            </a:xfrm>
            <a:prstGeom prst="rect">
              <a:avLst/>
            </a:prstGeom>
            <a:noFill/>
          </p:spPr>
        </p:pic>
        <p:pic>
          <p:nvPicPr>
            <p:cNvPr id="12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8172400" y="0"/>
              <a:ext cx="971600" cy="1219787"/>
            </a:xfrm>
            <a:prstGeom prst="rect">
              <a:avLst/>
            </a:prstGeom>
            <a:noFill/>
          </p:spPr>
        </p:pic>
        <p:pic>
          <p:nvPicPr>
            <p:cNvPr id="13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899592" cy="972532"/>
            </a:xfrm>
            <a:prstGeom prst="rect">
              <a:avLst/>
            </a:prstGeom>
            <a:noFill/>
          </p:spPr>
        </p:pic>
      </p:grpSp>
      <p:sp>
        <p:nvSpPr>
          <p:cNvPr id="14" name="TextBox 13"/>
          <p:cNvSpPr txBox="1"/>
          <p:nvPr/>
        </p:nvSpPr>
        <p:spPr>
          <a:xfrm>
            <a:off x="2051720" y="908720"/>
            <a:ext cx="4032448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SUMMARY 1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uiExpand="1" build="allAtOnce"/>
      <p:bldP spid="8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57200" y="381000"/>
            <a:ext cx="2509838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lang="zh-CN" altLang="zh-CN" sz="3600" b="0" i="0">
              <a:latin typeface="Rockwell Extra Bold" panose="02060903040505020403" pitchFamily="18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552615" y="682402"/>
            <a:ext cx="457529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2800" b="1" i="0" dirty="0" smtClean="0">
                <a:latin typeface="Times New Roman" panose="02020603050405020304" pitchFamily="18" charset="0"/>
              </a:rPr>
              <a:t>Summary 2 </a:t>
            </a:r>
            <a:r>
              <a:rPr lang="en-US" altLang="zh-CN" sz="2800" b="1" i="0" dirty="0">
                <a:latin typeface="Times New Roman" panose="02020603050405020304" pitchFamily="18" charset="0"/>
              </a:rPr>
              <a:t>of the </a:t>
            </a:r>
            <a:r>
              <a:rPr lang="en-US" altLang="zh-CN" sz="2800" b="1" i="0" dirty="0" smtClean="0">
                <a:latin typeface="Times New Roman" panose="02020603050405020304" pitchFamily="18" charset="0"/>
              </a:rPr>
              <a:t>interview</a:t>
            </a:r>
            <a:endParaRPr lang="en-US" altLang="zh-CN" sz="2800" b="1" i="0" dirty="0"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700" y="1296670"/>
            <a:ext cx="9023350" cy="5292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00000"/>
              </a:lnSpc>
            </a:pPr>
            <a:r>
              <a:rPr lang="en-US" altLang="zh-CN" sz="26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 </a:t>
            </a:r>
            <a:r>
              <a:rPr lang="en-US" altLang="zh-CN" sz="2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The Olympic Games got its name because it was</a:t>
            </a:r>
            <a:r>
              <a:rPr lang="en-US" altLang="zh-CN" sz="26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in Olympia</a:t>
            </a:r>
            <a:r>
              <a:rPr lang="zh-CN" altLang="en-US" sz="26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en-US" altLang="zh-CN" sz="2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Greece 1._____ the Games were held. The Olympic Games are held 2.______ four years .There are two main sets of Games-- the Winter and the Summer Olympics, and both are held every four years 3._____ a regular basis. But the Winter Olympics are usually held two years before the Summer Games. Only athletes 4._____have reached the agreed standard for their event will be admitted as competitors. They may come 5._____ anywhere in the world. However,at first, only the Greek cities could join in and they used to compete against each other just 6.___ </a:t>
            </a:r>
            <a:r>
              <a:rPr lang="en-US" altLang="zh-CN" sz="2600" b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the honour</a:t>
            </a:r>
            <a:r>
              <a:rPr lang="en-US" altLang="zh-CN" sz="2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of winning.  No other countries could join in,  7. ______________  could slaves or women! </a:t>
            </a:r>
            <a:endParaRPr lang="en-US" altLang="zh-CN" sz="2600" b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8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<p:cNvPicPr>
            <a:picLocks noChangeAspect="1" noChangeArrowheads="1"/>
          </p:cNvPicPr>
          <p:nvPr/>
        </p:nvPicPr>
        <p:blipFill>
          <a:blip r:embed="rId1" cstate="print"/>
          <a:srcRect l="11469" t="87740"/>
          <a:stretch>
            <a:fillRect/>
          </a:stretch>
        </p:blipFill>
        <p:spPr bwMode="auto">
          <a:xfrm>
            <a:off x="12700" y="6464300"/>
            <a:ext cx="9119235" cy="381000"/>
          </a:xfrm>
          <a:prstGeom prst="rect">
            <a:avLst/>
          </a:prstGeom>
          <a:noFill/>
        </p:spPr>
      </p:pic>
      <p:pic>
        <p:nvPicPr>
          <p:cNvPr id="9" name="Picture 4" descr="https://timgsa.baidu.com/timg?image&amp;quality=80&amp;size=b9999_10000&amp;sec=1571567136149&amp;di=bda1a996fee82d18d0668217a68ee92c&amp;imgtype=0&amp;src=http%3A%2F%2Ftxt15-2.book118.com%2F2018%2F0522%2Fbook167928%2F167927559.jpg"/>
          <p:cNvPicPr>
            <a:picLocks noChangeAspect="1" noChangeArrowheads="1"/>
          </p:cNvPicPr>
          <p:nvPr/>
        </p:nvPicPr>
        <p:blipFill>
          <a:blip r:embed="rId2" cstate="print"/>
          <a:srcRect l="29531" t="13125" r="29126" b="14251"/>
          <a:stretch>
            <a:fillRect/>
          </a:stretch>
        </p:blipFill>
        <p:spPr bwMode="auto">
          <a:xfrm>
            <a:off x="3491865" y="0"/>
            <a:ext cx="518160" cy="682625"/>
          </a:xfrm>
          <a:prstGeom prst="rect">
            <a:avLst/>
          </a:prstGeom>
          <a:noFill/>
        </p:spPr>
      </p:pic>
      <p:pic>
        <p:nvPicPr>
          <p:cNvPr id="10" name="Picture 10" descr="https://ss0.bdstatic.com/70cFuHSh_Q1YnxGkpoWK1HF6hhy/it/u=2812984321,44928141&amp;fm=26&amp;gp=0.jpg"/>
          <p:cNvPicPr>
            <a:picLocks noChangeAspect="1" noChangeArrowheads="1"/>
          </p:cNvPicPr>
          <p:nvPr/>
        </p:nvPicPr>
        <p:blipFill>
          <a:blip r:embed="rId3" cstate="print"/>
          <a:srcRect l="29802" t="6327" r="27463" b="6294"/>
          <a:stretch>
            <a:fillRect/>
          </a:stretch>
        </p:blipFill>
        <p:spPr bwMode="auto">
          <a:xfrm>
            <a:off x="8172450" y="0"/>
            <a:ext cx="776605" cy="975360"/>
          </a:xfrm>
          <a:prstGeom prst="rect">
            <a:avLst/>
          </a:prstGeom>
          <a:noFill/>
        </p:spPr>
      </p:pic>
      <p:pic>
        <p:nvPicPr>
          <p:cNvPr id="11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<p:cNvPicPr>
            <a:picLocks noChangeAspect="1" noChangeArrowheads="1"/>
          </p:cNvPicPr>
          <p:nvPr/>
        </p:nvPicPr>
        <p:blipFill>
          <a:blip r:embed="rId4" cstate="print"/>
          <a:srcRect l="27720" t="14264" r="25661" b="14416"/>
          <a:stretch>
            <a:fillRect/>
          </a:stretch>
        </p:blipFill>
        <p:spPr bwMode="auto">
          <a:xfrm>
            <a:off x="0" y="0"/>
            <a:ext cx="718185" cy="775970"/>
          </a:xfrm>
          <a:prstGeom prst="rect">
            <a:avLst/>
          </a:prstGeom>
          <a:noFill/>
        </p:spPr>
      </p:pic>
      <p:sp>
        <p:nvSpPr>
          <p:cNvPr id="4099" name="矩形 4098"/>
          <p:cNvSpPr/>
          <p:nvPr/>
        </p:nvSpPr>
        <p:spPr>
          <a:xfrm>
            <a:off x="3354388" y="3713798"/>
            <a:ext cx="79216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who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0" name="矩形 4099"/>
          <p:cNvSpPr/>
          <p:nvPr/>
        </p:nvSpPr>
        <p:spPr>
          <a:xfrm>
            <a:off x="965835" y="2066608"/>
            <a:ext cx="115093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every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1" name="矩形 4100"/>
          <p:cNvSpPr/>
          <p:nvPr/>
        </p:nvSpPr>
        <p:spPr>
          <a:xfrm>
            <a:off x="2799080" y="2863215"/>
            <a:ext cx="55562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on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2" name="矩形 4101"/>
          <p:cNvSpPr/>
          <p:nvPr/>
        </p:nvSpPr>
        <p:spPr>
          <a:xfrm>
            <a:off x="1778953" y="4373563"/>
            <a:ext cx="8620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from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3" name="矩形 4102"/>
          <p:cNvSpPr/>
          <p:nvPr/>
        </p:nvSpPr>
        <p:spPr>
          <a:xfrm>
            <a:off x="3840163" y="5622925"/>
            <a:ext cx="244792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neither / nor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4" name="矩形 4103"/>
          <p:cNvSpPr/>
          <p:nvPr/>
        </p:nvSpPr>
        <p:spPr>
          <a:xfrm>
            <a:off x="3544570" y="5165725"/>
            <a:ext cx="5905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for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5" name="矩形 4104"/>
          <p:cNvSpPr/>
          <p:nvPr/>
        </p:nvSpPr>
        <p:spPr>
          <a:xfrm>
            <a:off x="1374140" y="1692910"/>
            <a:ext cx="742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that</a:t>
            </a:r>
            <a:endParaRPr lang="en-US" altLang="zh-CN" sz="2400" b="1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2" grpId="0"/>
      <p:bldP spid="4103" grpId="0"/>
      <p:bldP spid="4104" grpId="0"/>
      <p:bldP spid="41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51520" y="1484784"/>
            <a:ext cx="8610600" cy="37090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A special village is built for the competitors to live in,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several stadiums   </a:t>
            </a:r>
            <a:r>
              <a:rPr lang="en-US" altLang="zh-CN" sz="2800" i="0" dirty="0">
                <a:solidFill>
                  <a:schemeClr val="tx1"/>
                </a:solidFill>
                <a:latin typeface="Times New Roman" panose="02020603050405020304" pitchFamily="18" charset="0"/>
              </a:rPr>
              <a:t>for competitions, a large swimming pool, a  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gymnasium</a:t>
            </a: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i="0" dirty="0">
                <a:solidFill>
                  <a:schemeClr val="tx1"/>
                </a:solidFill>
                <a:latin typeface="Times New Roman" panose="02020603050405020304" pitchFamily="18" charset="0"/>
              </a:rPr>
              <a:t>as well as seats for those who watch the games</a:t>
            </a: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It’s a great honor to host the Olympic Games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sz="2800" i="0" dirty="0">
                <a:solidFill>
                  <a:schemeClr val="tx1"/>
                </a:solidFill>
                <a:latin typeface="Times New Roman" panose="02020603050405020304" pitchFamily="18" charset="0"/>
              </a:rPr>
              <a:t>The olive wreath has been </a:t>
            </a: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replaced </a:t>
            </a:r>
            <a:r>
              <a:rPr lang="en-US" altLang="zh-CN" sz="2800" i="0" dirty="0">
                <a:solidFill>
                  <a:schemeClr val="tx1"/>
                </a:solidFill>
                <a:latin typeface="Times New Roman" panose="02020603050405020304" pitchFamily="18" charset="0"/>
              </a:rPr>
              <a:t>by medals. But it’s still about being able to run </a:t>
            </a: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faster, </a:t>
            </a:r>
            <a:r>
              <a:rPr lang="en-US" altLang="zh-CN" sz="2800" i="0" dirty="0">
                <a:solidFill>
                  <a:schemeClr val="tx1"/>
                </a:solidFill>
                <a:latin typeface="Times New Roman" panose="02020603050405020304" pitchFamily="18" charset="0"/>
              </a:rPr>
              <a:t>jump </a:t>
            </a: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higher </a:t>
            </a:r>
            <a:r>
              <a:rPr lang="en-US" altLang="zh-CN" sz="2800" i="0" dirty="0">
                <a:solidFill>
                  <a:schemeClr val="tx1"/>
                </a:solidFill>
                <a:latin typeface="Times New Roman" panose="02020603050405020304" pitchFamily="18" charset="0"/>
              </a:rPr>
              <a:t>and throw </a:t>
            </a:r>
            <a:r>
              <a:rPr lang="en-US" altLang="zh-CN" sz="2800" i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further.</a:t>
            </a:r>
            <a:endParaRPr lang="en-US" altLang="zh-CN" sz="2800" i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6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0" y="6381328"/>
              <a:ext cx="9144000" cy="476672"/>
            </a:xfrm>
            <a:prstGeom prst="rect">
              <a:avLst/>
            </a:prstGeom>
            <a:noFill/>
          </p:spPr>
        </p:pic>
        <p:pic>
          <p:nvPicPr>
            <p:cNvPr id="7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1" y="1"/>
              <a:ext cx="648071" cy="853808"/>
            </a:xfrm>
            <a:prstGeom prst="rect">
              <a:avLst/>
            </a:prstGeom>
            <a:noFill/>
          </p:spPr>
        </p:pic>
        <p:pic>
          <p:nvPicPr>
            <p:cNvPr id="8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8172400" y="0"/>
              <a:ext cx="971600" cy="1219787"/>
            </a:xfrm>
            <a:prstGeom prst="rect">
              <a:avLst/>
            </a:prstGeom>
            <a:noFill/>
          </p:spPr>
        </p:pic>
        <p:pic>
          <p:nvPicPr>
            <p:cNvPr id="9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899592" cy="97253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43808" y="980728"/>
            <a:ext cx="2267744" cy="4766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2800" b="1" dirty="0" smtClean="0"/>
              <a:t>Pair--work</a:t>
            </a:r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zh-CN" alt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708920"/>
            <a:ext cx="7668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Make an interview about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Winter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Olympic Games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3429000"/>
            <a:ext cx="774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Make an interview about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Paralympics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365104"/>
            <a:ext cx="9144000" cy="1815882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Some sentences you can use: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I am writing a book about……. May I have a short interview with you and ask some questions about ……?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 Could you tell me something about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……?</a:t>
            </a:r>
            <a:endParaRPr lang="en-US" altLang="zh-CN" sz="28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1340768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u="sng" dirty="0" smtClean="0"/>
              <a:t>Taks1:</a:t>
            </a:r>
            <a:r>
              <a:rPr lang="en-US" altLang="zh-CN" sz="2800" dirty="0" smtClean="0"/>
              <a:t>Read the passage given by the teacher by yourself and make an interview with your partner.</a:t>
            </a:r>
            <a:endParaRPr lang="en-US" altLang="zh-CN" sz="2800" dirty="0" smtClean="0"/>
          </a:p>
          <a:p>
            <a:r>
              <a:rPr lang="en-US" altLang="zh-CN" sz="2800" u="sng" dirty="0" smtClean="0"/>
              <a:t>Taks2:</a:t>
            </a:r>
            <a:r>
              <a:rPr lang="en-US" altLang="zh-CN" sz="2800" dirty="0" smtClean="0"/>
              <a:t>Show your interview before the whole class.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4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0" y="6381328"/>
              <a:ext cx="9144000" cy="476672"/>
            </a:xfrm>
            <a:prstGeom prst="rect">
              <a:avLst/>
            </a:prstGeom>
            <a:noFill/>
          </p:spPr>
        </p:pic>
        <p:pic>
          <p:nvPicPr>
            <p:cNvPr id="15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1" y="1"/>
              <a:ext cx="648071" cy="853808"/>
            </a:xfrm>
            <a:prstGeom prst="rect">
              <a:avLst/>
            </a:prstGeom>
            <a:noFill/>
          </p:spPr>
        </p:pic>
        <p:pic>
          <p:nvPicPr>
            <p:cNvPr id="16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8172400" y="0"/>
              <a:ext cx="971600" cy="1219787"/>
            </a:xfrm>
            <a:prstGeom prst="rect">
              <a:avLst/>
            </a:prstGeom>
            <a:noFill/>
          </p:spPr>
        </p:pic>
        <p:pic>
          <p:nvPicPr>
            <p:cNvPr id="17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899592" cy="97253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11274056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6200" y="-61923"/>
            <a:ext cx="9366250" cy="1919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5400" i="0" dirty="0">
                <a:solidFill>
                  <a:srgbClr val="FFFF00"/>
                </a:solidFill>
                <a:latin typeface="Verdana" panose="020B0604030504040204" pitchFamily="34" charset="0"/>
              </a:rPr>
              <a:t>Unit Two</a:t>
            </a:r>
            <a:endParaRPr lang="en-US" altLang="zh-CN" sz="5400" i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5400" i="0" dirty="0">
                <a:solidFill>
                  <a:srgbClr val="FFFF00"/>
                </a:solidFill>
                <a:latin typeface="Verdana" panose="020B0604030504040204" pitchFamily="34" charset="0"/>
              </a:rPr>
              <a:t> The Olympic Games</a:t>
            </a:r>
            <a:r>
              <a:rPr lang="en-US" altLang="zh-CN" sz="6600" i="0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endParaRPr lang="en-US" altLang="zh-CN" sz="6600" i="0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Text Box 4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611560" y="2564904"/>
            <a:ext cx="6096000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4400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sym typeface="+mn-ea"/>
              </a:rPr>
              <a:t>Reading: An interview</a:t>
            </a:r>
            <a:endParaRPr lang="en-US" sz="4400" i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2708920"/>
            <a:ext cx="9086943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/>
              <a:t>How should we make an interview?</a:t>
            </a:r>
            <a:endParaRPr lang="en-US" altLang="zh-CN" sz="4000" b="1" dirty="0" smtClean="0"/>
          </a:p>
        </p:txBody>
      </p:sp>
      <p:sp>
        <p:nvSpPr>
          <p:cNvPr id="6150" name="AutoShape 6" descr="data:image/jpeg;base64,/9j/4AAQSkZJRgABAQAAAQABAAD/2wBDAAgGBgcGBQgHBwcJCQgKDBQNDAsLDBkSEw8UHRofHh0aHBwgJC4nICIsIxwcKDcpLDAxNDQ0Hyc5PTgyPC4zNDL/2wBDAQkJCQwLDBgNDRgyIRwhMjIyMjIyMjIyMjIyMjIyMjIyMjIyMjIyMjIyMjIyMjIyMjIyMjIyMjIyMjIyMjIyMjL/wAARCAEzAfQ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3+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5LxL8RND8OF4GlN3erx9ngIO0/7TdF/n7VUISm7RVyZSUVdnW1R1HWdN0mPfqF/b2w7ebIAT9B1P4V4XrnxS8Q6sWS2lXT7c9Et/v4936/lisvw3oL+J9TZ77U4bW3U5muLmYBm9l3Hk/yrtWC5Y81WVkYqu5y5aauz2eH4iaZqV99h0O0vNUuPWGPYij1Zmxge+K6uBpmhVriNI5T1VHLAfjgZ/Ksfw/a+H9GsEstImtBGOpSVWZz6sc8mtyuObg37i0N1Gcfj3CiiioGFFFFABRRRQAUUUUAFFFFABRRRQAUUUUAFFFFABRRRQAUUUUAFFFFABRRRQAUUUUAFFFFABRRRQAUUUUAFFFFABRRRQAUUUUAFFFFABRRRQAUUUUAFFFFABRRRQAUUUUAFFFFABRRRQAUUUUAFFFFAHAfFW716y0COXS5jFZltl20YIkAPTnsvY49vWvBq+s7m2hvLWW2uI1khlUo6N0YHqK+d/E3gfUtF8QS2VraXN1bN88DxRlyyHscDqOh/PvXp4PEU4QalpbU5auHqVaiUNW9DllXPJ6U+tO88O6vp1p9qvdPntYc4DTr5eT6AHkmsvcPWvLxNTEYyV4xfKttD7bLqOBy2nyyqR53u7r7l5C1ctNW1HTyDZ391bkf88pWX+RqluHrRuFYLBYnpBnZLNcA9JVIs95+G3jJvEOntYX8u7UrYZLN1lT+99R0P4HvXd186eF9D8VJqdtqWkaZch4mDLJIvlow7jLYBBHFfQ9u8kltE80XlSsoLx7g209xkda2gpxVpqzPl8xhh/a8+HknF9uhJRRRVHnhRRRQAUUUUAFFFFABRRRQAUUUUAFFFFABRRRQAUUUUAFFFFABRRRQAUUUUAFFFFABRRRQAUUUUAFFFFABRRRQAUUUUAFFFFABRRRQAUUUUAFFFFABRRRQAUUUUAFFFFABRRRQAUUUUAFFFFABXH+MvH9h4WiNvHtutSYfLADwnu57D26n9axvH/xJTR/M0rRnWS/+7LOOVg9h6t/KvKdI0DWvFV+4soJbmRmzLO5+UE92Y9/1rvw+ETXtKuiOarXs+WG5X1rXdR8QX7XmpXDSyH7q9FQeijsKfo3hzV9fl8vTLGWcA4ZwMIv1Y8CvVtF+GGh6GiXOv3K3lwOfK5EY/Dq348e1dLN4lgs4Vt9Ns0SNBhQQFUD2UVljc+weDXLzK/8AXRa/kOhl1as7tHG6J8GBhZdb1Ak9TBa/1cj+Q/Gu5stD8LeF1BhtrK2kX/lpKQ0n5tz+Vcxfa7qV1kPdOqn+GP5R+lZsGk3+pufs1vJLk8vjA/M8V83V4lqYiXLSi3/XZHs0cohBc1SSX9d2dvdeOdDtc4nkmI7RRn+uBWLdfFKziz5Gmzyf78gT+WabafDuWXDX94sY7pCMn8z/AIGt+z8EaBZ4JshcOP4pzvz+HT9K3pSx1TWSUf6+Zq1l9Le8v6+Rxz/Fm9kk2WuhK7Hovmlz+i1Zt/HHjO6P7rwdIVPQsrqPzOK9EgtoLWPZbwxxJ/djUKP0qWu2NOovikZSxWGXwUV82zi7fxF4zbBl8GAj2v0T+datvrurHH2vwvfQ+8U8MgH/AI+D+lb9FaKL7nNKvCW1NL/wL/Mit5xcxCQRyx9isqFSPzqWmPKqOidWc4A/nT6o57pvQKKKKACiiigAooooAKKKKACiiigAooooAKKKKACiiigAooooAKKKKACiiigAooooAKKKKACiiigAooooAKKKKACiiigAooooAKKKKACiiigAooooAKKKKACiiigAooooAK81+IHjya1mPh7QC8upSnZLJENzR5/hXH8X8vr06TxTq17HE2maOyJeyJma6kOI7SM/xsf7x5wOvftXndvrmheEI3j0RDqGpPkTajL1Ynrt9B9OvrW9Kyd1Fyl0ivzfRL13OetUUVq7Lv8A5dx/h74ZQ26rf+KZiufmWxjbLN/vsOn0H511F14v03TLdbHTvJtoYxhYrdQSPy4FebX+vajqsjNdXLFWPKKcL/8AX/GqgmSLljz6Ct55Ri8bri6vLH+WH6yf6JerPLnm8KHu4aF33l/l/wAH5HaS+I2uHJSIkn+KRsk1Sn14R5DOC391BXNpNd3j+VbxyNn+CNSSfyrQg8Ma7KMrpF7j/ahYfzrWhw9lWH/5dr/t7X87nNUzbMaq0m/lp+RI+s3U7fKfLXPQdfzrSg17VwoA1O7AHQCU4qrH4V15OW0q6/74zU40bVIP9bp12g9TC3+FelCjhKatSjFeljhdXGTd6jl87mnDr+rDH/ExuT9ZCa0YPEerDH+mufqoP9K59EeNsOrKfQjFXIqidKm+iN6daqvtP7zpYfE2pjG6VG+qD+lXYvE14fvRwn8CP61zUdW4u1csqNPsd0MRV/mZ0a+Ipj1gj/M0ra3cuMKsae4GTWKlXLaF7iZY4xlj+lYulTWtjpjWqy0ubGkrJPO9zKxYgbQT6/5/nWvUVvAtvAsS9AOvqalrgqS5pXPRpx5Y2YUUUVBoFFFFABRRRQAUUUUAFFFFABRRRQAUUUUAFFFFABRRRQAUUUUAFFFFABRRRQAUUUUAFFFFABRRRQAUUUUAFFFFABRRRQAUUUUAFFFFABRRRQAUUUUAFFFFABXNeKfG+l+F4ikz+fekZS2jPzfVj/CP881tanBdXOmXMNjc/Zrp4yIptu7Y3Y4r5k1a1v7LV7m31MSfbUc+aZDksfXPfPXNdmDw0a8nzPboc2JrSprRGtrnirUvEM7tcSCKBm3CCLhM+p9T7mstDgc1f8PeGtT8R3PlWEGUU/vJn4RPqf6DmvVNF8KeHvDQWWfGpagvO9lyiH/ZHQfU5Nd+Jx+Dy2n77UfL+v8AhzzIYSvjJXX3nC6F4J13XQskNv8AZrVv+Xi4yoI/2R1P8q9D0f4X6LYbZL5pL+bv5h2pn/dH9Sa0p9bv5siCLy19l3Gsy4lv5s+a1ww9DnFfM1+Kfau1JO33fjuenSymlRV5K78zroI7DTohFAttbRj+BAqD8qd/aFkP+Xy3/wC/g/xrgXBB5FRNWFPMJVHsaTnyKyR6Ml3bSfcuIm+jg1NnNeYFgoyxAHuaRNVFqf3V06H/AKZsf6V61ClKqro45ZgoP3l+J6c8aSDDqrD0IzVSTSNOl+/ZQZ9QgB/SuQ03xTqc84htopLxv7pQcfj2/Gu2tXnkgVrmFYpD1RX3Y/GrqUqlHdm9GvSxC0X3ozn8NaY33YmT/dc/1qM+GLUfcmmH1wf6Vt0VKrVF1NHh6T+yjGTw7Ap5nkI9gBWlbWcNom2JcZ6k9TU9FTKpKW7KhShDWKCiiioNAooooAKKKKACiiigAooooAKKKKACiiigAooooAKKKKACiiigAooooAKKKKACiiigAooooAKKKKACiiigAooooAKKKKACiiigAooooAKKKKACiiigAooooAKKKKACub8TeCdL8U3FrPeB45YG+Z4uDIn9wn0z37c+tdJRVQnKD5ouzJlFSVmUbbSLO0tI7S3hEVrGMLDH8q/jjr+NWY7aCH/Vwov0UVLRWPsoc/O173fr95d2lZbBRVe/vYtOsJ7yYN5UKF32jJwOtebax4svdWykTeRanoiHlh7nv/Kuyhh51npscmKxcMOve1bOy1fxRpNjuicrdSj/AJZxgMB9T0FcNqevPfv+5tYLVPSNefxP/wBasinxRSTyrFEjPI5wqqMkmvThgaMNZK78zwa+PrVtFovIQszt8xLH35rq9D8FzXYW41EtBCeREPvt9fT+dbfhzwpFpqrdXirJd9QOqx/T1PvXT1zYjG29yl9/+R3YTLPt1/u/zK9pZW1hAIbWFIox2Udfr61Yoorzm23dnspJKyCiiikMKKKKACiiigAooooAKKKKACiiigAooooAKKKKACiiigAooooAKKKKACiiigAooooAKKKKACiiigAooooAKKKKACiiigAooooAKKKKACiiigAooooAKKKKACiiigAooooAKKKKACiiigAooooAa6LLG0bqGRgQykZBB7V8++JbO98D+IpbJQZNOkPmWwc/wE9AfUdP1719CVz3jHwtb+K9Ee0chLmP57eYj7j+/seh/wDrV1YSv7KeuzOfE0FWhZo8ksNUtdQAEL4kP/LNuG/+vXq/hXw4umQC7uUBvJBwD/yzHp9fWvna8s7vSdRktbmN4LqB8MOhUjuD+oNdr4d+K+s6Tsg1EDUbYcZkOJVHs3f8fzr08VCpUhameZhaFKjU5pfLyPeaK5vQPHWgeIgqWt4Irlv+Xef5Hz7dj+BNdJXiShKLtJWPaUlJXQUUUVIwooooAKKKKACiiigAooooAKKKKACiiigAooooAKKKKACiiigAooooAKKKKACiiigAooooAKKKKACiiigAooooAKKKKACiiigAooooAKKKKACiiigAooooAKKKKACiiigAooooAKKKKACiiigAooooAKKKKAOO8deBbfxVaefBth1OJcRyno4/ut7eh7V4Bf2F1pl7LZ3sDw3ERw6OOR/9b3r6wrnvFXg7TPFdpsuk8u5QYiuUHzp7H1Ht/Ku7C4t0/dnt+RzVqHPrHc+aK6vQviJ4i0LbGl39qt1/5Y3WXAHseo/PFVPE3g7VvC1wVvId9sTiO5jGUb/A+xrn69a1OrHujivKD7M900T4v6LfbY9Til0+U9WP7yP8xyPxH413tne2uoWy3NncRXEDfdkiYMp/EV8y+G/D934l1qHT7UEbjulkxxGg6sf89cV9LaXptto+mW+n2ceyCBAqjufUn3J5ryMZRpUmlDc7sPUnNe8W6KKK4joCiiigAooooAKKKKACiiigAooooAKKKKACiiigAooooAKKKKACiiigAooooAKKKKACiiigAooooAKKKKACiiigAooooAKKKKACiiigAooooAKKKKACiiigAooooAKKKKACiiigAooooAKKKKACiiigAooooAjnghuYHhniSWJxhkdQysPQg15x4h+D+n30hn0a4+wuTloXBaP8O4/X8K9LorSnVnTd4MicIz+JGB4T8J2PhPTPs1t+8nkwZ7hhhpD/AEA7Ct+iiplJyfNLcpJJWQUUUVIwooooAKKKKACiiigAooooAKKKKACiiigAooooAKKKKACiiigAooooAKKKKACiiigAooooAKKKKACiiigAooooAKKKKACiiigAooooAKKKKACiiigAooooAKKKKAIL2aa3sZ57e3a5mjjZkgVgpkIGQoJ4BPSvAL/9pDVEmdbfwvDAEYoRcTsxBHY4VcH2r6Gr5w+Mc58UfFHR/B1iFSOKREkCDH76ZgWY49F2n86ANu0+OfieK3S81HwFdGydBILiESIuwjO4FkIIxz1r1vwr4ks/F3hu01uxV0guAfkkxuQglSDj3FeA/FAfEkz3ulGzvV8MWzGOAWFuRE0I+7vK5J4xnJxkV3+ieINE8KfAE6toDyeVFbusZnAEhuWbb8wH+2c/QCgBda+P3hnRtZu9N+w6lcvaytC8sKx7GZTg7SWyRn2rf8CfFHRvH91d2un293bT20ayMlyFG5ScZG1j0OM/UV8+/Dfxn4U8JwX02vaFJqt/cSKUdoY5FjQDsXOQSSc/QV9AeFfGXhnVvB194q03To7GCyWUToYkSRdihiPl9RgigCe4+Jejw/ECLwZHbXtxqTsqs8KKY0JXccksDwvJwKq6v8WdD0jxunhNrTULjUXlih3QIhQPJjAyWB43DPFea/AyB9Z8XeI/G2qEZiViZG6B5CWYj6KuPo1Y3wrjk8afG+516dSY4nmvyD2ydqD8Nwx/u0Ae3eNPiVo3gi+sLG+gvLq6vQTHDaIrMBkAZ3MOpOB9DUnjf4i6P4CtrKXVYrqR7ssI4bdVZwABknLAYGQOvevHdKl/4WL+0a14f3lhpsjSR9wI4eEI9jIQ3/Aq5r4w6xceLPiRqMVoGlttJiaBQvRVjyZG/wC+iw/AUAfUena5Zal4bt9eRjFZT2wusy4BRCu47sZ6DrWH4H+IemePhevpdnfQxWhVXkuUVQxbOAuGPp+orxiXx0IP2bbXTopcXs1w+mNg8iMHe34bGVf+BVSfWNS8J/DTQvCWgrIut+Igb24aH/WCOQ7Y1X0LKo+gB9aAPavE3xb8H+Fp3trrUTc3aHD29mvmsp9Cfug+xOar+CPi5onjrW5tLsLS8tpo4TMpuQo3gEAgYJ55Fct4J+AGk2NrFd+Kib++Ybjao5WGP2JHLn8cex616jpfhTw7osqTaZomnWkyghZYbZFcA9fmAz+tAGxXnnib40+D/DV5NZPcz315CxSSKzj3bGHBBYkLnPoTXodeca58OPAOnajqvi7xDAHWR/Pl+0SHykOBnCjG4secHOSeKAMXTP2h/D+oatbWT6Vf26TyrEJnZCqbjjLc9BnmvYHdY0Z3YKqjJYnAAr5W0jSovi18TETTdJg0vw7ZYLx28Kx7YQf4to5dz+XvtrrfjF4q1PXvFVr8OtBkKCR447oq2PMd8EIT/dAIJ/8ArUAdrqXxy8Fadq32Bbm5vApIkuLSHfEmPfILD3UEVvX/AMQ/Dll4O/4Spbt7rSywRXt4yzFicbcHG05/vYrK074c+HvB3gHVbKKCOSSWwlW8vZFG+T5Dnn+FfQDp7nmvMPgHYw+I9G8UeHdUiNxpMvkSPEWIAfLdCOhOxf8AvmgDUuf2kfMuDHpfhWWZexlucMR/uqpx+dd98NviXb+P9Nv7iSzXT57FwJYzNvGwgkPnAwOG/KuE+KHjjRfBmkzeD/BtrbW19Mvl3UlqgHkKeCuR1kP5j611vwb8BHwj4TafUIcanqYElwjDmNMfLGffBJPucdqAJNY+OPgfSJmhW/mv5FOD9ii3r+DEhT+BNSeFPjL4Y8X65Do9lHfwXcwYxi5iVVbaCSAVY84B/Kub1T4Z/Db4f6Pc6zrsM16AxMUc8xG9jkrGiLjP459TXEfB/wAMy+LfiJL4oSzTTtK0+bzUitxtQPj5Il9cDknv3+9QB9NuxRGYKWIGdoxk/nWZZ+ILG9uY7eMyLNJgqjrg4KBwfpg/z9K1arR6fZwyiWO1hSQAAMqAEADA59gSKALNFFFABRRRQAUUUUAFFFFABRRRQAUUUUAFFFFABRRRQAUUUUAFFFFABRRRQAUUUUAFFFFABRRRQAUUUUAFFFFABRRRQAUUUUAFFFFADZJEiieSRgqICzE9gK+PND8d21h8VLjxjqNpLdhp5po4kYAguCF69gD+gr7DdEkjZHUMjAhlYZBHoawW8C+EXfe3hfRi3r9hj/8AiaAPF7/42eK/Gch0bwdoL208w2+arGaVQe4OAqfU5x6is/4jeF9T8EfCTRdGkZ5xc373eozqxKLMVAVPpjPPcrnvX0fZafZadD5NjaQWsX9yCMIv5AUX+nWWq2b2eoWkN1bSY3wzoHRsHIyDx1FAHgfhX4lfDLw74Y061l0OSa/ht0W4lXT4izyY+Y7icnnNafxK8d6XqnwWiutEhNtHrF19nMRRUdQjEtkLx/Cv4MK9Si8C+EoTmPwxoyn1+wx/4U7VfD3hP+z0/tXStIWytyWX7RDGscZOMkZGBnA/KgDxiwmHgz9mWacHZea47qvqfMOz/wBFITVX4Wg+E/hD4t8Xt8k8ym3tmPqBtUj/AIHJ/wCO1n/E/wAQR+PfEWk+D/Btus9hY/u4VtlxG8h4yuOAiqMZ6fePTmve9E8G6Xpvgmw8M3dpb3trbxKJEmjDJJJnczYPqxJoA8Y+Byp4f8G+LfGMyg+RGY4ie5RC5H4lkFVfgV4bXxLJ4rvb7Li4tGsjI3OTNkufr8o/OvoGLw3okGkS6TDpFlHp0pzJarAojc8clcYPQflUulaJpWhwPDpWnWtjE7b3S2iWMM2MZIHegD4kt9Jvp/EMHhyTes5vvs3lE8JIWCHj8B+Ve3+JL3Tvh98cbXWdasp20oaYsNg8SBvLKoE4BI6DcPX5ga9j/wCET8OnVf7V/sPT/wC0PM837V9mTzN/97djOferOq6JpWuQLBqunWt9Eh3KtxCsgU+oyOKAPCfGXx7udU026tPCOn3VvGExNqEyjdGpOPlAyFJJwGJ78DNWP2c11u5l1W7uL27fSIUEMUMkhMZlJDEqDwCAOcf3q7Dxf8Ih4nms7W11hdL0GFw7abaWaIpbH3gVxlu3zA4zXeaFoWn+G9Ht9K0u3EFpAuFUcknuSe5J5JoAm1O8bTtLur1LWa6aCJpBBCAXkwM4XPevjvx58RdZ8eahvvG8ixibMFlGfkT3P95vc/hivs+ue03wN4Y0jVLnU7PRrVL24lMrzFNzBicnbn7o9higD57+HviX4g+GdKFpoHg37VaSP5kkrafMWlJ7lwQOnAqLTtTvdP8Ajxp2v+JNKn0j7bc72julKhd6GPcCQPlDHr2xX1VWVrnhrRfEtstvrOmW97Gmdnmpkpnrtbqv4GgDxn4sfFm31a0l8JeE2a9luz5NxcwAsGBOPLjx94noSOMcDOeMHVl8TfB/4fWlhZ2wtrvWiZL3UVbLQtjiBf7pC87vUtjpmvc/Dnw+8LeFJmn0fSIYLg5/fOWkkAPYMxJA+lbWp6Tp+tWf2PU7OG7ttyv5UyBlyDkHBoA+L/DGieKtS1OLUNA0u7u7iGXzFnEHmIrg5ySwK5zzzXsI8Z/FvwPYjVvFmlxX2lBgkgLQq6k/dOYugzjkg+ncV7xFFHBEkUMaRxoMKiKAFHoAKg1HT7XVtNudPvoVmtbiMxyxt0KkUAfFXi3xjrPjbWDfarOXP3YYI8iOJT/Co/r1NeheEfE/xT0vRraw0DwuRYQr8gOmuFc92LEjJPc5r3fwz4A8M+EolGlaXCk4HNzKN8zf8CPI+gwPaumoA4Dwd4412/YWfi7wzeaRdk4S5WBzbP7Fudh+pwfXtXf0UUAFFFFABRRRQAUUUUAFFFFABRRRQAUUUUAFFFFABRRRQAUUUUAFFFFABRRRQAUUUUAFFFFABRRRQAUUUUAFFFFABRRRQAUUUUAFFFFABRRRQAUUUUAFIyq6lWUMpGCCMgilqtf39tpljNeXcgjgiXczH+X1ppNuyE2krsg0/QtI0iSWTTdLsrOSY5ka3gWMv9SBzVx7iGNtrzRq3ozAGvO47jxL48kd7WZtK0UMVDjO+T8uT+YH1q9H8KtF2fvru+kkPV96jn6ba6nh6cNKs7Pslc41iatTWjC67t2v6HdAgjIorzubwfrvhoG68NarNMictaTfxD2HQn8AfSui8KeKofEds6PH5F/BxPAe3uPb+VROhaPPTfMvy9UXTxN5+zqR5Zfg/RnRUUyaaK2gknnkWOKNS7u5wFUDJJPpXid54w8X/FLWLjSvAznTNCgbZPqr5Vn+h6j2Vee5IzXOdR7TNd21tjz7iKLPTe4XP51IjpIgdGVlPQqcg15Bbfs8aDIpl1jWtWv7xuXlEioCfXBDH8zVa6+Cur+Gi194C8U31tcp8wtrlxtl9iVAU/RlIoA9qorzX4d/Eu413UJvDPia0/s7xLa5DRkbVnA6lR2bHOOhHI46elUAFNeWOIZkdUHqxxXEap4m1PWtUfRvDCjKcTXh6L64PYe/U9qIfhtbz/vdW1S8u7g/eZWAH65JqOdv4UegsFCnFSxM+Vvpa7+fY7dJEkXcjqw9VOadXCzfDr7GTPoerXVrcDkeY3B9srjH61NoPim+g1QaF4jjEV70in6LL6e3PYjr060c7WkkEsFGcHPDz5rbq1n93X5HaUUUVZ54UUUUAFFFFABRRRQAUUUUAFFFFABRRRQAUUUUAFFFFABRRRQAUUUUAFFFFABRRRQAUUUUAFFFFABRRRQAUUUUAFFFFABRRRQAUUUUAFFFFABRRRQAUUUUAFFFFABXn/jUya54p0nwzG5WFz59xt7jn+QDfmK9ArgZSIPjJCZeBNafu8/7p/8AiTXVhNJuXVJtHHjtYRg9pSSfod1BBFa28cECLHFGoVEUcADtUlFFcu52JW0CvO/F0I8NeLNM8R2o2RzyeVdqOA3qfxXP4qDXcahqMOnxb5OXP3UHU1558Q7m/utDtvtEaxxy3I8qLHzE7W59e/61eExMFio0Fq5aNLon37HPjqL+qyq7cuq9V2K3x11i7TQdL8M6c2LrXboQcHqgK8fizJ+Ga9B8MeHrLwr4es9HsECxW6AFsYMjfxOfcnmvO/G01loPiLwqutwNeXM822yuyMi2kDJ1yemSp/DpXoNtrM0NwLbU4vKc9JB0P+fWvP8ArqjLlqxcfN7fej0Pq7avBp/mbVFFUdW1ez0Swe8vZNka8ADksfQDua7TllJRTlJ2SPLvjloT2thY+ONL/c6ppE8e+VRy0ZbC59cMR+DGus13xSJvh1bavaHY2pwR+Vg8p5i5P4gZH1rhPiT4i17Wvh7q139lSy0UqiDfjdNl1AwT1554A6dapWuh6vYfDLw/e3WoyS2skUbR2zZxFuUsp546fzrOUvdbQYLFc9WE4U3NX20V+ul2tD1/wnoseiaDBCEAnkUSTt3LEdPw6VuV5/a+L9Z0KeGDxNah7WXHl3sI4I9eOD+h9q72GaK4hSaGRZInUMrqcgg96qLVrISxqxVSU3fmvqnuh9cv470ZNS0CW5RcXVmDNG464HLD8ufqBXUVR1mRIdEv5JMbFt5Cc/7ppyV1ZnVhakqdaM4bplbwxqbav4cs7yQ5lZNsn+8pwT+OM/jWvXJ/DmNk8IQs3R5XZfpnH8wa6ylB3imVjYRp4icI7JsKKKKo5gooooAKKKKACiiigAooooAKKKKACiiigAooooAKKKKACiiigAooooAKKKKACiiigAooooAKKKKACiiigAooooAKKKKACiiigAooooAKKKKACiiigAooooAK4rx/pN00dpr+nAm805tzADJZM5/HB/Qmu1o61pSqOlNSRlXpKrBwZk+HvEFn4i01Lq2cCQACWIn5o29D7eh71qswVSxOABkmuK1XwCRfHUvDt62m3h5KAkRt+XT6cj2qsH8fwAxXkdpPa4xLMpXOzuRyO3tWlWnT5XUpyVkr2ej/AOCYUq1WMlTqwd+61Xr5G5ZGO8ubjV711WCE/JvOFUDufpXNQyt488bQ3ESt/Y2lnKsRgSPnP6kD8B71JH4Rv/EThrzVWi0gNlLaI8kjrnsOc8813WnabaaVZR2dlCsUKdFHf3J7mubLlTw+GVSLvOau32v+vTyNsYqmIruElanF/fbb5dfM474teDpfGPgySKyXOpWT/abXHBZgOU/EdPcCqPw+8a2XxA8Nrp986w6/ZpsuIX4csvHmKPQ9x2PHpXpNeceNfhHYeI9R/tzR7yTRdeU7/tMGQsjerAEEH/aB+uaU4RnFxkrpm8ZOL5ludjoN08ltJbTf623bac+n+Qa5Foh4y8dXC3BzpWlfKUJ4Zs45+pB/Ba4yyi+M2j6jc21o2matKvDzOycj1yShJqGw8FeJPGrXNtFr/wDZmkF8X8UeTJK/PGBjIx6nHsa5cKmqUYSd7XX3HNmSVTEU6bVoy1a9Ff7rk/jbVf8AhanjDT/A/h19+j2com1C7i+5hePlPTABIHYsR2Ga9f1nQoNR8NyaTEqxIsQWAdkK/d/DgD6VX8JeDdG8FaULDSLfYGwZZnOZJm9WP9Og7Vv11tXVjrpzlTkpx3RwfhnUbbVdLk8K67GFu4AYgknBdR0wf7w/oDS+CrifSNa1DwtdSFxATLbsf7vB/UEH862vEXhGx18ics1tep9y4jHPtkd/51wT2niLS/G9vDFcRX2qCE+WzHhk2twxOOcA9T6c1k7xtc1xmHoYqrDE0ZxhO9mpOyd97Pr3SZ69XCeMtZbVZk8MaQfOuZ3AnZTwgHOCf1PoBSPpnjnWR5V7fQafbtw4iI3Ef8B5/UV0Xh/wxYeHYSLdTJcOMSTv95vb2HtVNuWmyOynCjg37SUlOa2S1V+7fl2Rf0ywj0vTLaxh+5DGEB9T3P4nmrdFFaHmSk5Nye7CiiigQUUUUAFFFFABRRRQAUUUUAFFFFABRRRQAUUUUAFFFFABRRRQAUUUUAFFFFABRRRQAUUUUAFFFFABRRRQAUUUUAFFFFABRRRQAUUUUAFFFFABRRRQAUUUUAFFFFABSOodGRhkMMEUtFAGDo8xsLybTJzg7t0ZPet6qGpaXFqEYOdky/ccdqoLd6vp42XFsblB0dOT+Y/qK82nOWDXs6ibh0a1suz9DrlFV/fi/e6r/I3qr3t3HZWzzSHgDgep9Kyzrl5J8sGmS7/VskD9KSHSru/nW41R/lXlYV6VUsb7RcuHTb72aS9biWH5NarsvxZLoFvIIZbyYfvLht34f5Ncrazjwf49u7e5OzTtUPmRyH7qtnP6EkfiDXoIAAAAwB0FZuu6FZ+INPNrdqeOY5F+8jeoroo0FSpKEen9M8/HRnXkqsNJJ3X5W+40+tFeewt4x8JD7OLYaxp6cIUyXUenHI/Iipz4/wBTkGyDwremY8YJYgH/AL4rXnXU51mFNaVE4vtZ/pudrd3UFlayXNzIscMa7mZugFcR4OSXXfEuo+J5kKQtmG2DenA/QAD6k1GNC8SeLrhJNfkFjp6ncLWPgt+HP5n8q7u0tILG1jtbaNY4Y12oi9AKNZO/QmKniakZyVoR1V92+9uiRNRRRVno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152" name="AutoShape 8" descr="data:image/jpeg;base64,/9j/4AAQSkZJRgABAQAAAQABAAD/2wBDAAgGBgcGBQgHBwcJCQgKDBQNDAsLDBkSEw8UHRofHh0aHBwgJC4nICIsIxwcKDcpLDAxNDQ0Hyc5PTgyPC4zNDL/2wBDAQkJCQwLDBgNDRgyIRwhMjIyMjIyMjIyMjIyMjIyMjIyMjIyMjIyMjIyMjIyMjIyMjIyMjIyMjIyMjIyMjIyMjL/wAARCAEzAfQ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3+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5LxL8RND8OF4GlN3erx9ngIO0/7TdF/n7VUISm7RVyZSUVdnW1R1HWdN0mPfqF/b2w7ebIAT9B1P4V4XrnxS8Q6sWS2lXT7c9Et/v4936/lisvw3oL+J9TZ77U4bW3U5muLmYBm9l3Hk/yrtWC5Y81WVkYqu5y5aauz2eH4iaZqV99h0O0vNUuPWGPYij1Zmxge+K6uBpmhVriNI5T1VHLAfjgZ/Ksfw/a+H9GsEstImtBGOpSVWZz6sc8mtyuObg37i0N1Gcfj3CiiioGFFFFABRRRQAUUUUAFFFFABRRRQAUUUUAFFFFABRRRQAUUUUAFFFFABRRRQAUUUUAFFFFABRRRQAUUUUAFFFFABRRRQAUUUUAFFFFABRRRQAUUUUAFFFFABRRRQAUUUUAFFFFABRRRQAUUUUAFFFFAHAfFW716y0COXS5jFZltl20YIkAPTnsvY49vWvBq+s7m2hvLWW2uI1khlUo6N0YHqK+d/E3gfUtF8QS2VraXN1bN88DxRlyyHscDqOh/PvXp4PEU4QalpbU5auHqVaiUNW9DllXPJ6U+tO88O6vp1p9qvdPntYc4DTr5eT6AHkmsvcPWvLxNTEYyV4xfKttD7bLqOBy2nyyqR53u7r7l5C1ctNW1HTyDZ391bkf88pWX+RqluHrRuFYLBYnpBnZLNcA9JVIs95+G3jJvEOntYX8u7UrYZLN1lT+99R0P4HvXd186eF9D8VJqdtqWkaZch4mDLJIvlow7jLYBBHFfQ9u8kltE80XlSsoLx7g209xkda2gpxVpqzPl8xhh/a8+HknF9uhJRRRVHnhRRRQAUUUUAFFFFABRRRQAUUUUAFFFFABRRRQAUUUUAFFFFABRRRQAUUUUAFFFFABRRRQAUUUUAFFFFABRRRQAUUUUAFFFFABRRRQAUUUUAFFFFABRRRQAUUUUAFFFFABRRRQAUUUUAFFFFABXH+MvH9h4WiNvHtutSYfLADwnu57D26n9axvH/xJTR/M0rRnWS/+7LOOVg9h6t/KvKdI0DWvFV+4soJbmRmzLO5+UE92Y9/1rvw+ETXtKuiOarXs+WG5X1rXdR8QX7XmpXDSyH7q9FQeijsKfo3hzV9fl8vTLGWcA4ZwMIv1Y8CvVtF+GGh6GiXOv3K3lwOfK5EY/Dq348e1dLN4lgs4Vt9Ns0SNBhQQFUD2UVljc+weDXLzK/8AXRa/kOhl1as7tHG6J8GBhZdb1Ak9TBa/1cj+Q/Gu5stD8LeF1BhtrK2kX/lpKQ0n5tz+Vcxfa7qV1kPdOqn+GP5R+lZsGk3+pufs1vJLk8vjA/M8V83V4lqYiXLSi3/XZHs0cohBc1SSX9d2dvdeOdDtc4nkmI7RRn+uBWLdfFKziz5Gmzyf78gT+WabafDuWXDX94sY7pCMn8z/AIGt+z8EaBZ4JshcOP4pzvz+HT9K3pSx1TWSUf6+Zq1l9Le8v6+Rxz/Fm9kk2WuhK7Hovmlz+i1Zt/HHjO6P7rwdIVPQsrqPzOK9EgtoLWPZbwxxJ/djUKP0qWu2NOovikZSxWGXwUV82zi7fxF4zbBl8GAj2v0T+datvrurHH2vwvfQ+8U8MgH/AI+D+lb9FaKL7nNKvCW1NL/wL/Mit5xcxCQRyx9isqFSPzqWmPKqOidWc4A/nT6o57pvQKKKKACiiigAooooAKKKKACiiigAooooAKKKKACiiigAooooAKKKKACiiigAooooAKKKKACiiigAooooAKKKKACiiigAooooAKKKKACiiigAooooAKKKKACiiigAooooAK81+IHjya1mPh7QC8upSnZLJENzR5/hXH8X8vr06TxTq17HE2maOyJeyJma6kOI7SM/xsf7x5wOvftXndvrmheEI3j0RDqGpPkTajL1Ynrt9B9OvrW9Kyd1Fyl0ivzfRL13OetUUVq7Lv8A5dx/h74ZQ26rf+KZiufmWxjbLN/vsOn0H511F14v03TLdbHTvJtoYxhYrdQSPy4FebX+vajqsjNdXLFWPKKcL/8AX/GqgmSLljz6Ct55Ri8bri6vLH+WH6yf6JerPLnm8KHu4aF33l/l/wAH5HaS+I2uHJSIkn+KRsk1Sn14R5DOC391BXNpNd3j+VbxyNn+CNSSfyrQg8Ma7KMrpF7j/ahYfzrWhw9lWH/5dr/t7X87nNUzbMaq0m/lp+RI+s3U7fKfLXPQdfzrSg17VwoA1O7AHQCU4qrH4V15OW0q6/74zU40bVIP9bp12g9TC3+FelCjhKatSjFeljhdXGTd6jl87mnDr+rDH/ExuT9ZCa0YPEerDH+mufqoP9K59EeNsOrKfQjFXIqidKm+iN6daqvtP7zpYfE2pjG6VG+qD+lXYvE14fvRwn8CP61zUdW4u1csqNPsd0MRV/mZ0a+Ipj1gj/M0ra3cuMKsae4GTWKlXLaF7iZY4xlj+lYulTWtjpjWqy0ubGkrJPO9zKxYgbQT6/5/nWvUVvAtvAsS9AOvqalrgqS5pXPRpx5Y2YUUUVBoFFFFABRRRQAUUUUAFFFFABRRRQAUUUUAFFFFABRRRQAUUUUAFFFFABRRRQAUUUUAFFFFABRRRQAUUUUAFFFFABRRRQAUUUUAFFFFABRRRQAUUUUAFFFFABXNeKfG+l+F4ikz+fekZS2jPzfVj/CP881tanBdXOmXMNjc/Zrp4yIptu7Y3Y4r5k1a1v7LV7m31MSfbUc+aZDksfXPfPXNdmDw0a8nzPboc2JrSprRGtrnirUvEM7tcSCKBm3CCLhM+p9T7mstDgc1f8PeGtT8R3PlWEGUU/vJn4RPqf6DmvVNF8KeHvDQWWfGpagvO9lyiH/ZHQfU5Nd+Jx+Dy2n77UfL+v8AhzzIYSvjJXX3nC6F4J13XQskNv8AZrVv+Xi4yoI/2R1P8q9D0f4X6LYbZL5pL+bv5h2pn/dH9Sa0p9bv5siCLy19l3Gsy4lv5s+a1ww9DnFfM1+Kfau1JO33fjuenSymlRV5K78zroI7DTohFAttbRj+BAqD8qd/aFkP+Xy3/wC/g/xrgXBB5FRNWFPMJVHsaTnyKyR6Ml3bSfcuIm+jg1NnNeYFgoyxAHuaRNVFqf3V06H/AKZsf6V61ClKqro45ZgoP3l+J6c8aSDDqrD0IzVSTSNOl+/ZQZ9QgB/SuQ03xTqc84htopLxv7pQcfj2/Gu2tXnkgVrmFYpD1RX3Y/GrqUqlHdm9GvSxC0X3ozn8NaY33YmT/dc/1qM+GLUfcmmH1wf6Vt0VKrVF1NHh6T+yjGTw7Ap5nkI9gBWlbWcNom2JcZ6k9TU9FTKpKW7KhShDWKCiiioNAooooAKKKKACiiigAooooAKKKKACiiigAooooAKKKKACiiigAooooAKKKKACiiigAooooAKKKKACiiigAooooAKKKKACiiigAooooAKKKKACiiigAooooAKKKKACub8TeCdL8U3FrPeB45YG+Z4uDIn9wn0z37c+tdJRVQnKD5ouzJlFSVmUbbSLO0tI7S3hEVrGMLDH8q/jjr+NWY7aCH/Vwov0UVLRWPsoc/O173fr95d2lZbBRVe/vYtOsJ7yYN5UKF32jJwOtebax4svdWykTeRanoiHlh7nv/Kuyhh51npscmKxcMOve1bOy1fxRpNjuicrdSj/AJZxgMB9T0FcNqevPfv+5tYLVPSNefxP/wBasinxRSTyrFEjPI5wqqMkmvThgaMNZK78zwa+PrVtFovIQszt8xLH35rq9D8FzXYW41EtBCeREPvt9fT+dbfhzwpFpqrdXirJd9QOqx/T1PvXT1zYjG29yl9/+R3YTLPt1/u/zK9pZW1hAIbWFIox2Udfr61Yoorzm23dnspJKyCiiikMKKKKACiiigAooooAKKKKACiiigAooooAKKKKACiiigAooooAKKKKACiiigAooooAKKKKACiiigAooooAKKKKACiiigAooooAKKKKACiiigAooooAKKKKACiiigAooooAKKKKACiiigAooooAa6LLG0bqGRgQykZBB7V8++JbO98D+IpbJQZNOkPmWwc/wE9AfUdP1719CVz3jHwtb+K9Ee0chLmP57eYj7j+/seh/wDrV1YSv7KeuzOfE0FWhZo8ksNUtdQAEL4kP/LNuG/+vXq/hXw4umQC7uUBvJBwD/yzHp9fWvna8s7vSdRktbmN4LqB8MOhUjuD+oNdr4d+K+s6Tsg1EDUbYcZkOJVHs3f8fzr08VCpUhameZhaFKjU5pfLyPeaK5vQPHWgeIgqWt4Irlv+Xef5Hz7dj+BNdJXiShKLtJWPaUlJXQUUUVIwooooAKKKKACiiigAooooAKKKKACiiigAooooAKKKKACiiigAooooAKKKKACiiigAooooAKKKKACiiigAooooAKKKKACiiigAooooAKKKKACiiigAooooAKKKKACiiigAooooAKKKKACiiigAooooAKKKKAOO8deBbfxVaefBth1OJcRyno4/ut7eh7V4Bf2F1pl7LZ3sDw3ERw6OOR/9b3r6wrnvFXg7TPFdpsuk8u5QYiuUHzp7H1Ht/Ku7C4t0/dnt+RzVqHPrHc+aK6vQviJ4i0LbGl39qt1/5Y3WXAHseo/PFVPE3g7VvC1wVvId9sTiO5jGUb/A+xrn69a1OrHujivKD7M900T4v6LfbY9Til0+U9WP7yP8xyPxH413tne2uoWy3NncRXEDfdkiYMp/EV8y+G/D934l1qHT7UEbjulkxxGg6sf89cV9LaXptto+mW+n2ceyCBAqjufUn3J5ryMZRpUmlDc7sPUnNe8W6KKK4joCiiigAooooAKKKKACiiigAooooAKKKKACiiigAooooAKKKKACiiigAooooAKKKKACiiigAooooAKKKKACiiigAooooAKKKKACiiigAooooAKKKKACiiigAooooAKKKKACiiigAooooAKKKKACiiigAooooAjnghuYHhniSWJxhkdQysPQg15x4h+D+n30hn0a4+wuTloXBaP8O4/X8K9LorSnVnTd4MicIz+JGB4T8J2PhPTPs1t+8nkwZ7hhhpD/AEA7Ct+iiplJyfNLcpJJWQUUUVIwooooAKKKKACiiigAooooAKKKKACiiigAooooAKKKKACiiigAooooAKKKKACiiigAooooAKKKKACiiigAooooAKKKKACiiigAooooAKKKKACiiigAooooAKKKKAIL2aa3sZ57e3a5mjjZkgVgpkIGQoJ4BPSvAL/9pDVEmdbfwvDAEYoRcTsxBHY4VcH2r6Gr5w+Mc58UfFHR/B1iFSOKREkCDH76ZgWY49F2n86ANu0+OfieK3S81HwFdGydBILiESIuwjO4FkIIxz1r1vwr4ks/F3hu01uxV0guAfkkxuQglSDj3FeA/FAfEkz3ulGzvV8MWzGOAWFuRE0I+7vK5J4xnJxkV3+ieINE8KfAE6toDyeVFbusZnAEhuWbb8wH+2c/QCgBda+P3hnRtZu9N+w6lcvaytC8sKx7GZTg7SWyRn2rf8CfFHRvH91d2un293bT20ayMlyFG5ScZG1j0OM/UV8+/Dfxn4U8JwX02vaFJqt/cSKUdoY5FjQDsXOQSSc/QV9AeFfGXhnVvB194q03To7GCyWUToYkSRdihiPl9RgigCe4+Jejw/ECLwZHbXtxqTsqs8KKY0JXccksDwvJwKq6v8WdD0jxunhNrTULjUXlih3QIhQPJjAyWB43DPFea/AyB9Z8XeI/G2qEZiViZG6B5CWYj6KuPo1Y3wrjk8afG+516dSY4nmvyD2ydqD8Nwx/u0Ae3eNPiVo3gi+sLG+gvLq6vQTHDaIrMBkAZ3MOpOB9DUnjf4i6P4CtrKXVYrqR7ssI4bdVZwABknLAYGQOvevHdKl/4WL+0a14f3lhpsjSR9wI4eEI9jIQ3/Aq5r4w6xceLPiRqMVoGlttJiaBQvRVjyZG/wC+iw/AUAfUena5Zal4bt9eRjFZT2wusy4BRCu47sZ6DrWH4H+IemePhevpdnfQxWhVXkuUVQxbOAuGPp+orxiXx0IP2bbXTopcXs1w+mNg8iMHe34bGVf+BVSfWNS8J/DTQvCWgrIut+Igb24aH/WCOQ7Y1X0LKo+gB9aAPavE3xb8H+Fp3trrUTc3aHD29mvmsp9Cfug+xOar+CPi5onjrW5tLsLS8tpo4TMpuQo3gEAgYJ55Fct4J+AGk2NrFd+Kib++Ybjao5WGP2JHLn8cex616jpfhTw7osqTaZomnWkyghZYbZFcA9fmAz+tAGxXnnib40+D/DV5NZPcz315CxSSKzj3bGHBBYkLnPoTXodeca58OPAOnajqvi7xDAHWR/Pl+0SHykOBnCjG4secHOSeKAMXTP2h/D+oatbWT6Vf26TyrEJnZCqbjjLc9BnmvYHdY0Z3YKqjJYnAAr5W0jSovi18TETTdJg0vw7ZYLx28Kx7YQf4to5dz+XvtrrfjF4q1PXvFVr8OtBkKCR447oq2PMd8EIT/dAIJ/8ArUAdrqXxy8Fadq32Bbm5vApIkuLSHfEmPfILD3UEVvX/AMQ/Dll4O/4Spbt7rSywRXt4yzFicbcHG05/vYrK074c+HvB3gHVbKKCOSSWwlW8vZFG+T5Dnn+FfQDp7nmvMPgHYw+I9G8UeHdUiNxpMvkSPEWIAfLdCOhOxf8AvmgDUuf2kfMuDHpfhWWZexlucMR/uqpx+dd98NviXb+P9Nv7iSzXT57FwJYzNvGwgkPnAwOG/KuE+KHjjRfBmkzeD/BtrbW19Mvl3UlqgHkKeCuR1kP5j611vwb8BHwj4TafUIcanqYElwjDmNMfLGffBJPucdqAJNY+OPgfSJmhW/mv5FOD9ii3r+DEhT+BNSeFPjL4Y8X65Do9lHfwXcwYxi5iVVbaCSAVY84B/Kub1T4Z/Db4f6Pc6zrsM16AxMUc8xG9jkrGiLjP459TXEfB/wAMy+LfiJL4oSzTTtK0+bzUitxtQPj5Il9cDknv3+9QB9NuxRGYKWIGdoxk/nWZZ+ILG9uY7eMyLNJgqjrg4KBwfpg/z9K1arR6fZwyiWO1hSQAAMqAEADA59gSKALNFFFABRRRQAUUUUAFFFFABRRRQAUUUUAFFFFABRRRQAUUUUAFFFFABRRRQAUUUUAFFFFABRRRQAUUUUAFFFFABRRRQAUUUUAFFFFADZJEiieSRgqICzE9gK+PND8d21h8VLjxjqNpLdhp5po4kYAguCF69gD+gr7DdEkjZHUMjAhlYZBHoawW8C+EXfe3hfRi3r9hj/8AiaAPF7/42eK/Gch0bwdoL208w2+arGaVQe4OAqfU5x6is/4jeF9T8EfCTRdGkZ5xc373eozqxKLMVAVPpjPPcrnvX0fZafZadD5NjaQWsX9yCMIv5AUX+nWWq2b2eoWkN1bSY3wzoHRsHIyDx1FAHgfhX4lfDLw74Y061l0OSa/ht0W4lXT4izyY+Y7icnnNafxK8d6XqnwWiutEhNtHrF19nMRRUdQjEtkLx/Cv4MK9Si8C+EoTmPwxoyn1+wx/4U7VfD3hP+z0/tXStIWytyWX7RDGscZOMkZGBnA/KgDxiwmHgz9mWacHZea47qvqfMOz/wBFITVX4Wg+E/hD4t8Xt8k8ym3tmPqBtUj/AIHJ/wCO1n/E/wAQR+PfEWk+D/Btus9hY/u4VtlxG8h4yuOAiqMZ6fePTmve9E8G6Xpvgmw8M3dpb3trbxKJEmjDJJJnczYPqxJoA8Y+Byp4f8G+LfGMyg+RGY4ie5RC5H4lkFVfgV4bXxLJ4rvb7Li4tGsjI3OTNkufr8o/OvoGLw3okGkS6TDpFlHp0pzJarAojc8clcYPQflUulaJpWhwPDpWnWtjE7b3S2iWMM2MZIHegD4kt9Jvp/EMHhyTes5vvs3lE8JIWCHj8B+Ve3+JL3Tvh98cbXWdasp20oaYsNg8SBvLKoE4BI6DcPX5ga9j/wCET8OnVf7V/sPT/wC0PM837V9mTzN/97djOferOq6JpWuQLBqunWt9Eh3KtxCsgU+oyOKAPCfGXx7udU026tPCOn3VvGExNqEyjdGpOPlAyFJJwGJ78DNWP2c11u5l1W7uL27fSIUEMUMkhMZlJDEqDwCAOcf3q7Dxf8Ih4nms7W11hdL0GFw7abaWaIpbH3gVxlu3zA4zXeaFoWn+G9Ht9K0u3EFpAuFUcknuSe5J5JoAm1O8bTtLur1LWa6aCJpBBCAXkwM4XPevjvx58RdZ8eahvvG8ixibMFlGfkT3P95vc/hivs+ue03wN4Y0jVLnU7PRrVL24lMrzFNzBicnbn7o9higD57+HviX4g+GdKFpoHg37VaSP5kkrafMWlJ7lwQOnAqLTtTvdP8Ajxp2v+JNKn0j7bc72julKhd6GPcCQPlDHr2xX1VWVrnhrRfEtstvrOmW97Gmdnmpkpnrtbqv4GgDxn4sfFm31a0l8JeE2a9luz5NxcwAsGBOPLjx94noSOMcDOeMHVl8TfB/4fWlhZ2wtrvWiZL3UVbLQtjiBf7pC87vUtjpmvc/Dnw+8LeFJmn0fSIYLg5/fOWkkAPYMxJA+lbWp6Tp+tWf2PU7OG7ttyv5UyBlyDkHBoA+L/DGieKtS1OLUNA0u7u7iGXzFnEHmIrg5ySwK5zzzXsI8Z/FvwPYjVvFmlxX2lBgkgLQq6k/dOYugzjkg+ncV7xFFHBEkUMaRxoMKiKAFHoAKg1HT7XVtNudPvoVmtbiMxyxt0KkUAfFXi3xjrPjbWDfarOXP3YYI8iOJT/Co/r1NeheEfE/xT0vRraw0DwuRYQr8gOmuFc92LEjJPc5r3fwz4A8M+EolGlaXCk4HNzKN8zf8CPI+gwPaumoA4Dwd4412/YWfi7wzeaRdk4S5WBzbP7Fudh+pwfXtXf0UUAFFFFABRRRQAUUUUAFFFFABRRRQAUUUUAFFFFABRRRQAUUUUAFFFFABRRRQAUUUUAFFFFABRRRQAUUUUAFFFFABRRRQAUUUUAFFFFABRRRQAUUUUAFIyq6lWUMpGCCMgilqtf39tpljNeXcgjgiXczH+X1ppNuyE2krsg0/QtI0iSWTTdLsrOSY5ka3gWMv9SBzVx7iGNtrzRq3ozAGvO47jxL48kd7WZtK0UMVDjO+T8uT+YH1q9H8KtF2fvru+kkPV96jn6ba6nh6cNKs7Pslc41iatTWjC67t2v6HdAgjIorzubwfrvhoG68NarNMictaTfxD2HQn8AfSui8KeKofEds6PH5F/BxPAe3uPb+VROhaPPTfMvy9UXTxN5+zqR5Zfg/RnRUUyaaK2gknnkWOKNS7u5wFUDJJPpXid54w8X/FLWLjSvAznTNCgbZPqr5Vn+h6j2Vee5IzXOdR7TNd21tjz7iKLPTe4XP51IjpIgdGVlPQqcg15Bbfs8aDIpl1jWtWv7xuXlEioCfXBDH8zVa6+Cur+Gi194C8U31tcp8wtrlxtl9iVAU/RlIoA9qorzX4d/Eu413UJvDPia0/s7xLa5DRkbVnA6lR2bHOOhHI46elUAFNeWOIZkdUHqxxXEap4m1PWtUfRvDCjKcTXh6L64PYe/U9qIfhtbz/vdW1S8u7g/eZWAH65JqOdv4UegsFCnFSxM+Vvpa7+fY7dJEkXcjqw9VOadXCzfDr7GTPoerXVrcDkeY3B9srjH61NoPim+g1QaF4jjEV70in6LL6e3PYjr060c7WkkEsFGcHPDz5rbq1n93X5HaUUUVZ54UUUUAFFFFABRRRQAUUUUAFFFFABRRRQAUUUUAFFFFABRRRQAUUUUAFFFFABRRRQAUUUUAFFFFABRRRQAUUUUAFFFFABRRRQAUUUUAFFFFABRRRQAUUUUAFFFFABXn/jUya54p0nwzG5WFz59xt7jn+QDfmK9ArgZSIPjJCZeBNafu8/7p/8AiTXVhNJuXVJtHHjtYRg9pSSfod1BBFa28cECLHFGoVEUcADtUlFFcu52JW0CvO/F0I8NeLNM8R2o2RzyeVdqOA3qfxXP4qDXcahqMOnxb5OXP3UHU1558Q7m/utDtvtEaxxy3I8qLHzE7W59e/61eExMFio0Fq5aNLon37HPjqL+qyq7cuq9V2K3x11i7TQdL8M6c2LrXboQcHqgK8fizJ+Ga9B8MeHrLwr4es9HsECxW6AFsYMjfxOfcnmvO/G01loPiLwqutwNeXM822yuyMi2kDJ1yemSp/DpXoNtrM0NwLbU4vKc9JB0P+fWvP8ArqjLlqxcfN7fej0Pq7avBp/mbVFFUdW1ez0Swe8vZNka8ADksfQDua7TllJRTlJ2SPLvjloT2thY+ONL/c6ppE8e+VRy0ZbC59cMR+DGus13xSJvh1bavaHY2pwR+Vg8p5i5P4gZH1rhPiT4i17Wvh7q139lSy0UqiDfjdNl1AwT1554A6dapWuh6vYfDLw/e3WoyS2skUbR2zZxFuUsp546fzrOUvdbQYLFc9WE4U3NX20V+ul2tD1/wnoseiaDBCEAnkUSTt3LEdPw6VuV5/a+L9Z0KeGDxNah7WXHl3sI4I9eOD+h9q72GaK4hSaGRZInUMrqcgg96qLVrISxqxVSU3fmvqnuh9cv470ZNS0CW5RcXVmDNG464HLD8ufqBXUVR1mRIdEv5JMbFt5Cc/7ppyV1ZnVhakqdaM4bplbwxqbav4cs7yQ5lZNsn+8pwT+OM/jWvXJ/DmNk8IQs3R5XZfpnH8wa6ylB3imVjYRp4icI7JsKKKKo5gooooAKKKKACiiigAooooAKKKKACiiigAooooAKKKKACiiigAooooAKKKKACiiigAooooAKKKKACiiigAooooAKKKKACiiigAooooAKKKKACiiigAooooAK4rx/pN00dpr+nAm805tzADJZM5/HB/Qmu1o61pSqOlNSRlXpKrBwZk+HvEFn4i01Lq2cCQACWIn5o29D7eh71qswVSxOABkmuK1XwCRfHUvDt62m3h5KAkRt+XT6cj2qsH8fwAxXkdpPa4xLMpXOzuRyO3tWlWnT5XUpyVkr2ej/AOCYUq1WMlTqwd+61Xr5G5ZGO8ubjV711WCE/JvOFUDufpXNQyt488bQ3ESt/Y2lnKsRgSPnP6kD8B71JH4Rv/EThrzVWi0gNlLaI8kjrnsOc8813WnabaaVZR2dlCsUKdFHf3J7mubLlTw+GVSLvOau32v+vTyNsYqmIruElanF/fbb5dfM474teDpfGPgySKyXOpWT/abXHBZgOU/EdPcCqPw+8a2XxA8Nrp986w6/ZpsuIX4csvHmKPQ9x2PHpXpNeceNfhHYeI9R/tzR7yTRdeU7/tMGQsjerAEEH/aB+uaU4RnFxkrpm8ZOL5ludjoN08ltJbTf623bac+n+Qa5Foh4y8dXC3BzpWlfKUJ4Zs45+pB/Ba4yyi+M2j6jc21o2matKvDzOycj1yShJqGw8FeJPGrXNtFr/wDZmkF8X8UeTJK/PGBjIx6nHsa5cKmqUYSd7XX3HNmSVTEU6bVoy1a9Ff7rk/jbVf8AhanjDT/A/h19+j2com1C7i+5hePlPTABIHYsR2Ga9f1nQoNR8NyaTEqxIsQWAdkK/d/DgD6VX8JeDdG8FaULDSLfYGwZZnOZJm9WP9Og7Vv11tXVjrpzlTkpx3RwfhnUbbVdLk8K67GFu4AYgknBdR0wf7w/oDS+CrifSNa1DwtdSFxATLbsf7vB/UEH862vEXhGx18ics1tep9y4jHPtkd/51wT2niLS/G9vDFcRX2qCE+WzHhk2twxOOcA9T6c1k7xtc1xmHoYqrDE0ZxhO9mpOyd97Pr3SZ69XCeMtZbVZk8MaQfOuZ3AnZTwgHOCf1PoBSPpnjnWR5V7fQafbtw4iI3Ef8B5/UV0Xh/wxYeHYSLdTJcOMSTv95vb2HtVNuWmyOynCjg37SUlOa2S1V+7fl2Rf0ywj0vTLaxh+5DGEB9T3P4nmrdFFaHmSk5Nye7CiiigQUUUUAFFFFABRRRQAUUUUAFFFFABRRRQAUUUUAFFFFABRRRQAUUUUAFFFFABRRRQAUUUUAFFFFABRRRQAUUUUAFFFFABRRRQAUUUUAFFFFABRRRQAUUUUAFFFFABSOodGRhkMMEUtFAGDo8xsLybTJzg7t0ZPet6qGpaXFqEYOdky/ccdqoLd6vp42XFsblB0dOT+Y/qK82nOWDXs6ibh0a1suz9DrlFV/fi/e6r/I3qr3t3HZWzzSHgDgep9Kyzrl5J8sGmS7/VskD9KSHSru/nW41R/lXlYV6VUsb7RcuHTb72aS9biWH5NarsvxZLoFvIIZbyYfvLht34f5Ncrazjwf49u7e5OzTtUPmRyH7qtnP6EkfiDXoIAAAAwB0FZuu6FZ+INPNrdqeOY5F+8jeoroo0FSpKEen9M8/HRnXkqsNJJ3X5W+40+tFeewt4x8JD7OLYaxp6cIUyXUenHI/Iipz4/wBTkGyDwremY8YJYgH/AL4rXnXU51mFNaVE4vtZ/pudrd3UFlayXNzIscMa7mZugFcR4OSXXfEuo+J5kKQtmG2DenA/QAD6k1GNC8SeLrhJNfkFjp6ncLWPgt+HP5n8q7u0tILG1jtbaNY4Y12oi9AKNZO/QmKniakZyVoR1V92+9uiRNRRRVno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0" y="0"/>
            <a:ext cx="9144000" cy="6785992"/>
            <a:chOff x="0" y="0"/>
            <a:chExt cx="9144000" cy="6785992"/>
          </a:xfrm>
        </p:grpSpPr>
        <p:pic>
          <p:nvPicPr>
            <p:cNvPr id="6146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9036496" cy="836712"/>
            </a:xfrm>
            <a:prstGeom prst="rect">
              <a:avLst/>
            </a:prstGeom>
            <a:noFill/>
          </p:spPr>
        </p:pic>
        <p:pic>
          <p:nvPicPr>
            <p:cNvPr id="6148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0" y="0"/>
              <a:ext cx="1113051" cy="1466401"/>
            </a:xfrm>
            <a:prstGeom prst="rect">
              <a:avLst/>
            </a:prstGeom>
            <a:noFill/>
          </p:spPr>
        </p:pic>
        <p:pic>
          <p:nvPicPr>
            <p:cNvPr id="6154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403648" cy="1762198"/>
            </a:xfrm>
            <a:prstGeom prst="rect">
              <a:avLst/>
            </a:prstGeom>
            <a:noFill/>
          </p:spPr>
        </p:pic>
        <p:pic>
          <p:nvPicPr>
            <p:cNvPr id="6156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1440032" cy="155679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0"/>
            <a:ext cx="9144000" cy="6785992"/>
            <a:chOff x="0" y="0"/>
            <a:chExt cx="9144000" cy="6785992"/>
          </a:xfrm>
        </p:grpSpPr>
        <p:pic>
          <p:nvPicPr>
            <p:cNvPr id="3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9036496" cy="836712"/>
            </a:xfrm>
            <a:prstGeom prst="rect">
              <a:avLst/>
            </a:prstGeom>
            <a:noFill/>
          </p:spPr>
        </p:pic>
        <p:pic>
          <p:nvPicPr>
            <p:cNvPr id="4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0" y="0"/>
              <a:ext cx="1113051" cy="1466401"/>
            </a:xfrm>
            <a:prstGeom prst="rect">
              <a:avLst/>
            </a:prstGeom>
            <a:noFill/>
          </p:spPr>
        </p:pic>
        <p:pic>
          <p:nvPicPr>
            <p:cNvPr id="5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403648" cy="1762198"/>
            </a:xfrm>
            <a:prstGeom prst="rect">
              <a:avLst/>
            </a:prstGeom>
            <a:noFill/>
          </p:spPr>
        </p:pic>
        <p:pic>
          <p:nvPicPr>
            <p:cNvPr id="6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1440032" cy="1556792"/>
            </a:xfrm>
            <a:prstGeom prst="rect">
              <a:avLst/>
            </a:prstGeom>
            <a:noFill/>
          </p:spPr>
        </p:pic>
      </p:grpSp>
      <p:sp>
        <p:nvSpPr>
          <p:cNvPr id="7" name="TextBox 6"/>
          <p:cNvSpPr txBox="1"/>
          <p:nvPr/>
        </p:nvSpPr>
        <p:spPr>
          <a:xfrm>
            <a:off x="395536" y="2564904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Read the first two paragraphs and finish </a:t>
            </a:r>
            <a:r>
              <a:rPr lang="en-US" altLang="zh-CN" sz="4000" b="1" dirty="0" smtClean="0"/>
              <a:t>task </a:t>
            </a:r>
            <a:r>
              <a:rPr lang="en-US" altLang="zh-CN" sz="4000" b="1" dirty="0" smtClean="0"/>
              <a:t>1 on the word sheet </a:t>
            </a:r>
            <a:r>
              <a:rPr lang="en-US" altLang="zh-CN" sz="4000" b="1" dirty="0" smtClean="0"/>
              <a:t>by yourself</a:t>
            </a:r>
            <a:endParaRPr lang="en-US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484784"/>
            <a:ext cx="8964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800" b="1" dirty="0" smtClean="0">
                <a:cs typeface="Arial" panose="020B0604020202020204" pitchFamily="34" charset="0"/>
              </a:rPr>
              <a:t>1</a:t>
            </a:r>
            <a:r>
              <a:rPr lang="en-US" altLang="zh-CN" sz="2800" b="1" dirty="0" smtClean="0">
                <a:cs typeface="Arial" panose="020B0604020202020204" pitchFamily="34" charset="0"/>
              </a:rPr>
              <a:t>. </a:t>
            </a:r>
            <a:r>
              <a:rPr lang="en-US" altLang="zh-CN" sz="2800" b="1" dirty="0" smtClean="0"/>
              <a:t>What’s the main idea of the passage?</a:t>
            </a:r>
            <a:endParaRPr lang="en-US" altLang="zh-CN" sz="2800" b="1" dirty="0" smtClean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 smtClean="0"/>
              <a:t>A.</a:t>
            </a:r>
            <a:r>
              <a:rPr lang="en-US" altLang="zh-CN" sz="2800" b="1" spc="-100" dirty="0" smtClean="0"/>
              <a:t> the story of a Greek writer Pausanias and a Chinese girl Li Yan</a:t>
            </a:r>
            <a:endParaRPr lang="en-US" altLang="zh-CN" sz="2800" b="1" spc="-100" dirty="0" smtClean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 smtClean="0"/>
              <a:t>B. Differences between the ancient and modern Olympics</a:t>
            </a:r>
            <a:endParaRPr lang="en-US" altLang="zh-CN" sz="2800" b="1" dirty="0" smtClean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 smtClean="0"/>
              <a:t>C. the similarities and differences between the </a:t>
            </a:r>
            <a:endParaRPr lang="en-US" altLang="zh-CN" sz="2800" b="1" dirty="0" smtClean="0"/>
          </a:p>
          <a:p>
            <a:pPr>
              <a:lnSpc>
                <a:spcPct val="150000"/>
              </a:lnSpc>
              <a:defRPr/>
            </a:pPr>
            <a:r>
              <a:rPr lang="en-US" altLang="zh-CN" sz="2800" b="1" dirty="0" smtClean="0"/>
              <a:t> ancient and modern Olympics</a:t>
            </a:r>
            <a:endParaRPr lang="en-US" altLang="zh-CN" sz="2800" b="1" dirty="0" smtClean="0"/>
          </a:p>
          <a:p>
            <a:pPr marL="342900" indent="-342900">
              <a:lnSpc>
                <a:spcPct val="150000"/>
              </a:lnSpc>
              <a:defRPr/>
            </a:pPr>
            <a:r>
              <a:rPr lang="en-US" altLang="zh-CN" sz="2800" b="1" dirty="0" smtClean="0"/>
              <a:t>D. the ancient Olympic Games in Greece</a:t>
            </a:r>
            <a:endParaRPr lang="zh-CN" altLang="en-US" sz="2800" dirty="0"/>
          </a:p>
        </p:txBody>
      </p:sp>
      <p:grpSp>
        <p:nvGrpSpPr>
          <p:cNvPr id="10" name="组合 9"/>
          <p:cNvGrpSpPr/>
          <p:nvPr/>
        </p:nvGrpSpPr>
        <p:grpSpPr>
          <a:xfrm>
            <a:off x="0" y="0"/>
            <a:ext cx="9144000" cy="6785992"/>
            <a:chOff x="0" y="0"/>
            <a:chExt cx="9144000" cy="6785992"/>
          </a:xfrm>
        </p:grpSpPr>
        <p:pic>
          <p:nvPicPr>
            <p:cNvPr id="11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07504" y="5949280"/>
              <a:ext cx="9036496" cy="836712"/>
            </a:xfrm>
            <a:prstGeom prst="rect">
              <a:avLst/>
            </a:prstGeom>
            <a:noFill/>
          </p:spPr>
        </p:pic>
        <p:pic>
          <p:nvPicPr>
            <p:cNvPr id="12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491880" y="0"/>
              <a:ext cx="1113051" cy="1466401"/>
            </a:xfrm>
            <a:prstGeom prst="rect">
              <a:avLst/>
            </a:prstGeom>
            <a:noFill/>
          </p:spPr>
        </p:pic>
        <p:pic>
          <p:nvPicPr>
            <p:cNvPr id="13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740352" y="0"/>
              <a:ext cx="1403648" cy="1762198"/>
            </a:xfrm>
            <a:prstGeom prst="rect">
              <a:avLst/>
            </a:prstGeom>
            <a:noFill/>
          </p:spPr>
        </p:pic>
        <p:pic>
          <p:nvPicPr>
            <p:cNvPr id="14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1440032" cy="1556792"/>
            </a:xfrm>
            <a:prstGeom prst="rect">
              <a:avLst/>
            </a:prstGeom>
            <a:noFill/>
          </p:spPr>
        </p:pic>
      </p:grpSp>
      <p:pic>
        <p:nvPicPr>
          <p:cNvPr id="15" name="Picture 49" descr="五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3573016"/>
            <a:ext cx="5395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395536" y="4437112"/>
            <a:ext cx="7992888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62000"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</a:rPr>
              <a:t>To find out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about the </a:t>
            </a:r>
            <a:r>
              <a:rPr lang="en-US" altLang="zh-CN" sz="2800" b="1" dirty="0">
                <a:solidFill>
                  <a:srgbClr val="FF0000"/>
                </a:solidFill>
              </a:rPr>
              <a:t>present –day 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Olympic </a:t>
            </a:r>
            <a:r>
              <a:rPr lang="en-US" altLang="zh-CN" sz="2800" b="1" dirty="0">
                <a:solidFill>
                  <a:srgbClr val="FF0000"/>
                </a:solidFill>
              </a:rPr>
              <a:t>Games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395536" y="2348880"/>
            <a:ext cx="727280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i="0" dirty="0">
                <a:solidFill>
                  <a:srgbClr val="0000FF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Pausanias</a:t>
            </a:r>
            <a:r>
              <a:rPr lang="en-US" altLang="zh-CN" sz="2800" b="1" i="0" dirty="0">
                <a:solidFill>
                  <a:srgbClr val="FF3300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, a Greek writer about </a:t>
            </a:r>
            <a:r>
              <a:rPr lang="en-US" altLang="zh-CN" sz="2800" b="1" i="0" dirty="0" smtClean="0">
                <a:solidFill>
                  <a:srgbClr val="FF3300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2000 </a:t>
            </a:r>
            <a:r>
              <a:rPr lang="en-US" altLang="zh-CN" sz="2800" b="1" i="0" dirty="0">
                <a:solidFill>
                  <a:srgbClr val="FF3300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years ago</a:t>
            </a:r>
            <a:endParaRPr lang="en-US" altLang="zh-CN" sz="2800" b="1" i="0" dirty="0">
              <a:solidFill>
                <a:srgbClr val="FF3300"/>
              </a:solidFill>
              <a:latin typeface="Calibri" panose="020F0502020204030204" pitchFamily="34" charset="0"/>
              <a:ea typeface="华文新魏" panose="02010800040101010101" pitchFamily="2" charset="-122"/>
            </a:endParaRP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467544" y="3140968"/>
            <a:ext cx="71642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 b="1" i="0" dirty="0">
                <a:solidFill>
                  <a:srgbClr val="0000FF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Li Yan</a:t>
            </a:r>
            <a:r>
              <a:rPr lang="en-US" altLang="zh-CN" sz="2800" b="1" i="0" dirty="0">
                <a:solidFill>
                  <a:srgbClr val="FF3300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, a volunteer for the 2008 Olympic Games</a:t>
            </a:r>
            <a:endParaRPr lang="en-US" altLang="zh-CN" sz="2800" b="1" i="0" dirty="0">
              <a:solidFill>
                <a:srgbClr val="FF3300"/>
              </a:solidFill>
              <a:latin typeface="Calibri" panose="020F0502020204030204" pitchFamily="34" charset="0"/>
              <a:ea typeface="华文新魏" panose="0201080004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520" y="1484784"/>
            <a:ext cx="8244408" cy="35394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2.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Who </a:t>
            </a:r>
            <a:r>
              <a:rPr lang="en-US" altLang="zh-CN" sz="2800" b="1" dirty="0" smtClean="0"/>
              <a:t>is the interviewer?</a:t>
            </a:r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en-US" altLang="zh-CN" sz="2800" b="1" dirty="0" smtClean="0"/>
              <a:t>Who is the interviewee?</a:t>
            </a:r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en-US" altLang="zh-CN" sz="2800" b="1" dirty="0" smtClean="0"/>
              <a:t> What is the purpose of his journey to the modern world?</a:t>
            </a:r>
            <a:endParaRPr lang="en-US" altLang="zh-CN" sz="2800" b="1" dirty="0" smtClean="0"/>
          </a:p>
          <a:p>
            <a:endParaRPr lang="zh-CN" altLang="en-US" sz="2800" b="1" dirty="0"/>
          </a:p>
        </p:txBody>
      </p:sp>
      <p:grpSp>
        <p:nvGrpSpPr>
          <p:cNvPr id="24" name="组合 2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5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79513" y="6150059"/>
              <a:ext cx="8964487" cy="707941"/>
            </a:xfrm>
            <a:prstGeom prst="rect">
              <a:avLst/>
            </a:prstGeom>
            <a:noFill/>
          </p:spPr>
        </p:pic>
        <p:pic>
          <p:nvPicPr>
            <p:cNvPr id="19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663181" y="0"/>
              <a:ext cx="941750" cy="1240719"/>
            </a:xfrm>
            <a:prstGeom prst="rect">
              <a:avLst/>
            </a:prstGeom>
            <a:noFill/>
          </p:spPr>
        </p:pic>
        <p:pic>
          <p:nvPicPr>
            <p:cNvPr id="22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8018678" y="0"/>
              <a:ext cx="1125322" cy="1412776"/>
            </a:xfrm>
            <a:prstGeom prst="rect">
              <a:avLst/>
            </a:prstGeom>
            <a:noFill/>
          </p:spPr>
        </p:pic>
        <p:pic>
          <p:nvPicPr>
            <p:cNvPr id="23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1218408" cy="131719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7" grpId="1"/>
      <p:bldP spid="188421" grpId="0" animBg="1"/>
      <p:bldP spid="188422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4581128"/>
            <a:ext cx="91440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May I ask you some questions about the modern Olympics?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80" y="5196557"/>
            <a:ext cx="8892480" cy="95313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Tip1: An interviewer should be polite and straight to the point.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060848"/>
            <a:ext cx="9144000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Introduce 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yourself.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Tell the interviewee your purpose.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chemeClr val="bg1"/>
                </a:solidFill>
              </a:rPr>
              <a:t> Ask for permission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（允许）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3645024"/>
            <a:ext cx="7272808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My name is Pausanias. I lived in what you call “Ancient Greece” and I used to write…… 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47664" y="1556792"/>
            <a:ext cx="5369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/>
              <a:t>How should we start an interview?</a:t>
            </a:r>
            <a:endParaRPr lang="en-US" altLang="zh-CN" sz="2800" b="1" dirty="0" smtClean="0"/>
          </a:p>
        </p:txBody>
      </p:sp>
      <p:grpSp>
        <p:nvGrpSpPr>
          <p:cNvPr id="17" name="组合 1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3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1" cstate="print"/>
            <a:srcRect l="11469" t="87740"/>
            <a:stretch>
              <a:fillRect/>
            </a:stretch>
          </p:blipFill>
          <p:spPr bwMode="auto">
            <a:xfrm>
              <a:off x="179513" y="6150059"/>
              <a:ext cx="8964487" cy="707941"/>
            </a:xfrm>
            <a:prstGeom prst="rect">
              <a:avLst/>
            </a:prstGeom>
            <a:noFill/>
          </p:spPr>
        </p:pic>
        <p:pic>
          <p:nvPicPr>
            <p:cNvPr id="14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2" cstate="print"/>
            <a:srcRect l="29531" t="13125" r="29126" b="14251"/>
            <a:stretch>
              <a:fillRect/>
            </a:stretch>
          </p:blipFill>
          <p:spPr bwMode="auto">
            <a:xfrm>
              <a:off x="3663181" y="0"/>
              <a:ext cx="941750" cy="1240719"/>
            </a:xfrm>
            <a:prstGeom prst="rect">
              <a:avLst/>
            </a:prstGeom>
            <a:noFill/>
          </p:spPr>
        </p:pic>
        <p:pic>
          <p:nvPicPr>
            <p:cNvPr id="15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3" cstate="print"/>
            <a:srcRect l="29802" t="6327" r="27463" b="6294"/>
            <a:stretch>
              <a:fillRect/>
            </a:stretch>
          </p:blipFill>
          <p:spPr bwMode="auto">
            <a:xfrm>
              <a:off x="7956376" y="0"/>
              <a:ext cx="1187624" cy="1490992"/>
            </a:xfrm>
            <a:prstGeom prst="rect">
              <a:avLst/>
            </a:prstGeom>
            <a:noFill/>
          </p:spPr>
        </p:pic>
        <p:pic>
          <p:nvPicPr>
            <p:cNvPr id="16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4" cstate="print"/>
            <a:srcRect l="27720" t="14264" r="25661" b="14416"/>
            <a:stretch>
              <a:fillRect/>
            </a:stretch>
          </p:blipFill>
          <p:spPr bwMode="auto">
            <a:xfrm>
              <a:off x="0" y="0"/>
              <a:ext cx="1218408" cy="131719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ldLvl="0" animBg="1"/>
      <p:bldP spid="10" grpId="0" animBg="1" build="allAtOnce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564904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Finish task </a:t>
            </a:r>
            <a:r>
              <a:rPr lang="en-US" altLang="zh-CN" sz="4000" b="1" dirty="0" smtClean="0"/>
              <a:t>2 on the word sheet </a:t>
            </a:r>
            <a:r>
              <a:rPr lang="en-US" altLang="zh-CN" sz="4000" b="1" dirty="0" smtClean="0"/>
              <a:t>by yourself</a:t>
            </a:r>
            <a:endParaRPr lang="en-US" altLang="zh-CN" sz="4000" b="1" dirty="0" smtClean="0"/>
          </a:p>
        </p:txBody>
      </p:sp>
      <p:pic>
        <p:nvPicPr>
          <p:cNvPr id="3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<p:cNvPicPr>
            <a:picLocks noChangeAspect="1" noChangeArrowheads="1"/>
          </p:cNvPicPr>
          <p:nvPr/>
        </p:nvPicPr>
        <p:blipFill>
          <a:blip r:embed="rId1" cstate="print"/>
          <a:srcRect l="11469" t="87740"/>
          <a:stretch>
            <a:fillRect/>
          </a:stretch>
        </p:blipFill>
        <p:spPr bwMode="auto">
          <a:xfrm>
            <a:off x="179513" y="6150059"/>
            <a:ext cx="8964487" cy="707941"/>
          </a:xfrm>
          <a:prstGeom prst="rect">
            <a:avLst/>
          </a:prstGeom>
          <a:noFill/>
        </p:spPr>
      </p:pic>
      <p:pic>
        <p:nvPicPr>
          <p:cNvPr id="4" name="Picture 4" descr="https://timgsa.baidu.com/timg?image&amp;quality=80&amp;size=b9999_10000&amp;sec=1571567136149&amp;di=bda1a996fee82d18d0668217a68ee92c&amp;imgtype=0&amp;src=http%3A%2F%2Ftxt15-2.book118.com%2F2018%2F0522%2Fbook167928%2F167927559.jpg"/>
          <p:cNvPicPr>
            <a:picLocks noChangeAspect="1" noChangeArrowheads="1"/>
          </p:cNvPicPr>
          <p:nvPr/>
        </p:nvPicPr>
        <p:blipFill>
          <a:blip r:embed="rId2" cstate="print"/>
          <a:srcRect l="29531" t="13125" r="29126" b="14251"/>
          <a:stretch>
            <a:fillRect/>
          </a:stretch>
        </p:blipFill>
        <p:spPr bwMode="auto">
          <a:xfrm>
            <a:off x="3663181" y="0"/>
            <a:ext cx="941750" cy="1240719"/>
          </a:xfrm>
          <a:prstGeom prst="rect">
            <a:avLst/>
          </a:prstGeom>
          <a:noFill/>
        </p:spPr>
      </p:pic>
      <p:pic>
        <p:nvPicPr>
          <p:cNvPr id="5" name="Picture 10" descr="https://ss0.bdstatic.com/70cFuHSh_Q1YnxGkpoWK1HF6hhy/it/u=2812984321,44928141&amp;fm=26&amp;gp=0.jpg"/>
          <p:cNvPicPr>
            <a:picLocks noChangeAspect="1" noChangeArrowheads="1"/>
          </p:cNvPicPr>
          <p:nvPr/>
        </p:nvPicPr>
        <p:blipFill>
          <a:blip r:embed="rId3" cstate="print"/>
          <a:srcRect l="29802" t="6327" r="27463" b="6294"/>
          <a:stretch>
            <a:fillRect/>
          </a:stretch>
        </p:blipFill>
        <p:spPr bwMode="auto">
          <a:xfrm>
            <a:off x="7956376" y="0"/>
            <a:ext cx="1187624" cy="1490992"/>
          </a:xfrm>
          <a:prstGeom prst="rect">
            <a:avLst/>
          </a:prstGeom>
          <a:noFill/>
        </p:spPr>
      </p:pic>
      <p:pic>
        <p:nvPicPr>
          <p:cNvPr id="6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<p:cNvPicPr>
            <a:picLocks noChangeAspect="1" noChangeArrowheads="1"/>
          </p:cNvPicPr>
          <p:nvPr/>
        </p:nvPicPr>
        <p:blipFill>
          <a:blip r:embed="rId4" cstate="print"/>
          <a:srcRect l="27720" t="14264" r="25661" b="14416"/>
          <a:stretch>
            <a:fillRect/>
          </a:stretch>
        </p:blipFill>
        <p:spPr bwMode="auto">
          <a:xfrm>
            <a:off x="0" y="0"/>
            <a:ext cx="1218408" cy="1317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09" name="Group 53"/>
          <p:cNvGraphicFramePr>
            <a:graphicFrameLocks noGrp="1"/>
          </p:cNvGraphicFramePr>
          <p:nvPr/>
        </p:nvGraphicFramePr>
        <p:xfrm>
          <a:off x="0" y="836712"/>
          <a:ext cx="8915400" cy="5759475"/>
        </p:xfrm>
        <a:graphic>
          <a:graphicData uri="http://schemas.openxmlformats.org/drawingml/2006/table">
            <a:tbl>
              <a:tblPr/>
              <a:tblGrid>
                <a:gridCol w="2051050"/>
                <a:gridCol w="3136900"/>
                <a:gridCol w="3727450"/>
              </a:tblGrid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Ancient Olympic Games 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Modern Olympic Games 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How many kinds 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1.____________________________________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                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2.___________________________________________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sports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3.__________________________________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4.____________________________________________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Athletes 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5.____________________________________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6.____________________________________________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Host city(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主办城）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24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7.________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8.____________________________________________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Prizes 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9._________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10.____________________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8" name="Text Box 36"/>
          <p:cNvSpPr txBox="1">
            <a:spLocks noChangeArrowheads="1"/>
          </p:cNvSpPr>
          <p:nvPr/>
        </p:nvSpPr>
        <p:spPr bwMode="auto">
          <a:xfrm>
            <a:off x="5562600" y="1676400"/>
            <a:ext cx="2819400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zh-CN" altLang="en-US" sz="2000">
              <a:latin typeface="Arial Narrow" panose="020B0606020202030204" pitchFamily="34" charset="0"/>
            </a:endParaRPr>
          </a:p>
        </p:txBody>
      </p:sp>
      <p:sp>
        <p:nvSpPr>
          <p:cNvPr id="24609" name="Text Box 37"/>
          <p:cNvSpPr txBox="1">
            <a:spLocks noChangeArrowheads="1"/>
          </p:cNvSpPr>
          <p:nvPr/>
        </p:nvSpPr>
        <p:spPr bwMode="auto">
          <a:xfrm>
            <a:off x="6400800" y="16764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4610" name="Text Box 38"/>
          <p:cNvSpPr txBox="1">
            <a:spLocks noChangeArrowheads="1"/>
          </p:cNvSpPr>
          <p:nvPr/>
        </p:nvSpPr>
        <p:spPr bwMode="auto">
          <a:xfrm>
            <a:off x="9051925" y="1620838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4612" name="Text Box 40"/>
          <p:cNvSpPr txBox="1">
            <a:spLocks noChangeArrowheads="1"/>
          </p:cNvSpPr>
          <p:nvPr/>
        </p:nvSpPr>
        <p:spPr bwMode="auto">
          <a:xfrm>
            <a:off x="3429000" y="28956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4613" name="Text Box 41"/>
          <p:cNvSpPr txBox="1">
            <a:spLocks noChangeArrowheads="1"/>
          </p:cNvSpPr>
          <p:nvPr/>
        </p:nvSpPr>
        <p:spPr bwMode="auto">
          <a:xfrm>
            <a:off x="3200400" y="29718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2195736" y="2636912"/>
            <a:ext cx="3096344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running races, horse </a:t>
            </a:r>
            <a:endParaRPr lang="en-US" altLang="zh-CN" sz="2400" b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n-US" altLang="zh-CN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riding and so on </a:t>
            </a:r>
            <a:endParaRPr lang="en-US" altLang="zh-CN" sz="2400" b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4615" name="Text Box 43"/>
          <p:cNvSpPr txBox="1">
            <a:spLocks noChangeArrowheads="1"/>
          </p:cNvSpPr>
          <p:nvPr/>
        </p:nvSpPr>
        <p:spPr bwMode="auto">
          <a:xfrm>
            <a:off x="7010400" y="28194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4616" name="Text Box 44"/>
          <p:cNvSpPr txBox="1">
            <a:spLocks noChangeArrowheads="1"/>
          </p:cNvSpPr>
          <p:nvPr/>
        </p:nvSpPr>
        <p:spPr bwMode="auto">
          <a:xfrm>
            <a:off x="6858000" y="25908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4617" name="Text Box 45"/>
          <p:cNvSpPr txBox="1">
            <a:spLocks noChangeArrowheads="1"/>
          </p:cNvSpPr>
          <p:nvPr/>
        </p:nvSpPr>
        <p:spPr bwMode="auto">
          <a:xfrm>
            <a:off x="7162800" y="2971800"/>
            <a:ext cx="184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endParaRPr lang="zh-CN" altLang="en-US" sz="2400">
              <a:latin typeface="Arial Narrow" panose="020B0606020202030204" pitchFamily="34" charset="0"/>
            </a:endParaRP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5486400" y="2708920"/>
            <a:ext cx="340608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rPr>
              <a:t>over 250 sports, skiing,</a:t>
            </a:r>
            <a:endParaRPr lang="en-US" altLang="zh-CN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/>
            <a:r>
              <a: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rPr>
              <a:t>ice skating and so on</a:t>
            </a:r>
            <a:r>
              <a:rPr lang="en-US" altLang="zh-CN" sz="2400" b="1" dirty="0">
                <a:cs typeface="Arial" panose="020B0604020202020204" pitchFamily="34" charset="0"/>
              </a:rPr>
              <a:t> </a:t>
            </a:r>
            <a:endParaRPr lang="en-US" altLang="zh-CN" sz="2400" b="1" dirty="0">
              <a:cs typeface="Arial" panose="020B0604020202020204" pitchFamily="34" charset="0"/>
            </a:endParaRP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5562600" y="3645024"/>
            <a:ext cx="35814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rPr>
              <a:t>any athletes reaching</a:t>
            </a:r>
            <a:endParaRPr lang="en-US" altLang="zh-CN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rPr>
              <a:t>  the standard </a:t>
            </a:r>
            <a:endParaRPr lang="en-US" altLang="zh-CN" sz="24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 rot="10800000" flipV="1">
            <a:off x="6012160" y="5517232"/>
            <a:ext cx="16986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rPr>
              <a:t>medals </a:t>
            </a:r>
            <a:endParaRPr lang="en-US" altLang="zh-CN" sz="24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24621" name="Picture 49" descr="五环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836712"/>
            <a:ext cx="205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4" name="Text Box 54"/>
          <p:cNvSpPr txBox="1">
            <a:spLocks noChangeArrowheads="1"/>
          </p:cNvSpPr>
          <p:nvPr/>
        </p:nvSpPr>
        <p:spPr bwMode="auto">
          <a:xfrm>
            <a:off x="2555776" y="5517232"/>
            <a:ext cx="184896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0070C0"/>
                </a:solidFill>
                <a:cs typeface="Arial" panose="020B0604020202020204" pitchFamily="34" charset="0"/>
              </a:rPr>
              <a:t>olive wreath </a:t>
            </a:r>
            <a:endParaRPr lang="en-US" altLang="zh-CN" sz="24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20536" name="Text Box 56"/>
          <p:cNvSpPr txBox="1">
            <a:spLocks noChangeArrowheads="1"/>
          </p:cNvSpPr>
          <p:nvPr/>
        </p:nvSpPr>
        <p:spPr bwMode="auto">
          <a:xfrm>
            <a:off x="5580112" y="4653136"/>
            <a:ext cx="285353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rPr>
              <a:t>any city in the world</a:t>
            </a:r>
            <a:r>
              <a:rPr lang="en-US" altLang="zh-CN" sz="2400" dirty="0">
                <a:cs typeface="Arial" panose="020B0604020202020204" pitchFamily="34" charset="0"/>
              </a:rPr>
              <a:t> </a:t>
            </a:r>
            <a:endParaRPr lang="en-US" altLang="zh-CN" sz="2400" dirty="0">
              <a:cs typeface="Arial" panose="020B0604020202020204" pitchFamily="34" charset="0"/>
            </a:endParaRPr>
          </a:p>
        </p:txBody>
      </p:sp>
      <p:sp>
        <p:nvSpPr>
          <p:cNvPr id="26" name="Text Box 54"/>
          <p:cNvSpPr txBox="1">
            <a:spLocks noChangeArrowheads="1"/>
          </p:cNvSpPr>
          <p:nvPr/>
        </p:nvSpPr>
        <p:spPr bwMode="auto">
          <a:xfrm>
            <a:off x="2483768" y="4653136"/>
            <a:ext cx="2124043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cities in Greece</a:t>
            </a:r>
            <a:endParaRPr lang="en-US" altLang="zh-CN" sz="24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2123728" y="1772816"/>
            <a:ext cx="3024337" cy="821705"/>
            <a:chOff x="2123728" y="1772816"/>
            <a:chExt cx="3024337" cy="821705"/>
          </a:xfrm>
        </p:grpSpPr>
        <p:sp>
          <p:nvSpPr>
            <p:cNvPr id="32" name="矩形 31"/>
            <p:cNvSpPr/>
            <p:nvPr/>
          </p:nvSpPr>
          <p:spPr>
            <a:xfrm>
              <a:off x="2195736" y="1772816"/>
              <a:ext cx="295232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Narrow" panose="020B0606020202030204" pitchFamily="34" charset="0"/>
                </a:rPr>
                <a:t>1</a:t>
              </a:r>
              <a:endParaRPr lang="en-US" altLang="zh-C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123728" y="2132856"/>
              <a:ext cx="26709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(summer Olympics)</a:t>
              </a:r>
              <a:endParaRPr lang="zh-CN" altLang="en-US" sz="24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211770" y="1700808"/>
            <a:ext cx="4112758" cy="893713"/>
            <a:chOff x="5211770" y="1700808"/>
            <a:chExt cx="4112758" cy="893713"/>
          </a:xfrm>
        </p:grpSpPr>
        <p:sp>
          <p:nvSpPr>
            <p:cNvPr id="20519" name="Text Box 39"/>
            <p:cNvSpPr txBox="1">
              <a:spLocks noChangeArrowheads="1"/>
            </p:cNvSpPr>
            <p:nvPr/>
          </p:nvSpPr>
          <p:spPr bwMode="auto">
            <a:xfrm>
              <a:off x="5580112" y="1700808"/>
              <a:ext cx="3744416" cy="4616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400" b="1" dirty="0" smtClean="0">
                  <a:solidFill>
                    <a:srgbClr val="FF0000"/>
                  </a:solidFill>
                  <a:cs typeface="Arial" panose="020B0604020202020204" pitchFamily="34" charset="0"/>
                </a:rPr>
                <a:t>2</a:t>
              </a:r>
              <a:endParaRPr lang="en-US" altLang="zh-CN" sz="2400" b="1" dirty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5211770" y="2132856"/>
              <a:ext cx="39322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FF0000"/>
                  </a:solidFill>
                  <a:cs typeface="Arial" panose="020B0604020202020204" pitchFamily="34" charset="0"/>
                </a:rPr>
                <a:t>(Summer &amp;Winter Olympics) </a:t>
              </a:r>
              <a:endParaRPr lang="zh-CN" altLang="en-US" sz="2400" dirty="0"/>
            </a:p>
          </p:txBody>
        </p:sp>
      </p:grpSp>
      <p:sp>
        <p:nvSpPr>
          <p:cNvPr id="35" name="矩形 34"/>
          <p:cNvSpPr/>
          <p:nvPr/>
        </p:nvSpPr>
        <p:spPr>
          <a:xfrm>
            <a:off x="2339752" y="3645024"/>
            <a:ext cx="2736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only </a:t>
            </a:r>
            <a:r>
              <a:rPr lang="en-US" altLang="zh-C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men from </a:t>
            </a:r>
            <a:r>
              <a:rPr lang="en-US" altLang="zh-C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the </a:t>
            </a:r>
            <a:endParaRPr lang="en-US" altLang="zh-CN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r>
              <a:rPr lang="en-US" altLang="zh-C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Greek world</a:t>
            </a:r>
            <a:endParaRPr lang="zh-CN" altLang="en-US" sz="2400" b="1" dirty="0" smtClean="0">
              <a:solidFill>
                <a:schemeClr val="tx2">
                  <a:lumMod val="60000"/>
                  <a:lumOff val="40000"/>
                </a:schemeClr>
              </a:solidFill>
              <a:ea typeface="宋体" panose="02010600030101010101" pitchFamily="2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107504" y="0"/>
            <a:ext cx="9036496" cy="836712"/>
            <a:chOff x="107504" y="0"/>
            <a:chExt cx="9036496" cy="836712"/>
          </a:xfrm>
        </p:grpSpPr>
        <p:sp>
          <p:nvSpPr>
            <p:cNvPr id="20533" name="Rectangle 53"/>
            <p:cNvSpPr>
              <a:spLocks noChangeArrowheads="1"/>
            </p:cNvSpPr>
            <p:nvPr/>
          </p:nvSpPr>
          <p:spPr bwMode="auto">
            <a:xfrm>
              <a:off x="3275856" y="260648"/>
              <a:ext cx="2267744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</a:rPr>
                <a:t>differences</a:t>
              </a:r>
              <a:endPara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endParaRPr>
            </a:p>
          </p:txBody>
        </p:sp>
        <p:pic>
          <p:nvPicPr>
            <p:cNvPr id="39" name="Picture 2" descr="https://timgsa.baidu.com/timg?image&amp;quality=80&amp;size=b9999_10000&amp;sec=1571567011812&amp;di=0f68dfc8c0665a2af86e442ea43ca234&amp;imgtype=jpg&amp;src=http%3A%2F%2Fimg3.imgtn.bdimg.com%2Fit%2Fu%3D3531013558%2C3909215652%26fm%3D214%26gp%3D0.jpg"/>
            <p:cNvPicPr>
              <a:picLocks noChangeAspect="1" noChangeArrowheads="1"/>
            </p:cNvPicPr>
            <p:nvPr/>
          </p:nvPicPr>
          <p:blipFill>
            <a:blip r:embed="rId2" cstate="print"/>
            <a:srcRect l="11469" t="87740"/>
            <a:stretch>
              <a:fillRect/>
            </a:stretch>
          </p:blipFill>
          <p:spPr bwMode="auto">
            <a:xfrm>
              <a:off x="6444208" y="332656"/>
              <a:ext cx="2699792" cy="393996"/>
            </a:xfrm>
            <a:prstGeom prst="rect">
              <a:avLst/>
            </a:prstGeom>
            <a:noFill/>
          </p:spPr>
        </p:pic>
        <p:pic>
          <p:nvPicPr>
            <p:cNvPr id="40" name="Picture 4" descr="https://timgsa.baidu.com/timg?image&amp;quality=80&amp;size=b9999_10000&amp;sec=1571567136149&amp;di=bda1a996fee82d18d0668217a68ee92c&amp;imgtype=0&amp;src=http%3A%2F%2Ftxt15-2.book118.com%2F2018%2F0522%2Fbook167928%2F167927559.jpg"/>
            <p:cNvPicPr>
              <a:picLocks noChangeAspect="1" noChangeArrowheads="1"/>
            </p:cNvPicPr>
            <p:nvPr/>
          </p:nvPicPr>
          <p:blipFill>
            <a:blip r:embed="rId3" cstate="print"/>
            <a:srcRect l="29531" t="13125" r="29126" b="14251"/>
            <a:stretch>
              <a:fillRect/>
            </a:stretch>
          </p:blipFill>
          <p:spPr bwMode="auto">
            <a:xfrm>
              <a:off x="2627784" y="0"/>
              <a:ext cx="576063" cy="758941"/>
            </a:xfrm>
            <a:prstGeom prst="rect">
              <a:avLst/>
            </a:prstGeom>
            <a:noFill/>
          </p:spPr>
        </p:pic>
        <p:pic>
          <p:nvPicPr>
            <p:cNvPr id="41" name="Picture 10" descr="https://ss0.bdstatic.com/70cFuHSh_Q1YnxGkpoWK1HF6hhy/it/u=2812984321,44928141&amp;fm=26&amp;gp=0.jpg"/>
            <p:cNvPicPr>
              <a:picLocks noChangeAspect="1" noChangeArrowheads="1"/>
            </p:cNvPicPr>
            <p:nvPr/>
          </p:nvPicPr>
          <p:blipFill>
            <a:blip r:embed="rId4" cstate="print"/>
            <a:srcRect l="29802" t="6327" r="27463" b="6294"/>
            <a:stretch>
              <a:fillRect/>
            </a:stretch>
          </p:blipFill>
          <p:spPr bwMode="auto">
            <a:xfrm>
              <a:off x="5508104" y="0"/>
              <a:ext cx="628839" cy="789471"/>
            </a:xfrm>
            <a:prstGeom prst="rect">
              <a:avLst/>
            </a:prstGeom>
            <a:noFill/>
          </p:spPr>
        </p:pic>
        <p:pic>
          <p:nvPicPr>
            <p:cNvPr id="42" name="Picture 12" descr="https://timgsa.baidu.com/timg?image&amp;quality=80&amp;size=b9999_10000&amp;sec=1571567729359&amp;di=4af935c9c9d7934e2e5be48f9aea652b&amp;imgtype=0&amp;src=http%3A%2F%2F5b0988e595225.cdn.sohucs.com%2Fimages%2F20180331%2Fc2acb80100054e1f89087b1a9eedf5ce.jpeg"/>
            <p:cNvPicPr>
              <a:picLocks noChangeAspect="1" noChangeArrowheads="1"/>
            </p:cNvPicPr>
            <p:nvPr/>
          </p:nvPicPr>
          <p:blipFill>
            <a:blip r:embed="rId5" cstate="print"/>
            <a:srcRect l="27720" t="14264" r="25661" b="14416"/>
            <a:stretch>
              <a:fillRect/>
            </a:stretch>
          </p:blipFill>
          <p:spPr bwMode="auto">
            <a:xfrm>
              <a:off x="107504" y="0"/>
              <a:ext cx="773959" cy="83671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2" grpId="0"/>
      <p:bldP spid="20526" grpId="0"/>
      <p:bldP spid="20527" grpId="0"/>
      <p:bldP spid="20528" grpId="0"/>
      <p:bldP spid="20534" grpId="1"/>
      <p:bldP spid="20536" grpId="0"/>
      <p:bldP spid="26" grpId="1"/>
      <p:bldP spid="3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5104</Words>
  <Application>WPS 演示</Application>
  <PresentationFormat>全屏显示(4:3)</PresentationFormat>
  <Paragraphs>213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5" baseType="lpstr">
      <vt:lpstr>Arial</vt:lpstr>
      <vt:lpstr>宋体</vt:lpstr>
      <vt:lpstr>Wingdings</vt:lpstr>
      <vt:lpstr>Verdana</vt:lpstr>
      <vt:lpstr>Comic Sans MS</vt:lpstr>
      <vt:lpstr>Calibri</vt:lpstr>
      <vt:lpstr>华文新魏</vt:lpstr>
      <vt:lpstr>Arial Narrow</vt:lpstr>
      <vt:lpstr>Century Gothic</vt:lpstr>
      <vt:lpstr>Arial Black</vt:lpstr>
      <vt:lpstr>Rockwell Extra Bold</vt:lpstr>
      <vt:lpstr>Times New Roman</vt:lpstr>
      <vt:lpstr>微软雅黑</vt:lpstr>
      <vt:lpstr>Arial Unicode MS</vt:lpstr>
      <vt:lpstr>HelveticaNeue</vt:lpstr>
      <vt:lpstr>NumberOnly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曹小等</cp:lastModifiedBy>
  <cp:revision>149</cp:revision>
  <dcterms:created xsi:type="dcterms:W3CDTF">2019-10-30T06:38:00Z</dcterms:created>
  <dcterms:modified xsi:type="dcterms:W3CDTF">2019-11-08T03:15:01Z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