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4" r:id="rId4"/>
  </p:sldMasterIdLst>
  <p:notesMasterIdLst>
    <p:notesMasterId r:id="rId15"/>
  </p:notesMasterIdLst>
  <p:sldIdLst>
    <p:sldId id="1247" r:id="rId5"/>
    <p:sldId id="1179" r:id="rId6"/>
    <p:sldId id="1183" r:id="rId7"/>
    <p:sldId id="1186" r:id="rId8"/>
    <p:sldId id="1181" r:id="rId9"/>
    <p:sldId id="1194" r:id="rId10"/>
    <p:sldId id="1204" r:id="rId11"/>
    <p:sldId id="1226" r:id="rId12"/>
    <p:sldId id="1196" r:id="rId13"/>
    <p:sldId id="1198" r:id="rId14"/>
    <p:sldId id="1197" r:id="rId16"/>
    <p:sldId id="1219" r:id="rId17"/>
    <p:sldId id="1220" r:id="rId18"/>
    <p:sldId id="1191" r:id="rId19"/>
    <p:sldId id="1200" r:id="rId20"/>
    <p:sldId id="1222" r:id="rId21"/>
    <p:sldId id="1223" r:id="rId22"/>
    <p:sldId id="1224" r:id="rId23"/>
    <p:sldId id="1225" r:id="rId24"/>
    <p:sldId id="1193" r:id="rId25"/>
    <p:sldId id="1213" r:id="rId26"/>
    <p:sldId id="1215" r:id="rId27"/>
    <p:sldId id="1188" r:id="rId28"/>
    <p:sldId id="1212" r:id="rId29"/>
    <p:sldId id="1210" r:id="rId30"/>
    <p:sldId id="1218" r:id="rId31"/>
    <p:sldId id="1211" r:id="rId32"/>
    <p:sldId id="1207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  <a:srgbClr val="5B9BD5"/>
    <a:srgbClr val="4472C4"/>
    <a:srgbClr val="FFCCFF"/>
    <a:srgbClr val="ABC9DD"/>
    <a:srgbClr val="BBD3E4"/>
    <a:srgbClr val="07024A"/>
    <a:srgbClr val="284774"/>
    <a:srgbClr val="C3D7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5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55DAA-30A9-4029-85C8-A8AAC7027F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39D9E-438D-4DA2-8611-486B4E39AC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39D9E-438D-4DA2-8611-486B4E39AC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3" Type="http://schemas.openxmlformats.org/officeDocument/2006/relationships/theme" Target="../theme/theme3.xml"/><Relationship Id="rId22" Type="http://schemas.openxmlformats.org/officeDocument/2006/relationships/image" Target="../media/image1.png"/><Relationship Id="rId21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427F0-DAF0-4241-92D9-3D8528F01D4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32200-85D2-4D27-9F3C-940A6E051DBE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 flipV="1">
            <a:off x="0" y="584201"/>
            <a:ext cx="12192000" cy="504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D2670-284D-463C-BF53-25A4FF0C2E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EFAC9-B347-4FC1-9090-83225B5F1100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</p:sldLayoutIdLst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íśļíḓê"/>
          <p:cNvSpPr/>
          <p:nvPr/>
        </p:nvSpPr>
        <p:spPr>
          <a:xfrm>
            <a:off x="3861691" y="2787146"/>
            <a:ext cx="407295" cy="432048"/>
          </a:xfrm>
          <a:prstGeom prst="rightArrow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47500" lnSpcReduction="20000"/>
          </a:bodyPr>
          <a:lstStyle/>
          <a:p>
            <a:pPr algn="ctr"/>
          </a:p>
        </p:txBody>
      </p:sp>
      <p:sp>
        <p:nvSpPr>
          <p:cNvPr id="10" name="iṧḷîḋè"/>
          <p:cNvSpPr/>
          <p:nvPr/>
        </p:nvSpPr>
        <p:spPr>
          <a:xfrm>
            <a:off x="8130064" y="2634371"/>
            <a:ext cx="407295" cy="432048"/>
          </a:xfrm>
          <a:prstGeom prst="rightArrow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47500" lnSpcReduction="20000"/>
          </a:bodyPr>
          <a:lstStyle/>
          <a:p>
            <a:pPr algn="ctr"/>
          </a:p>
        </p:txBody>
      </p:sp>
      <p:sp>
        <p:nvSpPr>
          <p:cNvPr id="46" name="íṩ1îďe"/>
          <p:cNvSpPr/>
          <p:nvPr/>
        </p:nvSpPr>
        <p:spPr bwMode="auto">
          <a:xfrm>
            <a:off x="540794" y="4779111"/>
            <a:ext cx="2994209" cy="168848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/>
              <a:t>Dairy 1</a:t>
            </a:r>
            <a:r>
              <a:rPr lang="zh-CN" altLang="en-US" sz="2800" b="1" dirty="0"/>
              <a:t>：</a:t>
            </a:r>
            <a:r>
              <a:rPr lang="en-US" altLang="zh-CN" sz="2800" b="1" dirty="0"/>
              <a:t>The author joined the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______________. </a:t>
            </a:r>
            <a:endParaRPr lang="zh-CN" altLang="en-US" sz="2800" b="1" dirty="0"/>
          </a:p>
        </p:txBody>
      </p:sp>
      <p:sp>
        <p:nvSpPr>
          <p:cNvPr id="52" name="ïšlîdê"/>
          <p:cNvSpPr/>
          <p:nvPr/>
        </p:nvSpPr>
        <p:spPr bwMode="auto">
          <a:xfrm>
            <a:off x="8761713" y="4865421"/>
            <a:ext cx="3321429" cy="119133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/>
              <a:t>Diary 3</a:t>
            </a:r>
            <a:r>
              <a:rPr lang="zh-CN" altLang="en-US" sz="2800" b="1" dirty="0"/>
              <a:t>：</a:t>
            </a:r>
            <a:r>
              <a:rPr lang="en-US" altLang="zh-CN" sz="2800" b="1" dirty="0"/>
              <a:t>The crew members’ life on __________________.</a:t>
            </a:r>
            <a:endParaRPr lang="zh-CN" altLang="en-US" sz="2800" b="1" dirty="0"/>
          </a:p>
        </p:txBody>
      </p:sp>
      <p:sp>
        <p:nvSpPr>
          <p:cNvPr id="36" name="矩形 35"/>
          <p:cNvSpPr/>
          <p:nvPr/>
        </p:nvSpPr>
        <p:spPr>
          <a:xfrm>
            <a:off x="3174363" y="-19173"/>
            <a:ext cx="5335480" cy="726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ideas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1391" y="5550918"/>
            <a:ext cx="241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expedition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68827" y="5425505"/>
            <a:ext cx="3310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abandoned the ship </a:t>
            </a:r>
            <a:r>
              <a:rPr lang="en-US" altLang="zh-CN" sz="2800" b="1" i="1" dirty="0">
                <a:solidFill>
                  <a:srgbClr val="FF0000"/>
                </a:solidFill>
              </a:rPr>
              <a:t>Endurance </a:t>
            </a:r>
            <a:endParaRPr lang="zh-CN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922456" y="5623351"/>
            <a:ext cx="282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Elephant Island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04950" y="4671756"/>
            <a:ext cx="36743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Diary 2</a:t>
            </a:r>
            <a:r>
              <a:rPr lang="zh-CN" altLang="en-US" sz="2800" b="1" dirty="0"/>
              <a:t>：</a:t>
            </a:r>
            <a:r>
              <a:rPr lang="en-US" altLang="zh-CN" sz="2800" b="1" dirty="0"/>
              <a:t>Shackleton and his crew ______________________ .</a:t>
            </a:r>
            <a:endParaRPr lang="zh-CN" altLang="en-US" sz="2800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96" y="1009003"/>
            <a:ext cx="3620350" cy="368278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77" y="973937"/>
            <a:ext cx="3482048" cy="380517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004"/>
            <a:ext cx="3761093" cy="3662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/>
      <p:bldP spid="2" grpId="0"/>
      <p:bldP spid="18" grpId="0"/>
      <p:bldP spid="19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9292" y="1144081"/>
            <a:ext cx="9099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How did </a:t>
            </a:r>
            <a:r>
              <a:rPr lang="en-US" altLang="zh-CN" sz="2800" b="1" dirty="0" err="1"/>
              <a:t>Blackborow</a:t>
            </a:r>
            <a:r>
              <a:rPr lang="en-US" altLang="zh-CN" sz="2800" b="1" dirty="0"/>
              <a:t> come to join the expedition? </a:t>
            </a:r>
            <a:endParaRPr lang="zh-CN" altLang="en-US" sz="28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15409" y="43800"/>
            <a:ext cx="8558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Dairy 1</a:t>
            </a:r>
            <a:r>
              <a:rPr lang="zh-CN" altLang="en-US" sz="2800" b="1" dirty="0"/>
              <a:t>：</a:t>
            </a:r>
            <a:r>
              <a:rPr lang="en-US" altLang="zh-CN" sz="2800" b="1" dirty="0"/>
              <a:t>The author joined the expedition.</a:t>
            </a:r>
            <a:endParaRPr lang="zh-CN" altLang="en-US" sz="2800" b="1" dirty="0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2148" y="1934598"/>
            <a:ext cx="11552808" cy="307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◆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very beginning, Perce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Blackborow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_________________________________________________________.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◆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he __________________________. However, he ________________________ because _____________________. 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◆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 he _________________________, but he ______________. 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◆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 he ________________________________________________. 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3882" y="2354212"/>
            <a:ext cx="1155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bought a newspaper and read the advertisement about the expedition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66151" y="2782108"/>
            <a:ext cx="491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to join the expedition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3881" y="3243773"/>
            <a:ext cx="491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turned down by Shackleton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07078" y="3255148"/>
            <a:ext cx="590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too young and not qualified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35945" y="3671669"/>
            <a:ext cx="6146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secretly went aboard </a:t>
            </a:r>
            <a:r>
              <a:rPr lang="en-US" altLang="zh-CN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endParaRPr lang="zh-CN" alt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641298" y="3706147"/>
            <a:ext cx="297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discovered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98205" y="4112000"/>
            <a:ext cx="8817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assigned to be a steward and serve meals for the crew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404" y="4585635"/>
            <a:ext cx="3296571" cy="2272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9380" y="82218"/>
            <a:ext cx="11131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/>
              <a:t>Diary 2</a:t>
            </a:r>
            <a:r>
              <a:rPr lang="zh-CN" altLang="en-US" sz="2800" b="1" dirty="0"/>
              <a:t>：</a:t>
            </a:r>
            <a:r>
              <a:rPr lang="en-US" altLang="zh-CN" sz="2800" b="1" dirty="0"/>
              <a:t>Shackleton and his crew abandoned the ship </a:t>
            </a:r>
            <a:r>
              <a:rPr lang="en-US" altLang="zh-CN" sz="2800" b="1" i="1" dirty="0"/>
              <a:t>Endurance</a:t>
            </a:r>
            <a:r>
              <a:rPr lang="en-US" altLang="zh-CN" sz="2800" b="1" dirty="0"/>
              <a:t>. </a:t>
            </a:r>
            <a:endParaRPr lang="zh-CN" altLang="en-US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" y="605438"/>
            <a:ext cx="12191999" cy="520809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0" y="5813536"/>
            <a:ext cx="12191999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happened to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Endurance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did the crew members have to do?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00980" y="654470"/>
            <a:ext cx="4989250" cy="366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9379" y="1643059"/>
            <a:ext cx="5685595" cy="366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410331" y="1191156"/>
            <a:ext cx="2652392" cy="4065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9379" y="2764539"/>
            <a:ext cx="3830163" cy="36666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180869" y="2359123"/>
            <a:ext cx="961754" cy="36666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568940" y="4911392"/>
            <a:ext cx="2221825" cy="36666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913267" y="4917939"/>
            <a:ext cx="2508872" cy="36666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2272683" y="4166716"/>
            <a:ext cx="9790040" cy="62144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9379" y="4644112"/>
            <a:ext cx="3253114" cy="1134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 rot="738805">
            <a:off x="8132086" y="3411735"/>
            <a:ext cx="307973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Why</a:t>
            </a:r>
            <a:r>
              <a:rPr lang="zh-CN" altLang="en-US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？</a:t>
            </a:r>
            <a:endParaRPr lang="zh-CN" altLang="en-US" sz="6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78190" y="3348118"/>
            <a:ext cx="5364433" cy="4065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set an example and show leadership.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344561" y="4572132"/>
            <a:ext cx="7539135" cy="3825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keep the crew members’ spirits up and stay positive. 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8" grpId="0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7626" y="99918"/>
            <a:ext cx="100700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/>
              <a:t>Diary 3</a:t>
            </a:r>
            <a:r>
              <a:rPr lang="zh-CN" altLang="en-US" sz="2800" b="1" dirty="0"/>
              <a:t>：</a:t>
            </a:r>
            <a:r>
              <a:rPr lang="en-US" altLang="zh-CN" sz="2800" b="1" dirty="0"/>
              <a:t>The crew members’ life on Elephant Island </a:t>
            </a:r>
            <a:endParaRPr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122" y="4728506"/>
            <a:ext cx="3467878" cy="21294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449799" y="2217221"/>
            <a:ext cx="1708951" cy="461665"/>
          </a:xfrm>
          <a:prstGeom prst="rect">
            <a:avLst/>
          </a:prstGeom>
          <a:noFill/>
          <a:ln>
            <a:solidFill>
              <a:srgbClr val="5B9BD5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Shackleton</a:t>
            </a:r>
            <a:endParaRPr lang="zh-CN" altLang="en-US" sz="24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49800" y="3740107"/>
            <a:ext cx="1708951" cy="830997"/>
          </a:xfrm>
          <a:prstGeom prst="rect">
            <a:avLst/>
          </a:prstGeom>
          <a:noFill/>
          <a:ln>
            <a:solidFill>
              <a:srgbClr val="5B9BD5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crew members 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942147" y="1046101"/>
            <a:ext cx="27286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Survive</a:t>
            </a:r>
            <a:endParaRPr lang="zh-CN" alt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65787" y="2217221"/>
            <a:ext cx="6278539" cy="5314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left to seek help on South Georgia Island.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65789" y="3740107"/>
            <a:ext cx="6278538" cy="830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had to catch seals or penguins for food.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positive/ Be full of bright hope.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21726" y="1230766"/>
            <a:ext cx="3467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What did they do to make sure they could survive?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 txBox="1">
            <a:spLocks noGrp="1"/>
          </p:cNvSpPr>
          <p:nvPr>
            <p:ph idx="1"/>
          </p:nvPr>
        </p:nvSpPr>
        <p:spPr>
          <a:xfrm>
            <a:off x="687279" y="1117528"/>
            <a:ext cx="10515600" cy="2838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of the expedition:</a:t>
            </a:r>
            <a:endParaRPr lang="en-US" altLang="zh-CN" sz="3200" b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Ernest Shackleton</a:t>
            </a:r>
            <a:endParaRPr lang="en-US" altLang="zh-CN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Perce </a:t>
            </a:r>
            <a:r>
              <a:rPr lang="en-US" altLang="zh-CN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Blackborow</a:t>
            </a:r>
            <a:endParaRPr lang="en-US" altLang="zh-CN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Hussey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Frank Wild</a:t>
            </a:r>
            <a:endParaRPr lang="en-US" altLang="zh-CN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Thomas Orde-Lees, Tom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654" y="79899"/>
            <a:ext cx="651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Analyzing the characters</a:t>
            </a:r>
            <a:endParaRPr lang="zh-CN" altLang="en-US" sz="2800" b="1" dirty="0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47154" y="4470663"/>
            <a:ext cx="8595851" cy="181588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◆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Blackborow’s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feelings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being on the expedition change?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◆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personal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qualities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did Shackleton, Wild and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Blackborow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exhibit? Give supporting evidence.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66921" y="2536891"/>
            <a:ext cx="3694923" cy="13760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Characters' 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actions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can mirror their qualities and feelings.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257452" y="97654"/>
          <a:ext cx="11611992" cy="65379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45985"/>
                <a:gridCol w="1950098"/>
                <a:gridCol w="3415909"/>
              </a:tblGrid>
              <a:tr h="53400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did </a:t>
                      </a:r>
                      <a:r>
                        <a:rPr lang="en-US" altLang="zh-CN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Blackborow’s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feelings change?</a:t>
                      </a:r>
                      <a:endParaRPr lang="en-US" altLang="zh-C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</a:tr>
              <a:tr h="436265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Occasions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Clues 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Blackborow’s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feelings 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5277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he read the advertisement about the expedition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6639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his application was turned down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6265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he became a steward on board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2389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Endurance sank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6497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Before the crew settled on Elephant Island 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7574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Shackleton left to find help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5277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he thought about the living conditions on the island 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85277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his happy memories were interrupted by cold air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758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After Frank Wild replied to him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161277" y="82495"/>
          <a:ext cx="11869446" cy="6936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3764"/>
                <a:gridCol w="5692065"/>
                <a:gridCol w="3293617"/>
              </a:tblGrid>
              <a:tr h="45054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Occasions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Clues 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Blackborow’s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feelings 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67511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After he read the advertisement about the expedition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</a:tr>
              <a:tr h="1337458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After his application was turned down</a:t>
                      </a:r>
                      <a:endParaRPr lang="en-US" altLang="zh-C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</a:tr>
              <a:tr h="106074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After he became a steward on board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</a:tr>
              <a:tr h="1337458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When </a:t>
                      </a:r>
                      <a:r>
                        <a:rPr lang="en-US" altLang="zh-CN" sz="2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Endurance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sank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</a:tr>
              <a:tr h="13374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Before the crew settled on Elephant Island </a:t>
                      </a:r>
                      <a:endParaRPr lang="en-US" altLang="zh-CN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156061" y="533188"/>
            <a:ext cx="54876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 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is the adventure that I have been </a:t>
            </a:r>
            <a:r>
              <a:rPr lang="zh-CN" altLang="zh-C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dreaming of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And I was </a:t>
            </a:r>
            <a:r>
              <a:rPr lang="zh-CN" altLang="zh-C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ready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for it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 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am </a:t>
            </a:r>
            <a:r>
              <a:rPr lang="zh-CN" altLang="zh-C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fit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and </a:t>
            </a:r>
            <a:r>
              <a:rPr lang="zh-CN" altLang="zh-C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full of vigour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altLang="zh-CN" sz="2400" b="1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53919" y="1733517"/>
            <a:ext cx="56644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fontAlgn="t">
              <a:spcBef>
                <a:spcPts val="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 was so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enthusiastic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about the idea of going along with them that I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secretly went aboard his ship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Endurance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cupboard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053918" y="3274913"/>
            <a:ext cx="5487671" cy="109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How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everyone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will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envy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me when I come back and tell them about the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amazing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laces I have been to!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53918" y="4503506"/>
            <a:ext cx="5487671" cy="7663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…we were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well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and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truly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 stuck! …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our hearts sank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with it.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56061" y="5748872"/>
            <a:ext cx="3770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was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 time to panic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标注: 下箭头 2"/>
          <p:cNvSpPr/>
          <p:nvPr/>
        </p:nvSpPr>
        <p:spPr>
          <a:xfrm>
            <a:off x="8887364" y="685569"/>
            <a:ext cx="3011169" cy="1153395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excited, happy, full of expectations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标注: 下箭头 14"/>
          <p:cNvSpPr/>
          <p:nvPr/>
        </p:nvSpPr>
        <p:spPr>
          <a:xfrm>
            <a:off x="8868952" y="1979978"/>
            <a:ext cx="3011169" cy="1153395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enthusiastic, determined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19" name="标注: 下箭头 18"/>
          <p:cNvSpPr/>
          <p:nvPr/>
        </p:nvSpPr>
        <p:spPr>
          <a:xfrm>
            <a:off x="8887364" y="3350111"/>
            <a:ext cx="3011169" cy="1153395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satisfied, excited, hopeful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20" name="标注: 下箭头 19"/>
          <p:cNvSpPr/>
          <p:nvPr/>
        </p:nvSpPr>
        <p:spPr>
          <a:xfrm>
            <a:off x="8887363" y="4587905"/>
            <a:ext cx="3011169" cy="1153395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worried, terrified, panic, heartbroken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25" name="标注: 下箭头 24"/>
          <p:cNvSpPr/>
          <p:nvPr/>
        </p:nvSpPr>
        <p:spPr>
          <a:xfrm>
            <a:off x="8887363" y="5865157"/>
            <a:ext cx="3011169" cy="992844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no time to panic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6" grpId="0"/>
      <p:bldP spid="21" grpId="0"/>
      <p:bldP spid="23" grpId="0"/>
      <p:bldP spid="3" grpId="0" animBg="1"/>
      <p:bldP spid="15" grpId="0" animBg="1"/>
      <p:bldP spid="19" grpId="0" animBg="1"/>
      <p:bldP spid="20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161277" y="169253"/>
          <a:ext cx="11869446" cy="6602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65504"/>
                <a:gridCol w="5584054"/>
                <a:gridCol w="3019888"/>
              </a:tblGrid>
              <a:tr h="472661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Occasions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Clues 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Blackborow’s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feelings 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03123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After Shackleton left to find help</a:t>
                      </a:r>
                      <a:endParaRPr lang="en-US" altLang="zh-CN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</a:tr>
              <a:tr h="1837464">
                <a:tc>
                  <a:txBody>
                    <a:bodyPr/>
                    <a:lstStyle/>
                    <a:p>
                      <a:r>
                        <a:rPr lang="en-US" altLang="zh-CN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When he thought about the living conditions on the island</a:t>
                      </a:r>
                      <a:endParaRPr lang="en-US" altLang="zh-CN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</a:tr>
              <a:tr h="1403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When his happy memories were interrupted by cold air</a:t>
                      </a:r>
                      <a:endParaRPr lang="en-US" altLang="zh-CN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</a:tr>
              <a:tr h="14031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After Frank Wild replied to him</a:t>
                      </a:r>
                      <a:endParaRPr lang="en-US" altLang="zh-CN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3429001" y="580550"/>
            <a:ext cx="55174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but spring is coming, and the ice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will soon begin to melt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If Shackleton fails,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will we have any hope of rescue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29001" y="2064988"/>
            <a:ext cx="56084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We have been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struggling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for days, but things on Elephant Island are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going from bad to worse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We are now crowded together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miserable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place.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feel low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429001" y="4433682"/>
            <a:ext cx="4951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shouted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“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Shut the door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!”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429001" y="5618054"/>
            <a:ext cx="55285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Bless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Frank Wild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the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kindest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man there is after our leader Ernest Shackleton.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719567" y="5802719"/>
            <a:ext cx="136716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grateful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标注: 下箭头 11"/>
          <p:cNvSpPr/>
          <p:nvPr/>
        </p:nvSpPr>
        <p:spPr>
          <a:xfrm>
            <a:off x="9103046" y="921729"/>
            <a:ext cx="2884292" cy="992844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worried, uncertain</a:t>
            </a:r>
            <a:endParaRPr lang="zh-CN" alt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标注: 下箭头 12"/>
          <p:cNvSpPr/>
          <p:nvPr/>
        </p:nvSpPr>
        <p:spPr>
          <a:xfrm>
            <a:off x="9333390" y="2667048"/>
            <a:ext cx="2423604" cy="992844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low, miserable</a:t>
            </a:r>
            <a:endParaRPr lang="zh-CN" alt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标注: 下箭头 13"/>
          <p:cNvSpPr/>
          <p:nvPr/>
        </p:nvSpPr>
        <p:spPr>
          <a:xfrm>
            <a:off x="9185797" y="4230680"/>
            <a:ext cx="2664041" cy="992844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angry, impatient</a:t>
            </a:r>
            <a:endParaRPr lang="zh-CN" alt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6" grpId="0"/>
      <p:bldP spid="30" grpId="0"/>
      <p:bldP spid="34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9495" y="935798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Ernest Shackleton</a:t>
            </a:r>
            <a:endParaRPr lang="en-US" altLang="zh-CN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9394" y="209568"/>
            <a:ext cx="11041603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personal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qualities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did Shackleton, Wild and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Blackborow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exhibit?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7"/>
          <p:cNvGraphicFramePr>
            <a:graphicFrameLocks noGrp="1"/>
          </p:cNvGraphicFramePr>
          <p:nvPr/>
        </p:nvGraphicFramePr>
        <p:xfrm>
          <a:off x="216462" y="1523130"/>
          <a:ext cx="11748116" cy="51883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58905"/>
                <a:gridCol w="2089211"/>
              </a:tblGrid>
              <a:tr h="618426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Clues (words, actions, surroundings… )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/>
                        <a:t>Qualities</a:t>
                      </a:r>
                      <a:endParaRPr lang="zh-CN" altLang="en-US" sz="2400" b="1" dirty="0"/>
                    </a:p>
                  </a:txBody>
                  <a:tcPr/>
                </a:tc>
              </a:tr>
              <a:tr h="941041">
                <a:tc>
                  <a:txBody>
                    <a:bodyPr/>
                    <a:lstStyle/>
                    <a:p>
                      <a:endParaRPr lang="en-US" altLang="zh-CN" sz="240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</a:tr>
              <a:tr h="941042"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</a:tr>
              <a:tr h="7528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</a:tr>
              <a:tr h="967522"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</a:tr>
              <a:tr h="967522"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210395" y="4802796"/>
            <a:ext cx="9416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allowed Hussey to keep his banjo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Hussey often plays it to keep our spirits up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6462" y="5633793"/>
            <a:ext cx="9051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Shackleton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us to find help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South Georgia Island, 1, 320 kilometres away-the voyage was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dangerous and difficult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of us to make it in our small boats</a:t>
            </a:r>
            <a:endParaRPr lang="zh-CN" altLang="en-US" sz="2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221942" y="2063155"/>
            <a:ext cx="94902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Shackleton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turned me down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because he thought I was too young and wasn’t qualified.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3489" y="3132852"/>
            <a:ext cx="9150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Shackleton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calmly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called us together and told us to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rescue our most essential supplies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33489" y="4133224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Shackleton himself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rPr>
              <a:t>threw away all his gold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952971" y="2297214"/>
            <a:ext cx="1909439" cy="461665"/>
          </a:xfrm>
          <a:prstGeom prst="rect">
            <a:avLst/>
          </a:prstGeom>
          <a:solidFill>
            <a:srgbClr val="85FFF0">
              <a:lumMod val="20000"/>
              <a:lumOff val="80000"/>
            </a:srgbClr>
          </a:solidFill>
          <a:ln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responsible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922125" y="3126659"/>
            <a:ext cx="1909440" cy="830997"/>
          </a:xfrm>
          <a:prstGeom prst="rect">
            <a:avLst/>
          </a:prstGeom>
          <a:solidFill>
            <a:srgbClr val="85FFF0">
              <a:lumMod val="20000"/>
              <a:lumOff val="80000"/>
            </a:srgbClr>
          </a:solidFill>
          <a:ln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calm, rational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417363" y="5746340"/>
            <a:ext cx="2774637" cy="1015663"/>
          </a:xfrm>
          <a:prstGeom prst="rect">
            <a:avLst/>
          </a:prstGeom>
          <a:solidFill>
            <a:srgbClr val="85FFF0">
              <a:lumMod val="20000"/>
              <a:lumOff val="80000"/>
            </a:srgbClr>
          </a:solidFill>
          <a:ln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selfless, brave, fearless, courageous, responsible, reliable, trusty 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922125" y="4856702"/>
            <a:ext cx="2005540" cy="830997"/>
          </a:xfrm>
          <a:prstGeom prst="rect">
            <a:avLst/>
          </a:prstGeom>
          <a:solidFill>
            <a:srgbClr val="85FFF0">
              <a:lumMod val="20000"/>
              <a:lumOff val="80000"/>
            </a:srgbClr>
          </a:solidFill>
          <a:ln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considerate, thoughtful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952971" y="4144744"/>
            <a:ext cx="1943848" cy="461665"/>
          </a:xfrm>
          <a:prstGeom prst="rect">
            <a:avLst/>
          </a:prstGeom>
          <a:solidFill>
            <a:srgbClr val="85FFF0">
              <a:lumMod val="20000"/>
              <a:lumOff val="80000"/>
            </a:srgbClr>
          </a:solidFill>
          <a:ln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decisive, fair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1" grpId="0"/>
      <p:bldP spid="25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7"/>
          <p:cNvGraphicFramePr>
            <a:graphicFrameLocks noGrp="1"/>
          </p:cNvGraphicFramePr>
          <p:nvPr/>
        </p:nvGraphicFramePr>
        <p:xfrm>
          <a:off x="221942" y="1008225"/>
          <a:ext cx="11748116" cy="5258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03798"/>
                <a:gridCol w="2444318"/>
              </a:tblGrid>
              <a:tr h="618426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Clues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/>
                        <a:t>Qualities</a:t>
                      </a:r>
                      <a:endParaRPr lang="zh-CN" altLang="en-US" sz="2400" b="1" dirty="0"/>
                    </a:p>
                  </a:txBody>
                  <a:tcPr/>
                </a:tc>
              </a:tr>
              <a:tr h="941041">
                <a:tc>
                  <a:txBody>
                    <a:bodyPr/>
                    <a:lstStyle/>
                    <a:p>
                      <a:r>
                        <a:rPr lang="zh-CN" altLang="zh-CN" sz="24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this is the adventure that I have been </a:t>
                      </a:r>
                      <a:r>
                        <a:rPr lang="zh-CN" altLang="zh-C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dreaming of</a:t>
                      </a:r>
                      <a:endParaRPr lang="en-US" altLang="zh-CN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</a:tr>
              <a:tr h="9410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But I was so </a:t>
                      </a:r>
                      <a: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enthusiastic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about the idea of…</a:t>
                      </a:r>
                      <a:endParaRPr lang="en-US" altLang="zh-CN" sz="240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</a:tr>
              <a:tr h="7528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secretly went aboard his ship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 the </a:t>
                      </a:r>
                      <a:r>
                        <a:rPr lang="en-US" altLang="zh-CN" sz="2400" b="1" i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Endurance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, and </a:t>
                      </a:r>
                      <a: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hid in a small cupboard</a:t>
                      </a:r>
                      <a:endParaRPr lang="en-US" altLang="zh-CN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</a:tr>
              <a:tr h="967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 try to </a:t>
                      </a:r>
                      <a:r>
                        <a:rPr lang="en-US" altLang="zh-CN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think of happier things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: decent food, warm and dry clothes, a cozy bedroom, sunny days and my mother’s face…</a:t>
                      </a:r>
                      <a:endParaRPr lang="en-US" altLang="zh-CN" sz="2400" b="1" dirty="0"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</a:tr>
              <a:tr h="9675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Perhaps there is a chance we will return home</a:t>
                      </a:r>
                      <a:endParaRPr lang="zh-CN" alt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97369" y="208386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Perce </a:t>
            </a:r>
            <a:r>
              <a:rPr lang="en-US" altLang="zh-CN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Blackborow</a:t>
            </a:r>
            <a:endParaRPr lang="en-US" altLang="zh-CN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61974" y="2801695"/>
            <a:ext cx="2275508" cy="461665"/>
          </a:xfrm>
          <a:prstGeom prst="rect">
            <a:avLst/>
          </a:prstGeom>
          <a:solidFill>
            <a:srgbClr val="85FFF0">
              <a:lumMod val="20000"/>
              <a:lumOff val="80000"/>
            </a:srgbClr>
          </a:solidFill>
          <a:ln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enthusiastic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87160" y="3505832"/>
            <a:ext cx="3204840" cy="1015663"/>
          </a:xfrm>
          <a:prstGeom prst="rect">
            <a:avLst/>
          </a:prstGeom>
          <a:solidFill>
            <a:srgbClr val="85FFF0">
              <a:lumMod val="20000"/>
              <a:lumOff val="80000"/>
            </a:srgbClr>
          </a:solidFill>
          <a:ln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fearless, strong-willed, determined, persistent in pursuing his dream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85648" y="1675159"/>
            <a:ext cx="2543936" cy="830997"/>
          </a:xfrm>
          <a:prstGeom prst="rect">
            <a:avLst/>
          </a:prstGeom>
          <a:solidFill>
            <a:srgbClr val="85FFF0">
              <a:lumMod val="20000"/>
              <a:lumOff val="80000"/>
            </a:srgbClr>
          </a:solidFill>
          <a:ln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brave, adventurous, bold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719862" y="4721176"/>
            <a:ext cx="2275508" cy="461665"/>
          </a:xfrm>
          <a:prstGeom prst="rect">
            <a:avLst/>
          </a:prstGeom>
          <a:solidFill>
            <a:srgbClr val="85FFF0">
              <a:lumMod val="20000"/>
              <a:lumOff val="80000"/>
            </a:srgbClr>
          </a:solidFill>
          <a:ln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optimistic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90133" y="5530134"/>
            <a:ext cx="2901867" cy="461665"/>
          </a:xfrm>
          <a:prstGeom prst="rect">
            <a:avLst/>
          </a:prstGeom>
          <a:solidFill>
            <a:srgbClr val="85FFF0">
              <a:lumMod val="20000"/>
              <a:lumOff val="80000"/>
            </a:srgbClr>
          </a:solidFill>
          <a:ln>
            <a:solidFill>
              <a:srgbClr val="262626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hopeful, optimistic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对话气泡: 矩形 13"/>
          <p:cNvSpPr/>
          <p:nvPr/>
        </p:nvSpPr>
        <p:spPr>
          <a:xfrm>
            <a:off x="6096000" y="5849775"/>
            <a:ext cx="2237172" cy="461666"/>
          </a:xfrm>
          <a:prstGeom prst="wedgeRectCallout">
            <a:avLst>
              <a:gd name="adj1" fmla="val -41202"/>
              <a:gd name="adj2" fmla="val -9104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thoughts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0"/>
            <a:ext cx="12192000" cy="68594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5955323"/>
            <a:ext cx="12192000" cy="9026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26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 ADVERSITY AND COURAGE</a:t>
            </a:r>
            <a:endParaRPr lang="zh-CN" altLang="en-US" sz="4265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0"/>
            <a:ext cx="478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Reading and Thinking</a:t>
            </a:r>
            <a:endParaRPr lang="zh-CN" altLang="en-US" sz="2800" b="1" dirty="0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9787" y="591042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Frank Wild</a:t>
            </a:r>
            <a:endParaRPr lang="en-US" altLang="zh-CN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8787" y="1633491"/>
            <a:ext cx="10219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◆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“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Hold on now, Perce. Don't you go turning into another Tom,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came the reply. 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ve caught another penguin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 it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’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 penguin soup tonight!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endParaRPr lang="en-US" altLang="zh-CN" sz="2400" b="1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◆ 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Bless Frank Wild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the </a:t>
            </a:r>
            <a:r>
              <a:rPr lang="zh-CN" altLang="zh-CN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kindest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man there is after our leader</a:t>
            </a:r>
            <a:r>
              <a:rPr lang="en-US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</a:t>
            </a:r>
            <a:endParaRPr lang="zh-CN" altLang="zh-CN" sz="2400" b="1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76865" y="3122216"/>
            <a:ext cx="390019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kind, caring, considerate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7653" y="79899"/>
            <a:ext cx="612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learning new words</a:t>
            </a:r>
            <a:endParaRPr lang="zh-CN" altLang="en-US" sz="2800" b="1" dirty="0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6388" y="1104418"/>
            <a:ext cx="10182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 highlighted words mean? Use your own words to explain them.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7"/>
          <p:cNvGraphicFramePr>
            <a:graphicFrameLocks noGrp="1"/>
          </p:cNvGraphicFramePr>
          <p:nvPr/>
        </p:nvGraphicFramePr>
        <p:xfrm>
          <a:off x="279918" y="1840341"/>
          <a:ext cx="11635275" cy="493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61862"/>
                <a:gridCol w="6634065"/>
                <a:gridCol w="223934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vigour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turn…down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crush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keep our spirits up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miserable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cozy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9731827" y="1975016"/>
            <a:ext cx="208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health, energy, enthusiasm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25134" y="2947570"/>
            <a:ext cx="208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reject, refuse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25134" y="3643619"/>
            <a:ext cx="208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squeezed until damaged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31828" y="4409825"/>
            <a:ext cx="257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positive usually in a bad situation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31827" y="5201842"/>
            <a:ext cx="208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unhappy or uncomfortable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825133" y="6051759"/>
            <a:ext cx="208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comfortable, safe and warm</a:t>
            </a:r>
            <a:endParaRPr lang="zh-CN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49690" y="2067382"/>
            <a:ext cx="511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I am fit and full of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vigor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205518" y="2741750"/>
            <a:ext cx="62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Shackleton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turned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he thought I was too young and wasn’t qualified…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205518" y="3643619"/>
            <a:ext cx="511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We saw the ship get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crushed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the ice.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67094" y="4513703"/>
            <a:ext cx="6523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keep his banjo. He often plays it to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our spirits up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60449" y="5187716"/>
            <a:ext cx="6384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struggling for days…going form bad to worse…this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miserable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place.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05518" y="5977880"/>
            <a:ext cx="6384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try to think of happier things: decent food, warm and dry clothes, a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cozy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bedroom, sunny days…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653" y="79899"/>
            <a:ext cx="612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Appreciating the language </a:t>
            </a:r>
            <a:endParaRPr lang="zh-CN" altLang="en-US" sz="2800" b="1" dirty="0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5490" y="3448050"/>
            <a:ext cx="1128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Their genuine </a:t>
            </a:r>
            <a:r>
              <a:rPr lang="zh-CN" altLang="zh-CN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concern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for others, their </a:t>
            </a:r>
            <a:r>
              <a:rPr lang="zh-CN" altLang="zh-CN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perseverance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and their </a:t>
            </a:r>
            <a:r>
              <a:rPr lang="zh-CN" altLang="zh-CN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resolve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fill me with hope.</a:t>
            </a:r>
            <a:endParaRPr lang="zh-CN" altLang="zh-CN" sz="2400" b="1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6273" y="4309944"/>
            <a:ext cx="1050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zh-CN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（名词化）</a:t>
            </a:r>
            <a:r>
              <a:rPr lang="zh-CN" altLang="zh-CN" sz="2400" b="1" dirty="0">
                <a:effectLst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他们对他人的真诚关心，他们的毅力和决心使我充满希望。</a:t>
            </a:r>
            <a:endParaRPr lang="zh-CN" altLang="zh-CN" sz="2400" b="1" dirty="0">
              <a:effectLst/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5490" y="895573"/>
            <a:ext cx="90460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 when the ship </a:t>
            </a:r>
            <a:r>
              <a:rPr lang="zh-CN" altLang="zh-CN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sank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our hearts </a:t>
            </a:r>
            <a:r>
              <a:rPr lang="zh-CN" altLang="zh-CN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sank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with it.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8998" y="1357238"/>
            <a:ext cx="90460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（形容伤心）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当船沉没时，我们的心也随之沉没。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5490" y="2241410"/>
            <a:ext cx="11623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However, these happy memories </a:t>
            </a:r>
            <a:r>
              <a:rPr lang="zh-CN" altLang="zh-CN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are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soon </a:t>
            </a:r>
            <a:r>
              <a:rPr lang="zh-CN" altLang="zh-CN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interrupted</a:t>
            </a:r>
            <a:r>
              <a:rPr lang="zh-CN" altLang="zh-CN" sz="24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by a sudden cold rush of air.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2608" y="2787409"/>
            <a:ext cx="100482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400" b="1" dirty="0">
                <a:effectLst/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然而，这些美好的回忆很快就被突如其来的冷风打断了。</a:t>
            </a:r>
            <a:endParaRPr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53557" y="1054970"/>
            <a:ext cx="5877259" cy="646331"/>
          </a:xfrm>
          <a:prstGeom prst="rect">
            <a:avLst/>
          </a:prstGeom>
          <a:noFill/>
          <a:ln>
            <a:solidFill>
              <a:srgbClr val="4472C4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A SUCCESSFUL FAILURE</a:t>
            </a:r>
            <a:endParaRPr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5343" y="2011653"/>
            <a:ext cx="11341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What is the figure of speech in the title? How do you understand the title?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7653" y="79899"/>
            <a:ext cx="612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Critical</a:t>
            </a:r>
            <a:r>
              <a:rPr lang="zh-CN" altLang="en-US" sz="2800" b="1" dirty="0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 </a:t>
            </a:r>
            <a:r>
              <a:rPr lang="en-US" altLang="zh-CN" sz="2800" b="1" dirty="0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thinking</a:t>
            </a:r>
            <a:endParaRPr lang="zh-CN" altLang="en-US" sz="2800" b="1" dirty="0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5343" y="3363790"/>
            <a:ext cx="490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</a:rPr>
              <a:t>Oxymoron (</a:t>
            </a:r>
            <a:r>
              <a:rPr lang="zh-CN" altLang="en-US" sz="2800" b="1" dirty="0">
                <a:solidFill>
                  <a:srgbClr val="0000FF"/>
                </a:solidFill>
              </a:rPr>
              <a:t>矛盾修辞法</a:t>
            </a:r>
            <a:r>
              <a:rPr lang="en-US" altLang="zh-CN" sz="2800" b="1" dirty="0">
                <a:solidFill>
                  <a:srgbClr val="0000FF"/>
                </a:solidFill>
              </a:rPr>
              <a:t>)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80719" y="4642126"/>
            <a:ext cx="5243804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ship </a:t>
            </a:r>
            <a:r>
              <a:rPr lang="en-US" altLang="zh-CN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Endurance: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stuck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→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crushed by the ice 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→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sank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 The crew: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trapped in the ice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→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failed to realize their goals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of crossing the Antarctic continent… 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7479" y="4642126"/>
            <a:ext cx="4926563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 overcome difficulties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 survive in the awful conditions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 develop teamwork spirits and friendship</a:t>
            </a: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 adopt a positive attitude to life…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04349" y="3045605"/>
            <a:ext cx="7220173" cy="1323439"/>
          </a:xfrm>
          <a:prstGeom prst="rect">
            <a:avLst/>
          </a:prstGeom>
          <a:noFill/>
          <a:ln>
            <a:solidFill>
              <a:srgbClr val="4472C4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Definition: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Apparently contradictory terms are combined.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Functions: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create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humour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make the narration surprising and impressive, or to deepen the readers’ understanding of the text. 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箭头: 下 9"/>
          <p:cNvSpPr/>
          <p:nvPr/>
        </p:nvSpPr>
        <p:spPr>
          <a:xfrm rot="621592">
            <a:off x="3704252" y="1816717"/>
            <a:ext cx="531845" cy="256591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箭头: 下 10"/>
          <p:cNvSpPr/>
          <p:nvPr/>
        </p:nvSpPr>
        <p:spPr>
          <a:xfrm rot="20739940">
            <a:off x="7463602" y="1727197"/>
            <a:ext cx="531845" cy="2565918"/>
          </a:xfrm>
          <a:prstGeom prst="downArrow">
            <a:avLst/>
          </a:prstGeom>
          <a:solidFill>
            <a:srgbClr val="BBD3E4"/>
          </a:solidFill>
          <a:ln>
            <a:solidFill>
              <a:srgbClr val="4472C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348660" y="4159403"/>
            <a:ext cx="8000613" cy="5232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theme: ________ and______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80114" y="4128625"/>
            <a:ext cx="5010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courage             adversity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7653" y="79899"/>
            <a:ext cx="612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Critical</a:t>
            </a:r>
            <a:r>
              <a:rPr lang="zh-CN" altLang="en-US" sz="2800" b="1" dirty="0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 </a:t>
            </a:r>
            <a:r>
              <a:rPr lang="en-US" altLang="zh-CN" sz="2800" b="1" dirty="0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thinking</a:t>
            </a:r>
            <a:endParaRPr lang="zh-CN" altLang="en-US" sz="2800" b="1" dirty="0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6367" y="1843568"/>
            <a:ext cx="8238930" cy="8490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Blackborow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feel on the deserted island? Would writing a diary help him deal with his feelings?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6367" y="2985796"/>
            <a:ext cx="8238930" cy="9983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could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Blackborow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to kill time on the island? How do people keep track of date on a deserted island?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6367" y="4277313"/>
            <a:ext cx="8238930" cy="8584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did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Blackborow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write diaries? 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4563" y="867746"/>
            <a:ext cx="334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discussion: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47040">
            <a:off x="10491955" y="5135730"/>
            <a:ext cx="1700045" cy="17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7176" y="1891710"/>
            <a:ext cx="1159600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After seeing the advertisement in the newspaper, Perce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Blackborow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 to join Antarctic expedition led by Sir Ernest Shackleton no matter what challenges might lie ahead. Unfortunately, his application _________________ because he was too young and not qualified enough. However, he managed to get _______ the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Endurance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his friend's help. He hid in a __________, but was soon discovered and brought to Shackleton. Although the captain was angry, he _________ the boy the job of cooking for the ________. Their ________ did not go smoothly, and the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Endurance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became stuck in the ice. Before the 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Endurance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crushed and __________ into the sea, Shackleton gave the order to __________ ship, and the crew had to camp on ice. They then sailed to Elephant Island. Soon after that, Shackleton selected a boat party and _________ for South Georgia Island to get help.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653" y="79899"/>
            <a:ext cx="612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summary</a:t>
            </a:r>
            <a:endParaRPr lang="zh-CN" altLang="en-US" sz="2800" b="1" dirty="0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7176" y="1148777"/>
            <a:ext cx="11250775" cy="461665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abandon, aboard, assign, crew, cupboard, resolve, set off, sink, turn...down, voyage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5882" y="678094"/>
            <a:ext cx="117861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passage with the correct forms of the words in the box.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00013" y="1761535"/>
            <a:ext cx="154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resolved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25616" y="2498469"/>
            <a:ext cx="3262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turned down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91219" y="2905780"/>
            <a:ext cx="154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aboard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77187" y="3290700"/>
            <a:ext cx="182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cupboard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51599" y="3645937"/>
            <a:ext cx="154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assigned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87626" y="4008142"/>
            <a:ext cx="154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crew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76733" y="3983176"/>
            <a:ext cx="154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voyage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00664" y="4401221"/>
            <a:ext cx="154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sank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39604" y="4765808"/>
            <a:ext cx="154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abandon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620904" y="5027418"/>
            <a:ext cx="154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off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683424" y="2952346"/>
            <a:ext cx="8371219" cy="663733"/>
            <a:chOff x="6240567" y="2980374"/>
            <a:chExt cx="3148609" cy="711511"/>
          </a:xfrm>
        </p:grpSpPr>
        <p:grpSp>
          <p:nvGrpSpPr>
            <p:cNvPr id="51" name="组合 50"/>
            <p:cNvGrpSpPr/>
            <p:nvPr/>
          </p:nvGrpSpPr>
          <p:grpSpPr>
            <a:xfrm>
              <a:off x="6409828" y="3087477"/>
              <a:ext cx="2979348" cy="604408"/>
              <a:chOff x="6409828" y="3087477"/>
              <a:chExt cx="2979348" cy="604408"/>
            </a:xfrm>
          </p:grpSpPr>
          <p:sp>
            <p:nvSpPr>
              <p:cNvPr id="56" name="文本框 79"/>
              <p:cNvSpPr txBox="1"/>
              <p:nvPr/>
            </p:nvSpPr>
            <p:spPr>
              <a:xfrm>
                <a:off x="6453845" y="3157799"/>
                <a:ext cx="27362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solidFill>
                      <a:srgbClr val="F5841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>
                  <a:defRPr/>
                </a:pPr>
                <a:r>
                  <a:rPr lang="en-US" altLang="zh-CN" sz="2800" b="1" dirty="0">
                    <a:solidFill>
                      <a:srgbClr val="4472C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Analyzing the characters (feelings &amp; qualities)</a:t>
                </a:r>
                <a:endParaRPr lang="en-US" altLang="zh-CN" sz="2800" b="1" dirty="0">
                  <a:solidFill>
                    <a:srgbClr val="4472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7" name="圆角矩形 43"/>
              <p:cNvSpPr/>
              <p:nvPr/>
            </p:nvSpPr>
            <p:spPr>
              <a:xfrm>
                <a:off x="6409828" y="3087477"/>
                <a:ext cx="2979348" cy="604408"/>
              </a:xfrm>
              <a:prstGeom prst="roundRect">
                <a:avLst/>
              </a:prstGeom>
              <a:noFill/>
              <a:ln w="6350" cap="flat" cmpd="sng" algn="ctr">
                <a:solidFill>
                  <a:srgbClr val="A0BF0D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 rot="2731254">
              <a:off x="6341934" y="2879007"/>
              <a:ext cx="109793" cy="312528"/>
              <a:chOff x="4454660" y="3810474"/>
              <a:chExt cx="406107" cy="1155987"/>
            </a:xfrm>
          </p:grpSpPr>
          <p:sp>
            <p:nvSpPr>
              <p:cNvPr id="53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706733" y="887767"/>
            <a:ext cx="8416307" cy="684646"/>
            <a:chOff x="1311106" y="4023828"/>
            <a:chExt cx="3132977" cy="733929"/>
          </a:xfrm>
        </p:grpSpPr>
        <p:grpSp>
          <p:nvGrpSpPr>
            <p:cNvPr id="59" name="组合 58"/>
            <p:cNvGrpSpPr/>
            <p:nvPr/>
          </p:nvGrpSpPr>
          <p:grpSpPr>
            <a:xfrm>
              <a:off x="1464735" y="4153349"/>
              <a:ext cx="2979348" cy="604408"/>
              <a:chOff x="1464735" y="4153349"/>
              <a:chExt cx="2979348" cy="604408"/>
            </a:xfrm>
          </p:grpSpPr>
          <p:sp>
            <p:nvSpPr>
              <p:cNvPr id="64" name="圆角矩形 34"/>
              <p:cNvSpPr/>
              <p:nvPr/>
            </p:nvSpPr>
            <p:spPr>
              <a:xfrm>
                <a:off x="1464735" y="4153349"/>
                <a:ext cx="2979348" cy="604408"/>
              </a:xfrm>
              <a:prstGeom prst="roundRect">
                <a:avLst/>
              </a:prstGeom>
              <a:noFill/>
              <a:ln w="6350" cap="flat" cmpd="sng" algn="ctr">
                <a:solidFill>
                  <a:srgbClr val="826C4A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文本框 78"/>
              <p:cNvSpPr txBox="1"/>
              <p:nvPr/>
            </p:nvSpPr>
            <p:spPr>
              <a:xfrm>
                <a:off x="1513511" y="4200882"/>
                <a:ext cx="29255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solidFill>
                      <a:srgbClr val="F5841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>
                  <a:defRPr/>
                </a:pPr>
                <a:r>
                  <a:rPr lang="en-US" altLang="zh-CN" sz="2800" b="1" dirty="0">
                    <a:solidFill>
                      <a:srgbClr val="4472C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Background information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 rot="2731254">
              <a:off x="1412473" y="3922461"/>
              <a:ext cx="109793" cy="312528"/>
              <a:chOff x="4454660" y="3810474"/>
              <a:chExt cx="406107" cy="1155987"/>
            </a:xfrm>
          </p:grpSpPr>
          <p:sp>
            <p:nvSpPr>
              <p:cNvPr id="61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709659" y="3937093"/>
            <a:ext cx="8336666" cy="659882"/>
            <a:chOff x="6281618" y="4474522"/>
            <a:chExt cx="3135613" cy="707382"/>
          </a:xfrm>
        </p:grpSpPr>
        <p:grpSp>
          <p:nvGrpSpPr>
            <p:cNvPr id="67" name="组合 66"/>
            <p:cNvGrpSpPr/>
            <p:nvPr/>
          </p:nvGrpSpPr>
          <p:grpSpPr>
            <a:xfrm>
              <a:off x="6437883" y="4577496"/>
              <a:ext cx="2979348" cy="604408"/>
              <a:chOff x="6437883" y="4577496"/>
              <a:chExt cx="2979348" cy="604408"/>
            </a:xfrm>
          </p:grpSpPr>
          <p:sp>
            <p:nvSpPr>
              <p:cNvPr id="72" name="文本框 80"/>
              <p:cNvSpPr txBox="1"/>
              <p:nvPr/>
            </p:nvSpPr>
            <p:spPr>
              <a:xfrm>
                <a:off x="6496138" y="4597129"/>
                <a:ext cx="1542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sz="2800" b="1" dirty="0">
                    <a:solidFill>
                      <a:srgbClr val="4472C4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Learning new words</a:t>
                </a:r>
                <a:endParaRPr lang="en-US" altLang="zh-CN" sz="2800" b="1" dirty="0">
                  <a:solidFill>
                    <a:srgbClr val="4472C4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73" name="圆角矩形 44"/>
              <p:cNvSpPr/>
              <p:nvPr/>
            </p:nvSpPr>
            <p:spPr>
              <a:xfrm>
                <a:off x="6437883" y="4577496"/>
                <a:ext cx="2979348" cy="604408"/>
              </a:xfrm>
              <a:prstGeom prst="roundRect">
                <a:avLst/>
              </a:prstGeom>
              <a:noFill/>
              <a:ln w="6350" cap="flat" cmpd="sng" algn="ctr">
                <a:solidFill>
                  <a:srgbClr val="F5841C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 rot="2731254">
              <a:off x="6382985" y="4373155"/>
              <a:ext cx="109793" cy="312528"/>
              <a:chOff x="4454660" y="3810474"/>
              <a:chExt cx="406107" cy="1155987"/>
            </a:xfrm>
          </p:grpSpPr>
          <p:sp>
            <p:nvSpPr>
              <p:cNvPr id="69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556089" y="1939256"/>
            <a:ext cx="8553377" cy="652620"/>
            <a:chOff x="1267826" y="5527598"/>
            <a:chExt cx="3173679" cy="699598"/>
          </a:xfrm>
        </p:grpSpPr>
        <p:grpSp>
          <p:nvGrpSpPr>
            <p:cNvPr id="75" name="组合 74"/>
            <p:cNvGrpSpPr/>
            <p:nvPr/>
          </p:nvGrpSpPr>
          <p:grpSpPr>
            <a:xfrm>
              <a:off x="1462157" y="5622788"/>
              <a:ext cx="2979348" cy="604408"/>
              <a:chOff x="1462157" y="5622788"/>
              <a:chExt cx="2979348" cy="604408"/>
            </a:xfrm>
          </p:grpSpPr>
          <p:sp>
            <p:nvSpPr>
              <p:cNvPr id="80" name="文本框 81"/>
              <p:cNvSpPr txBox="1"/>
              <p:nvPr/>
            </p:nvSpPr>
            <p:spPr>
              <a:xfrm>
                <a:off x="1504931" y="5643235"/>
                <a:ext cx="28802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solidFill>
                      <a:srgbClr val="F5841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>
                  <a:defRPr/>
                </a:pPr>
                <a:r>
                  <a:rPr lang="en-US" altLang="zh-CN" sz="2800" b="1" dirty="0">
                    <a:solidFill>
                      <a:srgbClr val="4472C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The plot (when/where/who/what/how/why)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圆角矩形 42"/>
              <p:cNvSpPr/>
              <p:nvPr/>
            </p:nvSpPr>
            <p:spPr>
              <a:xfrm>
                <a:off x="1462157" y="5622788"/>
                <a:ext cx="2979348" cy="604408"/>
              </a:xfrm>
              <a:prstGeom prst="roundRect">
                <a:avLst/>
              </a:prstGeom>
              <a:noFill/>
              <a:ln w="6350" cap="flat" cmpd="sng" algn="ctr">
                <a:solidFill>
                  <a:srgbClr val="319095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 rot="2731254">
              <a:off x="1369193" y="5426231"/>
              <a:ext cx="109793" cy="312528"/>
              <a:chOff x="4454660" y="3810474"/>
              <a:chExt cx="406107" cy="1155987"/>
            </a:xfrm>
          </p:grpSpPr>
          <p:sp>
            <p:nvSpPr>
              <p:cNvPr id="77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3" name="文本框 82"/>
          <p:cNvSpPr txBox="1"/>
          <p:nvPr/>
        </p:nvSpPr>
        <p:spPr>
          <a:xfrm>
            <a:off x="2686604" y="259620"/>
            <a:ext cx="4694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read diaries?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682867" y="4822415"/>
            <a:ext cx="8416307" cy="684646"/>
            <a:chOff x="1311106" y="4023828"/>
            <a:chExt cx="3132977" cy="733929"/>
          </a:xfrm>
        </p:grpSpPr>
        <p:grpSp>
          <p:nvGrpSpPr>
            <p:cNvPr id="85" name="组合 84"/>
            <p:cNvGrpSpPr/>
            <p:nvPr/>
          </p:nvGrpSpPr>
          <p:grpSpPr>
            <a:xfrm>
              <a:off x="1464735" y="4153349"/>
              <a:ext cx="2979348" cy="604408"/>
              <a:chOff x="1464735" y="4153349"/>
              <a:chExt cx="2979348" cy="604408"/>
            </a:xfrm>
          </p:grpSpPr>
          <p:sp>
            <p:nvSpPr>
              <p:cNvPr id="90" name="圆角矩形 34"/>
              <p:cNvSpPr/>
              <p:nvPr/>
            </p:nvSpPr>
            <p:spPr>
              <a:xfrm>
                <a:off x="1464735" y="4153349"/>
                <a:ext cx="2979348" cy="604408"/>
              </a:xfrm>
              <a:prstGeom prst="roundRect">
                <a:avLst/>
              </a:prstGeom>
              <a:noFill/>
              <a:ln w="6350" cap="flat" cmpd="sng" algn="ctr">
                <a:solidFill>
                  <a:srgbClr val="826C4A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文本框 78"/>
              <p:cNvSpPr txBox="1"/>
              <p:nvPr/>
            </p:nvSpPr>
            <p:spPr>
              <a:xfrm>
                <a:off x="1546507" y="4200882"/>
                <a:ext cx="16882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solidFill>
                      <a:srgbClr val="F5841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>
                  <a:defRPr/>
                </a:pPr>
                <a:r>
                  <a:rPr lang="en-US" altLang="zh-CN" sz="2800" b="1" dirty="0">
                    <a:solidFill>
                      <a:srgbClr val="4472C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Appreciating the language</a:t>
                </a:r>
                <a:endParaRPr lang="en-US" altLang="zh-CN" sz="2800" b="1" dirty="0">
                  <a:solidFill>
                    <a:srgbClr val="4472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 rot="2731254">
              <a:off x="1412473" y="3922461"/>
              <a:ext cx="109793" cy="312528"/>
              <a:chOff x="4454660" y="3810474"/>
              <a:chExt cx="406107" cy="1155987"/>
            </a:xfrm>
          </p:grpSpPr>
          <p:sp>
            <p:nvSpPr>
              <p:cNvPr id="87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612281" y="5867978"/>
            <a:ext cx="8553377" cy="652620"/>
            <a:chOff x="1267826" y="5527598"/>
            <a:chExt cx="3173679" cy="699598"/>
          </a:xfrm>
        </p:grpSpPr>
        <p:grpSp>
          <p:nvGrpSpPr>
            <p:cNvPr id="93" name="组合 92"/>
            <p:cNvGrpSpPr/>
            <p:nvPr/>
          </p:nvGrpSpPr>
          <p:grpSpPr>
            <a:xfrm>
              <a:off x="1462157" y="5622788"/>
              <a:ext cx="2979348" cy="604408"/>
              <a:chOff x="1462157" y="5622788"/>
              <a:chExt cx="2979348" cy="604408"/>
            </a:xfrm>
          </p:grpSpPr>
          <p:sp>
            <p:nvSpPr>
              <p:cNvPr id="98" name="文本框 81"/>
              <p:cNvSpPr txBox="1"/>
              <p:nvPr/>
            </p:nvSpPr>
            <p:spPr>
              <a:xfrm>
                <a:off x="1549504" y="5643235"/>
                <a:ext cx="13588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solidFill>
                      <a:srgbClr val="F5841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en-US" altLang="zh-CN" sz="2800" b="1" dirty="0">
                    <a:solidFill>
                      <a:srgbClr val="4472C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 pitchFamily="34" charset="0"/>
                  </a:rPr>
                  <a:t>Critical thinking</a:t>
                </a:r>
                <a:endParaRPr lang="en-US" altLang="zh-CN" sz="2800" b="1" dirty="0">
                  <a:solidFill>
                    <a:srgbClr val="4472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9" name="圆角矩形 42"/>
              <p:cNvSpPr/>
              <p:nvPr/>
            </p:nvSpPr>
            <p:spPr>
              <a:xfrm>
                <a:off x="1462157" y="5622788"/>
                <a:ext cx="2979348" cy="604408"/>
              </a:xfrm>
              <a:prstGeom prst="roundRect">
                <a:avLst/>
              </a:prstGeom>
              <a:noFill/>
              <a:ln w="6350" cap="flat" cmpd="sng" algn="ctr">
                <a:solidFill>
                  <a:srgbClr val="319095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 rot="2731254">
              <a:off x="1369193" y="5426231"/>
              <a:ext cx="109793" cy="312528"/>
              <a:chOff x="4454660" y="3810474"/>
              <a:chExt cx="406107" cy="1155987"/>
            </a:xfrm>
          </p:grpSpPr>
          <p:sp>
            <p:nvSpPr>
              <p:cNvPr id="9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653" y="79899"/>
            <a:ext cx="612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Post-reading</a:t>
            </a:r>
            <a:endParaRPr lang="zh-CN" altLang="en-US" sz="2800" b="1" dirty="0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1587" y="859876"/>
            <a:ext cx="1088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/>
              <a:t>Have an interview! </a:t>
            </a:r>
            <a:r>
              <a:rPr lang="en-US" altLang="zh-CN" sz="2000" i="1" dirty="0"/>
              <a:t>One student acts as a journalist to interview another student who acts as Perce </a:t>
            </a:r>
            <a:r>
              <a:rPr lang="en-US" altLang="zh-CN" sz="2000" i="1" dirty="0" err="1"/>
              <a:t>Blackborow</a:t>
            </a:r>
            <a:r>
              <a:rPr lang="en-US" altLang="zh-CN" sz="2000" i="1" dirty="0"/>
              <a:t>, talking about the expedition to Antarctic. Work in groups. </a:t>
            </a:r>
            <a:endParaRPr lang="zh-CN" altLang="en-US" sz="2000" i="1" dirty="0"/>
          </a:p>
        </p:txBody>
      </p:sp>
      <p:sp>
        <p:nvSpPr>
          <p:cNvPr id="4" name="文本框 3"/>
          <p:cNvSpPr txBox="1"/>
          <p:nvPr/>
        </p:nvSpPr>
        <p:spPr>
          <a:xfrm>
            <a:off x="763480" y="1669599"/>
            <a:ext cx="10776932" cy="48320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Journalist: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morning,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Blackborow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I am the journalist from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Times(</a:t>
            </a:r>
            <a:r>
              <a:rPr lang="zh-CN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泰晤士报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My name is …Great to meet you. I hope we can have an in-depth interview about your expedition to Antarctic.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Blackborow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Journalist: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introduce yourself first?  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Blackborow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Journalist: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Well, let’s move on to the next point. How did you go aboard the ship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Endurance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Blackborow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Journalist: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tell us what happened to </a:t>
            </a:r>
            <a:r>
              <a:rPr lang="en-US" altLang="zh-CN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Endurance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Blackborow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Journalist: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next question is, what problems did you face on Elephant Island? And how did you feel about the life there?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Journalist: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great </a:t>
            </a:r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honour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here and especially to interview you today. Thank you!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7524" cy="6858000"/>
          </a:xfrm>
          <a:prstGeom prst="rect">
            <a:avLst/>
          </a:prstGeom>
        </p:spPr>
      </p:pic>
      <p:sp>
        <p:nvSpPr>
          <p:cNvPr id="4" name="思想气泡: 云 3"/>
          <p:cNvSpPr/>
          <p:nvPr/>
        </p:nvSpPr>
        <p:spPr>
          <a:xfrm>
            <a:off x="5880098" y="3799642"/>
            <a:ext cx="6018244" cy="2616874"/>
          </a:xfrm>
          <a:prstGeom prst="cloudCallout">
            <a:avLst>
              <a:gd name="adj1" fmla="val -58736"/>
              <a:gd name="adj2" fmla="val -40610"/>
            </a:avLst>
          </a:prstGeom>
          <a:solidFill>
            <a:srgbClr val="BBD3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Algerian" panose="04020705040A02060702" pitchFamily="82" charset="0"/>
              </a:rPr>
              <a:t>Thank you for your attention.</a:t>
            </a:r>
            <a:endParaRPr lang="zh-CN" altLang="en-US" sz="3600" b="1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5442011" y="441484"/>
            <a:ext cx="6641416" cy="274560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anchor="t"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9525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9956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28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964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36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“I believe it is in our nature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explore, to reach out into the unknown. The only true failure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be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to explore at all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                         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 Ernest Shackleton</a:t>
            </a:r>
            <a:endParaRPr lang="en-US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654" y="79899"/>
            <a:ext cx="478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Pre-reading</a:t>
            </a:r>
            <a:endParaRPr lang="zh-CN" altLang="en-US" sz="2800" b="1" dirty="0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pic>
        <p:nvPicPr>
          <p:cNvPr id="3" name="视频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722268" y="680062"/>
            <a:ext cx="8735627" cy="500543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3353" y="5723406"/>
            <a:ext cx="10880165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altLang="zh-CN" sz="2000" b="1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famous polar explorer </a:t>
            </a:r>
            <a:r>
              <a:rPr lang="en-US" altLang="zh-CN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Ernest Shackleton's ship</a:t>
            </a:r>
            <a:r>
              <a:rPr lang="en-US" altLang="zh-CN" sz="2000" b="1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named </a:t>
            </a:r>
            <a:r>
              <a:rPr lang="en-US" altLang="zh-CN" sz="20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r>
              <a:rPr lang="en-US" altLang="zh-CN" sz="2000" b="1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discovered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on the ocean floor near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Antarctica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in March, 2022, which </a:t>
            </a:r>
            <a:r>
              <a:rPr lang="en-US" altLang="zh-CN" sz="2000" b="1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sank in the dangerous and icy Weddell Sea in 1915.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16062" y="50864"/>
            <a:ext cx="616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What is the news mainly about?</a:t>
            </a:r>
            <a:endParaRPr lang="zh-CN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06501" cy="3617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" y="3684234"/>
            <a:ext cx="5406501" cy="3111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53" y="3617653"/>
            <a:ext cx="5796347" cy="31782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53" y="-20097"/>
            <a:ext cx="5796347" cy="3571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3"/>
          <p:cNvSpPr txBox="1"/>
          <p:nvPr/>
        </p:nvSpPr>
        <p:spPr>
          <a:xfrm rot="20938760">
            <a:off x="3639383" y="371038"/>
            <a:ext cx="4682413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3200" b="1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wooden shipwreck </a:t>
            </a:r>
            <a:r>
              <a:rPr lang="en-US" altLang="zh-CN" sz="3200" b="1" i="1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endParaRPr lang="zh-CN" alt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3" y="1012691"/>
            <a:ext cx="8677392" cy="34547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09330" y="234136"/>
            <a:ext cx="10653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this advertisement that was posted by a famous British explorer.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553" y="695801"/>
            <a:ext cx="2964447" cy="43339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>
            <a:off x="8847165" y="5048484"/>
            <a:ext cx="3376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i="0" dirty="0">
                <a:solidFill>
                  <a:srgbClr val="4472C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Ernest Shackleton</a:t>
            </a:r>
            <a:endParaRPr lang="zh-CN" altLang="en-US" sz="2800" dirty="0">
              <a:solidFill>
                <a:srgbClr val="4472C4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8042" y="5029780"/>
            <a:ext cx="8020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advertisement, what kind of men was Ernest Shackleton looking for?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292963" y="790111"/>
          <a:ext cx="11443317" cy="5294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410"/>
                <a:gridCol w="4361371"/>
                <a:gridCol w="3444536"/>
              </a:tblGrid>
              <a:tr h="939146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Conditions 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Requirements 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45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 wages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45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bitter cold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zh-CN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6573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 months of complete darkness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3458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constant danger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zh-CN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6573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 return uncertain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021584" y="1775965"/>
            <a:ext cx="3861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702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care much about money</a:t>
            </a:r>
            <a:endParaRPr lang="zh-CN" altLang="en-US" sz="2400" b="1" dirty="0">
              <a:solidFill>
                <a:srgbClr val="0702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9441" y="2331189"/>
            <a:ext cx="410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702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accustomed to the extreme weather conditions, healthy</a:t>
            </a:r>
            <a:endParaRPr lang="zh-CN" altLang="en-US" sz="2400" b="1" dirty="0">
              <a:solidFill>
                <a:srgbClr val="0702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59441" y="3308957"/>
            <a:ext cx="3983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702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perseverance, not afraid of loneliness</a:t>
            </a:r>
            <a:endParaRPr lang="zh-CN" altLang="en-US" sz="2400" b="1" dirty="0">
              <a:solidFill>
                <a:srgbClr val="0702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21584" y="4182735"/>
            <a:ext cx="410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702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courage, cooperate with others, be experienced</a:t>
            </a:r>
            <a:endParaRPr lang="zh-CN" altLang="en-US" sz="2400" b="1" dirty="0">
              <a:solidFill>
                <a:srgbClr val="0702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93462" y="5396987"/>
            <a:ext cx="359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702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optimistic, be positive</a:t>
            </a:r>
            <a:endParaRPr lang="zh-CN" altLang="en-US" sz="2400" b="1" dirty="0">
              <a:solidFill>
                <a:srgbClr val="0702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418250" y="1038702"/>
            <a:ext cx="3318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qualified?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2084" y="4182735"/>
            <a:ext cx="2438611" cy="2725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654" y="79899"/>
            <a:ext cx="694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Reading for the text type</a:t>
            </a:r>
            <a:endParaRPr lang="zh-CN" altLang="en-US" sz="2800" b="1" dirty="0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8270" y="4037472"/>
            <a:ext cx="733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Q2. In what person is the passage written?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4298" y="5042516"/>
            <a:ext cx="280534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person.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8270" y="1572613"/>
            <a:ext cx="7421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Q1. What is the text type of this passage?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98485" y="2406455"/>
            <a:ext cx="223717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Diaries.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33965" y="2083290"/>
            <a:ext cx="56106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 </a:t>
            </a:r>
            <a:r>
              <a:rPr lang="en-US" altLang="zh-CN" sz="2400" i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a record of personal activities, thoughts and feelings. </a:t>
            </a:r>
            <a:endParaRPr lang="en-US" altLang="zh-CN" sz="2400" i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i="1" dirty="0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 Focus on </a:t>
            </a:r>
            <a:r>
              <a:rPr lang="en-US" altLang="zh-CN" sz="2400" i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real, meaningful, memorable and important experiences.</a:t>
            </a:r>
            <a:endParaRPr lang="zh-CN" altLang="en-US" sz="2400" i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箭头: 右 7"/>
          <p:cNvSpPr/>
          <p:nvPr/>
        </p:nvSpPr>
        <p:spPr>
          <a:xfrm>
            <a:off x="4796902" y="2454044"/>
            <a:ext cx="825623" cy="36648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/>
          <p:cNvSpPr/>
          <p:nvPr/>
        </p:nvSpPr>
        <p:spPr>
          <a:xfrm>
            <a:off x="4796902" y="5042516"/>
            <a:ext cx="825623" cy="36648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729274" y="4673183"/>
            <a:ext cx="4980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 </a:t>
            </a:r>
            <a:r>
              <a:rPr lang="en-US" altLang="zh-CN" sz="2400" i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closer to the readers.</a:t>
            </a:r>
            <a:endParaRPr lang="en-US" altLang="zh-CN" sz="2400" i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i="1" dirty="0">
                <a:solidFill>
                  <a:srgbClr val="4472C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◆ </a:t>
            </a:r>
            <a:r>
              <a:rPr lang="en-US" altLang="zh-CN" sz="2400" i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the narration authentic, impressive and convincing.</a:t>
            </a:r>
            <a:endParaRPr lang="zh-CN" altLang="en-US" sz="2400" i="1" dirty="0">
              <a:solidFill>
                <a:srgbClr val="4472C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654" y="79899"/>
            <a:ext cx="694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Reading for the structure</a:t>
            </a:r>
            <a:endParaRPr lang="zh-CN" altLang="en-US" sz="2800" b="1" dirty="0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4155190" y="2046857"/>
            <a:ext cx="2618472" cy="584775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Introduction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9"/>
          <p:cNvSpPr txBox="1"/>
          <p:nvPr/>
        </p:nvSpPr>
        <p:spPr>
          <a:xfrm>
            <a:off x="2432857" y="2929849"/>
            <a:ext cx="1690260" cy="584775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Diary 1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4521089" y="2929849"/>
            <a:ext cx="1690260" cy="584775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Diary 2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9"/>
          <p:cNvSpPr txBox="1"/>
          <p:nvPr/>
        </p:nvSpPr>
        <p:spPr>
          <a:xfrm>
            <a:off x="6609321" y="2929848"/>
            <a:ext cx="1690260" cy="584775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Diary 3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11210" y="1165700"/>
            <a:ext cx="1071164" cy="583565"/>
          </a:xfrm>
          <a:prstGeom prst="rect">
            <a:avLst/>
          </a:prstGeom>
          <a:solidFill>
            <a:srgbClr val="FFFFCC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8197"/>
            <a:ext cx="12192000" cy="2106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7654" y="79899"/>
            <a:ext cx="6942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4472C4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Reading for the information</a:t>
            </a:r>
            <a:endParaRPr lang="zh-CN" altLang="en-US" sz="2800" b="1" dirty="0">
              <a:solidFill>
                <a:srgbClr val="4472C4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743794" y="1456511"/>
          <a:ext cx="10296039" cy="420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55849"/>
                <a:gridCol w="7240190"/>
              </a:tblGrid>
              <a:tr h="7012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information about the expedition</a:t>
                      </a:r>
                      <a:endParaRPr lang="zh-CN" alt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70124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zh-CN" alt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</a:tr>
              <a:tr h="70124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Destination </a:t>
                      </a:r>
                      <a:endParaRPr lang="zh-CN" alt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</a:tr>
              <a:tr h="70124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</a:t>
                      </a:r>
                      <a:endParaRPr lang="zh-CN" alt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/>
                    </a:p>
                  </a:txBody>
                  <a:tcPr/>
                </a:tc>
              </a:tr>
              <a:tr h="70124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author’s name</a:t>
                      </a:r>
                      <a:endParaRPr lang="zh-CN" alt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</a:tr>
              <a:tr h="701240"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ship</a:t>
                      </a:r>
                      <a:endParaRPr lang="zh-CN" alt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934287" y="2911876"/>
            <a:ext cx="425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To Antarctica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34288" y="3624423"/>
            <a:ext cx="495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Sir Ernest Shackleton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83114" y="4303276"/>
            <a:ext cx="410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Perce </a:t>
            </a:r>
            <a:r>
              <a:rPr lang="en-US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Blackborow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65478" y="5015823"/>
            <a:ext cx="339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  <a:endParaRPr lang="zh-CN" alt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34287" y="2241810"/>
            <a:ext cx="6974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Oct. 31, 1914 </a:t>
            </a:r>
            <a:r>
              <a:rPr lang="en-US" altLang="zh-CN" sz="2400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→ Nov. 21, 1915 → May 20, 1916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自定义 101">
      <a:dk1>
        <a:srgbClr val="262626"/>
      </a:dk1>
      <a:lt1>
        <a:srgbClr val="FFFFFF"/>
      </a:lt1>
      <a:dk2>
        <a:srgbClr val="5F5F5F"/>
      </a:dk2>
      <a:lt2>
        <a:srgbClr val="FFFFFF"/>
      </a:lt2>
      <a:accent1>
        <a:srgbClr val="3D94AE"/>
      </a:accent1>
      <a:accent2>
        <a:srgbClr val="67C6D4"/>
      </a:accent2>
      <a:accent3>
        <a:srgbClr val="2C6C7A"/>
      </a:accent3>
      <a:accent4>
        <a:srgbClr val="85FFF0"/>
      </a:accent4>
      <a:accent5>
        <a:srgbClr val="3D579F"/>
      </a:accent5>
      <a:accent6>
        <a:srgbClr val="75CFD9"/>
      </a:accent6>
      <a:hlink>
        <a:srgbClr val="FFFFFF"/>
      </a:hlink>
      <a:folHlink>
        <a:srgbClr val="595959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11036</Words>
  <Application>WPS 演示</Application>
  <PresentationFormat>宽屏</PresentationFormat>
  <Paragraphs>506</Paragraphs>
  <Slides>28</Slides>
  <Notes>1</Notes>
  <HiddenSlides>1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48" baseType="lpstr">
      <vt:lpstr>Arial</vt:lpstr>
      <vt:lpstr>宋体</vt:lpstr>
      <vt:lpstr>Wingdings</vt:lpstr>
      <vt:lpstr>Algerian</vt:lpstr>
      <vt:lpstr>Aharoni</vt:lpstr>
      <vt:lpstr>Yu Gothic UI Semibold</vt:lpstr>
      <vt:lpstr>Times New Roman</vt:lpstr>
      <vt:lpstr>微软雅黑</vt:lpstr>
      <vt:lpstr>Arial Unicode MS</vt:lpstr>
      <vt:lpstr>等线</vt:lpstr>
      <vt:lpstr>Cambria</vt:lpstr>
      <vt:lpstr>Lato Light</vt:lpstr>
      <vt:lpstr>Segoe Print</vt:lpstr>
      <vt:lpstr>HelveticaNeue</vt:lpstr>
      <vt:lpstr>Corbel</vt:lpstr>
      <vt:lpstr>华文新魏</vt:lpstr>
      <vt:lpstr>等线 Light</vt:lpstr>
      <vt:lpstr>Office 主题​​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24147</cp:lastModifiedBy>
  <cp:revision>643</cp:revision>
  <dcterms:created xsi:type="dcterms:W3CDTF">2018-12-05T02:02:00Z</dcterms:created>
  <dcterms:modified xsi:type="dcterms:W3CDTF">2022-07-25T09:39:43Z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