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88" r:id="rId3"/>
    <p:sldId id="256" r:id="rId4"/>
    <p:sldId id="262" r:id="rId5"/>
    <p:sldId id="257" r:id="rId6"/>
    <p:sldId id="268" r:id="rId7"/>
    <p:sldId id="264" r:id="rId9"/>
    <p:sldId id="263" r:id="rId10"/>
    <p:sldId id="265" r:id="rId11"/>
    <p:sldId id="267" r:id="rId12"/>
    <p:sldId id="279" r:id="rId13"/>
    <p:sldId id="270" r:id="rId14"/>
    <p:sldId id="284" r:id="rId15"/>
    <p:sldId id="271" r:id="rId16"/>
    <p:sldId id="283" r:id="rId17"/>
    <p:sldId id="273" r:id="rId1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876"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927A36-6E78-484E-A856-D4FEC748361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3B4099-3190-438F-9106-CA909360632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B4099-3190-438F-9106-CA909360632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图片 7" descr="水印"/>
          <p:cNvPicPr>
            <a:picLocks noChangeAspect="1"/>
          </p:cNvPicPr>
          <p:nvPr userDrawn="1"/>
        </p:nvPicPr>
        <p:blipFill>
          <a:blip r:embed="rId13"/>
          <a:stretch>
            <a:fillRect/>
          </a:stretch>
        </p:blipFill>
        <p:spPr>
          <a:xfrm>
            <a:off x="5186363" y="4762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hyperlink" Target="&#26143;&#38469;&#36855;&#33322;%20&#25130;&#21462;&#35270;&#39057;.mp4"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hyperlink" Target="we%20are%20the%20explorers.mp4" TargetMode="Externa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microsoft.com/office/2007/relationships/hdphoto" Target="../media/image13.wdp"/><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microsoft.com/office/2007/relationships/hdphoto" Target="../media/image16.wdp"/><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5186363" y="47625"/>
            <a:ext cx="3880009" cy="1255871"/>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555526"/>
            <a:ext cx="8784976" cy="3096344"/>
          </a:xfrm>
          <a:ln>
            <a:solidFill>
              <a:schemeClr val="tx1"/>
            </a:solidFill>
          </a:ln>
        </p:spPr>
        <p:txBody>
          <a:bodyPr>
            <a:noAutofit/>
          </a:bodyPr>
          <a:lstStyle/>
          <a:p>
            <a:pPr marL="0" indent="0">
              <a:buNone/>
            </a:pPr>
            <a:r>
              <a:rPr lang="en-US" altLang="zh-CN" sz="2000" dirty="0" smtClean="0"/>
              <a:t>        </a:t>
            </a:r>
            <a:r>
              <a:rPr lang="en-US" altLang="zh-CN" sz="2000" b="1" dirty="0" smtClean="0">
                <a:solidFill>
                  <a:schemeClr val="bg1">
                    <a:lumMod val="75000"/>
                  </a:schemeClr>
                </a:solidFill>
              </a:rPr>
              <a:t>China’s space </a:t>
            </a:r>
            <a:r>
              <a:rPr lang="en-US" altLang="zh-CN" sz="2000" b="1" dirty="0" err="1" smtClean="0">
                <a:solidFill>
                  <a:schemeClr val="bg1">
                    <a:lumMod val="75000"/>
                  </a:schemeClr>
                </a:solidFill>
              </a:rPr>
              <a:t>programme</a:t>
            </a:r>
            <a:r>
              <a:rPr lang="en-US" altLang="zh-CN" sz="2000" b="1" dirty="0" smtClean="0">
                <a:solidFill>
                  <a:schemeClr val="bg1">
                    <a:lumMod val="75000"/>
                  </a:schemeClr>
                </a:solidFill>
              </a:rPr>
              <a:t> started later than those of Russia and the US, but it has made great progress in a short time. China became the third country in the world to independently send humans into space</a:t>
            </a:r>
            <a:r>
              <a:rPr lang="en-US" altLang="zh-CN" sz="2000" b="1" dirty="0" smtClean="0"/>
              <a:t> in 2003</a:t>
            </a:r>
            <a:r>
              <a:rPr lang="en-US" altLang="zh-CN" sz="2000" b="1" dirty="0" smtClean="0">
                <a:solidFill>
                  <a:schemeClr val="bg1">
                    <a:lumMod val="75000"/>
                  </a:schemeClr>
                </a:solidFill>
              </a:rPr>
              <a:t>, when Yang </a:t>
            </a:r>
            <a:r>
              <a:rPr lang="en-US" altLang="zh-CN" sz="2000" b="1" dirty="0" err="1" smtClean="0">
                <a:solidFill>
                  <a:schemeClr val="bg1">
                    <a:lumMod val="75000"/>
                  </a:schemeClr>
                </a:solidFill>
              </a:rPr>
              <a:t>Liwei</a:t>
            </a:r>
            <a:r>
              <a:rPr lang="en-US" altLang="zh-CN" sz="2000" b="1" dirty="0" smtClean="0">
                <a:solidFill>
                  <a:schemeClr val="bg1">
                    <a:lumMod val="75000"/>
                  </a:schemeClr>
                </a:solidFill>
              </a:rPr>
              <a:t> successfully orbited Earth in the </a:t>
            </a:r>
            <a:r>
              <a:rPr lang="en-US" altLang="zh-CN" sz="2000" b="1" dirty="0" err="1" smtClean="0">
                <a:solidFill>
                  <a:schemeClr val="bg1">
                    <a:lumMod val="75000"/>
                  </a:schemeClr>
                </a:solidFill>
              </a:rPr>
              <a:t>Shenzhou</a:t>
            </a:r>
            <a:r>
              <a:rPr lang="en-US" altLang="zh-CN" sz="2000" b="1" dirty="0" smtClean="0">
                <a:solidFill>
                  <a:schemeClr val="bg1">
                    <a:lumMod val="75000"/>
                  </a:schemeClr>
                </a:solidFill>
              </a:rPr>
              <a:t> 5 spacecraft. </a:t>
            </a:r>
            <a:r>
              <a:rPr lang="en-US" altLang="zh-CN" sz="2000" b="1" dirty="0" smtClean="0"/>
              <a:t>Then </a:t>
            </a:r>
            <a:r>
              <a:rPr lang="en-US" altLang="zh-CN" sz="2000" b="1" dirty="0" err="1" smtClean="0">
                <a:solidFill>
                  <a:schemeClr val="bg1">
                    <a:lumMod val="75000"/>
                  </a:schemeClr>
                </a:solidFill>
              </a:rPr>
              <a:t>Shenzhou</a:t>
            </a:r>
            <a:r>
              <a:rPr lang="en-US" altLang="zh-CN" sz="2000" b="1" dirty="0" smtClean="0">
                <a:solidFill>
                  <a:schemeClr val="bg1">
                    <a:lumMod val="75000"/>
                  </a:schemeClr>
                </a:solidFill>
              </a:rPr>
              <a:t> 6 and 7 completed a second manned orbit and the first Chinese spacewalk, </a:t>
            </a:r>
            <a:r>
              <a:rPr lang="en-US" altLang="zh-CN" sz="2000" b="1" dirty="0" smtClean="0"/>
              <a:t>followed by </a:t>
            </a:r>
            <a:r>
              <a:rPr lang="en-US" altLang="zh-CN" sz="2000" b="1" dirty="0" smtClean="0">
                <a:solidFill>
                  <a:schemeClr val="bg1">
                    <a:lumMod val="75000"/>
                  </a:schemeClr>
                </a:solidFill>
              </a:rPr>
              <a:t>the vehicle Jade Rabbit being sent to the moon to study its surface. </a:t>
            </a:r>
            <a:r>
              <a:rPr lang="en-US" altLang="zh-CN" sz="2000" b="1" dirty="0" smtClean="0"/>
              <a:t>After that, </a:t>
            </a:r>
            <a:r>
              <a:rPr lang="en-US" altLang="zh-CN" sz="2000" b="1" dirty="0" smtClean="0">
                <a:solidFill>
                  <a:schemeClr val="bg1">
                    <a:lumMod val="75000"/>
                  </a:schemeClr>
                </a:solidFill>
              </a:rPr>
              <a:t>China launched the </a:t>
            </a:r>
            <a:r>
              <a:rPr lang="en-US" altLang="zh-CN" sz="2000" b="1" dirty="0" err="1" smtClean="0">
                <a:solidFill>
                  <a:schemeClr val="bg1">
                    <a:lumMod val="75000"/>
                  </a:schemeClr>
                </a:solidFill>
              </a:rPr>
              <a:t>Tiangong</a:t>
            </a:r>
            <a:r>
              <a:rPr lang="en-US" altLang="zh-CN" sz="2000" b="1" dirty="0" smtClean="0">
                <a:solidFill>
                  <a:schemeClr val="bg1">
                    <a:lumMod val="75000"/>
                  </a:schemeClr>
                </a:solidFill>
              </a:rPr>
              <a:t> 2 space lab into space and Tianzhou1 to dock with it. This </a:t>
            </a:r>
            <a:r>
              <a:rPr lang="en-US" altLang="zh-CN" sz="2000" b="1" dirty="0" err="1" smtClean="0">
                <a:solidFill>
                  <a:schemeClr val="bg1">
                    <a:lumMod val="75000"/>
                  </a:schemeClr>
                </a:solidFill>
              </a:rPr>
              <a:t>signalled</a:t>
            </a:r>
            <a:r>
              <a:rPr lang="en-US" altLang="zh-CN" sz="2000" b="1" dirty="0" smtClean="0">
                <a:solidFill>
                  <a:schemeClr val="bg1">
                    <a:lumMod val="75000"/>
                  </a:schemeClr>
                </a:solidFill>
              </a:rPr>
              <a:t> one step further in China’s plan to establish a space station in the future.</a:t>
            </a:r>
            <a:r>
              <a:rPr lang="en-US" altLang="zh-CN" sz="2000" b="1" dirty="0" smtClean="0"/>
              <a:t> More recently, </a:t>
            </a:r>
            <a:r>
              <a:rPr lang="en-US" altLang="zh-CN" sz="2000" b="1" dirty="0" smtClean="0">
                <a:solidFill>
                  <a:schemeClr val="bg1">
                    <a:lumMod val="75000"/>
                  </a:schemeClr>
                </a:solidFill>
              </a:rPr>
              <a:t>China has sent </a:t>
            </a:r>
            <a:r>
              <a:rPr lang="en-US" altLang="zh-CN" sz="2000" b="1" dirty="0" err="1" smtClean="0">
                <a:solidFill>
                  <a:schemeClr val="bg1">
                    <a:lumMod val="75000"/>
                  </a:schemeClr>
                </a:solidFill>
              </a:rPr>
              <a:t>Chang’e</a:t>
            </a:r>
            <a:r>
              <a:rPr lang="en-US" altLang="zh-CN" sz="2000" b="1" dirty="0" smtClean="0">
                <a:solidFill>
                  <a:schemeClr val="bg1">
                    <a:lumMod val="75000"/>
                  </a:schemeClr>
                </a:solidFill>
              </a:rPr>
              <a:t> 4 to explore the surface of the far side of the moon to make measurements and observations.</a:t>
            </a:r>
            <a:endParaRPr lang="zh-CN" altLang="en-US" sz="2000" b="1" dirty="0">
              <a:solidFill>
                <a:schemeClr val="bg1">
                  <a:lumMod val="75000"/>
                </a:schemeClr>
              </a:solidFill>
            </a:endParaRPr>
          </a:p>
        </p:txBody>
      </p:sp>
      <p:sp>
        <p:nvSpPr>
          <p:cNvPr id="4" name="标题 1"/>
          <p:cNvSpPr txBox="1"/>
          <p:nvPr/>
        </p:nvSpPr>
        <p:spPr>
          <a:xfrm>
            <a:off x="457200" y="-92546"/>
            <a:ext cx="2098576" cy="7815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3200" b="1" dirty="0" smtClean="0"/>
              <a:t>Para. </a:t>
            </a:r>
            <a:r>
              <a:rPr lang="en-US" altLang="zh-CN" sz="3200" b="1" dirty="0"/>
              <a:t>4</a:t>
            </a:r>
            <a:endParaRPr lang="zh-CN" altLang="en-US" sz="3200" b="1" dirty="0"/>
          </a:p>
        </p:txBody>
      </p:sp>
      <p:sp>
        <p:nvSpPr>
          <p:cNvPr id="5" name="矩形 4"/>
          <p:cNvSpPr/>
          <p:nvPr/>
        </p:nvSpPr>
        <p:spPr>
          <a:xfrm>
            <a:off x="5364088" y="1203598"/>
            <a:ext cx="864096" cy="288032"/>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p:nvSpPr>
        <p:spPr>
          <a:xfrm>
            <a:off x="6089678" y="1491630"/>
            <a:ext cx="678566" cy="288032"/>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7307796" y="1779662"/>
            <a:ext cx="1296652" cy="288032"/>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矩形 7"/>
          <p:cNvSpPr/>
          <p:nvPr/>
        </p:nvSpPr>
        <p:spPr>
          <a:xfrm>
            <a:off x="7308304" y="2139702"/>
            <a:ext cx="1134380" cy="288032"/>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43608" y="3075806"/>
            <a:ext cx="1586678" cy="288032"/>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矩形 1"/>
          <p:cNvSpPr/>
          <p:nvPr/>
        </p:nvSpPr>
        <p:spPr>
          <a:xfrm>
            <a:off x="179512" y="555526"/>
            <a:ext cx="8784976" cy="707886"/>
          </a:xfrm>
          <a:prstGeom prst="rect">
            <a:avLst/>
          </a:prstGeom>
        </p:spPr>
        <p:txBody>
          <a:bodyPr wrap="square">
            <a:spAutoFit/>
          </a:bodyPr>
          <a:lstStyle/>
          <a:p>
            <a:pPr lvl="0">
              <a:spcBef>
                <a:spcPct val="20000"/>
              </a:spcBef>
            </a:pPr>
            <a:r>
              <a:rPr lang="en-US" altLang="zh-CN" sz="2000" b="1" dirty="0" smtClean="0"/>
              <a:t>        China’s </a:t>
            </a:r>
            <a:r>
              <a:rPr lang="en-US" altLang="zh-CN" sz="2000" b="1" dirty="0"/>
              <a:t>space </a:t>
            </a:r>
            <a:r>
              <a:rPr lang="en-US" altLang="zh-CN" sz="2000" b="1" dirty="0" err="1"/>
              <a:t>programme</a:t>
            </a:r>
            <a:r>
              <a:rPr lang="en-US" altLang="zh-CN" sz="2000" b="1" dirty="0"/>
              <a:t> started later than those of Russia and the US, but it has made great progress in a short </a:t>
            </a:r>
            <a:r>
              <a:rPr lang="en-US" altLang="zh-CN" sz="2000" b="1" dirty="0" smtClean="0"/>
              <a:t>time.</a:t>
            </a:r>
            <a:endParaRPr lang="zh-CN" altLang="en-US" sz="2000" b="1" dirty="0"/>
          </a:p>
        </p:txBody>
      </p:sp>
      <p:sp>
        <p:nvSpPr>
          <p:cNvPr id="11" name="TextBox 10"/>
          <p:cNvSpPr txBox="1"/>
          <p:nvPr/>
        </p:nvSpPr>
        <p:spPr>
          <a:xfrm>
            <a:off x="5072690" y="3883555"/>
            <a:ext cx="2019590" cy="892552"/>
          </a:xfrm>
          <a:prstGeom prst="rect">
            <a:avLst/>
          </a:prstGeom>
          <a:solidFill>
            <a:schemeClr val="bg1"/>
          </a:solidFill>
          <a:ln>
            <a:solidFill>
              <a:schemeClr val="tx1"/>
            </a:solidFill>
          </a:ln>
        </p:spPr>
        <p:txBody>
          <a:bodyPr wrap="square" rtlCol="0">
            <a:spAutoFit/>
          </a:bodyPr>
          <a:lstStyle/>
          <a:p>
            <a:r>
              <a:rPr lang="en-US" altLang="zh-CN" sz="2400" b="1" dirty="0" smtClean="0">
                <a:solidFill>
                  <a:srgbClr val="0033CC"/>
                </a:solidFill>
              </a:rPr>
              <a:t> remarkable achievements</a:t>
            </a:r>
            <a:r>
              <a:rPr lang="en-US" altLang="zh-CN" sz="2800" b="1" dirty="0" smtClean="0">
                <a:solidFill>
                  <a:srgbClr val="0033CC"/>
                </a:solidFill>
              </a:rPr>
              <a:t> </a:t>
            </a:r>
            <a:endParaRPr lang="zh-CN" altLang="en-US" sz="2800" b="1" dirty="0">
              <a:solidFill>
                <a:srgbClr val="0033CC"/>
              </a:solidFill>
            </a:endParaRPr>
          </a:p>
        </p:txBody>
      </p:sp>
      <p:sp>
        <p:nvSpPr>
          <p:cNvPr id="13" name="圆角矩形 12"/>
          <p:cNvSpPr/>
          <p:nvPr/>
        </p:nvSpPr>
        <p:spPr>
          <a:xfrm>
            <a:off x="4211960" y="621437"/>
            <a:ext cx="675726" cy="288032"/>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圆角矩形 13"/>
          <p:cNvSpPr/>
          <p:nvPr/>
        </p:nvSpPr>
        <p:spPr>
          <a:xfrm>
            <a:off x="3275856" y="931460"/>
            <a:ext cx="648072" cy="288032"/>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圆角矩形 14"/>
          <p:cNvSpPr/>
          <p:nvPr/>
        </p:nvSpPr>
        <p:spPr>
          <a:xfrm>
            <a:off x="611560" y="909469"/>
            <a:ext cx="2304256" cy="288032"/>
          </a:xfrm>
          <a:prstGeom prst="roundRect">
            <a:avLst/>
          </a:prstGeom>
          <a:noFill/>
          <a:ln w="4762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TextBox 16"/>
          <p:cNvSpPr txBox="1"/>
          <p:nvPr/>
        </p:nvSpPr>
        <p:spPr>
          <a:xfrm>
            <a:off x="2970016" y="3795886"/>
            <a:ext cx="4482304" cy="523220"/>
          </a:xfrm>
          <a:prstGeom prst="rect">
            <a:avLst/>
          </a:prstGeom>
          <a:noFill/>
          <a:ln>
            <a:noFill/>
          </a:ln>
        </p:spPr>
        <p:txBody>
          <a:bodyPr wrap="square" rtlCol="0">
            <a:spAutoFit/>
          </a:bodyPr>
          <a:lstStyle/>
          <a:p>
            <a:r>
              <a:rPr lang="en-US" altLang="zh-CN" sz="2400" b="1" dirty="0" smtClean="0"/>
              <a:t>…lead(s) to the</a:t>
            </a:r>
            <a:r>
              <a:rPr lang="en-US" altLang="zh-CN" sz="2800" b="1" dirty="0" smtClean="0"/>
              <a:t> </a:t>
            </a:r>
            <a:endParaRPr lang="zh-CN" altLang="en-US" sz="2800" b="1" dirty="0"/>
          </a:p>
        </p:txBody>
      </p:sp>
      <p:sp>
        <p:nvSpPr>
          <p:cNvPr id="9" name="左右箭头 8"/>
          <p:cNvSpPr/>
          <p:nvPr/>
        </p:nvSpPr>
        <p:spPr>
          <a:xfrm rot="20559084">
            <a:off x="3911061" y="909469"/>
            <a:ext cx="675172" cy="288032"/>
          </a:xfrm>
          <a:prstGeom prst="lef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P spid="15" grpId="0" animBg="1"/>
      <p:bldP spid="17"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457200" y="-92546"/>
            <a:ext cx="2098576" cy="7815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3200" b="1" dirty="0" smtClean="0"/>
              <a:t>Para. </a:t>
            </a:r>
            <a:r>
              <a:rPr lang="en-US" altLang="zh-CN" sz="3200" b="1" dirty="0"/>
              <a:t>5</a:t>
            </a:r>
            <a:endParaRPr lang="zh-CN" altLang="en-US" sz="3200" b="1" dirty="0"/>
          </a:p>
        </p:txBody>
      </p:sp>
      <p:sp>
        <p:nvSpPr>
          <p:cNvPr id="5" name="TextBox 4"/>
          <p:cNvSpPr txBox="1"/>
          <p:nvPr/>
        </p:nvSpPr>
        <p:spPr>
          <a:xfrm>
            <a:off x="971600" y="535652"/>
            <a:ext cx="6239947" cy="461665"/>
          </a:xfrm>
          <a:prstGeom prst="rect">
            <a:avLst/>
          </a:prstGeom>
          <a:solidFill>
            <a:schemeClr val="tx2">
              <a:lumMod val="20000"/>
              <a:lumOff val="80000"/>
            </a:schemeClr>
          </a:solidFill>
          <a:ln>
            <a:solidFill>
              <a:schemeClr val="tx1"/>
            </a:solidFill>
          </a:ln>
        </p:spPr>
        <p:txBody>
          <a:bodyPr wrap="square" rtlCol="0">
            <a:spAutoFit/>
          </a:bodyPr>
          <a:lstStyle/>
          <a:p>
            <a:r>
              <a:rPr lang="en-US" altLang="zh-CN" sz="2400" b="1" dirty="0" smtClean="0"/>
              <a:t>The future of space exploration </a:t>
            </a:r>
            <a:r>
              <a:rPr lang="en-US" altLang="zh-CN" sz="2400" b="1" dirty="0" smtClean="0">
                <a:solidFill>
                  <a:srgbClr val="C00000"/>
                </a:solidFill>
              </a:rPr>
              <a:t>remains bright</a:t>
            </a:r>
            <a:r>
              <a:rPr lang="en-US" altLang="zh-CN" sz="2400" b="1" dirty="0" smtClean="0"/>
              <a:t>.</a:t>
            </a:r>
            <a:endParaRPr lang="zh-CN" altLang="en-US" sz="2400" b="1" dirty="0"/>
          </a:p>
        </p:txBody>
      </p:sp>
      <p:sp>
        <p:nvSpPr>
          <p:cNvPr id="7" name="标题 1"/>
          <p:cNvSpPr txBox="1"/>
          <p:nvPr/>
        </p:nvSpPr>
        <p:spPr>
          <a:xfrm>
            <a:off x="447395" y="2669501"/>
            <a:ext cx="1683094" cy="78159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3200" b="1" dirty="0" smtClean="0"/>
              <a:t>Scientists’ hope:</a:t>
            </a:r>
            <a:endParaRPr lang="zh-CN" altLang="en-US" sz="3200" b="1" dirty="0"/>
          </a:p>
        </p:txBody>
      </p:sp>
      <p:sp>
        <p:nvSpPr>
          <p:cNvPr id="8" name="标题 1"/>
          <p:cNvSpPr txBox="1"/>
          <p:nvPr/>
        </p:nvSpPr>
        <p:spPr>
          <a:xfrm>
            <a:off x="2157264" y="2669501"/>
            <a:ext cx="3209528" cy="656112"/>
          </a:xfrm>
          <a:prstGeom prst="rect">
            <a:avLst/>
          </a:prstGeom>
          <a:ln>
            <a:solidFill>
              <a:schemeClr val="accent1"/>
            </a:solidFill>
          </a:ln>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b="1" dirty="0">
                <a:solidFill>
                  <a:srgbClr val="0066CC"/>
                </a:solidFill>
              </a:rPr>
              <a:t>e</a:t>
            </a:r>
            <a:r>
              <a:rPr lang="en-US" altLang="zh-CN" sz="3200" b="1" dirty="0" smtClean="0">
                <a:solidFill>
                  <a:srgbClr val="0066CC"/>
                </a:solidFill>
              </a:rPr>
              <a:t>nable us to understand how the universe began</a:t>
            </a:r>
            <a:endParaRPr lang="zh-CN" altLang="en-US" sz="3200" b="1" dirty="0">
              <a:solidFill>
                <a:srgbClr val="0066CC"/>
              </a:solidFill>
            </a:endParaRPr>
          </a:p>
        </p:txBody>
      </p:sp>
      <p:sp>
        <p:nvSpPr>
          <p:cNvPr id="9" name="标题 1"/>
          <p:cNvSpPr txBox="1"/>
          <p:nvPr/>
        </p:nvSpPr>
        <p:spPr>
          <a:xfrm>
            <a:off x="2146378" y="3449558"/>
            <a:ext cx="3209528" cy="656112"/>
          </a:xfrm>
          <a:prstGeom prst="rect">
            <a:avLst/>
          </a:prstGeom>
          <a:ln>
            <a:solidFill>
              <a:schemeClr val="accent1"/>
            </a:solidFill>
          </a:ln>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b="1" dirty="0">
                <a:solidFill>
                  <a:srgbClr val="0066CC"/>
                </a:solidFill>
              </a:rPr>
              <a:t>h</a:t>
            </a:r>
            <a:r>
              <a:rPr lang="en-US" altLang="zh-CN" sz="3200" b="1" dirty="0" smtClean="0">
                <a:solidFill>
                  <a:srgbClr val="0066CC"/>
                </a:solidFill>
              </a:rPr>
              <a:t>elp us survive well into future</a:t>
            </a:r>
            <a:endParaRPr lang="zh-CN" altLang="en-US" sz="3200" b="1" dirty="0">
              <a:solidFill>
                <a:srgbClr val="0066CC"/>
              </a:solidFill>
            </a:endParaRPr>
          </a:p>
        </p:txBody>
      </p:sp>
      <p:sp>
        <p:nvSpPr>
          <p:cNvPr id="10" name="标题 1"/>
          <p:cNvSpPr txBox="1"/>
          <p:nvPr/>
        </p:nvSpPr>
        <p:spPr>
          <a:xfrm>
            <a:off x="474170" y="4135518"/>
            <a:ext cx="1683094" cy="781595"/>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3200" b="1" dirty="0" smtClean="0"/>
              <a:t>Your hope?</a:t>
            </a:r>
            <a:endParaRPr lang="zh-CN" altLang="en-US" sz="3200" b="1" dirty="0"/>
          </a:p>
        </p:txBody>
      </p:sp>
      <p:sp>
        <p:nvSpPr>
          <p:cNvPr id="11" name="TextBox 10"/>
          <p:cNvSpPr txBox="1"/>
          <p:nvPr/>
        </p:nvSpPr>
        <p:spPr>
          <a:xfrm>
            <a:off x="457200" y="1635646"/>
            <a:ext cx="8363272" cy="830997"/>
          </a:xfrm>
          <a:prstGeom prst="rect">
            <a:avLst/>
          </a:prstGeom>
          <a:solidFill>
            <a:schemeClr val="accent1">
              <a:lumMod val="40000"/>
              <a:lumOff val="60000"/>
            </a:schemeClr>
          </a:solidFill>
          <a:ln>
            <a:solidFill>
              <a:schemeClr val="tx1"/>
            </a:solidFill>
          </a:ln>
        </p:spPr>
        <p:txBody>
          <a:bodyPr wrap="square" rtlCol="0">
            <a:spAutoFit/>
          </a:bodyPr>
          <a:lstStyle/>
          <a:p>
            <a:r>
              <a:rPr lang="en-US" altLang="zh-CN" sz="2400" b="1" dirty="0" smtClean="0"/>
              <a:t>There are endless efforts for further study and exploration from countries. </a:t>
            </a:r>
            <a:endParaRPr lang="zh-CN" altLang="en-US" sz="2400" b="1" dirty="0"/>
          </a:p>
        </p:txBody>
      </p:sp>
      <p:sp>
        <p:nvSpPr>
          <p:cNvPr id="2" name="上箭头 1"/>
          <p:cNvSpPr/>
          <p:nvPr/>
        </p:nvSpPr>
        <p:spPr>
          <a:xfrm>
            <a:off x="3563888" y="1131590"/>
            <a:ext cx="720080"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10" grpId="0"/>
      <p:bldP spid="11"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91680" y="627534"/>
            <a:ext cx="5987008" cy="857250"/>
          </a:xfrm>
        </p:spPr>
        <p:txBody>
          <a:bodyPr>
            <a:normAutofit fontScale="90000"/>
          </a:bodyPr>
          <a:lstStyle/>
          <a:p>
            <a:r>
              <a:rPr lang="en-US" altLang="zh-CN" sz="3600" b="1" dirty="0" err="1" smtClean="0"/>
              <a:t>Analyse</a:t>
            </a:r>
            <a:r>
              <a:rPr lang="en-US" altLang="zh-CN" sz="3600" b="1" dirty="0" smtClean="0"/>
              <a:t> the structure </a:t>
            </a:r>
            <a:br>
              <a:rPr lang="en-US" altLang="zh-CN" sz="3600" b="1" dirty="0" smtClean="0"/>
            </a:br>
            <a:r>
              <a:rPr lang="en-US" altLang="zh-CN" sz="3600" b="1" dirty="0" smtClean="0"/>
              <a:t>and </a:t>
            </a:r>
            <a:br>
              <a:rPr lang="en-US" altLang="zh-CN" sz="3600" b="1" dirty="0" smtClean="0"/>
            </a:br>
            <a:r>
              <a:rPr lang="en-US" altLang="zh-CN" sz="3600" b="1" dirty="0" smtClean="0"/>
              <a:t>summarize the passage</a:t>
            </a:r>
            <a:endParaRPr lang="zh-CN" altLang="en-US" sz="3600" b="1" dirty="0"/>
          </a:p>
        </p:txBody>
      </p:sp>
      <p:sp>
        <p:nvSpPr>
          <p:cNvPr id="3" name="内容占位符 2"/>
          <p:cNvSpPr>
            <a:spLocks noGrp="1"/>
          </p:cNvSpPr>
          <p:nvPr>
            <p:ph idx="1"/>
          </p:nvPr>
        </p:nvSpPr>
        <p:spPr>
          <a:xfrm>
            <a:off x="539552" y="1995686"/>
            <a:ext cx="8229600" cy="3394472"/>
          </a:xfrm>
        </p:spPr>
        <p:txBody>
          <a:bodyPr>
            <a:normAutofit/>
          </a:bodyPr>
          <a:lstStyle/>
          <a:p>
            <a:pPr marL="0" indent="0">
              <a:buNone/>
            </a:pPr>
            <a:r>
              <a:rPr lang="en-US" altLang="zh-CN" sz="2800" b="1" dirty="0" smtClean="0"/>
              <a:t>       Out of _________ about space, scientists from different countries, such as the USSR, the USA, and________, have made remarkable ____________ with undying__________. Undoubtedly, the________ of space exploration is bright.</a:t>
            </a:r>
            <a:endParaRPr lang="zh-CN" altLang="en-US" sz="2800" b="1" dirty="0"/>
          </a:p>
        </p:txBody>
      </p:sp>
      <p:sp>
        <p:nvSpPr>
          <p:cNvPr id="5" name="矩形 4"/>
          <p:cNvSpPr/>
          <p:nvPr/>
        </p:nvSpPr>
        <p:spPr>
          <a:xfrm>
            <a:off x="2276063" y="1923678"/>
            <a:ext cx="1544012" cy="523220"/>
          </a:xfrm>
          <a:prstGeom prst="rect">
            <a:avLst/>
          </a:prstGeom>
        </p:spPr>
        <p:txBody>
          <a:bodyPr wrap="none">
            <a:spAutoFit/>
          </a:bodyPr>
          <a:lstStyle/>
          <a:p>
            <a:r>
              <a:rPr lang="en-US" altLang="zh-CN" sz="2800" b="1" dirty="0">
                <a:solidFill>
                  <a:srgbClr val="C00000"/>
                </a:solidFill>
              </a:rPr>
              <a:t>curiosity</a:t>
            </a:r>
            <a:r>
              <a:rPr lang="en-US" altLang="zh-CN" sz="2800" b="1" dirty="0">
                <a:solidFill>
                  <a:prstClr val="black"/>
                </a:solidFill>
              </a:rPr>
              <a:t> </a:t>
            </a:r>
            <a:endParaRPr lang="zh-CN" altLang="en-US" dirty="0"/>
          </a:p>
        </p:txBody>
      </p:sp>
      <p:sp>
        <p:nvSpPr>
          <p:cNvPr id="6" name="矩形 5"/>
          <p:cNvSpPr/>
          <p:nvPr/>
        </p:nvSpPr>
        <p:spPr>
          <a:xfrm>
            <a:off x="1266588" y="2846614"/>
            <a:ext cx="1026243" cy="523220"/>
          </a:xfrm>
          <a:prstGeom prst="rect">
            <a:avLst/>
          </a:prstGeom>
        </p:spPr>
        <p:txBody>
          <a:bodyPr wrap="none">
            <a:spAutoFit/>
          </a:bodyPr>
          <a:lstStyle/>
          <a:p>
            <a:r>
              <a:rPr lang="en-US" altLang="zh-CN" sz="2800" b="1" dirty="0">
                <a:solidFill>
                  <a:srgbClr val="C00000"/>
                </a:solidFill>
              </a:rPr>
              <a:t>China</a:t>
            </a:r>
            <a:endParaRPr lang="zh-CN" altLang="en-US" dirty="0">
              <a:solidFill>
                <a:srgbClr val="C00000"/>
              </a:solidFill>
            </a:endParaRPr>
          </a:p>
        </p:txBody>
      </p:sp>
      <p:sp>
        <p:nvSpPr>
          <p:cNvPr id="8" name="矩形 7"/>
          <p:cNvSpPr/>
          <p:nvPr/>
        </p:nvSpPr>
        <p:spPr>
          <a:xfrm>
            <a:off x="6300192" y="2824843"/>
            <a:ext cx="2250552" cy="523220"/>
          </a:xfrm>
          <a:prstGeom prst="rect">
            <a:avLst/>
          </a:prstGeom>
        </p:spPr>
        <p:txBody>
          <a:bodyPr wrap="none">
            <a:spAutoFit/>
          </a:bodyPr>
          <a:lstStyle/>
          <a:p>
            <a:r>
              <a:rPr lang="en-US" altLang="zh-CN" sz="2800" b="1" dirty="0">
                <a:solidFill>
                  <a:srgbClr val="C00000"/>
                </a:solidFill>
              </a:rPr>
              <a:t>achievements</a:t>
            </a:r>
            <a:endParaRPr lang="zh-CN" altLang="en-US" dirty="0"/>
          </a:p>
        </p:txBody>
      </p:sp>
      <p:sp>
        <p:nvSpPr>
          <p:cNvPr id="10" name="矩形 9"/>
          <p:cNvSpPr/>
          <p:nvPr/>
        </p:nvSpPr>
        <p:spPr>
          <a:xfrm>
            <a:off x="2843808" y="3219822"/>
            <a:ext cx="1094339" cy="523220"/>
          </a:xfrm>
          <a:prstGeom prst="rect">
            <a:avLst/>
          </a:prstGeom>
        </p:spPr>
        <p:txBody>
          <a:bodyPr wrap="none">
            <a:spAutoFit/>
          </a:bodyPr>
          <a:lstStyle/>
          <a:p>
            <a:r>
              <a:rPr lang="en-US" altLang="zh-CN" sz="2800" b="1" dirty="0">
                <a:solidFill>
                  <a:srgbClr val="C00000"/>
                </a:solidFill>
              </a:rPr>
              <a:t>desire</a:t>
            </a:r>
            <a:endParaRPr lang="zh-CN" altLang="en-US" dirty="0"/>
          </a:p>
        </p:txBody>
      </p:sp>
      <p:sp>
        <p:nvSpPr>
          <p:cNvPr id="12" name="矩形 11"/>
          <p:cNvSpPr/>
          <p:nvPr/>
        </p:nvSpPr>
        <p:spPr>
          <a:xfrm>
            <a:off x="7236296" y="3243962"/>
            <a:ext cx="1113575" cy="523220"/>
          </a:xfrm>
          <a:prstGeom prst="rect">
            <a:avLst/>
          </a:prstGeom>
        </p:spPr>
        <p:txBody>
          <a:bodyPr wrap="none">
            <a:spAutoFit/>
          </a:bodyPr>
          <a:lstStyle/>
          <a:p>
            <a:r>
              <a:rPr lang="en-US" altLang="zh-CN" sz="2800" b="1" dirty="0" smtClean="0">
                <a:solidFill>
                  <a:srgbClr val="C00000"/>
                </a:solidFill>
              </a:rPr>
              <a:t>future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47664" y="195486"/>
            <a:ext cx="5760640" cy="637579"/>
          </a:xfrm>
        </p:spPr>
        <p:txBody>
          <a:bodyPr>
            <a:normAutofit/>
          </a:bodyPr>
          <a:lstStyle/>
          <a:p>
            <a:r>
              <a:rPr lang="en-US" altLang="zh-CN" sz="3200" b="1" dirty="0" smtClean="0"/>
              <a:t>Space: The Final Frontier</a:t>
            </a:r>
            <a:endParaRPr lang="zh-CN" altLang="en-US" sz="3200" b="1" dirty="0"/>
          </a:p>
        </p:txBody>
      </p:sp>
      <p:sp>
        <p:nvSpPr>
          <p:cNvPr id="3" name="内容占位符 2"/>
          <p:cNvSpPr>
            <a:spLocks noGrp="1"/>
          </p:cNvSpPr>
          <p:nvPr>
            <p:ph idx="1"/>
          </p:nvPr>
        </p:nvSpPr>
        <p:spPr>
          <a:xfrm>
            <a:off x="1073763" y="1131591"/>
            <a:ext cx="7776864" cy="3528392"/>
          </a:xfrm>
        </p:spPr>
        <p:txBody>
          <a:bodyPr>
            <a:normAutofit/>
          </a:bodyPr>
          <a:lstStyle/>
          <a:p>
            <a:r>
              <a:rPr lang="en-US" altLang="zh-CN" sz="2400" b="1" dirty="0" smtClean="0"/>
              <a:t>Frontier:</a:t>
            </a:r>
            <a:endParaRPr lang="en-US" altLang="zh-CN" sz="2400" b="1" dirty="0" smtClean="0"/>
          </a:p>
          <a:p>
            <a:r>
              <a:rPr lang="en-US" altLang="zh-CN" sz="2400" b="1" dirty="0"/>
              <a:t>i</a:t>
            </a:r>
            <a:r>
              <a:rPr lang="en-US" altLang="zh-CN" sz="2400" b="1" dirty="0" smtClean="0"/>
              <a:t>s the </a:t>
            </a:r>
            <a:r>
              <a:rPr lang="en-US" altLang="zh-CN" sz="2400" b="1" dirty="0" smtClean="0">
                <a:solidFill>
                  <a:srgbClr val="FF0000"/>
                </a:solidFill>
              </a:rPr>
              <a:t>limit</a:t>
            </a:r>
            <a:r>
              <a:rPr lang="en-US" altLang="zh-CN" sz="2400" b="1" dirty="0" smtClean="0"/>
              <a:t> of </a:t>
            </a:r>
            <a:r>
              <a:rPr lang="en-US" altLang="zh-CN" sz="2400" b="1" dirty="0" err="1" smtClean="0"/>
              <a:t>sth</a:t>
            </a:r>
            <a:r>
              <a:rPr lang="en-US" altLang="zh-CN" sz="2400" b="1" dirty="0"/>
              <a:t>. especially the limit </a:t>
            </a:r>
            <a:r>
              <a:rPr lang="en-US" altLang="zh-CN" sz="2400" b="1" dirty="0" smtClean="0"/>
              <a:t>of a place </a:t>
            </a:r>
            <a:r>
              <a:rPr lang="en-US" altLang="zh-CN" sz="2400" b="1" dirty="0"/>
              <a:t>or </a:t>
            </a:r>
            <a:r>
              <a:rPr lang="en-US" altLang="zh-CN" sz="2400" b="1" dirty="0" smtClean="0"/>
              <a:t>field  for people to learn or explore.</a:t>
            </a:r>
            <a:endParaRPr lang="en-US" altLang="zh-CN" sz="2400" b="1" dirty="0"/>
          </a:p>
          <a:p>
            <a:pPr marL="0" indent="0">
              <a:buNone/>
            </a:pPr>
            <a:r>
              <a:rPr lang="en-US" altLang="zh-CN" sz="2400" b="1" dirty="0" smtClean="0">
                <a:solidFill>
                  <a:srgbClr val="0033CC"/>
                </a:solidFill>
              </a:rPr>
              <a:t>Voice your opinion: (pair work)</a:t>
            </a:r>
            <a:endParaRPr lang="en-US" altLang="zh-CN" sz="2400" b="1" dirty="0">
              <a:solidFill>
                <a:srgbClr val="0033CC"/>
              </a:solidFill>
            </a:endParaRPr>
          </a:p>
          <a:p>
            <a:pPr marL="0" indent="0">
              <a:buNone/>
            </a:pPr>
            <a:r>
              <a:rPr lang="en-US" altLang="zh-CN" sz="2400" b="1" dirty="0" smtClean="0"/>
              <a:t>Is space the “final” frontier?</a:t>
            </a:r>
            <a:endParaRPr lang="en-US" altLang="zh-CN" sz="2400" b="1" dirty="0" smtClean="0"/>
          </a:p>
          <a:p>
            <a:pPr marL="0" indent="0">
              <a:buNone/>
            </a:pPr>
            <a:r>
              <a:rPr lang="en-US" altLang="zh-CN" sz="2400" b="1" dirty="0" smtClean="0"/>
              <a:t>What other frontiers will be explored? </a:t>
            </a:r>
            <a:endParaRPr lang="en-US" altLang="zh-CN" sz="2400" b="1" dirty="0" smtClean="0"/>
          </a:p>
          <a:p>
            <a:pPr marL="0" indent="0">
              <a:buNone/>
            </a:pPr>
            <a:r>
              <a:rPr lang="en-US" altLang="zh-CN" sz="2400" b="1" dirty="0" smtClean="0"/>
              <a:t>(underground; the deep sea; the Arctic; new life forms; new civilizations)</a:t>
            </a:r>
            <a:r>
              <a:rPr lang="en-US" altLang="zh-CN" sz="2200" b="1" dirty="0" smtClean="0"/>
              <a:t>                                             </a:t>
            </a:r>
            <a:endParaRPr lang="en-US" altLang="zh-CN" sz="2200" b="1" dirty="0" smtClean="0"/>
          </a:p>
        </p:txBody>
      </p:sp>
      <p:sp>
        <p:nvSpPr>
          <p:cNvPr id="4" name="TextBox 3"/>
          <p:cNvSpPr txBox="1"/>
          <p:nvPr/>
        </p:nvSpPr>
        <p:spPr>
          <a:xfrm>
            <a:off x="6945215" y="-20538"/>
            <a:ext cx="505267" cy="923330"/>
          </a:xfrm>
          <a:prstGeom prst="rect">
            <a:avLst/>
          </a:prstGeom>
          <a:noFill/>
        </p:spPr>
        <p:txBody>
          <a:bodyPr wrap="none" rtlCol="0">
            <a:spAutoFit/>
          </a:bodyPr>
          <a:lstStyle/>
          <a:p>
            <a:r>
              <a:rPr lang="en-US" altLang="zh-CN" sz="5400" b="1" dirty="0">
                <a:solidFill>
                  <a:srgbClr val="FF0000"/>
                </a:solidFill>
              </a:rPr>
              <a:t>?</a:t>
            </a:r>
            <a:endParaRPr lang="zh-CN" altLang="en-US" sz="5400" b="1" dirty="0">
              <a:solidFill>
                <a:srgbClr val="FF0000"/>
              </a:solidFill>
            </a:endParaRPr>
          </a:p>
        </p:txBody>
      </p:sp>
      <p:sp>
        <p:nvSpPr>
          <p:cNvPr id="5" name="TextBox 4"/>
          <p:cNvSpPr txBox="1"/>
          <p:nvPr/>
        </p:nvSpPr>
        <p:spPr>
          <a:xfrm>
            <a:off x="6588224" y="-20538"/>
            <a:ext cx="410690" cy="923330"/>
          </a:xfrm>
          <a:prstGeom prst="rect">
            <a:avLst/>
          </a:prstGeom>
          <a:noFill/>
        </p:spPr>
        <p:txBody>
          <a:bodyPr wrap="none" rtlCol="0">
            <a:spAutoFit/>
          </a:bodyPr>
          <a:lstStyle/>
          <a:p>
            <a:r>
              <a:rPr lang="en-US" altLang="zh-CN" sz="5400" b="1" dirty="0">
                <a:solidFill>
                  <a:srgbClr val="FF0000"/>
                </a:solidFill>
              </a:rPr>
              <a:t>!</a:t>
            </a:r>
            <a:endParaRPr lang="zh-CN" altLang="en-US" sz="5400" b="1" dirty="0">
              <a:solidFill>
                <a:srgbClr val="FF0000"/>
              </a:solidFill>
            </a:endParaRPr>
          </a:p>
        </p:txBody>
      </p:sp>
      <p:sp>
        <p:nvSpPr>
          <p:cNvPr id="6" name="笑脸 5">
            <a:hlinkClick r:id="rId1" action="ppaction://hlinkfile"/>
          </p:cNvPr>
          <p:cNvSpPr/>
          <p:nvPr/>
        </p:nvSpPr>
        <p:spPr>
          <a:xfrm>
            <a:off x="8316416" y="195486"/>
            <a:ext cx="504056" cy="43204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1131590" cy="113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28929" y="3147814"/>
            <a:ext cx="3456384" cy="199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4006364" y="195486"/>
            <a:ext cx="1646605" cy="461665"/>
          </a:xfrm>
          <a:prstGeom prst="rect">
            <a:avLst/>
          </a:prstGeom>
        </p:spPr>
        <p:txBody>
          <a:bodyPr wrap="none">
            <a:spAutoFit/>
          </a:bodyPr>
          <a:lstStyle/>
          <a:p>
            <a:r>
              <a:rPr lang="en-US" altLang="zh-CN" sz="2400" b="1" dirty="0">
                <a:solidFill>
                  <a:srgbClr val="0033CC"/>
                </a:solidFill>
              </a:rPr>
              <a:t>exploration</a:t>
            </a:r>
            <a:endParaRPr lang="zh-CN" altLang="en-US" sz="2400" dirty="0">
              <a:solidFill>
                <a:srgbClr val="0033CC"/>
              </a:solidFill>
            </a:endParaRPr>
          </a:p>
        </p:txBody>
      </p:sp>
      <p:sp>
        <p:nvSpPr>
          <p:cNvPr id="6" name="矩形 5"/>
          <p:cNvSpPr/>
          <p:nvPr/>
        </p:nvSpPr>
        <p:spPr>
          <a:xfrm>
            <a:off x="4067983" y="602406"/>
            <a:ext cx="1584986" cy="461665"/>
          </a:xfrm>
          <a:prstGeom prst="rect">
            <a:avLst/>
          </a:prstGeom>
        </p:spPr>
        <p:txBody>
          <a:bodyPr wrap="none">
            <a:spAutoFit/>
          </a:bodyPr>
          <a:lstStyle/>
          <a:p>
            <a:r>
              <a:rPr lang="en-US" altLang="zh-CN" sz="2400" b="1" dirty="0" smtClean="0">
                <a:solidFill>
                  <a:srgbClr val="0033CC"/>
                </a:solidFill>
              </a:rPr>
              <a:t>knowledge</a:t>
            </a:r>
            <a:endParaRPr lang="zh-CN" altLang="en-US" sz="2400" dirty="0">
              <a:solidFill>
                <a:srgbClr val="0033CC"/>
              </a:solidFill>
            </a:endParaRPr>
          </a:p>
        </p:txBody>
      </p:sp>
      <p:sp>
        <p:nvSpPr>
          <p:cNvPr id="7" name="矩形 6"/>
          <p:cNvSpPr/>
          <p:nvPr/>
        </p:nvSpPr>
        <p:spPr>
          <a:xfrm>
            <a:off x="4074068" y="1041082"/>
            <a:ext cx="1228221"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smtClean="0">
                <a:solidFill>
                  <a:srgbClr val="0033CC"/>
                </a:solidFill>
              </a:rPr>
              <a:t>learning</a:t>
            </a:r>
            <a:endParaRPr lang="zh-CN" altLang="en-US" sz="2400" dirty="0">
              <a:solidFill>
                <a:srgbClr val="0033CC"/>
              </a:solidFill>
            </a:endParaRPr>
          </a:p>
        </p:txBody>
      </p:sp>
      <p:sp>
        <p:nvSpPr>
          <p:cNvPr id="8" name="矩形 7"/>
          <p:cNvSpPr/>
          <p:nvPr/>
        </p:nvSpPr>
        <p:spPr>
          <a:xfrm>
            <a:off x="1161795" y="1049244"/>
            <a:ext cx="886781"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smtClean="0">
                <a:solidFill>
                  <a:srgbClr val="0033CC"/>
                </a:solidFill>
              </a:rPr>
              <a:t>Time </a:t>
            </a:r>
            <a:endParaRPr lang="zh-CN" altLang="en-US" sz="2400" dirty="0">
              <a:solidFill>
                <a:srgbClr val="0033CC"/>
              </a:solidFill>
            </a:endParaRPr>
          </a:p>
        </p:txBody>
      </p:sp>
      <p:sp>
        <p:nvSpPr>
          <p:cNvPr id="9" name="矩形 8"/>
          <p:cNvSpPr/>
          <p:nvPr/>
        </p:nvSpPr>
        <p:spPr>
          <a:xfrm>
            <a:off x="899592" y="236435"/>
            <a:ext cx="7128792" cy="1791260"/>
          </a:xfrm>
          <a:prstGeom prst="rect">
            <a:avLst/>
          </a:prstGeom>
          <a:ln>
            <a:solidFill>
              <a:schemeClr val="tx1"/>
            </a:solidFill>
          </a:ln>
        </p:spPr>
        <p:txBody>
          <a:bodyPr wrap="square">
            <a:spAutoFit/>
          </a:bodyPr>
          <a:lstStyle/>
          <a:p>
            <a:pPr lvl="0">
              <a:spcBef>
                <a:spcPct val="20000"/>
              </a:spcBef>
            </a:pPr>
            <a:r>
              <a:rPr lang="en-US" altLang="zh-CN" sz="2400" b="1" dirty="0">
                <a:solidFill>
                  <a:prstClr val="black"/>
                </a:solidFill>
              </a:rPr>
              <a:t>Frontier is </a:t>
            </a:r>
            <a:r>
              <a:rPr lang="en-US" altLang="zh-CN" sz="2400" b="1" dirty="0">
                <a:solidFill>
                  <a:srgbClr val="C00000"/>
                </a:solidFill>
              </a:rPr>
              <a:t>limited</a:t>
            </a:r>
            <a:r>
              <a:rPr lang="en-US" altLang="zh-CN" sz="2400" b="1" dirty="0">
                <a:solidFill>
                  <a:prstClr val="black"/>
                </a:solidFill>
              </a:rPr>
              <a:t>, while _____________ is </a:t>
            </a:r>
            <a:r>
              <a:rPr lang="en-US" altLang="zh-CN" sz="2400" b="1" dirty="0">
                <a:solidFill>
                  <a:srgbClr val="C00000"/>
                </a:solidFill>
              </a:rPr>
              <a:t>limitless</a:t>
            </a:r>
            <a:r>
              <a:rPr lang="en-US" altLang="zh-CN" sz="2400" b="1" dirty="0">
                <a:solidFill>
                  <a:prstClr val="black"/>
                </a:solidFill>
              </a:rPr>
              <a:t>; </a:t>
            </a:r>
            <a:endParaRPr lang="en-US" altLang="zh-CN" sz="2400" b="1" dirty="0">
              <a:solidFill>
                <a:prstClr val="black"/>
              </a:solidFill>
            </a:endParaRPr>
          </a:p>
          <a:p>
            <a:pPr lvl="0">
              <a:spcBef>
                <a:spcPct val="20000"/>
              </a:spcBef>
            </a:pPr>
            <a:r>
              <a:rPr lang="en-US" altLang="zh-CN" sz="2400" b="1" dirty="0">
                <a:solidFill>
                  <a:prstClr val="black"/>
                </a:solidFill>
              </a:rPr>
              <a:t>Books are </a:t>
            </a:r>
            <a:r>
              <a:rPr lang="en-US" altLang="zh-CN" sz="2400" b="1" dirty="0">
                <a:solidFill>
                  <a:srgbClr val="FF0000"/>
                </a:solidFill>
              </a:rPr>
              <a:t>limited</a:t>
            </a:r>
            <a:r>
              <a:rPr lang="en-US" altLang="zh-CN" sz="2400" b="1" dirty="0">
                <a:solidFill>
                  <a:prstClr val="black"/>
                </a:solidFill>
              </a:rPr>
              <a:t>, while _____________ is </a:t>
            </a:r>
            <a:r>
              <a:rPr lang="en-US" altLang="zh-CN" sz="2400" b="1" dirty="0">
                <a:solidFill>
                  <a:srgbClr val="C00000"/>
                </a:solidFill>
              </a:rPr>
              <a:t>limitless</a:t>
            </a:r>
            <a:r>
              <a:rPr lang="en-US" altLang="zh-CN" sz="2400" b="1" dirty="0">
                <a:solidFill>
                  <a:prstClr val="black"/>
                </a:solidFill>
              </a:rPr>
              <a:t>; </a:t>
            </a:r>
            <a:endParaRPr lang="en-US" altLang="zh-CN" sz="2400" b="1" dirty="0">
              <a:solidFill>
                <a:prstClr val="black"/>
              </a:solidFill>
            </a:endParaRPr>
          </a:p>
          <a:p>
            <a:pPr lvl="0">
              <a:spcBef>
                <a:spcPct val="20000"/>
              </a:spcBef>
            </a:pPr>
            <a:r>
              <a:rPr lang="en-US" altLang="zh-CN" sz="2400" b="1" dirty="0">
                <a:solidFill>
                  <a:prstClr val="black"/>
                </a:solidFill>
              </a:rPr>
              <a:t>_______ is </a:t>
            </a:r>
            <a:r>
              <a:rPr lang="en-US" altLang="zh-CN" sz="2400" b="1" dirty="0">
                <a:solidFill>
                  <a:srgbClr val="FF0000"/>
                </a:solidFill>
              </a:rPr>
              <a:t>limited</a:t>
            </a:r>
            <a:r>
              <a:rPr lang="en-US" altLang="zh-CN" sz="2400" b="1" dirty="0">
                <a:solidFill>
                  <a:prstClr val="black"/>
                </a:solidFill>
              </a:rPr>
              <a:t>, while </a:t>
            </a:r>
            <a:r>
              <a:rPr lang="en-US" altLang="zh-CN" sz="2400" b="1" dirty="0" smtClean="0">
                <a:solidFill>
                  <a:prstClr val="black"/>
                </a:solidFill>
              </a:rPr>
              <a:t>____________ </a:t>
            </a:r>
            <a:r>
              <a:rPr lang="en-US" altLang="zh-CN" sz="2400" b="1" dirty="0">
                <a:solidFill>
                  <a:prstClr val="black"/>
                </a:solidFill>
              </a:rPr>
              <a:t>is </a:t>
            </a:r>
            <a:r>
              <a:rPr lang="en-US" altLang="zh-CN" sz="2400" b="1" dirty="0">
                <a:solidFill>
                  <a:srgbClr val="C00000"/>
                </a:solidFill>
              </a:rPr>
              <a:t>limitless</a:t>
            </a:r>
            <a:r>
              <a:rPr lang="en-US" altLang="zh-CN" sz="2400" b="1" dirty="0" smtClean="0">
                <a:solidFill>
                  <a:prstClr val="black"/>
                </a:solidFill>
              </a:rPr>
              <a:t>;</a:t>
            </a:r>
            <a:endParaRPr lang="en-US" altLang="zh-CN" sz="2400" b="1" dirty="0" smtClean="0">
              <a:solidFill>
                <a:prstClr val="black"/>
              </a:solidFill>
            </a:endParaRPr>
          </a:p>
          <a:p>
            <a:pPr lvl="0">
              <a:spcBef>
                <a:spcPct val="20000"/>
              </a:spcBef>
            </a:pPr>
            <a:r>
              <a:rPr lang="en-US" altLang="zh-CN" sz="2400" b="1" dirty="0" smtClean="0">
                <a:solidFill>
                  <a:prstClr val="black"/>
                </a:solidFill>
              </a:rPr>
              <a:t>…</a:t>
            </a:r>
            <a:endParaRPr lang="en-US" altLang="zh-CN" sz="2400" b="1" dirty="0">
              <a:solidFill>
                <a:prstClr val="black"/>
              </a:solidFill>
            </a:endParaRPr>
          </a:p>
        </p:txBody>
      </p:sp>
      <p:sp>
        <p:nvSpPr>
          <p:cNvPr id="11" name="TextBox 10"/>
          <p:cNvSpPr txBox="1"/>
          <p:nvPr/>
        </p:nvSpPr>
        <p:spPr>
          <a:xfrm>
            <a:off x="221292" y="2211710"/>
            <a:ext cx="9003875" cy="830997"/>
          </a:xfrm>
          <a:prstGeom prst="rect">
            <a:avLst/>
          </a:prstGeom>
          <a:noFill/>
        </p:spPr>
        <p:txBody>
          <a:bodyPr wrap="none" rtlCol="0">
            <a:spAutoFit/>
          </a:bodyPr>
          <a:lstStyle/>
          <a:p>
            <a:pPr lvl="0"/>
            <a:r>
              <a:rPr lang="en-US" altLang="zh-CN" sz="2400" b="1" dirty="0" smtClean="0">
                <a:solidFill>
                  <a:prstClr val="black"/>
                </a:solidFill>
              </a:rPr>
              <a:t>As </a:t>
            </a:r>
            <a:r>
              <a:rPr lang="en-US" altLang="zh-CN" sz="2400" b="1" dirty="0">
                <a:solidFill>
                  <a:prstClr val="black"/>
                </a:solidFill>
              </a:rPr>
              <a:t>a student in </a:t>
            </a:r>
            <a:r>
              <a:rPr lang="en-US" altLang="zh-CN" sz="2400" b="1" dirty="0" smtClean="0">
                <a:solidFill>
                  <a:prstClr val="black"/>
                </a:solidFill>
              </a:rPr>
              <a:t>Senior </a:t>
            </a:r>
            <a:r>
              <a:rPr lang="en-US" altLang="zh-CN" sz="2400" b="1" dirty="0">
                <a:solidFill>
                  <a:prstClr val="black"/>
                </a:solidFill>
              </a:rPr>
              <a:t>T</a:t>
            </a:r>
            <a:r>
              <a:rPr lang="en-US" altLang="zh-CN" sz="2400" b="1" dirty="0" smtClean="0">
                <a:solidFill>
                  <a:prstClr val="black"/>
                </a:solidFill>
              </a:rPr>
              <a:t>wo</a:t>
            </a:r>
            <a:r>
              <a:rPr lang="en-US" altLang="zh-CN" sz="2400" b="1" dirty="0">
                <a:solidFill>
                  <a:prstClr val="black"/>
                </a:solidFill>
              </a:rPr>
              <a:t>, what are you eager to explore</a:t>
            </a:r>
            <a:r>
              <a:rPr lang="en-US" altLang="zh-CN" sz="2400" b="1" dirty="0" smtClean="0">
                <a:solidFill>
                  <a:prstClr val="black"/>
                </a:solidFill>
              </a:rPr>
              <a:t>?</a:t>
            </a:r>
            <a:endParaRPr lang="en-US" altLang="zh-CN" sz="2400" b="1" dirty="0">
              <a:solidFill>
                <a:prstClr val="black"/>
              </a:solidFill>
            </a:endParaRPr>
          </a:p>
          <a:p>
            <a:r>
              <a:rPr lang="en-US" altLang="zh-CN" sz="2400" b="1" dirty="0" smtClean="0"/>
              <a:t>What qualities can help us to explore </a:t>
            </a:r>
            <a:r>
              <a:rPr lang="en-US" altLang="zh-CN" sz="2400" b="1" dirty="0" smtClean="0">
                <a:solidFill>
                  <a:srgbClr val="C00000"/>
                </a:solidFill>
              </a:rPr>
              <a:t>the limitless </a:t>
            </a:r>
            <a:r>
              <a:rPr lang="en-US" altLang="zh-CN" sz="2400" b="1" dirty="0" smtClean="0"/>
              <a:t>with </a:t>
            </a:r>
            <a:r>
              <a:rPr lang="en-US" altLang="zh-CN" sz="2400" b="1" dirty="0" smtClean="0">
                <a:solidFill>
                  <a:srgbClr val="C00000"/>
                </a:solidFill>
              </a:rPr>
              <a:t>the limited</a:t>
            </a:r>
            <a:r>
              <a:rPr lang="en-US" altLang="zh-CN" sz="2400" b="1" dirty="0" smtClean="0"/>
              <a:t>?  </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500"/>
                                        <p:tgtEl>
                                          <p:spTgt spid="9">
                                            <p:txEl>
                                              <p:pRg st="2" end="2"/>
                                            </p:txEl>
                                          </p:spTgt>
                                        </p:tgtEl>
                                      </p:cBhvr>
                                    </p:animEffect>
                                  </p:childTnLst>
                                </p:cTn>
                              </p:par>
                              <p:par>
                                <p:cTn id="25" presetID="1"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b="1" dirty="0" smtClean="0"/>
              <a:t>Assignment </a:t>
            </a:r>
            <a:endParaRPr lang="zh-CN" altLang="en-US" sz="3600" b="1" dirty="0"/>
          </a:p>
        </p:txBody>
      </p:sp>
      <p:sp>
        <p:nvSpPr>
          <p:cNvPr id="3" name="内容占位符 2"/>
          <p:cNvSpPr>
            <a:spLocks noGrp="1"/>
          </p:cNvSpPr>
          <p:nvPr>
            <p:ph idx="1"/>
          </p:nvPr>
        </p:nvSpPr>
        <p:spPr>
          <a:xfrm>
            <a:off x="457200" y="1200151"/>
            <a:ext cx="8229600" cy="1227583"/>
          </a:xfrm>
        </p:spPr>
        <p:txBody>
          <a:bodyPr>
            <a:normAutofit lnSpcReduction="10000"/>
          </a:bodyPr>
          <a:lstStyle/>
          <a:p>
            <a:pPr marL="0" indent="0">
              <a:buNone/>
            </a:pPr>
            <a:endParaRPr lang="en-US" altLang="zh-CN" sz="2400" b="1" dirty="0" smtClean="0"/>
          </a:p>
          <a:p>
            <a:pPr marL="0" indent="0">
              <a:buNone/>
            </a:pPr>
            <a:r>
              <a:rPr lang="en-US" altLang="zh-CN" sz="2400" b="1" dirty="0" smtClean="0"/>
              <a:t>Write down your detailed plans of </a:t>
            </a:r>
            <a:r>
              <a:rPr lang="en-US" altLang="zh-CN" sz="2400" b="1" dirty="0" smtClean="0">
                <a:solidFill>
                  <a:srgbClr val="FF0000"/>
                </a:solidFill>
              </a:rPr>
              <a:t>your limitless </a:t>
            </a:r>
            <a:r>
              <a:rPr lang="en-US" altLang="zh-CN" sz="2400" b="1" dirty="0" smtClean="0">
                <a:solidFill>
                  <a:srgbClr val="C00000"/>
                </a:solidFill>
              </a:rPr>
              <a:t>exploration.</a:t>
            </a:r>
            <a:endParaRPr lang="en-US" altLang="zh-CN" sz="2400" b="1" dirty="0" smtClean="0">
              <a:solidFill>
                <a:srgbClr val="C00000"/>
              </a:solidFill>
            </a:endParaRPr>
          </a:p>
          <a:p>
            <a:pPr marL="0" indent="0">
              <a:buNone/>
            </a:pPr>
            <a:r>
              <a:rPr lang="en-US" altLang="zh-CN" sz="2400" b="1" dirty="0" smtClean="0"/>
              <a:t>The following should be included:</a:t>
            </a:r>
            <a:endParaRPr lang="zh-CN" altLang="en-US" sz="2400" b="1" dirty="0"/>
          </a:p>
        </p:txBody>
      </p:sp>
      <p:pic>
        <p:nvPicPr>
          <p:cNvPr id="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 y="2832383"/>
            <a:ext cx="3473622" cy="231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76056" y="2139702"/>
            <a:ext cx="2808312" cy="1200329"/>
          </a:xfrm>
          <a:prstGeom prst="rect">
            <a:avLst/>
          </a:prstGeom>
          <a:solidFill>
            <a:schemeClr val="bg1"/>
          </a:solidFill>
          <a:ln>
            <a:solidFill>
              <a:schemeClr val="tx1"/>
            </a:solidFill>
          </a:ln>
        </p:spPr>
        <p:txBody>
          <a:bodyPr wrap="square" rtlCol="0">
            <a:spAutoFit/>
          </a:bodyPr>
          <a:lstStyle/>
          <a:p>
            <a:r>
              <a:rPr lang="en-US" altLang="zh-CN" sz="2400" b="1" dirty="0"/>
              <a:t>y</a:t>
            </a:r>
            <a:r>
              <a:rPr lang="en-US" altLang="zh-CN" sz="2400" b="1" dirty="0" smtClean="0"/>
              <a:t>ou ambition </a:t>
            </a:r>
            <a:endParaRPr lang="en-US" altLang="zh-CN" sz="2400" b="1" dirty="0" smtClean="0"/>
          </a:p>
          <a:p>
            <a:r>
              <a:rPr lang="en-US" altLang="zh-CN" sz="2400" b="1" dirty="0"/>
              <a:t>q</a:t>
            </a:r>
            <a:r>
              <a:rPr lang="en-US" altLang="zh-CN" sz="2400" b="1" dirty="0" smtClean="0"/>
              <a:t>ualities needed </a:t>
            </a:r>
            <a:endParaRPr lang="en-US" altLang="zh-CN" sz="2400" b="1" dirty="0" smtClean="0"/>
          </a:p>
          <a:p>
            <a:r>
              <a:rPr lang="en-US" altLang="zh-CN" sz="2400" b="1" dirty="0"/>
              <a:t>a</a:t>
            </a:r>
            <a:r>
              <a:rPr lang="en-US" altLang="zh-CN" sz="2400" b="1" dirty="0" smtClean="0"/>
              <a:t>ctions to take</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endParaRPr lang="zh-CN" altLang="en-US"/>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4" y="-6456"/>
            <a:ext cx="9144000" cy="520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标题 1"/>
          <p:cNvSpPr txBox="1"/>
          <p:nvPr/>
        </p:nvSpPr>
        <p:spPr>
          <a:xfrm>
            <a:off x="2339752" y="1563638"/>
            <a:ext cx="5118720" cy="1541611"/>
          </a:xfrm>
          <a:prstGeom prst="rect">
            <a:avLst/>
          </a:prstGeom>
          <a:solidFill>
            <a:schemeClr val="bg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t>Space exploration</a:t>
            </a:r>
            <a:endParaRPr lang="en-US" altLang="zh-CN" sz="4000" b="1" dirty="0" smtClean="0"/>
          </a:p>
          <a:p>
            <a:r>
              <a:rPr lang="en-US" altLang="zh-CN" sz="2400" b="1" dirty="0" smtClean="0">
                <a:solidFill>
                  <a:schemeClr val="tx1">
                    <a:lumMod val="75000"/>
                    <a:lumOff val="25000"/>
                  </a:schemeClr>
                </a:solidFill>
              </a:rPr>
              <a:t>Reading and thinking </a:t>
            </a:r>
            <a:endParaRPr lang="zh-CN" altLang="en-US" sz="2400" b="1" dirty="0">
              <a:solidFill>
                <a:schemeClr val="tx1">
                  <a:lumMod val="75000"/>
                  <a:lumOff val="25000"/>
                </a:schemeClr>
              </a:solidFill>
            </a:endParaRPr>
          </a:p>
        </p:txBody>
      </p:sp>
      <p:sp>
        <p:nvSpPr>
          <p:cNvPr id="8" name="笑脸 7">
            <a:hlinkClick r:id="rId2" action="ppaction://hlinkfile"/>
          </p:cNvPr>
          <p:cNvSpPr/>
          <p:nvPr/>
        </p:nvSpPr>
        <p:spPr>
          <a:xfrm>
            <a:off x="8178552" y="4336804"/>
            <a:ext cx="432048" cy="43204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538"/>
            <a:ext cx="9144000" cy="520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55576" y="120574"/>
            <a:ext cx="7103347" cy="523220"/>
          </a:xfrm>
          <a:prstGeom prst="rect">
            <a:avLst/>
          </a:prstGeom>
          <a:solidFill>
            <a:schemeClr val="accent1">
              <a:lumMod val="20000"/>
              <a:lumOff val="80000"/>
            </a:schemeClr>
          </a:solidFill>
          <a:ln>
            <a:solidFill>
              <a:schemeClr val="tx1"/>
            </a:solidFill>
          </a:ln>
        </p:spPr>
        <p:txBody>
          <a:bodyPr wrap="square" rtlCol="0">
            <a:spAutoFit/>
          </a:bodyPr>
          <a:lstStyle/>
          <a:p>
            <a:r>
              <a:rPr lang="en-US" altLang="zh-CN" sz="2800" b="1" dirty="0" smtClean="0"/>
              <a:t>Looking up at the stars, I ……</a:t>
            </a:r>
            <a:endParaRPr lang="zh-CN" altLang="en-US" sz="2800" b="1" dirty="0"/>
          </a:p>
        </p:txBody>
      </p:sp>
      <p:sp>
        <p:nvSpPr>
          <p:cNvPr id="12" name="TextBox 11"/>
          <p:cNvSpPr txBox="1"/>
          <p:nvPr/>
        </p:nvSpPr>
        <p:spPr>
          <a:xfrm>
            <a:off x="755576" y="1472331"/>
            <a:ext cx="7950253" cy="523220"/>
          </a:xfrm>
          <a:prstGeom prst="rect">
            <a:avLst/>
          </a:prstGeom>
          <a:solidFill>
            <a:schemeClr val="bg1"/>
          </a:solidFill>
          <a:ln>
            <a:solidFill>
              <a:schemeClr val="tx1"/>
            </a:solidFill>
          </a:ln>
        </p:spPr>
        <p:txBody>
          <a:bodyPr wrap="none" rtlCol="0">
            <a:spAutoFit/>
          </a:bodyPr>
          <a:lstStyle/>
          <a:p>
            <a:r>
              <a:rPr lang="en-US" altLang="zh-CN" sz="2800" b="1" dirty="0" smtClean="0"/>
              <a:t>The vast space is waiting for humans’ ___________. </a:t>
            </a:r>
            <a:endParaRPr lang="zh-CN" altLang="en-US" sz="2800" b="1" dirty="0"/>
          </a:p>
        </p:txBody>
      </p:sp>
      <p:sp>
        <p:nvSpPr>
          <p:cNvPr id="13" name="TextBox 12"/>
          <p:cNvSpPr txBox="1"/>
          <p:nvPr/>
        </p:nvSpPr>
        <p:spPr>
          <a:xfrm>
            <a:off x="6300192" y="1441553"/>
            <a:ext cx="2135521" cy="584775"/>
          </a:xfrm>
          <a:prstGeom prst="rect">
            <a:avLst/>
          </a:prstGeom>
          <a:noFill/>
        </p:spPr>
        <p:txBody>
          <a:bodyPr wrap="none" rtlCol="0">
            <a:spAutoFit/>
          </a:bodyPr>
          <a:lstStyle/>
          <a:p>
            <a:r>
              <a:rPr lang="en-US" altLang="zh-CN" sz="3200" b="1" dirty="0" smtClean="0">
                <a:solidFill>
                  <a:srgbClr val="C00000"/>
                </a:solidFill>
              </a:rPr>
              <a:t>exploration</a:t>
            </a:r>
            <a:endParaRPr lang="zh-CN" altLang="en-US" sz="3200" b="1" dirty="0">
              <a:solidFill>
                <a:srgbClr val="C00000"/>
              </a:solidFill>
            </a:endParaRPr>
          </a:p>
        </p:txBody>
      </p:sp>
      <p:sp>
        <p:nvSpPr>
          <p:cNvPr id="14" name="TextBox 4"/>
          <p:cNvSpPr txBox="1"/>
          <p:nvPr/>
        </p:nvSpPr>
        <p:spPr>
          <a:xfrm>
            <a:off x="1979712" y="2546757"/>
            <a:ext cx="4099199" cy="707886"/>
          </a:xfrm>
          <a:prstGeom prst="rect">
            <a:avLst/>
          </a:prstGeom>
          <a:solidFill>
            <a:schemeClr val="bg1"/>
          </a:solidFill>
          <a:ln>
            <a:solidFill>
              <a:schemeClr val="tx1"/>
            </a:solidFill>
          </a:ln>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b="1" dirty="0" smtClean="0"/>
              <a:t>Space exploration </a:t>
            </a:r>
            <a:endParaRPr lang="zh-CN" alt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2390" y="24948"/>
            <a:ext cx="2302105" cy="830997"/>
          </a:xfrm>
          <a:prstGeom prst="rect">
            <a:avLst/>
          </a:prstGeom>
          <a:noFill/>
        </p:spPr>
        <p:txBody>
          <a:bodyPr wrap="none" rtlCol="0">
            <a:spAutoFit/>
          </a:bodyPr>
          <a:lstStyle/>
          <a:p>
            <a:r>
              <a:rPr lang="en-US" altLang="zh-CN" sz="2800" b="1" dirty="0"/>
              <a:t>s</a:t>
            </a:r>
            <a:r>
              <a:rPr lang="en-US" altLang="zh-CN" sz="2800" b="1" dirty="0" smtClean="0"/>
              <a:t>pace vehicles</a:t>
            </a:r>
            <a:endParaRPr lang="en-US" altLang="zh-CN" sz="2800" b="1" dirty="0" smtClean="0"/>
          </a:p>
          <a:p>
            <a:pPr algn="ctr"/>
            <a:r>
              <a:rPr lang="zh-CN" altLang="en-US" sz="2000" b="1" dirty="0"/>
              <a:t>航天器</a:t>
            </a:r>
            <a:r>
              <a:rPr lang="en-US" altLang="zh-CN" sz="2000" b="1" dirty="0" smtClean="0"/>
              <a:t> </a:t>
            </a:r>
            <a:endParaRPr lang="zh-CN" altLang="en-US" sz="2000" b="1"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504" y="-20537"/>
            <a:ext cx="3143590" cy="209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s://ss3.bdstatic.com/70cFv8Sh_Q1YnxGkpoWK1HF6hhy/it/u=2691519780,3009762925&amp;fm=26&amp;gp=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4186" y="2820"/>
            <a:ext cx="1952270" cy="34672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272542" y="3632706"/>
            <a:ext cx="1424814" cy="523220"/>
          </a:xfrm>
          <a:prstGeom prst="rect">
            <a:avLst/>
          </a:prstGeom>
          <a:noFill/>
        </p:spPr>
        <p:txBody>
          <a:bodyPr wrap="none" rtlCol="0">
            <a:spAutoFit/>
          </a:bodyPr>
          <a:lstStyle/>
          <a:p>
            <a:r>
              <a:rPr lang="en-US" altLang="zh-CN" sz="2800" b="1" dirty="0"/>
              <a:t>r</a:t>
            </a:r>
            <a:r>
              <a:rPr lang="en-US" altLang="zh-CN" sz="2800" b="1" dirty="0" smtClean="0"/>
              <a:t>ockets  </a:t>
            </a:r>
            <a:endParaRPr lang="zh-CN" altLang="en-US" sz="2800" b="1" dirty="0"/>
          </a:p>
        </p:txBody>
      </p:sp>
      <p:sp>
        <p:nvSpPr>
          <p:cNvPr id="11" name="TextBox 10"/>
          <p:cNvSpPr txBox="1"/>
          <p:nvPr/>
        </p:nvSpPr>
        <p:spPr>
          <a:xfrm>
            <a:off x="4139952" y="680378"/>
            <a:ext cx="1512722" cy="523220"/>
          </a:xfrm>
          <a:prstGeom prst="rect">
            <a:avLst/>
          </a:prstGeom>
          <a:noFill/>
        </p:spPr>
        <p:txBody>
          <a:bodyPr wrap="none" rtlCol="0">
            <a:spAutoFit/>
          </a:bodyPr>
          <a:lstStyle/>
          <a:p>
            <a:r>
              <a:rPr lang="en-US" altLang="zh-CN" sz="2800" b="1" dirty="0" smtClean="0">
                <a:solidFill>
                  <a:srgbClr val="C00000"/>
                </a:solidFill>
              </a:rPr>
              <a:t>satellites</a:t>
            </a:r>
            <a:endParaRPr lang="en-US" altLang="zh-CN" sz="2800" b="1" dirty="0" smtClean="0">
              <a:solidFill>
                <a:srgbClr val="C00000"/>
              </a:solidFill>
            </a:endParaRPr>
          </a:p>
        </p:txBody>
      </p:sp>
      <p:sp>
        <p:nvSpPr>
          <p:cNvPr id="12" name="TextBox 11"/>
          <p:cNvSpPr txBox="1"/>
          <p:nvPr/>
        </p:nvSpPr>
        <p:spPr>
          <a:xfrm>
            <a:off x="4127279" y="1113587"/>
            <a:ext cx="2411044" cy="954107"/>
          </a:xfrm>
          <a:prstGeom prst="rect">
            <a:avLst/>
          </a:prstGeom>
          <a:noFill/>
        </p:spPr>
        <p:txBody>
          <a:bodyPr wrap="square" rtlCol="0">
            <a:spAutoFit/>
          </a:bodyPr>
          <a:lstStyle/>
          <a:p>
            <a:r>
              <a:rPr lang="en-US" altLang="zh-CN" sz="2800" b="1" dirty="0">
                <a:solidFill>
                  <a:srgbClr val="C00000"/>
                </a:solidFill>
              </a:rPr>
              <a:t>s</a:t>
            </a:r>
            <a:r>
              <a:rPr lang="en-US" altLang="zh-CN" sz="2800" b="1" dirty="0" smtClean="0">
                <a:solidFill>
                  <a:srgbClr val="C00000"/>
                </a:solidFill>
              </a:rPr>
              <a:t>pacecraft </a:t>
            </a:r>
            <a:endParaRPr lang="en-US" altLang="zh-CN" sz="2800" b="1" dirty="0" smtClean="0">
              <a:solidFill>
                <a:srgbClr val="C00000"/>
              </a:solidFill>
            </a:endParaRPr>
          </a:p>
          <a:p>
            <a:r>
              <a:rPr lang="en-US" altLang="zh-CN" sz="2800" b="1" dirty="0" smtClean="0">
                <a:solidFill>
                  <a:srgbClr val="C00000"/>
                </a:solidFill>
              </a:rPr>
              <a:t>(pl. </a:t>
            </a:r>
            <a:r>
              <a:rPr lang="en-US" altLang="zh-CN" sz="2800" b="1" dirty="0">
                <a:solidFill>
                  <a:srgbClr val="C00000"/>
                </a:solidFill>
              </a:rPr>
              <a:t>s</a:t>
            </a:r>
            <a:r>
              <a:rPr lang="en-US" altLang="zh-CN" sz="2800" b="1" dirty="0" smtClean="0">
                <a:solidFill>
                  <a:srgbClr val="C00000"/>
                </a:solidFill>
              </a:rPr>
              <a:t>pacecraft)</a:t>
            </a:r>
            <a:endParaRPr lang="en-US" altLang="zh-CN" sz="2800" b="1" dirty="0">
              <a:solidFill>
                <a:srgbClr val="C00000"/>
              </a:solidFill>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48" y="812674"/>
            <a:ext cx="3143590" cy="225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80328" y="1029422"/>
            <a:ext cx="1657826" cy="461665"/>
          </a:xfrm>
          <a:prstGeom prst="rect">
            <a:avLst/>
          </a:prstGeom>
          <a:solidFill>
            <a:schemeClr val="bg1"/>
          </a:solidFill>
          <a:ln>
            <a:solidFill>
              <a:schemeClr val="tx1"/>
            </a:solidFill>
          </a:ln>
        </p:spPr>
        <p:txBody>
          <a:bodyPr wrap="none" rtlCol="0">
            <a:spAutoFit/>
          </a:bodyPr>
          <a:lstStyle/>
          <a:p>
            <a:r>
              <a:rPr lang="en-US" altLang="zh-CN" sz="2400" b="1" dirty="0" err="1" smtClean="0"/>
              <a:t>Shenzhou</a:t>
            </a:r>
            <a:r>
              <a:rPr lang="en-US" altLang="zh-CN" sz="2400" b="1" dirty="0" smtClean="0"/>
              <a:t> 5</a:t>
            </a:r>
            <a:endParaRPr lang="zh-CN" altLang="en-US" sz="2400" b="1" dirty="0"/>
          </a:p>
        </p:txBody>
      </p:sp>
      <p:sp>
        <p:nvSpPr>
          <p:cNvPr id="18" name="TextBox 17"/>
          <p:cNvSpPr txBox="1"/>
          <p:nvPr/>
        </p:nvSpPr>
        <p:spPr>
          <a:xfrm>
            <a:off x="4139952" y="3111281"/>
            <a:ext cx="2612895" cy="523220"/>
          </a:xfrm>
          <a:prstGeom prst="rect">
            <a:avLst/>
          </a:prstGeom>
          <a:noFill/>
        </p:spPr>
        <p:txBody>
          <a:bodyPr wrap="none" rtlCol="0">
            <a:spAutoFit/>
          </a:bodyPr>
          <a:lstStyle/>
          <a:p>
            <a:r>
              <a:rPr lang="en-US" altLang="zh-CN" sz="2800" b="1" dirty="0" smtClean="0"/>
              <a:t>be </a:t>
            </a:r>
            <a:r>
              <a:rPr lang="en-US" altLang="zh-CN" sz="2800" b="1" dirty="0" smtClean="0">
                <a:solidFill>
                  <a:srgbClr val="C00000"/>
                </a:solidFill>
              </a:rPr>
              <a:t>launch</a:t>
            </a:r>
            <a:r>
              <a:rPr lang="en-US" altLang="zh-CN" sz="2800" b="1" dirty="0" smtClean="0"/>
              <a:t>ed by  </a:t>
            </a:r>
            <a:endParaRPr lang="zh-CN" altLang="en-US" sz="2800" b="1" dirty="0"/>
          </a:p>
        </p:txBody>
      </p:sp>
      <p:sp>
        <p:nvSpPr>
          <p:cNvPr id="19" name="TextBox 18"/>
          <p:cNvSpPr txBox="1"/>
          <p:nvPr/>
        </p:nvSpPr>
        <p:spPr>
          <a:xfrm>
            <a:off x="3513328" y="1976522"/>
            <a:ext cx="3024995" cy="523220"/>
          </a:xfrm>
          <a:prstGeom prst="rect">
            <a:avLst/>
          </a:prstGeom>
          <a:noFill/>
        </p:spPr>
        <p:txBody>
          <a:bodyPr wrap="none" rtlCol="0">
            <a:spAutoFit/>
          </a:bodyPr>
          <a:lstStyle/>
          <a:p>
            <a:r>
              <a:rPr lang="en-US" altLang="zh-CN" sz="2800" b="1" dirty="0">
                <a:solidFill>
                  <a:srgbClr val="C00000"/>
                </a:solidFill>
              </a:rPr>
              <a:t>m</a:t>
            </a:r>
            <a:r>
              <a:rPr lang="en-US" altLang="zh-CN" sz="2800" b="1" dirty="0" smtClean="0">
                <a:solidFill>
                  <a:srgbClr val="C00000"/>
                </a:solidFill>
              </a:rPr>
              <a:t>anned spacecraft</a:t>
            </a:r>
            <a:endParaRPr lang="en-US" altLang="zh-CN" sz="2800" b="1" dirty="0">
              <a:solidFill>
                <a:srgbClr val="C00000"/>
              </a:solidFill>
            </a:endParaRPr>
          </a:p>
        </p:txBody>
      </p:sp>
      <p:sp>
        <p:nvSpPr>
          <p:cNvPr id="20" name="TextBox 19"/>
          <p:cNvSpPr txBox="1"/>
          <p:nvPr/>
        </p:nvSpPr>
        <p:spPr>
          <a:xfrm>
            <a:off x="4231402" y="2462039"/>
            <a:ext cx="1936364" cy="523220"/>
          </a:xfrm>
          <a:prstGeom prst="rect">
            <a:avLst/>
          </a:prstGeom>
          <a:noFill/>
        </p:spPr>
        <p:txBody>
          <a:bodyPr wrap="none" rtlCol="0">
            <a:spAutoFit/>
          </a:bodyPr>
          <a:lstStyle/>
          <a:p>
            <a:r>
              <a:rPr lang="en-US" altLang="zh-CN" sz="2800" b="1" dirty="0" smtClean="0"/>
              <a:t>astronauts  </a:t>
            </a:r>
            <a:endParaRPr lang="zh-CN" altLang="en-US" sz="2800" b="1" dirty="0"/>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28" y="1732388"/>
            <a:ext cx="2515209" cy="3482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484" y="2985259"/>
            <a:ext cx="2650266" cy="179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4283968" y="4155926"/>
            <a:ext cx="1839221" cy="523220"/>
          </a:xfrm>
          <a:prstGeom prst="rect">
            <a:avLst/>
          </a:prstGeom>
          <a:noFill/>
        </p:spPr>
        <p:txBody>
          <a:bodyPr wrap="none" rtlCol="0">
            <a:spAutoFit/>
          </a:bodyPr>
          <a:lstStyle/>
          <a:p>
            <a:r>
              <a:rPr lang="en-US" altLang="zh-CN" sz="2800" b="1" dirty="0" smtClean="0"/>
              <a:t>orbit   n./v.</a:t>
            </a:r>
            <a:endParaRPr lang="zh-CN" altLang="en-US" sz="2800" b="1" dirty="0"/>
          </a:p>
        </p:txBody>
      </p:sp>
      <p:sp>
        <p:nvSpPr>
          <p:cNvPr id="2" name="TextBox 1"/>
          <p:cNvSpPr txBox="1"/>
          <p:nvPr/>
        </p:nvSpPr>
        <p:spPr>
          <a:xfrm>
            <a:off x="1997972" y="1491630"/>
            <a:ext cx="5454348" cy="3046988"/>
          </a:xfrm>
          <a:prstGeom prst="rect">
            <a:avLst/>
          </a:prstGeom>
          <a:solidFill>
            <a:schemeClr val="bg2"/>
          </a:solidFill>
        </p:spPr>
        <p:txBody>
          <a:bodyPr wrap="square" rtlCol="0">
            <a:spAutoFit/>
          </a:bodyPr>
          <a:lstStyle/>
          <a:p>
            <a:r>
              <a:rPr lang="en-US" altLang="zh-CN" sz="2400" b="1" dirty="0" smtClean="0"/>
              <a:t>       With the help of _____________, such as _______, __________, mankind is exploring space. Some spacecraft are  _________, which have carried _________  into space. They will be ________ by rockets, after which they will ________around the earth along the _________.</a:t>
            </a:r>
            <a:endParaRPr lang="zh-CN" altLang="en-US" sz="2400" b="1" dirty="0"/>
          </a:p>
        </p:txBody>
      </p:sp>
      <p:sp>
        <p:nvSpPr>
          <p:cNvPr id="17" name="TextBox 16"/>
          <p:cNvSpPr txBox="1"/>
          <p:nvPr/>
        </p:nvSpPr>
        <p:spPr>
          <a:xfrm>
            <a:off x="4732654" y="1462013"/>
            <a:ext cx="1999586" cy="461665"/>
          </a:xfrm>
          <a:prstGeom prst="rect">
            <a:avLst/>
          </a:prstGeom>
          <a:noFill/>
        </p:spPr>
        <p:txBody>
          <a:bodyPr wrap="none" rtlCol="0">
            <a:spAutoFit/>
          </a:bodyPr>
          <a:lstStyle/>
          <a:p>
            <a:r>
              <a:rPr lang="en-US" altLang="zh-CN" sz="2400" b="1" dirty="0">
                <a:solidFill>
                  <a:srgbClr val="0033CC"/>
                </a:solidFill>
              </a:rPr>
              <a:t>s</a:t>
            </a:r>
            <a:r>
              <a:rPr lang="en-US" altLang="zh-CN" sz="2400" b="1" dirty="0" smtClean="0">
                <a:solidFill>
                  <a:srgbClr val="0033CC"/>
                </a:solidFill>
              </a:rPr>
              <a:t>pace vehicles</a:t>
            </a:r>
            <a:endParaRPr lang="en-US" altLang="zh-CN" sz="2400" b="1" dirty="0" smtClean="0">
              <a:solidFill>
                <a:srgbClr val="0033CC"/>
              </a:solidFill>
            </a:endParaRPr>
          </a:p>
        </p:txBody>
      </p:sp>
      <p:sp>
        <p:nvSpPr>
          <p:cNvPr id="21" name="TextBox 20"/>
          <p:cNvSpPr txBox="1"/>
          <p:nvPr/>
        </p:nvSpPr>
        <p:spPr>
          <a:xfrm>
            <a:off x="2987824" y="1819032"/>
            <a:ext cx="2842830" cy="461665"/>
          </a:xfrm>
          <a:prstGeom prst="rect">
            <a:avLst/>
          </a:prstGeom>
          <a:noFill/>
        </p:spPr>
        <p:txBody>
          <a:bodyPr wrap="none" rtlCol="0">
            <a:spAutoFit/>
          </a:bodyPr>
          <a:lstStyle/>
          <a:p>
            <a:r>
              <a:rPr lang="en-US" altLang="zh-CN" sz="2400" b="1" dirty="0">
                <a:solidFill>
                  <a:srgbClr val="0033CC"/>
                </a:solidFill>
              </a:rPr>
              <a:t>s</a:t>
            </a:r>
            <a:r>
              <a:rPr lang="en-US" altLang="zh-CN" sz="2400" b="1" dirty="0" smtClean="0">
                <a:solidFill>
                  <a:srgbClr val="0033CC"/>
                </a:solidFill>
              </a:rPr>
              <a:t>atellites   spacecraft</a:t>
            </a:r>
            <a:endParaRPr lang="en-US" altLang="zh-CN" sz="2400" b="1" dirty="0" smtClean="0">
              <a:solidFill>
                <a:srgbClr val="0033CC"/>
              </a:solidFill>
            </a:endParaRPr>
          </a:p>
        </p:txBody>
      </p:sp>
      <p:sp>
        <p:nvSpPr>
          <p:cNvPr id="22" name="TextBox 21"/>
          <p:cNvSpPr txBox="1"/>
          <p:nvPr/>
        </p:nvSpPr>
        <p:spPr>
          <a:xfrm>
            <a:off x="2127184" y="2518470"/>
            <a:ext cx="1306768" cy="461665"/>
          </a:xfrm>
          <a:prstGeom prst="rect">
            <a:avLst/>
          </a:prstGeom>
          <a:noFill/>
        </p:spPr>
        <p:txBody>
          <a:bodyPr wrap="none" rtlCol="0">
            <a:spAutoFit/>
          </a:bodyPr>
          <a:lstStyle/>
          <a:p>
            <a:r>
              <a:rPr lang="en-US" altLang="zh-CN" sz="2400" b="1" dirty="0">
                <a:solidFill>
                  <a:srgbClr val="0033CC"/>
                </a:solidFill>
              </a:rPr>
              <a:t>m</a:t>
            </a:r>
            <a:r>
              <a:rPr lang="en-US" altLang="zh-CN" sz="2400" b="1" dirty="0" smtClean="0">
                <a:solidFill>
                  <a:srgbClr val="0033CC"/>
                </a:solidFill>
              </a:rPr>
              <a:t>anned </a:t>
            </a:r>
            <a:endParaRPr lang="en-US" altLang="zh-CN" sz="2400" b="1" dirty="0" smtClean="0">
              <a:solidFill>
                <a:srgbClr val="0033CC"/>
              </a:solidFill>
            </a:endParaRPr>
          </a:p>
        </p:txBody>
      </p:sp>
      <p:sp>
        <p:nvSpPr>
          <p:cNvPr id="24" name="TextBox 20"/>
          <p:cNvSpPr txBox="1"/>
          <p:nvPr/>
        </p:nvSpPr>
        <p:spPr>
          <a:xfrm>
            <a:off x="2091913" y="2910387"/>
            <a:ext cx="1547988"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smtClean="0">
                <a:solidFill>
                  <a:srgbClr val="0033CC"/>
                </a:solidFill>
              </a:rPr>
              <a:t>astronauts</a:t>
            </a:r>
            <a:endParaRPr lang="en-US" altLang="zh-CN" sz="2400" b="1" dirty="0" smtClean="0">
              <a:solidFill>
                <a:srgbClr val="0033CC"/>
              </a:solidFill>
            </a:endParaRPr>
          </a:p>
        </p:txBody>
      </p:sp>
      <p:sp>
        <p:nvSpPr>
          <p:cNvPr id="25" name="TextBox 20"/>
          <p:cNvSpPr txBox="1"/>
          <p:nvPr/>
        </p:nvSpPr>
        <p:spPr>
          <a:xfrm>
            <a:off x="2079695" y="3242853"/>
            <a:ext cx="1356462"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smtClean="0">
                <a:solidFill>
                  <a:srgbClr val="0033CC"/>
                </a:solidFill>
              </a:rPr>
              <a:t>launched</a:t>
            </a:r>
            <a:endParaRPr lang="en-US" altLang="zh-CN" sz="2400" b="1" dirty="0" smtClean="0">
              <a:solidFill>
                <a:srgbClr val="0033CC"/>
              </a:solidFill>
            </a:endParaRPr>
          </a:p>
        </p:txBody>
      </p:sp>
      <p:sp>
        <p:nvSpPr>
          <p:cNvPr id="3" name="矩形 2"/>
          <p:cNvSpPr/>
          <p:nvPr/>
        </p:nvSpPr>
        <p:spPr>
          <a:xfrm>
            <a:off x="2554315" y="3651870"/>
            <a:ext cx="806631" cy="461665"/>
          </a:xfrm>
          <a:prstGeom prst="rect">
            <a:avLst/>
          </a:prstGeom>
        </p:spPr>
        <p:txBody>
          <a:bodyPr wrap="none">
            <a:spAutoFit/>
          </a:bodyPr>
          <a:lstStyle/>
          <a:p>
            <a:r>
              <a:rPr lang="en-US" altLang="zh-CN" sz="2400" b="1" dirty="0" smtClean="0">
                <a:solidFill>
                  <a:srgbClr val="0033CC"/>
                </a:solidFill>
              </a:rPr>
              <a:t>orbit</a:t>
            </a:r>
            <a:endParaRPr lang="en-US" altLang="zh-CN" sz="2400" b="1" dirty="0">
              <a:solidFill>
                <a:srgbClr val="0033CC"/>
              </a:solidFill>
            </a:endParaRPr>
          </a:p>
        </p:txBody>
      </p:sp>
      <p:sp>
        <p:nvSpPr>
          <p:cNvPr id="5" name="矩形 4"/>
          <p:cNvSpPr/>
          <p:nvPr/>
        </p:nvSpPr>
        <p:spPr>
          <a:xfrm>
            <a:off x="2079695" y="4011910"/>
            <a:ext cx="930063" cy="461665"/>
          </a:xfrm>
          <a:prstGeom prst="rect">
            <a:avLst/>
          </a:prstGeom>
        </p:spPr>
        <p:txBody>
          <a:bodyPr wrap="none">
            <a:spAutoFit/>
          </a:bodyPr>
          <a:lstStyle/>
          <a:p>
            <a:r>
              <a:rPr lang="en-US" altLang="zh-CN" sz="2400" b="1" dirty="0" smtClean="0">
                <a:solidFill>
                  <a:srgbClr val="0033CC"/>
                </a:solidFill>
              </a:rPr>
              <a:t>orbits</a:t>
            </a:r>
            <a:endParaRPr lang="en-US" altLang="zh-CN" sz="2400" b="1"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4"/>
                                        </p:tgtEl>
                                        <p:attrNameLst>
                                          <p:attrName>ppt_x</p:attrName>
                                        </p:attrNameLst>
                                      </p:cBhvr>
                                      <p:tavLst>
                                        <p:tav tm="0">
                                          <p:val>
                                            <p:strVal val="ppt_x"/>
                                          </p:val>
                                        </p:tav>
                                        <p:tav tm="100000">
                                          <p:val>
                                            <p:strVal val="ppt_x"/>
                                          </p:val>
                                        </p:tav>
                                      </p:tavLst>
                                    </p:anim>
                                    <p:anim calcmode="lin" valueType="num">
                                      <p:cBhvr additive="base">
                                        <p:cTn id="61" dur="500"/>
                                        <p:tgtEl>
                                          <p:spTgt spid="4"/>
                                        </p:tgtEl>
                                        <p:attrNameLst>
                                          <p:attrName>ppt_y</p:attrName>
                                        </p:attrNameLst>
                                      </p:cBhvr>
                                      <p:tavLst>
                                        <p:tav tm="0">
                                          <p:val>
                                            <p:strVal val="ppt_y"/>
                                          </p:val>
                                        </p:tav>
                                        <p:tav tm="100000">
                                          <p:val>
                                            <p:strVal val="1+ppt_h/2"/>
                                          </p:val>
                                        </p:tav>
                                      </p:tavLst>
                                    </p:anim>
                                    <p:set>
                                      <p:cBhvr>
                                        <p:cTn id="62" dur="1" fill="hold">
                                          <p:stCondLst>
                                            <p:cond delay="499"/>
                                          </p:stCondLst>
                                        </p:cTn>
                                        <p:tgtEl>
                                          <p:spTgt spid="4"/>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11"/>
                                        </p:tgtEl>
                                        <p:attrNameLst>
                                          <p:attrName>ppt_x</p:attrName>
                                        </p:attrNameLst>
                                      </p:cBhvr>
                                      <p:tavLst>
                                        <p:tav tm="0">
                                          <p:val>
                                            <p:strVal val="ppt_x"/>
                                          </p:val>
                                        </p:tav>
                                        <p:tav tm="100000">
                                          <p:val>
                                            <p:strVal val="ppt_x"/>
                                          </p:val>
                                        </p:tav>
                                      </p:tavLst>
                                    </p:anim>
                                    <p:anim calcmode="lin" valueType="num">
                                      <p:cBhvr additive="base">
                                        <p:cTn id="65" dur="500"/>
                                        <p:tgtEl>
                                          <p:spTgt spid="11"/>
                                        </p:tgtEl>
                                        <p:attrNameLst>
                                          <p:attrName>ppt_y</p:attrName>
                                        </p:attrNameLst>
                                      </p:cBhvr>
                                      <p:tavLst>
                                        <p:tav tm="0">
                                          <p:val>
                                            <p:strVal val="ppt_y"/>
                                          </p:val>
                                        </p:tav>
                                        <p:tav tm="100000">
                                          <p:val>
                                            <p:strVal val="1+ppt_h/2"/>
                                          </p:val>
                                        </p:tav>
                                      </p:tavLst>
                                    </p:anim>
                                    <p:set>
                                      <p:cBhvr>
                                        <p:cTn id="66" dur="1" fill="hold">
                                          <p:stCondLst>
                                            <p:cond delay="499"/>
                                          </p:stCondLst>
                                        </p:cTn>
                                        <p:tgtEl>
                                          <p:spTgt spid="11"/>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12"/>
                                        </p:tgtEl>
                                        <p:attrNameLst>
                                          <p:attrName>ppt_x</p:attrName>
                                        </p:attrNameLst>
                                      </p:cBhvr>
                                      <p:tavLst>
                                        <p:tav tm="0">
                                          <p:val>
                                            <p:strVal val="ppt_x"/>
                                          </p:val>
                                        </p:tav>
                                        <p:tav tm="100000">
                                          <p:val>
                                            <p:strVal val="ppt_x"/>
                                          </p:val>
                                        </p:tav>
                                      </p:tavLst>
                                    </p:anim>
                                    <p:anim calcmode="lin" valueType="num">
                                      <p:cBhvr additive="base">
                                        <p:cTn id="69" dur="500"/>
                                        <p:tgtEl>
                                          <p:spTgt spid="12"/>
                                        </p:tgtEl>
                                        <p:attrNameLst>
                                          <p:attrName>ppt_y</p:attrName>
                                        </p:attrNameLst>
                                      </p:cBhvr>
                                      <p:tavLst>
                                        <p:tav tm="0">
                                          <p:val>
                                            <p:strVal val="ppt_y"/>
                                          </p:val>
                                        </p:tav>
                                        <p:tav tm="100000">
                                          <p:val>
                                            <p:strVal val="1+ppt_h/2"/>
                                          </p:val>
                                        </p:tav>
                                      </p:tavLst>
                                    </p:anim>
                                    <p:set>
                                      <p:cBhvr>
                                        <p:cTn id="70" dur="1" fill="hold">
                                          <p:stCondLst>
                                            <p:cond delay="499"/>
                                          </p:stCondLst>
                                        </p:cTn>
                                        <p:tgtEl>
                                          <p:spTgt spid="12"/>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9"/>
                                        </p:tgtEl>
                                        <p:attrNameLst>
                                          <p:attrName>ppt_x</p:attrName>
                                        </p:attrNameLst>
                                      </p:cBhvr>
                                      <p:tavLst>
                                        <p:tav tm="0">
                                          <p:val>
                                            <p:strVal val="ppt_x"/>
                                          </p:val>
                                        </p:tav>
                                        <p:tav tm="100000">
                                          <p:val>
                                            <p:strVal val="ppt_x"/>
                                          </p:val>
                                        </p:tav>
                                      </p:tavLst>
                                    </p:anim>
                                    <p:anim calcmode="lin" valueType="num">
                                      <p:cBhvr additive="base">
                                        <p:cTn id="73" dur="500"/>
                                        <p:tgtEl>
                                          <p:spTgt spid="19"/>
                                        </p:tgtEl>
                                        <p:attrNameLst>
                                          <p:attrName>ppt_y</p:attrName>
                                        </p:attrNameLst>
                                      </p:cBhvr>
                                      <p:tavLst>
                                        <p:tav tm="0">
                                          <p:val>
                                            <p:strVal val="ppt_y"/>
                                          </p:val>
                                        </p:tav>
                                        <p:tav tm="100000">
                                          <p:val>
                                            <p:strVal val="1+ppt_h/2"/>
                                          </p:val>
                                        </p:tav>
                                      </p:tavLst>
                                    </p:anim>
                                    <p:set>
                                      <p:cBhvr>
                                        <p:cTn id="74" dur="1" fill="hold">
                                          <p:stCondLst>
                                            <p:cond delay="499"/>
                                          </p:stCondLst>
                                        </p:cTn>
                                        <p:tgtEl>
                                          <p:spTgt spid="19"/>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20"/>
                                        </p:tgtEl>
                                        <p:attrNameLst>
                                          <p:attrName>ppt_x</p:attrName>
                                        </p:attrNameLst>
                                      </p:cBhvr>
                                      <p:tavLst>
                                        <p:tav tm="0">
                                          <p:val>
                                            <p:strVal val="ppt_x"/>
                                          </p:val>
                                        </p:tav>
                                        <p:tav tm="100000">
                                          <p:val>
                                            <p:strVal val="ppt_x"/>
                                          </p:val>
                                        </p:tav>
                                      </p:tavLst>
                                    </p:anim>
                                    <p:anim calcmode="lin" valueType="num">
                                      <p:cBhvr additive="base">
                                        <p:cTn id="77" dur="500"/>
                                        <p:tgtEl>
                                          <p:spTgt spid="20"/>
                                        </p:tgtEl>
                                        <p:attrNameLst>
                                          <p:attrName>ppt_y</p:attrName>
                                        </p:attrNameLst>
                                      </p:cBhvr>
                                      <p:tavLst>
                                        <p:tav tm="0">
                                          <p:val>
                                            <p:strVal val="ppt_y"/>
                                          </p:val>
                                        </p:tav>
                                        <p:tav tm="100000">
                                          <p:val>
                                            <p:strVal val="1+ppt_h/2"/>
                                          </p:val>
                                        </p:tav>
                                      </p:tavLst>
                                    </p:anim>
                                    <p:set>
                                      <p:cBhvr>
                                        <p:cTn id="78" dur="1" fill="hold">
                                          <p:stCondLst>
                                            <p:cond delay="499"/>
                                          </p:stCondLst>
                                        </p:cTn>
                                        <p:tgtEl>
                                          <p:spTgt spid="20"/>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18"/>
                                        </p:tgtEl>
                                        <p:attrNameLst>
                                          <p:attrName>ppt_x</p:attrName>
                                        </p:attrNameLst>
                                      </p:cBhvr>
                                      <p:tavLst>
                                        <p:tav tm="0">
                                          <p:val>
                                            <p:strVal val="ppt_x"/>
                                          </p:val>
                                        </p:tav>
                                        <p:tav tm="100000">
                                          <p:val>
                                            <p:strVal val="ppt_x"/>
                                          </p:val>
                                        </p:tav>
                                      </p:tavLst>
                                    </p:anim>
                                    <p:anim calcmode="lin" valueType="num">
                                      <p:cBhvr additive="base">
                                        <p:cTn id="81" dur="500"/>
                                        <p:tgtEl>
                                          <p:spTgt spid="18"/>
                                        </p:tgtEl>
                                        <p:attrNameLst>
                                          <p:attrName>ppt_y</p:attrName>
                                        </p:attrNameLst>
                                      </p:cBhvr>
                                      <p:tavLst>
                                        <p:tav tm="0">
                                          <p:val>
                                            <p:strVal val="ppt_y"/>
                                          </p:val>
                                        </p:tav>
                                        <p:tav tm="100000">
                                          <p:val>
                                            <p:strVal val="1+ppt_h/2"/>
                                          </p:val>
                                        </p:tav>
                                      </p:tavLst>
                                    </p:anim>
                                    <p:set>
                                      <p:cBhvr>
                                        <p:cTn id="82" dur="1" fill="hold">
                                          <p:stCondLst>
                                            <p:cond delay="499"/>
                                          </p:stCondLst>
                                        </p:cTn>
                                        <p:tgtEl>
                                          <p:spTgt spid="18"/>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10"/>
                                        </p:tgtEl>
                                        <p:attrNameLst>
                                          <p:attrName>ppt_x</p:attrName>
                                        </p:attrNameLst>
                                      </p:cBhvr>
                                      <p:tavLst>
                                        <p:tav tm="0">
                                          <p:val>
                                            <p:strVal val="ppt_x"/>
                                          </p:val>
                                        </p:tav>
                                        <p:tav tm="100000">
                                          <p:val>
                                            <p:strVal val="ppt_x"/>
                                          </p:val>
                                        </p:tav>
                                      </p:tavLst>
                                    </p:anim>
                                    <p:anim calcmode="lin" valueType="num">
                                      <p:cBhvr additive="base">
                                        <p:cTn id="85" dur="500"/>
                                        <p:tgtEl>
                                          <p:spTgt spid="10"/>
                                        </p:tgtEl>
                                        <p:attrNameLst>
                                          <p:attrName>ppt_y</p:attrName>
                                        </p:attrNameLst>
                                      </p:cBhvr>
                                      <p:tavLst>
                                        <p:tav tm="0">
                                          <p:val>
                                            <p:strVal val="ppt_y"/>
                                          </p:val>
                                        </p:tav>
                                        <p:tav tm="100000">
                                          <p:val>
                                            <p:strVal val="1+ppt_h/2"/>
                                          </p:val>
                                        </p:tav>
                                      </p:tavLst>
                                    </p:anim>
                                    <p:set>
                                      <p:cBhvr>
                                        <p:cTn id="86" dur="1" fill="hold">
                                          <p:stCondLst>
                                            <p:cond delay="499"/>
                                          </p:stCondLst>
                                        </p:cTn>
                                        <p:tgtEl>
                                          <p:spTgt spid="10"/>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23"/>
                                        </p:tgtEl>
                                        <p:attrNameLst>
                                          <p:attrName>ppt_x</p:attrName>
                                        </p:attrNameLst>
                                      </p:cBhvr>
                                      <p:tavLst>
                                        <p:tav tm="0">
                                          <p:val>
                                            <p:strVal val="ppt_x"/>
                                          </p:val>
                                        </p:tav>
                                        <p:tav tm="100000">
                                          <p:val>
                                            <p:strVal val="ppt_x"/>
                                          </p:val>
                                        </p:tav>
                                      </p:tavLst>
                                    </p:anim>
                                    <p:anim calcmode="lin" valueType="num">
                                      <p:cBhvr additive="base">
                                        <p:cTn id="89" dur="500"/>
                                        <p:tgtEl>
                                          <p:spTgt spid="23"/>
                                        </p:tgtEl>
                                        <p:attrNameLst>
                                          <p:attrName>ppt_y</p:attrName>
                                        </p:attrNameLst>
                                      </p:cBhvr>
                                      <p:tavLst>
                                        <p:tav tm="0">
                                          <p:val>
                                            <p:strVal val="ppt_y"/>
                                          </p:val>
                                        </p:tav>
                                        <p:tav tm="100000">
                                          <p:val>
                                            <p:strVal val="1+ppt_h/2"/>
                                          </p:val>
                                        </p:tav>
                                      </p:tavLst>
                                    </p:anim>
                                    <p:set>
                                      <p:cBhvr>
                                        <p:cTn id="90" dur="1" fill="hold">
                                          <p:stCondLst>
                                            <p:cond delay="499"/>
                                          </p:stCondLst>
                                        </p:cTn>
                                        <p:tgtEl>
                                          <p:spTgt spid="2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additive="base">
                                        <p:cTn id="95" dur="500" fill="hold"/>
                                        <p:tgtEl>
                                          <p:spTgt spid="2"/>
                                        </p:tgtEl>
                                        <p:attrNameLst>
                                          <p:attrName>ppt_x</p:attrName>
                                        </p:attrNameLst>
                                      </p:cBhvr>
                                      <p:tavLst>
                                        <p:tav tm="0">
                                          <p:val>
                                            <p:strVal val="#ppt_x"/>
                                          </p:val>
                                        </p:tav>
                                        <p:tav tm="100000">
                                          <p:val>
                                            <p:strVal val="#ppt_x"/>
                                          </p:val>
                                        </p:tav>
                                      </p:tavLst>
                                    </p:anim>
                                    <p:anim calcmode="lin" valueType="num">
                                      <p:cBhvr additive="base">
                                        <p:cTn id="9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 grpId="0"/>
      <p:bldP spid="10" grpId="1"/>
      <p:bldP spid="11" grpId="0"/>
      <p:bldP spid="11" grpId="1"/>
      <p:bldP spid="12" grpId="0"/>
      <p:bldP spid="12" grpId="1"/>
      <p:bldP spid="15" grpId="0" animBg="1"/>
      <p:bldP spid="18" grpId="0"/>
      <p:bldP spid="18" grpId="1"/>
      <p:bldP spid="19" grpId="0"/>
      <p:bldP spid="19" grpId="1"/>
      <p:bldP spid="20" grpId="0"/>
      <p:bldP spid="20" grpId="1"/>
      <p:bldP spid="23" grpId="0"/>
      <p:bldP spid="23" grpId="1"/>
      <p:bldP spid="2" grpId="0" animBg="1"/>
      <p:bldP spid="17" grpId="0"/>
      <p:bldP spid="21" grpId="0"/>
      <p:bldP spid="22" grpId="0"/>
      <p:bldP spid="24" grpId="0"/>
      <p:bldP spid="25"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a:off x="205591" y="123478"/>
            <a:ext cx="1512168" cy="482981"/>
          </a:xfrm>
          <a:prstGeom prst="round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Text Box 18"/>
          <p:cNvSpPr txBox="1">
            <a:spLocks noChangeArrowheads="1"/>
          </p:cNvSpPr>
          <p:nvPr/>
        </p:nvSpPr>
        <p:spPr bwMode="gray">
          <a:xfrm>
            <a:off x="107504" y="65937"/>
            <a:ext cx="1708342" cy="584775"/>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dirty="0" smtClean="0">
                <a:latin typeface="Calibri" panose="020F0502020204030204" pitchFamily="34" charset="0"/>
                <a:ea typeface="微软雅黑" panose="020B0503020204020204" pitchFamily="34" charset="-122"/>
              </a:rPr>
              <a:t>Reading</a:t>
            </a:r>
            <a:endParaRPr lang="zh-CN" altLang="en-US" sz="3200" b="1" dirty="0">
              <a:latin typeface="Calibri" panose="020F0502020204030204" pitchFamily="34" charset="0"/>
              <a:ea typeface="微软雅黑" panose="020B0503020204020204" pitchFamily="34" charset="-122"/>
            </a:endParaRPr>
          </a:p>
        </p:txBody>
      </p:sp>
      <p:sp>
        <p:nvSpPr>
          <p:cNvPr id="2" name="矩形 1"/>
          <p:cNvSpPr/>
          <p:nvPr/>
        </p:nvSpPr>
        <p:spPr>
          <a:xfrm>
            <a:off x="205591" y="1347614"/>
            <a:ext cx="5446529" cy="1815882"/>
          </a:xfrm>
          <a:prstGeom prst="rect">
            <a:avLst/>
          </a:prstGeom>
        </p:spPr>
        <p:txBody>
          <a:bodyPr wrap="square">
            <a:spAutoFit/>
          </a:bodyPr>
          <a:lstStyle/>
          <a:p>
            <a:pPr lvl="0" eaLnBrk="0" fontAlgn="base" hangingPunct="0">
              <a:spcBef>
                <a:spcPct val="0"/>
              </a:spcBef>
              <a:spcAft>
                <a:spcPct val="0"/>
              </a:spcAft>
              <a:defRPr/>
            </a:pPr>
            <a:r>
              <a:rPr lang="en-US" altLang="zh-CN" sz="2800" b="1" dirty="0" smtClean="0"/>
              <a:t>A</a:t>
            </a:r>
            <a:r>
              <a:rPr lang="en-US" altLang="zh-CN" sz="2800" b="1" dirty="0"/>
              <a:t>. </a:t>
            </a:r>
            <a:r>
              <a:rPr lang="en-US" altLang="zh-CN" sz="2800" b="1" dirty="0" smtClean="0"/>
              <a:t>A piece of news.</a:t>
            </a:r>
            <a:br>
              <a:rPr lang="en-US" altLang="zh-CN" sz="2800" b="1" dirty="0"/>
            </a:br>
            <a:r>
              <a:rPr lang="en-US" altLang="zh-CN" sz="2800" b="1" dirty="0"/>
              <a:t>B. A </a:t>
            </a:r>
            <a:r>
              <a:rPr lang="en-US" altLang="zh-CN" sz="2800" b="1" dirty="0" smtClean="0"/>
              <a:t>popular science article.</a:t>
            </a:r>
            <a:br>
              <a:rPr lang="en-US" altLang="zh-CN" sz="2800" b="1" dirty="0"/>
            </a:br>
            <a:r>
              <a:rPr lang="en-US" altLang="zh-CN" sz="2800" b="1" dirty="0"/>
              <a:t>C. A travel journal.</a:t>
            </a:r>
            <a:br>
              <a:rPr lang="en-US" altLang="zh-CN" sz="2800" b="1" dirty="0"/>
            </a:br>
            <a:r>
              <a:rPr lang="en-US" altLang="zh-CN" sz="2800" b="1" dirty="0"/>
              <a:t>D. A novel.</a:t>
            </a:r>
            <a:endParaRPr lang="en-US" altLang="zh-CN" sz="28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椭圆 21"/>
          <p:cNvSpPr/>
          <p:nvPr/>
        </p:nvSpPr>
        <p:spPr>
          <a:xfrm>
            <a:off x="47192" y="1863032"/>
            <a:ext cx="576063" cy="4811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98388" y="902087"/>
            <a:ext cx="5769755" cy="45586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eaLnBrk="0" fontAlgn="base" hangingPunct="0">
              <a:spcBef>
                <a:spcPct val="0"/>
              </a:spcBef>
              <a:spcAft>
                <a:spcPct val="0"/>
              </a:spcAft>
              <a:defRPr/>
            </a:pPr>
            <a:r>
              <a:rPr lang="en-US" altLang="zh-CN" sz="3200" b="1" dirty="0" smtClean="0">
                <a:solidFill>
                  <a:schemeClr val="tx1"/>
                </a:solidFill>
              </a:rPr>
              <a:t>1. What kind of passage is it?</a:t>
            </a:r>
            <a:endParaRPr lang="en-US" altLang="zh-CN" sz="3200" b="1" dirty="0">
              <a:solidFill>
                <a:schemeClr val="tx1"/>
              </a:solidFill>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12160" y="3165619"/>
            <a:ext cx="2991815" cy="187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07504" y="902086"/>
            <a:ext cx="5760640" cy="2893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92546"/>
            <a:ext cx="2098576" cy="781595"/>
          </a:xfrm>
        </p:spPr>
        <p:txBody>
          <a:bodyPr>
            <a:normAutofit/>
          </a:bodyPr>
          <a:lstStyle/>
          <a:p>
            <a:pPr algn="just"/>
            <a:r>
              <a:rPr lang="en-US" altLang="zh-CN" sz="3200" b="1" dirty="0" smtClean="0"/>
              <a:t>Para. 1</a:t>
            </a:r>
            <a:endParaRPr lang="zh-CN" altLang="en-US" sz="3200" b="1" dirty="0"/>
          </a:p>
        </p:txBody>
      </p:sp>
      <p:sp>
        <p:nvSpPr>
          <p:cNvPr id="3" name="内容占位符 2"/>
          <p:cNvSpPr>
            <a:spLocks noGrp="1"/>
          </p:cNvSpPr>
          <p:nvPr>
            <p:ph idx="1"/>
          </p:nvPr>
        </p:nvSpPr>
        <p:spPr>
          <a:xfrm>
            <a:off x="179512" y="555526"/>
            <a:ext cx="4896544" cy="3816424"/>
          </a:xfrm>
          <a:ln>
            <a:solidFill>
              <a:schemeClr val="tx1"/>
            </a:solidFill>
          </a:ln>
        </p:spPr>
        <p:txBody>
          <a:bodyPr>
            <a:noAutofit/>
          </a:bodyPr>
          <a:lstStyle/>
          <a:p>
            <a:pPr marL="0" indent="0">
              <a:buNone/>
            </a:pPr>
            <a:r>
              <a:rPr lang="en-US" altLang="zh-CN" sz="2400" b="1" dirty="0" smtClean="0"/>
              <a:t>      “</a:t>
            </a:r>
            <a:r>
              <a:rPr lang="en-US" altLang="zh-CN" sz="2400" b="1" dirty="0"/>
              <a:t>Are we alone? What’s out there?” Looking up at the stars, people have always wanted to learn more about space, and scientists work hard to find answers. They make vehicles to carry brave people into space to find out the secrets of the universe</a:t>
            </a:r>
            <a:r>
              <a:rPr lang="en-US" altLang="zh-CN" sz="2400" b="1" dirty="0" smtClean="0"/>
              <a:t>.</a:t>
            </a:r>
            <a:endParaRPr lang="en-US" altLang="zh-CN" sz="2400" b="1" dirty="0" smtClean="0"/>
          </a:p>
          <a:p>
            <a:pPr marL="0" indent="0">
              <a:buNone/>
            </a:pPr>
            <a:r>
              <a:rPr lang="en-US" altLang="zh-CN" sz="2400" b="1" dirty="0" smtClean="0"/>
              <a:t>__________________________________________________________________________________________</a:t>
            </a:r>
            <a:r>
              <a:rPr lang="en-US" altLang="zh-CN" sz="2400" b="1" dirty="0"/>
              <a:t> </a:t>
            </a:r>
            <a:endParaRPr lang="zh-CN" altLang="en-US" sz="2400" b="1" dirty="0"/>
          </a:p>
        </p:txBody>
      </p:sp>
      <p:sp>
        <p:nvSpPr>
          <p:cNvPr id="4" name="矩形 3"/>
          <p:cNvSpPr/>
          <p:nvPr/>
        </p:nvSpPr>
        <p:spPr>
          <a:xfrm>
            <a:off x="252466" y="627534"/>
            <a:ext cx="4535558" cy="1440160"/>
          </a:xfrm>
          <a:prstGeom prst="rect">
            <a:avLst/>
          </a:prstGeom>
          <a:solidFill>
            <a:srgbClr val="FFFF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TextBox 4"/>
          <p:cNvSpPr txBox="1"/>
          <p:nvPr/>
        </p:nvSpPr>
        <p:spPr>
          <a:xfrm>
            <a:off x="5128645" y="823582"/>
            <a:ext cx="3547812" cy="400110"/>
          </a:xfrm>
          <a:prstGeom prst="rect">
            <a:avLst/>
          </a:prstGeom>
          <a:solidFill>
            <a:schemeClr val="tx2">
              <a:lumMod val="20000"/>
              <a:lumOff val="80000"/>
            </a:schemeClr>
          </a:solidFill>
          <a:ln>
            <a:solidFill>
              <a:schemeClr val="tx1"/>
            </a:solidFill>
          </a:ln>
        </p:spPr>
        <p:txBody>
          <a:bodyPr wrap="square" rtlCol="0">
            <a:spAutoFit/>
          </a:bodyPr>
          <a:lstStyle/>
          <a:p>
            <a:r>
              <a:rPr lang="en-US" altLang="zh-CN" sz="2000" b="1" dirty="0"/>
              <a:t>c</a:t>
            </a:r>
            <a:r>
              <a:rPr lang="en-US" altLang="zh-CN" sz="2000" b="1" dirty="0" smtClean="0"/>
              <a:t>uriosity of people about space </a:t>
            </a:r>
            <a:endParaRPr lang="zh-CN" altLang="en-US" sz="2000" b="1" dirty="0"/>
          </a:p>
        </p:txBody>
      </p:sp>
      <p:sp>
        <p:nvSpPr>
          <p:cNvPr id="9" name="TextBox 8"/>
          <p:cNvSpPr txBox="1"/>
          <p:nvPr/>
        </p:nvSpPr>
        <p:spPr>
          <a:xfrm>
            <a:off x="5197168" y="1958864"/>
            <a:ext cx="1246009"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altLang="zh-CN" sz="2400" b="1" dirty="0" smtClean="0"/>
              <a:t>make vehicles to…  </a:t>
            </a:r>
            <a:endParaRPr lang="zh-CN" altLang="en-US" sz="2400" b="1" dirty="0"/>
          </a:p>
        </p:txBody>
      </p:sp>
      <p:sp>
        <p:nvSpPr>
          <p:cNvPr id="14" name="TextBox 13"/>
          <p:cNvSpPr txBox="1"/>
          <p:nvPr/>
        </p:nvSpPr>
        <p:spPr>
          <a:xfrm>
            <a:off x="6893221" y="1927287"/>
            <a:ext cx="1590957" cy="892552"/>
          </a:xfrm>
          <a:prstGeom prst="rect">
            <a:avLst/>
          </a:prstGeom>
          <a:solidFill>
            <a:schemeClr val="accent1">
              <a:lumMod val="20000"/>
              <a:lumOff val="80000"/>
            </a:schemeClr>
          </a:solidFill>
          <a:ln>
            <a:solidFill>
              <a:schemeClr val="tx1"/>
            </a:solidFill>
          </a:ln>
        </p:spPr>
        <p:txBody>
          <a:bodyPr wrap="square" rtlCol="0">
            <a:spAutoFit/>
          </a:bodyPr>
          <a:lstStyle/>
          <a:p>
            <a:r>
              <a:rPr lang="en-US" altLang="zh-CN" sz="2400" b="1" dirty="0"/>
              <a:t>w</a:t>
            </a:r>
            <a:r>
              <a:rPr lang="en-US" altLang="zh-CN" sz="2400" b="1" dirty="0" smtClean="0"/>
              <a:t>ish to discover…</a:t>
            </a:r>
            <a:r>
              <a:rPr lang="en-US" altLang="zh-CN" sz="2800" b="1" dirty="0" smtClean="0"/>
              <a:t>  </a:t>
            </a:r>
            <a:endParaRPr lang="zh-CN" altLang="en-US" sz="2800" b="1" dirty="0"/>
          </a:p>
        </p:txBody>
      </p:sp>
      <p:sp>
        <p:nvSpPr>
          <p:cNvPr id="15" name="下箭头 14"/>
          <p:cNvSpPr/>
          <p:nvPr/>
        </p:nvSpPr>
        <p:spPr>
          <a:xfrm rot="2364856">
            <a:off x="5625792" y="1247116"/>
            <a:ext cx="288032" cy="670398"/>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15"/>
          <p:cNvSpPr/>
          <p:nvPr/>
        </p:nvSpPr>
        <p:spPr>
          <a:xfrm rot="19562263">
            <a:off x="7072221" y="1250695"/>
            <a:ext cx="288032" cy="626645"/>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52466" y="3126847"/>
            <a:ext cx="4572000" cy="1200329"/>
          </a:xfrm>
          <a:prstGeom prst="rect">
            <a:avLst/>
          </a:prstGeom>
        </p:spPr>
        <p:txBody>
          <a:bodyPr>
            <a:spAutoFit/>
          </a:bodyPr>
          <a:lstStyle/>
          <a:p>
            <a:pPr lvl="0">
              <a:spcBef>
                <a:spcPct val="20000"/>
              </a:spcBef>
            </a:pPr>
            <a:r>
              <a:rPr lang="en-US" altLang="zh-CN" sz="2400" b="1" dirty="0">
                <a:solidFill>
                  <a:prstClr val="black"/>
                </a:solidFill>
              </a:rPr>
              <a:t>They </a:t>
            </a:r>
            <a:r>
              <a:rPr lang="en-US" altLang="zh-CN" sz="2400" b="1" dirty="0">
                <a:solidFill>
                  <a:srgbClr val="FF0000"/>
                </a:solidFill>
              </a:rPr>
              <a:t>also</a:t>
            </a:r>
            <a:r>
              <a:rPr lang="en-US" altLang="zh-CN" sz="2400" b="1" dirty="0">
                <a:solidFill>
                  <a:prstClr val="black"/>
                </a:solidFill>
              </a:rPr>
              <a:t> really wish to discover other planets that are suitable enough to support life.</a:t>
            </a:r>
            <a:endParaRPr lang="zh-CN" altLang="en-US" sz="2400" b="1" dirty="0">
              <a:solidFill>
                <a:prstClr val="black"/>
              </a:solidFill>
            </a:endParaRPr>
          </a:p>
        </p:txBody>
      </p:sp>
      <p:sp>
        <p:nvSpPr>
          <p:cNvPr id="22" name="矩形 21"/>
          <p:cNvSpPr/>
          <p:nvPr/>
        </p:nvSpPr>
        <p:spPr>
          <a:xfrm>
            <a:off x="215989" y="2067694"/>
            <a:ext cx="1691715" cy="332646"/>
          </a:xfrm>
          <a:prstGeom prst="rect">
            <a:avLst/>
          </a:prstGeom>
          <a:solidFill>
            <a:srgbClr val="FFFF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TextBox 11"/>
          <p:cNvSpPr txBox="1"/>
          <p:nvPr/>
        </p:nvSpPr>
        <p:spPr>
          <a:xfrm>
            <a:off x="5197168" y="3533323"/>
            <a:ext cx="3907852" cy="461665"/>
          </a:xfrm>
          <a:prstGeom prst="rect">
            <a:avLst/>
          </a:prstGeom>
          <a:solidFill>
            <a:schemeClr val="bg1"/>
          </a:solidFill>
          <a:ln>
            <a:solidFill>
              <a:schemeClr val="tx1"/>
            </a:solidFill>
          </a:ln>
        </p:spPr>
        <p:txBody>
          <a:bodyPr wrap="square" rtlCol="0">
            <a:spAutoFit/>
          </a:bodyPr>
          <a:lstStyle/>
          <a:p>
            <a:r>
              <a:rPr lang="en-US" altLang="zh-CN" sz="2400" b="1" dirty="0" smtClean="0"/>
              <a:t>It is the curiosity of…that …</a:t>
            </a:r>
            <a:endParaRPr lang="en-US" altLang="zh-CN"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4" grpId="0" animBg="1"/>
      <p:bldP spid="15" grpId="0" animBg="1"/>
      <p:bldP spid="16" grpId="0" animBg="1"/>
      <p:bldP spid="22"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a:off x="886536" y="2456321"/>
            <a:ext cx="6997834" cy="2"/>
          </a:xfrm>
          <a:prstGeom prst="straightConnector1">
            <a:avLst/>
          </a:prstGeom>
          <a:ln w="1079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 name="标题 1"/>
          <p:cNvSpPr txBox="1"/>
          <p:nvPr/>
        </p:nvSpPr>
        <p:spPr>
          <a:xfrm>
            <a:off x="143964" y="-226675"/>
            <a:ext cx="2098576" cy="7815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3200" b="1" dirty="0" smtClean="0"/>
              <a:t>Para. 2</a:t>
            </a:r>
            <a:endParaRPr lang="zh-CN" altLang="en-US" sz="3200" b="1" dirty="0"/>
          </a:p>
        </p:txBody>
      </p:sp>
      <p:sp>
        <p:nvSpPr>
          <p:cNvPr id="15" name="TextBox 14"/>
          <p:cNvSpPr txBox="1"/>
          <p:nvPr/>
        </p:nvSpPr>
        <p:spPr>
          <a:xfrm rot="5400000">
            <a:off x="1577652" y="1856157"/>
            <a:ext cx="431528" cy="1200329"/>
          </a:xfrm>
          <a:prstGeom prst="rect">
            <a:avLst/>
          </a:prstGeom>
          <a:noFill/>
        </p:spPr>
        <p:txBody>
          <a:bodyPr wrap="none" rtlCol="0">
            <a:spAutoFit/>
          </a:bodyPr>
          <a:lstStyle/>
          <a:p>
            <a:r>
              <a:rPr lang="en-US" altLang="zh-CN" sz="7200" b="1" dirty="0" smtClean="0"/>
              <a:t>.</a:t>
            </a:r>
            <a:endParaRPr lang="zh-CN" altLang="en-US" sz="7200" b="1"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725138" y="1478597"/>
            <a:ext cx="13414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4312369" y="1496865"/>
            <a:ext cx="13414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5930532" y="1686863"/>
            <a:ext cx="1124088" cy="153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圆角矩形 40"/>
          <p:cNvSpPr/>
          <p:nvPr/>
        </p:nvSpPr>
        <p:spPr>
          <a:xfrm>
            <a:off x="2036737" y="6451004"/>
            <a:ext cx="1964955" cy="5056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b="1" dirty="0" smtClean="0">
                <a:solidFill>
                  <a:srgbClr val="C00000"/>
                </a:solidFill>
              </a:rPr>
              <a:t>Sep 5, 1977</a:t>
            </a:r>
            <a:endParaRPr lang="en-US" altLang="zh-CN" sz="2400" b="1" dirty="0">
              <a:solidFill>
                <a:srgbClr val="C00000"/>
              </a:solidFill>
            </a:endParaRPr>
          </a:p>
        </p:txBody>
      </p:sp>
      <p:sp>
        <p:nvSpPr>
          <p:cNvPr id="43" name="矩形 42"/>
          <p:cNvSpPr/>
          <p:nvPr/>
        </p:nvSpPr>
        <p:spPr>
          <a:xfrm>
            <a:off x="755576" y="730804"/>
            <a:ext cx="1468091" cy="1015663"/>
          </a:xfrm>
          <a:prstGeom prst="rect">
            <a:avLst/>
          </a:prstGeom>
          <a:ln>
            <a:solidFill>
              <a:schemeClr val="tx1"/>
            </a:solidFill>
          </a:ln>
        </p:spPr>
        <p:txBody>
          <a:bodyPr wrap="square">
            <a:spAutoFit/>
          </a:bodyPr>
          <a:lstStyle/>
          <a:p>
            <a:r>
              <a:rPr lang="en-US" altLang="zh-CN" sz="2000" b="1" dirty="0">
                <a:solidFill>
                  <a:srgbClr val="C00000"/>
                </a:solidFill>
              </a:rPr>
              <a:t>The Sputnik </a:t>
            </a:r>
            <a:endParaRPr lang="en-US" altLang="zh-CN" sz="2000" b="1" dirty="0">
              <a:solidFill>
                <a:srgbClr val="C00000"/>
              </a:solidFill>
            </a:endParaRPr>
          </a:p>
          <a:p>
            <a:r>
              <a:rPr lang="en-US" altLang="zh-CN" sz="2000" b="1" dirty="0" smtClean="0"/>
              <a:t>orbited around..</a:t>
            </a:r>
            <a:endParaRPr lang="en-US" altLang="zh-CN" sz="2000" b="1" dirty="0"/>
          </a:p>
        </p:txBody>
      </p:sp>
      <p:sp>
        <p:nvSpPr>
          <p:cNvPr id="44" name="矩形 43"/>
          <p:cNvSpPr/>
          <p:nvPr/>
        </p:nvSpPr>
        <p:spPr>
          <a:xfrm>
            <a:off x="2560225" y="763999"/>
            <a:ext cx="1473928" cy="1015663"/>
          </a:xfrm>
          <a:prstGeom prst="rect">
            <a:avLst/>
          </a:prstGeom>
          <a:ln>
            <a:solidFill>
              <a:schemeClr val="tx1"/>
            </a:solidFill>
          </a:ln>
        </p:spPr>
        <p:txBody>
          <a:bodyPr wrap="square">
            <a:spAutoFit/>
          </a:bodyPr>
          <a:lstStyle/>
          <a:p>
            <a:r>
              <a:rPr lang="en-US" altLang="zh-CN" sz="2000" b="1" dirty="0">
                <a:solidFill>
                  <a:srgbClr val="C00000"/>
                </a:solidFill>
              </a:rPr>
              <a:t>Yuri Gagarin</a:t>
            </a:r>
            <a:endParaRPr lang="en-US" altLang="zh-CN" sz="2000" b="1" dirty="0">
              <a:solidFill>
                <a:srgbClr val="C00000"/>
              </a:solidFill>
            </a:endParaRPr>
          </a:p>
          <a:p>
            <a:r>
              <a:rPr lang="en-US" altLang="zh-CN" sz="2000" b="1" dirty="0" smtClean="0"/>
              <a:t>first </a:t>
            </a:r>
            <a:r>
              <a:rPr lang="en-US" altLang="zh-CN" sz="2000" b="1" dirty="0"/>
              <a:t>person </a:t>
            </a:r>
            <a:r>
              <a:rPr lang="en-US" altLang="zh-CN" sz="2000" b="1" dirty="0" smtClean="0"/>
              <a:t>to space</a:t>
            </a:r>
            <a:endParaRPr lang="en-US" altLang="zh-CN" sz="2000" b="1" dirty="0"/>
          </a:p>
        </p:txBody>
      </p:sp>
      <p:sp>
        <p:nvSpPr>
          <p:cNvPr id="47" name="矩形 46"/>
          <p:cNvSpPr/>
          <p:nvPr/>
        </p:nvSpPr>
        <p:spPr>
          <a:xfrm>
            <a:off x="4143325" y="3025951"/>
            <a:ext cx="1800200" cy="1015663"/>
          </a:xfrm>
          <a:prstGeom prst="rect">
            <a:avLst/>
          </a:prstGeom>
          <a:ln>
            <a:solidFill>
              <a:schemeClr val="tx1"/>
            </a:solidFill>
          </a:ln>
        </p:spPr>
        <p:txBody>
          <a:bodyPr wrap="square">
            <a:spAutoFit/>
          </a:bodyPr>
          <a:lstStyle/>
          <a:p>
            <a:r>
              <a:rPr lang="en-US" altLang="zh-CN" sz="2000" b="1" dirty="0">
                <a:solidFill>
                  <a:srgbClr val="C00000"/>
                </a:solidFill>
              </a:rPr>
              <a:t>Neil </a:t>
            </a:r>
            <a:r>
              <a:rPr lang="en-US" altLang="zh-CN" sz="2000" b="1" dirty="0" smtClean="0">
                <a:solidFill>
                  <a:srgbClr val="C00000"/>
                </a:solidFill>
              </a:rPr>
              <a:t>Armstrong</a:t>
            </a:r>
            <a:endParaRPr lang="en-US" altLang="zh-CN" sz="2000" b="1" dirty="0" smtClean="0">
              <a:solidFill>
                <a:srgbClr val="C00000"/>
              </a:solidFill>
            </a:endParaRPr>
          </a:p>
          <a:p>
            <a:r>
              <a:rPr lang="en-US" altLang="zh-CN" sz="2000" b="1" dirty="0" smtClean="0"/>
              <a:t>stepped </a:t>
            </a:r>
            <a:r>
              <a:rPr lang="en-US" altLang="zh-CN" sz="2000" b="1" dirty="0"/>
              <a:t>to the </a:t>
            </a:r>
            <a:r>
              <a:rPr lang="en-US" altLang="zh-CN" sz="2000" b="1" dirty="0" smtClean="0"/>
              <a:t>moon firstly</a:t>
            </a:r>
            <a:endParaRPr lang="en-US" altLang="zh-CN" sz="2000" b="1" dirty="0"/>
          </a:p>
        </p:txBody>
      </p:sp>
      <p:sp>
        <p:nvSpPr>
          <p:cNvPr id="50" name="矩形 49"/>
          <p:cNvSpPr/>
          <p:nvPr/>
        </p:nvSpPr>
        <p:spPr>
          <a:xfrm>
            <a:off x="6012161" y="3018365"/>
            <a:ext cx="2304256" cy="1015663"/>
          </a:xfrm>
          <a:prstGeom prst="rect">
            <a:avLst/>
          </a:prstGeom>
          <a:ln>
            <a:solidFill>
              <a:schemeClr val="tx1"/>
            </a:solidFill>
          </a:ln>
        </p:spPr>
        <p:txBody>
          <a:bodyPr wrap="square">
            <a:spAutoFit/>
          </a:bodyPr>
          <a:lstStyle/>
          <a:p>
            <a:r>
              <a:rPr lang="en-US" altLang="zh-CN" sz="2000" b="1" dirty="0">
                <a:solidFill>
                  <a:srgbClr val="C00000"/>
                </a:solidFill>
              </a:rPr>
              <a:t>Voyager 1</a:t>
            </a:r>
            <a:endParaRPr lang="en-US" altLang="zh-CN" sz="2000" b="1" dirty="0">
              <a:solidFill>
                <a:srgbClr val="C00000"/>
              </a:solidFill>
            </a:endParaRPr>
          </a:p>
          <a:p>
            <a:r>
              <a:rPr lang="en-US" altLang="zh-CN" sz="2000" b="1" dirty="0" smtClean="0"/>
              <a:t>to study deep space </a:t>
            </a:r>
            <a:endParaRPr lang="en-US" altLang="zh-CN" sz="2000" b="1" dirty="0" smtClean="0"/>
          </a:p>
          <a:p>
            <a:r>
              <a:rPr lang="en-US" altLang="zh-CN" sz="2000" b="1" dirty="0" smtClean="0"/>
              <a:t>and still transmits …</a:t>
            </a:r>
            <a:endParaRPr lang="en-US" altLang="zh-CN"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9672"/>
            <a:ext cx="4312023" cy="226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4751227" y="1419622"/>
            <a:ext cx="3601410" cy="707886"/>
          </a:xfrm>
          <a:prstGeom prst="rect">
            <a:avLst/>
          </a:prstGeom>
          <a:solidFill>
            <a:schemeClr val="bg2"/>
          </a:solidFill>
        </p:spPr>
        <p:txBody>
          <a:bodyPr wrap="square" rtlCol="0">
            <a:spAutoFit/>
          </a:bodyPr>
          <a:lstStyle/>
          <a:p>
            <a:r>
              <a:rPr lang="en-US" altLang="zh-CN" sz="2000" b="1" dirty="0" smtClean="0"/>
              <a:t>That’s one small step for a man, </a:t>
            </a:r>
            <a:endParaRPr lang="en-US" altLang="zh-CN" sz="2000" b="1" dirty="0" smtClean="0"/>
          </a:p>
          <a:p>
            <a:r>
              <a:rPr lang="en-US" altLang="zh-CN" sz="2000" b="1" dirty="0">
                <a:solidFill>
                  <a:srgbClr val="C00000"/>
                </a:solidFill>
              </a:rPr>
              <a:t>a</a:t>
            </a:r>
            <a:r>
              <a:rPr lang="en-US" altLang="zh-CN" sz="2000" b="1" dirty="0" smtClean="0">
                <a:solidFill>
                  <a:srgbClr val="C00000"/>
                </a:solidFill>
              </a:rPr>
              <a:t> giant leap </a:t>
            </a:r>
            <a:r>
              <a:rPr lang="en-US" altLang="zh-CN" sz="2000" b="1" dirty="0" smtClean="0"/>
              <a:t>for mankind.</a:t>
            </a:r>
            <a:endParaRPr lang="zh-CN" altLang="en-US" sz="2000" b="1" dirty="0"/>
          </a:p>
        </p:txBody>
      </p:sp>
      <p:sp>
        <p:nvSpPr>
          <p:cNvPr id="53" name="圆角矩形 26"/>
          <p:cNvSpPr/>
          <p:nvPr/>
        </p:nvSpPr>
        <p:spPr>
          <a:xfrm>
            <a:off x="7164289" y="4167869"/>
            <a:ext cx="1918456" cy="6191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rPr>
              <a:t>a</a:t>
            </a:r>
            <a:r>
              <a:rPr lang="en-US" altLang="zh-CN" sz="2800" b="1" dirty="0" smtClean="0">
                <a:solidFill>
                  <a:schemeClr val="tx1"/>
                </a:solidFill>
              </a:rPr>
              <a:t> reality</a:t>
            </a:r>
            <a:endParaRPr lang="en-US" altLang="zh-CN" sz="2800" b="1" dirty="0">
              <a:solidFill>
                <a:schemeClr val="tx1"/>
              </a:solidFill>
            </a:endParaRPr>
          </a:p>
        </p:txBody>
      </p:sp>
      <p:sp>
        <p:nvSpPr>
          <p:cNvPr id="54" name="圆角矩形 26"/>
          <p:cNvSpPr/>
          <p:nvPr/>
        </p:nvSpPr>
        <p:spPr>
          <a:xfrm>
            <a:off x="10385" y="2347398"/>
            <a:ext cx="1015102" cy="156124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C00000"/>
                </a:solidFill>
              </a:rPr>
              <a:t>Before the mid-20</a:t>
            </a:r>
            <a:r>
              <a:rPr lang="en-US" altLang="zh-CN" b="1" baseline="30000" dirty="0" smtClean="0">
                <a:solidFill>
                  <a:srgbClr val="C00000"/>
                </a:solidFill>
              </a:rPr>
              <a:t>th</a:t>
            </a:r>
            <a:r>
              <a:rPr lang="en-US" altLang="zh-CN" b="1" dirty="0" smtClean="0">
                <a:solidFill>
                  <a:srgbClr val="C00000"/>
                </a:solidFill>
              </a:rPr>
              <a:t> century</a:t>
            </a:r>
            <a:endParaRPr lang="en-US" altLang="zh-CN" b="1" dirty="0">
              <a:solidFill>
                <a:srgbClr val="C00000"/>
              </a:solidFill>
            </a:endParaRPr>
          </a:p>
        </p:txBody>
      </p:sp>
      <p:sp>
        <p:nvSpPr>
          <p:cNvPr id="55" name="圆角矩形 26"/>
          <p:cNvSpPr/>
          <p:nvPr/>
        </p:nvSpPr>
        <p:spPr>
          <a:xfrm>
            <a:off x="28506" y="4162190"/>
            <a:ext cx="2990708" cy="6191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a</a:t>
            </a:r>
            <a:r>
              <a:rPr lang="en-US" altLang="zh-CN" sz="2400" b="1" dirty="0" smtClean="0">
                <a:solidFill>
                  <a:schemeClr val="tx1"/>
                </a:solidFill>
              </a:rPr>
              <a:t>n </a:t>
            </a:r>
            <a:r>
              <a:rPr lang="en-US" altLang="zh-CN" sz="2400" b="1" dirty="0" smtClean="0">
                <a:solidFill>
                  <a:srgbClr val="C00000"/>
                </a:solidFill>
              </a:rPr>
              <a:t>impossible </a:t>
            </a:r>
            <a:r>
              <a:rPr lang="en-US" altLang="zh-CN" sz="2400" b="1" dirty="0" smtClean="0">
                <a:solidFill>
                  <a:schemeClr val="tx1"/>
                </a:solidFill>
              </a:rPr>
              <a:t>dream</a:t>
            </a:r>
            <a:endParaRPr lang="en-US" altLang="zh-CN" sz="2400" b="1" dirty="0">
              <a:solidFill>
                <a:schemeClr val="tx1"/>
              </a:solidFill>
            </a:endParaRPr>
          </a:p>
        </p:txBody>
      </p:sp>
      <p:sp>
        <p:nvSpPr>
          <p:cNvPr id="57" name="TextBox 56"/>
          <p:cNvSpPr txBox="1"/>
          <p:nvPr/>
        </p:nvSpPr>
        <p:spPr>
          <a:xfrm>
            <a:off x="5043425" y="2139702"/>
            <a:ext cx="1254895" cy="461665"/>
          </a:xfrm>
          <a:prstGeom prst="rect">
            <a:avLst/>
          </a:prstGeom>
          <a:solidFill>
            <a:srgbClr val="FFC000"/>
          </a:solidFill>
          <a:ln>
            <a:solidFill>
              <a:schemeClr val="tx1"/>
            </a:solidFill>
          </a:ln>
        </p:spPr>
        <p:txBody>
          <a:bodyPr wrap="none" rtlCol="0">
            <a:spAutoFit/>
          </a:bodyPr>
          <a:lstStyle/>
          <a:p>
            <a:r>
              <a:rPr lang="en-US" altLang="zh-CN" sz="2400" b="1" dirty="0" smtClean="0"/>
              <a:t>The USA</a:t>
            </a:r>
            <a:endParaRPr lang="zh-CN" altLang="en-US" sz="2400" b="1" dirty="0"/>
          </a:p>
        </p:txBody>
      </p:sp>
      <p:sp>
        <p:nvSpPr>
          <p:cNvPr id="58" name="TextBox 57"/>
          <p:cNvSpPr txBox="1"/>
          <p:nvPr/>
        </p:nvSpPr>
        <p:spPr>
          <a:xfrm>
            <a:off x="1697717" y="2254101"/>
            <a:ext cx="1391728" cy="461665"/>
          </a:xfrm>
          <a:prstGeom prst="rect">
            <a:avLst/>
          </a:prstGeom>
          <a:solidFill>
            <a:srgbClr val="FFC000"/>
          </a:solidFill>
          <a:ln>
            <a:solidFill>
              <a:schemeClr val="tx1"/>
            </a:solidFill>
          </a:ln>
        </p:spPr>
        <p:txBody>
          <a:bodyPr wrap="none" rtlCol="0">
            <a:spAutoFit/>
          </a:bodyPr>
          <a:lstStyle/>
          <a:p>
            <a:r>
              <a:rPr lang="en-US" altLang="zh-CN" sz="2400" b="1" dirty="0" smtClean="0"/>
              <a:t>The USSR</a:t>
            </a:r>
            <a:endParaRPr lang="zh-CN" altLang="en-US" sz="2400" b="1" dirty="0"/>
          </a:p>
        </p:txBody>
      </p:sp>
      <p:sp>
        <p:nvSpPr>
          <p:cNvPr id="59" name="右箭头 58"/>
          <p:cNvSpPr/>
          <p:nvPr/>
        </p:nvSpPr>
        <p:spPr>
          <a:xfrm>
            <a:off x="3184989" y="4297411"/>
            <a:ext cx="3687038" cy="36004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4505061" y="4427372"/>
            <a:ext cx="421910" cy="707886"/>
          </a:xfrm>
          <a:prstGeom prst="rect">
            <a:avLst/>
          </a:prstGeom>
          <a:noFill/>
        </p:spPr>
        <p:txBody>
          <a:bodyPr wrap="none" rtlCol="0">
            <a:spAutoFit/>
          </a:bodyPr>
          <a:lstStyle/>
          <a:p>
            <a:r>
              <a:rPr lang="en-US" altLang="zh-CN" sz="4000" b="1" dirty="0" smtClean="0"/>
              <a:t>?</a:t>
            </a:r>
            <a:endParaRPr lang="zh-CN" altLang="en-US" sz="4000" b="1" dirty="0"/>
          </a:p>
        </p:txBody>
      </p:sp>
      <p:sp>
        <p:nvSpPr>
          <p:cNvPr id="62" name="矩形 61"/>
          <p:cNvSpPr/>
          <p:nvPr/>
        </p:nvSpPr>
        <p:spPr>
          <a:xfrm>
            <a:off x="4034153" y="4306020"/>
            <a:ext cx="1838808" cy="707886"/>
          </a:xfrm>
          <a:prstGeom prst="rect">
            <a:avLst/>
          </a:prstGeom>
          <a:solidFill>
            <a:schemeClr val="bg1"/>
          </a:solidFill>
          <a:ln>
            <a:solidFill>
              <a:schemeClr val="tx1"/>
            </a:solidFill>
          </a:ln>
        </p:spPr>
        <p:txBody>
          <a:bodyPr wrap="square">
            <a:spAutoFit/>
          </a:bodyPr>
          <a:lstStyle/>
          <a:p>
            <a:r>
              <a:rPr lang="en-US" altLang="zh-CN" sz="2000" b="1" dirty="0"/>
              <a:t>d</a:t>
            </a:r>
            <a:r>
              <a:rPr lang="en-US" altLang="zh-CN" sz="2000" b="1" dirty="0" smtClean="0"/>
              <a:t>etermination</a:t>
            </a:r>
            <a:endParaRPr lang="en-US" altLang="zh-CN" sz="2000" b="1" dirty="0" smtClean="0"/>
          </a:p>
          <a:p>
            <a:r>
              <a:rPr lang="en-US" altLang="zh-CN" sz="2000" b="1" dirty="0" smtClean="0"/>
              <a:t>…</a:t>
            </a:r>
            <a:endParaRPr lang="en-US" altLang="zh-CN" sz="2000" b="1" dirty="0"/>
          </a:p>
        </p:txBody>
      </p:sp>
      <p:sp>
        <p:nvSpPr>
          <p:cNvPr id="27" name="爆炸形 1 26"/>
          <p:cNvSpPr/>
          <p:nvPr/>
        </p:nvSpPr>
        <p:spPr>
          <a:xfrm rot="20820000">
            <a:off x="3498967" y="2091773"/>
            <a:ext cx="1288716" cy="67499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rPr>
              <a:t>VS</a:t>
            </a:r>
            <a:endParaRPr lang="en-US" altLang="zh-CN" sz="2800" b="1" dirty="0">
              <a:solidFill>
                <a:srgbClr val="FF0000"/>
              </a:solidFill>
            </a:endParaRPr>
          </a:p>
        </p:txBody>
      </p:sp>
      <p:sp>
        <p:nvSpPr>
          <p:cNvPr id="29" name="圆角矩形 26"/>
          <p:cNvSpPr/>
          <p:nvPr/>
        </p:nvSpPr>
        <p:spPr>
          <a:xfrm>
            <a:off x="755576" y="1768316"/>
            <a:ext cx="1302119" cy="4722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C00000"/>
                </a:solidFill>
              </a:rPr>
              <a:t>Oct 4, 1957</a:t>
            </a:r>
            <a:endParaRPr lang="en-US" altLang="zh-CN" b="1" dirty="0" smtClean="0">
              <a:solidFill>
                <a:srgbClr val="C00000"/>
              </a:solidFill>
            </a:endParaRPr>
          </a:p>
        </p:txBody>
      </p:sp>
      <p:sp>
        <p:nvSpPr>
          <p:cNvPr id="30" name="圆角矩形 26"/>
          <p:cNvSpPr/>
          <p:nvPr/>
        </p:nvSpPr>
        <p:spPr>
          <a:xfrm>
            <a:off x="2560225" y="1786584"/>
            <a:ext cx="1509883" cy="45397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C00000"/>
                </a:solidFill>
              </a:rPr>
              <a:t>Apr 12, 1961</a:t>
            </a:r>
            <a:endParaRPr lang="en-US" altLang="zh-CN" b="1" dirty="0" smtClean="0">
              <a:solidFill>
                <a:srgbClr val="C00000"/>
              </a:solidFill>
            </a:endParaRPr>
          </a:p>
        </p:txBody>
      </p:sp>
      <p:sp>
        <p:nvSpPr>
          <p:cNvPr id="31" name="圆角矩形 26"/>
          <p:cNvSpPr/>
          <p:nvPr/>
        </p:nvSpPr>
        <p:spPr>
          <a:xfrm>
            <a:off x="4228085" y="2578960"/>
            <a:ext cx="1510004" cy="4254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C00000"/>
                </a:solidFill>
              </a:rPr>
              <a:t>Jul 20, 1969</a:t>
            </a:r>
            <a:endParaRPr lang="en-US" altLang="zh-CN" b="1" dirty="0">
              <a:solidFill>
                <a:schemeClr val="tx1"/>
              </a:solidFill>
            </a:endParaRPr>
          </a:p>
        </p:txBody>
      </p:sp>
      <p:sp>
        <p:nvSpPr>
          <p:cNvPr id="32" name="圆角矩形 31"/>
          <p:cNvSpPr/>
          <p:nvPr/>
        </p:nvSpPr>
        <p:spPr>
          <a:xfrm>
            <a:off x="6022033" y="2567888"/>
            <a:ext cx="1342619" cy="4475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smtClean="0">
                <a:solidFill>
                  <a:srgbClr val="C00000"/>
                </a:solidFill>
              </a:rPr>
              <a:t>Sep 5, 1977</a:t>
            </a:r>
            <a:endParaRPr lang="en-US" altLang="zh-CN" b="1" dirty="0">
              <a:solidFill>
                <a:srgbClr val="C00000"/>
              </a:solidFill>
            </a:endParaRPr>
          </a:p>
        </p:txBody>
      </p:sp>
      <p:sp>
        <p:nvSpPr>
          <p:cNvPr id="33" name="TextBox 32"/>
          <p:cNvSpPr txBox="1"/>
          <p:nvPr/>
        </p:nvSpPr>
        <p:spPr>
          <a:xfrm>
            <a:off x="1641473" y="1430"/>
            <a:ext cx="7106991" cy="830997"/>
          </a:xfrm>
          <a:prstGeom prst="rect">
            <a:avLst/>
          </a:prstGeom>
          <a:solidFill>
            <a:schemeClr val="bg1"/>
          </a:solidFill>
          <a:ln>
            <a:solidFill>
              <a:schemeClr val="tx1"/>
            </a:solidFill>
          </a:ln>
        </p:spPr>
        <p:txBody>
          <a:bodyPr wrap="square" rtlCol="0">
            <a:spAutoFit/>
          </a:bodyPr>
          <a:lstStyle/>
          <a:p>
            <a:r>
              <a:rPr lang="en-US" altLang="zh-CN" sz="2400" b="1" dirty="0" smtClean="0">
                <a:solidFill>
                  <a:srgbClr val="FF0000"/>
                </a:solidFill>
              </a:rPr>
              <a:t>After</a:t>
            </a:r>
            <a:r>
              <a:rPr lang="en-US" altLang="zh-CN" sz="2400" b="1" dirty="0" smtClean="0"/>
              <a:t> many experiments, they succeeded in making rockets that could escape Earth’s gravity.</a:t>
            </a:r>
            <a:endParaRPr lang="zh-CN" altLang="en-US" sz="2400" b="1" dirty="0"/>
          </a:p>
        </p:txBody>
      </p:sp>
      <p:sp>
        <p:nvSpPr>
          <p:cNvPr id="2" name="圆角矩形标注 1"/>
          <p:cNvSpPr/>
          <p:nvPr/>
        </p:nvSpPr>
        <p:spPr>
          <a:xfrm rot="10800000">
            <a:off x="4751226" y="1419622"/>
            <a:ext cx="3601410" cy="720080"/>
          </a:xfrm>
          <a:prstGeom prst="wedgeRoundRectCallout">
            <a:avLst>
              <a:gd name="adj1" fmla="val -34303"/>
              <a:gd name="adj2" fmla="val 118434"/>
              <a:gd name="adj3" fmla="val 1666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050"/>
                                        </p:tgtEl>
                                        <p:attrNameLst>
                                          <p:attrName>style.visibility</p:attrName>
                                        </p:attrNameLst>
                                      </p:cBhvr>
                                      <p:to>
                                        <p:strVal val="visible"/>
                                      </p:to>
                                    </p:set>
                                    <p:animEffect transition="in" filter="fade">
                                      <p:cBhvr>
                                        <p:cTn id="73" dur="500"/>
                                        <p:tgtEl>
                                          <p:spTgt spid="205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500"/>
                                        <p:tgtEl>
                                          <p:spTgt spid="2"/>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additive="base">
                                        <p:cTn id="86" dur="500" fill="hold"/>
                                        <p:tgtEl>
                                          <p:spTgt spid="54"/>
                                        </p:tgtEl>
                                        <p:attrNameLst>
                                          <p:attrName>ppt_x</p:attrName>
                                        </p:attrNameLst>
                                      </p:cBhvr>
                                      <p:tavLst>
                                        <p:tav tm="0">
                                          <p:val>
                                            <p:strVal val="#ppt_x"/>
                                          </p:val>
                                        </p:tav>
                                        <p:tav tm="100000">
                                          <p:val>
                                            <p:strVal val="#ppt_x"/>
                                          </p:val>
                                        </p:tav>
                                      </p:tavLst>
                                    </p:anim>
                                    <p:anim calcmode="lin" valueType="num">
                                      <p:cBhvr additive="base">
                                        <p:cTn id="8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500"/>
                                        <p:tgtEl>
                                          <p:spTgt spid="53"/>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circle(in)">
                                      <p:cBhvr>
                                        <p:cTn id="101" dur="2000"/>
                                        <p:tgtEl>
                                          <p:spTgt spid="59"/>
                                        </p:tgtEl>
                                      </p:cBhvr>
                                    </p:animEffec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grpId="0" nodeType="click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1000" fill="hold"/>
                                        <p:tgtEl>
                                          <p:spTgt spid="61"/>
                                        </p:tgtEl>
                                        <p:attrNameLst>
                                          <p:attrName>ppt_w</p:attrName>
                                        </p:attrNameLst>
                                      </p:cBhvr>
                                      <p:tavLst>
                                        <p:tav tm="0">
                                          <p:val>
                                            <p:fltVal val="0"/>
                                          </p:val>
                                        </p:tav>
                                        <p:tav tm="100000">
                                          <p:val>
                                            <p:strVal val="#ppt_w"/>
                                          </p:val>
                                        </p:tav>
                                      </p:tavLst>
                                    </p:anim>
                                    <p:anim calcmode="lin" valueType="num">
                                      <p:cBhvr>
                                        <p:cTn id="107" dur="1000" fill="hold"/>
                                        <p:tgtEl>
                                          <p:spTgt spid="61"/>
                                        </p:tgtEl>
                                        <p:attrNameLst>
                                          <p:attrName>ppt_h</p:attrName>
                                        </p:attrNameLst>
                                      </p:cBhvr>
                                      <p:tavLst>
                                        <p:tav tm="0">
                                          <p:val>
                                            <p:fltVal val="0"/>
                                          </p:val>
                                        </p:tav>
                                        <p:tav tm="100000">
                                          <p:val>
                                            <p:strVal val="#ppt_h"/>
                                          </p:val>
                                        </p:tav>
                                      </p:tavLst>
                                    </p:anim>
                                    <p:anim calcmode="lin" valueType="num">
                                      <p:cBhvr>
                                        <p:cTn id="108" dur="1000" fill="hold"/>
                                        <p:tgtEl>
                                          <p:spTgt spid="61"/>
                                        </p:tgtEl>
                                        <p:attrNameLst>
                                          <p:attrName>style.rotation</p:attrName>
                                        </p:attrNameLst>
                                      </p:cBhvr>
                                      <p:tavLst>
                                        <p:tav tm="0">
                                          <p:val>
                                            <p:fltVal val="90"/>
                                          </p:val>
                                        </p:tav>
                                        <p:tav tm="100000">
                                          <p:val>
                                            <p:fltVal val="0"/>
                                          </p:val>
                                        </p:tav>
                                      </p:tavLst>
                                    </p:anim>
                                    <p:animEffect transition="in" filter="fade">
                                      <p:cBhvr>
                                        <p:cTn id="109" dur="1000"/>
                                        <p:tgtEl>
                                          <p:spTgt spid="6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fade">
                                      <p:cBhvr>
                                        <p:cTn id="11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3" grpId="0" animBg="1"/>
      <p:bldP spid="44" grpId="0" animBg="1"/>
      <p:bldP spid="47" grpId="0" animBg="1"/>
      <p:bldP spid="50" grpId="0" animBg="1"/>
      <p:bldP spid="52" grpId="0" animBg="1"/>
      <p:bldP spid="53" grpId="0" animBg="1"/>
      <p:bldP spid="54" grpId="0" animBg="1"/>
      <p:bldP spid="55" grpId="0" animBg="1"/>
      <p:bldP spid="57" grpId="0" animBg="1"/>
      <p:bldP spid="58" grpId="0" animBg="1"/>
      <p:bldP spid="59" grpId="0" animBg="1"/>
      <p:bldP spid="61" grpId="0"/>
      <p:bldP spid="62" grpId="0" animBg="1"/>
      <p:bldP spid="27" grpId="0" bldLvl="0" animBg="1"/>
      <p:bldP spid="27" grpId="1" animBg="1"/>
      <p:bldP spid="29" grpId="0" animBg="1"/>
      <p:bldP spid="30" grpId="0" animBg="1"/>
      <p:bldP spid="31" grpId="0" animBg="1"/>
      <p:bldP spid="32" grpId="0" animBg="1"/>
      <p:bldP spid="33" grpId="0" animBg="1"/>
      <p:bldP spid="33" grpId="1"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457200" y="-92546"/>
            <a:ext cx="2098576" cy="7815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3200" b="1" dirty="0" smtClean="0"/>
              <a:t>Para. 3</a:t>
            </a:r>
            <a:endParaRPr lang="zh-CN" altLang="en-US" sz="3200" b="1" dirty="0"/>
          </a:p>
        </p:txBody>
      </p:sp>
      <p:sp>
        <p:nvSpPr>
          <p:cNvPr id="7" name="下箭头 6"/>
          <p:cNvSpPr/>
          <p:nvPr/>
        </p:nvSpPr>
        <p:spPr>
          <a:xfrm>
            <a:off x="5463852" y="2035756"/>
            <a:ext cx="360040" cy="4778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8" name="TextBox 7"/>
          <p:cNvSpPr txBox="1"/>
          <p:nvPr/>
        </p:nvSpPr>
        <p:spPr>
          <a:xfrm>
            <a:off x="2555776" y="1606029"/>
            <a:ext cx="1337417" cy="461665"/>
          </a:xfrm>
          <a:prstGeom prst="rect">
            <a:avLst/>
          </a:prstGeom>
          <a:solidFill>
            <a:schemeClr val="tx2">
              <a:lumMod val="20000"/>
              <a:lumOff val="80000"/>
            </a:schemeClr>
          </a:solidFill>
          <a:ln>
            <a:solidFill>
              <a:schemeClr val="tx1"/>
            </a:solidFill>
          </a:ln>
        </p:spPr>
        <p:txBody>
          <a:bodyPr wrap="none" rtlCol="0">
            <a:spAutoFit/>
          </a:bodyPr>
          <a:lstStyle/>
          <a:p>
            <a:r>
              <a:rPr lang="en-US" altLang="zh-CN" sz="2400" b="1" dirty="0"/>
              <a:t>D</a:t>
            </a:r>
            <a:r>
              <a:rPr lang="en-US" altLang="zh-CN" sz="2400" b="1" dirty="0" smtClean="0"/>
              <a:t>isasters</a:t>
            </a:r>
            <a:endParaRPr lang="zh-CN" altLang="en-US" sz="2400" b="1" dirty="0"/>
          </a:p>
        </p:txBody>
      </p:sp>
      <p:sp>
        <p:nvSpPr>
          <p:cNvPr id="9" name="下箭头 8"/>
          <p:cNvSpPr/>
          <p:nvPr/>
        </p:nvSpPr>
        <p:spPr>
          <a:xfrm>
            <a:off x="2841400" y="2086691"/>
            <a:ext cx="353025" cy="430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 name="TextBox 11"/>
          <p:cNvSpPr txBox="1"/>
          <p:nvPr/>
        </p:nvSpPr>
        <p:spPr>
          <a:xfrm>
            <a:off x="2623911" y="2515824"/>
            <a:ext cx="1066967" cy="369332"/>
          </a:xfrm>
          <a:prstGeom prst="rect">
            <a:avLst/>
          </a:prstGeom>
          <a:solidFill>
            <a:schemeClr val="bg2">
              <a:lumMod val="90000"/>
            </a:schemeClr>
          </a:solidFill>
          <a:ln>
            <a:solidFill>
              <a:schemeClr val="tx1"/>
            </a:solidFill>
          </a:ln>
        </p:spPr>
        <p:txBody>
          <a:bodyPr wrap="square" rtlCol="0">
            <a:spAutoFit/>
          </a:bodyPr>
          <a:lstStyle/>
          <a:p>
            <a:r>
              <a:rPr lang="en-US" altLang="zh-CN" b="1" dirty="0" smtClean="0"/>
              <a:t>…died</a:t>
            </a:r>
            <a:endParaRPr lang="zh-CN" altLang="en-US" b="1" dirty="0"/>
          </a:p>
        </p:txBody>
      </p:sp>
      <p:sp>
        <p:nvSpPr>
          <p:cNvPr id="13" name="TextBox 12"/>
          <p:cNvSpPr txBox="1"/>
          <p:nvPr/>
        </p:nvSpPr>
        <p:spPr>
          <a:xfrm>
            <a:off x="4932040" y="2537945"/>
            <a:ext cx="1624195" cy="369332"/>
          </a:xfrm>
          <a:prstGeom prst="rect">
            <a:avLst/>
          </a:prstGeom>
          <a:solidFill>
            <a:schemeClr val="bg2">
              <a:lumMod val="90000"/>
            </a:schemeClr>
          </a:solidFill>
          <a:ln>
            <a:solidFill>
              <a:schemeClr val="tx1"/>
            </a:solidFill>
          </a:ln>
        </p:spPr>
        <p:txBody>
          <a:bodyPr wrap="square" rtlCol="0">
            <a:spAutoFit/>
          </a:bodyPr>
          <a:lstStyle/>
          <a:p>
            <a:r>
              <a:rPr lang="en-US" altLang="zh-CN" b="1" dirty="0"/>
              <a:t>n</a:t>
            </a:r>
            <a:r>
              <a:rPr lang="en-US" altLang="zh-CN" b="1" dirty="0" smtClean="0"/>
              <a:t>ever died</a:t>
            </a:r>
            <a:endParaRPr lang="zh-CN" altLang="en-US" b="1" dirty="0"/>
          </a:p>
        </p:txBody>
      </p:sp>
      <p:sp>
        <p:nvSpPr>
          <p:cNvPr id="18" name="TextBox 17"/>
          <p:cNvSpPr txBox="1"/>
          <p:nvPr/>
        </p:nvSpPr>
        <p:spPr>
          <a:xfrm>
            <a:off x="4355897" y="3053424"/>
            <a:ext cx="2910922" cy="707886"/>
          </a:xfrm>
          <a:prstGeom prst="rect">
            <a:avLst/>
          </a:prstGeom>
          <a:solidFill>
            <a:schemeClr val="accent1">
              <a:lumMod val="20000"/>
              <a:lumOff val="80000"/>
            </a:schemeClr>
          </a:solidFill>
          <a:ln>
            <a:solidFill>
              <a:schemeClr val="tx1"/>
            </a:solidFill>
          </a:ln>
        </p:spPr>
        <p:txBody>
          <a:bodyPr wrap="square" rtlCol="0">
            <a:spAutoFit/>
          </a:bodyPr>
          <a:lstStyle/>
          <a:p>
            <a:r>
              <a:rPr lang="en-US" altLang="zh-CN" sz="2000" b="1" dirty="0" smtClean="0"/>
              <a:t>The International Space Station </a:t>
            </a:r>
            <a:endParaRPr lang="zh-CN" altLang="en-US" sz="2000" b="1" dirty="0"/>
          </a:p>
        </p:txBody>
      </p:sp>
      <p:sp>
        <p:nvSpPr>
          <p:cNvPr id="19" name="TextBox 18"/>
          <p:cNvSpPr txBox="1"/>
          <p:nvPr/>
        </p:nvSpPr>
        <p:spPr>
          <a:xfrm>
            <a:off x="204261" y="4011910"/>
            <a:ext cx="8025963" cy="830997"/>
          </a:xfrm>
          <a:prstGeom prst="rect">
            <a:avLst/>
          </a:prstGeom>
          <a:solidFill>
            <a:schemeClr val="bg1"/>
          </a:solidFill>
          <a:ln>
            <a:solidFill>
              <a:schemeClr val="tx1"/>
            </a:solidFill>
          </a:ln>
        </p:spPr>
        <p:txBody>
          <a:bodyPr wrap="square" rtlCol="0">
            <a:spAutoFit/>
          </a:bodyPr>
          <a:lstStyle/>
          <a:p>
            <a:r>
              <a:rPr lang="en-US" altLang="zh-CN" sz="2400" b="1" dirty="0" smtClean="0"/>
              <a:t>Despite the …, humans’ …for space exploration never died. For example, …. Thus, greater achievements are made.</a:t>
            </a:r>
            <a:endParaRPr lang="zh-CN" altLang="en-US" sz="2400" b="1" dirty="0"/>
          </a:p>
        </p:txBody>
      </p:sp>
      <p:sp>
        <p:nvSpPr>
          <p:cNvPr id="15" name="TextBox 14"/>
          <p:cNvSpPr txBox="1"/>
          <p:nvPr/>
        </p:nvSpPr>
        <p:spPr>
          <a:xfrm>
            <a:off x="204261" y="555526"/>
            <a:ext cx="8025963" cy="830997"/>
          </a:xfrm>
          <a:prstGeom prst="rect">
            <a:avLst/>
          </a:prstGeom>
          <a:solidFill>
            <a:schemeClr val="bg1"/>
          </a:solidFill>
          <a:ln>
            <a:solidFill>
              <a:schemeClr val="tx1"/>
            </a:solidFill>
          </a:ln>
        </p:spPr>
        <p:txBody>
          <a:bodyPr wrap="square" rtlCol="0">
            <a:spAutoFit/>
          </a:bodyPr>
          <a:lstStyle/>
          <a:p>
            <a:r>
              <a:rPr lang="en-US" altLang="zh-CN" sz="2400" b="1" dirty="0" smtClean="0"/>
              <a:t>Although scientists try to make sure nothing goes wrong, accidents can still happen.</a:t>
            </a:r>
            <a:endParaRPr lang="zh-CN" altLang="en-US" sz="2400" b="1" dirty="0"/>
          </a:p>
        </p:txBody>
      </p:sp>
      <p:sp>
        <p:nvSpPr>
          <p:cNvPr id="16" name="椭圆 15"/>
          <p:cNvSpPr/>
          <p:nvPr/>
        </p:nvSpPr>
        <p:spPr>
          <a:xfrm>
            <a:off x="193376" y="933230"/>
            <a:ext cx="1619672" cy="4532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左右箭头 1"/>
          <p:cNvSpPr/>
          <p:nvPr/>
        </p:nvSpPr>
        <p:spPr>
          <a:xfrm>
            <a:off x="3792013" y="2537945"/>
            <a:ext cx="1008112" cy="3693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Picture 5"/>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40000" contrast="-40000"/>
                    </a14:imgEffect>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6948264" y="1308516"/>
            <a:ext cx="2448272" cy="172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1553479"/>
            <a:ext cx="2760992" cy="183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197116" y="1563638"/>
            <a:ext cx="1062855" cy="461665"/>
          </a:xfrm>
          <a:prstGeom prst="rect">
            <a:avLst/>
          </a:prstGeom>
          <a:solidFill>
            <a:schemeClr val="tx2">
              <a:lumMod val="20000"/>
              <a:lumOff val="80000"/>
            </a:schemeClr>
          </a:solidFill>
          <a:ln>
            <a:solidFill>
              <a:schemeClr val="tx1"/>
            </a:solidFill>
          </a:ln>
        </p:spPr>
        <p:txBody>
          <a:bodyPr wrap="none" rtlCol="0">
            <a:spAutoFit/>
          </a:bodyPr>
          <a:lstStyle/>
          <a:p>
            <a:r>
              <a:rPr lang="en-US" altLang="zh-CN" sz="2400" b="1" dirty="0"/>
              <a:t>D</a:t>
            </a:r>
            <a:r>
              <a:rPr lang="en-US" altLang="zh-CN" sz="2400" b="1" dirty="0" smtClean="0"/>
              <a:t>esire </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arn(in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8" grpId="0" animBg="1"/>
      <p:bldP spid="19" grpId="0" animBg="1"/>
      <p:bldP spid="15" grpId="0" animBg="1"/>
      <p:bldP spid="16" grpId="0" animBg="1"/>
      <p:bldP spid="2"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555526"/>
            <a:ext cx="8784976" cy="3096344"/>
          </a:xfrm>
          <a:ln>
            <a:solidFill>
              <a:schemeClr val="tx1"/>
            </a:solidFill>
          </a:ln>
        </p:spPr>
        <p:txBody>
          <a:bodyPr>
            <a:noAutofit/>
          </a:bodyPr>
          <a:lstStyle/>
          <a:p>
            <a:pPr marL="0" indent="0">
              <a:buNone/>
            </a:pPr>
            <a:r>
              <a:rPr lang="en-US" altLang="zh-CN" sz="2000" dirty="0" smtClean="0"/>
              <a:t>        </a:t>
            </a:r>
            <a:r>
              <a:rPr lang="en-US" altLang="zh-CN" sz="2000" b="1" dirty="0" smtClean="0"/>
              <a:t>China’s space </a:t>
            </a:r>
            <a:r>
              <a:rPr lang="en-US" altLang="zh-CN" sz="2000" b="1" dirty="0" err="1" smtClean="0"/>
              <a:t>programme</a:t>
            </a:r>
            <a:r>
              <a:rPr lang="en-US" altLang="zh-CN" sz="2000" b="1" dirty="0" smtClean="0"/>
              <a:t> started later than those of Russia and the US, but it has made great progress in a short time. China became the third country in the world to independently send humans into space in 2003, when Yang </a:t>
            </a:r>
            <a:r>
              <a:rPr lang="en-US" altLang="zh-CN" sz="2000" b="1" dirty="0" err="1" smtClean="0"/>
              <a:t>Liwei</a:t>
            </a:r>
            <a:r>
              <a:rPr lang="en-US" altLang="zh-CN" sz="2000" b="1" dirty="0" smtClean="0"/>
              <a:t> successfully orbited Earth in the </a:t>
            </a:r>
            <a:r>
              <a:rPr lang="en-US" altLang="zh-CN" sz="2000" b="1" dirty="0" err="1" smtClean="0"/>
              <a:t>Shenzhou</a:t>
            </a:r>
            <a:r>
              <a:rPr lang="en-US" altLang="zh-CN" sz="2000" b="1" dirty="0" smtClean="0"/>
              <a:t> 5 spacecraft. Then </a:t>
            </a:r>
            <a:r>
              <a:rPr lang="en-US" altLang="zh-CN" sz="2000" b="1" dirty="0" err="1" smtClean="0"/>
              <a:t>Shenzhou</a:t>
            </a:r>
            <a:r>
              <a:rPr lang="en-US" altLang="zh-CN" sz="2000" b="1" dirty="0" smtClean="0"/>
              <a:t> 6 and 7 completed a second manned orbit and the first Chinese spacewalk, followed by the vehicle Jade Rabbit being sent to the moon to study its surface. After that, China launched the </a:t>
            </a:r>
            <a:r>
              <a:rPr lang="en-US" altLang="zh-CN" sz="2000" b="1" dirty="0" err="1" smtClean="0"/>
              <a:t>Tiangong</a:t>
            </a:r>
            <a:r>
              <a:rPr lang="en-US" altLang="zh-CN" sz="2000" b="1" dirty="0" smtClean="0"/>
              <a:t> 2 space lab into space and Tianzhou1 to dock with it. This </a:t>
            </a:r>
            <a:r>
              <a:rPr lang="en-US" altLang="zh-CN" sz="2000" b="1" dirty="0" err="1" smtClean="0"/>
              <a:t>signalled</a:t>
            </a:r>
            <a:r>
              <a:rPr lang="en-US" altLang="zh-CN" sz="2000" b="1" dirty="0" smtClean="0"/>
              <a:t> one step further in China’s plan to establish a space station in the future. More recently, China has sent </a:t>
            </a:r>
            <a:r>
              <a:rPr lang="en-US" altLang="zh-CN" sz="2000" b="1" dirty="0" err="1" smtClean="0"/>
              <a:t>Chang’e</a:t>
            </a:r>
            <a:r>
              <a:rPr lang="en-US" altLang="zh-CN" sz="2000" b="1" dirty="0" smtClean="0"/>
              <a:t> 4 to explore the surface of the far side of the moon to make measurements and observations.</a:t>
            </a:r>
            <a:endParaRPr lang="zh-CN" altLang="en-US" sz="2000" b="1" dirty="0"/>
          </a:p>
        </p:txBody>
      </p:sp>
      <p:sp>
        <p:nvSpPr>
          <p:cNvPr id="4" name="标题 1"/>
          <p:cNvSpPr txBox="1"/>
          <p:nvPr/>
        </p:nvSpPr>
        <p:spPr>
          <a:xfrm>
            <a:off x="457200" y="-92546"/>
            <a:ext cx="2098576" cy="7815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3200" b="1" dirty="0" smtClean="0"/>
              <a:t>Para. </a:t>
            </a:r>
            <a:r>
              <a:rPr lang="en-US" altLang="zh-CN" sz="3200" b="1" dirty="0"/>
              <a:t>4</a:t>
            </a:r>
            <a:endParaRPr lang="zh-CN" altLang="en-US" sz="3200" b="1" dirty="0"/>
          </a:p>
        </p:txBody>
      </p:sp>
      <p:sp>
        <p:nvSpPr>
          <p:cNvPr id="5" name="矩形 4"/>
          <p:cNvSpPr/>
          <p:nvPr/>
        </p:nvSpPr>
        <p:spPr>
          <a:xfrm>
            <a:off x="5364088" y="1203598"/>
            <a:ext cx="864096" cy="288032"/>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p:nvSpPr>
        <p:spPr>
          <a:xfrm>
            <a:off x="6089678" y="1491630"/>
            <a:ext cx="678566" cy="288032"/>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7307796" y="1779662"/>
            <a:ext cx="1296652" cy="288032"/>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矩形 7"/>
          <p:cNvSpPr/>
          <p:nvPr/>
        </p:nvSpPr>
        <p:spPr>
          <a:xfrm>
            <a:off x="7308304" y="2139702"/>
            <a:ext cx="1134380" cy="288032"/>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43608" y="3075806"/>
            <a:ext cx="1586678" cy="288032"/>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TextBox 11"/>
          <p:cNvSpPr txBox="1"/>
          <p:nvPr/>
        </p:nvSpPr>
        <p:spPr>
          <a:xfrm>
            <a:off x="1836947" y="67418"/>
            <a:ext cx="7055533" cy="461665"/>
          </a:xfrm>
          <a:prstGeom prst="rect">
            <a:avLst/>
          </a:prstGeom>
          <a:solidFill>
            <a:schemeClr val="accent1">
              <a:lumMod val="40000"/>
              <a:lumOff val="60000"/>
            </a:schemeClr>
          </a:solidFill>
          <a:ln>
            <a:solidFill>
              <a:schemeClr val="tx1"/>
            </a:solidFill>
          </a:ln>
        </p:spPr>
        <p:txBody>
          <a:bodyPr wrap="square" rtlCol="0">
            <a:spAutoFit/>
          </a:bodyPr>
          <a:lstStyle/>
          <a:p>
            <a:r>
              <a:rPr lang="en-US" altLang="zh-CN" sz="2400" b="1" dirty="0" smtClean="0"/>
              <a:t>This paragraph develops in the order of  ___________. </a:t>
            </a:r>
            <a:endParaRPr lang="zh-CN" altLang="en-US" sz="2400" b="1" dirty="0"/>
          </a:p>
        </p:txBody>
      </p:sp>
      <p:graphicFrame>
        <p:nvGraphicFramePr>
          <p:cNvPr id="11" name="内容占位符 4"/>
          <p:cNvGraphicFramePr/>
          <p:nvPr/>
        </p:nvGraphicFramePr>
        <p:xfrm>
          <a:off x="0" y="528318"/>
          <a:ext cx="8928992" cy="3547901"/>
        </p:xfrm>
        <a:graphic>
          <a:graphicData uri="http://schemas.openxmlformats.org/drawingml/2006/table">
            <a:tbl>
              <a:tblPr firstRow="1" bandRow="1">
                <a:tableStyleId>{D27102A9-8310-4765-A935-A1911B00CA55}</a:tableStyleId>
              </a:tblPr>
              <a:tblGrid>
                <a:gridCol w="2088232"/>
                <a:gridCol w="6840760"/>
              </a:tblGrid>
              <a:tr h="432048">
                <a:tc>
                  <a:txBody>
                    <a:bodyPr/>
                    <a:lstStyle/>
                    <a:p>
                      <a:r>
                        <a:rPr lang="en-US" altLang="zh-CN" sz="2400" dirty="0" smtClean="0"/>
                        <a:t>Time</a:t>
                      </a:r>
                      <a:r>
                        <a:rPr lang="en-US" altLang="zh-CN" sz="2400" baseline="0" dirty="0" smtClean="0"/>
                        <a:t> </a:t>
                      </a:r>
                      <a:endParaRPr lang="zh-CN"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altLang="zh-CN" sz="2400" dirty="0" smtClean="0"/>
                        <a:t>Spacecraft/ Vehicle;</a:t>
                      </a:r>
                      <a:r>
                        <a:rPr lang="en-US" altLang="zh-CN" sz="2400" baseline="0" dirty="0" smtClean="0"/>
                        <a:t>  </a:t>
                      </a:r>
                      <a:r>
                        <a:rPr lang="en-US" altLang="zh-CN" sz="2400" dirty="0" smtClean="0"/>
                        <a:t>Astronauts</a:t>
                      </a:r>
                      <a:r>
                        <a:rPr lang="en-US" altLang="zh-CN" sz="2400" baseline="0" dirty="0" smtClean="0"/>
                        <a:t> ;   </a:t>
                      </a:r>
                      <a:r>
                        <a:rPr lang="en-US" altLang="zh-CN" sz="2400" dirty="0" smtClean="0"/>
                        <a:t>Missions </a:t>
                      </a:r>
                      <a:endParaRPr lang="zh-CN"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62096">
                <a:tc>
                  <a:txBody>
                    <a:bodyPr/>
                    <a:lstStyle/>
                    <a:p>
                      <a:r>
                        <a:rPr lang="en-US" altLang="zh-CN" sz="2000" b="1" dirty="0" smtClean="0">
                          <a:solidFill>
                            <a:srgbClr val="C00000"/>
                          </a:solidFill>
                        </a:rPr>
                        <a:t>In 2003</a:t>
                      </a:r>
                      <a:endParaRPr lang="zh-CN" altLang="en-US" sz="20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97904">
                <a:tc>
                  <a:txBody>
                    <a:bodyPr/>
                    <a:lstStyle/>
                    <a:p>
                      <a:r>
                        <a:rPr lang="en-US" altLang="zh-CN" sz="2000" b="1" dirty="0" smtClean="0">
                          <a:solidFill>
                            <a:srgbClr val="C00000"/>
                          </a:solidFill>
                        </a:rPr>
                        <a:t>Then </a:t>
                      </a:r>
                      <a:endParaRPr lang="zh-CN" altLang="en-US" sz="20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smtClean="0"/>
                    </a:p>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579110">
                <a:tc>
                  <a:txBody>
                    <a:bodyPr/>
                    <a:lstStyle/>
                    <a:p>
                      <a:r>
                        <a:rPr lang="en-US" altLang="zh-CN" sz="2000" b="1" dirty="0" smtClean="0">
                          <a:solidFill>
                            <a:srgbClr val="C00000"/>
                          </a:solidFill>
                        </a:rPr>
                        <a:t>followed</a:t>
                      </a:r>
                      <a:r>
                        <a:rPr lang="en-US" altLang="zh-CN" sz="2000" b="1" baseline="0" dirty="0" smtClean="0">
                          <a:solidFill>
                            <a:srgbClr val="C00000"/>
                          </a:solidFill>
                        </a:rPr>
                        <a:t> by…</a:t>
                      </a:r>
                      <a:endParaRPr lang="zh-CN" altLang="en-US" sz="20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792088">
                <a:tc>
                  <a:txBody>
                    <a:bodyPr/>
                    <a:lstStyle/>
                    <a:p>
                      <a:r>
                        <a:rPr lang="en-US" altLang="zh-CN" sz="2000" b="1" dirty="0" smtClean="0">
                          <a:solidFill>
                            <a:srgbClr val="C00000"/>
                          </a:solidFill>
                        </a:rPr>
                        <a:t>After that, /</a:t>
                      </a:r>
                      <a:endParaRPr lang="en-US" altLang="zh-CN" sz="2000" b="1" dirty="0" smtClean="0">
                        <a:solidFill>
                          <a:srgbClr val="C00000"/>
                        </a:solidFill>
                      </a:endParaRPr>
                    </a:p>
                    <a:p>
                      <a:r>
                        <a:rPr lang="en-US" altLang="zh-CN" sz="2000" b="1" dirty="0" smtClean="0">
                          <a:solidFill>
                            <a:srgbClr val="C00000"/>
                          </a:solidFill>
                        </a:rPr>
                        <a:t>Afterwards</a:t>
                      </a:r>
                      <a:endParaRPr lang="zh-CN" altLang="en-US" sz="20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683183">
                <a:tc>
                  <a:txBody>
                    <a:bodyPr/>
                    <a:lstStyle/>
                    <a:p>
                      <a:r>
                        <a:rPr lang="en-US" altLang="zh-CN" sz="2000" b="1" dirty="0" smtClean="0">
                          <a:solidFill>
                            <a:srgbClr val="C00000"/>
                          </a:solidFill>
                        </a:rPr>
                        <a:t>More recently</a:t>
                      </a:r>
                      <a:endParaRPr lang="zh-CN" altLang="en-US" sz="20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13" name="标题 1"/>
          <p:cNvSpPr>
            <a:spLocks noGrp="1"/>
          </p:cNvSpPr>
          <p:nvPr>
            <p:ph type="title"/>
          </p:nvPr>
        </p:nvSpPr>
        <p:spPr>
          <a:xfrm>
            <a:off x="2195736" y="1010072"/>
            <a:ext cx="5148064" cy="288032"/>
          </a:xfrm>
          <a:solidFill>
            <a:schemeClr val="bg1"/>
          </a:solidFill>
        </p:spPr>
        <p:txBody>
          <a:bodyPr>
            <a:noAutofit/>
          </a:bodyPr>
          <a:lstStyle/>
          <a:p>
            <a:pPr algn="just"/>
            <a:r>
              <a:rPr lang="en-US" altLang="zh-CN" sz="2000" b="1" dirty="0" err="1" smtClean="0"/>
              <a:t>Shenzhou</a:t>
            </a:r>
            <a:r>
              <a:rPr lang="en-US" altLang="zh-CN" sz="2000" b="1" dirty="0" smtClean="0"/>
              <a:t> 5…Yang </a:t>
            </a:r>
            <a:r>
              <a:rPr lang="en-US" altLang="zh-CN" sz="2000" b="1" dirty="0" err="1" smtClean="0"/>
              <a:t>Liwei</a:t>
            </a:r>
            <a:r>
              <a:rPr lang="en-US" altLang="zh-CN" sz="2000" b="1" dirty="0" smtClean="0"/>
              <a:t>…     orbited the earth…</a:t>
            </a:r>
            <a:endParaRPr lang="zh-CN" altLang="en-US" sz="2000" b="1" dirty="0"/>
          </a:p>
        </p:txBody>
      </p:sp>
      <p:sp>
        <p:nvSpPr>
          <p:cNvPr id="14" name="标题 1"/>
          <p:cNvSpPr txBox="1"/>
          <p:nvPr/>
        </p:nvSpPr>
        <p:spPr>
          <a:xfrm>
            <a:off x="2195736" y="1586136"/>
            <a:ext cx="6480720" cy="288032"/>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2000" b="1" dirty="0" err="1" smtClean="0"/>
              <a:t>Shenzhou</a:t>
            </a:r>
            <a:r>
              <a:rPr lang="en-US" altLang="zh-CN" sz="2000" b="1" dirty="0" smtClean="0"/>
              <a:t> 6 &amp; 7…completed …and …</a:t>
            </a:r>
            <a:endParaRPr lang="zh-CN" altLang="en-US" sz="2000" b="1" dirty="0"/>
          </a:p>
        </p:txBody>
      </p:sp>
      <p:sp>
        <p:nvSpPr>
          <p:cNvPr id="15" name="标题 1"/>
          <p:cNvSpPr txBox="1"/>
          <p:nvPr/>
        </p:nvSpPr>
        <p:spPr>
          <a:xfrm>
            <a:off x="2215817" y="2090192"/>
            <a:ext cx="6480720" cy="43204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2000" b="1" dirty="0" smtClean="0"/>
              <a:t>Jade Rabbit…  be sent to the moon to study the surface</a:t>
            </a:r>
            <a:endParaRPr lang="zh-CN" altLang="en-US" sz="2000" b="1" dirty="0"/>
          </a:p>
        </p:txBody>
      </p:sp>
      <p:sp>
        <p:nvSpPr>
          <p:cNvPr id="16" name="标题 1"/>
          <p:cNvSpPr txBox="1"/>
          <p:nvPr/>
        </p:nvSpPr>
        <p:spPr>
          <a:xfrm>
            <a:off x="2230083" y="2666256"/>
            <a:ext cx="6480720" cy="648072"/>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2000" b="1" dirty="0" err="1" smtClean="0"/>
              <a:t>Tiangong</a:t>
            </a:r>
            <a:r>
              <a:rPr lang="en-US" altLang="zh-CN" sz="2000" b="1" dirty="0" smtClean="0"/>
              <a:t> 2 space lab was launched into space and </a:t>
            </a:r>
            <a:r>
              <a:rPr lang="en-US" altLang="zh-CN" sz="2000" b="1" dirty="0" err="1" smtClean="0"/>
              <a:t>Tianzhou</a:t>
            </a:r>
            <a:r>
              <a:rPr lang="en-US" altLang="zh-CN" sz="2000" b="1" dirty="0" smtClean="0"/>
              <a:t> 1 to dock with it</a:t>
            </a:r>
            <a:endParaRPr lang="zh-CN" altLang="en-US" sz="2000" b="1" dirty="0"/>
          </a:p>
        </p:txBody>
      </p:sp>
      <p:sp>
        <p:nvSpPr>
          <p:cNvPr id="17" name="标题 1"/>
          <p:cNvSpPr txBox="1"/>
          <p:nvPr/>
        </p:nvSpPr>
        <p:spPr>
          <a:xfrm>
            <a:off x="2230083" y="3435846"/>
            <a:ext cx="6480720" cy="648072"/>
          </a:xfrm>
          <a:prstGeom prst="rect">
            <a:avLst/>
          </a:prstGeom>
          <a:solidFill>
            <a:schemeClr val="bg1"/>
          </a:solidFill>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2000" b="1" dirty="0" smtClean="0"/>
              <a:t>Sent </a:t>
            </a:r>
            <a:r>
              <a:rPr lang="en-US" altLang="zh-CN" sz="2000" b="1" dirty="0" err="1" smtClean="0"/>
              <a:t>Chang’e</a:t>
            </a:r>
            <a:r>
              <a:rPr lang="en-US" altLang="zh-CN" sz="2000" b="1" dirty="0" smtClean="0"/>
              <a:t> 4 to explore the surface of the far side of the moon to make…</a:t>
            </a:r>
            <a:endParaRPr lang="zh-CN" altLang="en-US" sz="2000" b="1" dirty="0"/>
          </a:p>
        </p:txBody>
      </p:sp>
      <p:sp>
        <p:nvSpPr>
          <p:cNvPr id="18" name="标题 1"/>
          <p:cNvSpPr txBox="1"/>
          <p:nvPr/>
        </p:nvSpPr>
        <p:spPr>
          <a:xfrm>
            <a:off x="7013443" y="-164554"/>
            <a:ext cx="1683094" cy="7815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2800" b="1" dirty="0" smtClean="0">
                <a:solidFill>
                  <a:srgbClr val="C00000"/>
                </a:solidFill>
              </a:rPr>
              <a:t>time</a:t>
            </a:r>
            <a:endParaRPr lang="zh-CN" altLang="en-US" sz="2800" b="1" dirty="0">
              <a:solidFill>
                <a:srgbClr val="C00000"/>
              </a:solidFill>
            </a:endParaRPr>
          </a:p>
        </p:txBody>
      </p:sp>
      <p:sp>
        <p:nvSpPr>
          <p:cNvPr id="20" name="TextBox 19"/>
          <p:cNvSpPr txBox="1"/>
          <p:nvPr/>
        </p:nvSpPr>
        <p:spPr>
          <a:xfrm>
            <a:off x="5220072" y="3939902"/>
            <a:ext cx="2019590" cy="892552"/>
          </a:xfrm>
          <a:prstGeom prst="rect">
            <a:avLst/>
          </a:prstGeom>
          <a:solidFill>
            <a:schemeClr val="bg1"/>
          </a:solidFill>
          <a:ln>
            <a:solidFill>
              <a:schemeClr val="tx1"/>
            </a:solidFill>
          </a:ln>
        </p:spPr>
        <p:txBody>
          <a:bodyPr wrap="square" rtlCol="0">
            <a:spAutoFit/>
          </a:bodyPr>
          <a:lstStyle/>
          <a:p>
            <a:r>
              <a:rPr lang="en-US" altLang="zh-CN" sz="2400" b="1" dirty="0" smtClean="0">
                <a:solidFill>
                  <a:srgbClr val="0033CC"/>
                </a:solidFill>
              </a:rPr>
              <a:t> remarkable achievements</a:t>
            </a:r>
            <a:r>
              <a:rPr lang="en-US" altLang="zh-CN" sz="2800" b="1" dirty="0" smtClean="0">
                <a:solidFill>
                  <a:srgbClr val="0033CC"/>
                </a:solidFill>
              </a:rPr>
              <a:t> </a:t>
            </a:r>
            <a:endParaRPr lang="zh-CN" altLang="en-US" sz="2800" b="1" dirty="0">
              <a:solidFill>
                <a:srgbClr val="0033CC"/>
              </a:solidFill>
            </a:endParaRPr>
          </a:p>
        </p:txBody>
      </p:sp>
      <p:pic>
        <p:nvPicPr>
          <p:cNvPr id="1026" name="Picture 2"/>
          <p:cNvPicPr>
            <a:picLocks noChangeAspect="1" noChangeArrowheads="1"/>
          </p:cNvPicPr>
          <p:nvPr/>
        </p:nvPicPr>
        <p:blipFill rotWithShape="1">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l="11578" t="1174" r="37007" b="46448"/>
          <a:stretch>
            <a:fillRect/>
          </a:stretch>
        </p:blipFill>
        <p:spPr bwMode="auto">
          <a:xfrm>
            <a:off x="0" y="2972742"/>
            <a:ext cx="5038536" cy="21707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026"/>
                                        </p:tgtEl>
                                        <p:attrNameLst>
                                          <p:attrName>style.visibility</p:attrName>
                                        </p:attrNameLst>
                                      </p:cBhvr>
                                      <p:to>
                                        <p:strVal val="visible"/>
                                      </p:to>
                                    </p:set>
                                    <p:anim calcmode="lin" valueType="num">
                                      <p:cBhvr additive="base">
                                        <p:cTn id="70" dur="500" fill="hold"/>
                                        <p:tgtEl>
                                          <p:spTgt spid="1026"/>
                                        </p:tgtEl>
                                        <p:attrNameLst>
                                          <p:attrName>ppt_x</p:attrName>
                                        </p:attrNameLst>
                                      </p:cBhvr>
                                      <p:tavLst>
                                        <p:tav tm="0">
                                          <p:val>
                                            <p:strVal val="#ppt_x"/>
                                          </p:val>
                                        </p:tav>
                                        <p:tav tm="100000">
                                          <p:val>
                                            <p:strVal val="#ppt_x"/>
                                          </p:val>
                                        </p:tav>
                                      </p:tavLst>
                                    </p:anim>
                                    <p:anim calcmode="lin" valueType="num">
                                      <p:cBhvr additive="base">
                                        <p:cTn id="7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18"/>
                                        </p:tgtEl>
                                        <p:attrNameLst>
                                          <p:attrName>style.visibility</p:attrName>
                                        </p:attrNameLst>
                                      </p:cBhvr>
                                      <p:to>
                                        <p:strVal val="hidden"/>
                                      </p:to>
                                    </p:set>
                                  </p:childTnLst>
                                </p:cTn>
                              </p:par>
                              <p:par>
                                <p:cTn id="81" presetID="2" presetClass="exit" presetSubtype="4" fill="hold" grpId="1" nodeType="withEffect">
                                  <p:stCondLst>
                                    <p:cond delay="0"/>
                                  </p:stCondLst>
                                  <p:childTnLst>
                                    <p:anim calcmode="lin" valueType="num">
                                      <p:cBhvr additive="base">
                                        <p:cTn id="82" dur="500"/>
                                        <p:tgtEl>
                                          <p:spTgt spid="12"/>
                                        </p:tgtEl>
                                        <p:attrNameLst>
                                          <p:attrName>ppt_x</p:attrName>
                                        </p:attrNameLst>
                                      </p:cBhvr>
                                      <p:tavLst>
                                        <p:tav tm="0">
                                          <p:val>
                                            <p:strVal val="ppt_x"/>
                                          </p:val>
                                        </p:tav>
                                        <p:tav tm="100000">
                                          <p:val>
                                            <p:strVal val="ppt_x"/>
                                          </p:val>
                                        </p:tav>
                                      </p:tavLst>
                                    </p:anim>
                                    <p:anim calcmode="lin" valueType="num">
                                      <p:cBhvr additive="base">
                                        <p:cTn id="83" dur="500"/>
                                        <p:tgtEl>
                                          <p:spTgt spid="12"/>
                                        </p:tgtEl>
                                        <p:attrNameLst>
                                          <p:attrName>ppt_y</p:attrName>
                                        </p:attrNameLst>
                                      </p:cBhvr>
                                      <p:tavLst>
                                        <p:tav tm="0">
                                          <p:val>
                                            <p:strVal val="ppt_y"/>
                                          </p:val>
                                        </p:tav>
                                        <p:tav tm="100000">
                                          <p:val>
                                            <p:strVal val="1+ppt_h/2"/>
                                          </p:val>
                                        </p:tav>
                                      </p:tavLst>
                                    </p:anim>
                                    <p:set>
                                      <p:cBhvr>
                                        <p:cTn id="84" dur="1" fill="hold">
                                          <p:stCondLst>
                                            <p:cond delay="499"/>
                                          </p:stCondLst>
                                        </p:cTn>
                                        <p:tgtEl>
                                          <p:spTgt spid="12"/>
                                        </p:tgtEl>
                                        <p:attrNameLst>
                                          <p:attrName>style.visibility</p:attrName>
                                        </p:attrNameLst>
                                      </p:cBhvr>
                                      <p:to>
                                        <p:strVal val="hidden"/>
                                      </p:to>
                                    </p:set>
                                  </p:childTnLst>
                                </p:cTn>
                              </p:par>
                              <p:par>
                                <p:cTn id="85" presetID="2" presetClass="exit" presetSubtype="4" fill="hold" grpId="1" nodeType="withEffect">
                                  <p:stCondLst>
                                    <p:cond delay="0"/>
                                  </p:stCondLst>
                                  <p:childTnLst>
                                    <p:anim calcmode="lin" valueType="num">
                                      <p:cBhvr additive="base">
                                        <p:cTn id="86" dur="500"/>
                                        <p:tgtEl>
                                          <p:spTgt spid="13"/>
                                        </p:tgtEl>
                                        <p:attrNameLst>
                                          <p:attrName>ppt_x</p:attrName>
                                        </p:attrNameLst>
                                      </p:cBhvr>
                                      <p:tavLst>
                                        <p:tav tm="0">
                                          <p:val>
                                            <p:strVal val="ppt_x"/>
                                          </p:val>
                                        </p:tav>
                                        <p:tav tm="100000">
                                          <p:val>
                                            <p:strVal val="ppt_x"/>
                                          </p:val>
                                        </p:tav>
                                      </p:tavLst>
                                    </p:anim>
                                    <p:anim calcmode="lin" valueType="num">
                                      <p:cBhvr additive="base">
                                        <p:cTn id="87" dur="500"/>
                                        <p:tgtEl>
                                          <p:spTgt spid="13"/>
                                        </p:tgtEl>
                                        <p:attrNameLst>
                                          <p:attrName>ppt_y</p:attrName>
                                        </p:attrNameLst>
                                      </p:cBhvr>
                                      <p:tavLst>
                                        <p:tav tm="0">
                                          <p:val>
                                            <p:strVal val="ppt_y"/>
                                          </p:val>
                                        </p:tav>
                                        <p:tav tm="100000">
                                          <p:val>
                                            <p:strVal val="1+ppt_h/2"/>
                                          </p:val>
                                        </p:tav>
                                      </p:tavLst>
                                    </p:anim>
                                    <p:set>
                                      <p:cBhvr>
                                        <p:cTn id="88" dur="1" fill="hold">
                                          <p:stCondLst>
                                            <p:cond delay="499"/>
                                          </p:stCondLst>
                                        </p:cTn>
                                        <p:tgtEl>
                                          <p:spTgt spid="13"/>
                                        </p:tgtEl>
                                        <p:attrNameLst>
                                          <p:attrName>style.visibility</p:attrName>
                                        </p:attrNameLst>
                                      </p:cBhvr>
                                      <p:to>
                                        <p:strVal val="hidden"/>
                                      </p:to>
                                    </p:set>
                                  </p:childTnLst>
                                </p:cTn>
                              </p:par>
                              <p:par>
                                <p:cTn id="89" presetID="2" presetClass="exit" presetSubtype="4" fill="hold" grpId="1" nodeType="withEffect">
                                  <p:stCondLst>
                                    <p:cond delay="0"/>
                                  </p:stCondLst>
                                  <p:childTnLst>
                                    <p:anim calcmode="lin" valueType="num">
                                      <p:cBhvr additive="base">
                                        <p:cTn id="90" dur="500"/>
                                        <p:tgtEl>
                                          <p:spTgt spid="14"/>
                                        </p:tgtEl>
                                        <p:attrNameLst>
                                          <p:attrName>ppt_x</p:attrName>
                                        </p:attrNameLst>
                                      </p:cBhvr>
                                      <p:tavLst>
                                        <p:tav tm="0">
                                          <p:val>
                                            <p:strVal val="ppt_x"/>
                                          </p:val>
                                        </p:tav>
                                        <p:tav tm="100000">
                                          <p:val>
                                            <p:strVal val="ppt_x"/>
                                          </p:val>
                                        </p:tav>
                                      </p:tavLst>
                                    </p:anim>
                                    <p:anim calcmode="lin" valueType="num">
                                      <p:cBhvr additive="base">
                                        <p:cTn id="91" dur="500"/>
                                        <p:tgtEl>
                                          <p:spTgt spid="14"/>
                                        </p:tgtEl>
                                        <p:attrNameLst>
                                          <p:attrName>ppt_y</p:attrName>
                                        </p:attrNameLst>
                                      </p:cBhvr>
                                      <p:tavLst>
                                        <p:tav tm="0">
                                          <p:val>
                                            <p:strVal val="ppt_y"/>
                                          </p:val>
                                        </p:tav>
                                        <p:tav tm="100000">
                                          <p:val>
                                            <p:strVal val="1+ppt_h/2"/>
                                          </p:val>
                                        </p:tav>
                                      </p:tavLst>
                                    </p:anim>
                                    <p:set>
                                      <p:cBhvr>
                                        <p:cTn id="92" dur="1" fill="hold">
                                          <p:stCondLst>
                                            <p:cond delay="499"/>
                                          </p:stCondLst>
                                        </p:cTn>
                                        <p:tgtEl>
                                          <p:spTgt spid="14"/>
                                        </p:tgtEl>
                                        <p:attrNameLst>
                                          <p:attrName>style.visibility</p:attrName>
                                        </p:attrNameLst>
                                      </p:cBhvr>
                                      <p:to>
                                        <p:strVal val="hidden"/>
                                      </p:to>
                                    </p:set>
                                  </p:childTnLst>
                                </p:cTn>
                              </p:par>
                              <p:par>
                                <p:cTn id="93" presetID="2" presetClass="exit" presetSubtype="4" fill="hold" grpId="1" nodeType="withEffect">
                                  <p:stCondLst>
                                    <p:cond delay="0"/>
                                  </p:stCondLst>
                                  <p:childTnLst>
                                    <p:anim calcmode="lin" valueType="num">
                                      <p:cBhvr additive="base">
                                        <p:cTn id="94" dur="500"/>
                                        <p:tgtEl>
                                          <p:spTgt spid="15"/>
                                        </p:tgtEl>
                                        <p:attrNameLst>
                                          <p:attrName>ppt_x</p:attrName>
                                        </p:attrNameLst>
                                      </p:cBhvr>
                                      <p:tavLst>
                                        <p:tav tm="0">
                                          <p:val>
                                            <p:strVal val="ppt_x"/>
                                          </p:val>
                                        </p:tav>
                                        <p:tav tm="100000">
                                          <p:val>
                                            <p:strVal val="ppt_x"/>
                                          </p:val>
                                        </p:tav>
                                      </p:tavLst>
                                    </p:anim>
                                    <p:anim calcmode="lin" valueType="num">
                                      <p:cBhvr additive="base">
                                        <p:cTn id="95" dur="500"/>
                                        <p:tgtEl>
                                          <p:spTgt spid="15"/>
                                        </p:tgtEl>
                                        <p:attrNameLst>
                                          <p:attrName>ppt_y</p:attrName>
                                        </p:attrNameLst>
                                      </p:cBhvr>
                                      <p:tavLst>
                                        <p:tav tm="0">
                                          <p:val>
                                            <p:strVal val="ppt_y"/>
                                          </p:val>
                                        </p:tav>
                                        <p:tav tm="100000">
                                          <p:val>
                                            <p:strVal val="1+ppt_h/2"/>
                                          </p:val>
                                        </p:tav>
                                      </p:tavLst>
                                    </p:anim>
                                    <p:set>
                                      <p:cBhvr>
                                        <p:cTn id="96" dur="1" fill="hold">
                                          <p:stCondLst>
                                            <p:cond delay="499"/>
                                          </p:stCondLst>
                                        </p:cTn>
                                        <p:tgtEl>
                                          <p:spTgt spid="15"/>
                                        </p:tgtEl>
                                        <p:attrNameLst>
                                          <p:attrName>style.visibility</p:attrName>
                                        </p:attrNameLst>
                                      </p:cBhvr>
                                      <p:to>
                                        <p:strVal val="hidden"/>
                                      </p:to>
                                    </p:set>
                                  </p:childTnLst>
                                </p:cTn>
                              </p:par>
                              <p:par>
                                <p:cTn id="97" presetID="2" presetClass="exit" presetSubtype="4" fill="hold" grpId="1" nodeType="withEffect">
                                  <p:stCondLst>
                                    <p:cond delay="0"/>
                                  </p:stCondLst>
                                  <p:childTnLst>
                                    <p:anim calcmode="lin" valueType="num">
                                      <p:cBhvr additive="base">
                                        <p:cTn id="98" dur="500"/>
                                        <p:tgtEl>
                                          <p:spTgt spid="16"/>
                                        </p:tgtEl>
                                        <p:attrNameLst>
                                          <p:attrName>ppt_x</p:attrName>
                                        </p:attrNameLst>
                                      </p:cBhvr>
                                      <p:tavLst>
                                        <p:tav tm="0">
                                          <p:val>
                                            <p:strVal val="ppt_x"/>
                                          </p:val>
                                        </p:tav>
                                        <p:tav tm="100000">
                                          <p:val>
                                            <p:strVal val="ppt_x"/>
                                          </p:val>
                                        </p:tav>
                                      </p:tavLst>
                                    </p:anim>
                                    <p:anim calcmode="lin" valueType="num">
                                      <p:cBhvr additive="base">
                                        <p:cTn id="99" dur="500"/>
                                        <p:tgtEl>
                                          <p:spTgt spid="16"/>
                                        </p:tgtEl>
                                        <p:attrNameLst>
                                          <p:attrName>ppt_y</p:attrName>
                                        </p:attrNameLst>
                                      </p:cBhvr>
                                      <p:tavLst>
                                        <p:tav tm="0">
                                          <p:val>
                                            <p:strVal val="ppt_y"/>
                                          </p:val>
                                        </p:tav>
                                        <p:tav tm="100000">
                                          <p:val>
                                            <p:strVal val="1+ppt_h/2"/>
                                          </p:val>
                                        </p:tav>
                                      </p:tavLst>
                                    </p:anim>
                                    <p:set>
                                      <p:cBhvr>
                                        <p:cTn id="100" dur="1" fill="hold">
                                          <p:stCondLst>
                                            <p:cond delay="499"/>
                                          </p:stCondLst>
                                        </p:cTn>
                                        <p:tgtEl>
                                          <p:spTgt spid="16"/>
                                        </p:tgtEl>
                                        <p:attrNameLst>
                                          <p:attrName>style.visibility</p:attrName>
                                        </p:attrNameLst>
                                      </p:cBhvr>
                                      <p:to>
                                        <p:strVal val="hidden"/>
                                      </p:to>
                                    </p:set>
                                  </p:childTnLst>
                                </p:cTn>
                              </p:par>
                              <p:par>
                                <p:cTn id="101" presetID="2" presetClass="exit" presetSubtype="4" fill="hold" grpId="1" nodeType="withEffect">
                                  <p:stCondLst>
                                    <p:cond delay="0"/>
                                  </p:stCondLst>
                                  <p:childTnLst>
                                    <p:anim calcmode="lin" valueType="num">
                                      <p:cBhvr additive="base">
                                        <p:cTn id="102" dur="500"/>
                                        <p:tgtEl>
                                          <p:spTgt spid="17"/>
                                        </p:tgtEl>
                                        <p:attrNameLst>
                                          <p:attrName>ppt_x</p:attrName>
                                        </p:attrNameLst>
                                      </p:cBhvr>
                                      <p:tavLst>
                                        <p:tav tm="0">
                                          <p:val>
                                            <p:strVal val="ppt_x"/>
                                          </p:val>
                                        </p:tav>
                                        <p:tav tm="100000">
                                          <p:val>
                                            <p:strVal val="ppt_x"/>
                                          </p:val>
                                        </p:tav>
                                      </p:tavLst>
                                    </p:anim>
                                    <p:anim calcmode="lin" valueType="num">
                                      <p:cBhvr additive="base">
                                        <p:cTn id="103" dur="500"/>
                                        <p:tgtEl>
                                          <p:spTgt spid="17"/>
                                        </p:tgtEl>
                                        <p:attrNameLst>
                                          <p:attrName>ppt_y</p:attrName>
                                        </p:attrNameLst>
                                      </p:cBhvr>
                                      <p:tavLst>
                                        <p:tav tm="0">
                                          <p:val>
                                            <p:strVal val="ppt_y"/>
                                          </p:val>
                                        </p:tav>
                                        <p:tav tm="100000">
                                          <p:val>
                                            <p:strVal val="1+ppt_h/2"/>
                                          </p:val>
                                        </p:tav>
                                      </p:tavLst>
                                    </p:anim>
                                    <p:set>
                                      <p:cBhvr>
                                        <p:cTn id="104" dur="1" fill="hold">
                                          <p:stCondLst>
                                            <p:cond delay="499"/>
                                          </p:stCondLst>
                                        </p:cTn>
                                        <p:tgtEl>
                                          <p:spTgt spid="17"/>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11"/>
                                        </p:tgtEl>
                                        <p:attrNameLst>
                                          <p:attrName>ppt_x</p:attrName>
                                        </p:attrNameLst>
                                      </p:cBhvr>
                                      <p:tavLst>
                                        <p:tav tm="0">
                                          <p:val>
                                            <p:strVal val="ppt_x"/>
                                          </p:val>
                                        </p:tav>
                                        <p:tav tm="100000">
                                          <p:val>
                                            <p:strVal val="ppt_x"/>
                                          </p:val>
                                        </p:tav>
                                      </p:tavLst>
                                    </p:anim>
                                    <p:anim calcmode="lin" valueType="num">
                                      <p:cBhvr additive="base">
                                        <p:cTn id="107" dur="500"/>
                                        <p:tgtEl>
                                          <p:spTgt spid="11"/>
                                        </p:tgtEl>
                                        <p:attrNameLst>
                                          <p:attrName>ppt_y</p:attrName>
                                        </p:attrNameLst>
                                      </p:cBhvr>
                                      <p:tavLst>
                                        <p:tav tm="0">
                                          <p:val>
                                            <p:strVal val="ppt_y"/>
                                          </p:val>
                                        </p:tav>
                                        <p:tav tm="100000">
                                          <p:val>
                                            <p:strVal val="1+ppt_h/2"/>
                                          </p:val>
                                        </p:tav>
                                      </p:tavLst>
                                    </p:anim>
                                    <p:set>
                                      <p:cBhvr>
                                        <p:cTn id="108" dur="1" fill="hold">
                                          <p:stCondLst>
                                            <p:cond delay="499"/>
                                          </p:stCondLst>
                                        </p:cTn>
                                        <p:tgtEl>
                                          <p:spTgt spid="11"/>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1026"/>
                                        </p:tgtEl>
                                        <p:attrNameLst>
                                          <p:attrName>ppt_x</p:attrName>
                                        </p:attrNameLst>
                                      </p:cBhvr>
                                      <p:tavLst>
                                        <p:tav tm="0">
                                          <p:val>
                                            <p:strVal val="ppt_x"/>
                                          </p:val>
                                        </p:tav>
                                        <p:tav tm="100000">
                                          <p:val>
                                            <p:strVal val="ppt_x"/>
                                          </p:val>
                                        </p:tav>
                                      </p:tavLst>
                                    </p:anim>
                                    <p:anim calcmode="lin" valueType="num">
                                      <p:cBhvr additive="base">
                                        <p:cTn id="111" dur="500"/>
                                        <p:tgtEl>
                                          <p:spTgt spid="1026"/>
                                        </p:tgtEl>
                                        <p:attrNameLst>
                                          <p:attrName>ppt_y</p:attrName>
                                        </p:attrNameLst>
                                      </p:cBhvr>
                                      <p:tavLst>
                                        <p:tav tm="0">
                                          <p:val>
                                            <p:strVal val="ppt_y"/>
                                          </p:val>
                                        </p:tav>
                                        <p:tav tm="100000">
                                          <p:val>
                                            <p:strVal val="1+ppt_h/2"/>
                                          </p:val>
                                        </p:tav>
                                      </p:tavLst>
                                    </p:anim>
                                    <p:set>
                                      <p:cBhvr>
                                        <p:cTn id="11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2" grpId="0" animBg="1"/>
      <p:bldP spid="12" grpId="1" animBg="1"/>
      <p:bldP spid="13" grpId="0" bldLvl="0" animBg="1"/>
      <p:bldP spid="13" grpId="1" bldLvl="0" animBg="1"/>
      <p:bldP spid="14" grpId="0" animBg="1"/>
      <p:bldP spid="14" grpId="1" animBg="1"/>
      <p:bldP spid="15" grpId="0" animBg="1"/>
      <p:bldP spid="15" grpId="1" animBg="1"/>
      <p:bldP spid="16" grpId="0" animBg="1"/>
      <p:bldP spid="16" grpId="1" animBg="1"/>
      <p:bldP spid="17" grpId="0" animBg="1"/>
      <p:bldP spid="17" grpId="1" animBg="1"/>
      <p:bldP spid="18" grpId="0"/>
      <p:bldP spid="18" grpId="1"/>
      <p:bldP spid="20" grpId="0" animBg="1"/>
    </p:bldLst>
  </p:timing>
</p:sld>
</file>

<file path=ppt/tags/tag1.xml><?xml version="1.0" encoding="utf-8"?>
<p:tagLst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5656</Words>
  <Application>WPS 演示</Application>
  <PresentationFormat>全屏显示(16:9)</PresentationFormat>
  <Paragraphs>253</Paragraphs>
  <Slides>15</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Arial</vt:lpstr>
      <vt:lpstr>宋体</vt:lpstr>
      <vt:lpstr>Wingdings</vt:lpstr>
      <vt:lpstr>微软雅黑</vt:lpstr>
      <vt:lpstr>Calibri</vt:lpstr>
      <vt:lpstr>Arial Unicode MS</vt:lpstr>
      <vt:lpstr>Times New Roman</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Para. 1</vt:lpstr>
      <vt:lpstr>PowerPoint 演示文稿</vt:lpstr>
      <vt:lpstr>PowerPoint 演示文稿</vt:lpstr>
      <vt:lpstr>Shenzhou 5…Yang Liwei…     orbited the earth…</vt:lpstr>
      <vt:lpstr>PowerPoint 演示文稿</vt:lpstr>
      <vt:lpstr>PowerPoint 演示文稿</vt:lpstr>
      <vt:lpstr>Analyse the structure  and  summarize the passage</vt:lpstr>
      <vt:lpstr>Space: The Final Frontier</vt:lpstr>
      <vt:lpstr>PowerPoint 演示文稿</vt:lpstr>
      <vt:lpstr>Assignment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gbf</dc:creator>
  <cp:lastModifiedBy>南山有谷堆</cp:lastModifiedBy>
  <cp:revision>112</cp:revision>
  <dcterms:created xsi:type="dcterms:W3CDTF">2020-11-18T07:49:00Z</dcterms:created>
  <dcterms:modified xsi:type="dcterms:W3CDTF">2020-12-17T07:09:52Z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