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3"/>
    <p:sldId id="261" r:id="rId4"/>
    <p:sldId id="267" r:id="rId5"/>
    <p:sldId id="260" r:id="rId6"/>
    <p:sldId id="269" r:id="rId7"/>
    <p:sldId id="268" r:id="rId8"/>
    <p:sldId id="256" r:id="rId9"/>
    <p:sldId id="257" r:id="rId10"/>
    <p:sldId id="259" r:id="rId11"/>
    <p:sldId id="275" r:id="rId12"/>
    <p:sldId id="281" r:id="rId13"/>
    <p:sldId id="279" r:id="rId14"/>
    <p:sldId id="27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34" y="-86"/>
      </p:cViewPr>
      <p:guideLst>
        <p:guide orient="horz" pos="210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E13CBFF-E096-40A1-A33D-F6242E39A93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E5F97C-73DC-4C34-87E2-E6534942AB2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3CBFF-E096-40A1-A33D-F6242E39A93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5F97C-73DC-4C34-87E2-E6534942AB23}"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佳作赏析</a:t>
            </a:r>
            <a:endParaRPr 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2" name="组合 1"/>
          <p:cNvGrpSpPr/>
          <p:nvPr/>
        </p:nvGrpSpPr>
        <p:grpSpPr>
          <a:xfrm>
            <a:off x="1711325" y="80645"/>
            <a:ext cx="7183755" cy="6668135"/>
            <a:chOff x="2710" y="63"/>
            <a:chExt cx="11580" cy="10744"/>
          </a:xfrm>
        </p:grpSpPr>
        <p:pic>
          <p:nvPicPr>
            <p:cNvPr id="4" name="图片 3"/>
            <p:cNvPicPr>
              <a:picLocks noChangeAspect="1"/>
            </p:cNvPicPr>
            <p:nvPr/>
          </p:nvPicPr>
          <p:blipFill>
            <a:blip r:embed="rId1"/>
            <a:srcRect l="10772" t="10536" r="13882" b="12950"/>
            <a:stretch>
              <a:fillRect/>
            </a:stretch>
          </p:blipFill>
          <p:spPr>
            <a:xfrm>
              <a:off x="2710" y="63"/>
              <a:ext cx="11580" cy="5434"/>
            </a:xfrm>
            <a:prstGeom prst="rect">
              <a:avLst/>
            </a:prstGeom>
          </p:spPr>
        </p:pic>
        <p:pic>
          <p:nvPicPr>
            <p:cNvPr id="5" name="图片 4"/>
            <p:cNvPicPr>
              <a:picLocks noChangeAspect="1"/>
            </p:cNvPicPr>
            <p:nvPr/>
          </p:nvPicPr>
          <p:blipFill>
            <a:blip r:embed="rId2"/>
            <a:srcRect l="11313" t="10885" r="13444" b="14442"/>
            <a:stretch>
              <a:fillRect/>
            </a:stretch>
          </p:blipFill>
          <p:spPr>
            <a:xfrm>
              <a:off x="2710" y="5497"/>
              <a:ext cx="11579" cy="5310"/>
            </a:xfrm>
            <a:prstGeom prst="rect">
              <a:avLst/>
            </a:prstGeom>
          </p:spPr>
        </p:pic>
      </p:grpSp>
      <p:sp>
        <p:nvSpPr>
          <p:cNvPr id="6" name="文本框 5"/>
          <p:cNvSpPr txBox="1"/>
          <p:nvPr/>
        </p:nvSpPr>
        <p:spPr>
          <a:xfrm>
            <a:off x="9648825" y="183515"/>
            <a:ext cx="1871345" cy="368300"/>
          </a:xfrm>
          <a:prstGeom prst="rect">
            <a:avLst/>
          </a:prstGeom>
          <a:noFill/>
        </p:spPr>
        <p:txBody>
          <a:bodyPr wrap="square" rtlCol="0">
            <a:spAutoFit/>
          </a:bodyPr>
          <a:p>
            <a:r>
              <a:rPr lang="zh-CN" altLang="en-US"/>
              <a:t>阅卷给分：</a:t>
            </a:r>
            <a:r>
              <a:rPr lang="en-US" altLang="zh-CN"/>
              <a:t>22</a:t>
            </a:r>
            <a:r>
              <a:rPr lang="zh-CN" altLang="en-US"/>
              <a:t>分</a:t>
            </a:r>
            <a:endParaRPr lang="zh-CN" altLang="en-US"/>
          </a:p>
        </p:txBody>
      </p:sp>
      <p:sp>
        <p:nvSpPr>
          <p:cNvPr id="8" name="文本框 7"/>
          <p:cNvSpPr txBox="1"/>
          <p:nvPr/>
        </p:nvSpPr>
        <p:spPr>
          <a:xfrm>
            <a:off x="9238615" y="2275205"/>
            <a:ext cx="2691765" cy="2306955"/>
          </a:xfrm>
          <a:prstGeom prst="rect">
            <a:avLst/>
          </a:prstGeom>
          <a:noFill/>
        </p:spPr>
        <p:txBody>
          <a:bodyPr wrap="square" rtlCol="0">
            <a:spAutoFit/>
          </a:bodyPr>
          <a:p>
            <a:r>
              <a:rPr lang="zh-CN" altLang="en-US" sz="2400" b="1">
                <a:solidFill>
                  <a:srgbClr val="0000FF"/>
                </a:solidFill>
              </a:rPr>
              <a:t>情节合理</a:t>
            </a:r>
            <a:endParaRPr lang="zh-CN" altLang="en-US" sz="2400" b="1">
              <a:solidFill>
                <a:srgbClr val="0000FF"/>
              </a:solidFill>
            </a:endParaRPr>
          </a:p>
          <a:p>
            <a:endParaRPr lang="zh-CN" altLang="en-US" sz="2400" b="1">
              <a:solidFill>
                <a:srgbClr val="0000FF"/>
              </a:solidFill>
            </a:endParaRPr>
          </a:p>
          <a:p>
            <a:r>
              <a:rPr lang="zh-CN" altLang="en-US" sz="2400" b="1">
                <a:solidFill>
                  <a:srgbClr val="0000FF"/>
                </a:solidFill>
              </a:rPr>
              <a:t>部分用词不够准确、不符合文意；</a:t>
            </a:r>
            <a:endParaRPr lang="zh-CN" altLang="en-US" sz="2400" b="1">
              <a:solidFill>
                <a:srgbClr val="0000FF"/>
              </a:solidFill>
            </a:endParaRPr>
          </a:p>
          <a:p>
            <a:r>
              <a:rPr lang="zh-CN" altLang="en-US" sz="2400" b="1">
                <a:solidFill>
                  <a:srgbClr val="0000FF"/>
                </a:solidFill>
              </a:rPr>
              <a:t>衔接与连贯不够</a:t>
            </a:r>
            <a:endParaRPr lang="zh-CN" altLang="en-US" sz="2400" b="1">
              <a:solidFill>
                <a:srgbClr val="0000FF"/>
              </a:solidFill>
            </a:endParaRPr>
          </a:p>
          <a:p>
            <a:endParaRPr lang="zh-CN" altLang="en-US" sz="2400" b="1">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1765" y="853440"/>
            <a:ext cx="11760835" cy="5631180"/>
          </a:xfrm>
          <a:prstGeom prst="rect">
            <a:avLst/>
          </a:prstGeom>
          <a:noFill/>
          <a:ln w="9525">
            <a:noFill/>
          </a:ln>
        </p:spPr>
        <p:txBody>
          <a:bodyPr wrap="square">
            <a:spAutoFit/>
          </a:bodyPr>
          <a:p>
            <a:pPr indent="0" algn="just"/>
            <a:r>
              <a:rPr lang="en-US" sz="2400" b="0" i="1">
                <a:latin typeface="Calibri" panose="020F0502020204030204" charset="0"/>
                <a:ea typeface="宋体" panose="02010600030101010101" pitchFamily="2" charset="-122"/>
                <a:cs typeface="Times New Roman" panose="02020603050405020304" pitchFamily="18" charset="0"/>
              </a:rPr>
              <a:t>Glancing down at my jeans and my old sneakers, I wished I hadn’t come.</a:t>
            </a:r>
            <a:r>
              <a:rPr lang="en-US" sz="2400" b="0">
                <a:latin typeface="Calibri" panose="020F0502020204030204" charset="0"/>
                <a:ea typeface="宋体" panose="02010600030101010101" pitchFamily="2" charset="-122"/>
                <a:cs typeface="Times New Roman" panose="02020603050405020304" pitchFamily="18" charset="0"/>
              </a:rPr>
              <a:t> The frustration kept mounting in my heart while the perfect “</a:t>
            </a:r>
            <a:r>
              <a:rPr lang="en-US" sz="24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chatterbox</a:t>
            </a:r>
            <a:r>
              <a:rPr lang="en-US" sz="2400" b="0">
                <a:latin typeface="Calibri" panose="020F0502020204030204" charset="0"/>
                <a:ea typeface="宋体" panose="02010600030101010101" pitchFamily="2" charset="-122"/>
                <a:cs typeface="Times New Roman" panose="02020603050405020304" pitchFamily="18" charset="0"/>
              </a:rPr>
              <a:t>” (</a:t>
            </a:r>
            <a:r>
              <a:rPr lang="zh-CN" altLang="en-US" sz="2000" b="0">
                <a:latin typeface="Calibri" panose="020F0502020204030204" charset="0"/>
                <a:ea typeface="宋体" panose="02010600030101010101" pitchFamily="2" charset="-122"/>
                <a:cs typeface="Times New Roman" panose="02020603050405020304" pitchFamily="18" charset="0"/>
              </a:rPr>
              <a:t>话痨，体现心情</a:t>
            </a:r>
            <a:r>
              <a:rPr lang="en-US" sz="2400" b="0">
                <a:latin typeface="Calibri" panose="020F0502020204030204" charset="0"/>
                <a:ea typeface="宋体" panose="02010600030101010101" pitchFamily="2" charset="-122"/>
                <a:cs typeface="Times New Roman" panose="02020603050405020304" pitchFamily="18" charset="0"/>
              </a:rPr>
              <a:t>) rocked and my favorite chair squawked noisily. But I had to force a smile, pretending to be enthusiastic. Seeming to notice my uneasiness, Maya stopped and cast a concerned look at me. Silence fell and I was nearly overwhelmed by enormous awkwardness. After a while, she </a:t>
            </a:r>
            <a:r>
              <a:rPr lang="en-US" sz="24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broke the ice</a:t>
            </a:r>
            <a:r>
              <a:rPr lang="en-US" sz="2400" b="0">
                <a:latin typeface="Calibri" panose="020F0502020204030204" charset="0"/>
                <a:ea typeface="宋体" panose="02010600030101010101" pitchFamily="2" charset="-122"/>
                <a:cs typeface="Times New Roman" panose="02020603050405020304" pitchFamily="18" charset="0"/>
              </a:rPr>
              <a:t> (</a:t>
            </a:r>
            <a:r>
              <a:rPr lang="zh-CN" altLang="en-US" sz="2000" b="0">
                <a:latin typeface="Calibri" panose="020F0502020204030204" charset="0"/>
                <a:ea typeface="宋体" panose="02010600030101010101" pitchFamily="2" charset="-122"/>
                <a:cs typeface="Times New Roman" panose="02020603050405020304" pitchFamily="18" charset="0"/>
              </a:rPr>
              <a:t>破冰</a:t>
            </a:r>
            <a:r>
              <a:rPr lang="en-US" sz="2400" b="0">
                <a:latin typeface="Calibri" panose="020F0502020204030204" charset="0"/>
                <a:ea typeface="宋体" panose="02010600030101010101" pitchFamily="2" charset="-122"/>
                <a:cs typeface="Times New Roman" panose="02020603050405020304" pitchFamily="18" charset="0"/>
              </a:rPr>
              <a:t>), talking about my school life. How could she know that? I looked up to her in confusion. Surprisingly, she </a:t>
            </a:r>
            <a:r>
              <a:rPr lang="en-US" sz="24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detailed </a:t>
            </a:r>
            <a:r>
              <a:rPr lang="en-US" sz="2400" b="0">
                <a:latin typeface="Calibri" panose="020F0502020204030204" charset="0"/>
                <a:ea typeface="宋体" panose="02010600030101010101" pitchFamily="2" charset="-122"/>
                <a:cs typeface="Times New Roman" panose="02020603050405020304" pitchFamily="18" charset="0"/>
              </a:rPr>
              <a:t>my baseball match, weekend getaways and even my voluntary work in local nursery I attended that morning. (99 words) </a:t>
            </a:r>
            <a:r>
              <a:rPr lang="en-US" sz="2400" b="0" i="1">
                <a:latin typeface="Calibri" panose="020F0502020204030204" charset="0"/>
                <a:ea typeface="宋体" panose="02010600030101010101" pitchFamily="2" charset="-122"/>
                <a:cs typeface="Times New Roman" panose="02020603050405020304" pitchFamily="18" charset="0"/>
              </a:rPr>
              <a:t>“How do you know all these things about me?” I asked.</a:t>
            </a:r>
            <a:r>
              <a:rPr lang="en-US" sz="2400" b="0">
                <a:latin typeface="Calibri" panose="020F0502020204030204" charset="0"/>
                <a:ea typeface="宋体" panose="02010600030101010101" pitchFamily="2" charset="-122"/>
                <a:cs typeface="Times New Roman" panose="02020603050405020304" pitchFamily="18" charset="0"/>
              </a:rPr>
              <a:t> A mixture of surprise and suspicion welled up in my mind. After all, we had never been in contact for four years. “Gramma always shares with me your life.” Her words </a:t>
            </a:r>
            <a:r>
              <a:rPr lang="en-US" sz="24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floated into my ears</a:t>
            </a:r>
            <a:r>
              <a:rPr lang="en-US" sz="2400" b="0">
                <a:latin typeface="Calibri" panose="020F0502020204030204" charset="0"/>
                <a:ea typeface="宋体" panose="02010600030101010101" pitchFamily="2" charset="-122"/>
                <a:cs typeface="Times New Roman" panose="02020603050405020304" pitchFamily="18" charset="0"/>
              </a:rPr>
              <a:t> as I met her knowing look. It was at that moment that the wall standing between us </a:t>
            </a:r>
            <a:r>
              <a:rPr lang="en-US" sz="24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collapsed</a:t>
            </a:r>
            <a:r>
              <a:rPr lang="en-US" sz="2400" b="0">
                <a:latin typeface="Calibri" panose="020F0502020204030204" charset="0"/>
                <a:ea typeface="宋体" panose="02010600030101010101" pitchFamily="2" charset="-122"/>
                <a:cs typeface="Times New Roman" panose="02020603050405020304" pitchFamily="18" charset="0"/>
              </a:rPr>
              <a:t>, instead, a bond was rebuilt, reminding me of the lost pieces of those sweet memories. During the afternoon, the living room </a:t>
            </a:r>
            <a:r>
              <a:rPr lang="en-US" sz="24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was brimming with</a:t>
            </a:r>
            <a:r>
              <a:rPr lang="en-US" sz="2400" b="0">
                <a:latin typeface="Calibri" panose="020F0502020204030204" charset="0"/>
                <a:ea typeface="宋体" panose="02010600030101010101" pitchFamily="2" charset="-122"/>
                <a:cs typeface="Times New Roman" panose="02020603050405020304" pitchFamily="18" charset="0"/>
              </a:rPr>
              <a:t> (</a:t>
            </a:r>
            <a:r>
              <a:rPr lang="zh-CN" altLang="en-US" sz="2000" b="0">
                <a:latin typeface="Calibri" panose="020F0502020204030204" charset="0"/>
                <a:ea typeface="宋体" panose="02010600030101010101" pitchFamily="2" charset="-122"/>
                <a:cs typeface="Times New Roman" panose="02020603050405020304" pitchFamily="18" charset="0"/>
              </a:rPr>
              <a:t>充满；洋溢着</a:t>
            </a:r>
            <a:r>
              <a:rPr lang="en-US" sz="2400" b="0">
                <a:latin typeface="Calibri" panose="020F0502020204030204" charset="0"/>
                <a:ea typeface="宋体" panose="02010600030101010101" pitchFamily="2" charset="-122"/>
                <a:cs typeface="Times New Roman" panose="02020603050405020304" pitchFamily="18" charset="0"/>
              </a:rPr>
              <a:t>) our laughters. I finally understood Gramma was right, and thanks to her, we indeed knew each other better. (97 words)</a:t>
            </a:r>
            <a:endParaRPr lang="en-US" altLang="en-US" sz="2400" b="0">
              <a:latin typeface="Calibri" panose="020F0502020204030204" charset="0"/>
              <a:ea typeface="宋体" panose="02010600030101010101" pitchFamily="2" charset="-122"/>
              <a:cs typeface="Times New Roman" panose="02020603050405020304" pitchFamily="18" charset="0"/>
            </a:endParaRPr>
          </a:p>
        </p:txBody>
      </p:sp>
      <p:sp>
        <p:nvSpPr>
          <p:cNvPr id="7" name="文本框 6"/>
          <p:cNvSpPr txBox="1"/>
          <p:nvPr/>
        </p:nvSpPr>
        <p:spPr>
          <a:xfrm>
            <a:off x="151765" y="137795"/>
            <a:ext cx="4062730" cy="460375"/>
          </a:xfrm>
          <a:prstGeom prst="rect">
            <a:avLst/>
          </a:prstGeom>
          <a:noFill/>
        </p:spPr>
        <p:txBody>
          <a:bodyPr wrap="square" rtlCol="0">
            <a:spAutoFit/>
            <a:scene3d>
              <a:camera prst="orthographicFront"/>
              <a:lightRig rig="threePt" dir="t"/>
            </a:scene3d>
          </a:bodyPr>
          <a:p>
            <a:r>
              <a:rPr 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佳作赏析</a:t>
            </a:r>
            <a:r>
              <a:rPr lang="en-US" alt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修改稿</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9235" y="598170"/>
            <a:ext cx="11733530" cy="5908040"/>
          </a:xfrm>
          <a:prstGeom prst="rect">
            <a:avLst/>
          </a:prstGeom>
          <a:noFill/>
          <a:ln w="9525">
            <a:noFill/>
          </a:ln>
        </p:spPr>
        <p:txBody>
          <a:bodyPr wrap="square">
            <a:spAutoFit/>
          </a:bodyPr>
          <a:p>
            <a:pPr indent="0" algn="just"/>
            <a:r>
              <a:rPr lang="en-US" sz="2100" i="1">
                <a:latin typeface="Calibri" panose="020F0502020204030204" charset="0"/>
                <a:ea typeface="宋体" panose="02010600030101010101" pitchFamily="2" charset="-122"/>
                <a:cs typeface="Times New Roman" panose="02020603050405020304" pitchFamily="18" charset="0"/>
              </a:rPr>
              <a:t>Glancing down at my jeans and my old sneakers, I wished I hadn’t come</a:t>
            </a:r>
            <a:r>
              <a:rPr lang="en-US" sz="2100" b="0" i="1">
                <a:latin typeface="Calibri" panose="020F0502020204030204" charset="0"/>
                <a:ea typeface="宋体" panose="02010600030101010101" pitchFamily="2" charset="-122"/>
                <a:cs typeface="Times New Roman" panose="02020603050405020304" pitchFamily="18" charset="0"/>
              </a:rPr>
              <a:t>.</a:t>
            </a:r>
            <a:r>
              <a:rPr lang="en-US" sz="2100" b="0">
                <a:latin typeface="Calibri" panose="020F0502020204030204" charset="0"/>
                <a:ea typeface="宋体" panose="02010600030101010101" pitchFamily="2" charset="-122"/>
                <a:cs typeface="Times New Roman" panose="02020603050405020304" pitchFamily="18" charset="0"/>
              </a:rPr>
              <a:t> Her nice haircut, trendy outfit and graceful manner all made me feel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inferior</a:t>
            </a:r>
            <a:r>
              <a:rPr lang="en-US" sz="2100" b="0">
                <a:latin typeface="Calibri" panose="020F0502020204030204" charset="0"/>
                <a:ea typeface="宋体" panose="02010600030101010101" pitchFamily="2" charset="-122"/>
                <a:cs typeface="Times New Roman" panose="02020603050405020304" pitchFamily="18" charset="0"/>
              </a:rPr>
              <a:t>.</a:t>
            </a:r>
            <a:r>
              <a:rPr lang="en-US" sz="2100" b="0">
                <a:solidFill>
                  <a:srgbClr val="0000FF"/>
                </a:solidFill>
                <a:latin typeface="Calibri" panose="020F0502020204030204" charset="0"/>
                <a:ea typeface="宋体" panose="02010600030101010101" pitchFamily="2" charset="-122"/>
                <a:cs typeface="Times New Roman" panose="02020603050405020304" pitchFamily="18" charset="0"/>
              </a:rPr>
              <a:t> </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rPr>
              <a:t>(</a:t>
            </a:r>
            <a:r>
              <a:rPr lang="zh-CN" altLang="en-US" sz="2100" b="1">
                <a:solidFill>
                  <a:srgbClr val="0000FF"/>
                </a:solidFill>
                <a:latin typeface="Calibri" panose="020F0502020204030204" charset="0"/>
                <a:ea typeface="宋体" panose="02010600030101010101" pitchFamily="2" charset="-122"/>
                <a:cs typeface="Times New Roman" panose="02020603050405020304" pitchFamily="18" charset="0"/>
              </a:rPr>
              <a:t>原因：自惭形秽</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rPr>
              <a:t>) </a:t>
            </a:r>
            <a:r>
              <a:rPr lang="en-US" sz="2100" b="0">
                <a:latin typeface="Calibri" panose="020F0502020204030204" charset="0"/>
                <a:ea typeface="宋体" panose="02010600030101010101" pitchFamily="2" charset="-122"/>
                <a:cs typeface="Times New Roman" panose="02020603050405020304" pitchFamily="18" charset="0"/>
              </a:rPr>
              <a:t>How could she be so perfect? I thought to myself, my head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cluttered with (</a:t>
            </a:r>
            <a:r>
              <a:rPr lang="zh-CN" alt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塞满</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 </a:t>
            </a:r>
            <a:r>
              <a:rPr lang="en-US" sz="2100" b="0">
                <a:latin typeface="Calibri" panose="020F0502020204030204" charset="0"/>
                <a:ea typeface="宋体" panose="02010600030101010101" pitchFamily="2" charset="-122"/>
                <a:cs typeface="Times New Roman" panose="02020603050405020304" pitchFamily="18" charset="0"/>
              </a:rPr>
              <a:t>a mix of jealousy and embarrassment.</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rPr>
              <a:t>(想法+情绪) </a:t>
            </a:r>
            <a:r>
              <a:rPr lang="en-US" sz="2100" b="0">
                <a:latin typeface="Calibri" panose="020F0502020204030204" charset="0"/>
                <a:ea typeface="宋体" panose="02010600030101010101" pitchFamily="2" charset="-122"/>
                <a:cs typeface="Times New Roman" panose="02020603050405020304" pitchFamily="18" charset="0"/>
              </a:rPr>
              <a:t>Despite that, I still managed a smile and nodded every now and then as she was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lecturing</a:t>
            </a:r>
            <a:r>
              <a:rPr lang="en-US" sz="2100" b="0">
                <a:latin typeface="Calibri" panose="020F0502020204030204" charset="0"/>
                <a:ea typeface="宋体" panose="02010600030101010101" pitchFamily="2" charset="-122"/>
                <a:cs typeface="Times New Roman" panose="02020603050405020304" pitchFamily="18" charset="0"/>
              </a:rPr>
              <a:t> her experiences- what I had already heard of from Gramma for a thousand times</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a:t>
            </a:r>
            <a:r>
              <a:rPr lang="en-US" sz="2100" b="0">
                <a:latin typeface="Calibri" panose="020F0502020204030204" charset="0"/>
                <a:ea typeface="宋体" panose="02010600030101010101" pitchFamily="2" charset="-122"/>
                <a:cs typeface="Times New Roman" panose="02020603050405020304" pitchFamily="18" charset="0"/>
              </a:rPr>
              <a:t> </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zh-CN"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互动</a:t>
            </a:r>
            <a:r>
              <a:rPr lang="en-US" altLang="zh-CN"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zh-CN" alt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情绪体现</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en-US" sz="2100" b="0">
                <a:latin typeface="Calibri" panose="020F0502020204030204" charset="0"/>
                <a:ea typeface="宋体" panose="02010600030101010101" pitchFamily="2" charset="-122"/>
                <a:cs typeface="Times New Roman" panose="02020603050405020304" pitchFamily="18" charset="0"/>
              </a:rPr>
              <a:t> Time dragged, and the constant squawks of Grandpa’s rocker made it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accumulatingly unbearable</a:t>
            </a:r>
            <a:r>
              <a:rPr lang="en-US" sz="2100" b="0">
                <a:latin typeface="Calibri" panose="020F0502020204030204" charset="0"/>
                <a:ea typeface="宋体" panose="02010600030101010101" pitchFamily="2" charset="-122"/>
                <a:cs typeface="Times New Roman" panose="02020603050405020304" pitchFamily="18" charset="0"/>
              </a:rPr>
              <a:t>. </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rPr>
              <a:t>(</a:t>
            </a:r>
            <a:r>
              <a:rPr lang="zh-CN" altLang="en-US" sz="2100" b="1">
                <a:solidFill>
                  <a:srgbClr val="0000FF"/>
                </a:solidFill>
                <a:latin typeface="Calibri" panose="020F0502020204030204" charset="0"/>
                <a:ea typeface="宋体" panose="02010600030101010101" pitchFamily="2" charset="-122"/>
                <a:cs typeface="Times New Roman" panose="02020603050405020304" pitchFamily="18" charset="0"/>
              </a:rPr>
              <a:t>情绪升级</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rPr>
              <a:t>)</a:t>
            </a:r>
            <a:r>
              <a:rPr lang="en-US" sz="2100" b="0">
                <a:latin typeface="Calibri" panose="020F0502020204030204" charset="0"/>
                <a:ea typeface="宋体" panose="02010600030101010101" pitchFamily="2" charset="-122"/>
                <a:cs typeface="Times New Roman" panose="02020603050405020304" pitchFamily="18" charset="0"/>
              </a:rPr>
              <a:t> I was about to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excuse myself off </a:t>
            </a:r>
            <a:r>
              <a:rPr lang="en-US" sz="2100" b="0">
                <a:latin typeface="Calibri" panose="020F0502020204030204" charset="0"/>
                <a:ea typeface="宋体" panose="02010600030101010101" pitchFamily="2" charset="-122"/>
                <a:cs typeface="Times New Roman" panose="02020603050405020304" pitchFamily="18" charset="0"/>
              </a:rPr>
              <a:t>the living room when Maya said admiringly, “How does it feel winning the baseball match? I’ve never claimed the top spot.” Ignoring the apparent astonishment on my face, she continued mentioning my recent improvement in math and other private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trivia (</a:t>
            </a:r>
            <a:r>
              <a:rPr lang="zh-CN" alt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琐事</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a:t>
            </a:r>
            <a:r>
              <a:rPr lang="en-US" sz="2100" b="0">
                <a:latin typeface="Calibri" panose="020F0502020204030204" charset="0"/>
                <a:ea typeface="宋体" panose="02010600030101010101" pitchFamily="2" charset="-122"/>
                <a:cs typeface="Times New Roman" panose="02020603050405020304" pitchFamily="18" charset="0"/>
              </a:rPr>
              <a:t>.</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zh-CN" alt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转折点</a:t>
            </a:r>
            <a:r>
              <a:rPr lang="en-US" altLang="zh-CN"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zh-CN" alt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衔接下文</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en-US" sz="2100" b="0">
                <a:latin typeface="Calibri" panose="020F0502020204030204" charset="0"/>
                <a:ea typeface="宋体" panose="02010600030101010101" pitchFamily="2" charset="-122"/>
                <a:cs typeface="Times New Roman" panose="02020603050405020304" pitchFamily="18" charset="0"/>
              </a:rPr>
              <a:t> (130 words)      </a:t>
            </a:r>
            <a:endParaRPr lang="en-US" sz="2100" b="0">
              <a:latin typeface="Calibri" panose="020F0502020204030204" charset="0"/>
              <a:ea typeface="宋体" panose="02010600030101010101" pitchFamily="2" charset="-122"/>
              <a:cs typeface="Times New Roman" panose="02020603050405020304" pitchFamily="18" charset="0"/>
            </a:endParaRPr>
          </a:p>
          <a:p>
            <a:pPr indent="0" algn="just"/>
            <a:r>
              <a:rPr lang="en-US" sz="2100" b="0" i="1">
                <a:latin typeface="Calibri" panose="020F0502020204030204" charset="0"/>
                <a:ea typeface="宋体" panose="02010600030101010101" pitchFamily="2" charset="-122"/>
                <a:cs typeface="Times New Roman" panose="02020603050405020304" pitchFamily="18" charset="0"/>
              </a:rPr>
              <a:t>“How do you know all these things about me?” I asked.</a:t>
            </a:r>
            <a:r>
              <a:rPr lang="en-US" sz="2100" b="0">
                <a:latin typeface="Calibri" panose="020F0502020204030204" charset="0"/>
                <a:ea typeface="宋体" panose="02010600030101010101" pitchFamily="2" charset="-122"/>
                <a:cs typeface="Times New Roman" panose="02020603050405020304" pitchFamily="18" charset="0"/>
              </a:rPr>
              <a:t> “It was Gramma!” she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grumbled (</a:t>
            </a:r>
            <a:r>
              <a:rPr lang="zh-CN" altLang="en-US" sz="20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咕哝，抱怨</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a:t>
            </a:r>
            <a:r>
              <a:rPr lang="en-US" sz="2100" b="0">
                <a:latin typeface="Calibri" panose="020F0502020204030204" charset="0"/>
                <a:ea typeface="宋体" panose="02010600030101010101" pitchFamily="2" charset="-122"/>
                <a:cs typeface="Times New Roman" panose="02020603050405020304" pitchFamily="18" charset="0"/>
              </a:rPr>
              <a:t>, “She talked a lot about you on the phone. I rather envy you.”</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zh-CN"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真相</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en-US" sz="2100" b="0">
                <a:latin typeface="Calibri" panose="020F0502020204030204" charset="0"/>
                <a:ea typeface="宋体" panose="02010600030101010101" pitchFamily="2" charset="-122"/>
                <a:cs typeface="Times New Roman" panose="02020603050405020304" pitchFamily="18" charset="0"/>
              </a:rPr>
              <a:t> Her words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came as a heavy blow</a:t>
            </a:r>
            <a:r>
              <a:rPr lang="en-US" sz="2100" b="0">
                <a:latin typeface="Calibri" panose="020F0502020204030204" charset="0"/>
                <a:ea typeface="宋体" panose="02010600030101010101" pitchFamily="2" charset="-122"/>
                <a:cs typeface="Times New Roman" panose="02020603050405020304" pitchFamily="18" charset="0"/>
              </a:rPr>
              <a:t> in my heart.</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zh-CN"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情绪</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en-US" sz="2100" b="0">
                <a:latin typeface="Calibri" panose="020F0502020204030204" charset="0"/>
                <a:ea typeface="宋体" panose="02010600030101010101" pitchFamily="2" charset="-122"/>
                <a:cs typeface="Times New Roman" panose="02020603050405020304" pitchFamily="18" charset="0"/>
              </a:rPr>
              <a:t> It turned out Gramma had always been the bridge between us,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bonding </a:t>
            </a:r>
            <a:r>
              <a:rPr lang="en-US" sz="2100" b="0">
                <a:latin typeface="Calibri" panose="020F0502020204030204" charset="0"/>
                <a:ea typeface="宋体" panose="02010600030101010101" pitchFamily="2" charset="-122"/>
                <a:cs typeface="Times New Roman" panose="02020603050405020304" pitchFamily="18" charset="0"/>
              </a:rPr>
              <a:t>us with her special attention, and more importantly, her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storytelling</a:t>
            </a:r>
            <a:r>
              <a:rPr lang="en-US" sz="2100" b="0">
                <a:latin typeface="Calibri" panose="020F0502020204030204" charset="0"/>
                <a:ea typeface="宋体" panose="02010600030101010101" pitchFamily="2" charset="-122"/>
                <a:cs typeface="Times New Roman" panose="02020603050405020304" pitchFamily="18" charset="0"/>
              </a:rPr>
              <a:t>”. </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zh-CN"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成长：认知</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en-US" sz="2100" b="0">
                <a:latin typeface="Calibri" panose="020F0502020204030204" charset="0"/>
                <a:ea typeface="宋体" panose="02010600030101010101" pitchFamily="2" charset="-122"/>
                <a:cs typeface="Times New Roman" panose="02020603050405020304" pitchFamily="18" charset="0"/>
              </a:rPr>
              <a:t> Later that afternoon, both of us found back the lost delight we had had four years ago through chatting about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more than “told” stories</a:t>
            </a:r>
            <a:r>
              <a:rPr lang="en-US" sz="2100" b="0">
                <a:latin typeface="Calibri" panose="020F0502020204030204" charset="0"/>
                <a:ea typeface="宋体" panose="02010600030101010101" pitchFamily="2" charset="-122"/>
                <a:cs typeface="Times New Roman" panose="02020603050405020304" pitchFamily="18" charset="0"/>
              </a:rPr>
              <a:t> over the hot tea prepared by Gramma. </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zh-CN"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互动变化</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 </a:t>
            </a:r>
            <a:r>
              <a:rPr lang="en-US" sz="2100" b="0">
                <a:latin typeface="Calibri" panose="020F0502020204030204" charset="0"/>
                <a:ea typeface="宋体" panose="02010600030101010101" pitchFamily="2" charset="-122"/>
                <a:cs typeface="Times New Roman" panose="02020603050405020304" pitchFamily="18" charset="0"/>
              </a:rPr>
              <a:t>After Maya left, I gave Gramma a bear hug and thanked her for giving us a place to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reconnect </a:t>
            </a:r>
            <a:r>
              <a:rPr lang="en-US" sz="2100" b="0">
                <a:latin typeface="Calibri" panose="020F0502020204030204" charset="0"/>
                <a:ea typeface="宋体" panose="02010600030101010101" pitchFamily="2" charset="-122"/>
                <a:cs typeface="Times New Roman" panose="02020603050405020304" pitchFamily="18" charset="0"/>
              </a:rPr>
              <a:t>and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showering us with</a:t>
            </a:r>
            <a:r>
              <a:rPr lang="en-US" sz="2100" b="0">
                <a:latin typeface="Calibri" panose="020F0502020204030204" charset="0"/>
                <a:ea typeface="宋体" panose="02010600030101010101" pitchFamily="2" charset="-122"/>
                <a:cs typeface="Times New Roman" panose="02020603050405020304" pitchFamily="18" charset="0"/>
              </a:rPr>
              <a:t> unspoken love. With a settled heart, I fell sound asleep early at night, enjoying a sweet dream of </a:t>
            </a:r>
            <a:r>
              <a:rPr lang="en-US" sz="2100" b="1">
                <a:solidFill>
                  <a:srgbClr val="FF0000"/>
                </a:solidFill>
                <a:effectLst>
                  <a:glow rad="139700">
                    <a:schemeClr val="accent2">
                      <a:satMod val="175000"/>
                      <a:alpha val="40000"/>
                    </a:schemeClr>
                  </a:glow>
                </a:effectLst>
                <a:latin typeface="Calibri" panose="020F0502020204030204" charset="0"/>
                <a:ea typeface="宋体" panose="02010600030101010101" pitchFamily="2" charset="-122"/>
                <a:cs typeface="Times New Roman" panose="02020603050405020304" pitchFamily="18" charset="0"/>
              </a:rPr>
              <a:t>regaining </a:t>
            </a:r>
            <a:r>
              <a:rPr lang="en-US" sz="2100" b="0">
                <a:latin typeface="Calibri" panose="020F0502020204030204" charset="0"/>
                <a:ea typeface="宋体" panose="02010600030101010101" pitchFamily="2" charset="-122"/>
                <a:cs typeface="Times New Roman" panose="02020603050405020304" pitchFamily="18" charset="0"/>
              </a:rPr>
              <a:t>a wonderful cousin.</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zh-CN"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成长：行为</a:t>
            </a:r>
            <a:r>
              <a:rPr lang="en-US" sz="2100" b="1">
                <a:solidFill>
                  <a:srgbClr val="0000FF"/>
                </a:solidFill>
                <a:latin typeface="Calibri" panose="020F0502020204030204" charset="0"/>
                <a:ea typeface="宋体" panose="02010600030101010101" pitchFamily="2" charset="-122"/>
                <a:cs typeface="Times New Roman" panose="02020603050405020304" pitchFamily="18" charset="0"/>
                <a:sym typeface="+mn-ea"/>
              </a:rPr>
              <a:t>)</a:t>
            </a:r>
            <a:r>
              <a:rPr lang="en-US" sz="2100" b="0">
                <a:latin typeface="Calibri" panose="020F0502020204030204" charset="0"/>
                <a:ea typeface="宋体" panose="02010600030101010101" pitchFamily="2" charset="-122"/>
                <a:cs typeface="Times New Roman" panose="02020603050405020304" pitchFamily="18" charset="0"/>
              </a:rPr>
              <a:t> (135 words)</a:t>
            </a:r>
            <a:endParaRPr lang="en-US" altLang="en-US" sz="2100" b="0">
              <a:latin typeface="Calibri" panose="020F0502020204030204" charset="0"/>
              <a:ea typeface="宋体" panose="02010600030101010101" pitchFamily="2" charset="-122"/>
              <a:cs typeface="Times New Roman" panose="02020603050405020304" pitchFamily="18" charset="0"/>
            </a:endParaRPr>
          </a:p>
        </p:txBody>
      </p:sp>
      <p:sp>
        <p:nvSpPr>
          <p:cNvPr id="7" name="文本框 6"/>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下水作文</a:t>
            </a:r>
            <a:endParaRPr 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参考范文</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文本框 3"/>
          <p:cNvSpPr txBox="1"/>
          <p:nvPr/>
        </p:nvSpPr>
        <p:spPr>
          <a:xfrm>
            <a:off x="223520" y="598170"/>
            <a:ext cx="11574780" cy="6185535"/>
          </a:xfrm>
          <a:prstGeom prst="rect">
            <a:avLst/>
          </a:prstGeom>
          <a:noFill/>
        </p:spPr>
        <p:txBody>
          <a:bodyPr wrap="square" rtlCol="0" anchor="t">
            <a:spAutoFit/>
          </a:bodyPr>
          <a:p>
            <a:pPr algn="just"/>
            <a:r>
              <a:rPr lang="zh-CN" altLang="en-US" sz="2200" i="1">
                <a:latin typeface="Times New Roman" panose="02020603050405020304" pitchFamily="18" charset="0"/>
                <a:cs typeface="Times New Roman" panose="02020603050405020304" pitchFamily="18" charset="0"/>
              </a:rPr>
              <a:t>Glancing down at my jeans and my old sneakers, I wished I hadn’t come.</a:t>
            </a:r>
            <a:r>
              <a:rPr lang="zh-CN" altLang="en-US" sz="2200">
                <a:latin typeface="Times New Roman" panose="02020603050405020304" pitchFamily="18" charset="0"/>
                <a:cs typeface="Times New Roman" panose="02020603050405020304" pitchFamily="18" charset="0"/>
              </a:rPr>
              <a:t> </a:t>
            </a:r>
            <a:r>
              <a:rPr lang="zh-CN" altLang="en-US" sz="2200" b="1">
                <a:solidFill>
                  <a:srgbClr val="FF0000"/>
                </a:solidFill>
                <a:latin typeface="Times New Roman" panose="02020603050405020304" pitchFamily="18" charset="0"/>
                <a:cs typeface="Times New Roman" panose="02020603050405020304" pitchFamily="18" charset="0"/>
              </a:rPr>
              <a:t>A rush of shame flooded over me</a:t>
            </a:r>
            <a:r>
              <a:rPr lang="zh-CN" altLang="en-US" sz="2200">
                <a:latin typeface="Times New Roman" panose="02020603050405020304" pitchFamily="18" charset="0"/>
                <a:cs typeface="Times New Roman" panose="02020603050405020304" pitchFamily="18" charset="0"/>
              </a:rPr>
              <a:t> as I compared myself to Maya – Gramma</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s favorite. She was smarter, prettier, and more talented than I could ever hope to be. The thought of being loved less by Gramma because of Maya was </a:t>
            </a:r>
            <a:r>
              <a:rPr lang="zh-CN" altLang="en-US" sz="2200" b="1">
                <a:solidFill>
                  <a:srgbClr val="FF0000"/>
                </a:solidFill>
                <a:latin typeface="Times New Roman" panose="02020603050405020304" pitchFamily="18" charset="0"/>
                <a:cs typeface="Times New Roman" panose="02020603050405020304" pitchFamily="18" charset="0"/>
              </a:rPr>
              <a:t>unbearable</a:t>
            </a:r>
            <a:r>
              <a:rPr lang="zh-CN" altLang="en-US" sz="2200">
                <a:latin typeface="Times New Roman" panose="02020603050405020304" pitchFamily="18" charset="0"/>
                <a:cs typeface="Times New Roman" panose="02020603050405020304" pitchFamily="18" charset="0"/>
              </a:rPr>
              <a:t>. </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I hear you like to skate,</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 Maya</a:t>
            </a:r>
            <a:r>
              <a:rPr lang="zh-CN" altLang="en-US" sz="2200" b="1">
                <a:solidFill>
                  <a:srgbClr val="FF0000"/>
                </a:solidFill>
                <a:latin typeface="Times New Roman" panose="02020603050405020304" pitchFamily="18" charset="0"/>
                <a:cs typeface="Times New Roman" panose="02020603050405020304" pitchFamily="18" charset="0"/>
              </a:rPr>
              <a:t>'s words crashed through my thoughts </a:t>
            </a:r>
            <a:r>
              <a:rPr lang="en-US" altLang="zh-CN" sz="2200" b="1">
                <a:solidFill>
                  <a:srgbClr val="FF0000"/>
                </a:solidFill>
                <a:latin typeface="Times New Roman" panose="02020603050405020304" pitchFamily="18" charset="0"/>
                <a:cs typeface="Times New Roman" panose="02020603050405020304" pitchFamily="18" charset="0"/>
              </a:rPr>
              <a:t>(</a:t>
            </a:r>
            <a:r>
              <a:rPr lang="zh-CN" altLang="en-US" sz="2000" b="1">
                <a:solidFill>
                  <a:srgbClr val="FF0000"/>
                </a:solidFill>
                <a:latin typeface="Times New Roman" panose="02020603050405020304" pitchFamily="18" charset="0"/>
                <a:cs typeface="Times New Roman" panose="02020603050405020304" pitchFamily="18" charset="0"/>
              </a:rPr>
              <a:t>打断思绪</a:t>
            </a:r>
            <a:r>
              <a:rPr lang="en-US" altLang="zh-CN" sz="2200" b="1">
                <a:solidFill>
                  <a:srgbClr val="FF0000"/>
                </a:solidFill>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 What she announced was totally beyond my expectation. </a:t>
            </a:r>
            <a:r>
              <a:rPr lang="zh-CN" altLang="en-US" sz="2200" b="1">
                <a:solidFill>
                  <a:srgbClr val="FF0000"/>
                </a:solidFill>
                <a:latin typeface="Times New Roman" panose="02020603050405020304" pitchFamily="18" charset="0"/>
                <a:cs typeface="Times New Roman" panose="02020603050405020304" pitchFamily="18" charset="0"/>
              </a:rPr>
              <a:t>Astonished and speechless</a:t>
            </a:r>
            <a:r>
              <a:rPr lang="zh-CN" altLang="en-US" sz="2200">
                <a:latin typeface="Times New Roman" panose="02020603050405020304" pitchFamily="18" charset="0"/>
                <a:cs typeface="Times New Roman" panose="02020603050405020304" pitchFamily="18" charset="0"/>
              </a:rPr>
              <a:t>, I wondered how she knew about my skating. </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I hear you are the captain of your baseball team. Even better, you are always competitive and aggressive in any sports activities,</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 </a:t>
            </a:r>
            <a:r>
              <a:rPr lang="zh-CN" altLang="en-US" sz="2200" b="1">
                <a:solidFill>
                  <a:srgbClr val="00B050"/>
                </a:solidFill>
                <a:latin typeface="Times New Roman" panose="02020603050405020304" pitchFamily="18" charset="0"/>
                <a:cs typeface="Times New Roman" panose="02020603050405020304" pitchFamily="18" charset="0"/>
              </a:rPr>
              <a:t>she exclaimed, her eyes full of envy and admiration</a:t>
            </a:r>
            <a:r>
              <a:rPr lang="zh-CN" altLang="en-US" sz="2200">
                <a:latin typeface="Times New Roman" panose="02020603050405020304" pitchFamily="18" charset="0"/>
                <a:cs typeface="Times New Roman" panose="02020603050405020304" pitchFamily="18" charset="0"/>
              </a:rPr>
              <a:t>.</a:t>
            </a:r>
            <a:endParaRPr lang="zh-CN" altLang="en-US" sz="2200">
              <a:latin typeface="Times New Roman" panose="02020603050405020304" pitchFamily="18" charset="0"/>
              <a:cs typeface="Times New Roman" panose="02020603050405020304" pitchFamily="18" charset="0"/>
            </a:endParaRPr>
          </a:p>
          <a:p>
            <a:pPr algn="just"/>
            <a:endParaRPr lang="zh-CN" altLang="en-US" sz="2200">
              <a:latin typeface="Times New Roman" panose="02020603050405020304" pitchFamily="18" charset="0"/>
              <a:cs typeface="Times New Roman" panose="02020603050405020304" pitchFamily="18" charset="0"/>
            </a:endParaRPr>
          </a:p>
          <a:p>
            <a:pPr algn="just"/>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How do you know all these things about me?</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 I asked. </a:t>
            </a:r>
            <a:r>
              <a:rPr lang="zh-CN" altLang="en-US" sz="2200" b="1">
                <a:solidFill>
                  <a:srgbClr val="00B050"/>
                </a:solidFill>
                <a:latin typeface="Times New Roman" panose="02020603050405020304" pitchFamily="18" charset="0"/>
                <a:cs typeface="Times New Roman" panose="02020603050405020304" pitchFamily="18" charset="0"/>
              </a:rPr>
              <a:t>Shrugging and looking down</a:t>
            </a:r>
            <a:r>
              <a:rPr lang="zh-CN" altLang="en-US" sz="2200">
                <a:latin typeface="Times New Roman" panose="02020603050405020304" pitchFamily="18" charset="0"/>
                <a:cs typeface="Times New Roman" panose="02020603050405020304" pitchFamily="18" charset="0"/>
              </a:rPr>
              <a:t>, Maya told me that my Gramma wrote about me in her letters and that I was her favorite person to write about. </a:t>
            </a:r>
            <a:r>
              <a:rPr lang="zh-CN" altLang="en-US" sz="2200" b="1">
                <a:solidFill>
                  <a:srgbClr val="FF0000"/>
                </a:solidFill>
                <a:latin typeface="Times New Roman" panose="02020603050405020304" pitchFamily="18" charset="0"/>
                <a:cs typeface="Times New Roman" panose="02020603050405020304" pitchFamily="18" charset="0"/>
              </a:rPr>
              <a:t>Numb with shock</a:t>
            </a:r>
            <a:r>
              <a:rPr lang="zh-CN" altLang="en-US" sz="2200">
                <a:latin typeface="Times New Roman" panose="02020603050405020304" pitchFamily="18" charset="0"/>
                <a:cs typeface="Times New Roman" panose="02020603050405020304" pitchFamily="18" charset="0"/>
              </a:rPr>
              <a:t>, I stared at Maya</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s face, and the only thing that came to my mind was, </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You won the first prize in the math competition, didn</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t you?</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 Maya </a:t>
            </a:r>
            <a:r>
              <a:rPr lang="zh-CN" altLang="en-US" sz="2200" b="1">
                <a:solidFill>
                  <a:srgbClr val="00B050"/>
                </a:solidFill>
                <a:latin typeface="Times New Roman" panose="02020603050405020304" pitchFamily="18" charset="0"/>
                <a:cs typeface="Times New Roman" panose="02020603050405020304" pitchFamily="18" charset="0"/>
              </a:rPr>
              <a:t>looked up, confused</a:t>
            </a:r>
            <a:r>
              <a:rPr lang="zh-CN" altLang="en-US" sz="2200">
                <a:latin typeface="Times New Roman" panose="02020603050405020304" pitchFamily="18" charset="0"/>
                <a:cs typeface="Times New Roman" panose="02020603050405020304" pitchFamily="18" charset="0"/>
              </a:rPr>
              <a:t>. I explained that my Gramma talked about her all the time. We laughed, chatted about everything, and had fun building caves out of Gramma’s sofa pillows. Time flew by, and as Maya and her parents drove off, Gramma and I waved goodbye until they were out of sight. </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Isn</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t Maya a lovely child!</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 Gramma grinned. </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She</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s really nice,</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 I agreed, now understanding that Gramma had two favorites</a:t>
            </a:r>
            <a:r>
              <a:rPr lang="en-US" altLang="zh-CN" sz="2200">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 </a:t>
            </a:r>
            <a:r>
              <a:rPr lang="zh-CN" altLang="en-US" sz="2200" b="1">
                <a:solidFill>
                  <a:srgbClr val="0000FF"/>
                </a:solidFill>
                <a:latin typeface="Times New Roman" panose="02020603050405020304" pitchFamily="18" charset="0"/>
                <a:cs typeface="Times New Roman" panose="02020603050405020304" pitchFamily="18" charset="0"/>
              </a:rPr>
              <a:t>（第一人称有限视角下的人物心情描写）</a:t>
            </a:r>
            <a:endParaRPr lang="zh-CN" altLang="en-US" sz="22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t="5459" b="2191"/>
          <a:stretch>
            <a:fillRect/>
          </a:stretch>
        </p:blipFill>
        <p:spPr>
          <a:xfrm>
            <a:off x="-11430" y="-19050"/>
            <a:ext cx="12213590" cy="7519670"/>
          </a:xfrm>
          <a:prstGeom prst="rect">
            <a:avLst/>
          </a:prstGeom>
        </p:spPr>
      </p:pic>
      <p:sp>
        <p:nvSpPr>
          <p:cNvPr id="6" name="文本框 5"/>
          <p:cNvSpPr txBox="1"/>
          <p:nvPr/>
        </p:nvSpPr>
        <p:spPr>
          <a:xfrm>
            <a:off x="-10795" y="-182880"/>
            <a:ext cx="12214225" cy="7847330"/>
          </a:xfrm>
          <a:prstGeom prst="rect">
            <a:avLst/>
          </a:prstGeom>
          <a:solidFill>
            <a:schemeClr val="bg1">
              <a:alpha val="54000"/>
            </a:schemeClr>
          </a:solidFill>
        </p:spPr>
        <p:txBody>
          <a:bodyPr wrap="square" rtlCol="0">
            <a:spAutoFit/>
          </a:bodyPr>
          <a:p>
            <a:endParaRPr lang="zh-CN" altLang="en-US" sz="3600">
              <a:latin typeface="方正粗黑宋简体" panose="02000000000000000000" charset="-122"/>
              <a:ea typeface="方正粗黑宋简体" panose="02000000000000000000" charset="-122"/>
              <a:cs typeface="方正粗黑宋简体" panose="02000000000000000000" charset="-122"/>
            </a:endParaRPr>
          </a:p>
          <a:p>
            <a:endParaRPr lang="zh-CN" altLang="en-US" sz="3600">
              <a:latin typeface="方正粗黑宋简体" panose="02000000000000000000" charset="-122"/>
              <a:ea typeface="方正粗黑宋简体" panose="02000000000000000000" charset="-122"/>
              <a:cs typeface="方正粗黑宋简体" panose="02000000000000000000" charset="-122"/>
            </a:endParaRPr>
          </a:p>
          <a:p>
            <a:endParaRPr lang="zh-CN" altLang="en-US" sz="3600">
              <a:latin typeface="方正粗黑宋简体" panose="02000000000000000000" charset="-122"/>
              <a:ea typeface="方正粗黑宋简体" panose="02000000000000000000" charset="-122"/>
              <a:cs typeface="方正粗黑宋简体" panose="02000000000000000000" charset="-122"/>
            </a:endParaRPr>
          </a:p>
          <a:p>
            <a:endParaRPr lang="zh-CN" altLang="en-US" sz="3600">
              <a:latin typeface="方正粗黑宋简体" panose="02000000000000000000" charset="-122"/>
              <a:ea typeface="方正粗黑宋简体" panose="02000000000000000000" charset="-122"/>
              <a:cs typeface="方正粗黑宋简体" panose="02000000000000000000" charset="-122"/>
            </a:endParaRPr>
          </a:p>
          <a:p>
            <a:r>
              <a:rPr lang="zh-CN" altLang="en-US" sz="3600">
                <a:latin typeface="方正粗黑宋简体" panose="02000000000000000000" charset="-122"/>
                <a:ea typeface="方正粗黑宋简体" panose="02000000000000000000" charset="-122"/>
                <a:cs typeface="方正粗黑宋简体" panose="02000000000000000000" charset="-122"/>
              </a:rPr>
              <a:t>           读后续写    义乌市划杠考</a:t>
            </a:r>
            <a:endParaRPr lang="zh-CN" altLang="en-US" sz="3600"/>
          </a:p>
          <a:p>
            <a:endParaRPr lang="en-US" altLang="zh-CN" sz="3600"/>
          </a:p>
          <a:p>
            <a:r>
              <a:rPr lang="en-US" altLang="zh-CN" sz="3600" b="1" i="1">
                <a:effectLst>
                  <a:glow rad="228600">
                    <a:schemeClr val="accent4">
                      <a:satMod val="175000"/>
                      <a:alpha val="40000"/>
                    </a:schemeClr>
                  </a:glow>
                </a:effectLst>
                <a:latin typeface="Segoe UI Black" panose="020B0A02040204020203" charset="0"/>
                <a:cs typeface="Segoe UI Black" panose="020B0A02040204020203" charset="0"/>
              </a:rPr>
              <a:t>           Gramma</a:t>
            </a:r>
            <a:endParaRPr lang="en-US" altLang="zh-CN" sz="3600" b="1" i="1">
              <a:effectLst>
                <a:glow rad="228600">
                  <a:schemeClr val="accent4">
                    <a:satMod val="175000"/>
                    <a:alpha val="40000"/>
                  </a:schemeClr>
                </a:glow>
              </a:effectLst>
              <a:latin typeface="Segoe UI Black" panose="020B0A02040204020203" charset="0"/>
              <a:cs typeface="Segoe UI Black" panose="020B0A02040204020203" charset="0"/>
            </a:endParaRPr>
          </a:p>
          <a:p>
            <a:endParaRPr lang="en-US" altLang="zh-CN" sz="3600" b="1" i="1">
              <a:effectLst>
                <a:glow rad="228600">
                  <a:schemeClr val="accent4">
                    <a:satMod val="175000"/>
                    <a:alpha val="40000"/>
                  </a:schemeClr>
                </a:glow>
              </a:effectLst>
              <a:latin typeface="Segoe UI Black" panose="020B0A02040204020203" charset="0"/>
              <a:cs typeface="Segoe UI Black" panose="020B0A02040204020203" charset="0"/>
            </a:endParaRPr>
          </a:p>
          <a:p>
            <a:r>
              <a:rPr lang="en-US" altLang="zh-CN" sz="3600" b="1" i="1">
                <a:effectLst>
                  <a:glow rad="228600">
                    <a:schemeClr val="accent4">
                      <a:satMod val="175000"/>
                      <a:alpha val="40000"/>
                    </a:schemeClr>
                  </a:glow>
                </a:effectLst>
                <a:latin typeface="Segoe UI Black" panose="020B0A02040204020203" charset="0"/>
                <a:cs typeface="Segoe UI Black" panose="020B0A02040204020203" charset="0"/>
              </a:rPr>
              <a:t>           --Cousins ought to know each other better</a:t>
            </a:r>
            <a:endParaRPr lang="en-US" altLang="zh-CN" sz="3600" b="1" i="1">
              <a:effectLst>
                <a:glow rad="228600">
                  <a:schemeClr val="accent4">
                    <a:satMod val="175000"/>
                    <a:alpha val="40000"/>
                  </a:schemeClr>
                </a:glow>
              </a:effectLst>
              <a:latin typeface="Segoe UI Black" panose="020B0A02040204020203" charset="0"/>
              <a:cs typeface="Segoe UI Black" panose="020B0A02040204020203" charset="0"/>
            </a:endParaRPr>
          </a:p>
          <a:p>
            <a:endParaRPr lang="en-US" altLang="zh-CN" sz="3600" b="1" i="1">
              <a:effectLst>
                <a:glow rad="228600">
                  <a:schemeClr val="accent4">
                    <a:satMod val="175000"/>
                    <a:alpha val="40000"/>
                  </a:schemeClr>
                </a:glow>
              </a:effectLst>
              <a:latin typeface="Segoe UI Black" panose="020B0A02040204020203" charset="0"/>
              <a:cs typeface="Segoe UI Black" panose="020B0A02040204020203" charset="0"/>
            </a:endParaRPr>
          </a:p>
          <a:p>
            <a:endParaRPr lang="en-US" altLang="zh-CN" sz="3600" b="1" i="1">
              <a:effectLst>
                <a:glow rad="228600">
                  <a:schemeClr val="accent4">
                    <a:satMod val="175000"/>
                    <a:alpha val="40000"/>
                  </a:schemeClr>
                </a:glow>
              </a:effectLst>
              <a:latin typeface="Segoe UI Black" panose="020B0A02040204020203" charset="0"/>
              <a:cs typeface="Segoe UI Black" panose="020B0A02040204020203" charset="0"/>
            </a:endParaRPr>
          </a:p>
          <a:p>
            <a:endParaRPr lang="en-US" altLang="zh-CN" sz="3600" b="1" i="1">
              <a:effectLst>
                <a:glow rad="228600">
                  <a:schemeClr val="accent4">
                    <a:satMod val="175000"/>
                    <a:alpha val="40000"/>
                  </a:schemeClr>
                </a:glow>
              </a:effectLst>
              <a:latin typeface="Segoe UI Black" panose="020B0A02040204020203" charset="0"/>
              <a:cs typeface="Segoe UI Black" panose="020B0A02040204020203" charset="0"/>
            </a:endParaRPr>
          </a:p>
          <a:p>
            <a:endParaRPr lang="zh-CN" altLang="en-US" sz="3600" b="1" i="1">
              <a:effectLst>
                <a:glow rad="228600">
                  <a:schemeClr val="accent4">
                    <a:satMod val="175000"/>
                    <a:alpha val="40000"/>
                  </a:schemeClr>
                </a:glow>
              </a:effectLst>
              <a:latin typeface="Segoe UI Black" panose="020B0A02040204020203" charset="0"/>
              <a:cs typeface="Segoe UI Black" panose="020B0A02040204020203" charset="0"/>
            </a:endParaRPr>
          </a:p>
          <a:p>
            <a:endParaRPr lang="zh-CN" altLang="en-US" sz="3600" b="1" i="1">
              <a:effectLst>
                <a:glow rad="228600">
                  <a:schemeClr val="accent4">
                    <a:satMod val="175000"/>
                    <a:alpha val="40000"/>
                  </a:schemeClr>
                </a:glow>
              </a:effectLst>
              <a:latin typeface="Segoe UI Black" panose="020B0A02040204020203" charset="0"/>
              <a:cs typeface="Segoe UI Black" panose="020B0A02040204020203"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话题导入</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图片 5"/>
          <p:cNvPicPr>
            <a:picLocks noChangeAspect="1"/>
          </p:cNvPicPr>
          <p:nvPr/>
        </p:nvPicPr>
        <p:blipFill>
          <a:blip r:embed="rId1"/>
          <a:stretch>
            <a:fillRect/>
          </a:stretch>
        </p:blipFill>
        <p:spPr>
          <a:xfrm>
            <a:off x="8531860" y="858520"/>
            <a:ext cx="3396615" cy="4245610"/>
          </a:xfrm>
          <a:prstGeom prst="rect">
            <a:avLst/>
          </a:prstGeom>
        </p:spPr>
      </p:pic>
      <p:pic>
        <p:nvPicPr>
          <p:cNvPr id="7" name="图片 6"/>
          <p:cNvPicPr>
            <a:picLocks noChangeAspect="1"/>
          </p:cNvPicPr>
          <p:nvPr/>
        </p:nvPicPr>
        <p:blipFill>
          <a:blip r:embed="rId2"/>
          <a:stretch>
            <a:fillRect/>
          </a:stretch>
        </p:blipFill>
        <p:spPr>
          <a:xfrm>
            <a:off x="256540" y="858520"/>
            <a:ext cx="2627630" cy="5820410"/>
          </a:xfrm>
          <a:prstGeom prst="rect">
            <a:avLst/>
          </a:prstGeom>
        </p:spPr>
      </p:pic>
      <p:sp>
        <p:nvSpPr>
          <p:cNvPr id="8" name="文本框 7"/>
          <p:cNvSpPr txBox="1"/>
          <p:nvPr/>
        </p:nvSpPr>
        <p:spPr>
          <a:xfrm>
            <a:off x="2913380" y="741045"/>
            <a:ext cx="5666105" cy="1568450"/>
          </a:xfrm>
          <a:prstGeom prst="rect">
            <a:avLst/>
          </a:prstGeom>
          <a:noFill/>
        </p:spPr>
        <p:txBody>
          <a:bodyPr wrap="square" rtlCol="0" anchor="t">
            <a:spAutoFit/>
          </a:bodyPr>
          <a:p>
            <a:r>
              <a:rPr lang="zh-CN" altLang="en-US" sz="2400" b="1" i="1">
                <a:latin typeface="Times New Roman" panose="02020603050405020304" pitchFamily="18" charset="0"/>
                <a:cs typeface="Times New Roman" panose="02020603050405020304" pitchFamily="18" charset="0"/>
                <a:sym typeface="+mn-ea"/>
              </a:rPr>
              <a:t>They don’t care what they look like because they are cousins. They are </a:t>
            </a:r>
            <a:r>
              <a:rPr lang="zh-CN" altLang="en-US" sz="2400" b="1" i="1">
                <a:solidFill>
                  <a:srgbClr val="FF0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sym typeface="+mn-ea"/>
              </a:rPr>
              <a:t>accept</a:t>
            </a:r>
            <a:r>
              <a:rPr lang="zh-CN" altLang="en-US" sz="2400" b="1" i="1">
                <a:latin typeface="Times New Roman" panose="02020603050405020304" pitchFamily="18" charset="0"/>
                <a:cs typeface="Times New Roman" panose="02020603050405020304" pitchFamily="18" charset="0"/>
                <a:sym typeface="+mn-ea"/>
              </a:rPr>
              <a:t>ed as they are. They </a:t>
            </a:r>
            <a:r>
              <a:rPr lang="zh-CN" altLang="en-US" sz="2400" b="1" i="1">
                <a:solidFill>
                  <a:srgbClr val="FF0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sym typeface="+mn-ea"/>
              </a:rPr>
              <a:t>share </a:t>
            </a:r>
            <a:r>
              <a:rPr lang="zh-CN" altLang="en-US" sz="2400" b="1" i="1">
                <a:latin typeface="Times New Roman" panose="02020603050405020304" pitchFamily="18" charset="0"/>
                <a:cs typeface="Times New Roman" panose="02020603050405020304" pitchFamily="18" charset="0"/>
                <a:sym typeface="+mn-ea"/>
              </a:rPr>
              <a:t>clothes, shoes, pajamas &amp; beds without a second thought.</a:t>
            </a:r>
            <a:endParaRPr lang="zh-CN" altLang="en-US" sz="2400" b="1" i="1">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2913380" y="2566670"/>
            <a:ext cx="5571490" cy="829945"/>
          </a:xfrm>
          <a:prstGeom prst="rect">
            <a:avLst/>
          </a:prstGeom>
          <a:noFill/>
        </p:spPr>
        <p:txBody>
          <a:bodyPr wrap="square" rtlCol="0" anchor="t">
            <a:spAutoFit/>
          </a:bodyPr>
          <a:p>
            <a:pPr lvl="0" algn="l">
              <a:buClrTx/>
              <a:buSzTx/>
              <a:buFontTx/>
            </a:pPr>
            <a:r>
              <a:rPr lang="zh-CN" altLang="en-US" sz="2400" b="1" i="1">
                <a:latin typeface="Times New Roman" panose="02020603050405020304" pitchFamily="18" charset="0"/>
                <a:cs typeface="Times New Roman" panose="02020603050405020304" pitchFamily="18" charset="0"/>
                <a:sym typeface="+mn-ea"/>
              </a:rPr>
              <a:t>Cousins will always be </a:t>
            </a:r>
            <a:r>
              <a:rPr lang="zh-CN" altLang="en-US" sz="2400" b="1" i="1">
                <a:solidFill>
                  <a:srgbClr val="FF0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sym typeface="+mn-ea"/>
              </a:rPr>
              <a:t>best friends from the same family tree</a:t>
            </a:r>
            <a:r>
              <a:rPr lang="zh-CN" altLang="en-US" sz="2400" b="1" i="1">
                <a:latin typeface="Times New Roman" panose="02020603050405020304" pitchFamily="18" charset="0"/>
                <a:cs typeface="Times New Roman" panose="02020603050405020304" pitchFamily="18" charset="0"/>
                <a:sym typeface="+mn-ea"/>
              </a:rPr>
              <a:t>.</a:t>
            </a:r>
            <a:endParaRPr lang="zh-CN" altLang="en-US" sz="2400" b="1" i="1">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2913380" y="5982970"/>
            <a:ext cx="8636000" cy="460375"/>
          </a:xfrm>
          <a:prstGeom prst="rect">
            <a:avLst/>
          </a:prstGeom>
          <a:noFill/>
        </p:spPr>
        <p:txBody>
          <a:bodyPr wrap="square" rtlCol="0" anchor="t">
            <a:spAutoFit/>
          </a:bodyPr>
          <a:p>
            <a:pPr lvl="0" algn="l">
              <a:buClrTx/>
              <a:buSzTx/>
              <a:buFontTx/>
            </a:pPr>
            <a:r>
              <a:rPr lang="en-US" altLang="zh-CN" sz="2400" b="1" i="1">
                <a:latin typeface="Times New Roman" panose="02020603050405020304" pitchFamily="18" charset="0"/>
                <a:cs typeface="Times New Roman" panose="02020603050405020304" pitchFamily="18" charset="0"/>
                <a:sym typeface="+mn-ea"/>
              </a:rPr>
              <a:t>“</a:t>
            </a:r>
            <a:r>
              <a:rPr lang="zh-CN" altLang="en-US" sz="2400" b="1" i="1">
                <a:effectLst>
                  <a:glow rad="228600">
                    <a:schemeClr val="accent1">
                      <a:satMod val="175000"/>
                      <a:alpha val="40000"/>
                    </a:schemeClr>
                  </a:glow>
                </a:effectLst>
                <a:latin typeface="Times New Roman" panose="02020603050405020304" pitchFamily="18" charset="0"/>
                <a:cs typeface="Times New Roman" panose="02020603050405020304" pitchFamily="18" charset="0"/>
                <a:sym typeface="+mn-ea"/>
              </a:rPr>
              <a:t>Grandma’s House</a:t>
            </a:r>
            <a:r>
              <a:rPr lang="zh-CN" altLang="en-US" sz="2400" b="1" i="1">
                <a:latin typeface="Times New Roman" panose="02020603050405020304" pitchFamily="18" charset="0"/>
                <a:cs typeface="Times New Roman" panose="02020603050405020304" pitchFamily="18" charset="0"/>
                <a:sym typeface="+mn-ea"/>
              </a:rPr>
              <a:t> </a:t>
            </a:r>
            <a:r>
              <a:rPr lang="en-US" altLang="zh-CN" sz="2400" b="1" i="1">
                <a:latin typeface="Times New Roman" panose="02020603050405020304" pitchFamily="18" charset="0"/>
                <a:cs typeface="Times New Roman" panose="02020603050405020304" pitchFamily="18" charset="0"/>
                <a:sym typeface="+mn-ea"/>
              </a:rPr>
              <a:t>is </a:t>
            </a:r>
            <a:r>
              <a:rPr lang="zh-CN" altLang="en-US" sz="2400" b="1" i="1">
                <a:latin typeface="Times New Roman" panose="02020603050405020304" pitchFamily="18" charset="0"/>
                <a:cs typeface="Times New Roman" panose="02020603050405020304" pitchFamily="18" charset="0"/>
                <a:sym typeface="+mn-ea"/>
              </a:rPr>
              <a:t>where cousins go to become friends.</a:t>
            </a:r>
            <a:r>
              <a:rPr lang="en-US" altLang="zh-CN" sz="2400" b="1" i="1">
                <a:latin typeface="Times New Roman" panose="02020603050405020304" pitchFamily="18" charset="0"/>
                <a:cs typeface="Times New Roman" panose="02020603050405020304" pitchFamily="18" charset="0"/>
                <a:sym typeface="+mn-ea"/>
              </a:rPr>
              <a:t>”</a:t>
            </a:r>
            <a:endParaRPr lang="en-US" altLang="zh-CN" sz="2400" b="1" i="1">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2992755" y="3815080"/>
            <a:ext cx="5412105" cy="1938020"/>
          </a:xfrm>
          <a:prstGeom prst="rect">
            <a:avLst/>
          </a:prstGeom>
          <a:noFill/>
        </p:spPr>
        <p:txBody>
          <a:bodyPr wrap="square" rtlCol="0" anchor="t">
            <a:spAutoFit/>
          </a:bodyPr>
          <a:p>
            <a:pPr lvl="0" algn="l">
              <a:buClrTx/>
              <a:buSzTx/>
              <a:buFontTx/>
            </a:pPr>
            <a:r>
              <a:rPr lang="zh-CN" altLang="en-US" sz="2400" b="1" i="1">
                <a:latin typeface="Times New Roman" panose="02020603050405020304" pitchFamily="18" charset="0"/>
                <a:cs typeface="Times New Roman" panose="02020603050405020304" pitchFamily="18" charset="0"/>
                <a:sym typeface="+mn-ea"/>
              </a:rPr>
              <a:t>There’s nothing like family. The people we</a:t>
            </a:r>
            <a:r>
              <a:rPr lang="zh-CN" altLang="en-US" sz="2400" b="1" i="1">
                <a:solidFill>
                  <a:srgbClr val="FF0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sym typeface="+mn-ea"/>
              </a:rPr>
              <a:t>'re related to by blood</a:t>
            </a:r>
            <a:r>
              <a:rPr lang="zh-CN" altLang="en-US" sz="2400" b="1" i="1">
                <a:latin typeface="Times New Roman" panose="02020603050405020304" pitchFamily="18" charset="0"/>
                <a:cs typeface="Times New Roman" panose="02020603050405020304" pitchFamily="18" charset="0"/>
                <a:sym typeface="+mn-ea"/>
              </a:rPr>
              <a:t> and marriage are expected to be </a:t>
            </a:r>
            <a:r>
              <a:rPr lang="zh-CN" altLang="en-US" sz="2400" b="1" i="1">
                <a:solidFill>
                  <a:srgbClr val="FF0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sym typeface="+mn-ea"/>
              </a:rPr>
              <a:t>our closest allies </a:t>
            </a:r>
            <a:r>
              <a:rPr lang="en-US" altLang="zh-CN" sz="2400" b="1">
                <a:solidFill>
                  <a:srgbClr val="FF0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sym typeface="+mn-ea"/>
              </a:rPr>
              <a:t>(</a:t>
            </a:r>
            <a:r>
              <a:rPr lang="zh-CN" altLang="en-US" sz="2400" b="1">
                <a:solidFill>
                  <a:srgbClr val="FF0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sym typeface="+mn-ea"/>
              </a:rPr>
              <a:t>盟友</a:t>
            </a:r>
            <a:r>
              <a:rPr lang="en-US" altLang="zh-CN" sz="2400" b="1">
                <a:solidFill>
                  <a:srgbClr val="FF0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sym typeface="+mn-ea"/>
              </a:rPr>
              <a:t>)</a:t>
            </a:r>
            <a:r>
              <a:rPr lang="zh-CN" altLang="en-US" sz="2400" b="1" i="1">
                <a:solidFill>
                  <a:srgbClr val="FF0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sym typeface="+mn-ea"/>
              </a:rPr>
              <a:t>, our greatest sources of love and support</a:t>
            </a:r>
            <a:r>
              <a:rPr lang="zh-CN" altLang="en-US" sz="2400" b="1" i="1">
                <a:latin typeface="Times New Roman" panose="02020603050405020304" pitchFamily="18" charset="0"/>
                <a:cs typeface="Times New Roman" panose="02020603050405020304" pitchFamily="18" charset="0"/>
                <a:sym typeface="+mn-ea"/>
              </a:rPr>
              <a:t>. </a:t>
            </a:r>
            <a:endParaRPr lang="zh-CN" altLang="en-US" sz="2400" b="1" i="1">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416935" y="598170"/>
            <a:ext cx="825500" cy="368300"/>
          </a:xfrm>
          <a:prstGeom prst="rect">
            <a:avLst/>
          </a:prstGeom>
          <a:solidFill>
            <a:schemeClr val="accent2"/>
          </a:solidFill>
          <a:ln>
            <a:noFill/>
          </a:ln>
        </p:spPr>
        <p:txBody>
          <a:bodyPr wrap="square" rtlCol="0">
            <a:spAutoFit/>
          </a:bodyPr>
          <a:p>
            <a:endParaRPr lang="zh-CN" altLang="en-US"/>
          </a:p>
        </p:txBody>
      </p:sp>
      <p:sp>
        <p:nvSpPr>
          <p:cNvPr id="6" name="文本框 5"/>
          <p:cNvSpPr txBox="1"/>
          <p:nvPr/>
        </p:nvSpPr>
        <p:spPr>
          <a:xfrm>
            <a:off x="1582420" y="1991995"/>
            <a:ext cx="803275" cy="368300"/>
          </a:xfrm>
          <a:prstGeom prst="rect">
            <a:avLst/>
          </a:prstGeom>
          <a:solidFill>
            <a:srgbClr val="FFC000"/>
          </a:solidFill>
          <a:ln>
            <a:noFill/>
          </a:ln>
        </p:spPr>
        <p:txBody>
          <a:bodyPr wrap="square" rtlCol="0">
            <a:spAutoFit/>
          </a:bodyPr>
          <a:p>
            <a:endParaRPr lang="zh-CN" altLang="en-US"/>
          </a:p>
        </p:txBody>
      </p:sp>
      <p:sp>
        <p:nvSpPr>
          <p:cNvPr id="2" name="文本框 1"/>
          <p:cNvSpPr txBox="1"/>
          <p:nvPr/>
        </p:nvSpPr>
        <p:spPr>
          <a:xfrm>
            <a:off x="11207115" y="626745"/>
            <a:ext cx="660400" cy="368300"/>
          </a:xfrm>
          <a:prstGeom prst="rect">
            <a:avLst/>
          </a:prstGeom>
          <a:solidFill>
            <a:srgbClr val="FFC000"/>
          </a:solidFill>
          <a:ln>
            <a:noFill/>
          </a:ln>
        </p:spPr>
        <p:txBody>
          <a:bodyPr wrap="square" rtlCol="0">
            <a:spAutoFit/>
          </a:bodyPr>
          <a:p>
            <a:endParaRPr lang="zh-CN" altLang="en-US"/>
          </a:p>
        </p:txBody>
      </p:sp>
      <p:sp>
        <p:nvSpPr>
          <p:cNvPr id="4" name="文本框 3"/>
          <p:cNvSpPr txBox="1"/>
          <p:nvPr/>
        </p:nvSpPr>
        <p:spPr>
          <a:xfrm>
            <a:off x="324485" y="626745"/>
            <a:ext cx="11543030" cy="5908040"/>
          </a:xfrm>
          <a:prstGeom prst="rect">
            <a:avLst/>
          </a:prstGeom>
          <a:noFill/>
        </p:spPr>
        <p:txBody>
          <a:bodyPr wrap="square" rtlCol="0" anchor="t">
            <a:spAutoFit/>
          </a:bodyPr>
          <a:p>
            <a:pPr algn="just"/>
            <a:r>
              <a:rPr lang="zh-CN" altLang="en-US">
                <a:latin typeface="Times New Roman" panose="02020603050405020304" pitchFamily="18" charset="0"/>
                <a:cs typeface="Times New Roman" panose="02020603050405020304" pitchFamily="18" charset="0"/>
              </a:rPr>
              <a:t>①I like staying overnight at my Gramma’s house—that is, until Gramma starts telling me how wonderful my cousin Maya is. Then it’s Maya this and Maya that until I don’t ever want to hear another word about her.</a:t>
            </a:r>
            <a:endParaRPr lang="zh-CN" altLang="en-US">
              <a:latin typeface="Times New Roman" panose="02020603050405020304" pitchFamily="18" charset="0"/>
              <a:cs typeface="Times New Roman" panose="02020603050405020304" pitchFamily="18" charset="0"/>
            </a:endParaRPr>
          </a:p>
          <a:p>
            <a:pPr algn="just"/>
            <a:r>
              <a:rPr lang="zh-CN" altLang="en-US">
                <a:latin typeface="Times New Roman" panose="02020603050405020304" pitchFamily="18" charset="0"/>
                <a:cs typeface="Times New Roman" panose="02020603050405020304" pitchFamily="18" charset="0"/>
              </a:rPr>
              <a:t>②That’s why I wasn’t too excited when Gramma called me on the phone to “come on over and bring your pajamas.” When I got there, it was worse than I’d expected. There, in Grandpa’s big leather rocker, sat Maya, all dressed up and formal-looking and wearing fancy shoes as if she’d just been a party.</a:t>
            </a:r>
            <a:endParaRPr lang="zh-CN" altLang="en-US">
              <a:latin typeface="Times New Roman" panose="02020603050405020304" pitchFamily="18" charset="0"/>
              <a:cs typeface="Times New Roman" panose="02020603050405020304" pitchFamily="18" charset="0"/>
            </a:endParaRPr>
          </a:p>
          <a:p>
            <a:pPr algn="just"/>
            <a:r>
              <a:rPr lang="zh-CN" altLang="en-US">
                <a:latin typeface="Times New Roman" panose="02020603050405020304" pitchFamily="18" charset="0"/>
                <a:cs typeface="Times New Roman" panose="02020603050405020304" pitchFamily="18" charset="0"/>
              </a:rPr>
              <a:t>③“Surprise, Kristen!” Gramma said. “Your cousin Maya and her parents have traveled in from the East Coast on business. Maya gets to stay with us this afternoon.” Gramma chattered away about how excited she’d been for this surprise get-together, and how cousins ought to get to know each other better.</a:t>
            </a:r>
            <a:endParaRPr lang="zh-CN" altLang="en-US">
              <a:latin typeface="Times New Roman" panose="02020603050405020304" pitchFamily="18" charset="0"/>
              <a:cs typeface="Times New Roman" panose="02020603050405020304" pitchFamily="18" charset="0"/>
            </a:endParaRPr>
          </a:p>
          <a:p>
            <a:pPr algn="just"/>
            <a:r>
              <a:rPr lang="zh-CN" altLang="en-US">
                <a:latin typeface="Times New Roman" panose="02020603050405020304" pitchFamily="18" charset="0"/>
                <a:cs typeface="Times New Roman" panose="02020603050405020304" pitchFamily="18" charset="0"/>
              </a:rPr>
              <a:t>④I hung my baseball cap in the closet and set my backpack by the stairway, all the time smiling and nodding as if I’d been waiting forever for this chance to spend an afternoon with Maya. Grandpa’s chair squawked </a:t>
            </a: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咯咯叫</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as Maya rocked back and forth. It’s the chair I like best in the house, the one I usually sit in. I sat down on the sofa across from her.</a:t>
            </a:r>
            <a:endParaRPr lang="zh-CN" altLang="en-US">
              <a:latin typeface="Times New Roman" panose="02020603050405020304" pitchFamily="18" charset="0"/>
              <a:cs typeface="Times New Roman" panose="02020603050405020304" pitchFamily="18" charset="0"/>
            </a:endParaRPr>
          </a:p>
          <a:p>
            <a:pPr algn="just"/>
            <a:r>
              <a:rPr lang="zh-CN" altLang="en-US">
                <a:latin typeface="Times New Roman" panose="02020603050405020304" pitchFamily="18" charset="0"/>
                <a:cs typeface="Times New Roman" panose="02020603050405020304" pitchFamily="18" charset="0"/>
              </a:rPr>
              <a:t>⑤Shortly, Gramma went off to the kitchen to “see about some lunch,” she’d said. That left me stuck in the living room with rocking Maya.</a:t>
            </a:r>
            <a:endParaRPr lang="zh-CN" altLang="en-US">
              <a:latin typeface="Times New Roman" panose="02020603050405020304" pitchFamily="18" charset="0"/>
              <a:cs typeface="Times New Roman" panose="02020603050405020304" pitchFamily="18" charset="0"/>
            </a:endParaRPr>
          </a:p>
          <a:p>
            <a:pPr algn="just"/>
            <a:r>
              <a:rPr lang="zh-CN" altLang="en-US">
                <a:latin typeface="Times New Roman" panose="02020603050405020304" pitchFamily="18" charset="0"/>
                <a:cs typeface="Times New Roman" panose="02020603050405020304" pitchFamily="18" charset="0"/>
              </a:rPr>
              <a:t>⑥She was still small but taller than I’d remembered her from her last visit four years ago. She was good at small talk, though, and was chatting away about how nice it was to see me again. But I could tell that she didn’t really think so. The last time she was here, we’d had hours of fun together building caves out of Gramma’s sofa pillows.</a:t>
            </a:r>
            <a:endParaRPr lang="zh-CN" altLang="en-US">
              <a:latin typeface="Times New Roman" panose="02020603050405020304" pitchFamily="18" charset="0"/>
              <a:cs typeface="Times New Roman" panose="02020603050405020304" pitchFamily="18" charset="0"/>
            </a:endParaRPr>
          </a:p>
          <a:p>
            <a:pPr algn="just"/>
            <a:r>
              <a:rPr lang="zh-CN" altLang="en-US">
                <a:latin typeface="Times New Roman" panose="02020603050405020304" pitchFamily="18" charset="0"/>
                <a:cs typeface="Times New Roman" panose="02020603050405020304" pitchFamily="18" charset="0"/>
              </a:rPr>
              <a:t>⑦After that, I’d heard about her only through Gramma’s tales. Maya taking piano lessons. Maya learning math. Maya, Maya, Maya. Now Maya was here, looking great with the latest haircut and a fancy dress.</a:t>
            </a:r>
            <a:endParaRPr lang="zh-CN" altLang="en-US">
              <a:latin typeface="Times New Roman" panose="02020603050405020304" pitchFamily="18" charset="0"/>
              <a:cs typeface="Times New Roman" panose="02020603050405020304" pitchFamily="18" charset="0"/>
            </a:endParaRPr>
          </a:p>
          <a:p>
            <a:pPr algn="just"/>
            <a:endParaRPr lang="zh-CN" altLang="en-US">
              <a:latin typeface="Times New Roman" panose="02020603050405020304" pitchFamily="18" charset="0"/>
              <a:cs typeface="Times New Roman" panose="02020603050405020304" pitchFamily="18" charset="0"/>
            </a:endParaRPr>
          </a:p>
          <a:p>
            <a:pPr algn="just"/>
            <a:r>
              <a:rPr lang="zh-CN" altLang="en-US">
                <a:latin typeface="Times New Roman" panose="02020603050405020304" pitchFamily="18" charset="0"/>
                <a:cs typeface="Times New Roman" panose="02020603050405020304" pitchFamily="18" charset="0"/>
              </a:rPr>
              <a:t>Glancing down at my jeans and my old sneakers, I wished I hadn’t come. </a:t>
            </a:r>
            <a:endParaRPr lang="zh-CN" altLang="en-US">
              <a:latin typeface="Times New Roman" panose="02020603050405020304" pitchFamily="18" charset="0"/>
              <a:cs typeface="Times New Roman" panose="02020603050405020304" pitchFamily="18" charset="0"/>
            </a:endParaRPr>
          </a:p>
          <a:p>
            <a:pPr algn="just"/>
            <a:r>
              <a:rPr lang="zh-CN" altLang="en-US">
                <a:latin typeface="Times New Roman" panose="02020603050405020304" pitchFamily="18" charset="0"/>
                <a:cs typeface="Times New Roman" panose="02020603050405020304" pitchFamily="18" charset="0"/>
              </a:rPr>
              <a:t>“How do you know all these things about me?” I asked. </a:t>
            </a: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原题呈现</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文本框 2"/>
          <p:cNvSpPr txBox="1"/>
          <p:nvPr/>
        </p:nvSpPr>
        <p:spPr>
          <a:xfrm>
            <a:off x="9326245" y="137795"/>
            <a:ext cx="2683510" cy="368300"/>
          </a:xfrm>
          <a:prstGeom prst="rect">
            <a:avLst/>
          </a:prstGeom>
          <a:noFill/>
        </p:spPr>
        <p:txBody>
          <a:bodyPr wrap="square" rtlCol="0" anchor="t">
            <a:spAutoFit/>
          </a:bodyPr>
          <a:p>
            <a:r>
              <a:rPr lang="zh-CN" altLang="en-US"/>
              <a:t> /ˈmaɪə, ˈmɑːjə, ˈmɑːjɑː/</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原题分析</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9" name="组合 8"/>
          <p:cNvGrpSpPr/>
          <p:nvPr/>
        </p:nvGrpSpPr>
        <p:grpSpPr>
          <a:xfrm>
            <a:off x="1723390" y="870585"/>
            <a:ext cx="2617470" cy="3630930"/>
            <a:chOff x="1033" y="2594"/>
            <a:chExt cx="4122" cy="5718"/>
          </a:xfrm>
        </p:grpSpPr>
        <p:pic>
          <p:nvPicPr>
            <p:cNvPr id="2" name="图片 1" descr="5c9855af5764e"/>
            <p:cNvPicPr>
              <a:picLocks noChangeAspect="1"/>
            </p:cNvPicPr>
            <p:nvPr/>
          </p:nvPicPr>
          <p:blipFill>
            <a:blip r:embed="rId1"/>
            <a:stretch>
              <a:fillRect/>
            </a:stretch>
          </p:blipFill>
          <p:spPr>
            <a:xfrm>
              <a:off x="1033" y="2818"/>
              <a:ext cx="4123" cy="5494"/>
            </a:xfrm>
            <a:prstGeom prst="rect">
              <a:avLst/>
            </a:prstGeom>
          </p:spPr>
        </p:pic>
        <p:sp>
          <p:nvSpPr>
            <p:cNvPr id="6" name="文本框 5"/>
            <p:cNvSpPr txBox="1"/>
            <p:nvPr/>
          </p:nvSpPr>
          <p:spPr>
            <a:xfrm>
              <a:off x="1517" y="2594"/>
              <a:ext cx="3155" cy="580"/>
            </a:xfrm>
            <a:prstGeom prst="rect">
              <a:avLst/>
            </a:prstGeom>
            <a:noFill/>
          </p:spPr>
          <p:txBody>
            <a:bodyPr wrap="square" rtlCol="0">
              <a:spAutoFit/>
            </a:bodyPr>
            <a:p>
              <a:pPr algn="ctr"/>
              <a:r>
                <a:rPr lang="en-US" altLang="zh-CN" b="1">
                  <a:latin typeface="Segoe UI Black" panose="020B0A02040204020203" charset="0"/>
                  <a:cs typeface="Segoe UI Black" panose="020B0A02040204020203" charset="0"/>
                </a:rPr>
                <a:t>Maya</a:t>
              </a:r>
              <a:endParaRPr lang="en-US" altLang="zh-CN" b="1">
                <a:latin typeface="Segoe UI Black" panose="020B0A02040204020203" charset="0"/>
                <a:cs typeface="Segoe UI Black" panose="020B0A02040204020203" charset="0"/>
              </a:endParaRPr>
            </a:p>
          </p:txBody>
        </p:sp>
      </p:grpSp>
      <p:grpSp>
        <p:nvGrpSpPr>
          <p:cNvPr id="10" name="组合 9"/>
          <p:cNvGrpSpPr/>
          <p:nvPr/>
        </p:nvGrpSpPr>
        <p:grpSpPr>
          <a:xfrm>
            <a:off x="7935595" y="1000125"/>
            <a:ext cx="3500120" cy="3617595"/>
            <a:chOff x="12796" y="2818"/>
            <a:chExt cx="5512" cy="5697"/>
          </a:xfrm>
        </p:grpSpPr>
        <p:pic>
          <p:nvPicPr>
            <p:cNvPr id="4" name="图片 3"/>
            <p:cNvPicPr>
              <a:picLocks noChangeAspect="1"/>
            </p:cNvPicPr>
            <p:nvPr/>
          </p:nvPicPr>
          <p:blipFill>
            <a:blip r:embed="rId2">
              <a:clrChange>
                <a:clrFrom>
                  <a:srgbClr val="EBEBEB">
                    <a:alpha val="100000"/>
                  </a:srgbClr>
                </a:clrFrom>
                <a:clrTo>
                  <a:srgbClr val="EBEBEB">
                    <a:alpha val="100000"/>
                    <a:alpha val="0"/>
                  </a:srgbClr>
                </a:clrTo>
              </a:clrChange>
            </a:blip>
            <a:stretch>
              <a:fillRect/>
            </a:stretch>
          </p:blipFill>
          <p:spPr>
            <a:xfrm>
              <a:off x="12796" y="3003"/>
              <a:ext cx="5512" cy="5512"/>
            </a:xfrm>
            <a:prstGeom prst="rect">
              <a:avLst/>
            </a:prstGeom>
          </p:spPr>
        </p:pic>
        <p:sp>
          <p:nvSpPr>
            <p:cNvPr id="7" name="文本框 6"/>
            <p:cNvSpPr txBox="1"/>
            <p:nvPr/>
          </p:nvSpPr>
          <p:spPr>
            <a:xfrm>
              <a:off x="14220" y="2818"/>
              <a:ext cx="3155" cy="580"/>
            </a:xfrm>
            <a:prstGeom prst="rect">
              <a:avLst/>
            </a:prstGeom>
            <a:noFill/>
          </p:spPr>
          <p:txBody>
            <a:bodyPr wrap="square" rtlCol="0">
              <a:spAutoFit/>
            </a:bodyPr>
            <a:p>
              <a:pPr algn="ctr"/>
              <a:r>
                <a:rPr lang="en-US" altLang="zh-CN" b="1">
                  <a:latin typeface="Segoe UI Black" panose="020B0A02040204020203" charset="0"/>
                  <a:cs typeface="Segoe UI Black" panose="020B0A02040204020203" charset="0"/>
                </a:rPr>
                <a:t>Kristen</a:t>
              </a:r>
              <a:endParaRPr lang="en-US" altLang="zh-CN" b="1">
                <a:latin typeface="Segoe UI Black" panose="020B0A02040204020203" charset="0"/>
                <a:cs typeface="Segoe UI Black" panose="020B0A02040204020203" charset="0"/>
              </a:endParaRPr>
            </a:p>
          </p:txBody>
        </p:sp>
      </p:grpSp>
      <p:sp>
        <p:nvSpPr>
          <p:cNvPr id="11" name="文本框 10"/>
          <p:cNvSpPr txBox="1"/>
          <p:nvPr/>
        </p:nvSpPr>
        <p:spPr>
          <a:xfrm>
            <a:off x="1152525" y="4617720"/>
            <a:ext cx="4063365" cy="706755"/>
          </a:xfrm>
          <a:prstGeom prst="rect">
            <a:avLst/>
          </a:prstGeom>
          <a:noFill/>
        </p:spPr>
        <p:txBody>
          <a:bodyPr wrap="square" rtlCol="0">
            <a:spAutoFit/>
          </a:bodyPr>
          <a:p>
            <a:pPr algn="l"/>
            <a:r>
              <a:rPr lang="en-US" altLang="zh-CN" sz="2000" b="1" i="1">
                <a:latin typeface="Times New Roman" panose="02020603050405020304" pitchFamily="18" charset="0"/>
                <a:cs typeface="Times New Roman" panose="02020603050405020304" pitchFamily="18" charset="0"/>
              </a:rPr>
              <a:t>a wonderful girl in Gramma's eyes</a:t>
            </a:r>
            <a:endParaRPr lang="en-US" altLang="zh-CN" sz="2000" b="1" i="1">
              <a:latin typeface="Times New Roman" panose="02020603050405020304" pitchFamily="18" charset="0"/>
              <a:cs typeface="Times New Roman" panose="02020603050405020304" pitchFamily="18" charset="0"/>
            </a:endParaRPr>
          </a:p>
          <a:p>
            <a:pPr algn="l"/>
            <a:r>
              <a:rPr lang="en-US" altLang="zh-CN" sz="2000" b="1" i="1">
                <a:latin typeface="Times New Roman" panose="02020603050405020304" pitchFamily="18" charset="0"/>
                <a:cs typeface="Times New Roman" panose="02020603050405020304" pitchFamily="18" charset="0"/>
              </a:rPr>
              <a:t>communicative</a:t>
            </a:r>
            <a:endParaRPr lang="en-US" altLang="zh-CN" sz="2000" b="1" i="1">
              <a:latin typeface="Times New Roman" panose="02020603050405020304" pitchFamily="18" charset="0"/>
              <a:cs typeface="Times New Roman" panose="02020603050405020304" pitchFamily="18" charset="0"/>
            </a:endParaRPr>
          </a:p>
        </p:txBody>
      </p:sp>
      <p:sp>
        <p:nvSpPr>
          <p:cNvPr id="12" name="文本框 11"/>
          <p:cNvSpPr txBox="1"/>
          <p:nvPr/>
        </p:nvSpPr>
        <p:spPr>
          <a:xfrm>
            <a:off x="7935595" y="4617720"/>
            <a:ext cx="4063365" cy="706755"/>
          </a:xfrm>
          <a:prstGeom prst="rect">
            <a:avLst/>
          </a:prstGeom>
          <a:noFill/>
        </p:spPr>
        <p:txBody>
          <a:bodyPr wrap="square" rtlCol="0">
            <a:spAutoFit/>
          </a:bodyPr>
          <a:p>
            <a:pPr algn="l"/>
            <a:r>
              <a:rPr lang="en-US" sz="2000" b="1" i="1">
                <a:latin typeface="Times New Roman" panose="02020603050405020304" pitchFamily="18" charset="0"/>
                <a:cs typeface="Times New Roman" panose="02020603050405020304" pitchFamily="18" charset="0"/>
              </a:rPr>
              <a:t>envious, reluctant to communicate</a:t>
            </a:r>
            <a:endParaRPr lang="en-US" sz="2000" b="1" i="1">
              <a:latin typeface="Times New Roman" panose="02020603050405020304" pitchFamily="18" charset="0"/>
              <a:cs typeface="Times New Roman" panose="02020603050405020304" pitchFamily="18" charset="0"/>
            </a:endParaRPr>
          </a:p>
          <a:p>
            <a:pPr algn="l"/>
            <a:r>
              <a:rPr lang="en-US" sz="2000" b="1" i="1">
                <a:latin typeface="Times New Roman" panose="02020603050405020304" pitchFamily="18" charset="0"/>
                <a:cs typeface="Times New Roman" panose="02020603050405020304" pitchFamily="18" charset="0"/>
              </a:rPr>
              <a:t>polite</a:t>
            </a:r>
            <a:endParaRPr lang="en-US" sz="2000" b="1" i="1">
              <a:latin typeface="Times New Roman" panose="02020603050405020304" pitchFamily="18" charset="0"/>
              <a:cs typeface="Times New Roman" panose="02020603050405020304" pitchFamily="18" charset="0"/>
            </a:endParaRPr>
          </a:p>
        </p:txBody>
      </p:sp>
      <p:sp>
        <p:nvSpPr>
          <p:cNvPr id="13" name="文本框 12"/>
          <p:cNvSpPr txBox="1"/>
          <p:nvPr/>
        </p:nvSpPr>
        <p:spPr>
          <a:xfrm>
            <a:off x="1723390" y="184150"/>
            <a:ext cx="10441940" cy="398780"/>
          </a:xfrm>
          <a:prstGeom prst="rect">
            <a:avLst/>
          </a:prstGeom>
          <a:noFill/>
        </p:spPr>
        <p:txBody>
          <a:bodyPr wrap="square" rtlCol="0" anchor="t">
            <a:spAutoFit/>
          </a:bodyPr>
          <a:p>
            <a:pPr algn="l"/>
            <a:r>
              <a:rPr lang="en-US" sz="2000" b="1">
                <a:latin typeface="Times New Roman" panose="02020603050405020304" pitchFamily="18" charset="0"/>
                <a:cs typeface="Times New Roman" panose="02020603050405020304" pitchFamily="18" charset="0"/>
                <a:sym typeface="+mn-ea"/>
              </a:rPr>
              <a:t>Analyze the personality of each character (give supporting details from the original text)</a:t>
            </a:r>
            <a:endParaRPr lang="en-US" sz="2000" b="1">
              <a:latin typeface="Times New Roman" panose="02020603050405020304" pitchFamily="18" charset="0"/>
              <a:cs typeface="Times New Roman" panose="02020603050405020304" pitchFamily="18" charset="0"/>
              <a:sym typeface="+mn-ea"/>
            </a:endParaRPr>
          </a:p>
        </p:txBody>
      </p:sp>
      <p:pic>
        <p:nvPicPr>
          <p:cNvPr id="14" name="图片 13" descr="5c760a4923e33"/>
          <p:cNvPicPr>
            <a:picLocks noChangeAspect="1"/>
          </p:cNvPicPr>
          <p:nvPr/>
        </p:nvPicPr>
        <p:blipFill>
          <a:blip r:embed="rId3"/>
          <a:stretch>
            <a:fillRect/>
          </a:stretch>
        </p:blipFill>
        <p:spPr>
          <a:xfrm>
            <a:off x="4518025" y="1141095"/>
            <a:ext cx="3905250" cy="3476625"/>
          </a:xfrm>
          <a:prstGeom prst="rect">
            <a:avLst/>
          </a:prstGeom>
        </p:spPr>
      </p:pic>
      <p:pic>
        <p:nvPicPr>
          <p:cNvPr id="15" name="图片 14" descr="5fc608c90249c1606813897947 (1)"/>
          <p:cNvPicPr>
            <a:picLocks noChangeAspect="1"/>
          </p:cNvPicPr>
          <p:nvPr/>
        </p:nvPicPr>
        <p:blipFill>
          <a:blip r:embed="rId4"/>
          <a:stretch>
            <a:fillRect/>
          </a:stretch>
        </p:blipFill>
        <p:spPr>
          <a:xfrm>
            <a:off x="5424170" y="3721100"/>
            <a:ext cx="1941195" cy="1941195"/>
          </a:xfrm>
          <a:prstGeom prst="rect">
            <a:avLst/>
          </a:prstGeom>
        </p:spPr>
      </p:pic>
      <p:sp>
        <p:nvSpPr>
          <p:cNvPr id="16" name="文本框 15"/>
          <p:cNvSpPr txBox="1"/>
          <p:nvPr/>
        </p:nvSpPr>
        <p:spPr>
          <a:xfrm>
            <a:off x="2503170" y="5662295"/>
            <a:ext cx="8679180" cy="645160"/>
          </a:xfrm>
          <a:prstGeom prst="rect">
            <a:avLst/>
          </a:prstGeom>
          <a:noFill/>
        </p:spPr>
        <p:txBody>
          <a:bodyPr wrap="square" rtlCol="0" anchor="t">
            <a:spAutoFit/>
          </a:bodyPr>
          <a:p>
            <a:r>
              <a:rPr lang="en-US" altLang="zh-CN">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Gramma chattered away about how excited she’d been for </a:t>
            </a:r>
            <a:r>
              <a:rPr lang="zh-CN" altLang="en-US" b="1" i="1">
                <a:solidFill>
                  <a:srgbClr val="0000FF"/>
                </a:solidFill>
                <a:latin typeface="Times New Roman" panose="02020603050405020304" pitchFamily="18" charset="0"/>
                <a:cs typeface="Times New Roman" panose="02020603050405020304" pitchFamily="18" charset="0"/>
                <a:sym typeface="+mn-ea"/>
              </a:rPr>
              <a:t>this surprise get-together</a:t>
            </a:r>
            <a:r>
              <a:rPr lang="zh-CN" altLang="en-US">
                <a:latin typeface="Times New Roman" panose="02020603050405020304" pitchFamily="18" charset="0"/>
                <a:cs typeface="Times New Roman" panose="02020603050405020304" pitchFamily="18" charset="0"/>
                <a:sym typeface="+mn-ea"/>
              </a:rPr>
              <a:t>, and how </a:t>
            </a:r>
            <a:r>
              <a:rPr lang="zh-CN" altLang="en-US" b="1" i="1">
                <a:solidFill>
                  <a:srgbClr val="0000FF"/>
                </a:solidFill>
                <a:latin typeface="Times New Roman" panose="02020603050405020304" pitchFamily="18" charset="0"/>
                <a:cs typeface="Times New Roman" panose="02020603050405020304" pitchFamily="18" charset="0"/>
                <a:sym typeface="+mn-ea"/>
              </a:rPr>
              <a:t>cousins ought to get to know each other better</a:t>
            </a:r>
            <a:r>
              <a:rPr lang="zh-CN" altLang="en-US">
                <a:latin typeface="Times New Roman" panose="02020603050405020304" pitchFamily="18" charset="0"/>
                <a:cs typeface="Times New Roman" panose="02020603050405020304" pitchFamily="18" charset="0"/>
                <a:sym typeface="+mn-ea"/>
              </a:rPr>
              <a:t>.</a:t>
            </a:r>
            <a:r>
              <a:rPr lang="en-US" altLang="zh-CN">
                <a:latin typeface="Times New Roman" panose="02020603050405020304" pitchFamily="18" charset="0"/>
                <a:cs typeface="Times New Roman" panose="02020603050405020304" pitchFamily="18" charset="0"/>
                <a:sym typeface="+mn-ea"/>
              </a:rPr>
              <a:t>”</a:t>
            </a:r>
            <a:endParaRPr lang="en-US" altLang="zh-CN">
              <a:latin typeface="Times New Roman" panose="02020603050405020304" pitchFamily="18" charset="0"/>
              <a:cs typeface="Times New Roman" panose="02020603050405020304" pitchFamily="18" charset="0"/>
              <a:sym typeface="+mn-ea"/>
            </a:endParaRPr>
          </a:p>
        </p:txBody>
      </p:sp>
      <p:sp>
        <p:nvSpPr>
          <p:cNvPr id="17" name="文本框 16"/>
          <p:cNvSpPr txBox="1"/>
          <p:nvPr/>
        </p:nvSpPr>
        <p:spPr>
          <a:xfrm>
            <a:off x="6498590" y="1599565"/>
            <a:ext cx="2765425" cy="460375"/>
          </a:xfrm>
          <a:prstGeom prst="rect">
            <a:avLst/>
          </a:prstGeom>
          <a:noFill/>
        </p:spPr>
        <p:txBody>
          <a:bodyPr wrap="square" rtlCol="0">
            <a:spAutoFit/>
          </a:bodyPr>
          <a:p>
            <a:r>
              <a:rPr lang="en-US" altLang="zh-CN" sz="2400" b="1">
                <a:solidFill>
                  <a:srgbClr val="0000FF"/>
                </a:solidFill>
                <a:latin typeface="MV Boli" panose="02000500030200090000" charset="0"/>
                <a:cs typeface="MV Boli" panose="02000500030200090000" charset="0"/>
              </a:rPr>
              <a:t>personal growth</a:t>
            </a:r>
            <a:endParaRPr lang="en-US" altLang="zh-CN" sz="2400" b="1">
              <a:solidFill>
                <a:srgbClr val="0000FF"/>
              </a:solidFill>
              <a:latin typeface="MV Boli" panose="02000500030200090000" charset="0"/>
              <a:cs typeface="MV Boli" panose="02000500030200090000" charset="0"/>
            </a:endParaRPr>
          </a:p>
        </p:txBody>
      </p:sp>
      <p:sp>
        <p:nvSpPr>
          <p:cNvPr id="18" name="文本框 17"/>
          <p:cNvSpPr txBox="1"/>
          <p:nvPr/>
        </p:nvSpPr>
        <p:spPr>
          <a:xfrm>
            <a:off x="2503170" y="6307455"/>
            <a:ext cx="6642100" cy="368300"/>
          </a:xfrm>
          <a:prstGeom prst="rect">
            <a:avLst/>
          </a:prstGeom>
          <a:noFill/>
        </p:spPr>
        <p:txBody>
          <a:bodyPr wrap="square" rtlCol="0" anchor="t">
            <a:spAutoFit/>
          </a:bodyPr>
          <a:p>
            <a:r>
              <a:rPr lang="zh-CN" b="1" u="sng">
                <a:latin typeface="Times New Roman" panose="02020603050405020304" pitchFamily="18" charset="0"/>
                <a:cs typeface="Times New Roman" panose="02020603050405020304" pitchFamily="18" charset="0"/>
                <a:sym typeface="+mn-ea"/>
              </a:rPr>
              <a:t>明线：</a:t>
            </a:r>
            <a:r>
              <a:rPr lang="en-US" altLang="zh-CN" b="1" u="sng">
                <a:latin typeface="Times New Roman" panose="02020603050405020304" pitchFamily="18" charset="0"/>
                <a:cs typeface="Times New Roman" panose="02020603050405020304" pitchFamily="18" charset="0"/>
                <a:sym typeface="+mn-ea"/>
              </a:rPr>
              <a:t>Maya and “I” got to know each other better.</a:t>
            </a:r>
            <a:endParaRPr lang="en-US" altLang="zh-CN" b="1" u="sng">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4189095" y="1117600"/>
            <a:ext cx="4956175" cy="368300"/>
          </a:xfrm>
          <a:prstGeom prst="rect">
            <a:avLst/>
          </a:prstGeom>
          <a:noFill/>
        </p:spPr>
        <p:txBody>
          <a:bodyPr wrap="square" rtlCol="0" anchor="t">
            <a:spAutoFit/>
          </a:bodyPr>
          <a:p>
            <a:r>
              <a:rPr lang="zh-CN" b="1" u="sng">
                <a:latin typeface="Times New Roman" panose="02020603050405020304" pitchFamily="18" charset="0"/>
                <a:cs typeface="Times New Roman" panose="02020603050405020304" pitchFamily="18" charset="0"/>
                <a:sym typeface="+mn-ea"/>
              </a:rPr>
              <a:t>暗线：</a:t>
            </a:r>
            <a:r>
              <a:rPr lang="en-US" altLang="zh-CN" b="1" u="sng">
                <a:latin typeface="Times New Roman" panose="02020603050405020304" pitchFamily="18" charset="0"/>
                <a:cs typeface="Times New Roman" panose="02020603050405020304" pitchFamily="18" charset="0"/>
                <a:sym typeface="+mn-ea"/>
              </a:rPr>
              <a:t>I acknowledged Gramma's real intention.</a:t>
            </a:r>
            <a:endParaRPr lang="en-US" altLang="zh-CN" b="1" u="sng">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edge">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edge">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edge">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edge">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edge">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edge">
                                      <p:cBhvr>
                                        <p:cTn id="4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435985" y="3305810"/>
            <a:ext cx="1741805" cy="368300"/>
          </a:xfrm>
          <a:prstGeom prst="rect">
            <a:avLst/>
          </a:prstGeom>
          <a:solidFill>
            <a:schemeClr val="accent2"/>
          </a:solidFill>
          <a:ln>
            <a:noFill/>
          </a:ln>
        </p:spPr>
        <p:txBody>
          <a:bodyPr wrap="square" rtlCol="0">
            <a:spAutoFit/>
          </a:bodyPr>
          <a:p>
            <a:endParaRPr lang="zh-CN" altLang="en-US"/>
          </a:p>
        </p:txBody>
      </p:sp>
      <p:sp>
        <p:nvSpPr>
          <p:cNvPr id="4" name="文本框 3"/>
          <p:cNvSpPr txBox="1"/>
          <p:nvPr/>
        </p:nvSpPr>
        <p:spPr>
          <a:xfrm>
            <a:off x="6857365" y="753745"/>
            <a:ext cx="2602230" cy="368300"/>
          </a:xfrm>
          <a:prstGeom prst="rect">
            <a:avLst/>
          </a:prstGeom>
          <a:solidFill>
            <a:schemeClr val="accent2"/>
          </a:solidFill>
          <a:ln>
            <a:noFill/>
          </a:ln>
        </p:spPr>
        <p:txBody>
          <a:bodyPr wrap="square" rtlCol="0">
            <a:spAutoFit/>
          </a:bodyPr>
          <a:p>
            <a:endParaRPr lang="zh-CN" altLang="en-US"/>
          </a:p>
        </p:txBody>
      </p:sp>
      <p:sp>
        <p:nvSpPr>
          <p:cNvPr id="7" name="文本框 6"/>
          <p:cNvSpPr txBox="1"/>
          <p:nvPr/>
        </p:nvSpPr>
        <p:spPr>
          <a:xfrm>
            <a:off x="3313430" y="753745"/>
            <a:ext cx="3442970" cy="368300"/>
          </a:xfrm>
          <a:prstGeom prst="rect">
            <a:avLst/>
          </a:prstGeom>
          <a:solidFill>
            <a:schemeClr val="accent2"/>
          </a:solidFill>
          <a:ln>
            <a:noFill/>
          </a:ln>
        </p:spPr>
        <p:txBody>
          <a:bodyPr wrap="square" rtlCol="0">
            <a:spAutoFit/>
          </a:bodyPr>
          <a:p>
            <a:endParaRPr lang="zh-CN" altLang="en-US"/>
          </a:p>
        </p:txBody>
      </p:sp>
      <p:sp>
        <p:nvSpPr>
          <p:cNvPr id="5" name="文本框 4"/>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情节预测</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文本框 1"/>
          <p:cNvSpPr txBox="1"/>
          <p:nvPr/>
        </p:nvSpPr>
        <p:spPr>
          <a:xfrm>
            <a:off x="256540" y="753745"/>
            <a:ext cx="9302115" cy="2999740"/>
          </a:xfrm>
          <a:prstGeom prst="rect">
            <a:avLst/>
          </a:prstGeom>
          <a:noFill/>
        </p:spPr>
        <p:txBody>
          <a:bodyPr wrap="square" rtlCol="0" anchor="t">
            <a:spAutoFit/>
          </a:bodyPr>
          <a:p>
            <a:pPr algn="just"/>
            <a:r>
              <a:rPr lang="en-US" altLang="zh-CN" sz="2100" b="1">
                <a:latin typeface="Times New Roman" panose="02020603050405020304" pitchFamily="18" charset="0"/>
                <a:cs typeface="Times New Roman" panose="02020603050405020304" pitchFamily="18" charset="0"/>
                <a:sym typeface="+mn-ea"/>
              </a:rPr>
              <a:t>Para. 1 </a:t>
            </a:r>
            <a:r>
              <a:rPr lang="zh-CN" altLang="en-US" sz="2100" b="1">
                <a:latin typeface="Times New Roman" panose="02020603050405020304" pitchFamily="18" charset="0"/>
                <a:cs typeface="Times New Roman" panose="02020603050405020304" pitchFamily="18" charset="0"/>
                <a:sym typeface="+mn-ea"/>
              </a:rPr>
              <a:t>Glancing down at my jeans and my old sneakers, I wished I hadn</a:t>
            </a:r>
            <a:r>
              <a:rPr lang="en-US" altLang="zh-CN" sz="2100" b="1">
                <a:latin typeface="Times New Roman" panose="02020603050405020304" pitchFamily="18" charset="0"/>
                <a:cs typeface="Times New Roman" panose="02020603050405020304" pitchFamily="18" charset="0"/>
                <a:sym typeface="+mn-ea"/>
              </a:rPr>
              <a:t>'</a:t>
            </a:r>
            <a:r>
              <a:rPr lang="zh-CN" altLang="en-US" sz="2100" b="1">
                <a:latin typeface="Times New Roman" panose="02020603050405020304" pitchFamily="18" charset="0"/>
                <a:cs typeface="Times New Roman" panose="02020603050405020304" pitchFamily="18" charset="0"/>
                <a:sym typeface="+mn-ea"/>
              </a:rPr>
              <a:t>t come.</a:t>
            </a:r>
            <a:endParaRPr lang="zh-CN" altLang="en-US" sz="2100" b="1">
              <a:latin typeface="Times New Roman" panose="02020603050405020304" pitchFamily="18" charset="0"/>
              <a:cs typeface="Times New Roman" panose="02020603050405020304" pitchFamily="18" charset="0"/>
              <a:sym typeface="+mn-ea"/>
            </a:endParaRPr>
          </a:p>
          <a:p>
            <a:pPr algn="just"/>
            <a:endParaRPr lang="zh-CN" altLang="en-US" sz="2100" b="1">
              <a:latin typeface="Times New Roman" panose="02020603050405020304" pitchFamily="18" charset="0"/>
              <a:cs typeface="Times New Roman" panose="02020603050405020304" pitchFamily="18" charset="0"/>
              <a:sym typeface="+mn-ea"/>
            </a:endParaRPr>
          </a:p>
          <a:p>
            <a:pPr algn="just"/>
            <a:endParaRPr lang="zh-CN" altLang="en-US" sz="2100" b="1">
              <a:latin typeface="Times New Roman" panose="02020603050405020304" pitchFamily="18" charset="0"/>
              <a:cs typeface="Times New Roman" panose="02020603050405020304" pitchFamily="18" charset="0"/>
              <a:sym typeface="+mn-ea"/>
            </a:endParaRPr>
          </a:p>
          <a:p>
            <a:pPr algn="just"/>
            <a:endParaRPr lang="zh-CN" altLang="en-US" sz="2100" b="1">
              <a:latin typeface="Times New Roman" panose="02020603050405020304" pitchFamily="18" charset="0"/>
              <a:cs typeface="Times New Roman" panose="02020603050405020304" pitchFamily="18" charset="0"/>
              <a:sym typeface="+mn-ea"/>
            </a:endParaRPr>
          </a:p>
          <a:p>
            <a:pPr algn="just"/>
            <a:endParaRPr lang="zh-CN" altLang="en-US" sz="2100" b="1">
              <a:latin typeface="Times New Roman" panose="02020603050405020304" pitchFamily="18" charset="0"/>
              <a:cs typeface="Times New Roman" panose="02020603050405020304" pitchFamily="18" charset="0"/>
              <a:sym typeface="+mn-ea"/>
            </a:endParaRPr>
          </a:p>
          <a:p>
            <a:pPr algn="just"/>
            <a:endParaRPr lang="zh-CN" altLang="en-US" sz="2100" b="1">
              <a:latin typeface="Times New Roman" panose="02020603050405020304" pitchFamily="18" charset="0"/>
              <a:cs typeface="Times New Roman" panose="02020603050405020304" pitchFamily="18" charset="0"/>
              <a:sym typeface="+mn-ea"/>
            </a:endParaRPr>
          </a:p>
          <a:p>
            <a:pPr algn="just"/>
            <a:endParaRPr lang="zh-CN" altLang="en-US" sz="2100" b="1">
              <a:latin typeface="Times New Roman" panose="02020603050405020304" pitchFamily="18" charset="0"/>
              <a:cs typeface="Times New Roman" panose="02020603050405020304" pitchFamily="18" charset="0"/>
              <a:sym typeface="+mn-ea"/>
            </a:endParaRPr>
          </a:p>
          <a:p>
            <a:pPr algn="just"/>
            <a:r>
              <a:rPr lang="zh-CN" altLang="en-US" sz="2100" b="1">
                <a:latin typeface="Times New Roman" panose="02020603050405020304" pitchFamily="18" charset="0"/>
                <a:cs typeface="Times New Roman" panose="02020603050405020304" pitchFamily="18" charset="0"/>
                <a:sym typeface="+mn-ea"/>
              </a:rPr>
              <a:t> </a:t>
            </a:r>
            <a:endParaRPr lang="zh-CN" altLang="en-US" sz="2100" b="1">
              <a:latin typeface="Times New Roman" panose="02020603050405020304" pitchFamily="18" charset="0"/>
              <a:cs typeface="Times New Roman" panose="02020603050405020304" pitchFamily="18" charset="0"/>
            </a:endParaRPr>
          </a:p>
          <a:p>
            <a:pPr algn="just"/>
            <a:r>
              <a:rPr lang="en-US" altLang="zh-CN" sz="2100" b="1">
                <a:latin typeface="Times New Roman" panose="02020603050405020304" pitchFamily="18" charset="0"/>
                <a:cs typeface="Times New Roman" panose="02020603050405020304" pitchFamily="18" charset="0"/>
                <a:sym typeface="+mn-ea"/>
              </a:rPr>
              <a:t>Para. 2 “</a:t>
            </a:r>
            <a:r>
              <a:rPr lang="zh-CN" altLang="en-US" sz="2100" b="1">
                <a:latin typeface="Times New Roman" panose="02020603050405020304" pitchFamily="18" charset="0"/>
                <a:cs typeface="Times New Roman" panose="02020603050405020304" pitchFamily="18" charset="0"/>
                <a:sym typeface="+mn-ea"/>
              </a:rPr>
              <a:t>How do you know all these things about me?</a:t>
            </a:r>
            <a:r>
              <a:rPr lang="en-US" altLang="zh-CN" sz="2100" b="1">
                <a:latin typeface="Times New Roman" panose="02020603050405020304" pitchFamily="18" charset="0"/>
                <a:cs typeface="Times New Roman" panose="02020603050405020304" pitchFamily="18" charset="0"/>
                <a:sym typeface="+mn-ea"/>
              </a:rPr>
              <a:t>”</a:t>
            </a:r>
            <a:r>
              <a:rPr lang="zh-CN" altLang="en-US" sz="2100" b="1">
                <a:latin typeface="Times New Roman" panose="02020603050405020304" pitchFamily="18" charset="0"/>
                <a:cs typeface="Times New Roman" panose="02020603050405020304" pitchFamily="18" charset="0"/>
                <a:sym typeface="+mn-ea"/>
              </a:rPr>
              <a:t> I asked. </a:t>
            </a:r>
            <a:endParaRPr lang="zh-CN" altLang="en-US" sz="2100" b="1"/>
          </a:p>
        </p:txBody>
      </p:sp>
      <p:sp>
        <p:nvSpPr>
          <p:cNvPr id="3" name="文本框 2"/>
          <p:cNvSpPr txBox="1"/>
          <p:nvPr/>
        </p:nvSpPr>
        <p:spPr>
          <a:xfrm>
            <a:off x="256540" y="1325880"/>
            <a:ext cx="5509260" cy="1630045"/>
          </a:xfrm>
          <a:prstGeom prst="rect">
            <a:avLst/>
          </a:prstGeom>
          <a:noFill/>
        </p:spPr>
        <p:txBody>
          <a:bodyPr wrap="square" rtlCol="0">
            <a:spAutoFit/>
          </a:bodyPr>
          <a:p>
            <a:r>
              <a:rPr lang="en-US" altLang="zh-CN" sz="2000" i="1">
                <a:latin typeface="Times New Roman" panose="02020603050405020304" pitchFamily="18" charset="0"/>
                <a:cs typeface="Times New Roman" panose="02020603050405020304" pitchFamily="18" charset="0"/>
              </a:rPr>
              <a:t>1. Why did I think so? feelings?</a:t>
            </a:r>
            <a:endParaRPr lang="en-US" altLang="zh-CN" sz="2000" i="1">
              <a:latin typeface="Times New Roman" panose="02020603050405020304" pitchFamily="18" charset="0"/>
              <a:cs typeface="Times New Roman" panose="02020603050405020304" pitchFamily="18" charset="0"/>
            </a:endParaRPr>
          </a:p>
          <a:p>
            <a:endParaRPr lang="en-US" altLang="zh-CN" sz="2000" i="1">
              <a:latin typeface="Times New Roman" panose="02020603050405020304" pitchFamily="18" charset="0"/>
              <a:cs typeface="Times New Roman" panose="02020603050405020304" pitchFamily="18" charset="0"/>
            </a:endParaRPr>
          </a:p>
          <a:p>
            <a:r>
              <a:rPr lang="en-US" altLang="zh-CN" sz="2000" i="1">
                <a:latin typeface="Times New Roman" panose="02020603050405020304" pitchFamily="18" charset="0"/>
                <a:cs typeface="Times New Roman" panose="02020603050405020304" pitchFamily="18" charset="0"/>
              </a:rPr>
              <a:t>2. How did we interact with each other?</a:t>
            </a:r>
            <a:endParaRPr lang="en-US" altLang="zh-CN" sz="2000" i="1">
              <a:latin typeface="Times New Roman" panose="02020603050405020304" pitchFamily="18" charset="0"/>
              <a:cs typeface="Times New Roman" panose="02020603050405020304" pitchFamily="18" charset="0"/>
            </a:endParaRPr>
          </a:p>
          <a:p>
            <a:endParaRPr lang="en-US" altLang="zh-CN" sz="2000" i="1">
              <a:latin typeface="Times New Roman" panose="02020603050405020304" pitchFamily="18" charset="0"/>
              <a:cs typeface="Times New Roman" panose="02020603050405020304" pitchFamily="18" charset="0"/>
            </a:endParaRPr>
          </a:p>
          <a:p>
            <a:r>
              <a:rPr lang="en-US" altLang="zh-CN" sz="2000" i="1">
                <a:latin typeface="Times New Roman" panose="02020603050405020304" pitchFamily="18" charset="0"/>
                <a:cs typeface="Times New Roman" panose="02020603050405020304" pitchFamily="18" charset="0"/>
              </a:rPr>
              <a:t>3. What did Maya say about me? </a:t>
            </a:r>
            <a:endParaRPr lang="en-US" altLang="zh-CN" sz="2000" i="1">
              <a:latin typeface="Times New Roman" panose="02020603050405020304" pitchFamily="18" charset="0"/>
              <a:cs typeface="Times New Roman" panose="02020603050405020304" pitchFamily="18" charset="0"/>
            </a:endParaRPr>
          </a:p>
        </p:txBody>
      </p:sp>
      <p:sp>
        <p:nvSpPr>
          <p:cNvPr id="6" name="文本框 5"/>
          <p:cNvSpPr txBox="1"/>
          <p:nvPr/>
        </p:nvSpPr>
        <p:spPr>
          <a:xfrm>
            <a:off x="5765800" y="1325880"/>
            <a:ext cx="5509260" cy="1630045"/>
          </a:xfrm>
          <a:prstGeom prst="rect">
            <a:avLst/>
          </a:prstGeom>
          <a:noFill/>
        </p:spPr>
        <p:txBody>
          <a:bodyPr wrap="square" rtlCol="0">
            <a:spAutoFit/>
          </a:bodyPr>
          <a:p>
            <a:r>
              <a:rPr lang="en-US" altLang="zh-CN" sz="2000" i="1">
                <a:latin typeface="Times New Roman" panose="02020603050405020304" pitchFamily="18" charset="0"/>
                <a:cs typeface="Times New Roman" panose="02020603050405020304" pitchFamily="18" charset="0"/>
              </a:rPr>
              <a:t>difference--</a:t>
            </a:r>
            <a:r>
              <a:rPr lang="en-US" altLang="zh-CN" sz="2000" i="1">
                <a:latin typeface="Times New Roman" panose="02020603050405020304" pitchFamily="18" charset="0"/>
                <a:cs typeface="Times New Roman" panose="02020603050405020304" pitchFamily="18" charset="0"/>
                <a:sym typeface="+mn-ea"/>
              </a:rPr>
              <a:t>unwillingness &amp;envy &amp;unhappy</a:t>
            </a:r>
            <a:endParaRPr lang="en-US" altLang="zh-CN" sz="2000" i="1">
              <a:latin typeface="Times New Roman" panose="02020603050405020304" pitchFamily="18" charset="0"/>
              <a:cs typeface="Times New Roman" panose="02020603050405020304" pitchFamily="18" charset="0"/>
            </a:endParaRPr>
          </a:p>
          <a:p>
            <a:endParaRPr lang="en-US" altLang="zh-CN" sz="2000" i="1">
              <a:latin typeface="Times New Roman" panose="02020603050405020304" pitchFamily="18" charset="0"/>
              <a:cs typeface="Times New Roman" panose="02020603050405020304" pitchFamily="18" charset="0"/>
            </a:endParaRPr>
          </a:p>
          <a:p>
            <a:r>
              <a:rPr lang="en-US" altLang="zh-CN" sz="2000" i="1">
                <a:latin typeface="Times New Roman" panose="02020603050405020304" pitchFamily="18" charset="0"/>
                <a:cs typeface="Times New Roman" panose="02020603050405020304" pitchFamily="18" charset="0"/>
              </a:rPr>
              <a:t>silence? smiling and nodding?</a:t>
            </a:r>
            <a:endParaRPr lang="en-US" altLang="zh-CN" sz="2000" i="1">
              <a:latin typeface="Times New Roman" panose="02020603050405020304" pitchFamily="18" charset="0"/>
              <a:cs typeface="Times New Roman" panose="02020603050405020304" pitchFamily="18" charset="0"/>
            </a:endParaRPr>
          </a:p>
          <a:p>
            <a:endParaRPr lang="en-US" altLang="zh-CN" sz="2000" i="1">
              <a:latin typeface="Times New Roman" panose="02020603050405020304" pitchFamily="18" charset="0"/>
              <a:cs typeface="Times New Roman" panose="02020603050405020304" pitchFamily="18" charset="0"/>
            </a:endParaRPr>
          </a:p>
          <a:p>
            <a:r>
              <a:rPr lang="en-US" altLang="zh-CN" sz="2000" i="1">
                <a:latin typeface="Times New Roman" panose="02020603050405020304" pitchFamily="18" charset="0"/>
                <a:cs typeface="Times New Roman" panose="02020603050405020304" pitchFamily="18" charset="0"/>
              </a:rPr>
              <a:t>baseball cap,</a:t>
            </a:r>
            <a:r>
              <a:rPr lang="zh-CN" altLang="en-US" sz="2000" b="1">
                <a:latin typeface="Times New Roman" panose="02020603050405020304" pitchFamily="18" charset="0"/>
                <a:cs typeface="Times New Roman" panose="02020603050405020304" pitchFamily="18" charset="0"/>
                <a:sym typeface="+mn-ea"/>
              </a:rPr>
              <a:t> </a:t>
            </a:r>
            <a:r>
              <a:rPr lang="en-US" altLang="zh-CN" sz="2000" i="1">
                <a:latin typeface="Times New Roman" panose="02020603050405020304" pitchFamily="18" charset="0"/>
                <a:cs typeface="Times New Roman" panose="02020603050405020304" pitchFamily="18" charset="0"/>
                <a:sym typeface="+mn-ea"/>
              </a:rPr>
              <a:t>jeans and old sneakers </a:t>
            </a:r>
            <a:r>
              <a:rPr lang="zh-CN" altLang="en-US" sz="2000" b="1">
                <a:latin typeface="Times New Roman" panose="02020603050405020304" pitchFamily="18" charset="0"/>
                <a:cs typeface="Times New Roman" panose="02020603050405020304" pitchFamily="18" charset="0"/>
                <a:sym typeface="+mn-ea"/>
              </a:rPr>
              <a:t>合理推测</a:t>
            </a:r>
            <a:endParaRPr lang="zh-CN" altLang="en-US" sz="2000" b="1">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256540" y="4023995"/>
            <a:ext cx="5509260" cy="2245360"/>
          </a:xfrm>
          <a:prstGeom prst="rect">
            <a:avLst/>
          </a:prstGeom>
          <a:noFill/>
        </p:spPr>
        <p:txBody>
          <a:bodyPr wrap="square" rtlCol="0">
            <a:spAutoFit/>
          </a:bodyPr>
          <a:p>
            <a:r>
              <a:rPr lang="en-US" altLang="zh-CN" sz="2000" i="1">
                <a:latin typeface="Times New Roman" panose="02020603050405020304" pitchFamily="18" charset="0"/>
                <a:cs typeface="Times New Roman" panose="02020603050405020304" pitchFamily="18" charset="0"/>
              </a:rPr>
              <a:t>1. What did Maya say in response?</a:t>
            </a:r>
            <a:endParaRPr lang="en-US" altLang="zh-CN" sz="2000" i="1">
              <a:latin typeface="Times New Roman" panose="02020603050405020304" pitchFamily="18" charset="0"/>
              <a:cs typeface="Times New Roman" panose="02020603050405020304" pitchFamily="18" charset="0"/>
            </a:endParaRPr>
          </a:p>
          <a:p>
            <a:endParaRPr lang="en-US" altLang="zh-CN" sz="2000" i="1">
              <a:latin typeface="Times New Roman" panose="02020603050405020304" pitchFamily="18" charset="0"/>
              <a:cs typeface="Times New Roman" panose="02020603050405020304" pitchFamily="18" charset="0"/>
            </a:endParaRPr>
          </a:p>
          <a:p>
            <a:r>
              <a:rPr lang="en-US" altLang="zh-CN" sz="2000" i="1">
                <a:latin typeface="Times New Roman" panose="02020603050405020304" pitchFamily="18" charset="0"/>
                <a:cs typeface="Times New Roman" panose="02020603050405020304" pitchFamily="18" charset="0"/>
              </a:rPr>
              <a:t>2. How did I feel?</a:t>
            </a:r>
            <a:endParaRPr lang="en-US" altLang="zh-CN" sz="2000" i="1">
              <a:latin typeface="Times New Roman" panose="02020603050405020304" pitchFamily="18" charset="0"/>
              <a:cs typeface="Times New Roman" panose="02020603050405020304" pitchFamily="18" charset="0"/>
            </a:endParaRPr>
          </a:p>
          <a:p>
            <a:endParaRPr lang="en-US" altLang="zh-CN" sz="2000" i="1">
              <a:latin typeface="Times New Roman" panose="02020603050405020304" pitchFamily="18" charset="0"/>
              <a:cs typeface="Times New Roman" panose="02020603050405020304" pitchFamily="18" charset="0"/>
            </a:endParaRPr>
          </a:p>
          <a:p>
            <a:r>
              <a:rPr lang="en-US" altLang="zh-CN" sz="2000" i="1">
                <a:latin typeface="Times New Roman" panose="02020603050405020304" pitchFamily="18" charset="0"/>
                <a:cs typeface="Times New Roman" panose="02020603050405020304" pitchFamily="18" charset="0"/>
              </a:rPr>
              <a:t>3. </a:t>
            </a:r>
            <a:r>
              <a:rPr lang="en-US" altLang="zh-CN" sz="2000" i="1">
                <a:latin typeface="Times New Roman" panose="02020603050405020304" pitchFamily="18" charset="0"/>
                <a:cs typeface="Times New Roman" panose="02020603050405020304" pitchFamily="18" charset="0"/>
                <a:sym typeface="+mn-ea"/>
              </a:rPr>
              <a:t>How did we interact with each other?</a:t>
            </a:r>
            <a:endParaRPr lang="en-US" altLang="zh-CN" sz="2000" i="1">
              <a:latin typeface="Times New Roman" panose="02020603050405020304" pitchFamily="18" charset="0"/>
              <a:cs typeface="Times New Roman" panose="02020603050405020304" pitchFamily="18" charset="0"/>
            </a:endParaRPr>
          </a:p>
          <a:p>
            <a:endParaRPr lang="en-US" altLang="zh-CN" sz="2000" i="1">
              <a:latin typeface="Times New Roman" panose="02020603050405020304" pitchFamily="18" charset="0"/>
              <a:cs typeface="Times New Roman" panose="02020603050405020304" pitchFamily="18" charset="0"/>
            </a:endParaRPr>
          </a:p>
          <a:p>
            <a:r>
              <a:rPr lang="en-US" altLang="zh-CN" sz="2000" i="1">
                <a:latin typeface="Times New Roman" panose="02020603050405020304" pitchFamily="18" charset="0"/>
                <a:cs typeface="Times New Roman" panose="02020603050405020304" pitchFamily="18" charset="0"/>
              </a:rPr>
              <a:t>4. What reflection did I have?</a:t>
            </a:r>
            <a:endParaRPr lang="en-US" altLang="zh-CN" sz="2000" i="1">
              <a:latin typeface="Times New Roman" panose="02020603050405020304" pitchFamily="18" charset="0"/>
              <a:cs typeface="Times New Roman" panose="02020603050405020304" pitchFamily="18" charset="0"/>
            </a:endParaRPr>
          </a:p>
        </p:txBody>
      </p:sp>
      <p:sp>
        <p:nvSpPr>
          <p:cNvPr id="9" name="文本框 8"/>
          <p:cNvSpPr txBox="1"/>
          <p:nvPr/>
        </p:nvSpPr>
        <p:spPr>
          <a:xfrm>
            <a:off x="5765800" y="4023995"/>
            <a:ext cx="5509260" cy="2245360"/>
          </a:xfrm>
          <a:prstGeom prst="rect">
            <a:avLst/>
          </a:prstGeom>
          <a:noFill/>
        </p:spPr>
        <p:txBody>
          <a:bodyPr wrap="square" rtlCol="0">
            <a:spAutoFit/>
          </a:bodyPr>
          <a:p>
            <a:r>
              <a:rPr lang="en-US" altLang="zh-CN" sz="2000" i="1">
                <a:latin typeface="Times New Roman" panose="02020603050405020304" pitchFamily="18" charset="0"/>
                <a:cs typeface="Times New Roman" panose="02020603050405020304" pitchFamily="18" charset="0"/>
              </a:rPr>
              <a:t>Gramma!</a:t>
            </a:r>
            <a:endParaRPr lang="en-US" altLang="zh-CN" sz="2000" i="1">
              <a:latin typeface="Times New Roman" panose="02020603050405020304" pitchFamily="18" charset="0"/>
              <a:cs typeface="Times New Roman" panose="02020603050405020304" pitchFamily="18" charset="0"/>
            </a:endParaRPr>
          </a:p>
          <a:p>
            <a:endParaRPr lang="en-US" altLang="zh-CN" sz="2000" i="1">
              <a:latin typeface="Times New Roman" panose="02020603050405020304" pitchFamily="18" charset="0"/>
              <a:cs typeface="Times New Roman" panose="02020603050405020304" pitchFamily="18" charset="0"/>
            </a:endParaRPr>
          </a:p>
          <a:p>
            <a:r>
              <a:rPr lang="en-US" altLang="zh-CN" sz="2000" i="1">
                <a:latin typeface="Times New Roman" panose="02020603050405020304" pitchFamily="18" charset="0"/>
                <a:cs typeface="Times New Roman" panose="02020603050405020304" pitchFamily="18" charset="0"/>
              </a:rPr>
              <a:t>relieved? happy? </a:t>
            </a:r>
            <a:endParaRPr lang="en-US" altLang="zh-CN" sz="2000" i="1">
              <a:latin typeface="Times New Roman" panose="02020603050405020304" pitchFamily="18" charset="0"/>
              <a:cs typeface="Times New Roman" panose="02020603050405020304" pitchFamily="18" charset="0"/>
            </a:endParaRPr>
          </a:p>
          <a:p>
            <a:endParaRPr lang="en-US" altLang="zh-CN" sz="2000" i="1">
              <a:latin typeface="Times New Roman" panose="02020603050405020304" pitchFamily="18" charset="0"/>
              <a:cs typeface="Times New Roman" panose="02020603050405020304" pitchFamily="18" charset="0"/>
            </a:endParaRPr>
          </a:p>
          <a:p>
            <a:r>
              <a:rPr lang="en-US" altLang="zh-CN" sz="2000" i="1">
                <a:latin typeface="Times New Roman" panose="02020603050405020304" pitchFamily="18" charset="0"/>
                <a:cs typeface="Times New Roman" panose="02020603050405020304" pitchFamily="18" charset="0"/>
              </a:rPr>
              <a:t>harmony--sharing life </a:t>
            </a:r>
            <a:endParaRPr lang="zh-CN" altLang="en-US" sz="2000" b="1">
              <a:latin typeface="Times New Roman" panose="02020603050405020304" pitchFamily="18" charset="0"/>
              <a:cs typeface="Times New Roman" panose="02020603050405020304" pitchFamily="18" charset="0"/>
              <a:sym typeface="+mn-ea"/>
            </a:endParaRPr>
          </a:p>
          <a:p>
            <a:endParaRPr lang="zh-CN" altLang="en-US" sz="2000" b="1">
              <a:latin typeface="Times New Roman" panose="02020603050405020304" pitchFamily="18" charset="0"/>
              <a:cs typeface="Times New Roman" panose="02020603050405020304" pitchFamily="18" charset="0"/>
              <a:sym typeface="+mn-ea"/>
            </a:endParaRPr>
          </a:p>
          <a:p>
            <a:r>
              <a:rPr lang="en-US" altLang="zh-CN" sz="2000" i="1">
                <a:latin typeface="Times New Roman" panose="02020603050405020304" pitchFamily="18" charset="0"/>
                <a:cs typeface="Times New Roman" panose="02020603050405020304" pitchFamily="18" charset="0"/>
                <a:sym typeface="+mn-ea"/>
              </a:rPr>
              <a:t>understand what Gramma intended to accomplish</a:t>
            </a:r>
            <a:endParaRPr lang="en-US" altLang="zh-CN" sz="2000" i="1">
              <a:latin typeface="Times New Roman" panose="02020603050405020304" pitchFamily="18" charset="0"/>
              <a:cs typeface="Times New Roman" panose="02020603050405020304" pitchFamily="18" charset="0"/>
              <a:sym typeface="+mn-ea"/>
            </a:endParaRPr>
          </a:p>
        </p:txBody>
      </p:sp>
      <p:grpSp>
        <p:nvGrpSpPr>
          <p:cNvPr id="14" name="组合 13"/>
          <p:cNvGrpSpPr/>
          <p:nvPr/>
        </p:nvGrpSpPr>
        <p:grpSpPr>
          <a:xfrm>
            <a:off x="4941570" y="1598295"/>
            <a:ext cx="3402330" cy="3326130"/>
            <a:chOff x="7782" y="2517"/>
            <a:chExt cx="5358" cy="5238"/>
          </a:xfrm>
        </p:grpSpPr>
        <p:pic>
          <p:nvPicPr>
            <p:cNvPr id="11" name="图片 10" descr="600111d660d03161068283830"/>
            <p:cNvPicPr>
              <a:picLocks noChangeAspect="1"/>
            </p:cNvPicPr>
            <p:nvPr/>
          </p:nvPicPr>
          <p:blipFill>
            <a:blip r:embed="rId1"/>
            <a:stretch>
              <a:fillRect/>
            </a:stretch>
          </p:blipFill>
          <p:spPr>
            <a:xfrm rot="9240000">
              <a:off x="9974" y="2517"/>
              <a:ext cx="3167" cy="5239"/>
            </a:xfrm>
            <a:prstGeom prst="rect">
              <a:avLst/>
            </a:prstGeom>
          </p:spPr>
        </p:pic>
        <p:sp>
          <p:nvSpPr>
            <p:cNvPr id="13" name="文本框 12"/>
            <p:cNvSpPr txBox="1"/>
            <p:nvPr/>
          </p:nvSpPr>
          <p:spPr>
            <a:xfrm>
              <a:off x="7782" y="4578"/>
              <a:ext cx="4138" cy="628"/>
            </a:xfrm>
            <a:prstGeom prst="rect">
              <a:avLst/>
            </a:prstGeom>
            <a:noFill/>
          </p:spPr>
          <p:txBody>
            <a:bodyPr wrap="square" rtlCol="0">
              <a:spAutoFit/>
            </a:bodyPr>
            <a:p>
              <a:r>
                <a:rPr lang="en-US" altLang="zh-CN" sz="2000" b="1">
                  <a:solidFill>
                    <a:srgbClr val="FF0000"/>
                  </a:solidFill>
                </a:rPr>
                <a:t>change of feelings</a:t>
              </a:r>
              <a:endParaRPr lang="en-US" altLang="zh-CN" sz="2000" b="1">
                <a:solidFill>
                  <a:srgbClr val="FF0000"/>
                </a:solidFill>
              </a:endParaRPr>
            </a:p>
          </p:txBody>
        </p:sp>
      </p:grpSp>
      <p:grpSp>
        <p:nvGrpSpPr>
          <p:cNvPr id="16" name="组合 15"/>
          <p:cNvGrpSpPr/>
          <p:nvPr/>
        </p:nvGrpSpPr>
        <p:grpSpPr>
          <a:xfrm>
            <a:off x="7124700" y="2158365"/>
            <a:ext cx="2640965" cy="3422650"/>
            <a:chOff x="11220" y="3399"/>
            <a:chExt cx="4159" cy="5390"/>
          </a:xfrm>
        </p:grpSpPr>
        <p:pic>
          <p:nvPicPr>
            <p:cNvPr id="12" name="图片 11" descr="600111d660d03161068283830"/>
            <p:cNvPicPr>
              <a:picLocks noChangeAspect="1"/>
            </p:cNvPicPr>
            <p:nvPr/>
          </p:nvPicPr>
          <p:blipFill>
            <a:blip r:embed="rId1"/>
            <a:stretch>
              <a:fillRect/>
            </a:stretch>
          </p:blipFill>
          <p:spPr>
            <a:xfrm rot="9240000">
              <a:off x="11220" y="3399"/>
              <a:ext cx="3258" cy="5390"/>
            </a:xfrm>
            <a:prstGeom prst="rect">
              <a:avLst/>
            </a:prstGeom>
          </p:spPr>
        </p:pic>
        <p:sp>
          <p:nvSpPr>
            <p:cNvPr id="15" name="文本框 14"/>
            <p:cNvSpPr txBox="1"/>
            <p:nvPr/>
          </p:nvSpPr>
          <p:spPr>
            <a:xfrm>
              <a:off x="13117" y="5582"/>
              <a:ext cx="2263" cy="1113"/>
            </a:xfrm>
            <a:prstGeom prst="rect">
              <a:avLst/>
            </a:prstGeom>
            <a:noFill/>
          </p:spPr>
          <p:txBody>
            <a:bodyPr wrap="square" rtlCol="0">
              <a:spAutoFit/>
            </a:bodyPr>
            <a:p>
              <a:r>
                <a:rPr lang="en-US" altLang="zh-CN" sz="2000" b="1">
                  <a:solidFill>
                    <a:srgbClr val="FF0000"/>
                  </a:solidFill>
                </a:rPr>
                <a:t>change of interaction</a:t>
              </a:r>
              <a:endParaRPr lang="en-US" altLang="zh-CN" sz="2000" b="1">
                <a:solidFill>
                  <a:srgbClr val="FF0000"/>
                </a:solidFill>
              </a:endParaRPr>
            </a:p>
          </p:txBody>
        </p:sp>
      </p:grpSp>
      <p:sp>
        <p:nvSpPr>
          <p:cNvPr id="17" name="文本框 16"/>
          <p:cNvSpPr txBox="1"/>
          <p:nvPr/>
        </p:nvSpPr>
        <p:spPr>
          <a:xfrm>
            <a:off x="6931025" y="6269355"/>
            <a:ext cx="2627630" cy="398780"/>
          </a:xfrm>
          <a:prstGeom prst="rect">
            <a:avLst/>
          </a:prstGeom>
          <a:noFill/>
        </p:spPr>
        <p:txBody>
          <a:bodyPr wrap="square" rtlCol="0">
            <a:spAutoFit/>
          </a:bodyPr>
          <a:p>
            <a:r>
              <a:rPr lang="en-US" altLang="zh-CN" sz="2000" b="1">
                <a:solidFill>
                  <a:srgbClr val="FF0000"/>
                </a:solidFill>
              </a:rPr>
              <a:t>personal growth</a:t>
            </a:r>
            <a:endParaRPr lang="en-US" altLang="zh-CN"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0"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edge">
                                      <p:cBhvr>
                                        <p:cTn id="8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10" grpId="0" bldLvl="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c75539270bb2"/>
          <p:cNvPicPr>
            <a:picLocks noChangeAspect="1"/>
          </p:cNvPicPr>
          <p:nvPr/>
        </p:nvPicPr>
        <p:blipFill>
          <a:blip r:embed="rId1"/>
          <a:stretch>
            <a:fillRect/>
          </a:stretch>
        </p:blipFill>
        <p:spPr>
          <a:xfrm>
            <a:off x="5725160" y="374650"/>
            <a:ext cx="6401435" cy="5456555"/>
          </a:xfrm>
          <a:prstGeom prst="rect">
            <a:avLst/>
          </a:prstGeom>
        </p:spPr>
      </p:pic>
      <p:sp>
        <p:nvSpPr>
          <p:cNvPr id="5" name="文本框 4"/>
          <p:cNvSpPr txBox="1"/>
          <p:nvPr/>
        </p:nvSpPr>
        <p:spPr>
          <a:xfrm>
            <a:off x="354840" y="818866"/>
            <a:ext cx="5370395" cy="5509200"/>
          </a:xfrm>
          <a:prstGeom prst="rect">
            <a:avLst/>
          </a:prstGeom>
          <a:noFill/>
        </p:spPr>
        <p:txBody>
          <a:bodyPr wrap="square" rtlCol="0">
            <a:spAutoFit/>
          </a:bodyPr>
          <a:lstStyle/>
          <a:p>
            <a:r>
              <a:rPr lang="en-US" altLang="zh-CN" sz="2200" dirty="0"/>
              <a:t>(Para. 1) I </a:t>
            </a:r>
            <a:r>
              <a:rPr lang="en-US" altLang="zh-CN" sz="2200" b="1" dirty="0">
                <a:solidFill>
                  <a:srgbClr val="FF0000"/>
                </a:solidFill>
              </a:rPr>
              <a:t>like staying overnight </a:t>
            </a:r>
            <a:r>
              <a:rPr lang="en-US" altLang="zh-CN" sz="2200" dirty="0"/>
              <a:t>at my Gramma’s house…</a:t>
            </a:r>
            <a:endParaRPr lang="en-US" altLang="zh-CN" sz="2200" dirty="0"/>
          </a:p>
          <a:p>
            <a:r>
              <a:rPr lang="en-US" altLang="zh-CN" sz="2200" dirty="0"/>
              <a:t>(Para. 2) That’s why I </a:t>
            </a:r>
            <a:r>
              <a:rPr lang="en-US" altLang="zh-CN" sz="2200" b="1" dirty="0">
                <a:solidFill>
                  <a:srgbClr val="0070C0"/>
                </a:solidFill>
              </a:rPr>
              <a:t>wasn’t too excited </a:t>
            </a:r>
            <a:r>
              <a:rPr lang="en-US" altLang="zh-CN" sz="2200" dirty="0"/>
              <a:t>when Gramma called me on the phone to “come on over and bring your </a:t>
            </a:r>
            <a:r>
              <a:rPr lang="en-US" altLang="zh-CN" sz="2200" b="1" dirty="0">
                <a:solidFill>
                  <a:srgbClr val="FF0000"/>
                </a:solidFill>
              </a:rPr>
              <a:t>pajamas</a:t>
            </a:r>
            <a:r>
              <a:rPr lang="en-US" altLang="zh-CN" sz="2200" dirty="0"/>
              <a:t>.”</a:t>
            </a:r>
            <a:endParaRPr lang="en-US" altLang="zh-CN" sz="2200" dirty="0"/>
          </a:p>
          <a:p>
            <a:r>
              <a:rPr lang="en-US" altLang="zh-CN" sz="2200" dirty="0"/>
              <a:t>(Para. 3) </a:t>
            </a:r>
            <a:r>
              <a:rPr lang="en-US" altLang="zh-CN" sz="2200" dirty="0" smtClean="0"/>
              <a:t>…stay with us </a:t>
            </a:r>
            <a:r>
              <a:rPr lang="en-US" altLang="zh-CN" sz="2200" b="1" dirty="0" smtClean="0">
                <a:solidFill>
                  <a:srgbClr val="FF0000"/>
                </a:solidFill>
              </a:rPr>
              <a:t>this afternoon</a:t>
            </a:r>
            <a:r>
              <a:rPr lang="en-US" altLang="zh-CN" sz="2200" dirty="0" smtClean="0"/>
              <a:t>. </a:t>
            </a:r>
            <a:r>
              <a:rPr lang="en-US" altLang="zh-CN" sz="2200" dirty="0" err="1" smtClean="0"/>
              <a:t>Gramma</a:t>
            </a:r>
            <a:r>
              <a:rPr lang="en-US" altLang="zh-CN" sz="2200" dirty="0" smtClean="0"/>
              <a:t> </a:t>
            </a:r>
            <a:r>
              <a:rPr lang="en-US" altLang="zh-CN" sz="2200" dirty="0"/>
              <a:t>chattered away about </a:t>
            </a:r>
            <a:r>
              <a:rPr lang="en-US" altLang="zh-CN" sz="2200" b="1" dirty="0">
                <a:solidFill>
                  <a:srgbClr val="FF0000"/>
                </a:solidFill>
              </a:rPr>
              <a:t>how excited she’d been for this surprise get-together</a:t>
            </a:r>
            <a:r>
              <a:rPr lang="en-US" altLang="zh-CN" sz="2200" dirty="0"/>
              <a:t>, and </a:t>
            </a:r>
            <a:r>
              <a:rPr lang="en-US" altLang="zh-CN" sz="2200" b="1" dirty="0">
                <a:solidFill>
                  <a:srgbClr val="FF0000"/>
                </a:solidFill>
              </a:rPr>
              <a:t>how cousins ought to get to know each other better</a:t>
            </a:r>
            <a:r>
              <a:rPr lang="en-US" altLang="zh-CN" sz="2200" dirty="0"/>
              <a:t>. </a:t>
            </a:r>
            <a:endParaRPr lang="en-US" altLang="zh-CN" sz="2200" dirty="0"/>
          </a:p>
          <a:p>
            <a:r>
              <a:rPr lang="en-US" altLang="zh-CN" sz="2200" dirty="0"/>
              <a:t>(Para. 6) She was still small but taller than I’d remembered her from her </a:t>
            </a:r>
            <a:r>
              <a:rPr lang="en-US" altLang="zh-CN" sz="2200" b="1" dirty="0">
                <a:solidFill>
                  <a:srgbClr val="FF0000"/>
                </a:solidFill>
              </a:rPr>
              <a:t>last visit four years ago</a:t>
            </a:r>
            <a:r>
              <a:rPr lang="en-US" altLang="zh-CN" sz="2200" dirty="0"/>
              <a:t>… The last time she was here, we’d </a:t>
            </a:r>
            <a:r>
              <a:rPr lang="en-US" altLang="zh-CN" sz="2200" b="1" dirty="0">
                <a:solidFill>
                  <a:srgbClr val="FF0000"/>
                </a:solidFill>
              </a:rPr>
              <a:t>had</a:t>
            </a:r>
            <a:r>
              <a:rPr lang="en-US" altLang="zh-CN" sz="2200" dirty="0"/>
              <a:t> </a:t>
            </a:r>
            <a:r>
              <a:rPr lang="en-US" altLang="zh-CN" sz="2200" b="1" dirty="0">
                <a:solidFill>
                  <a:srgbClr val="FF0000"/>
                </a:solidFill>
              </a:rPr>
              <a:t>hours</a:t>
            </a:r>
            <a:r>
              <a:rPr lang="en-US" altLang="zh-CN" sz="2200" dirty="0"/>
              <a:t> </a:t>
            </a:r>
            <a:r>
              <a:rPr lang="en-US" altLang="zh-CN" sz="2200" b="1" dirty="0">
                <a:solidFill>
                  <a:srgbClr val="FF0000"/>
                </a:solidFill>
              </a:rPr>
              <a:t>of</a:t>
            </a:r>
            <a:r>
              <a:rPr lang="en-US" altLang="zh-CN" sz="2200" dirty="0"/>
              <a:t> </a:t>
            </a:r>
            <a:r>
              <a:rPr lang="en-US" altLang="zh-CN" sz="2200" b="1" dirty="0">
                <a:solidFill>
                  <a:srgbClr val="FF0000"/>
                </a:solidFill>
              </a:rPr>
              <a:t>fun</a:t>
            </a:r>
            <a:r>
              <a:rPr lang="en-US" altLang="zh-CN" sz="2200" dirty="0"/>
              <a:t> </a:t>
            </a:r>
            <a:r>
              <a:rPr lang="en-US" altLang="zh-CN" sz="2200" b="1" dirty="0">
                <a:solidFill>
                  <a:srgbClr val="FF0000"/>
                </a:solidFill>
              </a:rPr>
              <a:t>together</a:t>
            </a:r>
            <a:r>
              <a:rPr lang="en-US" altLang="zh-CN" sz="2200" dirty="0"/>
              <a:t> </a:t>
            </a:r>
            <a:r>
              <a:rPr lang="en-US" altLang="zh-CN" sz="2200" b="1" dirty="0">
                <a:solidFill>
                  <a:srgbClr val="FF0000"/>
                </a:solidFill>
              </a:rPr>
              <a:t>building caves out of Gramma’s sofa pillows. </a:t>
            </a:r>
            <a:endParaRPr lang="zh-CN" altLang="en-US" sz="2200" b="1" dirty="0">
              <a:solidFill>
                <a:srgbClr val="FF0000"/>
              </a:solidFill>
            </a:endParaRPr>
          </a:p>
        </p:txBody>
      </p:sp>
      <p:sp>
        <p:nvSpPr>
          <p:cNvPr id="6" name="文本框 5"/>
          <p:cNvSpPr txBox="1"/>
          <p:nvPr/>
        </p:nvSpPr>
        <p:spPr>
          <a:xfrm>
            <a:off x="5900384" y="687154"/>
            <a:ext cx="6086901" cy="5262245"/>
          </a:xfrm>
          <a:prstGeom prst="rect">
            <a:avLst/>
          </a:prstGeom>
          <a:noFill/>
        </p:spPr>
        <p:txBody>
          <a:bodyPr wrap="square" rtlCol="0">
            <a:spAutoFit/>
          </a:bodyPr>
          <a:lstStyle/>
          <a:p>
            <a:pPr algn="just"/>
            <a:r>
              <a:rPr lang="en-US" altLang="zh-CN" sz="2400" b="1" dirty="0">
                <a:highlight>
                  <a:srgbClr val="FFFF00"/>
                </a:highlight>
                <a:latin typeface="Times New Roman" panose="02020603050405020304" pitchFamily="18" charset="0"/>
                <a:cs typeface="Times New Roman" panose="02020603050405020304" pitchFamily="18" charset="0"/>
              </a:rPr>
              <a:t>(ending)</a:t>
            </a:r>
            <a:endParaRPr lang="en-US" altLang="zh-CN" sz="2400" b="1" dirty="0">
              <a:highlight>
                <a:srgbClr val="FFFF00"/>
              </a:highlight>
              <a:latin typeface="Times New Roman" panose="02020603050405020304" pitchFamily="18" charset="0"/>
              <a:cs typeface="Times New Roman" panose="02020603050405020304" pitchFamily="18" charset="0"/>
            </a:endParaRPr>
          </a:p>
          <a:p>
            <a:pPr algn="just"/>
            <a:r>
              <a:rPr lang="en-US" altLang="zh-CN" sz="2400" b="1" dirty="0">
                <a:highlight>
                  <a:srgbClr val="FFFF00"/>
                </a:highlight>
                <a:latin typeface="Times New Roman" panose="02020603050405020304" pitchFamily="18" charset="0"/>
                <a:cs typeface="Times New Roman" panose="02020603050405020304" pitchFamily="18" charset="0"/>
              </a:rPr>
              <a:t> </a:t>
            </a:r>
            <a:endParaRPr lang="en-US" altLang="zh-CN" sz="2400" b="1" dirty="0">
              <a:highlight>
                <a:srgbClr val="FFFF00"/>
              </a:highlight>
              <a:latin typeface="Times New Roman" panose="02020603050405020304" pitchFamily="18" charset="0"/>
              <a:cs typeface="Times New Roman" panose="02020603050405020304" pitchFamily="18" charset="0"/>
            </a:endParaRPr>
          </a:p>
          <a:p>
            <a:pPr algn="just"/>
            <a:r>
              <a:rPr lang="en-US" altLang="zh-CN" sz="2400" b="1" dirty="0">
                <a:latin typeface="Times New Roman" panose="02020603050405020304" pitchFamily="18" charset="0"/>
                <a:cs typeface="Times New Roman" panose="02020603050405020304" pitchFamily="18" charset="0"/>
              </a:rPr>
              <a:t>1. </a:t>
            </a:r>
            <a:r>
              <a:rPr lang="en-US" altLang="zh-CN" sz="2400" b="1" i="1" dirty="0">
                <a:latin typeface="Times New Roman" panose="02020603050405020304" pitchFamily="18" charset="0"/>
                <a:cs typeface="Times New Roman" panose="02020603050405020304" pitchFamily="18" charset="0"/>
              </a:rPr>
              <a:t>That </a:t>
            </a:r>
            <a:r>
              <a:rPr lang="en-US" altLang="zh-CN" sz="2400" b="1" i="1" dirty="0" smtClean="0">
                <a:latin typeface="Times New Roman" panose="02020603050405020304" pitchFamily="18" charset="0"/>
                <a:cs typeface="Times New Roman" panose="02020603050405020304" pitchFamily="18" charset="0"/>
              </a:rPr>
              <a:t>afternoon</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both of us found back </a:t>
            </a:r>
            <a:r>
              <a:rPr lang="en-US" altLang="zh-CN" sz="2400" b="1" i="1" dirty="0">
                <a:latin typeface="Times New Roman" panose="02020603050405020304" pitchFamily="18" charset="0"/>
                <a:cs typeface="Times New Roman" panose="02020603050405020304" pitchFamily="18" charset="0"/>
              </a:rPr>
              <a:t>the lost delight we had had four years ago</a:t>
            </a:r>
            <a:r>
              <a:rPr lang="en-US" altLang="zh-CN" sz="2400" dirty="0">
                <a:latin typeface="Times New Roman" panose="02020603050405020304" pitchFamily="18" charset="0"/>
                <a:cs typeface="Times New Roman" panose="02020603050405020304" pitchFamily="18" charset="0"/>
              </a:rPr>
              <a:t>, not by </a:t>
            </a:r>
            <a:r>
              <a:rPr lang="en-US" altLang="zh-CN" sz="2400" b="1" i="1" dirty="0">
                <a:latin typeface="Times New Roman" panose="02020603050405020304" pitchFamily="18" charset="0"/>
                <a:cs typeface="Times New Roman" panose="02020603050405020304" pitchFamily="18" charset="0"/>
              </a:rPr>
              <a:t>building caves out of the sofa pillows</a:t>
            </a:r>
            <a:r>
              <a:rPr lang="en-US" altLang="zh-CN" sz="2400" dirty="0">
                <a:latin typeface="Times New Roman" panose="02020603050405020304" pitchFamily="18" charset="0"/>
                <a:cs typeface="Times New Roman" panose="02020603050405020304" pitchFamily="18" charset="0"/>
              </a:rPr>
              <a:t> since we had</a:t>
            </a:r>
            <a:r>
              <a:rPr lang="en-US" altLang="zh-CN" sz="2400" b="1" i="1" dirty="0">
                <a:latin typeface="Times New Roman" panose="02020603050405020304" pitchFamily="18" charset="0"/>
                <a:cs typeface="Times New Roman" panose="02020603050405020304" pitchFamily="18" charset="0"/>
              </a:rPr>
              <a:t> grown up</a:t>
            </a:r>
            <a:r>
              <a:rPr lang="en-US" altLang="zh-CN" sz="2400" dirty="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matured</a:t>
            </a:r>
            <a:r>
              <a:rPr lang="en-US" altLang="zh-CN" sz="2400" dirty="0">
                <a:latin typeface="Times New Roman" panose="02020603050405020304" pitchFamily="18" charset="0"/>
                <a:cs typeface="Times New Roman" panose="02020603050405020304" pitchFamily="18" charset="0"/>
              </a:rPr>
              <a:t>, but through </a:t>
            </a:r>
            <a:r>
              <a:rPr lang="en-US" altLang="zh-CN" sz="2400" b="1" i="1" dirty="0" smtClean="0">
                <a:latin typeface="Times New Roman" panose="02020603050405020304" pitchFamily="18" charset="0"/>
                <a:cs typeface="Times New Roman" panose="02020603050405020304" pitchFamily="18" charset="0"/>
              </a:rPr>
              <a:t>chatting about </a:t>
            </a:r>
            <a:r>
              <a:rPr lang="en-US" altLang="zh-CN" sz="2400" b="1" i="1" dirty="0">
                <a:latin typeface="Times New Roman" panose="02020603050405020304" pitchFamily="18" charset="0"/>
                <a:cs typeface="Times New Roman" panose="02020603050405020304" pitchFamily="18" charset="0"/>
              </a:rPr>
              <a:t>our shared and “told” stories</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2. </a:t>
            </a:r>
            <a:r>
              <a:rPr lang="en-US" altLang="zh-CN" sz="2400" b="1" i="1" dirty="0">
                <a:latin typeface="Times New Roman" panose="02020603050405020304" pitchFamily="18" charset="0"/>
                <a:cs typeface="Times New Roman" panose="02020603050405020304" pitchFamily="18" charset="0"/>
              </a:rPr>
              <a:t>Staying overnight at </a:t>
            </a:r>
            <a:r>
              <a:rPr lang="en-US" altLang="zh-CN" sz="2400" b="1" i="1" dirty="0" err="1">
                <a:latin typeface="Times New Roman" panose="02020603050405020304" pitchFamily="18" charset="0"/>
                <a:cs typeface="Times New Roman" panose="02020603050405020304" pitchFamily="18" charset="0"/>
              </a:rPr>
              <a:t>Gramma’s</a:t>
            </a:r>
            <a:r>
              <a:rPr lang="en-US" altLang="zh-CN" sz="2400" b="1" i="1" dirty="0">
                <a:latin typeface="Times New Roman" panose="02020603050405020304" pitchFamily="18" charset="0"/>
                <a:cs typeface="Times New Roman" panose="02020603050405020304" pitchFamily="18" charset="0"/>
              </a:rPr>
              <a:t> </a:t>
            </a:r>
            <a:r>
              <a:rPr lang="en-US" altLang="zh-CN" sz="2400" b="1" i="1" dirty="0" smtClean="0">
                <a:latin typeface="Times New Roman" panose="02020603050405020304" pitchFamily="18" charset="0"/>
                <a:cs typeface="Times New Roman" panose="02020603050405020304" pitchFamily="18" charset="0"/>
              </a:rPr>
              <a:t>house</a:t>
            </a:r>
            <a:r>
              <a:rPr lang="en-US" altLang="zh-CN" sz="2400" dirty="0" smtClean="0">
                <a:latin typeface="Times New Roman" panose="02020603050405020304" pitchFamily="18" charset="0"/>
                <a:cs typeface="Times New Roman" panose="02020603050405020304" pitchFamily="18" charset="0"/>
              </a:rPr>
              <a:t>, I </a:t>
            </a:r>
            <a:r>
              <a:rPr lang="en-US" altLang="zh-CN" sz="2400" dirty="0">
                <a:latin typeface="Times New Roman" panose="02020603050405020304" pitchFamily="18" charset="0"/>
                <a:cs typeface="Times New Roman" panose="02020603050405020304" pitchFamily="18" charset="0"/>
              </a:rPr>
              <a:t>finally acknowledged </a:t>
            </a:r>
            <a:r>
              <a:rPr lang="en-US" altLang="zh-CN" sz="2400" b="1" i="1" dirty="0">
                <a:latin typeface="Times New Roman" panose="02020603050405020304" pitchFamily="18" charset="0"/>
                <a:cs typeface="Times New Roman" panose="02020603050405020304" pitchFamily="18" charset="0"/>
              </a:rPr>
              <a:t>her real </a:t>
            </a:r>
            <a:r>
              <a:rPr lang="en-US" altLang="zh-CN" sz="2400" b="1" i="1" dirty="0" smtClean="0">
                <a:latin typeface="Times New Roman" panose="02020603050405020304" pitchFamily="18" charset="0"/>
                <a:cs typeface="Times New Roman" panose="02020603050405020304" pitchFamily="18" charset="0"/>
              </a:rPr>
              <a:t>intention</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with the </a:t>
            </a:r>
            <a:r>
              <a:rPr lang="en-US" altLang="zh-CN" sz="2400" b="1" i="1" dirty="0">
                <a:latin typeface="Times New Roman" panose="02020603050405020304" pitchFamily="18" charset="0"/>
                <a:cs typeface="Times New Roman" panose="02020603050405020304" pitchFamily="18" charset="0"/>
              </a:rPr>
              <a:t>ecstasy of the regained connection to my cousin Maya</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algn="just"/>
            <a:endParaRPr lang="zh-CN" altLang="en-US" sz="24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en-US" alt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回应</a:t>
            </a:r>
            <a:r>
              <a:rPr lang="en-US" alt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范例</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c75539270bb2"/>
          <p:cNvPicPr>
            <a:picLocks noChangeAspect="1"/>
          </p:cNvPicPr>
          <p:nvPr/>
        </p:nvPicPr>
        <p:blipFill>
          <a:blip r:embed="rId1"/>
          <a:stretch>
            <a:fillRect/>
          </a:stretch>
        </p:blipFill>
        <p:spPr>
          <a:xfrm>
            <a:off x="5553710" y="603250"/>
            <a:ext cx="6401435" cy="5846445"/>
          </a:xfrm>
          <a:prstGeom prst="rect">
            <a:avLst/>
          </a:prstGeom>
        </p:spPr>
      </p:pic>
      <p:sp>
        <p:nvSpPr>
          <p:cNvPr id="5" name="文本框 4"/>
          <p:cNvSpPr txBox="1"/>
          <p:nvPr/>
        </p:nvSpPr>
        <p:spPr>
          <a:xfrm>
            <a:off x="375313" y="603018"/>
            <a:ext cx="5335022" cy="6232475"/>
          </a:xfrm>
          <a:prstGeom prst="rect">
            <a:avLst/>
          </a:prstGeom>
          <a:noFill/>
        </p:spPr>
        <p:txBody>
          <a:bodyPr wrap="square" rtlCol="0">
            <a:spAutoFit/>
          </a:bodyPr>
          <a:lstStyle/>
          <a:p>
            <a:r>
              <a:rPr lang="en-US" altLang="zh-CN" sz="1900" dirty="0"/>
              <a:t>(Para. 1) …that is, until Gramma </a:t>
            </a:r>
            <a:r>
              <a:rPr lang="en-US" altLang="zh-CN" sz="1900" dirty="0">
                <a:solidFill>
                  <a:srgbClr val="FF0000"/>
                </a:solidFill>
              </a:rPr>
              <a:t>starts telling me how wonderful my cousin Maya is</a:t>
            </a:r>
            <a:r>
              <a:rPr lang="en-US" altLang="zh-CN" sz="1900" dirty="0"/>
              <a:t>. Then </a:t>
            </a:r>
            <a:r>
              <a:rPr lang="en-US" altLang="zh-CN" sz="1900" dirty="0">
                <a:solidFill>
                  <a:srgbClr val="FF0000"/>
                </a:solidFill>
              </a:rPr>
              <a:t>it’s</a:t>
            </a:r>
            <a:r>
              <a:rPr lang="zh-CN" altLang="en-US" sz="1900" dirty="0">
                <a:solidFill>
                  <a:srgbClr val="FF0000"/>
                </a:solidFill>
              </a:rPr>
              <a:t> </a:t>
            </a:r>
            <a:r>
              <a:rPr lang="en-US" altLang="zh-CN" sz="1900" dirty="0">
                <a:solidFill>
                  <a:srgbClr val="FF0000"/>
                </a:solidFill>
              </a:rPr>
              <a:t>Maya</a:t>
            </a:r>
            <a:r>
              <a:rPr lang="zh-CN" altLang="en-US" sz="1900" dirty="0">
                <a:solidFill>
                  <a:srgbClr val="FF0000"/>
                </a:solidFill>
              </a:rPr>
              <a:t> </a:t>
            </a:r>
            <a:r>
              <a:rPr lang="en-US" altLang="zh-CN" sz="1900" dirty="0">
                <a:solidFill>
                  <a:srgbClr val="FF0000"/>
                </a:solidFill>
              </a:rPr>
              <a:t>this</a:t>
            </a:r>
            <a:r>
              <a:rPr lang="zh-CN" altLang="en-US" sz="1900" dirty="0">
                <a:solidFill>
                  <a:srgbClr val="FF0000"/>
                </a:solidFill>
              </a:rPr>
              <a:t> </a:t>
            </a:r>
            <a:r>
              <a:rPr lang="en-US" altLang="zh-CN" sz="1900" dirty="0">
                <a:solidFill>
                  <a:srgbClr val="FF0000"/>
                </a:solidFill>
              </a:rPr>
              <a:t>and</a:t>
            </a:r>
            <a:r>
              <a:rPr lang="zh-CN" altLang="en-US" sz="1900" dirty="0">
                <a:solidFill>
                  <a:srgbClr val="FF0000"/>
                </a:solidFill>
              </a:rPr>
              <a:t> </a:t>
            </a:r>
            <a:r>
              <a:rPr lang="en-US" altLang="zh-CN" sz="1900" dirty="0">
                <a:solidFill>
                  <a:srgbClr val="FF0000"/>
                </a:solidFill>
              </a:rPr>
              <a:t>Maya</a:t>
            </a:r>
            <a:r>
              <a:rPr lang="zh-CN" altLang="en-US" sz="1900" dirty="0">
                <a:solidFill>
                  <a:srgbClr val="FF0000"/>
                </a:solidFill>
              </a:rPr>
              <a:t> </a:t>
            </a:r>
            <a:r>
              <a:rPr lang="en-US" altLang="zh-CN" sz="1900" dirty="0"/>
              <a:t>that until I </a:t>
            </a:r>
            <a:r>
              <a:rPr lang="en-US" altLang="zh-CN" sz="1900" dirty="0">
                <a:solidFill>
                  <a:srgbClr val="FF0000"/>
                </a:solidFill>
              </a:rPr>
              <a:t>don’t ever want to hear another word about her</a:t>
            </a:r>
            <a:r>
              <a:rPr lang="en-US" altLang="zh-CN" sz="1900" dirty="0"/>
              <a:t>. </a:t>
            </a:r>
            <a:endParaRPr lang="en-US" altLang="zh-CN" sz="1900" dirty="0"/>
          </a:p>
          <a:p>
            <a:r>
              <a:rPr lang="en-US" altLang="zh-CN" sz="1900" dirty="0"/>
              <a:t>(Para. 4) …</a:t>
            </a:r>
            <a:r>
              <a:rPr lang="en-US" altLang="zh-CN" sz="1900" dirty="0">
                <a:solidFill>
                  <a:srgbClr val="FF0000"/>
                </a:solidFill>
              </a:rPr>
              <a:t>all the time smiling and nodding as if I’d been waiting for this chance to spend an afternoon with Maya</a:t>
            </a:r>
            <a:r>
              <a:rPr lang="en-US" altLang="zh-CN" sz="1900" dirty="0"/>
              <a:t>. Grandpa’s </a:t>
            </a:r>
            <a:r>
              <a:rPr lang="en-US" altLang="zh-CN" sz="1900" dirty="0">
                <a:solidFill>
                  <a:srgbClr val="FF0000"/>
                </a:solidFill>
              </a:rPr>
              <a:t>chair</a:t>
            </a:r>
            <a:r>
              <a:rPr lang="en-US" altLang="zh-CN" sz="1900" dirty="0"/>
              <a:t> </a:t>
            </a:r>
            <a:r>
              <a:rPr lang="en-US" altLang="zh-CN" sz="1900" dirty="0">
                <a:solidFill>
                  <a:srgbClr val="FF0000"/>
                </a:solidFill>
              </a:rPr>
              <a:t>squawked</a:t>
            </a:r>
            <a:r>
              <a:rPr lang="en-US" altLang="zh-CN" sz="1900" dirty="0"/>
              <a:t> as Maya rocked back and forth. </a:t>
            </a:r>
            <a:r>
              <a:rPr lang="en-US" altLang="zh-CN" sz="1900" dirty="0">
                <a:solidFill>
                  <a:srgbClr val="0070C0"/>
                </a:solidFill>
              </a:rPr>
              <a:t>It’s the chair I like best in the house, the one I usually sit in</a:t>
            </a:r>
            <a:r>
              <a:rPr lang="en-US" altLang="zh-CN" sz="1900" dirty="0"/>
              <a:t>. </a:t>
            </a:r>
            <a:endParaRPr lang="en-US" altLang="zh-CN" sz="1900" dirty="0"/>
          </a:p>
          <a:p>
            <a:r>
              <a:rPr lang="en-US" altLang="zh-CN" sz="1900" dirty="0"/>
              <a:t>(Para. 5) …That left me </a:t>
            </a:r>
            <a:r>
              <a:rPr lang="en-US" altLang="zh-CN" sz="1900" dirty="0">
                <a:solidFill>
                  <a:srgbClr val="FF0000"/>
                </a:solidFill>
              </a:rPr>
              <a:t>stuck</a:t>
            </a:r>
            <a:r>
              <a:rPr lang="en-US" altLang="zh-CN" sz="1900" dirty="0"/>
              <a:t> in the living room with </a:t>
            </a:r>
            <a:r>
              <a:rPr lang="en-US" altLang="zh-CN" sz="1900" dirty="0">
                <a:solidFill>
                  <a:srgbClr val="FF0000"/>
                </a:solidFill>
              </a:rPr>
              <a:t>rocking</a:t>
            </a:r>
            <a:r>
              <a:rPr lang="en-US" altLang="zh-CN" sz="1900" dirty="0"/>
              <a:t> Maya. </a:t>
            </a:r>
            <a:endParaRPr lang="en-US" altLang="zh-CN" sz="1900" dirty="0" smtClean="0"/>
          </a:p>
          <a:p>
            <a:r>
              <a:rPr lang="en-US" altLang="zh-CN" sz="1900" dirty="0" smtClean="0"/>
              <a:t>(Para. 6) …was good at small talk…</a:t>
            </a:r>
            <a:endParaRPr lang="en-US" altLang="zh-CN" sz="1900" dirty="0"/>
          </a:p>
          <a:p>
            <a:r>
              <a:rPr lang="en-US" altLang="zh-CN" sz="1900" dirty="0"/>
              <a:t>(Para. 7) After that, I’d </a:t>
            </a:r>
            <a:r>
              <a:rPr lang="en-US" altLang="zh-CN" sz="1900" dirty="0">
                <a:solidFill>
                  <a:srgbClr val="FF0000"/>
                </a:solidFill>
              </a:rPr>
              <a:t>heard</a:t>
            </a:r>
            <a:r>
              <a:rPr lang="en-US" altLang="zh-CN" sz="1900" dirty="0"/>
              <a:t> </a:t>
            </a:r>
            <a:r>
              <a:rPr lang="en-US" altLang="zh-CN" sz="1900" dirty="0">
                <a:solidFill>
                  <a:srgbClr val="FF0000"/>
                </a:solidFill>
              </a:rPr>
              <a:t>about</a:t>
            </a:r>
            <a:r>
              <a:rPr lang="en-US" altLang="zh-CN" sz="1900" dirty="0"/>
              <a:t> </a:t>
            </a:r>
            <a:r>
              <a:rPr lang="en-US" altLang="zh-CN" sz="1900" dirty="0">
                <a:solidFill>
                  <a:srgbClr val="FF0000"/>
                </a:solidFill>
              </a:rPr>
              <a:t>her only through Gramma’s tales</a:t>
            </a:r>
            <a:r>
              <a:rPr lang="en-US" altLang="zh-CN" sz="1900" dirty="0"/>
              <a:t>. Maya taking piano lessons. Maya learning math. </a:t>
            </a:r>
            <a:r>
              <a:rPr lang="en-US" altLang="zh-CN" sz="1900" dirty="0">
                <a:solidFill>
                  <a:srgbClr val="FF0000"/>
                </a:solidFill>
              </a:rPr>
              <a:t>Maya, Maya, Maya</a:t>
            </a:r>
            <a:r>
              <a:rPr lang="en-US" altLang="zh-CN" sz="1900" dirty="0"/>
              <a:t>. Now Maya was here, </a:t>
            </a:r>
            <a:r>
              <a:rPr lang="en-US" altLang="zh-CN" sz="1900" dirty="0">
                <a:solidFill>
                  <a:srgbClr val="FF0000"/>
                </a:solidFill>
              </a:rPr>
              <a:t>looking great with the latest haircut and a fancy dress</a:t>
            </a:r>
            <a:r>
              <a:rPr lang="en-US" altLang="zh-CN" sz="1900" dirty="0" smtClean="0"/>
              <a:t>.</a:t>
            </a:r>
            <a:endParaRPr lang="en-US" altLang="zh-CN" sz="1900" dirty="0" smtClean="0"/>
          </a:p>
          <a:p>
            <a:endParaRPr lang="en-US" altLang="zh-CN" sz="1900" dirty="0" smtClean="0"/>
          </a:p>
          <a:p>
            <a:r>
              <a:rPr lang="en-US" altLang="zh-CN" sz="1900" dirty="0" smtClean="0"/>
              <a:t>1. Glancing down </a:t>
            </a:r>
            <a:r>
              <a:rPr lang="en-US" altLang="zh-CN" sz="1900" dirty="0" smtClean="0">
                <a:solidFill>
                  <a:srgbClr val="0070C0"/>
                </a:solidFill>
              </a:rPr>
              <a:t>at my jeans and my old sneakers</a:t>
            </a:r>
            <a:r>
              <a:rPr lang="en-US" altLang="zh-CN" sz="1900" dirty="0" smtClean="0"/>
              <a:t>, I wished I hadn’t come.  </a:t>
            </a:r>
            <a:endParaRPr lang="en-US" altLang="zh-CN" sz="1900" dirty="0"/>
          </a:p>
          <a:p>
            <a:endParaRPr lang="zh-CN" altLang="en-US" sz="1900" dirty="0"/>
          </a:p>
        </p:txBody>
      </p:sp>
      <p:sp>
        <p:nvSpPr>
          <p:cNvPr id="6" name="文本框 5"/>
          <p:cNvSpPr txBox="1"/>
          <p:nvPr/>
        </p:nvSpPr>
        <p:spPr>
          <a:xfrm>
            <a:off x="5710518" y="742307"/>
            <a:ext cx="6086901" cy="7339330"/>
          </a:xfrm>
          <a:prstGeom prst="rect">
            <a:avLst/>
          </a:prstGeom>
          <a:noFill/>
        </p:spPr>
        <p:txBody>
          <a:bodyPr wrap="square" rtlCol="0">
            <a:spAutoFit/>
          </a:bodyPr>
          <a:lstStyle/>
          <a:p>
            <a:r>
              <a:rPr lang="en-US" altLang="zh-CN" sz="2100" b="1" dirty="0">
                <a:highlight>
                  <a:srgbClr val="FFFF00"/>
                </a:highlight>
                <a:latin typeface="Times New Roman" panose="02020603050405020304" pitchFamily="18" charset="0"/>
                <a:cs typeface="Times New Roman" panose="02020603050405020304" pitchFamily="18" charset="0"/>
              </a:rPr>
              <a:t>(Para. 1</a:t>
            </a:r>
            <a:r>
              <a:rPr lang="zh-CN" altLang="en-US" sz="2100" b="1" dirty="0">
                <a:highlight>
                  <a:srgbClr val="FFFF00"/>
                </a:highlight>
                <a:latin typeface="Times New Roman" panose="02020603050405020304" pitchFamily="18" charset="0"/>
                <a:cs typeface="Times New Roman" panose="02020603050405020304" pitchFamily="18" charset="0"/>
              </a:rPr>
              <a:t>开头</a:t>
            </a:r>
            <a:r>
              <a:rPr lang="en-US" altLang="zh-CN" sz="2100" b="1" dirty="0">
                <a:highlight>
                  <a:srgbClr val="FFFF00"/>
                </a:highlight>
                <a:latin typeface="Times New Roman" panose="02020603050405020304" pitchFamily="18" charset="0"/>
                <a:cs typeface="Times New Roman" panose="02020603050405020304" pitchFamily="18" charset="0"/>
              </a:rPr>
              <a:t>+</a:t>
            </a:r>
            <a:r>
              <a:rPr lang="zh-CN" altLang="en-US" sz="2100" b="1" dirty="0">
                <a:highlight>
                  <a:srgbClr val="FFFF00"/>
                </a:highlight>
                <a:latin typeface="Times New Roman" panose="02020603050405020304" pitchFamily="18" charset="0"/>
                <a:cs typeface="Times New Roman" panose="02020603050405020304" pitchFamily="18" charset="0"/>
              </a:rPr>
              <a:t>中间衔接</a:t>
            </a:r>
            <a:r>
              <a:rPr lang="en-US" altLang="zh-CN" sz="2100" b="1" dirty="0">
                <a:highlight>
                  <a:srgbClr val="FFFF00"/>
                </a:highlight>
                <a:latin typeface="Times New Roman" panose="02020603050405020304" pitchFamily="18" charset="0"/>
                <a:cs typeface="Times New Roman" panose="02020603050405020304" pitchFamily="18" charset="0"/>
              </a:rPr>
              <a:t>)</a:t>
            </a:r>
            <a:endParaRPr lang="en-US" altLang="zh-CN" sz="2100" b="1" dirty="0">
              <a:highlight>
                <a:srgbClr val="FFFF00"/>
              </a:highlight>
              <a:latin typeface="Times New Roman" panose="02020603050405020304" pitchFamily="18" charset="0"/>
              <a:cs typeface="Times New Roman" panose="02020603050405020304" pitchFamily="18" charset="0"/>
            </a:endParaRPr>
          </a:p>
          <a:p>
            <a:r>
              <a:rPr lang="en-US" altLang="zh-CN" sz="2100" dirty="0">
                <a:highlight>
                  <a:srgbClr val="FFFF00"/>
                </a:highlight>
                <a:latin typeface="Times New Roman" panose="02020603050405020304" pitchFamily="18" charset="0"/>
                <a:cs typeface="Times New Roman" panose="02020603050405020304" pitchFamily="18" charset="0"/>
              </a:rPr>
              <a:t> </a:t>
            </a:r>
            <a:endParaRPr lang="en-US" altLang="zh-CN" sz="2100" dirty="0">
              <a:highlight>
                <a:srgbClr val="FFFF00"/>
              </a:highlight>
              <a:latin typeface="Times New Roman" panose="02020603050405020304" pitchFamily="18" charset="0"/>
              <a:cs typeface="Times New Roman" panose="02020603050405020304" pitchFamily="18" charset="0"/>
            </a:endParaRPr>
          </a:p>
          <a:p>
            <a:pPr marL="457200" indent="-457200">
              <a:buFontTx/>
              <a:buAutoNum type="arabicPeriod"/>
            </a:pPr>
            <a:r>
              <a:rPr lang="en-US" altLang="zh-CN" sz="2100" dirty="0">
                <a:latin typeface="Times New Roman" panose="02020603050405020304" pitchFamily="18" charset="0"/>
                <a:cs typeface="Times New Roman" panose="02020603050405020304" pitchFamily="18" charset="0"/>
              </a:rPr>
              <a:t>There seemed to be </a:t>
            </a:r>
            <a:r>
              <a:rPr lang="en-US" altLang="zh-CN" sz="2100" b="1" i="1" dirty="0">
                <a:latin typeface="Times New Roman" panose="02020603050405020304" pitchFamily="18" charset="0"/>
                <a:cs typeface="Times New Roman" panose="02020603050405020304" pitchFamily="18" charset="0"/>
              </a:rPr>
              <a:t>an unbridgeable </a:t>
            </a:r>
            <a:r>
              <a:rPr lang="en-US" altLang="zh-CN" sz="2100" b="1" dirty="0">
                <a:latin typeface="Times New Roman" panose="02020603050405020304" pitchFamily="18" charset="0"/>
                <a:cs typeface="Times New Roman" panose="02020603050405020304" pitchFamily="18" charset="0"/>
              </a:rPr>
              <a:t>(</a:t>
            </a:r>
            <a:r>
              <a:rPr lang="zh-CN" altLang="en-US" sz="2100" b="1" dirty="0">
                <a:latin typeface="Times New Roman" panose="02020603050405020304" pitchFamily="18" charset="0"/>
                <a:cs typeface="Times New Roman" panose="02020603050405020304" pitchFamily="18" charset="0"/>
              </a:rPr>
              <a:t>无法弥合的；不可逾越的</a:t>
            </a:r>
            <a:r>
              <a:rPr lang="en-US" altLang="zh-CN" sz="2100" b="1" dirty="0">
                <a:latin typeface="Times New Roman" panose="02020603050405020304" pitchFamily="18" charset="0"/>
                <a:cs typeface="Times New Roman" panose="02020603050405020304" pitchFamily="18" charset="0"/>
              </a:rPr>
              <a:t>)</a:t>
            </a:r>
            <a:r>
              <a:rPr lang="en-US" altLang="zh-CN" sz="2100" b="1" i="1" dirty="0">
                <a:latin typeface="Times New Roman" panose="02020603050405020304" pitchFamily="18" charset="0"/>
                <a:cs typeface="Times New Roman" panose="02020603050405020304" pitchFamily="18" charset="0"/>
              </a:rPr>
              <a:t> gulf/ an unbreakable wall</a:t>
            </a:r>
            <a:r>
              <a:rPr lang="en-US" altLang="zh-CN" sz="2100" dirty="0">
                <a:latin typeface="Times New Roman" panose="02020603050405020304" pitchFamily="18" charset="0"/>
                <a:cs typeface="Times New Roman" panose="02020603050405020304" pitchFamily="18" charset="0"/>
              </a:rPr>
              <a:t> between us in the living room</a:t>
            </a:r>
            <a:r>
              <a:rPr lang="en-US" altLang="zh-CN" sz="2100" dirty="0" smtClean="0">
                <a:latin typeface="Times New Roman" panose="02020603050405020304" pitchFamily="18" charset="0"/>
                <a:cs typeface="Times New Roman" panose="02020603050405020304" pitchFamily="18" charset="0"/>
              </a:rPr>
              <a:t>./ We were like people in </a:t>
            </a:r>
            <a:r>
              <a:rPr lang="en-US" altLang="zh-CN" sz="2100" b="1" i="1" dirty="0">
                <a:latin typeface="Times New Roman" panose="02020603050405020304" pitchFamily="18" charset="0"/>
                <a:cs typeface="Times New Roman" panose="02020603050405020304" pitchFamily="18" charset="0"/>
              </a:rPr>
              <a:t>two completely/ totally different worlds</a:t>
            </a:r>
            <a:r>
              <a:rPr lang="en-US" altLang="zh-CN" sz="2100" dirty="0" smtClean="0">
                <a:latin typeface="Times New Roman" panose="02020603050405020304" pitchFamily="18" charset="0"/>
                <a:cs typeface="Times New Roman" panose="02020603050405020304" pitchFamily="18" charset="0"/>
              </a:rPr>
              <a:t>. </a:t>
            </a:r>
            <a:endParaRPr lang="en-US" altLang="zh-CN" sz="2100" dirty="0" smtClean="0">
              <a:latin typeface="Times New Roman" panose="02020603050405020304" pitchFamily="18" charset="0"/>
              <a:cs typeface="Times New Roman" panose="02020603050405020304" pitchFamily="18" charset="0"/>
            </a:endParaRPr>
          </a:p>
          <a:p>
            <a:pPr marL="457200" indent="-457200">
              <a:buFontTx/>
              <a:buAutoNum type="arabicPeriod"/>
            </a:pPr>
            <a:endParaRPr lang="en-US" altLang="zh-CN" sz="2100" dirty="0" smtClean="0">
              <a:latin typeface="Times New Roman" panose="02020603050405020304" pitchFamily="18" charset="0"/>
              <a:cs typeface="Times New Roman" panose="02020603050405020304" pitchFamily="18" charset="0"/>
            </a:endParaRPr>
          </a:p>
          <a:p>
            <a:pPr marL="457200" indent="-457200">
              <a:buFontTx/>
              <a:buAutoNum type="arabicPeriod"/>
            </a:pPr>
            <a:r>
              <a:rPr lang="en-US" altLang="zh-CN" sz="2100" dirty="0" smtClean="0">
                <a:latin typeface="Times New Roman" panose="02020603050405020304" pitchFamily="18" charset="0"/>
                <a:cs typeface="Times New Roman" panose="02020603050405020304" pitchFamily="18" charset="0"/>
              </a:rPr>
              <a:t>Maya </a:t>
            </a:r>
            <a:r>
              <a:rPr lang="en-US" altLang="zh-CN" sz="2100" dirty="0">
                <a:latin typeface="Times New Roman" panose="02020603050405020304" pitchFamily="18" charset="0"/>
                <a:cs typeface="Times New Roman" panose="02020603050405020304" pitchFamily="18" charset="0"/>
              </a:rPr>
              <a:t>was just the </a:t>
            </a:r>
            <a:r>
              <a:rPr lang="en-US" altLang="zh-CN" sz="2100" b="1" i="1" dirty="0">
                <a:latin typeface="Times New Roman" panose="02020603050405020304" pitchFamily="18" charset="0"/>
                <a:cs typeface="Times New Roman" panose="02020603050405020304" pitchFamily="18" charset="0"/>
              </a:rPr>
              <a:t>perfect wonderful fille </a:t>
            </a:r>
            <a:r>
              <a:rPr lang="en-US" altLang="zh-CN" sz="2100" b="1" dirty="0">
                <a:latin typeface="Times New Roman" panose="02020603050405020304" pitchFamily="18" charset="0"/>
                <a:cs typeface="Times New Roman" panose="02020603050405020304" pitchFamily="18" charset="0"/>
              </a:rPr>
              <a:t>(</a:t>
            </a:r>
            <a:r>
              <a:rPr lang="zh-CN" altLang="en-US" sz="2100" b="1" dirty="0">
                <a:latin typeface="Times New Roman" panose="02020603050405020304" pitchFamily="18" charset="0"/>
                <a:cs typeface="Times New Roman" panose="02020603050405020304" pitchFamily="18" charset="0"/>
              </a:rPr>
              <a:t>少女</a:t>
            </a:r>
            <a:r>
              <a:rPr lang="en-US" altLang="zh-CN" sz="2100" b="1" dirty="0">
                <a:latin typeface="Times New Roman" panose="02020603050405020304" pitchFamily="18" charset="0"/>
                <a:cs typeface="Times New Roman" panose="02020603050405020304" pitchFamily="18" charset="0"/>
              </a:rPr>
              <a:t>)</a:t>
            </a:r>
            <a:r>
              <a:rPr lang="en-US" altLang="zh-CN" sz="2100" b="1" i="1" dirty="0">
                <a:latin typeface="Times New Roman" panose="02020603050405020304" pitchFamily="18" charset="0"/>
                <a:cs typeface="Times New Roman" panose="02020603050405020304" pitchFamily="18" charset="0"/>
              </a:rPr>
              <a:t> in Gramma’s tale, elegant and confident</a:t>
            </a:r>
            <a:r>
              <a:rPr lang="en-US" altLang="zh-CN" sz="2100" dirty="0">
                <a:latin typeface="Times New Roman" panose="02020603050405020304" pitchFamily="18" charset="0"/>
                <a:cs typeface="Times New Roman" panose="02020603050405020304" pitchFamily="18" charset="0"/>
              </a:rPr>
              <a:t>; </a:t>
            </a:r>
            <a:r>
              <a:rPr lang="en-US" altLang="zh-CN" sz="2100" b="1" i="1" dirty="0">
                <a:solidFill>
                  <a:srgbClr val="0000FF"/>
                </a:solidFill>
                <a:latin typeface="Times New Roman" panose="02020603050405020304" pitchFamily="18" charset="0"/>
                <a:cs typeface="Times New Roman" panose="02020603050405020304" pitchFamily="18" charset="0"/>
              </a:rPr>
              <a:t>while</a:t>
            </a:r>
            <a:r>
              <a:rPr lang="en-US" altLang="zh-CN" sz="2100" dirty="0">
                <a:latin typeface="Times New Roman" panose="02020603050405020304" pitchFamily="18" charset="0"/>
                <a:cs typeface="Times New Roman" panose="02020603050405020304" pitchFamily="18" charset="0"/>
              </a:rPr>
              <a:t> I was only a </a:t>
            </a:r>
            <a:r>
              <a:rPr lang="en-US" altLang="zh-CN" sz="2100" b="1" i="1" dirty="0">
                <a:latin typeface="Times New Roman" panose="02020603050405020304" pitchFamily="18" charset="0"/>
                <a:cs typeface="Times New Roman" panose="02020603050405020304" pitchFamily="18" charset="0"/>
              </a:rPr>
              <a:t>sports-loving girl</a:t>
            </a:r>
            <a:r>
              <a:rPr lang="en-US" altLang="zh-CN" sz="2100" dirty="0">
                <a:latin typeface="Times New Roman" panose="02020603050405020304" pitchFamily="18" charset="0"/>
                <a:cs typeface="Times New Roman" panose="02020603050405020304" pitchFamily="18" charset="0"/>
              </a:rPr>
              <a:t>, having little interest in so-called </a:t>
            </a:r>
            <a:r>
              <a:rPr lang="en-US" altLang="zh-CN" sz="2100" b="1" i="1" dirty="0">
                <a:latin typeface="Times New Roman" panose="02020603050405020304" pitchFamily="18" charset="0"/>
                <a:cs typeface="Times New Roman" panose="02020603050405020304" pitchFamily="18" charset="0"/>
              </a:rPr>
              <a:t>classical</a:t>
            </a:r>
            <a:r>
              <a:rPr lang="en-US" altLang="zh-CN" sz="2100" dirty="0">
                <a:latin typeface="Times New Roman" panose="02020603050405020304" pitchFamily="18" charset="0"/>
                <a:cs typeface="Times New Roman" panose="02020603050405020304" pitchFamily="18" charset="0"/>
              </a:rPr>
              <a:t> </a:t>
            </a:r>
            <a:r>
              <a:rPr lang="en-US" altLang="zh-CN" sz="2100" b="1" i="1" dirty="0">
                <a:latin typeface="Times New Roman" panose="02020603050405020304" pitchFamily="18" charset="0"/>
                <a:cs typeface="Times New Roman" panose="02020603050405020304" pitchFamily="18" charset="0"/>
              </a:rPr>
              <a:t>music</a:t>
            </a:r>
            <a:r>
              <a:rPr lang="en-US" altLang="zh-CN" sz="2100" dirty="0" smtClean="0">
                <a:latin typeface="Times New Roman" panose="02020603050405020304" pitchFamily="18" charset="0"/>
                <a:cs typeface="Times New Roman" panose="02020603050405020304" pitchFamily="18" charset="0"/>
              </a:rPr>
              <a:t>. </a:t>
            </a:r>
            <a:endParaRPr lang="en-US" altLang="zh-CN" sz="2100" dirty="0" smtClean="0">
              <a:latin typeface="Times New Roman" panose="02020603050405020304" pitchFamily="18" charset="0"/>
              <a:cs typeface="Times New Roman" panose="02020603050405020304" pitchFamily="18" charset="0"/>
            </a:endParaRPr>
          </a:p>
          <a:p>
            <a:pPr marL="457200" indent="-457200">
              <a:buFontTx/>
              <a:buAutoNum type="arabicPeriod"/>
            </a:pPr>
            <a:endParaRPr lang="en-US" altLang="zh-CN" sz="2100" dirty="0">
              <a:latin typeface="Times New Roman" panose="02020603050405020304" pitchFamily="18" charset="0"/>
              <a:cs typeface="Times New Roman" panose="02020603050405020304" pitchFamily="18" charset="0"/>
            </a:endParaRPr>
          </a:p>
          <a:p>
            <a:pPr marL="457200" indent="-457200">
              <a:buFontTx/>
              <a:buAutoNum type="arabicPeriod"/>
            </a:pPr>
            <a:r>
              <a:rPr lang="en-US" altLang="zh-CN" sz="2100" b="1" i="1" dirty="0">
                <a:latin typeface="Times New Roman" panose="02020603050405020304" pitchFamily="18" charset="0"/>
                <a:cs typeface="Times New Roman" panose="02020603050405020304" pitchFamily="18" charset="0"/>
              </a:rPr>
              <a:t>Forcing/ Managing a smile</a:t>
            </a:r>
            <a:r>
              <a:rPr lang="en-US" altLang="zh-CN" sz="2100" dirty="0">
                <a:latin typeface="Times New Roman" panose="02020603050405020304" pitchFamily="18" charset="0"/>
                <a:cs typeface="Times New Roman" panose="02020603050405020304" pitchFamily="18" charset="0"/>
              </a:rPr>
              <a:t>, I </a:t>
            </a:r>
            <a:r>
              <a:rPr lang="en-US" altLang="zh-CN" sz="2100" b="1" i="1" dirty="0">
                <a:latin typeface="Times New Roman" panose="02020603050405020304" pitchFamily="18" charset="0"/>
                <a:cs typeface="Times New Roman" panose="02020603050405020304" pitchFamily="18" charset="0"/>
              </a:rPr>
              <a:t>nodded every now and then</a:t>
            </a:r>
            <a:r>
              <a:rPr lang="en-US" altLang="zh-CN" sz="2100" dirty="0" smtClean="0">
                <a:latin typeface="Times New Roman" panose="02020603050405020304" pitchFamily="18" charset="0"/>
                <a:cs typeface="Times New Roman" panose="02020603050405020304" pitchFamily="18" charset="0"/>
              </a:rPr>
              <a:t>, </a:t>
            </a:r>
            <a:r>
              <a:rPr lang="en-US" altLang="zh-CN" sz="2100" b="1" i="1" dirty="0">
                <a:latin typeface="Times New Roman" panose="02020603050405020304" pitchFamily="18" charset="0"/>
                <a:cs typeface="Times New Roman" panose="02020603050405020304" pitchFamily="18" charset="0"/>
              </a:rPr>
              <a:t>pretending</a:t>
            </a:r>
            <a:r>
              <a:rPr lang="en-US" altLang="zh-CN" sz="2100" dirty="0">
                <a:latin typeface="Times New Roman" panose="02020603050405020304" pitchFamily="18" charset="0"/>
                <a:cs typeface="Times New Roman" panose="02020603050405020304" pitchFamily="18" charset="0"/>
              </a:rPr>
              <a:t> to </a:t>
            </a:r>
            <a:r>
              <a:rPr lang="en-US" altLang="zh-CN" sz="2100" b="1" i="1" dirty="0">
                <a:latin typeface="Times New Roman" panose="02020603050405020304" pitchFamily="18" charset="0"/>
                <a:cs typeface="Times New Roman" panose="02020603050405020304" pitchFamily="18" charset="0"/>
              </a:rPr>
              <a:t>show interest in </a:t>
            </a:r>
            <a:r>
              <a:rPr lang="en-US" altLang="zh-CN" sz="2100" b="1" i="1" dirty="0" smtClean="0">
                <a:latin typeface="Times New Roman" panose="02020603050405020304" pitchFamily="18" charset="0"/>
                <a:cs typeface="Times New Roman" panose="02020603050405020304" pitchFamily="18" charset="0"/>
              </a:rPr>
              <a:t>her small talk/ </a:t>
            </a:r>
            <a:r>
              <a:rPr lang="en-US" altLang="zh-CN" sz="2100" dirty="0" smtClean="0">
                <a:latin typeface="Times New Roman" panose="02020603050405020304" pitchFamily="18" charset="0"/>
                <a:cs typeface="Times New Roman" panose="02020603050405020304" pitchFamily="18" charset="0"/>
              </a:rPr>
              <a:t>what </a:t>
            </a:r>
            <a:r>
              <a:rPr lang="en-US" altLang="zh-CN" sz="2100" dirty="0">
                <a:latin typeface="Times New Roman" panose="02020603050405020304" pitchFamily="18" charset="0"/>
                <a:cs typeface="Times New Roman" panose="02020603050405020304" pitchFamily="18" charset="0"/>
              </a:rPr>
              <a:t>she was talking </a:t>
            </a:r>
            <a:r>
              <a:rPr lang="en-US" altLang="zh-CN" sz="2100" dirty="0" smtClean="0">
                <a:latin typeface="Times New Roman" panose="02020603050405020304" pitchFamily="18" charset="0"/>
                <a:cs typeface="Times New Roman" panose="02020603050405020304" pitchFamily="18" charset="0"/>
              </a:rPr>
              <a:t>about </a:t>
            </a:r>
            <a:r>
              <a:rPr lang="en-US" altLang="zh-CN" sz="2100" b="1" i="1" dirty="0">
                <a:solidFill>
                  <a:srgbClr val="0000FF"/>
                </a:solidFill>
                <a:latin typeface="Times New Roman" panose="02020603050405020304" pitchFamily="18" charset="0"/>
                <a:cs typeface="Times New Roman" panose="02020603050405020304" pitchFamily="18" charset="0"/>
              </a:rPr>
              <a:t>yet</a:t>
            </a:r>
            <a:r>
              <a:rPr lang="en-US" altLang="zh-CN" sz="2100" dirty="0" smtClean="0">
                <a:latin typeface="Times New Roman" panose="02020603050405020304" pitchFamily="18" charset="0"/>
                <a:cs typeface="Times New Roman" panose="02020603050405020304" pitchFamily="18" charset="0"/>
              </a:rPr>
              <a:t> </a:t>
            </a:r>
            <a:r>
              <a:rPr lang="en-US" altLang="zh-CN" sz="2100" b="1" i="1" dirty="0">
                <a:latin typeface="Times New Roman" panose="02020603050405020304" pitchFamily="18" charset="0"/>
                <a:cs typeface="Times New Roman" panose="02020603050405020304" pitchFamily="18" charset="0"/>
              </a:rPr>
              <a:t>constantly</a:t>
            </a:r>
            <a:r>
              <a:rPr lang="en-US" altLang="zh-CN" sz="2100" dirty="0" smtClean="0">
                <a:latin typeface="Times New Roman" panose="02020603050405020304" pitchFamily="18" charset="0"/>
                <a:cs typeface="Times New Roman" panose="02020603050405020304" pitchFamily="18" charset="0"/>
              </a:rPr>
              <a:t> </a:t>
            </a:r>
            <a:r>
              <a:rPr lang="en-US" altLang="zh-CN" sz="2100" b="1" i="1" dirty="0">
                <a:latin typeface="Times New Roman" panose="02020603050405020304" pitchFamily="18" charset="0"/>
                <a:cs typeface="Times New Roman" panose="02020603050405020304" pitchFamily="18" charset="0"/>
              </a:rPr>
              <a:t>distracted</a:t>
            </a:r>
            <a:r>
              <a:rPr lang="en-US" altLang="zh-CN" sz="2100" dirty="0" smtClean="0">
                <a:latin typeface="Times New Roman" panose="02020603050405020304" pitchFamily="18" charset="0"/>
                <a:cs typeface="Times New Roman" panose="02020603050405020304" pitchFamily="18" charset="0"/>
              </a:rPr>
              <a:t> by </a:t>
            </a:r>
            <a:r>
              <a:rPr lang="en-US" altLang="zh-CN" sz="2100" b="1" i="1" dirty="0">
                <a:latin typeface="Times New Roman" panose="02020603050405020304" pitchFamily="18" charset="0"/>
                <a:cs typeface="Times New Roman" panose="02020603050405020304" pitchFamily="18" charset="0"/>
              </a:rPr>
              <a:t>squawks</a:t>
            </a:r>
            <a:r>
              <a:rPr lang="en-US" altLang="zh-CN" sz="2100" dirty="0" smtClean="0">
                <a:latin typeface="Times New Roman" panose="02020603050405020304" pitchFamily="18" charset="0"/>
                <a:cs typeface="Times New Roman" panose="02020603050405020304" pitchFamily="18" charset="0"/>
              </a:rPr>
              <a:t> </a:t>
            </a:r>
            <a:r>
              <a:rPr lang="en-US" altLang="zh-CN" sz="2100" b="1" i="1" dirty="0">
                <a:latin typeface="Times New Roman" panose="02020603050405020304" pitchFamily="18" charset="0"/>
                <a:cs typeface="Times New Roman" panose="02020603050405020304" pitchFamily="18" charset="0"/>
              </a:rPr>
              <a:t>of my Grandpa's leather rocker</a:t>
            </a:r>
            <a:r>
              <a:rPr lang="en-US" altLang="zh-CN" sz="2100" dirty="0" smtClean="0">
                <a:latin typeface="Times New Roman" panose="02020603050405020304" pitchFamily="18" charset="0"/>
                <a:cs typeface="Times New Roman" panose="02020603050405020304" pitchFamily="18" charset="0"/>
              </a:rPr>
              <a:t>. </a:t>
            </a:r>
            <a:endParaRPr lang="en-US" altLang="zh-CN" sz="2100" dirty="0" smtClean="0">
              <a:latin typeface="Times New Roman" panose="02020603050405020304" pitchFamily="18" charset="0"/>
              <a:cs typeface="Times New Roman" panose="02020603050405020304" pitchFamily="18" charset="0"/>
            </a:endParaRPr>
          </a:p>
          <a:p>
            <a:pPr marL="457200" indent="-457200">
              <a:buFontTx/>
              <a:buAutoNum type="arabicPeriod"/>
            </a:pPr>
            <a:endParaRPr lang="en-US" altLang="zh-CN" sz="2100" dirty="0">
              <a:latin typeface="Times New Roman" panose="02020603050405020304" pitchFamily="18" charset="0"/>
              <a:cs typeface="Times New Roman" panose="02020603050405020304" pitchFamily="18" charset="0"/>
            </a:endParaRPr>
          </a:p>
          <a:p>
            <a:pPr marL="457200" indent="-457200">
              <a:buFontTx/>
              <a:buAutoNum type="arabicPeriod"/>
            </a:pPr>
            <a:endParaRPr lang="en-US" altLang="zh-CN" sz="2100" dirty="0" smtClean="0">
              <a:latin typeface="Times New Roman" panose="02020603050405020304" pitchFamily="18" charset="0"/>
              <a:cs typeface="Times New Roman" panose="02020603050405020304" pitchFamily="18" charset="0"/>
            </a:endParaRPr>
          </a:p>
          <a:p>
            <a:pPr marL="457200" indent="-457200">
              <a:buAutoNum type="arabicPeriod"/>
            </a:pPr>
            <a:endParaRPr lang="en-US" altLang="zh-CN" sz="2400" dirty="0">
              <a:latin typeface="Times New Roman" panose="02020603050405020304" pitchFamily="18" charset="0"/>
              <a:cs typeface="Times New Roman" panose="02020603050405020304" pitchFamily="18" charset="0"/>
            </a:endParaRPr>
          </a:p>
          <a:p>
            <a:pPr marL="457200" indent="-457200">
              <a:buAutoNum type="arabicPeriod"/>
            </a:pPr>
            <a:endParaRPr lang="en-US" altLang="zh-CN" sz="2400" dirty="0">
              <a:latin typeface="Times New Roman" panose="02020603050405020304" pitchFamily="18" charset="0"/>
              <a:cs typeface="Times New Roman" panose="02020603050405020304" pitchFamily="18" charset="0"/>
            </a:endParaRPr>
          </a:p>
          <a:p>
            <a:endParaRPr lang="zh-CN" altLang="en-US" sz="2400" b="1" dirty="0"/>
          </a:p>
        </p:txBody>
      </p:sp>
      <p:sp>
        <p:nvSpPr>
          <p:cNvPr id="2" name="矩形 1"/>
          <p:cNvSpPr/>
          <p:nvPr/>
        </p:nvSpPr>
        <p:spPr>
          <a:xfrm>
            <a:off x="4041199" y="-129588"/>
            <a:ext cx="3050835" cy="923330"/>
          </a:xfrm>
          <a:prstGeom prst="rect">
            <a:avLst/>
          </a:prstGeom>
          <a:noFill/>
        </p:spPr>
        <p:txBody>
          <a:bodyPr wrap="none" lIns="91440" tIns="45720" rIns="91440" bIns="45720">
            <a:spAutoFit/>
          </a:bodyPr>
          <a:lstStyle/>
          <a:p>
            <a:pPr algn="ctr"/>
            <a:r>
              <a:rPr lang="en-US" altLang="zh-CN"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contrast</a:t>
            </a:r>
            <a:endParaRPr lang="zh-CN"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文本框 3"/>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en-US" alt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回应</a:t>
            </a:r>
            <a:r>
              <a:rPr lang="en-US" alt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范例</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c75539270bb2"/>
          <p:cNvPicPr>
            <a:picLocks noChangeAspect="1"/>
          </p:cNvPicPr>
          <p:nvPr/>
        </p:nvPicPr>
        <p:blipFill>
          <a:blip r:embed="rId1"/>
          <a:stretch>
            <a:fillRect/>
          </a:stretch>
        </p:blipFill>
        <p:spPr>
          <a:xfrm>
            <a:off x="5438775" y="4445"/>
            <a:ext cx="6687820" cy="6969760"/>
          </a:xfrm>
          <a:prstGeom prst="rect">
            <a:avLst/>
          </a:prstGeom>
        </p:spPr>
      </p:pic>
      <p:sp>
        <p:nvSpPr>
          <p:cNvPr id="6" name="文本框 5"/>
          <p:cNvSpPr txBox="1"/>
          <p:nvPr/>
        </p:nvSpPr>
        <p:spPr>
          <a:xfrm>
            <a:off x="5538470" y="78740"/>
            <a:ext cx="6457950" cy="7170420"/>
          </a:xfrm>
          <a:prstGeom prst="rect">
            <a:avLst/>
          </a:prstGeom>
          <a:noFill/>
        </p:spPr>
        <p:txBody>
          <a:bodyPr wrap="square" rtlCol="0">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 </a:t>
            </a:r>
            <a:r>
              <a:rPr lang="en-US" altLang="zh-CN" sz="2000" b="1" dirty="0" smtClean="0">
                <a:highlight>
                  <a:srgbClr val="FFFF00"/>
                </a:highlight>
                <a:latin typeface="Times New Roman" panose="02020603050405020304" pitchFamily="18" charset="0"/>
                <a:cs typeface="Times New Roman" panose="02020603050405020304" pitchFamily="18" charset="0"/>
              </a:rPr>
              <a:t>1</a:t>
            </a:r>
            <a:r>
              <a:rPr lang="zh-CN" altLang="en-US" sz="2000" b="1" dirty="0" smtClean="0">
                <a:highlight>
                  <a:srgbClr val="FFFF00"/>
                </a:highlight>
                <a:latin typeface="Times New Roman" panose="02020603050405020304" pitchFamily="18" charset="0"/>
                <a:cs typeface="Times New Roman" panose="02020603050405020304" pitchFamily="18" charset="0"/>
              </a:rPr>
              <a:t>结尾</a:t>
            </a:r>
            <a:r>
              <a:rPr lang="en-US" altLang="zh-CN" sz="2000" b="1" dirty="0" smtClean="0">
                <a:highlight>
                  <a:srgbClr val="FFFF00"/>
                </a:highlight>
                <a:latin typeface="Times New Roman" panose="02020603050405020304" pitchFamily="18" charset="0"/>
                <a:cs typeface="Times New Roman" panose="02020603050405020304" pitchFamily="18" charset="0"/>
              </a:rPr>
              <a:t>)</a:t>
            </a:r>
            <a:endParaRPr lang="en-US" altLang="zh-CN" sz="2000" b="1" dirty="0">
              <a:highlight>
                <a:srgbClr val="FFFF00"/>
              </a:highlight>
              <a:latin typeface="Times New Roman" panose="02020603050405020304" pitchFamily="18" charset="0"/>
              <a:cs typeface="Times New Roman" panose="02020603050405020304" pitchFamily="18" charset="0"/>
            </a:endParaRPr>
          </a:p>
          <a:p>
            <a:pPr marL="457200" indent="-457200">
              <a:buAutoNum type="arabicPeriod"/>
            </a:pPr>
            <a:r>
              <a:rPr lang="en-US" altLang="zh-CN" sz="2000" dirty="0" smtClean="0">
                <a:latin typeface="Times New Roman" panose="02020603050405020304" pitchFamily="18" charset="0"/>
                <a:cs typeface="Times New Roman" panose="02020603050405020304" pitchFamily="18" charset="0"/>
              </a:rPr>
              <a:t>To my great astonishment,/ It greatly surprised me that Maya </a:t>
            </a:r>
            <a:r>
              <a:rPr lang="en-US" altLang="zh-CN" sz="2000" b="1" i="1" dirty="0" smtClean="0">
                <a:latin typeface="Times New Roman" panose="02020603050405020304" pitchFamily="18" charset="0"/>
                <a:cs typeface="Times New Roman" panose="02020603050405020304" pitchFamily="18" charset="0"/>
              </a:rPr>
              <a:t>should </a:t>
            </a:r>
            <a:r>
              <a:rPr lang="en-US" altLang="zh-CN" sz="2000" b="1" dirty="0" smtClean="0">
                <a:latin typeface="Times New Roman" panose="02020603050405020304" pitchFamily="18" charset="0"/>
                <a:cs typeface="Times New Roman" panose="02020603050405020304" pitchFamily="18" charset="0"/>
              </a:rPr>
              <a:t>(</a:t>
            </a:r>
            <a:r>
              <a:rPr lang="zh-CN" altLang="en-US" sz="2000" b="1" dirty="0" smtClean="0">
                <a:latin typeface="Times New Roman" panose="02020603050405020304" pitchFamily="18" charset="0"/>
                <a:cs typeface="Times New Roman" panose="02020603050405020304" pitchFamily="18" charset="0"/>
              </a:rPr>
              <a:t>竟然</a:t>
            </a:r>
            <a:r>
              <a:rPr lang="en-US" altLang="zh-CN" sz="2000" b="1" dirty="0" smtClean="0">
                <a:latin typeface="Times New Roman" panose="02020603050405020304" pitchFamily="18" charset="0"/>
                <a:cs typeface="Times New Roman" panose="02020603050405020304" pitchFamily="18" charset="0"/>
              </a:rPr>
              <a:t>)</a:t>
            </a:r>
            <a:r>
              <a:rPr lang="en-US" altLang="zh-CN" sz="2000" b="1" i="1" dirty="0" smtClean="0">
                <a:latin typeface="Times New Roman" panose="02020603050405020304" pitchFamily="18" charset="0"/>
                <a:cs typeface="Times New Roman" panose="02020603050405020304" pitchFamily="18" charset="0"/>
              </a:rPr>
              <a:t> mention </a:t>
            </a:r>
            <a:r>
              <a:rPr lang="en-US" altLang="zh-CN" sz="2000" dirty="0" smtClean="0">
                <a:latin typeface="Times New Roman" panose="02020603050405020304" pitchFamily="18" charset="0"/>
                <a:cs typeface="Times New Roman" panose="02020603050405020304" pitchFamily="18" charset="0"/>
              </a:rPr>
              <a:t>my </a:t>
            </a:r>
            <a:r>
              <a:rPr lang="en-US" altLang="zh-CN" sz="2000" b="1" i="1" dirty="0" smtClean="0">
                <a:latin typeface="Times New Roman" panose="02020603050405020304" pitchFamily="18" charset="0"/>
                <a:cs typeface="Times New Roman" panose="02020603050405020304" pitchFamily="18" charset="0"/>
              </a:rPr>
              <a:t>my recent improvement in study</a:t>
            </a:r>
            <a:r>
              <a:rPr lang="en-US" altLang="zh-CN" sz="2000" dirty="0" smtClean="0">
                <a:latin typeface="Times New Roman" panose="02020603050405020304" pitchFamily="18" charset="0"/>
                <a:cs typeface="Times New Roman" panose="02020603050405020304" pitchFamily="18" charset="0"/>
              </a:rPr>
              <a:t> and </a:t>
            </a:r>
            <a:r>
              <a:rPr lang="en-US" altLang="zh-CN" sz="2000" b="1" i="1" dirty="0" smtClean="0">
                <a:latin typeface="Times New Roman" panose="02020603050405020304" pitchFamily="18" charset="0"/>
                <a:cs typeface="Times New Roman" panose="02020603050405020304" pitchFamily="18" charset="0"/>
              </a:rPr>
              <a:t>even showed particular enthusiasm in my upcoming baseball match</a:t>
            </a:r>
            <a:r>
              <a:rPr lang="en-US" altLang="zh-CN" sz="2000" dirty="0" smtClean="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pPr marL="457200" indent="-457200">
              <a:buAutoNum type="arabicPeriod"/>
            </a:pPr>
            <a:endParaRPr lang="en-US" altLang="zh-CN" sz="2000" dirty="0" smtClean="0">
              <a:latin typeface="Times New Roman" panose="02020603050405020304" pitchFamily="18" charset="0"/>
              <a:cs typeface="Times New Roman" panose="02020603050405020304" pitchFamily="18" charset="0"/>
            </a:endParaRPr>
          </a:p>
          <a:p>
            <a:pPr marL="457200" indent="-457200">
              <a:buAutoNum type="arabicPeriod"/>
            </a:pPr>
            <a:r>
              <a:rPr lang="en-US" altLang="zh-CN" sz="2000" dirty="0" smtClean="0">
                <a:latin typeface="Times New Roman" panose="02020603050405020304" pitchFamily="18" charset="0"/>
                <a:cs typeface="Times New Roman" panose="02020603050405020304" pitchFamily="18" charset="0"/>
              </a:rPr>
              <a:t>My attention gradually </a:t>
            </a:r>
            <a:r>
              <a:rPr lang="en-US" altLang="zh-CN" sz="2000" b="1" i="1" dirty="0" smtClean="0">
                <a:latin typeface="Times New Roman" panose="02020603050405020304" pitchFamily="18" charset="0"/>
                <a:cs typeface="Times New Roman" panose="02020603050405020304" pitchFamily="18" charset="0"/>
              </a:rPr>
              <a:t>shifted/ was</a:t>
            </a:r>
            <a:r>
              <a:rPr lang="en-US" altLang="zh-CN" sz="2000" b="1" i="1" dirty="0">
                <a:latin typeface="Times New Roman" panose="02020603050405020304" pitchFamily="18" charset="0"/>
                <a:cs typeface="Times New Roman" panose="02020603050405020304" pitchFamily="18" charset="0"/>
              </a:rPr>
              <a:t> gradually</a:t>
            </a:r>
            <a:r>
              <a:rPr lang="en-US" altLang="zh-CN" sz="2000" b="1" i="1" dirty="0" smtClean="0">
                <a:latin typeface="Times New Roman" panose="02020603050405020304" pitchFamily="18" charset="0"/>
                <a:cs typeface="Times New Roman" panose="02020603050405020304" pitchFamily="18" charset="0"/>
              </a:rPr>
              <a:t> distracted from the squawking </a:t>
            </a:r>
            <a:r>
              <a:rPr lang="en-US" altLang="zh-CN" sz="2000" dirty="0" smtClean="0">
                <a:latin typeface="Times New Roman" panose="02020603050405020304" pitchFamily="18" charset="0"/>
                <a:cs typeface="Times New Roman" panose="02020603050405020304" pitchFamily="18" charset="0"/>
              </a:rPr>
              <a:t>sound </a:t>
            </a:r>
            <a:r>
              <a:rPr lang="en-US" altLang="zh-CN" sz="2000" b="1" i="1" dirty="0" smtClean="0">
                <a:latin typeface="Times New Roman" panose="02020603050405020304" pitchFamily="18" charset="0"/>
                <a:cs typeface="Times New Roman" panose="02020603050405020304" pitchFamily="18" charset="0"/>
              </a:rPr>
              <a:t>as</a:t>
            </a:r>
            <a:r>
              <a:rPr lang="en-US" altLang="zh-CN" sz="2000" dirty="0" smtClean="0">
                <a:latin typeface="Times New Roman" panose="02020603050405020304" pitchFamily="18" charset="0"/>
                <a:cs typeface="Times New Roman" panose="02020603050405020304" pitchFamily="18" charset="0"/>
              </a:rPr>
              <a:t> she </a:t>
            </a:r>
            <a:r>
              <a:rPr lang="en-US" altLang="zh-CN" sz="2000" b="1" i="1" dirty="0" smtClean="0">
                <a:latin typeface="Times New Roman" panose="02020603050405020304" pitchFamily="18" charset="0"/>
                <a:cs typeface="Times New Roman" panose="02020603050405020304" pitchFamily="18" charset="0"/>
              </a:rPr>
              <a:t>talked something about my life</a:t>
            </a:r>
            <a:r>
              <a:rPr lang="en-US" altLang="zh-CN" sz="2000" dirty="0" smtClean="0">
                <a:latin typeface="Times New Roman" panose="02020603050405020304" pitchFamily="18" charset="0"/>
                <a:cs typeface="Times New Roman" panose="02020603050405020304" pitchFamily="18" charset="0"/>
              </a:rPr>
              <a:t>. How could she know that!</a:t>
            </a:r>
            <a:endParaRPr lang="en-US" altLang="zh-CN" sz="2000" dirty="0" smtClean="0">
              <a:latin typeface="Times New Roman" panose="02020603050405020304" pitchFamily="18" charset="0"/>
              <a:cs typeface="Times New Roman" panose="02020603050405020304" pitchFamily="18" charset="0"/>
            </a:endParaRPr>
          </a:p>
          <a:p>
            <a:pPr marL="457200" indent="-457200">
              <a:buAutoNum type="arabicPeriod"/>
            </a:pPr>
            <a:endParaRPr lang="en-US" altLang="zh-CN" sz="2000" dirty="0" smtClean="0">
              <a:latin typeface="Times New Roman" panose="02020603050405020304" pitchFamily="18" charset="0"/>
              <a:cs typeface="Times New Roman" panose="02020603050405020304" pitchFamily="18" charset="0"/>
            </a:endParaRPr>
          </a:p>
          <a:p>
            <a:r>
              <a:rPr lang="en-US" altLang="zh-CN" sz="2000" b="1" dirty="0">
                <a:highlight>
                  <a:srgbClr val="FFFF00"/>
                </a:highlight>
                <a:latin typeface="Times New Roman" panose="02020603050405020304" pitchFamily="18" charset="0"/>
                <a:cs typeface="Times New Roman" panose="02020603050405020304" pitchFamily="18" charset="0"/>
              </a:rPr>
              <a:t>(Para. </a:t>
            </a:r>
            <a:r>
              <a:rPr lang="en-US" altLang="zh-CN" sz="2000" b="1" dirty="0" smtClean="0">
                <a:highlight>
                  <a:srgbClr val="FFFF00"/>
                </a:highlight>
                <a:latin typeface="Times New Roman" panose="02020603050405020304" pitchFamily="18" charset="0"/>
                <a:cs typeface="Times New Roman" panose="02020603050405020304" pitchFamily="18" charset="0"/>
              </a:rPr>
              <a:t>2</a:t>
            </a:r>
            <a:r>
              <a:rPr lang="zh-CN" altLang="en-US" sz="2000" b="1" dirty="0" smtClean="0">
                <a:highlight>
                  <a:srgbClr val="FFFF00"/>
                </a:highlight>
                <a:latin typeface="Times New Roman" panose="02020603050405020304" pitchFamily="18" charset="0"/>
                <a:cs typeface="Times New Roman" panose="02020603050405020304" pitchFamily="18" charset="0"/>
              </a:rPr>
              <a:t>开头</a:t>
            </a:r>
            <a:r>
              <a:rPr lang="en-US" altLang="zh-CN" sz="2000" b="1" dirty="0" smtClean="0">
                <a:highlight>
                  <a:srgbClr val="FFFF00"/>
                </a:highlight>
                <a:latin typeface="Times New Roman" panose="02020603050405020304" pitchFamily="18" charset="0"/>
                <a:cs typeface="Times New Roman" panose="02020603050405020304" pitchFamily="18" charset="0"/>
              </a:rPr>
              <a:t>+</a:t>
            </a:r>
            <a:r>
              <a:rPr lang="zh-CN" altLang="en-US" sz="2000" b="1" dirty="0" smtClean="0">
                <a:highlight>
                  <a:srgbClr val="FFFF00"/>
                </a:highlight>
                <a:latin typeface="Times New Roman" panose="02020603050405020304" pitchFamily="18" charset="0"/>
                <a:cs typeface="Times New Roman" panose="02020603050405020304" pitchFamily="18" charset="0"/>
              </a:rPr>
              <a:t>中间衔接</a:t>
            </a:r>
            <a:r>
              <a:rPr lang="en-US" altLang="zh-CN" sz="2000" b="1" dirty="0" smtClean="0">
                <a:highlight>
                  <a:srgbClr val="FFFF00"/>
                </a:highlight>
                <a:latin typeface="Times New Roman" panose="02020603050405020304" pitchFamily="18" charset="0"/>
                <a:cs typeface="Times New Roman" panose="02020603050405020304" pitchFamily="18" charset="0"/>
              </a:rPr>
              <a:t>)</a:t>
            </a:r>
            <a:endParaRPr lang="en-US" altLang="zh-CN" sz="2000" b="1" dirty="0">
              <a:highlight>
                <a:srgbClr val="FFFF00"/>
              </a:highlight>
              <a:latin typeface="Times New Roman" panose="02020603050405020304" pitchFamily="18" charset="0"/>
              <a:cs typeface="Times New Roman" panose="02020603050405020304" pitchFamily="18" charset="0"/>
            </a:endParaRPr>
          </a:p>
          <a:p>
            <a:pPr marL="457200" indent="-457200">
              <a:buFontTx/>
              <a:buAutoNum type="arabicPeriod"/>
            </a:pPr>
            <a:r>
              <a:rPr lang="en-US" altLang="zh-CN" sz="2000" dirty="0">
                <a:latin typeface="Times New Roman" panose="02020603050405020304" pitchFamily="18" charset="0"/>
                <a:cs typeface="Times New Roman" panose="02020603050405020304" pitchFamily="18" charset="0"/>
              </a:rPr>
              <a:t>“Gramma told me that!” she exclaimed. </a:t>
            </a:r>
            <a:endParaRPr lang="en-US" altLang="zh-CN" sz="2000" dirty="0">
              <a:latin typeface="Times New Roman" panose="02020603050405020304" pitchFamily="18" charset="0"/>
              <a:cs typeface="Times New Roman" panose="02020603050405020304" pitchFamily="18" charset="0"/>
            </a:endParaRPr>
          </a:p>
          <a:p>
            <a:pPr marL="457200" indent="-457200">
              <a:buFontTx/>
              <a:buAutoNum type="arabicPeriod"/>
            </a:pPr>
            <a:endParaRPr lang="en-US" altLang="zh-CN" sz="2000" dirty="0">
              <a:latin typeface="Times New Roman" panose="02020603050405020304" pitchFamily="18" charset="0"/>
              <a:cs typeface="Times New Roman" panose="02020603050405020304" pitchFamily="18" charset="0"/>
            </a:endParaRPr>
          </a:p>
          <a:p>
            <a:pPr marL="457200" indent="-457200">
              <a:buFontTx/>
              <a:buAutoNum type="arabicPeriod"/>
            </a:pPr>
            <a:r>
              <a:rPr lang="en-US" altLang="zh-CN" sz="2000" dirty="0">
                <a:latin typeface="Times New Roman" panose="02020603050405020304" pitchFamily="18" charset="0"/>
                <a:cs typeface="Times New Roman" panose="02020603050405020304" pitchFamily="18" charset="0"/>
              </a:rPr>
              <a:t>It turned out that </a:t>
            </a:r>
            <a:r>
              <a:rPr lang="en-US" altLang="zh-CN" sz="2000" b="1" i="1" dirty="0" err="1">
                <a:latin typeface="Times New Roman" panose="02020603050405020304" pitchFamily="18" charset="0"/>
                <a:cs typeface="Times New Roman" panose="02020603050405020304" pitchFamily="18" charset="0"/>
              </a:rPr>
              <a:t>Gramma</a:t>
            </a:r>
            <a:r>
              <a:rPr lang="en-US" altLang="zh-CN" sz="2000" b="1" i="1" dirty="0">
                <a:latin typeface="Times New Roman" panose="02020603050405020304" pitchFamily="18" charset="0"/>
                <a:cs typeface="Times New Roman" panose="02020603050405020304" pitchFamily="18" charset="0"/>
              </a:rPr>
              <a:t> had been the bridge </a:t>
            </a:r>
            <a:r>
              <a:rPr lang="en-US" altLang="zh-CN" sz="2000" b="1" i="1" dirty="0" smtClean="0">
                <a:latin typeface="Times New Roman" panose="02020603050405020304" pitchFamily="18" charset="0"/>
                <a:cs typeface="Times New Roman" panose="02020603050405020304" pitchFamily="18" charset="0"/>
              </a:rPr>
              <a:t>between us./ was chattering away about me on the phone with Maya, exactly the same with what happened to me.</a:t>
            </a:r>
            <a:endParaRPr lang="en-US" altLang="zh-CN" sz="2000" b="1" i="1" dirty="0" smtClean="0">
              <a:latin typeface="Times New Roman" panose="02020603050405020304" pitchFamily="18" charset="0"/>
              <a:cs typeface="Times New Roman" panose="02020603050405020304" pitchFamily="18" charset="0"/>
            </a:endParaRPr>
          </a:p>
          <a:p>
            <a:pPr marL="457200" indent="-457200">
              <a:buFontTx/>
              <a:buAutoNum type="arabicPeriod"/>
            </a:pPr>
            <a:endParaRPr lang="en-US" altLang="zh-CN" sz="2000" dirty="0" smtClean="0">
              <a:latin typeface="Times New Roman" panose="02020603050405020304" pitchFamily="18" charset="0"/>
              <a:cs typeface="Times New Roman" panose="02020603050405020304" pitchFamily="18" charset="0"/>
            </a:endParaRPr>
          </a:p>
          <a:p>
            <a:pPr marL="457200" indent="-457200">
              <a:buFontTx/>
              <a:buAutoNum type="arabicPeriod"/>
            </a:pPr>
            <a:r>
              <a:rPr lang="en-US" altLang="zh-CN" sz="2000" dirty="0" smtClean="0">
                <a:latin typeface="Times New Roman" panose="02020603050405020304" pitchFamily="18" charset="0"/>
                <a:cs typeface="Times New Roman" panose="02020603050405020304" pitchFamily="18" charset="0"/>
              </a:rPr>
              <a:t>The harsh/ strident (</a:t>
            </a:r>
            <a:r>
              <a:rPr lang="zh-CN" altLang="en-US" sz="2000" dirty="0" smtClean="0">
                <a:latin typeface="Times New Roman" panose="02020603050405020304" pitchFamily="18" charset="0"/>
                <a:cs typeface="Times New Roman" panose="02020603050405020304" pitchFamily="18" charset="0"/>
              </a:rPr>
              <a:t>刺耳的</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squawks/ </a:t>
            </a:r>
            <a:r>
              <a:rPr lang="en-US" altLang="zh-CN" sz="2000" dirty="0" smtClean="0">
                <a:latin typeface="Times New Roman" panose="02020603050405020304" pitchFamily="18" charset="0"/>
                <a:cs typeface="Times New Roman" panose="02020603050405020304" pitchFamily="18" charset="0"/>
              </a:rPr>
              <a:t>screaks (</a:t>
            </a:r>
            <a:r>
              <a:rPr lang="zh-CN" altLang="en-US" sz="2000" dirty="0" smtClean="0">
                <a:latin typeface="Times New Roman" panose="02020603050405020304" pitchFamily="18" charset="0"/>
                <a:cs typeface="Times New Roman" panose="02020603050405020304" pitchFamily="18" charset="0"/>
              </a:rPr>
              <a:t>嘎嘎响</a:t>
            </a:r>
            <a:r>
              <a:rPr lang="en-US" altLang="zh-CN" sz="2000" dirty="0" smtClean="0">
                <a:latin typeface="Times New Roman" panose="02020603050405020304" pitchFamily="18" charset="0"/>
                <a:cs typeface="Times New Roman" panose="02020603050405020304" pitchFamily="18" charset="0"/>
              </a:rPr>
              <a:t>) </a:t>
            </a:r>
            <a:r>
              <a:rPr lang="en-US" altLang="zh-CN" sz="2000" b="1" i="1" dirty="0" smtClean="0">
                <a:latin typeface="Times New Roman" panose="02020603050405020304" pitchFamily="18" charset="0"/>
                <a:cs typeface="Times New Roman" panose="02020603050405020304" pitchFamily="18" charset="0"/>
              </a:rPr>
              <a:t>ended up less annoying</a:t>
            </a:r>
            <a:r>
              <a:rPr lang="en-US" altLang="zh-CN" sz="2000" dirty="0" smtClean="0">
                <a:latin typeface="Times New Roman" panose="02020603050405020304" pitchFamily="18" charset="0"/>
                <a:cs typeface="Times New Roman" panose="02020603050405020304" pitchFamily="18" charset="0"/>
              </a:rPr>
              <a:t>. Opening our hearts to each other, we </a:t>
            </a:r>
            <a:r>
              <a:rPr lang="en-US" altLang="zh-CN" sz="2000" b="1" i="1" dirty="0" smtClean="0">
                <a:latin typeface="Times New Roman" panose="02020603050405020304" pitchFamily="18" charset="0"/>
                <a:cs typeface="Times New Roman" panose="02020603050405020304" pitchFamily="18" charset="0"/>
              </a:rPr>
              <a:t>shared the rocker and our personal life in the past four years as well </a:t>
            </a:r>
            <a:r>
              <a:rPr lang="en-US" altLang="zh-CN" sz="2000" b="1" i="1" dirty="0" smtClean="0">
                <a:solidFill>
                  <a:srgbClr val="FF0000"/>
                </a:solidFill>
                <a:latin typeface="Times New Roman" panose="02020603050405020304" pitchFamily="18" charset="0"/>
                <a:cs typeface="Times New Roman" panose="02020603050405020304" pitchFamily="18" charset="0"/>
              </a:rPr>
              <a:t>(</a:t>
            </a:r>
            <a:r>
              <a:rPr lang="zh-CN" altLang="en-US" sz="2000" b="1" i="1" dirty="0" smtClean="0">
                <a:solidFill>
                  <a:srgbClr val="FF0000"/>
                </a:solidFill>
                <a:latin typeface="Times New Roman" panose="02020603050405020304" pitchFamily="18" charset="0"/>
                <a:cs typeface="Times New Roman" panose="02020603050405020304" pitchFamily="18" charset="0"/>
              </a:rPr>
              <a:t>轭式结构</a:t>
            </a:r>
            <a:r>
              <a:rPr lang="en-US" altLang="zh-CN" sz="2000" b="1" i="1" dirty="0" smtClean="0">
                <a:solidFill>
                  <a:srgbClr val="FF0000"/>
                </a:solidFill>
                <a:latin typeface="Times New Roman" panose="02020603050405020304" pitchFamily="18" charset="0"/>
                <a:cs typeface="Times New Roman" panose="02020603050405020304" pitchFamily="18" charset="0"/>
              </a:rPr>
              <a:t>)</a:t>
            </a:r>
            <a:r>
              <a:rPr lang="en-US" altLang="zh-CN" sz="2000" b="1" i="1" dirty="0" smtClean="0">
                <a:latin typeface="Times New Roman" panose="02020603050405020304" pitchFamily="18" charset="0"/>
                <a:cs typeface="Times New Roman" panose="02020603050405020304" pitchFamily="18" charset="0"/>
              </a:rPr>
              <a:t>, rocking back and forth at ease.</a:t>
            </a:r>
            <a:endParaRPr lang="en-US" altLang="zh-CN" sz="2000" dirty="0">
              <a:latin typeface="Times New Roman" panose="02020603050405020304" pitchFamily="18" charset="0"/>
              <a:cs typeface="Times New Roman" panose="02020603050405020304" pitchFamily="18" charset="0"/>
            </a:endParaRPr>
          </a:p>
          <a:p>
            <a:endParaRPr lang="zh-CN" altLang="en-US" sz="2000" b="1" dirty="0"/>
          </a:p>
        </p:txBody>
      </p:sp>
      <p:sp>
        <p:nvSpPr>
          <p:cNvPr id="5" name="文本框 4"/>
          <p:cNvSpPr txBox="1"/>
          <p:nvPr/>
        </p:nvSpPr>
        <p:spPr>
          <a:xfrm>
            <a:off x="279779" y="935448"/>
            <a:ext cx="5335022" cy="5908040"/>
          </a:xfrm>
          <a:prstGeom prst="rect">
            <a:avLst/>
          </a:prstGeom>
          <a:noFill/>
        </p:spPr>
        <p:txBody>
          <a:bodyPr wrap="square" rtlCol="0">
            <a:spAutoFit/>
          </a:bodyPr>
          <a:lstStyle/>
          <a:p>
            <a:r>
              <a:rPr lang="en-US" altLang="zh-CN" sz="2100" dirty="0"/>
              <a:t>(Para. 1) …that is, until Gramma </a:t>
            </a:r>
            <a:r>
              <a:rPr lang="en-US" altLang="zh-CN" sz="2100" dirty="0">
                <a:solidFill>
                  <a:srgbClr val="FF0000"/>
                </a:solidFill>
              </a:rPr>
              <a:t>starts telling me how wonderful my cousin Maya is</a:t>
            </a:r>
            <a:r>
              <a:rPr lang="en-US" altLang="zh-CN" sz="2100" dirty="0"/>
              <a:t>. Then </a:t>
            </a:r>
            <a:r>
              <a:rPr lang="en-US" altLang="zh-CN" sz="2100" dirty="0">
                <a:solidFill>
                  <a:srgbClr val="FF0000"/>
                </a:solidFill>
              </a:rPr>
              <a:t>it’s</a:t>
            </a:r>
            <a:r>
              <a:rPr lang="zh-CN" altLang="en-US" sz="2100" dirty="0">
                <a:solidFill>
                  <a:srgbClr val="FF0000"/>
                </a:solidFill>
              </a:rPr>
              <a:t> </a:t>
            </a:r>
            <a:r>
              <a:rPr lang="en-US" altLang="zh-CN" sz="2100" dirty="0">
                <a:solidFill>
                  <a:srgbClr val="FF0000"/>
                </a:solidFill>
              </a:rPr>
              <a:t>Maya</a:t>
            </a:r>
            <a:r>
              <a:rPr lang="zh-CN" altLang="en-US" sz="2100" dirty="0">
                <a:solidFill>
                  <a:srgbClr val="FF0000"/>
                </a:solidFill>
              </a:rPr>
              <a:t> </a:t>
            </a:r>
            <a:r>
              <a:rPr lang="en-US" altLang="zh-CN" sz="2100" dirty="0">
                <a:solidFill>
                  <a:srgbClr val="FF0000"/>
                </a:solidFill>
              </a:rPr>
              <a:t>this</a:t>
            </a:r>
            <a:r>
              <a:rPr lang="zh-CN" altLang="en-US" sz="2100" dirty="0">
                <a:solidFill>
                  <a:srgbClr val="FF0000"/>
                </a:solidFill>
              </a:rPr>
              <a:t> </a:t>
            </a:r>
            <a:r>
              <a:rPr lang="en-US" altLang="zh-CN" sz="2100" dirty="0">
                <a:solidFill>
                  <a:srgbClr val="FF0000"/>
                </a:solidFill>
              </a:rPr>
              <a:t>and</a:t>
            </a:r>
            <a:r>
              <a:rPr lang="zh-CN" altLang="en-US" sz="2100" dirty="0">
                <a:solidFill>
                  <a:srgbClr val="FF0000"/>
                </a:solidFill>
              </a:rPr>
              <a:t> </a:t>
            </a:r>
            <a:r>
              <a:rPr lang="en-US" altLang="zh-CN" sz="2100" dirty="0">
                <a:solidFill>
                  <a:srgbClr val="FF0000"/>
                </a:solidFill>
              </a:rPr>
              <a:t>Maya</a:t>
            </a:r>
            <a:r>
              <a:rPr lang="zh-CN" altLang="en-US" sz="2100" dirty="0">
                <a:solidFill>
                  <a:srgbClr val="FF0000"/>
                </a:solidFill>
              </a:rPr>
              <a:t> </a:t>
            </a:r>
            <a:r>
              <a:rPr lang="en-US" altLang="zh-CN" sz="2100" dirty="0"/>
              <a:t>that until I </a:t>
            </a:r>
            <a:r>
              <a:rPr lang="en-US" altLang="zh-CN" sz="2100" dirty="0">
                <a:solidFill>
                  <a:srgbClr val="FF0000"/>
                </a:solidFill>
              </a:rPr>
              <a:t>don’t ever want to hear another word about her</a:t>
            </a:r>
            <a:r>
              <a:rPr lang="en-US" altLang="zh-CN" sz="2100" dirty="0"/>
              <a:t>. </a:t>
            </a:r>
            <a:endParaRPr lang="en-US" altLang="zh-CN" sz="2100" dirty="0"/>
          </a:p>
          <a:p>
            <a:r>
              <a:rPr lang="en-US" altLang="zh-CN" sz="2100" dirty="0" smtClean="0"/>
              <a:t>(Para. 4) I hung my </a:t>
            </a:r>
            <a:r>
              <a:rPr lang="en-US" altLang="zh-CN" sz="2100" dirty="0" smtClean="0">
                <a:solidFill>
                  <a:srgbClr val="FF0000"/>
                </a:solidFill>
              </a:rPr>
              <a:t>baseball cap</a:t>
            </a:r>
            <a:r>
              <a:rPr lang="en-US" altLang="zh-CN" sz="2100" dirty="0" smtClean="0"/>
              <a:t>...Grandpa’s </a:t>
            </a:r>
            <a:r>
              <a:rPr lang="en-US" altLang="zh-CN" sz="2100" dirty="0" smtClean="0">
                <a:solidFill>
                  <a:srgbClr val="FF0000"/>
                </a:solidFill>
              </a:rPr>
              <a:t>chair</a:t>
            </a:r>
            <a:r>
              <a:rPr lang="en-US" altLang="zh-CN" sz="2100" dirty="0" smtClean="0"/>
              <a:t> </a:t>
            </a:r>
            <a:r>
              <a:rPr lang="en-US" altLang="zh-CN" sz="2100" dirty="0" smtClean="0">
                <a:solidFill>
                  <a:srgbClr val="FF0000"/>
                </a:solidFill>
              </a:rPr>
              <a:t>squawked</a:t>
            </a:r>
            <a:r>
              <a:rPr lang="en-US" altLang="zh-CN" sz="2100" dirty="0" smtClean="0"/>
              <a:t> as Maya rocked back and forth. </a:t>
            </a:r>
            <a:r>
              <a:rPr lang="en-US" altLang="zh-CN" sz="2100" dirty="0" smtClean="0">
                <a:solidFill>
                  <a:srgbClr val="0070C0"/>
                </a:solidFill>
              </a:rPr>
              <a:t>It’s the chair I like best in the house, the one I usually sit in</a:t>
            </a:r>
            <a:r>
              <a:rPr lang="en-US" altLang="zh-CN" sz="2100" dirty="0" smtClean="0"/>
              <a:t>. </a:t>
            </a:r>
            <a:endParaRPr lang="en-US" altLang="zh-CN" sz="2100" dirty="0" smtClean="0"/>
          </a:p>
          <a:p>
            <a:r>
              <a:rPr lang="en-US" altLang="zh-CN" sz="2100" dirty="0" smtClean="0"/>
              <a:t>(</a:t>
            </a:r>
            <a:r>
              <a:rPr lang="en-US" altLang="zh-CN" sz="2100" dirty="0"/>
              <a:t>Para. 5) …That left me </a:t>
            </a:r>
            <a:r>
              <a:rPr lang="en-US" altLang="zh-CN" sz="2100" dirty="0">
                <a:solidFill>
                  <a:srgbClr val="FF0000"/>
                </a:solidFill>
              </a:rPr>
              <a:t>stuck</a:t>
            </a:r>
            <a:r>
              <a:rPr lang="en-US" altLang="zh-CN" sz="2100" dirty="0"/>
              <a:t> in the living room with </a:t>
            </a:r>
            <a:r>
              <a:rPr lang="en-US" altLang="zh-CN" sz="2100" dirty="0">
                <a:solidFill>
                  <a:srgbClr val="FF0000"/>
                </a:solidFill>
              </a:rPr>
              <a:t>rocking</a:t>
            </a:r>
            <a:r>
              <a:rPr lang="en-US" altLang="zh-CN" sz="2100" dirty="0"/>
              <a:t> Maya. </a:t>
            </a:r>
            <a:endParaRPr lang="en-US" altLang="zh-CN" sz="2100" dirty="0"/>
          </a:p>
          <a:p>
            <a:r>
              <a:rPr lang="en-US" altLang="zh-CN" sz="2100" dirty="0"/>
              <a:t>(Para. 7) After that, I’d </a:t>
            </a:r>
            <a:r>
              <a:rPr lang="en-US" altLang="zh-CN" sz="2100" dirty="0">
                <a:solidFill>
                  <a:srgbClr val="FF0000"/>
                </a:solidFill>
              </a:rPr>
              <a:t>heard</a:t>
            </a:r>
            <a:r>
              <a:rPr lang="en-US" altLang="zh-CN" sz="2100" dirty="0"/>
              <a:t> </a:t>
            </a:r>
            <a:r>
              <a:rPr lang="en-US" altLang="zh-CN" sz="2100" dirty="0">
                <a:solidFill>
                  <a:srgbClr val="FF0000"/>
                </a:solidFill>
              </a:rPr>
              <a:t>about</a:t>
            </a:r>
            <a:r>
              <a:rPr lang="en-US" altLang="zh-CN" sz="2100" dirty="0"/>
              <a:t> </a:t>
            </a:r>
            <a:r>
              <a:rPr lang="en-US" altLang="zh-CN" sz="2100" dirty="0">
                <a:solidFill>
                  <a:srgbClr val="FF0000"/>
                </a:solidFill>
              </a:rPr>
              <a:t>her only through Gramma’s tales</a:t>
            </a:r>
            <a:r>
              <a:rPr lang="en-US" altLang="zh-CN" sz="2100" dirty="0"/>
              <a:t>. Maya taking piano lessons. Maya learning math. </a:t>
            </a:r>
            <a:r>
              <a:rPr lang="en-US" altLang="zh-CN" sz="2100" dirty="0">
                <a:solidFill>
                  <a:srgbClr val="FF0000"/>
                </a:solidFill>
              </a:rPr>
              <a:t>Maya, Maya, Maya</a:t>
            </a:r>
            <a:r>
              <a:rPr lang="en-US" altLang="zh-CN" sz="2100" dirty="0" smtClean="0"/>
              <a:t>...</a:t>
            </a:r>
            <a:endParaRPr lang="en-US" altLang="zh-CN" sz="2100" dirty="0" smtClean="0"/>
          </a:p>
          <a:p>
            <a:endParaRPr lang="en-US" altLang="zh-CN" sz="2100" dirty="0"/>
          </a:p>
          <a:p>
            <a:r>
              <a:rPr lang="en-US" altLang="zh-CN" sz="2100" dirty="0" smtClean="0"/>
              <a:t>2. How do you know </a:t>
            </a:r>
            <a:r>
              <a:rPr lang="en-US" altLang="zh-CN" sz="2100" dirty="0" smtClean="0">
                <a:solidFill>
                  <a:srgbClr val="0070C0"/>
                </a:solidFill>
              </a:rPr>
              <a:t>all these things about me</a:t>
            </a:r>
            <a:r>
              <a:rPr lang="en-US" altLang="zh-CN" sz="2100" dirty="0" smtClean="0"/>
              <a:t>?” I asked.  </a:t>
            </a:r>
            <a:endParaRPr lang="en-US" altLang="zh-CN" sz="2100" dirty="0"/>
          </a:p>
          <a:p>
            <a:endParaRPr lang="zh-CN" altLang="en-US" sz="2100" dirty="0"/>
          </a:p>
        </p:txBody>
      </p:sp>
      <p:sp>
        <p:nvSpPr>
          <p:cNvPr id="2" name="矩形 1"/>
          <p:cNvSpPr/>
          <p:nvPr/>
        </p:nvSpPr>
        <p:spPr>
          <a:xfrm>
            <a:off x="2039044" y="12017"/>
            <a:ext cx="3050835" cy="923330"/>
          </a:xfrm>
          <a:prstGeom prst="rect">
            <a:avLst/>
          </a:prstGeom>
          <a:noFill/>
        </p:spPr>
        <p:txBody>
          <a:bodyPr wrap="none" lIns="91440" tIns="45720" rIns="91440" bIns="45720">
            <a:spAutoFit/>
          </a:bodyPr>
          <a:lstStyle/>
          <a:p>
            <a:pPr algn="ctr"/>
            <a:r>
              <a:rPr lang="en-US" altLang="zh-CN"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contrast</a:t>
            </a:r>
            <a:endParaRPr lang="zh-CN"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文本框 6"/>
          <p:cNvSpPr txBox="1"/>
          <p:nvPr/>
        </p:nvSpPr>
        <p:spPr>
          <a:xfrm>
            <a:off x="151765" y="137795"/>
            <a:ext cx="2428240" cy="460375"/>
          </a:xfrm>
          <a:prstGeom prst="rect">
            <a:avLst/>
          </a:prstGeom>
          <a:noFill/>
        </p:spPr>
        <p:txBody>
          <a:bodyPr wrap="square" rtlCol="0">
            <a:spAutoFit/>
            <a:scene3d>
              <a:camera prst="orthographicFront"/>
              <a:lightRig rig="threePt" dir="t"/>
            </a:scene3d>
          </a:bodyPr>
          <a:p>
            <a:r>
              <a:rPr lang="en-US" alt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回应</a:t>
            </a:r>
            <a:r>
              <a:rPr lang="en-US" alt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范例</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11839</Words>
  <Application>WPS 演示</Application>
  <PresentationFormat>自定义</PresentationFormat>
  <Paragraphs>206</Paragraphs>
  <Slides>13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vt:i4>
      </vt:variant>
    </vt:vector>
  </HeadingPairs>
  <TitlesOfParts>
    <vt:vector size="29" baseType="lpstr">
      <vt:lpstr>Arial</vt:lpstr>
      <vt:lpstr>宋体</vt:lpstr>
      <vt:lpstr>Wingdings</vt:lpstr>
      <vt:lpstr>方正粗黑宋简体</vt:lpstr>
      <vt:lpstr>Segoe UI Black</vt:lpstr>
      <vt:lpstr>Times New Roman</vt:lpstr>
      <vt:lpstr>MV Boli</vt:lpstr>
      <vt:lpstr>Calibri</vt:lpstr>
      <vt:lpstr>等线</vt:lpstr>
      <vt:lpstr>微软雅黑</vt:lpstr>
      <vt:lpstr>Arial Unicode MS</vt:lpstr>
      <vt:lpstr>等线 Light</vt:lpstr>
      <vt:lpstr>HelveticaNeue</vt:lpstr>
      <vt:lpstr>Helvetica 65 Medium</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 minzhi</dc:creator>
  <cp:lastModifiedBy>24147</cp:lastModifiedBy>
  <cp:revision>50</cp:revision>
  <dcterms:created xsi:type="dcterms:W3CDTF">2023-05-12T10:29:00Z</dcterms:created>
  <dcterms:modified xsi:type="dcterms:W3CDTF">2023-05-19T09:28:20Z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