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4" r:id="rId5"/>
    <p:sldId id="259" r:id="rId6"/>
    <p:sldId id="261" r:id="rId7"/>
    <p:sldId id="260" r:id="rId8"/>
    <p:sldId id="262" r:id="rId9"/>
    <p:sldId id="265" r:id="rId10"/>
    <p:sldId id="266" r:id="rId11"/>
    <p:sldId id="263" r:id="rId12"/>
    <p:sldId id="267" r:id="rId13"/>
  </p:sldIdLst>
  <p:sldSz cx="111617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216" y="-64"/>
      </p:cViewPr>
      <p:guideLst>
        <p:guide orient="horz" pos="2160"/>
        <p:guide pos="35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30887-BB5F-4CCC-B83F-5C73BEAE0D54}" type="datetimeFigureOut">
              <a:rPr lang="zh-CN" altLang="en-US" smtClean="0"/>
              <a:t>2024/4/3 Wednesday</a:t>
            </a:fld>
            <a:endParaRPr lang="zh-CN" altLang="en-US"/>
          </a:p>
        </p:txBody>
      </p:sp>
      <p:sp>
        <p:nvSpPr>
          <p:cNvPr id="4" name="幻灯片图像占位符 3"/>
          <p:cNvSpPr>
            <a:spLocks noGrp="1" noRot="1" noChangeAspect="1"/>
          </p:cNvSpPr>
          <p:nvPr>
            <p:ph type="sldImg" idx="2"/>
          </p:nvPr>
        </p:nvSpPr>
        <p:spPr>
          <a:xfrm>
            <a:off x="639763" y="685800"/>
            <a:ext cx="557847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771D99-FC5B-4EAD-88EE-E7A8ACCB860F}" type="slidenum">
              <a:rPr lang="zh-CN" altLang="en-US" smtClean="0"/>
              <a:t>‹#›</a:t>
            </a:fld>
            <a:endParaRPr lang="zh-CN" altLang="en-US"/>
          </a:p>
        </p:txBody>
      </p:sp>
    </p:spTree>
    <p:extLst>
      <p:ext uri="{BB962C8B-B14F-4D97-AF65-F5344CB8AC3E}">
        <p14:creationId xmlns:p14="http://schemas.microsoft.com/office/powerpoint/2010/main" val="247906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771D99-FC5B-4EAD-88EE-E7A8ACCB860F}" type="slidenum">
              <a:rPr lang="zh-CN" altLang="en-US" smtClean="0"/>
              <a:t>7</a:t>
            </a:fld>
            <a:endParaRPr lang="zh-CN" altLang="en-US"/>
          </a:p>
        </p:txBody>
      </p:sp>
    </p:spTree>
    <p:extLst>
      <p:ext uri="{BB962C8B-B14F-4D97-AF65-F5344CB8AC3E}">
        <p14:creationId xmlns:p14="http://schemas.microsoft.com/office/powerpoint/2010/main" val="260176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0771D99-FC5B-4EAD-88EE-E7A8ACCB860F}" type="slidenum">
              <a:rPr lang="zh-CN" altLang="en-US" smtClean="0"/>
              <a:t>9</a:t>
            </a:fld>
            <a:endParaRPr lang="zh-CN" altLang="en-US"/>
          </a:p>
        </p:txBody>
      </p:sp>
    </p:spTree>
    <p:extLst>
      <p:ext uri="{BB962C8B-B14F-4D97-AF65-F5344CB8AC3E}">
        <p14:creationId xmlns:p14="http://schemas.microsoft.com/office/powerpoint/2010/main" val="2601768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7129" y="2130426"/>
            <a:ext cx="9487456"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74257" y="3886200"/>
            <a:ext cx="781319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870794B-F087-49AF-8594-7FC6BE649619}" type="datetimeFigureOut">
              <a:rPr lang="zh-CN" altLang="en-US" smtClean="0"/>
              <a:t>2024/4/3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F801ED-91C3-4616-BBA4-4B0B95880D26}" type="slidenum">
              <a:rPr lang="zh-CN" altLang="en-US" smtClean="0"/>
              <a:t>‹#›</a:t>
            </a:fld>
            <a:endParaRPr lang="zh-CN" altLang="en-US"/>
          </a:p>
        </p:txBody>
      </p:sp>
    </p:spTree>
    <p:extLst>
      <p:ext uri="{BB962C8B-B14F-4D97-AF65-F5344CB8AC3E}">
        <p14:creationId xmlns:p14="http://schemas.microsoft.com/office/powerpoint/2010/main" val="17425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70794B-F087-49AF-8594-7FC6BE649619}" type="datetimeFigureOut">
              <a:rPr lang="zh-CN" altLang="en-US" smtClean="0"/>
              <a:t>2024/4/3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F801ED-91C3-4616-BBA4-4B0B95880D26}" type="slidenum">
              <a:rPr lang="zh-CN" altLang="en-US" smtClean="0"/>
              <a:t>‹#›</a:t>
            </a:fld>
            <a:endParaRPr lang="zh-CN" altLang="en-US"/>
          </a:p>
        </p:txBody>
      </p:sp>
    </p:spTree>
    <p:extLst>
      <p:ext uri="{BB962C8B-B14F-4D97-AF65-F5344CB8AC3E}">
        <p14:creationId xmlns:p14="http://schemas.microsoft.com/office/powerpoint/2010/main" val="3897044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78891" y="274639"/>
            <a:ext cx="3063658"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2105" y="274639"/>
            <a:ext cx="9010758"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70794B-F087-49AF-8594-7FC6BE649619}" type="datetimeFigureOut">
              <a:rPr lang="zh-CN" altLang="en-US" smtClean="0"/>
              <a:t>2024/4/3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F801ED-91C3-4616-BBA4-4B0B95880D26}" type="slidenum">
              <a:rPr lang="zh-CN" altLang="en-US" smtClean="0"/>
              <a:t>‹#›</a:t>
            </a:fld>
            <a:endParaRPr lang="zh-CN" altLang="en-US"/>
          </a:p>
        </p:txBody>
      </p:sp>
    </p:spTree>
    <p:extLst>
      <p:ext uri="{BB962C8B-B14F-4D97-AF65-F5344CB8AC3E}">
        <p14:creationId xmlns:p14="http://schemas.microsoft.com/office/powerpoint/2010/main" val="240661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870794B-F087-49AF-8594-7FC6BE649619}" type="datetimeFigureOut">
              <a:rPr lang="zh-CN" altLang="en-US" smtClean="0"/>
              <a:t>2024/4/3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F801ED-91C3-4616-BBA4-4B0B95880D26}" type="slidenum">
              <a:rPr lang="zh-CN" altLang="en-US" smtClean="0"/>
              <a:t>‹#›</a:t>
            </a:fld>
            <a:endParaRPr lang="zh-CN" altLang="en-US"/>
          </a:p>
        </p:txBody>
      </p:sp>
    </p:spTree>
    <p:extLst>
      <p:ext uri="{BB962C8B-B14F-4D97-AF65-F5344CB8AC3E}">
        <p14:creationId xmlns:p14="http://schemas.microsoft.com/office/powerpoint/2010/main" val="2085220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81698" y="4406901"/>
            <a:ext cx="9487456"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1698" y="2906713"/>
            <a:ext cx="948745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870794B-F087-49AF-8594-7FC6BE649619}" type="datetimeFigureOut">
              <a:rPr lang="zh-CN" altLang="en-US" smtClean="0"/>
              <a:t>2024/4/3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F801ED-91C3-4616-BBA4-4B0B95880D26}" type="slidenum">
              <a:rPr lang="zh-CN" altLang="en-US" smtClean="0"/>
              <a:t>‹#›</a:t>
            </a:fld>
            <a:endParaRPr lang="zh-CN" altLang="en-US"/>
          </a:p>
        </p:txBody>
      </p:sp>
    </p:spTree>
    <p:extLst>
      <p:ext uri="{BB962C8B-B14F-4D97-AF65-F5344CB8AC3E}">
        <p14:creationId xmlns:p14="http://schemas.microsoft.com/office/powerpoint/2010/main" val="3783196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2106" y="1600201"/>
            <a:ext cx="603623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904373" y="1600201"/>
            <a:ext cx="603817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870794B-F087-49AF-8594-7FC6BE649619}" type="datetimeFigureOut">
              <a:rPr lang="zh-CN" altLang="en-US" smtClean="0"/>
              <a:t>2024/4/3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F801ED-91C3-4616-BBA4-4B0B95880D26}" type="slidenum">
              <a:rPr lang="zh-CN" altLang="en-US" smtClean="0"/>
              <a:t>‹#›</a:t>
            </a:fld>
            <a:endParaRPr lang="zh-CN" altLang="en-US"/>
          </a:p>
        </p:txBody>
      </p:sp>
    </p:spTree>
    <p:extLst>
      <p:ext uri="{BB962C8B-B14F-4D97-AF65-F5344CB8AC3E}">
        <p14:creationId xmlns:p14="http://schemas.microsoft.com/office/powerpoint/2010/main" val="873780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58086" y="274638"/>
            <a:ext cx="10045542"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58086" y="1535113"/>
            <a:ext cx="49316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58086" y="2174875"/>
            <a:ext cx="49316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669996" y="1535113"/>
            <a:ext cx="49336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669996" y="2174875"/>
            <a:ext cx="49336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870794B-F087-49AF-8594-7FC6BE649619}" type="datetimeFigureOut">
              <a:rPr lang="zh-CN" altLang="en-US" smtClean="0"/>
              <a:t>2024/4/3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F801ED-91C3-4616-BBA4-4B0B95880D26}" type="slidenum">
              <a:rPr lang="zh-CN" altLang="en-US" smtClean="0"/>
              <a:t>‹#›</a:t>
            </a:fld>
            <a:endParaRPr lang="zh-CN" altLang="en-US"/>
          </a:p>
        </p:txBody>
      </p:sp>
    </p:spTree>
    <p:extLst>
      <p:ext uri="{BB962C8B-B14F-4D97-AF65-F5344CB8AC3E}">
        <p14:creationId xmlns:p14="http://schemas.microsoft.com/office/powerpoint/2010/main" val="238254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870794B-F087-49AF-8594-7FC6BE649619}" type="datetimeFigureOut">
              <a:rPr lang="zh-CN" altLang="en-US" smtClean="0"/>
              <a:t>2024/4/3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FF801ED-91C3-4616-BBA4-4B0B95880D26}" type="slidenum">
              <a:rPr lang="zh-CN" altLang="en-US" smtClean="0"/>
              <a:t>‹#›</a:t>
            </a:fld>
            <a:endParaRPr lang="zh-CN" altLang="en-US"/>
          </a:p>
        </p:txBody>
      </p:sp>
    </p:spTree>
    <p:extLst>
      <p:ext uri="{BB962C8B-B14F-4D97-AF65-F5344CB8AC3E}">
        <p14:creationId xmlns:p14="http://schemas.microsoft.com/office/powerpoint/2010/main" val="141982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870794B-F087-49AF-8594-7FC6BE649619}" type="datetimeFigureOut">
              <a:rPr lang="zh-CN" altLang="en-US" smtClean="0"/>
              <a:t>2024/4/3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FF801ED-91C3-4616-BBA4-4B0B95880D26}" type="slidenum">
              <a:rPr lang="zh-CN" altLang="en-US" smtClean="0"/>
              <a:t>‹#›</a:t>
            </a:fld>
            <a:endParaRPr lang="zh-CN" altLang="en-US"/>
          </a:p>
        </p:txBody>
      </p:sp>
    </p:spTree>
    <p:extLst>
      <p:ext uri="{BB962C8B-B14F-4D97-AF65-F5344CB8AC3E}">
        <p14:creationId xmlns:p14="http://schemas.microsoft.com/office/powerpoint/2010/main" val="4020304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58086" y="273050"/>
            <a:ext cx="3672127"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363920" y="273051"/>
            <a:ext cx="623970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58086" y="1435101"/>
            <a:ext cx="367212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870794B-F087-49AF-8594-7FC6BE649619}" type="datetimeFigureOut">
              <a:rPr lang="zh-CN" altLang="en-US" smtClean="0"/>
              <a:t>2024/4/3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F801ED-91C3-4616-BBA4-4B0B95880D26}" type="slidenum">
              <a:rPr lang="zh-CN" altLang="en-US" smtClean="0"/>
              <a:t>‹#›</a:t>
            </a:fld>
            <a:endParaRPr lang="zh-CN" altLang="en-US"/>
          </a:p>
        </p:txBody>
      </p:sp>
    </p:spTree>
    <p:extLst>
      <p:ext uri="{BB962C8B-B14F-4D97-AF65-F5344CB8AC3E}">
        <p14:creationId xmlns:p14="http://schemas.microsoft.com/office/powerpoint/2010/main" val="3280529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87774" y="4800600"/>
            <a:ext cx="6697028"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187774" y="612775"/>
            <a:ext cx="669702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87774" y="5367338"/>
            <a:ext cx="669702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870794B-F087-49AF-8594-7FC6BE649619}" type="datetimeFigureOut">
              <a:rPr lang="zh-CN" altLang="en-US" smtClean="0"/>
              <a:t>2024/4/3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F801ED-91C3-4616-BBA4-4B0B95880D26}" type="slidenum">
              <a:rPr lang="zh-CN" altLang="en-US" smtClean="0"/>
              <a:t>‹#›</a:t>
            </a:fld>
            <a:endParaRPr lang="zh-CN" altLang="en-US"/>
          </a:p>
        </p:txBody>
      </p:sp>
    </p:spTree>
    <p:extLst>
      <p:ext uri="{BB962C8B-B14F-4D97-AF65-F5344CB8AC3E}">
        <p14:creationId xmlns:p14="http://schemas.microsoft.com/office/powerpoint/2010/main" val="158060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58086" y="274638"/>
            <a:ext cx="10045542"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58086" y="1600201"/>
            <a:ext cx="10045542"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558086" y="6356351"/>
            <a:ext cx="260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0794B-F087-49AF-8594-7FC6BE649619}" type="datetimeFigureOut">
              <a:rPr lang="zh-CN" altLang="en-US" smtClean="0"/>
              <a:t>2024/4/3 Wednesday</a:t>
            </a:fld>
            <a:endParaRPr lang="zh-CN" altLang="en-US"/>
          </a:p>
        </p:txBody>
      </p:sp>
      <p:sp>
        <p:nvSpPr>
          <p:cNvPr id="5" name="页脚占位符 4"/>
          <p:cNvSpPr>
            <a:spLocks noGrp="1"/>
          </p:cNvSpPr>
          <p:nvPr>
            <p:ph type="ftr" sz="quarter" idx="3"/>
          </p:nvPr>
        </p:nvSpPr>
        <p:spPr>
          <a:xfrm>
            <a:off x="3813586" y="6356351"/>
            <a:ext cx="353454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999228" y="6356351"/>
            <a:ext cx="2604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F801ED-91C3-4616-BBA4-4B0B95880D26}" type="slidenum">
              <a:rPr lang="zh-CN" altLang="en-US" smtClean="0"/>
              <a:t>‹#›</a:t>
            </a:fld>
            <a:endParaRPr lang="zh-CN" altLang="en-US"/>
          </a:p>
        </p:txBody>
      </p:sp>
    </p:spTree>
    <p:extLst>
      <p:ext uri="{BB962C8B-B14F-4D97-AF65-F5344CB8AC3E}">
        <p14:creationId xmlns:p14="http://schemas.microsoft.com/office/powerpoint/2010/main" val="756232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ctrTitle"/>
          </p:nvPr>
        </p:nvSpPr>
        <p:spPr>
          <a:xfrm>
            <a:off x="3489" y="1772817"/>
            <a:ext cx="11158224" cy="1470025"/>
          </a:xfrm>
        </p:spPr>
        <p:txBody>
          <a:bodyPr/>
          <a:lstStyle/>
          <a:p>
            <a:r>
              <a:rPr lang="en-US" altLang="zh-CN" b="1" dirty="0" smtClean="0"/>
              <a:t>24</a:t>
            </a:r>
            <a:r>
              <a:rPr lang="zh-CN" altLang="en-US" b="1" dirty="0" smtClean="0"/>
              <a:t>年</a:t>
            </a:r>
            <a:r>
              <a:rPr lang="en-US" altLang="zh-CN" b="1" dirty="0" smtClean="0"/>
              <a:t>3</a:t>
            </a:r>
            <a:r>
              <a:rPr lang="zh-CN" altLang="en-US" b="1" dirty="0" smtClean="0"/>
              <a:t>月</a:t>
            </a:r>
            <a:r>
              <a:rPr lang="en-US" altLang="zh-CN" b="1" dirty="0" smtClean="0"/>
              <a:t>15</a:t>
            </a:r>
            <a:r>
              <a:rPr lang="zh-CN" altLang="en-US" b="1" dirty="0" smtClean="0"/>
              <a:t>日云南省高三统测之应用文写作</a:t>
            </a:r>
            <a:endParaRPr lang="zh-CN" alt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52" y="3127408"/>
            <a:ext cx="2454513"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短视频征集启事 的图像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16632"/>
            <a:ext cx="4035425" cy="173672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0263" y="3127408"/>
            <a:ext cx="2595265" cy="371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9545" y="3127408"/>
            <a:ext cx="2592287" cy="3750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45848" y="3127408"/>
            <a:ext cx="2947780"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444952" y="6351711"/>
            <a:ext cx="3456384" cy="461665"/>
          </a:xfrm>
          <a:prstGeom prst="rect">
            <a:avLst/>
          </a:prstGeom>
          <a:solidFill>
            <a:schemeClr val="bg1"/>
          </a:solidFill>
        </p:spPr>
        <p:txBody>
          <a:bodyPr wrap="square" rtlCol="0">
            <a:spAutoFit/>
          </a:bodyPr>
          <a:lstStyle/>
          <a:p>
            <a:pPr algn="ctr"/>
            <a:r>
              <a:rPr lang="zh-CN" altLang="en-US" sz="2400" dirty="0" smtClean="0"/>
              <a:t>浙江省天台中学  汤杰礼</a:t>
            </a:r>
            <a:endParaRPr lang="zh-CN" altLang="en-US" sz="2400" dirty="0"/>
          </a:p>
        </p:txBody>
      </p:sp>
    </p:spTree>
    <p:extLst>
      <p:ext uri="{BB962C8B-B14F-4D97-AF65-F5344CB8AC3E}">
        <p14:creationId xmlns:p14="http://schemas.microsoft.com/office/powerpoint/2010/main" val="174104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40" y="114932"/>
            <a:ext cx="11089232" cy="5596660"/>
          </a:xfrm>
          <a:prstGeom prst="rect">
            <a:avLst/>
          </a:prstGeom>
          <a:noFill/>
        </p:spPr>
        <p:txBody>
          <a:bodyPr wrap="square" rtlCol="0">
            <a:spAutoFit/>
          </a:bodyPr>
          <a:lstStyle/>
          <a:p>
            <a:pPr>
              <a:lnSpc>
                <a:spcPts val="3600"/>
              </a:lnSpc>
            </a:pPr>
            <a:r>
              <a:rPr lang="en-US" altLang="zh-CN" sz="2800" kern="100" dirty="0" smtClean="0">
                <a:latin typeface="Times New Roman"/>
                <a:cs typeface="Times New Roman"/>
              </a:rPr>
              <a:t>【</a:t>
            </a:r>
            <a:r>
              <a:rPr lang="zh-CN" altLang="en-US" sz="2800" kern="100" dirty="0" smtClean="0">
                <a:latin typeface="Times New Roman"/>
                <a:cs typeface="Times New Roman"/>
              </a:rPr>
              <a:t>下水作文</a:t>
            </a:r>
            <a:r>
              <a:rPr lang="en-US" altLang="zh-CN" sz="2800" kern="100" dirty="0" smtClean="0">
                <a:latin typeface="Times New Roman"/>
                <a:cs typeface="Times New Roman"/>
              </a:rPr>
              <a:t>2</a:t>
            </a:r>
            <a:r>
              <a:rPr lang="zh-CN" altLang="en-US" sz="2800" kern="100" dirty="0" smtClean="0">
                <a:latin typeface="Times New Roman"/>
                <a:cs typeface="Times New Roman"/>
              </a:rPr>
              <a:t>点评</a:t>
            </a:r>
            <a:r>
              <a:rPr lang="en-US" altLang="zh-CN" sz="2800" kern="100" dirty="0" smtClean="0">
                <a:latin typeface="Times New Roman"/>
                <a:cs typeface="Times New Roman"/>
              </a:rPr>
              <a:t>】</a:t>
            </a:r>
          </a:p>
          <a:p>
            <a:pPr>
              <a:lnSpc>
                <a:spcPts val="3600"/>
              </a:lnSpc>
            </a:pPr>
            <a:r>
              <a:rPr lang="zh-CN" altLang="en-US" sz="2800" kern="100" dirty="0" smtClean="0">
                <a:latin typeface="Times New Roman"/>
                <a:cs typeface="Times New Roman"/>
              </a:rPr>
              <a:t>        这</a:t>
            </a:r>
            <a:r>
              <a:rPr lang="zh-CN" altLang="en-US" sz="2800" kern="100" dirty="0">
                <a:latin typeface="Times New Roman"/>
                <a:cs typeface="Times New Roman"/>
              </a:rPr>
              <a:t>封邀请</a:t>
            </a:r>
            <a:r>
              <a:rPr lang="zh-CN" altLang="en-US" sz="2800" kern="100" dirty="0" smtClean="0">
                <a:latin typeface="Times New Roman"/>
                <a:cs typeface="Times New Roman"/>
              </a:rPr>
              <a:t>信语气</a:t>
            </a:r>
            <a:r>
              <a:rPr lang="zh-CN" altLang="en-US" sz="2800" kern="100" dirty="0">
                <a:latin typeface="Times New Roman"/>
                <a:cs typeface="Times New Roman"/>
              </a:rPr>
              <a:t>亲切，信息传递清晰</a:t>
            </a:r>
            <a:r>
              <a:rPr lang="zh-CN" altLang="en-US" sz="2800" kern="100" dirty="0" smtClean="0">
                <a:latin typeface="Times New Roman"/>
                <a:cs typeface="Times New Roman"/>
              </a:rPr>
              <a:t>。</a:t>
            </a:r>
            <a:endParaRPr lang="en-US" altLang="zh-CN" sz="2800" kern="100" dirty="0" smtClean="0">
              <a:latin typeface="Times New Roman"/>
              <a:cs typeface="Times New Roman"/>
            </a:endParaRPr>
          </a:p>
          <a:p>
            <a:pPr>
              <a:lnSpc>
                <a:spcPts val="3600"/>
              </a:lnSpc>
            </a:pPr>
            <a:r>
              <a:rPr lang="zh-CN" altLang="en-US" sz="2800" kern="100" dirty="0" smtClean="0">
                <a:latin typeface="Times New Roman"/>
                <a:cs typeface="Times New Roman"/>
              </a:rPr>
              <a:t>        </a:t>
            </a:r>
            <a:r>
              <a:rPr lang="zh-CN" altLang="en-US" sz="2800" b="1" kern="100" dirty="0" smtClean="0">
                <a:latin typeface="Times New Roman"/>
                <a:cs typeface="Times New Roman"/>
              </a:rPr>
              <a:t>开场白</a:t>
            </a:r>
            <a:r>
              <a:rPr lang="zh-CN" altLang="en-US" sz="2800" b="1" kern="100" dirty="0">
                <a:latin typeface="Times New Roman"/>
                <a:cs typeface="Times New Roman"/>
              </a:rPr>
              <a:t>：</a:t>
            </a:r>
            <a:r>
              <a:rPr lang="zh-CN" altLang="en-US" sz="2800" kern="100" dirty="0">
                <a:latin typeface="Times New Roman"/>
                <a:cs typeface="Times New Roman"/>
              </a:rPr>
              <a:t>使用了合适的问候语，开篇就传达出热情和友好的感觉。</a:t>
            </a:r>
          </a:p>
          <a:p>
            <a:pPr>
              <a:lnSpc>
                <a:spcPts val="3600"/>
              </a:lnSpc>
            </a:pPr>
            <a:r>
              <a:rPr lang="en-US" altLang="zh-CN" sz="2800" kern="100" dirty="0" smtClean="0">
                <a:latin typeface="Times New Roman"/>
                <a:cs typeface="Times New Roman"/>
              </a:rPr>
              <a:t>        </a:t>
            </a:r>
            <a:r>
              <a:rPr lang="zh-CN" altLang="en-US" sz="2800" b="1" kern="100" dirty="0">
                <a:latin typeface="Times New Roman"/>
                <a:cs typeface="Times New Roman"/>
              </a:rPr>
              <a:t>吸引参与：</a:t>
            </a:r>
            <a:r>
              <a:rPr lang="zh-CN" altLang="en-US" sz="2800" kern="100" dirty="0">
                <a:latin typeface="Times New Roman"/>
                <a:cs typeface="Times New Roman"/>
              </a:rPr>
              <a:t>信中很好地介绍了活动，清晰地告诉了</a:t>
            </a:r>
            <a:r>
              <a:rPr lang="en-US" altLang="zh-CN" sz="2800" kern="100" dirty="0">
                <a:latin typeface="Times New Roman"/>
                <a:cs typeface="Times New Roman"/>
              </a:rPr>
              <a:t>Chris</a:t>
            </a:r>
            <a:r>
              <a:rPr lang="zh-CN" altLang="en-US" sz="2800" kern="100" dirty="0">
                <a:latin typeface="Times New Roman"/>
                <a:cs typeface="Times New Roman"/>
              </a:rPr>
              <a:t>活动的相关信息，并适当地加入了鼓励的话语，这能够激起对方的兴趣。</a:t>
            </a:r>
          </a:p>
          <a:p>
            <a:pPr>
              <a:lnSpc>
                <a:spcPts val="3600"/>
              </a:lnSpc>
            </a:pPr>
            <a:r>
              <a:rPr lang="zh-CN" altLang="en-US" sz="2800" kern="100" dirty="0" smtClean="0">
                <a:latin typeface="Times New Roman"/>
                <a:cs typeface="Times New Roman"/>
              </a:rPr>
              <a:t>        </a:t>
            </a:r>
            <a:r>
              <a:rPr lang="zh-CN" altLang="en-US" sz="2800" b="1" kern="100" dirty="0">
                <a:latin typeface="Times New Roman"/>
                <a:cs typeface="Times New Roman"/>
              </a:rPr>
              <a:t>内容详细：</a:t>
            </a:r>
            <a:r>
              <a:rPr lang="zh-CN" altLang="en-US" sz="2800" kern="100" dirty="0">
                <a:latin typeface="Times New Roman"/>
                <a:cs typeface="Times New Roman"/>
              </a:rPr>
              <a:t>详尽地提供了活动的主题，视频的时间限制，并明确了没有题材和风格上的限制，这能够让</a:t>
            </a:r>
            <a:r>
              <a:rPr lang="en-US" altLang="zh-CN" sz="2800" kern="100" dirty="0">
                <a:latin typeface="Times New Roman"/>
                <a:cs typeface="Times New Roman"/>
              </a:rPr>
              <a:t>Chris</a:t>
            </a:r>
            <a:r>
              <a:rPr lang="zh-CN" altLang="en-US" sz="2800" kern="100" dirty="0">
                <a:latin typeface="Times New Roman"/>
                <a:cs typeface="Times New Roman"/>
              </a:rPr>
              <a:t>感到在创作上拥有足够的自由度。</a:t>
            </a:r>
          </a:p>
          <a:p>
            <a:pPr>
              <a:lnSpc>
                <a:spcPts val="3600"/>
              </a:lnSpc>
            </a:pPr>
            <a:r>
              <a:rPr lang="zh-CN" altLang="en-US" sz="2800" kern="100" dirty="0" smtClean="0">
                <a:latin typeface="Times New Roman"/>
                <a:cs typeface="Times New Roman"/>
              </a:rPr>
              <a:t>        </a:t>
            </a:r>
            <a:r>
              <a:rPr lang="zh-CN" altLang="en-US" sz="2800" b="1" kern="100" dirty="0">
                <a:latin typeface="Times New Roman"/>
                <a:cs typeface="Times New Roman"/>
              </a:rPr>
              <a:t>行动号召：</a:t>
            </a:r>
            <a:r>
              <a:rPr lang="zh-CN" altLang="en-US" sz="2800" kern="100" dirty="0">
                <a:latin typeface="Times New Roman"/>
                <a:cs typeface="Times New Roman"/>
              </a:rPr>
              <a:t>信中对活动的截止日期进行了提醒，有效地增加了紧迫感。</a:t>
            </a:r>
          </a:p>
          <a:p>
            <a:pPr>
              <a:lnSpc>
                <a:spcPts val="3600"/>
              </a:lnSpc>
            </a:pPr>
            <a:r>
              <a:rPr lang="zh-CN" altLang="en-US" sz="2800" kern="100" dirty="0" smtClean="0">
                <a:latin typeface="Times New Roman"/>
                <a:cs typeface="Times New Roman"/>
              </a:rPr>
              <a:t>        </a:t>
            </a:r>
            <a:r>
              <a:rPr lang="zh-CN" altLang="en-US" sz="2800" b="1" kern="100" dirty="0">
                <a:latin typeface="Times New Roman"/>
                <a:cs typeface="Times New Roman"/>
              </a:rPr>
              <a:t>结束语：</a:t>
            </a:r>
            <a:r>
              <a:rPr lang="zh-CN" altLang="en-US" sz="2800" kern="100" dirty="0">
                <a:latin typeface="Times New Roman"/>
                <a:cs typeface="Times New Roman"/>
              </a:rPr>
              <a:t>以对</a:t>
            </a:r>
            <a:r>
              <a:rPr lang="en-US" altLang="zh-CN" sz="2800" kern="100" dirty="0">
                <a:latin typeface="Times New Roman"/>
                <a:cs typeface="Times New Roman"/>
              </a:rPr>
              <a:t>Chris</a:t>
            </a:r>
            <a:r>
              <a:rPr lang="zh-CN" altLang="en-US" sz="2800" kern="100" dirty="0">
                <a:latin typeface="Times New Roman"/>
                <a:cs typeface="Times New Roman"/>
              </a:rPr>
              <a:t>参赛视频的期待和对他决定的好奇心作为结束，加强了邀请的诚意，也表现出了对友人作品的期待</a:t>
            </a:r>
            <a:r>
              <a:rPr lang="zh-CN" altLang="en-US" sz="2800" kern="100" dirty="0" smtClean="0">
                <a:latin typeface="Times New Roman"/>
                <a:cs typeface="Times New Roman"/>
              </a:rPr>
              <a:t>。</a:t>
            </a:r>
            <a:endParaRPr lang="zh-CN" altLang="en-US" sz="2800" kern="100" dirty="0">
              <a:latin typeface="Times New Roman"/>
              <a:cs typeface="Times New Roman"/>
            </a:endParaRPr>
          </a:p>
        </p:txBody>
      </p:sp>
    </p:spTree>
    <p:extLst>
      <p:ext uri="{BB962C8B-B14F-4D97-AF65-F5344CB8AC3E}">
        <p14:creationId xmlns:p14="http://schemas.microsoft.com/office/powerpoint/2010/main" val="4266319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28582"/>
            <a:ext cx="11161713" cy="6124754"/>
          </a:xfrm>
          <a:prstGeom prst="rect">
            <a:avLst/>
          </a:prstGeom>
          <a:noFill/>
        </p:spPr>
        <p:txBody>
          <a:bodyPr wrap="square" rtlCol="0">
            <a:spAutoFit/>
          </a:bodyPr>
          <a:lstStyle/>
          <a:p>
            <a:r>
              <a:rPr lang="zh-CN" altLang="zh-CN" sz="2800" kern="100" dirty="0">
                <a:latin typeface="Times New Roman"/>
                <a:cs typeface="Times New Roman"/>
              </a:rPr>
              <a:t>【词汇和表达积累】</a:t>
            </a:r>
            <a:endParaRPr lang="zh-CN" altLang="zh-CN" sz="2800" kern="100" dirty="0">
              <a:cs typeface="Times New Roman"/>
            </a:endParaRPr>
          </a:p>
          <a:p>
            <a:r>
              <a:rPr lang="en-US" altLang="zh-CN" sz="2800" kern="100" dirty="0">
                <a:latin typeface="Times New Roman"/>
                <a:cs typeface="Times New Roman"/>
              </a:rPr>
              <a:t>1. embrace Chinese culture</a:t>
            </a:r>
            <a:r>
              <a:rPr lang="zh-CN" altLang="en-US" sz="2800" kern="100" dirty="0">
                <a:latin typeface="Times New Roman"/>
                <a:cs typeface="Times New Roman"/>
              </a:rPr>
              <a:t>拥抱中国文化</a:t>
            </a:r>
          </a:p>
          <a:p>
            <a:r>
              <a:rPr lang="en-US" altLang="zh-CN" sz="2800" kern="100" dirty="0">
                <a:latin typeface="Times New Roman"/>
                <a:cs typeface="Times New Roman"/>
              </a:rPr>
              <a:t>2. organize a short video solicitation activity themed “Feel of China” </a:t>
            </a:r>
            <a:r>
              <a:rPr lang="zh-CN" altLang="en-US" sz="2800" kern="100" dirty="0">
                <a:latin typeface="Times New Roman"/>
                <a:cs typeface="Times New Roman"/>
              </a:rPr>
              <a:t>组织“感受中国”短视频征集活动</a:t>
            </a:r>
          </a:p>
          <a:p>
            <a:r>
              <a:rPr lang="en-US" altLang="zh-CN" sz="2800" kern="100" dirty="0">
                <a:latin typeface="Times New Roman"/>
                <a:cs typeface="Times New Roman"/>
              </a:rPr>
              <a:t>3. host a short video contest for international students called “Feel of China” </a:t>
            </a:r>
            <a:r>
              <a:rPr lang="zh-CN" altLang="en-US" sz="2800" kern="100" dirty="0">
                <a:latin typeface="Times New Roman"/>
                <a:cs typeface="Times New Roman"/>
              </a:rPr>
              <a:t>举办一场名为“感受中国”的国际学生短视频比赛</a:t>
            </a:r>
          </a:p>
          <a:p>
            <a:r>
              <a:rPr lang="en-US" altLang="zh-CN" sz="2800" kern="100" dirty="0">
                <a:latin typeface="Times New Roman"/>
                <a:cs typeface="Times New Roman"/>
              </a:rPr>
              <a:t>4. tell you about an opportunity that’s right up your alley</a:t>
            </a:r>
            <a:r>
              <a:rPr lang="zh-CN" altLang="en-US" sz="2800" kern="100" dirty="0">
                <a:latin typeface="Times New Roman"/>
                <a:cs typeface="Times New Roman"/>
              </a:rPr>
              <a:t>告诉你一个很适合你的机会</a:t>
            </a:r>
          </a:p>
          <a:p>
            <a:r>
              <a:rPr lang="en-US" altLang="zh-CN" sz="2800" kern="100" dirty="0">
                <a:latin typeface="Times New Roman"/>
                <a:cs typeface="Times New Roman"/>
              </a:rPr>
              <a:t>5. sign up for </a:t>
            </a:r>
            <a:r>
              <a:rPr lang="zh-CN" altLang="en-US" sz="2800" kern="100" dirty="0">
                <a:latin typeface="Times New Roman"/>
                <a:cs typeface="Times New Roman"/>
              </a:rPr>
              <a:t>报名参加</a:t>
            </a:r>
          </a:p>
          <a:p>
            <a:r>
              <a:rPr lang="en-US" altLang="zh-CN" sz="2800" kern="100" dirty="0">
                <a:latin typeface="Times New Roman"/>
                <a:cs typeface="Times New Roman"/>
              </a:rPr>
              <a:t>6. There are no boundaries in terms of themes or genres – let your creativity run wild! </a:t>
            </a:r>
            <a:r>
              <a:rPr lang="zh-CN" altLang="en-US" sz="2800" kern="100" dirty="0">
                <a:latin typeface="Times New Roman"/>
                <a:cs typeface="Times New Roman"/>
              </a:rPr>
              <a:t>在主题或类型方面没有界限─你可以尽情发挥你的创造力</a:t>
            </a:r>
            <a:r>
              <a:rPr lang="en-US" altLang="zh-CN" sz="2800" kern="100" dirty="0">
                <a:latin typeface="Times New Roman"/>
                <a:cs typeface="Times New Roman"/>
              </a:rPr>
              <a:t>!</a:t>
            </a:r>
          </a:p>
          <a:p>
            <a:r>
              <a:rPr lang="en-US" altLang="zh-CN" sz="2800" kern="100" dirty="0">
                <a:latin typeface="Times New Roman"/>
                <a:cs typeface="Times New Roman"/>
              </a:rPr>
              <a:t>7. share the unexpected adventures or amazing moments documented in China through the lens within 5 minutes</a:t>
            </a:r>
            <a:r>
              <a:rPr lang="zh-CN" altLang="en-US" sz="2800" kern="100" dirty="0">
                <a:latin typeface="Times New Roman"/>
                <a:cs typeface="Times New Roman"/>
              </a:rPr>
              <a:t>在</a:t>
            </a:r>
            <a:r>
              <a:rPr lang="en-US" altLang="zh-CN" sz="2800" kern="100" dirty="0">
                <a:latin typeface="Times New Roman"/>
                <a:cs typeface="Times New Roman"/>
              </a:rPr>
              <a:t>5</a:t>
            </a:r>
            <a:r>
              <a:rPr lang="zh-CN" altLang="en-US" sz="2800" kern="100" dirty="0">
                <a:latin typeface="Times New Roman"/>
                <a:cs typeface="Times New Roman"/>
              </a:rPr>
              <a:t>分钟内通过镜头分享在中国记录的意外冒险或惊人</a:t>
            </a:r>
            <a:r>
              <a:rPr lang="zh-CN" altLang="en-US" sz="2800" kern="100" dirty="0" smtClean="0">
                <a:latin typeface="Times New Roman"/>
                <a:cs typeface="Times New Roman"/>
              </a:rPr>
              <a:t>时刻</a:t>
            </a:r>
            <a:endParaRPr lang="zh-CN" altLang="en-US" sz="2800" kern="100" dirty="0">
              <a:latin typeface="Times New Roman"/>
              <a:cs typeface="Times New Roman"/>
            </a:endParaRPr>
          </a:p>
        </p:txBody>
      </p:sp>
    </p:spTree>
    <p:extLst>
      <p:ext uri="{BB962C8B-B14F-4D97-AF65-F5344CB8AC3E}">
        <p14:creationId xmlns:p14="http://schemas.microsoft.com/office/powerpoint/2010/main" val="4225723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27422"/>
            <a:ext cx="11161713" cy="5693866"/>
          </a:xfrm>
          <a:prstGeom prst="rect">
            <a:avLst/>
          </a:prstGeom>
          <a:noFill/>
        </p:spPr>
        <p:txBody>
          <a:bodyPr wrap="square" rtlCol="0">
            <a:spAutoFit/>
          </a:bodyPr>
          <a:lstStyle/>
          <a:p>
            <a:r>
              <a:rPr lang="en-US" altLang="zh-CN" sz="2800" kern="100" dirty="0" smtClean="0">
                <a:latin typeface="Times New Roman"/>
                <a:cs typeface="Times New Roman"/>
              </a:rPr>
              <a:t>8</a:t>
            </a:r>
            <a:r>
              <a:rPr lang="en-US" altLang="zh-CN" sz="2800" kern="100" dirty="0">
                <a:latin typeface="Times New Roman"/>
                <a:cs typeface="Times New Roman"/>
              </a:rPr>
              <a:t>. showcase your experiences and reflections on Chinese culture, places, or daily life here</a:t>
            </a:r>
            <a:r>
              <a:rPr lang="zh-CN" altLang="en-US" sz="2800" kern="100" dirty="0">
                <a:latin typeface="Times New Roman"/>
                <a:cs typeface="Times New Roman"/>
              </a:rPr>
              <a:t>展示你对中国文化、地方或日常生活的体验和思考</a:t>
            </a:r>
          </a:p>
          <a:p>
            <a:r>
              <a:rPr lang="en-US" altLang="zh-CN" sz="2800" kern="100" dirty="0">
                <a:latin typeface="Times New Roman"/>
                <a:cs typeface="Times New Roman"/>
              </a:rPr>
              <a:t>9. sets no limits on topics or styles, allowing participants to have free access to whatever they find fascinating and impressive about China</a:t>
            </a:r>
            <a:r>
              <a:rPr lang="zh-CN" altLang="en-US" sz="2800" kern="100" dirty="0">
                <a:latin typeface="Times New Roman"/>
                <a:cs typeface="Times New Roman"/>
              </a:rPr>
              <a:t>没有主题和风格的限制，让参与者可以自由地接触他们对中国的任何迷人和令人印象深刻的东西</a:t>
            </a:r>
          </a:p>
          <a:p>
            <a:r>
              <a:rPr lang="en-US" altLang="zh-CN" sz="2800" kern="100" dirty="0">
                <a:latin typeface="Times New Roman"/>
                <a:cs typeface="Times New Roman"/>
              </a:rPr>
              <a:t>10. The content should be original and heartfelt, capturing what China means to you personally. </a:t>
            </a:r>
            <a:r>
              <a:rPr lang="zh-CN" altLang="en-US" sz="2800" kern="100" dirty="0">
                <a:latin typeface="Times New Roman"/>
                <a:cs typeface="Times New Roman"/>
              </a:rPr>
              <a:t>内容应该是原创的，发自内心的，抓住中国对你个人的意义。</a:t>
            </a:r>
          </a:p>
          <a:p>
            <a:r>
              <a:rPr lang="en-US" altLang="zh-CN" sz="2800" kern="100" dirty="0">
                <a:latin typeface="Times New Roman"/>
                <a:cs typeface="Times New Roman"/>
              </a:rPr>
              <a:t>11. The deadline for the submission is March 29th, 2024. </a:t>
            </a:r>
            <a:r>
              <a:rPr lang="zh-CN" altLang="en-US" sz="2800" kern="100" dirty="0">
                <a:latin typeface="Times New Roman"/>
                <a:cs typeface="Times New Roman"/>
              </a:rPr>
              <a:t>提交截止日期为</a:t>
            </a:r>
            <a:r>
              <a:rPr lang="en-US" altLang="zh-CN" sz="2800" kern="100" dirty="0">
                <a:latin typeface="Times New Roman"/>
                <a:cs typeface="Times New Roman"/>
              </a:rPr>
              <a:t>2024</a:t>
            </a:r>
            <a:r>
              <a:rPr lang="zh-CN" altLang="en-US" sz="2800" kern="100" dirty="0">
                <a:latin typeface="Times New Roman"/>
                <a:cs typeface="Times New Roman"/>
              </a:rPr>
              <a:t>年</a:t>
            </a:r>
            <a:r>
              <a:rPr lang="en-US" altLang="zh-CN" sz="2800" kern="100" dirty="0">
                <a:latin typeface="Times New Roman"/>
                <a:cs typeface="Times New Roman"/>
              </a:rPr>
              <a:t>3</a:t>
            </a:r>
            <a:r>
              <a:rPr lang="zh-CN" altLang="en-US" sz="2800" kern="100" dirty="0">
                <a:latin typeface="Times New Roman"/>
                <a:cs typeface="Times New Roman"/>
              </a:rPr>
              <a:t>月</a:t>
            </a:r>
            <a:r>
              <a:rPr lang="en-US" altLang="zh-CN" sz="2800" kern="100" dirty="0">
                <a:latin typeface="Times New Roman"/>
                <a:cs typeface="Times New Roman"/>
              </a:rPr>
              <a:t>29</a:t>
            </a:r>
            <a:r>
              <a:rPr lang="zh-CN" altLang="en-US" sz="2800" kern="100" dirty="0">
                <a:latin typeface="Times New Roman"/>
                <a:cs typeface="Times New Roman"/>
              </a:rPr>
              <a:t>日。</a:t>
            </a:r>
          </a:p>
          <a:p>
            <a:r>
              <a:rPr lang="en-US" altLang="zh-CN" sz="2800" kern="100" dirty="0">
                <a:latin typeface="Times New Roman"/>
                <a:cs typeface="Times New Roman"/>
              </a:rPr>
              <a:t>12. I can’t wait to see your vision come to life on the screen. </a:t>
            </a:r>
            <a:r>
              <a:rPr lang="zh-CN" altLang="en-US" sz="2800" kern="100" dirty="0">
                <a:latin typeface="Times New Roman"/>
                <a:cs typeface="Times New Roman"/>
              </a:rPr>
              <a:t>我迫不及待地想看到你鲜活的视频。</a:t>
            </a:r>
          </a:p>
        </p:txBody>
      </p:sp>
    </p:spTree>
    <p:extLst>
      <p:ext uri="{BB962C8B-B14F-4D97-AF65-F5344CB8AC3E}">
        <p14:creationId xmlns:p14="http://schemas.microsoft.com/office/powerpoint/2010/main" val="3145084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248" y="257735"/>
            <a:ext cx="10945216" cy="6555641"/>
          </a:xfrm>
          <a:prstGeom prst="rect">
            <a:avLst/>
          </a:prstGeom>
          <a:noFill/>
        </p:spPr>
        <p:txBody>
          <a:bodyPr wrap="square" rtlCol="0">
            <a:spAutoFit/>
          </a:bodyPr>
          <a:lstStyle/>
          <a:p>
            <a:r>
              <a:rPr lang="zh-CN" altLang="en-US" sz="2800" dirty="0" smtClean="0">
                <a:latin typeface="+mj-lt"/>
                <a:ea typeface="楷体" pitchFamily="49" charset="-122"/>
              </a:rPr>
              <a:t>第一节 应用文（满分</a:t>
            </a:r>
            <a:r>
              <a:rPr lang="en-US" altLang="zh-CN" sz="2800" dirty="0" smtClean="0">
                <a:latin typeface="+mj-lt"/>
                <a:ea typeface="楷体" pitchFamily="49" charset="-122"/>
              </a:rPr>
              <a:t>15</a:t>
            </a:r>
            <a:r>
              <a:rPr lang="zh-CN" altLang="en-US" sz="2800" dirty="0" smtClean="0">
                <a:latin typeface="+mj-lt"/>
                <a:ea typeface="楷体" pitchFamily="49" charset="-122"/>
              </a:rPr>
              <a:t>分）</a:t>
            </a:r>
          </a:p>
          <a:p>
            <a:r>
              <a:rPr lang="zh-CN" altLang="en-US" sz="2800" dirty="0" smtClean="0">
                <a:latin typeface="+mj-lt"/>
                <a:ea typeface="楷体" pitchFamily="49" charset="-122"/>
              </a:rPr>
              <a:t>        假如你是李华，你市电视台正面向留学生开展主题为“</a:t>
            </a:r>
            <a:r>
              <a:rPr lang="en-US" altLang="zh-CN" sz="2800" dirty="0" smtClean="0">
                <a:latin typeface="+mj-lt"/>
                <a:ea typeface="楷体" pitchFamily="49" charset="-122"/>
              </a:rPr>
              <a:t>Feel of China”</a:t>
            </a:r>
            <a:r>
              <a:rPr lang="zh-CN" altLang="en-US" sz="2800" dirty="0" smtClean="0">
                <a:latin typeface="+mj-lt"/>
                <a:ea typeface="楷体" pitchFamily="49" charset="-122"/>
              </a:rPr>
              <a:t>的短视频（</a:t>
            </a:r>
            <a:r>
              <a:rPr lang="en-US" altLang="zh-CN" sz="2800" dirty="0" smtClean="0">
                <a:latin typeface="+mj-lt"/>
                <a:ea typeface="楷体" pitchFamily="49" charset="-122"/>
              </a:rPr>
              <a:t>short video</a:t>
            </a:r>
            <a:r>
              <a:rPr lang="zh-CN" altLang="en-US" sz="2800" dirty="0" smtClean="0">
                <a:latin typeface="+mj-lt"/>
                <a:ea typeface="楷体" pitchFamily="49" charset="-122"/>
              </a:rPr>
              <a:t>）征集活动，请给你的留学生朋友</a:t>
            </a:r>
            <a:r>
              <a:rPr lang="en-US" altLang="zh-CN" sz="2800" dirty="0" smtClean="0">
                <a:latin typeface="+mj-lt"/>
                <a:ea typeface="楷体" pitchFamily="49" charset="-122"/>
              </a:rPr>
              <a:t>Chris</a:t>
            </a:r>
            <a:r>
              <a:rPr lang="zh-CN" altLang="en-US" sz="2800" dirty="0" smtClean="0">
                <a:latin typeface="+mj-lt"/>
                <a:ea typeface="楷体" pitchFamily="49" charset="-122"/>
              </a:rPr>
              <a:t>写一封邮件，鼓励他参加，内容包括：</a:t>
            </a:r>
          </a:p>
          <a:p>
            <a:r>
              <a:rPr lang="en-US" altLang="zh-CN" sz="2800" dirty="0" smtClean="0">
                <a:latin typeface="+mj-lt"/>
                <a:ea typeface="楷体" pitchFamily="49" charset="-122"/>
              </a:rPr>
              <a:t>        1. </a:t>
            </a:r>
            <a:r>
              <a:rPr lang="zh-CN" altLang="en-US" sz="2800" dirty="0" smtClean="0">
                <a:latin typeface="+mj-lt"/>
                <a:ea typeface="楷体" pitchFamily="49" charset="-122"/>
              </a:rPr>
              <a:t>活动介绍</a:t>
            </a:r>
          </a:p>
          <a:p>
            <a:r>
              <a:rPr lang="en-US" altLang="zh-CN" sz="2800" dirty="0" smtClean="0">
                <a:latin typeface="+mj-lt"/>
                <a:ea typeface="楷体" pitchFamily="49" charset="-122"/>
              </a:rPr>
              <a:t>        2. </a:t>
            </a:r>
            <a:r>
              <a:rPr lang="zh-CN" altLang="en-US" sz="2800" dirty="0" smtClean="0">
                <a:latin typeface="+mj-lt"/>
                <a:ea typeface="楷体" pitchFamily="49" charset="-122"/>
              </a:rPr>
              <a:t>内容要求。</a:t>
            </a:r>
          </a:p>
          <a:p>
            <a:r>
              <a:rPr lang="zh-CN" altLang="en-US" sz="2800" dirty="0" smtClean="0">
                <a:latin typeface="+mj-lt"/>
                <a:ea typeface="楷体" pitchFamily="49" charset="-122"/>
              </a:rPr>
              <a:t>注意：</a:t>
            </a:r>
          </a:p>
          <a:p>
            <a:r>
              <a:rPr lang="en-US" altLang="zh-CN" sz="2800" dirty="0" smtClean="0">
                <a:latin typeface="+mj-lt"/>
                <a:ea typeface="楷体" pitchFamily="49" charset="-122"/>
              </a:rPr>
              <a:t>        1. </a:t>
            </a:r>
            <a:r>
              <a:rPr lang="zh-CN" altLang="en-US" sz="2800" dirty="0" smtClean="0">
                <a:latin typeface="+mj-lt"/>
                <a:ea typeface="楷体" pitchFamily="49" charset="-122"/>
              </a:rPr>
              <a:t>写作词数应为</a:t>
            </a:r>
            <a:r>
              <a:rPr lang="en-US" altLang="zh-CN" sz="2800" dirty="0" smtClean="0">
                <a:latin typeface="+mj-lt"/>
                <a:ea typeface="楷体" pitchFamily="49" charset="-122"/>
              </a:rPr>
              <a:t>80</a:t>
            </a:r>
            <a:r>
              <a:rPr lang="zh-CN" altLang="en-US" sz="2800" dirty="0" smtClean="0">
                <a:latin typeface="+mj-lt"/>
                <a:ea typeface="楷体" pitchFamily="49" charset="-122"/>
              </a:rPr>
              <a:t>个左右</a:t>
            </a:r>
          </a:p>
          <a:p>
            <a:r>
              <a:rPr lang="en-US" altLang="zh-CN" sz="2800" dirty="0" smtClean="0">
                <a:latin typeface="+mj-lt"/>
                <a:ea typeface="楷体" pitchFamily="49" charset="-122"/>
              </a:rPr>
              <a:t>        2. </a:t>
            </a:r>
            <a:r>
              <a:rPr lang="zh-CN" altLang="en-US" sz="2800" dirty="0" smtClean="0">
                <a:latin typeface="+mj-lt"/>
                <a:ea typeface="楷体" pitchFamily="49" charset="-122"/>
              </a:rPr>
              <a:t>请按如下格式在答题卡的相应位置作答</a:t>
            </a:r>
          </a:p>
          <a:p>
            <a:r>
              <a:rPr lang="en-US" altLang="zh-CN" sz="2800" dirty="0" smtClean="0">
                <a:latin typeface="+mj-lt"/>
                <a:ea typeface="楷体" pitchFamily="49" charset="-122"/>
              </a:rPr>
              <a:t>Dear Chris,</a:t>
            </a:r>
          </a:p>
          <a:p>
            <a:r>
              <a:rPr lang="en-US" altLang="zh-CN" sz="2800" dirty="0" smtClean="0">
                <a:latin typeface="+mj-lt"/>
                <a:ea typeface="楷体" pitchFamily="49" charset="-122"/>
              </a:rPr>
              <a:t>       How are you doing? ________________________________________</a:t>
            </a:r>
          </a:p>
          <a:p>
            <a:r>
              <a:rPr lang="en-US" altLang="zh-CN" sz="2800" dirty="0" smtClean="0">
                <a:latin typeface="+mj-lt"/>
                <a:ea typeface="楷体" pitchFamily="49" charset="-122"/>
              </a:rPr>
              <a:t>____________________________________________________________   </a:t>
            </a:r>
          </a:p>
          <a:p>
            <a:r>
              <a:rPr lang="en-US" altLang="zh-CN" sz="2800" dirty="0" smtClean="0">
                <a:latin typeface="+mj-lt"/>
                <a:ea typeface="楷体" pitchFamily="49" charset="-122"/>
              </a:rPr>
              <a:t>____________________________________________________________</a:t>
            </a:r>
          </a:p>
          <a:p>
            <a:pPr algn="r"/>
            <a:r>
              <a:rPr lang="en-US" altLang="zh-CN" sz="2800" dirty="0" smtClean="0">
                <a:latin typeface="+mj-lt"/>
                <a:ea typeface="楷体" pitchFamily="49" charset="-122"/>
              </a:rPr>
              <a:t>                                                               Yours</a:t>
            </a:r>
          </a:p>
          <a:p>
            <a:pPr algn="r"/>
            <a:r>
              <a:rPr lang="en-US" altLang="zh-CN" sz="2800" dirty="0" smtClean="0">
                <a:latin typeface="+mj-lt"/>
                <a:ea typeface="楷体" pitchFamily="49" charset="-122"/>
              </a:rPr>
              <a:t>                                                               Li </a:t>
            </a:r>
            <a:r>
              <a:rPr lang="en-US" altLang="zh-CN" sz="2800" dirty="0" err="1" smtClean="0">
                <a:latin typeface="+mj-lt"/>
                <a:ea typeface="楷体" pitchFamily="49" charset="-122"/>
              </a:rPr>
              <a:t>Hua</a:t>
            </a:r>
            <a:endParaRPr lang="en-US" altLang="zh-CN" sz="2800" dirty="0" smtClean="0">
              <a:latin typeface="+mj-lt"/>
              <a:ea typeface="楷体" pitchFamily="49" charset="-122"/>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936" y="1628800"/>
            <a:ext cx="4860777" cy="23042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3752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248" y="-27384"/>
            <a:ext cx="10945216" cy="6863417"/>
          </a:xfrm>
          <a:prstGeom prst="rect">
            <a:avLst/>
          </a:prstGeom>
          <a:noFill/>
        </p:spPr>
        <p:txBody>
          <a:bodyPr wrap="square" rtlCol="0">
            <a:spAutoFit/>
          </a:bodyPr>
          <a:lstStyle/>
          <a:p>
            <a:pPr algn="ctr"/>
            <a:r>
              <a:rPr lang="zh-CN" altLang="en-US" sz="3200" b="1" dirty="0" smtClean="0">
                <a:solidFill>
                  <a:srgbClr val="FF0000"/>
                </a:solidFill>
                <a:latin typeface="黑体" pitchFamily="49" charset="-122"/>
                <a:ea typeface="黑体" pitchFamily="49" charset="-122"/>
              </a:rPr>
              <a:t>命题意图</a:t>
            </a:r>
            <a:endParaRPr lang="en-US" altLang="zh-CN" sz="3200" b="1" dirty="0" smtClean="0">
              <a:solidFill>
                <a:srgbClr val="FF0000"/>
              </a:solidFill>
              <a:latin typeface="黑体" pitchFamily="49" charset="-122"/>
              <a:ea typeface="黑体" pitchFamily="49" charset="-122"/>
            </a:endParaRPr>
          </a:p>
          <a:p>
            <a:r>
              <a:rPr lang="zh-CN" altLang="en-US" sz="2400" dirty="0" smtClean="0">
                <a:latin typeface="+mj-lt"/>
                <a:ea typeface="楷体" pitchFamily="49" charset="-122"/>
              </a:rPr>
              <a:t>        这道题旨在综合考察学生的语言能力、文化交流能力、信息组织能力和创意表达能力，</a:t>
            </a:r>
            <a:r>
              <a:rPr lang="zh-CN" altLang="en-US" sz="2400" dirty="0">
                <a:latin typeface="+mj-lt"/>
                <a:ea typeface="楷体" pitchFamily="49" charset="-122"/>
              </a:rPr>
              <a:t>通过撰写一封电子邮件的形式来实现的。</a:t>
            </a:r>
            <a:endParaRPr lang="en-US" altLang="zh-CN" sz="2400" dirty="0">
              <a:latin typeface="+mj-lt"/>
              <a:ea typeface="楷体" pitchFamily="49" charset="-122"/>
            </a:endParaRPr>
          </a:p>
          <a:p>
            <a:r>
              <a:rPr lang="zh-CN" altLang="en-US" sz="2400" b="1" dirty="0">
                <a:solidFill>
                  <a:srgbClr val="0000FF"/>
                </a:solidFill>
              </a:rPr>
              <a:t>实用文写作技巧的应用</a:t>
            </a:r>
            <a:r>
              <a:rPr lang="zh-CN" altLang="en-US" sz="2400" b="1" dirty="0" smtClean="0">
                <a:solidFill>
                  <a:srgbClr val="0000FF"/>
                </a:solidFill>
              </a:rPr>
              <a:t>：</a:t>
            </a:r>
            <a:r>
              <a:rPr lang="zh-CN" altLang="en-US" sz="2400" dirty="0" smtClean="0">
                <a:latin typeface="+mj-lt"/>
                <a:ea typeface="楷体" pitchFamily="49" charset="-122"/>
              </a:rPr>
              <a:t>要求</a:t>
            </a:r>
            <a:r>
              <a:rPr lang="zh-CN" altLang="en-US" sz="2400" dirty="0">
                <a:latin typeface="+mj-lt"/>
                <a:ea typeface="楷体" pitchFamily="49" charset="-122"/>
              </a:rPr>
              <a:t>学生能够根据给定的情景和要点，用英语准确、清晰地表达出来。这不仅考查学生的语言组织能力和表达能力，还考察他们如何将信息逻辑地组织在一种非常实际的通信格式（即电子邮件）中。</a:t>
            </a:r>
          </a:p>
          <a:p>
            <a:r>
              <a:rPr lang="zh-CN" altLang="en-US" sz="2400" b="1" dirty="0">
                <a:solidFill>
                  <a:srgbClr val="0000FF"/>
                </a:solidFill>
              </a:rPr>
              <a:t>跨文化交流能力</a:t>
            </a:r>
            <a:r>
              <a:rPr lang="zh-CN" altLang="en-US" sz="2400" b="1" dirty="0" smtClean="0">
                <a:solidFill>
                  <a:srgbClr val="0000FF"/>
                </a:solidFill>
              </a:rPr>
              <a:t>：</a:t>
            </a:r>
            <a:r>
              <a:rPr lang="zh-CN" altLang="en-US" sz="2400" dirty="0" smtClean="0">
                <a:latin typeface="+mj-lt"/>
                <a:ea typeface="楷体" pitchFamily="49" charset="-122"/>
              </a:rPr>
              <a:t>题目</a:t>
            </a:r>
            <a:r>
              <a:rPr lang="zh-CN" altLang="en-US" sz="2400" dirty="0">
                <a:latin typeface="+mj-lt"/>
                <a:ea typeface="楷体" pitchFamily="49" charset="-122"/>
              </a:rPr>
              <a:t>设置了一个中文学生与留学生的交流场景，要求学生从中文环境向英语环境的读者传达信息。这样的设置旨在考察学生如何在跨文化背景下有效地沟通和传递中国文化。</a:t>
            </a:r>
          </a:p>
          <a:p>
            <a:r>
              <a:rPr lang="zh-CN" altLang="en-US" sz="2400" b="1" dirty="0">
                <a:solidFill>
                  <a:srgbClr val="0000FF"/>
                </a:solidFill>
              </a:rPr>
              <a:t>创意和个人见解的展示</a:t>
            </a:r>
            <a:r>
              <a:rPr lang="zh-CN" altLang="en-US" sz="2400" b="1" dirty="0" smtClean="0">
                <a:solidFill>
                  <a:srgbClr val="0000FF"/>
                </a:solidFill>
              </a:rPr>
              <a:t>：</a:t>
            </a:r>
            <a:r>
              <a:rPr lang="zh-CN" altLang="en-US" sz="2400" dirty="0" smtClean="0">
                <a:latin typeface="+mj-lt"/>
                <a:ea typeface="楷体" pitchFamily="49" charset="-122"/>
              </a:rPr>
              <a:t>通过</a:t>
            </a:r>
            <a:r>
              <a:rPr lang="zh-CN" altLang="en-US" sz="2400" dirty="0">
                <a:latin typeface="+mj-lt"/>
                <a:ea typeface="楷体" pitchFamily="49" charset="-122"/>
              </a:rPr>
              <a:t>邀请留学生朋友参与“</a:t>
            </a:r>
            <a:r>
              <a:rPr lang="en-US" altLang="zh-CN" sz="2400" dirty="0">
                <a:latin typeface="+mj-lt"/>
                <a:ea typeface="楷体" pitchFamily="49" charset="-122"/>
              </a:rPr>
              <a:t>Feel of China”</a:t>
            </a:r>
            <a:r>
              <a:rPr lang="zh-CN" altLang="en-US" sz="2400" dirty="0">
                <a:latin typeface="+mj-lt"/>
                <a:ea typeface="楷体" pitchFamily="49" charset="-122"/>
              </a:rPr>
              <a:t>的短视频征集活动，学生有机会展示他们对于如何向外国朋友介绍中国文化的理解和想法。这考查学生的创意思维及其对中国文化的理解和表达能力。</a:t>
            </a:r>
          </a:p>
          <a:p>
            <a:r>
              <a:rPr lang="zh-CN" altLang="en-US" sz="2400" b="1" dirty="0">
                <a:solidFill>
                  <a:srgbClr val="0000FF"/>
                </a:solidFill>
              </a:rPr>
              <a:t>细节处理能力</a:t>
            </a:r>
            <a:r>
              <a:rPr lang="zh-CN" altLang="en-US" sz="2400" b="1" dirty="0" smtClean="0">
                <a:solidFill>
                  <a:srgbClr val="0000FF"/>
                </a:solidFill>
              </a:rPr>
              <a:t>：</a:t>
            </a:r>
            <a:r>
              <a:rPr lang="zh-CN" altLang="en-US" sz="2400" dirty="0" smtClean="0">
                <a:latin typeface="+mj-lt"/>
                <a:ea typeface="楷体" pitchFamily="49" charset="-122"/>
              </a:rPr>
              <a:t>要求</a:t>
            </a:r>
            <a:r>
              <a:rPr lang="zh-CN" altLang="en-US" sz="2400" dirty="0">
                <a:latin typeface="+mj-lt"/>
                <a:ea typeface="楷体" pitchFamily="49" charset="-122"/>
              </a:rPr>
              <a:t>学生在邮件中包含活动介绍和内容要求，这不仅考查他们理解题目的能力，还考查他们如何抓住主要信息点，并有效地向读者传达这些信息点。</a:t>
            </a:r>
          </a:p>
          <a:p>
            <a:r>
              <a:rPr lang="zh-CN" altLang="en-US" sz="2400" b="1" dirty="0">
                <a:solidFill>
                  <a:srgbClr val="0000FF"/>
                </a:solidFill>
              </a:rPr>
              <a:t>语言准确性和适当性</a:t>
            </a:r>
            <a:r>
              <a:rPr lang="zh-CN" altLang="en-US" sz="2400" b="1" dirty="0" smtClean="0">
                <a:solidFill>
                  <a:srgbClr val="0000FF"/>
                </a:solidFill>
              </a:rPr>
              <a:t>：</a:t>
            </a:r>
            <a:r>
              <a:rPr lang="zh-CN" altLang="en-US" sz="2400" dirty="0" smtClean="0">
                <a:latin typeface="+mj-lt"/>
                <a:ea typeface="楷体" pitchFamily="49" charset="-122"/>
              </a:rPr>
              <a:t>在</a:t>
            </a:r>
            <a:r>
              <a:rPr lang="zh-CN" altLang="en-US" sz="2400" dirty="0">
                <a:latin typeface="+mj-lt"/>
                <a:ea typeface="楷体" pitchFamily="49" charset="-122"/>
              </a:rPr>
              <a:t>限定词数的条件下，学生需要精准使用语言来表达所有必要信息，同时保持邮件的正式度和友好性，这考查了学生的语言运用能力和对电子邮件礼仪的了解。</a:t>
            </a:r>
          </a:p>
        </p:txBody>
      </p:sp>
    </p:spTree>
    <p:extLst>
      <p:ext uri="{BB962C8B-B14F-4D97-AF65-F5344CB8AC3E}">
        <p14:creationId xmlns:p14="http://schemas.microsoft.com/office/powerpoint/2010/main" val="224396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248" y="1303595"/>
            <a:ext cx="10945216" cy="5293757"/>
          </a:xfrm>
          <a:prstGeom prst="rect">
            <a:avLst/>
          </a:prstGeom>
          <a:noFill/>
        </p:spPr>
        <p:txBody>
          <a:bodyPr wrap="square" rtlCol="0">
            <a:spAutoFit/>
          </a:bodyPr>
          <a:lstStyle/>
          <a:p>
            <a:pPr fontAlgn="auto"/>
            <a:r>
              <a:rPr lang="zh-CN" altLang="en-US" sz="3000" dirty="0" smtClean="0"/>
              <a:t>         </a:t>
            </a:r>
            <a:r>
              <a:rPr lang="zh-CN" altLang="en-US" sz="2800" dirty="0" smtClean="0"/>
              <a:t>充分理解命题人的意图进行构思写作要点。</a:t>
            </a:r>
            <a:endParaRPr lang="en-US" altLang="zh-CN" sz="2800" dirty="0" smtClean="0"/>
          </a:p>
          <a:p>
            <a:pPr fontAlgn="auto"/>
            <a:r>
              <a:rPr lang="en-US" altLang="zh-CN" sz="2800" dirty="0" smtClean="0"/>
              <a:t>1. </a:t>
            </a:r>
            <a:r>
              <a:rPr lang="zh-CN" altLang="en-US" sz="2800" dirty="0" smtClean="0"/>
              <a:t>文体</a:t>
            </a:r>
            <a:r>
              <a:rPr lang="zh-CN" altLang="en-US" sz="2800" dirty="0"/>
              <a:t>：</a:t>
            </a:r>
            <a:r>
              <a:rPr lang="zh-CN" altLang="en-US" sz="2800" dirty="0" smtClean="0"/>
              <a:t>邀请</a:t>
            </a:r>
            <a:r>
              <a:rPr lang="zh-CN" altLang="en-US" sz="2800" dirty="0"/>
              <a:t>信；</a:t>
            </a:r>
          </a:p>
          <a:p>
            <a:r>
              <a:rPr lang="en-US" altLang="zh-CN" sz="2800" dirty="0" smtClean="0"/>
              <a:t>2.</a:t>
            </a:r>
            <a:r>
              <a:rPr lang="zh-CN" altLang="en-US" sz="2800" dirty="0" smtClean="0"/>
              <a:t>文本主体部分介绍短视频征集活动的内容及其要求，故本文总体时态定调为一般现在时。</a:t>
            </a:r>
          </a:p>
          <a:p>
            <a:pPr fontAlgn="auto"/>
            <a:r>
              <a:rPr lang="en-US" altLang="zh-CN" sz="2800" dirty="0" smtClean="0"/>
              <a:t>3. </a:t>
            </a:r>
            <a:r>
              <a:rPr lang="zh-CN" altLang="en-US" sz="2800" dirty="0" smtClean="0"/>
              <a:t>三段论：</a:t>
            </a:r>
            <a:endParaRPr lang="en-US" altLang="zh-CN" sz="2800" dirty="0" smtClean="0"/>
          </a:p>
          <a:p>
            <a:r>
              <a:rPr lang="zh-CN" altLang="en-US" sz="2800" dirty="0"/>
              <a:t>第</a:t>
            </a:r>
            <a:r>
              <a:rPr lang="zh-CN" altLang="en-US" sz="2800" dirty="0" smtClean="0"/>
              <a:t>一段：点明写信目的，进行活动介绍</a:t>
            </a:r>
            <a:r>
              <a:rPr lang="en-US" altLang="zh-CN" sz="2800" dirty="0" smtClean="0"/>
              <a:t>——</a:t>
            </a:r>
            <a:r>
              <a:rPr lang="zh-CN" altLang="en-US" sz="2800" dirty="0" smtClean="0"/>
              <a:t>邀请外国留学生朋友</a:t>
            </a:r>
            <a:r>
              <a:rPr lang="en-US" altLang="zh-CN" sz="2800" dirty="0" smtClean="0"/>
              <a:t>Chris</a:t>
            </a:r>
            <a:r>
              <a:rPr lang="zh-CN" altLang="en-US" sz="2800" dirty="0" smtClean="0"/>
              <a:t>参加本次市电视台举办的短视频征集活动。</a:t>
            </a:r>
            <a:endParaRPr lang="en-US" altLang="zh-CN" sz="2800" dirty="0" smtClean="0"/>
          </a:p>
          <a:p>
            <a:r>
              <a:rPr lang="zh-CN" altLang="en-US" sz="2800" dirty="0" smtClean="0"/>
              <a:t>第二段：</a:t>
            </a:r>
            <a:r>
              <a:rPr lang="zh-CN" altLang="en-US" sz="2800" dirty="0"/>
              <a:t>文章主体部分</a:t>
            </a:r>
            <a:r>
              <a:rPr lang="en-US" altLang="zh-CN" sz="2800" dirty="0"/>
              <a:t>——</a:t>
            </a:r>
            <a:r>
              <a:rPr lang="zh-CN" altLang="en-US" sz="2800" dirty="0" smtClean="0"/>
              <a:t>介绍</a:t>
            </a:r>
            <a:r>
              <a:rPr lang="zh-CN" altLang="en-US" sz="2800" dirty="0"/>
              <a:t>邀请</a:t>
            </a:r>
            <a:r>
              <a:rPr lang="zh-CN" altLang="en-US" sz="2800" dirty="0" smtClean="0"/>
              <a:t>活动前，应注意写信</a:t>
            </a:r>
            <a:r>
              <a:rPr lang="zh-CN" altLang="en-US" sz="2800" dirty="0"/>
              <a:t>对象身份的特殊性</a:t>
            </a:r>
            <a:r>
              <a:rPr lang="en-US" altLang="zh-CN" sz="2800" dirty="0"/>
              <a:t>—— </a:t>
            </a:r>
            <a:r>
              <a:rPr lang="zh-CN" altLang="en-US" sz="2800" dirty="0" smtClean="0"/>
              <a:t>“留学生朋友”。因此文章应该对“鼓励”</a:t>
            </a:r>
            <a:r>
              <a:rPr lang="zh-CN" altLang="en-US" sz="2800" dirty="0"/>
              <a:t>他参加活动的情感策略进行</a:t>
            </a:r>
            <a:r>
              <a:rPr lang="zh-CN" altLang="en-US" sz="2800" dirty="0" smtClean="0"/>
              <a:t>描写。然后再阐述短视频内容要求，同时包括作品递交截至日期。</a:t>
            </a:r>
            <a:endParaRPr lang="en-US" altLang="zh-CN" sz="2800" dirty="0" smtClean="0"/>
          </a:p>
          <a:p>
            <a:pPr fontAlgn="auto"/>
            <a:r>
              <a:rPr lang="zh-CN" altLang="en-US" sz="2800" dirty="0"/>
              <a:t>第</a:t>
            </a:r>
            <a:r>
              <a:rPr lang="zh-CN" altLang="en-US" sz="2800" dirty="0" smtClean="0"/>
              <a:t>三段：邮件结尾</a:t>
            </a:r>
            <a:r>
              <a:rPr lang="en-US" altLang="zh-CN" sz="2800" dirty="0" smtClean="0"/>
              <a:t>——</a:t>
            </a:r>
            <a:r>
              <a:rPr lang="zh-CN" altLang="en-US" sz="2800" dirty="0"/>
              <a:t>再次鼓励他参与这次活动，并期待看到</a:t>
            </a:r>
            <a:r>
              <a:rPr lang="zh-CN" altLang="en-US" sz="2800" dirty="0" smtClean="0"/>
              <a:t>作品。</a:t>
            </a:r>
            <a:endParaRPr lang="zh-CN" altLang="en-US" sz="2800" dirty="0"/>
          </a:p>
        </p:txBody>
      </p:sp>
      <p:sp>
        <p:nvSpPr>
          <p:cNvPr id="5" name="矩形 4"/>
          <p:cNvSpPr/>
          <p:nvPr/>
        </p:nvSpPr>
        <p:spPr>
          <a:xfrm>
            <a:off x="3109329" y="201414"/>
            <a:ext cx="43588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审题构思要点</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1751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40" y="471438"/>
            <a:ext cx="11089232" cy="5693866"/>
          </a:xfrm>
          <a:prstGeom prst="rect">
            <a:avLst/>
          </a:prstGeom>
          <a:noFill/>
        </p:spPr>
        <p:txBody>
          <a:bodyPr wrap="square" rtlCol="0">
            <a:spAutoFit/>
          </a:bodyPr>
          <a:lstStyle/>
          <a:p>
            <a:r>
              <a:rPr lang="en-US" altLang="zh-CN" sz="2800" kern="100" dirty="0">
                <a:latin typeface="Times New Roman"/>
                <a:cs typeface="Times New Roman"/>
              </a:rPr>
              <a:t>Dear Chris.</a:t>
            </a:r>
            <a:endParaRPr lang="zh-CN" altLang="zh-CN" sz="2800" kern="100" dirty="0">
              <a:cs typeface="Times New Roman"/>
            </a:endParaRPr>
          </a:p>
          <a:p>
            <a:pPr indent="266700"/>
            <a:r>
              <a:rPr lang="en-US" altLang="zh-CN" sz="2800" kern="100" dirty="0" smtClean="0">
                <a:latin typeface="Times New Roman"/>
                <a:cs typeface="Times New Roman"/>
              </a:rPr>
              <a:t>    How </a:t>
            </a:r>
            <a:r>
              <a:rPr lang="en-US" altLang="zh-CN" sz="2800" kern="100" dirty="0">
                <a:latin typeface="Times New Roman"/>
                <a:cs typeface="Times New Roman"/>
              </a:rPr>
              <a:t>are you doing? To help foreign students embrace Chinese culture, our city TV station is organizing a short video solicitation activity themed “Feel of China”. I think </a:t>
            </a:r>
            <a:r>
              <a:rPr lang="en-US" altLang="zh-CN" sz="2800" kern="100" dirty="0" smtClean="0">
                <a:latin typeface="Times New Roman"/>
                <a:cs typeface="Times New Roman"/>
              </a:rPr>
              <a:t>it’s a good chance for you to sign </a:t>
            </a:r>
            <a:r>
              <a:rPr lang="en-US" altLang="zh-CN" sz="2800" kern="100" dirty="0">
                <a:latin typeface="Times New Roman"/>
                <a:cs typeface="Times New Roman"/>
              </a:rPr>
              <a:t>up for it.</a:t>
            </a:r>
            <a:endParaRPr lang="zh-CN" altLang="zh-CN" sz="2800" kern="100" dirty="0">
              <a:cs typeface="Times New Roman"/>
            </a:endParaRPr>
          </a:p>
          <a:p>
            <a:pPr indent="266700"/>
            <a:r>
              <a:rPr lang="en-US" altLang="zh-CN" sz="2800" kern="100" dirty="0" smtClean="0">
                <a:latin typeface="Times New Roman"/>
                <a:cs typeface="Times New Roman"/>
              </a:rPr>
              <a:t>    All </a:t>
            </a:r>
            <a:r>
              <a:rPr lang="en-US" altLang="zh-CN" sz="2800" kern="100" dirty="0">
                <a:latin typeface="Times New Roman"/>
                <a:cs typeface="Times New Roman"/>
              </a:rPr>
              <a:t>foreign students </a:t>
            </a:r>
            <a:r>
              <a:rPr lang="en-US" altLang="zh-CN" sz="2800" kern="100" dirty="0">
                <a:solidFill>
                  <a:srgbClr val="FF0000"/>
                </a:solidFill>
                <a:latin typeface="Times New Roman"/>
                <a:cs typeface="Times New Roman"/>
              </a:rPr>
              <a:t>are welcome to share the unexpected adventures or amazing moments documented in China through the lens within 5 minutes. It sets no limits on topics or styles, allowing participants to have free access to whatever they find fascinating and impressive about China. </a:t>
            </a:r>
            <a:r>
              <a:rPr lang="en-US" altLang="zh-CN" sz="2800" kern="100" dirty="0">
                <a:solidFill>
                  <a:srgbClr val="0000FF"/>
                </a:solidFill>
                <a:latin typeface="Times New Roman"/>
                <a:cs typeface="Times New Roman"/>
              </a:rPr>
              <a:t>The deadline for the submission is March 24th, 2024.</a:t>
            </a:r>
            <a:endParaRPr lang="zh-CN" altLang="zh-CN" sz="2800" kern="100" dirty="0">
              <a:solidFill>
                <a:srgbClr val="0000FF"/>
              </a:solidFill>
              <a:cs typeface="Times New Roman"/>
            </a:endParaRPr>
          </a:p>
          <a:p>
            <a:pPr indent="266700"/>
            <a:r>
              <a:rPr lang="en-US" altLang="zh-CN" sz="2800" kern="100" dirty="0" smtClean="0">
                <a:latin typeface="Times New Roman"/>
                <a:cs typeface="Times New Roman"/>
              </a:rPr>
              <a:t>    </a:t>
            </a:r>
            <a:r>
              <a:rPr lang="en-US" altLang="zh-CN" sz="2800" kern="100" dirty="0">
                <a:latin typeface="Times New Roman"/>
                <a:cs typeface="Times New Roman"/>
              </a:rPr>
              <a:t>I really hope you’ll consider joining. I can’t wait to see your vision come to life on the screen</a:t>
            </a:r>
            <a:r>
              <a:rPr lang="en-US" altLang="zh-CN" sz="2800" kern="100" dirty="0" smtClean="0">
                <a:latin typeface="Times New Roman"/>
                <a:cs typeface="Times New Roman"/>
              </a:rPr>
              <a:t>. Looking </a:t>
            </a:r>
            <a:r>
              <a:rPr lang="en-US" altLang="zh-CN" sz="2800" kern="100" dirty="0">
                <a:latin typeface="Times New Roman"/>
                <a:cs typeface="Times New Roman"/>
              </a:rPr>
              <a:t>forward to seeing your video on TV.</a:t>
            </a:r>
            <a:endParaRPr lang="zh-CN" altLang="zh-CN" sz="2800" kern="100" dirty="0">
              <a:cs typeface="Times New Roman"/>
            </a:endParaRPr>
          </a:p>
          <a:p>
            <a:pPr indent="4133850" algn="r"/>
            <a:r>
              <a:rPr lang="en-US" altLang="zh-CN" sz="2800" kern="100" dirty="0">
                <a:latin typeface="Times New Roman"/>
                <a:cs typeface="Times New Roman"/>
              </a:rPr>
              <a:t>Yours.</a:t>
            </a:r>
            <a:endParaRPr lang="zh-CN" altLang="zh-CN" sz="2800" kern="100" dirty="0">
              <a:cs typeface="Times New Roman"/>
            </a:endParaRPr>
          </a:p>
          <a:p>
            <a:pPr indent="4133850" algn="r"/>
            <a:r>
              <a:rPr lang="en-US" altLang="zh-CN" sz="2800" kern="100" dirty="0">
                <a:latin typeface="Times New Roman"/>
                <a:cs typeface="Times New Roman"/>
              </a:rPr>
              <a:t>Li </a:t>
            </a:r>
            <a:r>
              <a:rPr lang="en-US" altLang="zh-CN" sz="2800" kern="100" dirty="0" err="1">
                <a:latin typeface="Times New Roman"/>
                <a:cs typeface="Times New Roman"/>
              </a:rPr>
              <a:t>Hua</a:t>
            </a:r>
            <a:endParaRPr lang="zh-CN" altLang="zh-CN" sz="2800" kern="100" dirty="0">
              <a:cs typeface="Times New Roman"/>
            </a:endParaRPr>
          </a:p>
        </p:txBody>
      </p:sp>
      <p:sp>
        <p:nvSpPr>
          <p:cNvPr id="5" name="TextBox 4"/>
          <p:cNvSpPr txBox="1"/>
          <p:nvPr/>
        </p:nvSpPr>
        <p:spPr>
          <a:xfrm>
            <a:off x="9469288" y="83502"/>
            <a:ext cx="1656184" cy="523220"/>
          </a:xfrm>
          <a:prstGeom prst="rect">
            <a:avLst/>
          </a:prstGeom>
          <a:solidFill>
            <a:schemeClr val="accent6">
              <a:lumMod val="20000"/>
              <a:lumOff val="80000"/>
            </a:schemeClr>
          </a:solidFill>
        </p:spPr>
        <p:txBody>
          <a:bodyPr wrap="square" rtlCol="0">
            <a:spAutoFit/>
          </a:bodyPr>
          <a:lstStyle/>
          <a:p>
            <a:pPr algn="ctr"/>
            <a:r>
              <a:rPr lang="zh-CN" altLang="en-US" sz="2800" b="1" dirty="0" smtClean="0">
                <a:solidFill>
                  <a:srgbClr val="FF0000"/>
                </a:solidFill>
              </a:rPr>
              <a:t>参考范文</a:t>
            </a:r>
            <a:endParaRPr lang="zh-CN" altLang="en-US" sz="2800" b="1" dirty="0">
              <a:solidFill>
                <a:srgbClr val="FF0000"/>
              </a:solidFill>
            </a:endParaRPr>
          </a:p>
        </p:txBody>
      </p:sp>
    </p:spTree>
    <p:extLst>
      <p:ext uri="{BB962C8B-B14F-4D97-AF65-F5344CB8AC3E}">
        <p14:creationId xmlns:p14="http://schemas.microsoft.com/office/powerpoint/2010/main" val="197140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40" y="114932"/>
            <a:ext cx="11089232" cy="6194388"/>
          </a:xfrm>
          <a:prstGeom prst="rect">
            <a:avLst/>
          </a:prstGeom>
          <a:noFill/>
        </p:spPr>
        <p:txBody>
          <a:bodyPr wrap="square" rtlCol="0">
            <a:spAutoFit/>
          </a:bodyPr>
          <a:lstStyle/>
          <a:p>
            <a:pPr>
              <a:lnSpc>
                <a:spcPts val="4800"/>
              </a:lnSpc>
            </a:pPr>
            <a:r>
              <a:rPr lang="en-US" altLang="zh-CN" sz="3200" kern="100" dirty="0" smtClean="0">
                <a:latin typeface="Times New Roman"/>
                <a:cs typeface="Times New Roman"/>
              </a:rPr>
              <a:t>【</a:t>
            </a:r>
            <a:r>
              <a:rPr lang="zh-CN" altLang="en-US" sz="3200" kern="100" dirty="0" smtClean="0">
                <a:latin typeface="Times New Roman"/>
                <a:cs typeface="Times New Roman"/>
              </a:rPr>
              <a:t>范文点评</a:t>
            </a:r>
            <a:r>
              <a:rPr lang="en-US" altLang="zh-CN" sz="3200" kern="100" dirty="0" smtClean="0">
                <a:latin typeface="Times New Roman"/>
                <a:cs typeface="Times New Roman"/>
              </a:rPr>
              <a:t>】</a:t>
            </a:r>
          </a:p>
          <a:p>
            <a:pPr>
              <a:lnSpc>
                <a:spcPts val="4800"/>
              </a:lnSpc>
            </a:pPr>
            <a:r>
              <a:rPr lang="en-US" altLang="zh-CN" sz="3200" kern="100" dirty="0">
                <a:latin typeface="Times New Roman"/>
                <a:cs typeface="Times New Roman"/>
              </a:rPr>
              <a:t> </a:t>
            </a:r>
            <a:r>
              <a:rPr lang="en-US" altLang="zh-CN" sz="3200" kern="100" dirty="0" smtClean="0">
                <a:latin typeface="Times New Roman"/>
                <a:cs typeface="Times New Roman"/>
              </a:rPr>
              <a:t>       </a:t>
            </a:r>
            <a:r>
              <a:rPr lang="zh-CN" altLang="en-US" sz="3200" kern="100" dirty="0" smtClean="0">
                <a:latin typeface="Times New Roman"/>
                <a:cs typeface="Times New Roman"/>
              </a:rPr>
              <a:t>该范文较好地达到了题目的各项要求。第一段，开门见山直接介绍此次活动，并点明主题希望朋友参加活动，第二段为主体部分，对视频内容做了要求，包括提交截止时间，视频时长，风格和主题。第三段作为的结尾，表示期盼看到朋友的视频。文中应用了丰富的高级词汇和语法结构，如</a:t>
            </a:r>
            <a:r>
              <a:rPr lang="en-US" altLang="zh-CN" sz="3200" kern="100" dirty="0" smtClean="0">
                <a:latin typeface="Times New Roman"/>
                <a:cs typeface="Times New Roman"/>
              </a:rPr>
              <a:t>sign up for</a:t>
            </a:r>
            <a:r>
              <a:rPr lang="zh-CN" altLang="en-US" sz="3200" kern="100" dirty="0" smtClean="0">
                <a:latin typeface="Times New Roman"/>
                <a:cs typeface="Times New Roman"/>
              </a:rPr>
              <a:t>，</a:t>
            </a:r>
            <a:r>
              <a:rPr lang="en-US" altLang="zh-CN" sz="3200" kern="100" dirty="0" smtClean="0">
                <a:latin typeface="Times New Roman"/>
                <a:cs typeface="Times New Roman"/>
              </a:rPr>
              <a:t>whatever they find fascinating and impressive about China, </a:t>
            </a:r>
            <a:r>
              <a:rPr lang="zh-CN" altLang="en-US" sz="3200" kern="100" dirty="0" smtClean="0">
                <a:latin typeface="Times New Roman"/>
                <a:cs typeface="Times New Roman"/>
              </a:rPr>
              <a:t>等，以及非谓语动词、后置定语等句法结构。全文将题目要求的要点合理布局，结构紧凑，衔接恰当，体现了较高的英语综合书面表达能力。</a:t>
            </a:r>
            <a:endParaRPr lang="zh-CN" altLang="zh-CN" sz="3200" kern="100" dirty="0">
              <a:cs typeface="Times New Roman"/>
            </a:endParaRPr>
          </a:p>
        </p:txBody>
      </p:sp>
    </p:spTree>
    <p:extLst>
      <p:ext uri="{BB962C8B-B14F-4D97-AF65-F5344CB8AC3E}">
        <p14:creationId xmlns:p14="http://schemas.microsoft.com/office/powerpoint/2010/main" val="397908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40" y="116632"/>
            <a:ext cx="11089232" cy="6555641"/>
          </a:xfrm>
          <a:prstGeom prst="rect">
            <a:avLst/>
          </a:prstGeom>
          <a:noFill/>
        </p:spPr>
        <p:txBody>
          <a:bodyPr wrap="square" rtlCol="0">
            <a:spAutoFit/>
          </a:bodyPr>
          <a:lstStyle/>
          <a:p>
            <a:r>
              <a:rPr lang="en-US" altLang="zh-CN" sz="2800" kern="100" dirty="0" smtClean="0">
                <a:latin typeface="Times New Roman"/>
                <a:cs typeface="Times New Roman"/>
              </a:rPr>
              <a:t>Dear Chris,</a:t>
            </a:r>
          </a:p>
          <a:p>
            <a:r>
              <a:rPr lang="en-US" altLang="zh-CN" sz="2800" kern="100" dirty="0" smtClean="0">
                <a:latin typeface="Times New Roman"/>
                <a:cs typeface="Times New Roman"/>
              </a:rPr>
              <a:t>    </a:t>
            </a:r>
            <a:r>
              <a:rPr lang="en-US" altLang="zh-CN" sz="2800" kern="100" dirty="0" smtClean="0">
                <a:solidFill>
                  <a:srgbClr val="0000FF"/>
                </a:solidFill>
                <a:latin typeface="Times New Roman"/>
                <a:cs typeface="Times New Roman"/>
              </a:rPr>
              <a:t>How are you doing? </a:t>
            </a:r>
            <a:r>
              <a:rPr lang="en-US" altLang="zh-CN" sz="2800" kern="100" dirty="0" smtClean="0">
                <a:latin typeface="Times New Roman"/>
                <a:cs typeface="Times New Roman"/>
              </a:rPr>
              <a:t>I’m writing to tell you about an exciting opportunity. Our local TV station is </a:t>
            </a:r>
            <a:r>
              <a:rPr lang="en-US" altLang="zh-CN" sz="2800" kern="100" dirty="0" smtClean="0">
                <a:solidFill>
                  <a:srgbClr val="0000FF"/>
                </a:solidFill>
                <a:latin typeface="Times New Roman"/>
                <a:cs typeface="Times New Roman"/>
              </a:rPr>
              <a:t>hosting a short video contest for international students called “Feel of China”. </a:t>
            </a:r>
            <a:r>
              <a:rPr lang="en-US" altLang="zh-CN" sz="2800" kern="100" dirty="0" smtClean="0">
                <a:latin typeface="Times New Roman"/>
                <a:cs typeface="Times New Roman"/>
              </a:rPr>
              <a:t>It’s a chance to </a:t>
            </a:r>
            <a:r>
              <a:rPr lang="en-US" altLang="zh-CN" sz="2800" kern="100" dirty="0" smtClean="0">
                <a:solidFill>
                  <a:srgbClr val="0000FF"/>
                </a:solidFill>
                <a:latin typeface="Times New Roman"/>
                <a:cs typeface="Times New Roman"/>
              </a:rPr>
              <a:t>showcase your experiences and reflections on Chinese culture, places, or daily life here</a:t>
            </a:r>
            <a:r>
              <a:rPr lang="en-US" altLang="zh-CN" sz="2800" kern="100" dirty="0" smtClean="0">
                <a:latin typeface="Times New Roman"/>
                <a:cs typeface="Times New Roman"/>
              </a:rPr>
              <a:t>.</a:t>
            </a:r>
          </a:p>
          <a:p>
            <a:r>
              <a:rPr lang="en-US" altLang="zh-CN" sz="2800" kern="100" dirty="0" smtClean="0">
                <a:latin typeface="Times New Roman"/>
                <a:cs typeface="Times New Roman"/>
              </a:rPr>
              <a:t>    The content should be original and heartfelt, </a:t>
            </a:r>
            <a:r>
              <a:rPr lang="en-US" altLang="zh-CN" sz="2800" kern="100" dirty="0" smtClean="0">
                <a:solidFill>
                  <a:srgbClr val="0000FF"/>
                </a:solidFill>
                <a:latin typeface="Times New Roman"/>
                <a:cs typeface="Times New Roman"/>
              </a:rPr>
              <a:t>capturing what China means to you personally.</a:t>
            </a:r>
            <a:r>
              <a:rPr lang="en-US" altLang="zh-CN" sz="2800" kern="100" dirty="0" smtClean="0">
                <a:latin typeface="Times New Roman"/>
                <a:cs typeface="Times New Roman"/>
              </a:rPr>
              <a:t> It could be </a:t>
            </a:r>
            <a:r>
              <a:rPr lang="en-US" altLang="zh-CN" sz="2800" kern="100" dirty="0" smtClean="0">
                <a:solidFill>
                  <a:srgbClr val="0000FF"/>
                </a:solidFill>
                <a:latin typeface="Times New Roman"/>
                <a:cs typeface="Times New Roman"/>
              </a:rPr>
              <a:t>anything from a traditional festival, a local dish, to a daily interaction that touched you</a:t>
            </a:r>
            <a:r>
              <a:rPr lang="en-US" altLang="zh-CN" sz="2800" kern="100" dirty="0" smtClean="0">
                <a:latin typeface="Times New Roman"/>
                <a:cs typeface="Times New Roman"/>
              </a:rPr>
              <a:t>. I think with your creativity and unique perspective, you could create something truly special!</a:t>
            </a:r>
          </a:p>
          <a:p>
            <a:r>
              <a:rPr lang="en-US" altLang="zh-CN" sz="2800" kern="100" dirty="0" smtClean="0">
                <a:latin typeface="Times New Roman"/>
                <a:cs typeface="Times New Roman"/>
              </a:rPr>
              <a:t>    I really hope you’ll consider joining. It would be wonderful to see your submission and hear your story. </a:t>
            </a:r>
            <a:r>
              <a:rPr lang="en-US" altLang="zh-CN" sz="2800" kern="100" dirty="0" smtClean="0">
                <a:solidFill>
                  <a:srgbClr val="0000FF"/>
                </a:solidFill>
                <a:latin typeface="Times New Roman"/>
                <a:cs typeface="Times New Roman"/>
              </a:rPr>
              <a:t>Plus</a:t>
            </a:r>
            <a:r>
              <a:rPr lang="en-US" altLang="zh-CN" sz="2800" kern="100" dirty="0" smtClean="0">
                <a:latin typeface="Times New Roman"/>
                <a:cs typeface="Times New Roman"/>
              </a:rPr>
              <a:t>, the deadline for the submission is March 29th, 2024. Let me know if you need any help or more details.  Looking forward to hearing from you!</a:t>
            </a:r>
          </a:p>
          <a:p>
            <a:pPr algn="r"/>
            <a:r>
              <a:rPr lang="en-US" altLang="zh-CN" sz="2800" kern="100" dirty="0" smtClean="0">
                <a:latin typeface="Times New Roman"/>
                <a:cs typeface="Times New Roman"/>
              </a:rPr>
              <a:t>Yours,</a:t>
            </a:r>
          </a:p>
          <a:p>
            <a:pPr algn="r"/>
            <a:r>
              <a:rPr lang="en-US" altLang="zh-CN" sz="2800" kern="100" dirty="0" smtClean="0">
                <a:latin typeface="Times New Roman"/>
                <a:cs typeface="Times New Roman"/>
              </a:rPr>
              <a:t>Li </a:t>
            </a:r>
            <a:r>
              <a:rPr lang="en-US" altLang="zh-CN" sz="2800" kern="100" dirty="0" err="1" smtClean="0">
                <a:latin typeface="Times New Roman"/>
                <a:cs typeface="Times New Roman"/>
              </a:rPr>
              <a:t>Hua</a:t>
            </a:r>
            <a:endParaRPr lang="en-US" altLang="zh-CN" sz="2800" kern="100" dirty="0" smtClean="0">
              <a:latin typeface="Times New Roman"/>
              <a:cs typeface="Times New Roman"/>
            </a:endParaRPr>
          </a:p>
        </p:txBody>
      </p:sp>
      <p:sp>
        <p:nvSpPr>
          <p:cNvPr id="2" name="TextBox 1"/>
          <p:cNvSpPr txBox="1"/>
          <p:nvPr/>
        </p:nvSpPr>
        <p:spPr>
          <a:xfrm>
            <a:off x="9325272" y="83502"/>
            <a:ext cx="1800200" cy="523220"/>
          </a:xfrm>
          <a:prstGeom prst="rect">
            <a:avLst/>
          </a:prstGeom>
          <a:solidFill>
            <a:schemeClr val="accent6">
              <a:lumMod val="20000"/>
              <a:lumOff val="80000"/>
            </a:schemeClr>
          </a:solidFill>
        </p:spPr>
        <p:txBody>
          <a:bodyPr wrap="square" rtlCol="0">
            <a:spAutoFit/>
          </a:bodyPr>
          <a:lstStyle/>
          <a:p>
            <a:pPr algn="ctr"/>
            <a:r>
              <a:rPr lang="zh-CN" altLang="en-US" sz="2800" b="1" dirty="0" smtClean="0">
                <a:solidFill>
                  <a:srgbClr val="FF0000"/>
                </a:solidFill>
              </a:rPr>
              <a:t>下水作文</a:t>
            </a:r>
            <a:r>
              <a:rPr lang="en-US" altLang="zh-CN" sz="2800" b="1" dirty="0" smtClean="0">
                <a:solidFill>
                  <a:srgbClr val="FF0000"/>
                </a:solidFill>
              </a:rPr>
              <a:t>1</a:t>
            </a:r>
            <a:endParaRPr lang="zh-CN" altLang="en-US" sz="2800" b="1" dirty="0">
              <a:solidFill>
                <a:srgbClr val="FF0000"/>
              </a:solidFill>
            </a:endParaRPr>
          </a:p>
        </p:txBody>
      </p:sp>
    </p:spTree>
    <p:extLst>
      <p:ext uri="{BB962C8B-B14F-4D97-AF65-F5344CB8AC3E}">
        <p14:creationId xmlns:p14="http://schemas.microsoft.com/office/powerpoint/2010/main" val="309979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40" y="532993"/>
            <a:ext cx="11089232" cy="5632311"/>
          </a:xfrm>
          <a:prstGeom prst="rect">
            <a:avLst/>
          </a:prstGeom>
          <a:noFill/>
        </p:spPr>
        <p:txBody>
          <a:bodyPr wrap="square" rtlCol="0">
            <a:spAutoFit/>
          </a:bodyPr>
          <a:lstStyle/>
          <a:p>
            <a:pPr>
              <a:lnSpc>
                <a:spcPts val="3600"/>
              </a:lnSpc>
            </a:pPr>
            <a:r>
              <a:rPr lang="en-US" altLang="zh-CN" sz="2400" kern="100" dirty="0" smtClean="0">
                <a:latin typeface="Times New Roman"/>
                <a:cs typeface="Times New Roman"/>
              </a:rPr>
              <a:t>【</a:t>
            </a:r>
            <a:r>
              <a:rPr lang="zh-CN" altLang="en-US" sz="2400" kern="100" dirty="0" smtClean="0">
                <a:latin typeface="Times New Roman"/>
                <a:cs typeface="Times New Roman"/>
              </a:rPr>
              <a:t>下水作文</a:t>
            </a:r>
            <a:r>
              <a:rPr lang="en-US" altLang="zh-CN" sz="2400" kern="100" dirty="0" smtClean="0">
                <a:latin typeface="Times New Roman"/>
                <a:cs typeface="Times New Roman"/>
              </a:rPr>
              <a:t>1</a:t>
            </a:r>
            <a:r>
              <a:rPr lang="zh-CN" altLang="en-US" sz="2400" kern="100" dirty="0" smtClean="0">
                <a:latin typeface="Times New Roman"/>
                <a:cs typeface="Times New Roman"/>
              </a:rPr>
              <a:t>点评</a:t>
            </a:r>
            <a:r>
              <a:rPr lang="en-US" altLang="zh-CN" sz="2400" kern="100" dirty="0" smtClean="0">
                <a:latin typeface="Times New Roman"/>
                <a:cs typeface="Times New Roman"/>
              </a:rPr>
              <a:t>】</a:t>
            </a:r>
          </a:p>
          <a:p>
            <a:pPr>
              <a:lnSpc>
                <a:spcPts val="3600"/>
              </a:lnSpc>
            </a:pPr>
            <a:r>
              <a:rPr lang="zh-CN" altLang="en-US" sz="2400" kern="100" dirty="0" smtClean="0">
                <a:latin typeface="Times New Roman"/>
                <a:cs typeface="Times New Roman"/>
              </a:rPr>
              <a:t>        这是一封非常合适和有效的邀请邮件。首先，邮件的开头与结尾符合英文邮件的写作规范，礼貌且自然。正文部分直接进入主题，清晰地向</a:t>
            </a:r>
            <a:r>
              <a:rPr lang="en-US" altLang="zh-CN" sz="2400" kern="100" dirty="0" smtClean="0">
                <a:latin typeface="Times New Roman"/>
                <a:cs typeface="Times New Roman"/>
              </a:rPr>
              <a:t>Chris</a:t>
            </a:r>
            <a:r>
              <a:rPr lang="zh-CN" altLang="en-US" sz="2400" kern="100" dirty="0" smtClean="0">
                <a:latin typeface="Times New Roman"/>
                <a:cs typeface="Times New Roman"/>
              </a:rPr>
              <a:t>介绍了“</a:t>
            </a:r>
            <a:r>
              <a:rPr lang="en-US" altLang="zh-CN" sz="2400" kern="100" dirty="0" smtClean="0">
                <a:latin typeface="Times New Roman"/>
                <a:cs typeface="Times New Roman"/>
              </a:rPr>
              <a:t>Feel of China”</a:t>
            </a:r>
            <a:r>
              <a:rPr lang="zh-CN" altLang="en-US" sz="2400" kern="100" dirty="0" smtClean="0">
                <a:latin typeface="Times New Roman"/>
                <a:cs typeface="Times New Roman"/>
              </a:rPr>
              <a:t>短视频征集活动的相关信息，条理清晰，信息量充足。</a:t>
            </a:r>
          </a:p>
          <a:p>
            <a:pPr>
              <a:lnSpc>
                <a:spcPts val="3600"/>
              </a:lnSpc>
            </a:pPr>
            <a:r>
              <a:rPr lang="zh-CN" altLang="en-US" sz="2400" kern="100" dirty="0" smtClean="0">
                <a:latin typeface="Times New Roman"/>
                <a:cs typeface="Times New Roman"/>
              </a:rPr>
              <a:t>        邮件中不仅说明了活动的性质，还具体到了参赛作品的内容要求，这可以帮助</a:t>
            </a:r>
            <a:r>
              <a:rPr lang="en-US" altLang="zh-CN" sz="2400" kern="100" dirty="0" smtClean="0">
                <a:latin typeface="Times New Roman"/>
                <a:cs typeface="Times New Roman"/>
              </a:rPr>
              <a:t>Chris</a:t>
            </a:r>
            <a:r>
              <a:rPr lang="zh-CN" altLang="en-US" sz="2400" kern="100" dirty="0" smtClean="0">
                <a:latin typeface="Times New Roman"/>
                <a:cs typeface="Times New Roman"/>
              </a:rPr>
              <a:t>快速把握活动的核心。同时，通过赞扬</a:t>
            </a:r>
            <a:r>
              <a:rPr lang="en-US" altLang="zh-CN" sz="2400" kern="100" dirty="0" smtClean="0">
                <a:latin typeface="Times New Roman"/>
                <a:cs typeface="Times New Roman"/>
              </a:rPr>
              <a:t>Chris</a:t>
            </a:r>
            <a:r>
              <a:rPr lang="zh-CN" altLang="en-US" sz="2400" kern="100" dirty="0" smtClean="0">
                <a:latin typeface="Times New Roman"/>
                <a:cs typeface="Times New Roman"/>
              </a:rPr>
              <a:t>的创造力和独特视角，表达了对他参加比赛能制作出特别作品的期待和信心，这种正面的鼓励对于</a:t>
            </a:r>
            <a:r>
              <a:rPr lang="en-US" altLang="zh-CN" sz="2400" kern="100" dirty="0" smtClean="0">
                <a:latin typeface="Times New Roman"/>
                <a:cs typeface="Times New Roman"/>
              </a:rPr>
              <a:t>Chris</a:t>
            </a:r>
            <a:r>
              <a:rPr lang="zh-CN" altLang="en-US" sz="2400" kern="100" dirty="0" smtClean="0">
                <a:latin typeface="Times New Roman"/>
                <a:cs typeface="Times New Roman"/>
              </a:rPr>
              <a:t>来说是一个很好的动力。</a:t>
            </a:r>
          </a:p>
          <a:p>
            <a:pPr>
              <a:lnSpc>
                <a:spcPts val="3600"/>
              </a:lnSpc>
            </a:pPr>
            <a:r>
              <a:rPr lang="zh-CN" altLang="en-US" sz="2400" kern="100" dirty="0" smtClean="0">
                <a:latin typeface="Times New Roman"/>
                <a:cs typeface="Times New Roman"/>
              </a:rPr>
              <a:t>        另外，邮件的语气友好、诚恳，通过提供帮助和期待回音的方式，加强了与</a:t>
            </a:r>
            <a:r>
              <a:rPr lang="en-US" altLang="zh-CN" sz="2400" kern="100" dirty="0" smtClean="0">
                <a:latin typeface="Times New Roman"/>
                <a:cs typeface="Times New Roman"/>
              </a:rPr>
              <a:t>Chris</a:t>
            </a:r>
            <a:r>
              <a:rPr lang="zh-CN" altLang="en-US" sz="2400" kern="100" dirty="0" smtClean="0">
                <a:latin typeface="Times New Roman"/>
                <a:cs typeface="Times New Roman"/>
              </a:rPr>
              <a:t>的联系，显得既不过分强求也不冷漠，很好地把握了语气的平衡。</a:t>
            </a:r>
          </a:p>
          <a:p>
            <a:pPr>
              <a:lnSpc>
                <a:spcPts val="3600"/>
              </a:lnSpc>
            </a:pPr>
            <a:r>
              <a:rPr lang="zh-CN" altLang="en-US" sz="2400" kern="100" dirty="0" smtClean="0">
                <a:latin typeface="Times New Roman"/>
                <a:cs typeface="Times New Roman"/>
              </a:rPr>
              <a:t>        如果要进一步完善，邮件</a:t>
            </a:r>
            <a:r>
              <a:rPr lang="zh-CN" altLang="en-US" sz="2400" kern="100" dirty="0" smtClean="0">
                <a:latin typeface="Times New Roman"/>
                <a:cs typeface="Times New Roman"/>
              </a:rPr>
              <a:t>能够稍微表现出对</a:t>
            </a:r>
            <a:r>
              <a:rPr lang="en-US" altLang="zh-CN" sz="2400" kern="100" dirty="0" smtClean="0">
                <a:latin typeface="Times New Roman"/>
                <a:cs typeface="Times New Roman"/>
              </a:rPr>
              <a:t>Chris</a:t>
            </a:r>
            <a:r>
              <a:rPr lang="zh-CN" altLang="en-US" sz="2400" kern="100" dirty="0" smtClean="0">
                <a:latin typeface="Times New Roman"/>
                <a:cs typeface="Times New Roman"/>
              </a:rPr>
              <a:t>近期生活的关心，或者附上一些参赛作品的示例，可能会让邮件更加贴心和实用。</a:t>
            </a:r>
          </a:p>
        </p:txBody>
      </p:sp>
    </p:spTree>
    <p:extLst>
      <p:ext uri="{BB962C8B-B14F-4D97-AF65-F5344CB8AC3E}">
        <p14:creationId xmlns:p14="http://schemas.microsoft.com/office/powerpoint/2010/main" val="63939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40" y="-27384"/>
            <a:ext cx="11089232" cy="6986528"/>
          </a:xfrm>
          <a:prstGeom prst="rect">
            <a:avLst/>
          </a:prstGeom>
          <a:noFill/>
        </p:spPr>
        <p:txBody>
          <a:bodyPr wrap="square" rtlCol="0">
            <a:spAutoFit/>
          </a:bodyPr>
          <a:lstStyle/>
          <a:p>
            <a:r>
              <a:rPr lang="en-US" altLang="zh-CN" sz="2800" kern="100" dirty="0">
                <a:latin typeface="Times New Roman"/>
                <a:cs typeface="Times New Roman"/>
              </a:rPr>
              <a:t>Dear Chris,</a:t>
            </a:r>
          </a:p>
          <a:p>
            <a:r>
              <a:rPr lang="en-US" altLang="zh-CN" sz="2800" kern="100" dirty="0" smtClean="0">
                <a:latin typeface="Times New Roman"/>
                <a:cs typeface="Times New Roman"/>
              </a:rPr>
              <a:t>    </a:t>
            </a:r>
            <a:r>
              <a:rPr lang="en-US" altLang="zh-CN" sz="2800" kern="100" dirty="0" smtClean="0">
                <a:solidFill>
                  <a:srgbClr val="0000FF"/>
                </a:solidFill>
                <a:latin typeface="Times New Roman"/>
                <a:cs typeface="Times New Roman"/>
              </a:rPr>
              <a:t>I </a:t>
            </a:r>
            <a:r>
              <a:rPr lang="en-US" altLang="zh-CN" sz="2800" kern="100" dirty="0">
                <a:solidFill>
                  <a:srgbClr val="0000FF"/>
                </a:solidFill>
                <a:latin typeface="Times New Roman"/>
                <a:cs typeface="Times New Roman"/>
              </a:rPr>
              <a:t>hope this message finds you well</a:t>
            </a:r>
            <a:r>
              <a:rPr lang="en-US" altLang="zh-CN" sz="2800" kern="100" dirty="0">
                <a:latin typeface="Times New Roman"/>
                <a:cs typeface="Times New Roman"/>
              </a:rPr>
              <a:t>. </a:t>
            </a:r>
            <a:r>
              <a:rPr lang="en-US" altLang="zh-CN" sz="2800" kern="100" dirty="0" smtClean="0">
                <a:latin typeface="Times New Roman"/>
                <a:cs typeface="Times New Roman"/>
              </a:rPr>
              <a:t>I’m delighted to </a:t>
            </a:r>
            <a:r>
              <a:rPr lang="en-US" altLang="zh-CN" sz="2800" kern="100" dirty="0">
                <a:solidFill>
                  <a:srgbClr val="0000FF"/>
                </a:solidFill>
                <a:latin typeface="Times New Roman"/>
                <a:cs typeface="Times New Roman"/>
              </a:rPr>
              <a:t>tell you about an exciting opportunity </a:t>
            </a:r>
            <a:r>
              <a:rPr lang="en-US" altLang="zh-CN" sz="2800" kern="100" dirty="0" smtClean="0">
                <a:solidFill>
                  <a:srgbClr val="0000FF"/>
                </a:solidFill>
                <a:latin typeface="Times New Roman"/>
                <a:cs typeface="Times New Roman"/>
              </a:rPr>
              <a:t>that’s </a:t>
            </a:r>
            <a:r>
              <a:rPr lang="en-US" altLang="zh-CN" sz="2800" kern="100" dirty="0">
                <a:solidFill>
                  <a:srgbClr val="0000FF"/>
                </a:solidFill>
                <a:latin typeface="Times New Roman"/>
                <a:cs typeface="Times New Roman"/>
              </a:rPr>
              <a:t>right up your alley</a:t>
            </a:r>
            <a:r>
              <a:rPr lang="en-US" altLang="zh-CN" sz="2800" kern="100" dirty="0">
                <a:latin typeface="Times New Roman"/>
                <a:cs typeface="Times New Roman"/>
              </a:rPr>
              <a:t>: our city TV station is holding a short video contest </a:t>
            </a:r>
            <a:r>
              <a:rPr lang="en-US" altLang="zh-CN" sz="2800" kern="100" dirty="0">
                <a:solidFill>
                  <a:srgbClr val="0000FF"/>
                </a:solidFill>
                <a:latin typeface="Times New Roman"/>
                <a:cs typeface="Times New Roman"/>
              </a:rPr>
              <a:t>called “Feel of China” aimed at international students</a:t>
            </a:r>
            <a:r>
              <a:rPr lang="en-US" altLang="zh-CN" sz="2800" kern="100" dirty="0">
                <a:latin typeface="Times New Roman"/>
                <a:cs typeface="Times New Roman"/>
              </a:rPr>
              <a:t>.</a:t>
            </a:r>
          </a:p>
          <a:p>
            <a:r>
              <a:rPr lang="en-US" altLang="zh-CN" sz="2800" kern="100" dirty="0">
                <a:latin typeface="Times New Roman"/>
                <a:cs typeface="Times New Roman"/>
              </a:rPr>
              <a:t>    </a:t>
            </a:r>
            <a:r>
              <a:rPr lang="en-US" altLang="zh-CN" sz="2800" kern="100" dirty="0" smtClean="0">
                <a:latin typeface="Times New Roman"/>
                <a:cs typeface="Times New Roman"/>
              </a:rPr>
              <a:t>They’re </a:t>
            </a:r>
            <a:r>
              <a:rPr lang="en-US" altLang="zh-CN" sz="2800" kern="100" dirty="0">
                <a:solidFill>
                  <a:srgbClr val="0000FF"/>
                </a:solidFill>
                <a:latin typeface="Times New Roman"/>
                <a:cs typeface="Times New Roman"/>
              </a:rPr>
              <a:t>inviting you to capture and share those spontaneous moments or breathtaking experiences </a:t>
            </a:r>
            <a:r>
              <a:rPr lang="en-US" altLang="zh-CN" sz="2800" kern="100" dirty="0" smtClean="0">
                <a:solidFill>
                  <a:srgbClr val="0000FF"/>
                </a:solidFill>
                <a:latin typeface="Times New Roman"/>
                <a:cs typeface="Times New Roman"/>
              </a:rPr>
              <a:t>you’ve </a:t>
            </a:r>
            <a:r>
              <a:rPr lang="en-US" altLang="zh-CN" sz="2800" kern="100" dirty="0">
                <a:solidFill>
                  <a:srgbClr val="0000FF"/>
                </a:solidFill>
                <a:latin typeface="Times New Roman"/>
                <a:cs typeface="Times New Roman"/>
              </a:rPr>
              <a:t>encountered in China, all in a 5-minute video</a:t>
            </a:r>
            <a:r>
              <a:rPr lang="en-US" altLang="zh-CN" sz="2800" kern="100" dirty="0">
                <a:latin typeface="Times New Roman"/>
                <a:cs typeface="Times New Roman"/>
              </a:rPr>
              <a:t>. There are </a:t>
            </a:r>
            <a:r>
              <a:rPr lang="en-US" altLang="zh-CN" sz="2800" kern="100" dirty="0">
                <a:solidFill>
                  <a:srgbClr val="0000FF"/>
                </a:solidFill>
                <a:latin typeface="Times New Roman"/>
                <a:cs typeface="Times New Roman"/>
              </a:rPr>
              <a:t>no boundaries in terms of themes or genres - let your creativity run wild! </a:t>
            </a:r>
            <a:r>
              <a:rPr lang="en-US" altLang="zh-CN" sz="2800" kern="100" dirty="0">
                <a:latin typeface="Times New Roman"/>
                <a:cs typeface="Times New Roman"/>
              </a:rPr>
              <a:t>Imagine showcasing the places, stories, or people of China that have </a:t>
            </a:r>
            <a:r>
              <a:rPr lang="en-US" altLang="zh-CN" sz="2800" kern="100" dirty="0">
                <a:solidFill>
                  <a:srgbClr val="0000FF"/>
                </a:solidFill>
                <a:latin typeface="Times New Roman"/>
                <a:cs typeface="Times New Roman"/>
              </a:rPr>
              <a:t>touched</a:t>
            </a:r>
            <a:r>
              <a:rPr lang="en-US" altLang="zh-CN" sz="2800" kern="100" dirty="0">
                <a:latin typeface="Times New Roman"/>
                <a:cs typeface="Times New Roman"/>
              </a:rPr>
              <a:t> </a:t>
            </a:r>
            <a:r>
              <a:rPr lang="en-US" altLang="zh-CN" sz="2800" kern="100" dirty="0">
                <a:solidFill>
                  <a:srgbClr val="0000FF"/>
                </a:solidFill>
                <a:latin typeface="Times New Roman"/>
                <a:cs typeface="Times New Roman"/>
              </a:rPr>
              <a:t>your heart</a:t>
            </a:r>
            <a:r>
              <a:rPr lang="en-US" altLang="zh-CN" sz="2800" kern="100" dirty="0">
                <a:latin typeface="Times New Roman"/>
                <a:cs typeface="Times New Roman"/>
              </a:rPr>
              <a:t>. But hurry, the deadline for submissions is March </a:t>
            </a:r>
            <a:r>
              <a:rPr lang="en-US" altLang="zh-CN" sz="2800" kern="100" dirty="0" smtClean="0">
                <a:latin typeface="Times New Roman"/>
                <a:cs typeface="Times New Roman"/>
              </a:rPr>
              <a:t>29th</a:t>
            </a:r>
            <a:r>
              <a:rPr lang="en-US" altLang="zh-CN" sz="2800" kern="100" dirty="0">
                <a:latin typeface="Times New Roman"/>
                <a:cs typeface="Times New Roman"/>
              </a:rPr>
              <a:t>, 2024.</a:t>
            </a:r>
          </a:p>
          <a:p>
            <a:r>
              <a:rPr lang="en-US" altLang="zh-CN" sz="2800" kern="100" dirty="0">
                <a:latin typeface="Times New Roman"/>
                <a:cs typeface="Times New Roman"/>
              </a:rPr>
              <a:t>    I bet your perspective is as unique as it is inspiring, and </a:t>
            </a:r>
            <a:r>
              <a:rPr lang="en-US" altLang="zh-CN" sz="2800" kern="100" dirty="0">
                <a:solidFill>
                  <a:srgbClr val="0000FF"/>
                </a:solidFill>
                <a:latin typeface="Times New Roman"/>
                <a:cs typeface="Times New Roman"/>
              </a:rPr>
              <a:t>I </a:t>
            </a:r>
            <a:r>
              <a:rPr lang="en-US" altLang="zh-CN" sz="2800" kern="100" dirty="0" smtClean="0">
                <a:solidFill>
                  <a:srgbClr val="0000FF"/>
                </a:solidFill>
                <a:latin typeface="Times New Roman"/>
                <a:cs typeface="Times New Roman"/>
              </a:rPr>
              <a:t>can’t </a:t>
            </a:r>
            <a:r>
              <a:rPr lang="en-US" altLang="zh-CN" sz="2800" kern="100" dirty="0">
                <a:solidFill>
                  <a:srgbClr val="0000FF"/>
                </a:solidFill>
                <a:latin typeface="Times New Roman"/>
                <a:cs typeface="Times New Roman"/>
              </a:rPr>
              <a:t>wait to see your vision come to life on the screen</a:t>
            </a:r>
            <a:r>
              <a:rPr lang="en-US" altLang="zh-CN" sz="2800" kern="100" dirty="0">
                <a:latin typeface="Times New Roman"/>
                <a:cs typeface="Times New Roman"/>
              </a:rPr>
              <a:t>. Do consider participating; </a:t>
            </a:r>
            <a:r>
              <a:rPr lang="en-US" altLang="zh-CN" sz="2800" kern="100" dirty="0">
                <a:solidFill>
                  <a:srgbClr val="0000FF"/>
                </a:solidFill>
                <a:latin typeface="Times New Roman"/>
                <a:cs typeface="Times New Roman"/>
              </a:rPr>
              <a:t>it would be a chance to share a piece of your journey with a wider audience</a:t>
            </a:r>
            <a:r>
              <a:rPr lang="en-US" altLang="zh-CN" sz="2800" kern="100" dirty="0">
                <a:latin typeface="Times New Roman"/>
                <a:cs typeface="Times New Roman"/>
              </a:rPr>
              <a:t>. </a:t>
            </a:r>
            <a:r>
              <a:rPr lang="en-US" altLang="zh-CN" sz="2800" kern="100" dirty="0" smtClean="0">
                <a:latin typeface="Times New Roman"/>
                <a:cs typeface="Times New Roman"/>
              </a:rPr>
              <a:t>I’m </a:t>
            </a:r>
            <a:r>
              <a:rPr lang="en-US" altLang="zh-CN" sz="2800" kern="100" dirty="0">
                <a:latin typeface="Times New Roman"/>
                <a:cs typeface="Times New Roman"/>
              </a:rPr>
              <a:t>looking forward to hearing about your decision.</a:t>
            </a:r>
          </a:p>
          <a:p>
            <a:r>
              <a:rPr lang="en-US" altLang="zh-CN" sz="2800" kern="100" dirty="0" smtClean="0">
                <a:latin typeface="Times New Roman"/>
                <a:cs typeface="Times New Roman"/>
              </a:rPr>
              <a:t>    Warm </a:t>
            </a:r>
            <a:r>
              <a:rPr lang="en-US" altLang="zh-CN" sz="2800" kern="100" dirty="0">
                <a:latin typeface="Times New Roman"/>
                <a:cs typeface="Times New Roman"/>
              </a:rPr>
              <a:t>regards,</a:t>
            </a:r>
          </a:p>
          <a:p>
            <a:pPr algn="r"/>
            <a:r>
              <a:rPr lang="en-US" altLang="zh-CN" sz="2800" kern="100" dirty="0">
                <a:latin typeface="Times New Roman"/>
                <a:cs typeface="Times New Roman"/>
              </a:rPr>
              <a:t>Li </a:t>
            </a:r>
            <a:r>
              <a:rPr lang="en-US" altLang="zh-CN" sz="2800" kern="100" dirty="0" err="1">
                <a:latin typeface="Times New Roman"/>
                <a:cs typeface="Times New Roman"/>
              </a:rPr>
              <a:t>Hua</a:t>
            </a:r>
            <a:endParaRPr lang="en-US" altLang="zh-CN" sz="2800" kern="100" dirty="0">
              <a:latin typeface="Times New Roman"/>
              <a:cs typeface="Times New Roman"/>
            </a:endParaRPr>
          </a:p>
        </p:txBody>
      </p:sp>
      <p:sp>
        <p:nvSpPr>
          <p:cNvPr id="2" name="TextBox 1"/>
          <p:cNvSpPr txBox="1"/>
          <p:nvPr/>
        </p:nvSpPr>
        <p:spPr>
          <a:xfrm>
            <a:off x="9253264" y="-27384"/>
            <a:ext cx="1872208" cy="523220"/>
          </a:xfrm>
          <a:prstGeom prst="rect">
            <a:avLst/>
          </a:prstGeom>
          <a:solidFill>
            <a:schemeClr val="accent6">
              <a:lumMod val="20000"/>
              <a:lumOff val="80000"/>
            </a:schemeClr>
          </a:solidFill>
        </p:spPr>
        <p:txBody>
          <a:bodyPr wrap="square" rtlCol="0">
            <a:spAutoFit/>
          </a:bodyPr>
          <a:lstStyle/>
          <a:p>
            <a:pPr algn="ctr"/>
            <a:r>
              <a:rPr lang="zh-CN" altLang="en-US" sz="2800" b="1" dirty="0" smtClean="0">
                <a:solidFill>
                  <a:srgbClr val="FF0000"/>
                </a:solidFill>
              </a:rPr>
              <a:t>下水作文</a:t>
            </a:r>
            <a:r>
              <a:rPr lang="en-US" altLang="zh-CN" sz="2800" b="1" dirty="0" smtClean="0">
                <a:solidFill>
                  <a:srgbClr val="FF0000"/>
                </a:solidFill>
              </a:rPr>
              <a:t>2</a:t>
            </a:r>
            <a:endParaRPr lang="zh-CN" altLang="en-US" sz="2800" b="1" dirty="0">
              <a:solidFill>
                <a:srgbClr val="FF0000"/>
              </a:solidFill>
            </a:endParaRPr>
          </a:p>
        </p:txBody>
      </p:sp>
    </p:spTree>
    <p:extLst>
      <p:ext uri="{BB962C8B-B14F-4D97-AF65-F5344CB8AC3E}">
        <p14:creationId xmlns:p14="http://schemas.microsoft.com/office/powerpoint/2010/main" val="327276650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1926</Words>
  <Application>Microsoft Office PowerPoint</Application>
  <PresentationFormat>自定义</PresentationFormat>
  <Paragraphs>80</Paragraphs>
  <Slides>12</Slides>
  <Notes>2</Notes>
  <HiddenSlides>0</HiddenSlides>
  <MMClips>0</MMClips>
  <ScaleCrop>false</ScaleCrop>
  <HeadingPairs>
    <vt:vector size="4" baseType="variant">
      <vt:variant>
        <vt:lpstr>主题</vt:lpstr>
      </vt:variant>
      <vt:variant>
        <vt:i4>1</vt:i4>
      </vt:variant>
      <vt:variant>
        <vt:lpstr>幻灯片标题</vt:lpstr>
      </vt:variant>
      <vt:variant>
        <vt:i4>12</vt:i4>
      </vt:variant>
    </vt:vector>
  </HeadingPairs>
  <TitlesOfParts>
    <vt:vector size="13" baseType="lpstr">
      <vt:lpstr>Office 主题​​</vt:lpstr>
      <vt:lpstr>24年3月15日云南省高三统测之应用文写作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24年3月15日云南省高三统测之应用文写作</dc:title>
  <dc:creator>微软用户</dc:creator>
  <cp:lastModifiedBy>微软用户</cp:lastModifiedBy>
  <cp:revision>34</cp:revision>
  <dcterms:created xsi:type="dcterms:W3CDTF">2024-03-25T01:26:19Z</dcterms:created>
  <dcterms:modified xsi:type="dcterms:W3CDTF">2024-04-03T11:09:41Z</dcterms:modified>
</cp:coreProperties>
</file>