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77" r:id="rId3"/>
    <p:sldId id="257" r:id="rId4"/>
    <p:sldId id="258" r:id="rId5"/>
    <p:sldId id="322" r:id="rId6"/>
    <p:sldId id="264" r:id="rId7"/>
    <p:sldId id="260" r:id="rId8"/>
    <p:sldId id="265" r:id="rId9"/>
    <p:sldId id="261" r:id="rId10"/>
    <p:sldId id="323" r:id="rId11"/>
    <p:sldId id="266" r:id="rId12"/>
    <p:sldId id="262" r:id="rId13"/>
    <p:sldId id="263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320" r:id="rId24"/>
    <p:sldId id="276" r:id="rId25"/>
    <p:sldId id="277" r:id="rId26"/>
    <p:sldId id="282" r:id="rId27"/>
    <p:sldId id="278" r:id="rId28"/>
    <p:sldId id="279" r:id="rId29"/>
    <p:sldId id="283" r:id="rId30"/>
    <p:sldId id="280" r:id="rId31"/>
    <p:sldId id="319" r:id="rId32"/>
    <p:sldId id="281" r:id="rId33"/>
    <p:sldId id="284" r:id="rId34"/>
    <p:sldId id="318" r:id="rId35"/>
    <p:sldId id="285" r:id="rId36"/>
    <p:sldId id="286" r:id="rId37"/>
    <p:sldId id="289" r:id="rId38"/>
    <p:sldId id="287" r:id="rId39"/>
    <p:sldId id="288" r:id="rId40"/>
    <p:sldId id="290" r:id="rId41"/>
    <p:sldId id="291" r:id="rId42"/>
    <p:sldId id="292" r:id="rId43"/>
    <p:sldId id="293" r:id="rId44"/>
    <p:sldId id="294" r:id="rId45"/>
    <p:sldId id="296" r:id="rId46"/>
    <p:sldId id="297" r:id="rId47"/>
    <p:sldId id="312" r:id="rId48"/>
    <p:sldId id="303" r:id="rId49"/>
    <p:sldId id="313" r:id="rId50"/>
    <p:sldId id="304" r:id="rId51"/>
    <p:sldId id="314" r:id="rId52"/>
    <p:sldId id="305" r:id="rId53"/>
    <p:sldId id="315" r:id="rId54"/>
    <p:sldId id="306" r:id="rId55"/>
    <p:sldId id="316" r:id="rId56"/>
    <p:sldId id="307" r:id="rId57"/>
    <p:sldId id="308" r:id="rId58"/>
    <p:sldId id="376" r:id="rId5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" initials="M" lastIdx="0" clrIdx="0"/>
  <p:cmAuthor id="75" name="作者" initials="A" lastIdx="0" clrIdx="24"/>
  <p:cmAuthor id="2" name="vfy" initials="v" lastIdx="0" clrIdx="1"/>
  <p:cmAuthor id="0" name="PC" initials="P" lastIdx="5" clrIdx="0"/>
  <p:cmAuthor id="3" name="张达" initials="张" lastIdx="0" clrIdx="1"/>
  <p:cmAuthor id="4" name="dell" initials="d" lastIdx="0" clrIdx="2"/>
  <p:cmAuthor id="5" name="Administrator" initials="A" lastIdx="0" clrIdx="4"/>
  <p:cmAuthor id="6" name="lenovo" initials="l" lastIdx="0" clrIdx="0"/>
  <p:cmAuthor id="7" name="雨林木风" initials="雨" lastIdx="0" clrIdx="0"/>
  <p:cmAuthor id="8" name="未知用户3" initials="未" lastIdx="0" clrIdx="0"/>
  <p:cmAuthor id="9" name="未知用户5" initials="未" lastIdx="0" clrIdx="0"/>
  <p:cmAuthor id="10" name="未知用户4" initials="未" lastIdx="0" clrIdx="0"/>
  <p:cmAuthor id="11" name="Admin" initials="A" lastIdx="0" clrIdx="0"/>
  <p:cmAuthor id="13" name="CommUser" initials="C" lastIdx="0" clrIdx="0"/>
  <p:cmAuthor id="14" name="zq" initials="z" lastIdx="0" clrIdx="0"/>
  <p:cmAuthor id="15" name="viola_yang" initials="v" lastIdx="0" clrIdx="0"/>
  <p:cmAuthor id="16" name="志龙 姜" initials="志" lastIdx="0" clrIdx="0"/>
  <p:cmAuthor id="17" name="SHMILY" initials="S" lastIdx="0" clrIdx="0"/>
  <p:cmAuthor id="18" name="admin" initials="a" lastIdx="0" clrIdx="0"/>
  <p:cmAuthor id="19" name="Tracy Chen" initials="T" lastIdx="0" clrIdx="0"/>
  <p:cmAuthor id="20" name="dongwc0205" initials="d" lastIdx="0" clrIdx="15"/>
  <p:cmAuthor id="21" name="Hi_ Young" initials="H" lastIdx="0" clrIdx="0"/>
  <p:cmAuthor id="22" name="pangyt" initials="p" lastIdx="0" clrIdx="0"/>
  <p:cmAuthor id="23" name="easonyoun" initials="e" lastIdx="0" clrIdx="0"/>
  <p:cmAuthor id="24" name="zhouyangfan" initials="z" lastIdx="0" clrIdx="0"/>
  <p:cmAuthor id="25" name="tplife" initials="t" lastIdx="0" clrIdx="0"/>
  <p:cmAuthor id="26" name="??" initials="?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79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3" Type="http://schemas.openxmlformats.org/officeDocument/2006/relationships/commentAuthors" Target="commentAuthors.xml"/><Relationship Id="rId62" Type="http://schemas.openxmlformats.org/officeDocument/2006/relationships/tableStyles" Target="tableStyles.xml"/><Relationship Id="rId61" Type="http://schemas.openxmlformats.org/officeDocument/2006/relationships/viewProps" Target="viewProps.xml"/><Relationship Id="rId60" Type="http://schemas.openxmlformats.org/officeDocument/2006/relationships/presProps" Target="presProps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jpe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3" Type="http://schemas.openxmlformats.org/officeDocument/2006/relationships/image" Target="../media/image5.png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3" Type="http://schemas.openxmlformats.org/officeDocument/2006/relationships/image" Target="../media/image5.png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3" Type="http://schemas.openxmlformats.org/officeDocument/2006/relationships/image" Target="../media/image5.png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jpeg"/><Relationship Id="rId3" Type="http://schemas.openxmlformats.org/officeDocument/2006/relationships/image" Target="../media/image5.png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5.png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image" Target="../media/image5.png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jpeg"/><Relationship Id="rId3" Type="http://schemas.openxmlformats.org/officeDocument/2006/relationships/image" Target="../media/image5.png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6" Type="http://schemas.openxmlformats.org/officeDocument/2006/relationships/tags" Target="../tags/tag96.xml"/><Relationship Id="rId5" Type="http://schemas.openxmlformats.org/officeDocument/2006/relationships/image" Target="../media/image21.png"/><Relationship Id="rId4" Type="http://schemas.openxmlformats.org/officeDocument/2006/relationships/tags" Target="../tags/tag95.xml"/><Relationship Id="rId3" Type="http://schemas.openxmlformats.org/officeDocument/2006/relationships/image" Target="../media/image5.png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3" Type="http://schemas.openxmlformats.org/officeDocument/2006/relationships/image" Target="../media/image5.png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jpeg"/><Relationship Id="rId3" Type="http://schemas.openxmlformats.org/officeDocument/2006/relationships/image" Target="../media/image5.png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4.png"/><Relationship Id="rId1" Type="http://schemas.openxmlformats.org/officeDocument/2006/relationships/tags" Target="../tags/tag6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tags" Target="../tags/tag103.xml"/><Relationship Id="rId3" Type="http://schemas.openxmlformats.org/officeDocument/2006/relationships/image" Target="../media/image5.png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jpeg"/><Relationship Id="rId3" Type="http://schemas.openxmlformats.org/officeDocument/2006/relationships/image" Target="../media/image5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jpeg"/><Relationship Id="rId3" Type="http://schemas.openxmlformats.org/officeDocument/2006/relationships/image" Target="../media/image5.png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jpeg"/><Relationship Id="rId3" Type="http://schemas.openxmlformats.org/officeDocument/2006/relationships/image" Target="../media/image5.png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5.png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5.png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jpeg"/><Relationship Id="rId3" Type="http://schemas.openxmlformats.org/officeDocument/2006/relationships/image" Target="../media/image5.png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tags" Target="../tags/tag118.xml"/><Relationship Id="rId3" Type="http://schemas.openxmlformats.org/officeDocument/2006/relationships/image" Target="../media/image5.png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tags" Target="../tags/tag121.xml"/><Relationship Id="rId3" Type="http://schemas.openxmlformats.org/officeDocument/2006/relationships/image" Target="../media/image5.png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GIF"/><Relationship Id="rId3" Type="http://schemas.openxmlformats.org/officeDocument/2006/relationships/image" Target="../media/image5.png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tags" Target="../tags/tag126.xml"/><Relationship Id="rId3" Type="http://schemas.openxmlformats.org/officeDocument/2006/relationships/image" Target="../media/image5.png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1.jpeg"/><Relationship Id="rId3" Type="http://schemas.openxmlformats.org/officeDocument/2006/relationships/image" Target="../media/image5.png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jpeg"/><Relationship Id="rId3" Type="http://schemas.openxmlformats.org/officeDocument/2006/relationships/image" Target="../media/image5.png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jpeg"/><Relationship Id="rId3" Type="http://schemas.openxmlformats.org/officeDocument/2006/relationships/image" Target="../media/image5.png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5.png"/><Relationship Id="rId2" Type="http://schemas.openxmlformats.org/officeDocument/2006/relationships/tags" Target="../tags/tag134.xml"/><Relationship Id="rId1" Type="http://schemas.openxmlformats.org/officeDocument/2006/relationships/tags" Target="../tags/tag133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6.jpeg"/><Relationship Id="rId3" Type="http://schemas.openxmlformats.org/officeDocument/2006/relationships/image" Target="../media/image5.png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jpeg"/><Relationship Id="rId3" Type="http://schemas.openxmlformats.org/officeDocument/2006/relationships/image" Target="../media/image5.png"/><Relationship Id="rId2" Type="http://schemas.openxmlformats.org/officeDocument/2006/relationships/tags" Target="../tags/tag138.xml"/><Relationship Id="rId1" Type="http://schemas.openxmlformats.org/officeDocument/2006/relationships/tags" Target="../tags/tag137.xml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8.jpeg"/><Relationship Id="rId3" Type="http://schemas.openxmlformats.org/officeDocument/2006/relationships/image" Target="../media/image5.png"/><Relationship Id="rId2" Type="http://schemas.openxmlformats.org/officeDocument/2006/relationships/tags" Target="../tags/tag140.xml"/><Relationship Id="rId1" Type="http://schemas.openxmlformats.org/officeDocument/2006/relationships/tags" Target="../tags/tag139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9.jpeg"/><Relationship Id="rId3" Type="http://schemas.openxmlformats.org/officeDocument/2006/relationships/image" Target="../media/image5.png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0.jpeg"/><Relationship Id="rId3" Type="http://schemas.openxmlformats.org/officeDocument/2006/relationships/image" Target="../media/image5.png"/><Relationship Id="rId2" Type="http://schemas.openxmlformats.org/officeDocument/2006/relationships/tags" Target="../tags/tag144.xml"/><Relationship Id="rId1" Type="http://schemas.openxmlformats.org/officeDocument/2006/relationships/tags" Target="../tags/tag14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5.png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tags" Target="../tags/tag147.xml"/><Relationship Id="rId3" Type="http://schemas.openxmlformats.org/officeDocument/2006/relationships/image" Target="../media/image5.png"/><Relationship Id="rId2" Type="http://schemas.openxmlformats.org/officeDocument/2006/relationships/tags" Target="../tags/tag146.xml"/><Relationship Id="rId1" Type="http://schemas.openxmlformats.org/officeDocument/2006/relationships/tags" Target="../tags/tag145.xml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2.jpeg"/><Relationship Id="rId3" Type="http://schemas.openxmlformats.org/officeDocument/2006/relationships/image" Target="../media/image5.png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3" Type="http://schemas.openxmlformats.org/officeDocument/2006/relationships/image" Target="../media/image5.png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tags" Target="../tags/tag154.xml"/><Relationship Id="rId3" Type="http://schemas.openxmlformats.org/officeDocument/2006/relationships/image" Target="../media/image5.png"/><Relationship Id="rId2" Type="http://schemas.openxmlformats.org/officeDocument/2006/relationships/tags" Target="../tags/tag153.xml"/><Relationship Id="rId1" Type="http://schemas.openxmlformats.org/officeDocument/2006/relationships/tags" Target="../tags/tag152.xml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tags" Target="../tags/tag157.xml"/><Relationship Id="rId3" Type="http://schemas.openxmlformats.org/officeDocument/2006/relationships/image" Target="../media/image5.png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8.jpeg"/><Relationship Id="rId3" Type="http://schemas.openxmlformats.org/officeDocument/2006/relationships/image" Target="../media/image5.png"/><Relationship Id="rId2" Type="http://schemas.openxmlformats.org/officeDocument/2006/relationships/tags" Target="../tags/tag159.xml"/><Relationship Id="rId1" Type="http://schemas.openxmlformats.org/officeDocument/2006/relationships/tags" Target="../tags/tag158.xml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9.png"/><Relationship Id="rId3" Type="http://schemas.openxmlformats.org/officeDocument/2006/relationships/image" Target="../media/image5.png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0.jpeg"/><Relationship Id="rId3" Type="http://schemas.openxmlformats.org/officeDocument/2006/relationships/image" Target="../media/image5.png"/><Relationship Id="rId2" Type="http://schemas.openxmlformats.org/officeDocument/2006/relationships/tags" Target="../tags/tag163.xml"/><Relationship Id="rId1" Type="http://schemas.openxmlformats.org/officeDocument/2006/relationships/tags" Target="../tags/tag162.xml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1.jpeg"/><Relationship Id="rId3" Type="http://schemas.openxmlformats.org/officeDocument/2006/relationships/image" Target="../media/image5.png"/><Relationship Id="rId2" Type="http://schemas.openxmlformats.org/officeDocument/2006/relationships/tags" Target="../tags/tag165.xml"/><Relationship Id="rId1" Type="http://schemas.openxmlformats.org/officeDocument/2006/relationships/tags" Target="../tags/tag164.xml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tags" Target="../tags/tag168.xml"/><Relationship Id="rId3" Type="http://schemas.openxmlformats.org/officeDocument/2006/relationships/image" Target="../media/image5.png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3" Type="http://schemas.openxmlformats.org/officeDocument/2006/relationships/image" Target="../media/image5.png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tags" Target="../tags/tag171.xml"/><Relationship Id="rId3" Type="http://schemas.openxmlformats.org/officeDocument/2006/relationships/image" Target="../media/image5.png"/><Relationship Id="rId2" Type="http://schemas.openxmlformats.org/officeDocument/2006/relationships/tags" Target="../tags/tag170.xml"/><Relationship Id="rId1" Type="http://schemas.openxmlformats.org/officeDocument/2006/relationships/tags" Target="../tags/tag16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6" Type="http://schemas.openxmlformats.org/officeDocument/2006/relationships/tags" Target="../tags/tag175.xml"/><Relationship Id="rId5" Type="http://schemas.openxmlformats.org/officeDocument/2006/relationships/image" Target="../media/image64.png"/><Relationship Id="rId4" Type="http://schemas.openxmlformats.org/officeDocument/2006/relationships/tags" Target="../tags/tag174.xml"/><Relationship Id="rId3" Type="http://schemas.openxmlformats.org/officeDocument/2006/relationships/image" Target="../media/image5.png"/><Relationship Id="rId2" Type="http://schemas.openxmlformats.org/officeDocument/2006/relationships/tags" Target="../tags/tag173.xml"/><Relationship Id="rId1" Type="http://schemas.openxmlformats.org/officeDocument/2006/relationships/tags" Target="../tags/tag172.xml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tags" Target="../tags/tag178.xml"/><Relationship Id="rId3" Type="http://schemas.openxmlformats.org/officeDocument/2006/relationships/image" Target="../media/image5.png"/><Relationship Id="rId2" Type="http://schemas.openxmlformats.org/officeDocument/2006/relationships/tags" Target="../tags/tag177.xml"/><Relationship Id="rId1" Type="http://schemas.openxmlformats.org/officeDocument/2006/relationships/tags" Target="../tags/tag176.xml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tags" Target="../tags/tag181.xml"/><Relationship Id="rId3" Type="http://schemas.openxmlformats.org/officeDocument/2006/relationships/image" Target="../media/image5.png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tags" Target="../tags/tag184.xml"/><Relationship Id="rId3" Type="http://schemas.openxmlformats.org/officeDocument/2006/relationships/image" Target="../media/image5.png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tags" Target="../tags/tag186.xml"/><Relationship Id="rId1" Type="http://schemas.openxmlformats.org/officeDocument/2006/relationships/tags" Target="../tags/tag185.xml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9.jpeg"/><Relationship Id="rId3" Type="http://schemas.openxmlformats.org/officeDocument/2006/relationships/image" Target="../media/image5.png"/><Relationship Id="rId2" Type="http://schemas.openxmlformats.org/officeDocument/2006/relationships/tags" Target="../tags/tag188.xml"/><Relationship Id="rId1" Type="http://schemas.openxmlformats.org/officeDocument/2006/relationships/tags" Target="../tags/tag187.xml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tags" Target="../tags/tag194.xml"/><Relationship Id="rId8" Type="http://schemas.openxmlformats.org/officeDocument/2006/relationships/tags" Target="../tags/tag193.xml"/><Relationship Id="rId7" Type="http://schemas.openxmlformats.org/officeDocument/2006/relationships/tags" Target="../tags/tag192.xml"/><Relationship Id="rId6" Type="http://schemas.microsoft.com/office/2007/relationships/hdphoto" Target="../media/image72.wdp"/><Relationship Id="rId5" Type="http://schemas.openxmlformats.org/officeDocument/2006/relationships/image" Target="../media/image71.png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image" Target="../media/image70.jpe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97.xml"/><Relationship Id="rId11" Type="http://schemas.openxmlformats.org/officeDocument/2006/relationships/tags" Target="../tags/tag196.xml"/><Relationship Id="rId10" Type="http://schemas.openxmlformats.org/officeDocument/2006/relationships/tags" Target="../tags/tag195.xml"/><Relationship Id="rId1" Type="http://schemas.openxmlformats.org/officeDocument/2006/relationships/tags" Target="../tags/tag18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3" Type="http://schemas.openxmlformats.org/officeDocument/2006/relationships/image" Target="../media/image5.png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3" Type="http://schemas.openxmlformats.org/officeDocument/2006/relationships/image" Target="../media/image5.png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5.png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5.png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8255"/>
            <a:ext cx="8755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content/'kɒntent/   n.内容;[pl.]目录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1197165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1.她的钱包掉在地上，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里面的东西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掉了出来。（应、续）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She dropped her purse and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contents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fell out on the floor.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 我相信这些行动将维护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书的内容的真实性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believe these actions would uphold the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authenticity of the book’s content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3.他让人们在沮丧的时候开怀大笑，这样他们就能对自己的生活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感到更满意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 made people laugh at a time when they felt depressed, so they could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feel more content with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their lives.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4.我们不应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只满足于书本知识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，而应把理论应用于实践。（应、续）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We should never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content ourselves with book knowledge only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should apply theory to practice.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5.学会拥抱当下，保持正念可以带来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平静和满足感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Learning to embrace the present moment and be mindful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can bring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 sense of peace and contentment.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6.他脸上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带着不满的表情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，一怒之下冲出了房间。（续）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wore a discontented/dissatisfied expression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on his face,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rushing out of the room in a burst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of anger.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09" name="图片 108"/>
          <p:cNvPicPr/>
          <p:nvPr/>
        </p:nvPicPr>
        <p:blipFill>
          <a:blip r:embed="rId4"/>
          <a:stretch>
            <a:fillRect/>
          </a:stretch>
        </p:blipFill>
        <p:spPr>
          <a:xfrm>
            <a:off x="9246235" y="4650105"/>
            <a:ext cx="2945765" cy="22078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movement/ˈmu:vmənt/    n.动作;运动;活动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1197229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1.卢卡斯扭伤了脚踝，只要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稍微动一下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，他的腿就会一阵剧痛。（续）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Lucas twisted his ankle, and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slightest movement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sent sharp pains shooting through his leg.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2.太极拳是一种古老的中国武术，以其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缓慢、流畅的动作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和深呼吸技巧而闻名。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2024年浙江1月高考应用文“校园课间体育项目推荐征文投稿”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Tai Chi is an ancient Chinese martial art known for its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slow, flowing movements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and deep-breathing techniques.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3.我正要离开，这时蜂鸟出现了。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一阵移动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引起了我的注意。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我转过身，看到同样的蜂鸟在空中盘旋。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2023年1月浙江高考读后续写“蜂鸟情”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was about to leave when the hummingbird appeared.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flash of movement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caught my attention. I turned around the see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same hummingbird hovering in the air.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4.当Chet看到鲨鱼闪闪发光的鱼鳍在水里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慢慢游动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时，他紧张的双腿发软。（续）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Chet’s inside turned to jelly when he saw the shark’s shining fin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moving slowly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through the water.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5.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一瞬间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，他把花给了我妻子，祝我们圣诞快乐，然后离开了。（续）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 one quick motion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he gave my wife the flower, wished us Merry Christmas, and left.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10" name="图片 109"/>
          <p:cNvPicPr/>
          <p:nvPr/>
        </p:nvPicPr>
        <p:blipFill>
          <a:blip r:embed="rId4"/>
          <a:stretch>
            <a:fillRect/>
          </a:stretch>
        </p:blipFill>
        <p:spPr>
          <a:xfrm>
            <a:off x="9525635" y="2249805"/>
            <a:ext cx="2590165" cy="2613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greenhouse/ˈgri:nhaʊs/   n.温室;暖房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994918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在温室里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种植植物可以保护植物免受极端天气、害虫和疾病的侵害，延长季节，提高作物产量。（应）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Growing plants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 a greenhouse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provides protection from extreme weather, pests, and diseases, allowing for extended seasons and improved crop yields.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2.然而，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人为的温室效应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现在已经成为一个大问题。当人们燃烧化石燃料产生大量额外的温室气体时，更多的热能被困在大气中，导致地球表面温度迅速上升。（应）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However,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 the"man</a:t>
            </a:r>
            <a:r>
              <a:rPr lang="en-US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made" greenhouse effect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has now become a big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problem. When people produce huge amounts of extra greenhouse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gases by burning fossil fuels, more heat energy is trapped in the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atmosphere and causes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Earth’s surface temperature to rise quickly.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11" name="图片 110"/>
          <p:cNvPicPr/>
          <p:nvPr/>
        </p:nvPicPr>
        <p:blipFill>
          <a:blip r:embed="rId4"/>
          <a:stretch>
            <a:fillRect/>
          </a:stretch>
        </p:blipFill>
        <p:spPr>
          <a:xfrm>
            <a:off x="9150985" y="3777615"/>
            <a:ext cx="3041015" cy="30803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clean up/kli:n ʌp/   打扫(或清除)干净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971169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1.当双胞胎失望地环顾四周时，他们的父亲出现了。“别慌!”他递给每个人一条干净的毛巾，帮助他们迅速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清理混乱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2021年全国卷I读后续写“母亲节惊喜”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As the twins looked around them in disappointmet, their father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appeared. “Don’t panic!” he handed each one a clean towel,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helping them to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clean up the mess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quickly.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2.更让玛丽亚和彼得吃惊的是，社区里有许多人受到他们努力的鼓舞，主动提出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加入他们的清理工作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。越来越多的人来到海滩收集塑料袋，他们也呼吁其他人不要扔塑料袋或使用塑料袋。（续）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amazed Maria and Peter more was that numerous people in their community, encouraged by their efforts, offered to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join in their clean-up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 More and more people came to the beach to collect plastic bags and they also appealed to others to avoid throwing or using plastic bags.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sz="2400">
              <a:sym typeface="+mn-ea"/>
            </a:endParaRPr>
          </a:p>
        </p:txBody>
      </p:sp>
      <p:pic>
        <p:nvPicPr>
          <p:cNvPr id="112" name="图片 111"/>
          <p:cNvPicPr/>
          <p:nvPr/>
        </p:nvPicPr>
        <p:blipFill>
          <a:blip r:embed="rId4"/>
          <a:stretch>
            <a:fillRect/>
          </a:stretch>
        </p:blipFill>
        <p:spPr>
          <a:xfrm>
            <a:off x="9187815" y="1577975"/>
            <a:ext cx="2792095" cy="22345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67310"/>
            <a:ext cx="92481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suitable/ˈsu:təbl/    adj.合适的;适用的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suitable for/ˈsu:təbl fə(r)/        对……适合的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955802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1.这是一项包容性的运动，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适合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不同的健身水平，可以很容易地调整为高难度或低难度水平。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2024年浙江1月高考应用文“校园课间体育项目推荐征文投稿”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It's an inclusive exercise,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suitable for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different fitness levels, and can be easily adjusted to be more or less challenging.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2.太极的柔和运动可以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适应所有的健身水平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，使每个人都能使用。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2024年浙江1月高考应用文“校园课间体育项目推荐征文投稿”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gentle movement of tai chi can be adapted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suit all fitness levels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making it accessible to everyone.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3.当你被积极的人包围时，你更有可能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效仿他们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，变成一个乐观主义者。（应、续）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When you are surrounded by people who are positive, you are more likely to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follow suit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and turn into an optimist.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13" name="图片 112"/>
          <p:cNvPicPr/>
          <p:nvPr/>
        </p:nvPicPr>
        <p:blipFill>
          <a:blip r:embed="rId4"/>
          <a:stretch>
            <a:fillRect/>
          </a:stretch>
        </p:blipFill>
        <p:spPr>
          <a:xfrm>
            <a:off x="9409430" y="4970780"/>
            <a:ext cx="2707005" cy="1887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图片 113"/>
          <p:cNvPicPr/>
          <p:nvPr/>
        </p:nvPicPr>
        <p:blipFill>
          <a:blip r:embed="rId5"/>
          <a:stretch>
            <a:fillRect/>
          </a:stretch>
        </p:blipFill>
        <p:spPr>
          <a:xfrm>
            <a:off x="9495155" y="1981835"/>
            <a:ext cx="2696845" cy="20421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actually/ˈæktʃuəli/  adv.事实上;的确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1177163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事实上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，他们并不富裕，但伸出援助之手的想法非常强烈。（续）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Actually 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they were not well off, but the urge to lend a supporting hand was stronger.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（用于开始新话题，其实）</a:t>
            </a:r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其实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还有更好的选择。例如，做运动或与朋友交谈不仅可以缓解压力，还可以拉近彼此的距离。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2024广州12月联考“解压方式讨论调查结果的短文投稿”图表作文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There are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actually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better options. For example, doing exercise or talking with friends not only relieve stress but also bring us closer to each other.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(表示强调)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3.你在晚会上玩得开心吗?嗯，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实际上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很无聊。（应、续）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Did you have fun at the party? Well,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actually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it was rather boring.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(用来展示人们想法或观点的对立面)</a:t>
            </a:r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4.最后一块巧克力你吃了吗，山姆?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事实上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，是的，我做了。（续）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Did you eat the last chocolate, Sam?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Actually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,yes, I did.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(承认或坦白)</a:t>
            </a:r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5.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实际结果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与预测的完全不同。（应、续）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actual result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are totally different from those predicted.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15" name="图片 114"/>
          <p:cNvPicPr/>
          <p:nvPr/>
        </p:nvPicPr>
        <p:blipFill>
          <a:blip r:embed="rId4"/>
          <a:stretch>
            <a:fillRect/>
          </a:stretch>
        </p:blipFill>
        <p:spPr>
          <a:xfrm>
            <a:off x="9401175" y="4767580"/>
            <a:ext cx="2790825" cy="20904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challenge/ˈtʃæləndʒ/   n.挑战;艰巨任务 vt.怀疑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1162875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1.然而，在线学习也给我们学习者带来了自律和时间管理方面的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挑战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2021年全国乙卷应用文“Be smart online learners演讲稿”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However, online learning also presents us learners with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challenges </a:t>
            </a:r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 terms of self-discipline and time management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2.通过这种方式，学生们可以和水平相近的同龄人一起练习，并且可以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互相挑战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以提高水平。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2023年全国卷I应用文“外教随机分组反馈信”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This way, students can practice with peers who are at a similar level and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can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challenge each other 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 improve.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3.这项工作耗费了我太多的精力，以至于一种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挑战的感觉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完全压倒了我。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2022年浙江1月高考读后续写“傲娇学霸与迷糊学渣”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work consumed me so much that there was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sense of challenge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that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completely overtook me.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4.起初，我发现掌握笔法和墨水控制的技术是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具有挑战性的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。但是，在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老师的指导和实践下，我逐渐进步了。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2023全国乙卷应用文“暑假新技能学习征文投稿”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At first, I found it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challenging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to master the techniques of brushwork and ink control.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However, with the guidance of my teacher and practice, I gradually improved.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16" name="图片 115"/>
          <p:cNvPicPr/>
          <p:nvPr/>
        </p:nvPicPr>
        <p:blipFill>
          <a:blip r:embed="rId4"/>
          <a:stretch>
            <a:fillRect/>
          </a:stretch>
        </p:blipFill>
        <p:spPr>
          <a:xfrm>
            <a:off x="9930130" y="765810"/>
            <a:ext cx="2261870" cy="29216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title/ˈtaɪtl/      n.(书、诗歌等)名称;标题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936561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1.我很荣幸做此演讲。演讲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题为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《做聪明的在线学习者》。</a:t>
            </a:r>
            <a:r>
              <a:rPr sz="28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2021年全国乙卷应用文“Be smart online learners演讲稿”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It has a great honor for me to deliver a speech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 the title of </a:t>
            </a:r>
            <a:r>
              <a:rPr lang="en-US"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800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Be Smart Online Learners.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2.这位名叫张桂梅的老师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被誉为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“时代榜样”，她无私的奉献和不断的努力改变了许多女孩的命运。（应）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teacher, Zhang Guimei, who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 became titled as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“Role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Model of the Times” changed many girls’ destinies with her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selfless devotion and continuous efforts.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02600" y="4789170"/>
            <a:ext cx="4013200" cy="2003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070465" y="1933575"/>
            <a:ext cx="2045970" cy="25292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topic/ˈtɒpɪk/     n.话题;标题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1197229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1.例如，设定时间限制或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分配特定主题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，以确保平等参与。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2023年全国卷I应用文“外教随机分组反馈信”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For example, setting a time limit or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assigning specific topics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to ensure equal participation.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2.令我惊讶的是，我的视频很快就得到了无数的赞。我的大红鼻子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和肿下巴成了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网友们最喜欢的话题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2021年浙江1月高考读后续写 “万圣节南瓜趣事”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 my surprise, soon my video was followed by a sea of likes. My big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red nose and my sore chin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became netizens' favorite topic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3.你也可以安排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关于可持续生活、循环利用和可再生能源等主题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的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讲座或研讨会。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2023北京夏季高考应用文“绿色北京主题社团活动策划建议信”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You could also arrange for talks or workshops on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topics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such as </a:t>
            </a:r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sustainable living, recycling, and renewable energy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4.听说我们学校要开一次班会，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主题是中国传统习俗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2021年全国甲卷应用文“中国传统文化主题班会内容征求信”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Word came that our school is going to hold a class meeting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whose topic </a:t>
            </a:r>
            <a:r>
              <a:rPr lang="en-US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is related to Chinese traditional customs. </a:t>
            </a:r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sz="2400">
              <a:sym typeface="+mn-ea"/>
            </a:endParaRPr>
          </a:p>
        </p:txBody>
      </p:sp>
      <p:pic>
        <p:nvPicPr>
          <p:cNvPr id="118" name="图片 117"/>
          <p:cNvPicPr/>
          <p:nvPr/>
        </p:nvPicPr>
        <p:blipFill>
          <a:blip r:embed="rId4"/>
          <a:stretch>
            <a:fillRect/>
          </a:stretch>
        </p:blipFill>
        <p:spPr>
          <a:xfrm>
            <a:off x="9131300" y="3151505"/>
            <a:ext cx="2936240" cy="37064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 flipV="1">
            <a:off x="790163" y="1105806"/>
            <a:ext cx="10488930" cy="67945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96975" y="0"/>
            <a:ext cx="91592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confusion/kənˈfju:zɪŋ/   adj.难以理解的;不清楚的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confuse/kənˈfju:z/      vt.使糊涂;使迷惑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confused/kənˈfju:zd/    adj.糊涂的;迷惑的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1419860"/>
            <a:ext cx="1197229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1.他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困惑地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看着我，没有回答我的问题。（应、续）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 looked at me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in confusion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not answering my question.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2.当我看到自己的名字出现在一等奖名单顶端的那一刻，惊喜和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喜悦占据了我的脑海。尽管路上有障碍和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混乱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，“这匹马”最终还是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坚定地到达了目的地。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2023新高考I卷读后续写“参加写作比赛”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moment I saw my name on the top of the first prize list, surprise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joy occupied my mind. Despite the obstacle and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confusion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on the road,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horse eventually reached his destination with determination.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3.他们对所发生的事情的说法相互矛盾，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使我感到困惑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They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confused me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 conflicting accounts of what happened.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0" name="图片 119"/>
          <p:cNvPicPr/>
          <p:nvPr/>
        </p:nvPicPr>
        <p:blipFill>
          <a:blip r:embed="rId4"/>
          <a:stretch>
            <a:fillRect/>
          </a:stretch>
        </p:blipFill>
        <p:spPr>
          <a:xfrm>
            <a:off x="8631555" y="4535170"/>
            <a:ext cx="3561080" cy="23228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48" y="-6725"/>
            <a:ext cx="12176764" cy="6864467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3359863" y="3716580"/>
            <a:ext cx="8979737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en-US" altLang="zh-CN" sz="6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B1</a:t>
            </a:r>
            <a:r>
              <a:rPr lang="zh-CN" altLang="en-US" sz="6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U</a:t>
            </a:r>
            <a:r>
              <a:rPr lang="en-US" altLang="zh-CN" sz="6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6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单词拓展</a:t>
            </a:r>
            <a:endParaRPr lang="en-US" altLang="zh-CN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60180" y="3140785"/>
            <a:ext cx="8598836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4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活用教材词汇，靶向高考写作</a:t>
            </a:r>
            <a:endParaRPr lang="zh-CN" altLang="en-US" sz="4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6743955" y="5665715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武汉开发区汉阳三中：廖英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 flipV="1">
            <a:off x="790163" y="1105806"/>
            <a:ext cx="10488930" cy="67945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96975" y="0"/>
            <a:ext cx="91592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confusion/kənˈfju:zɪŋ/   adj.难以理解的;不清楚的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confuse/kənˈfju:z/      vt.使糊涂;使迷惑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confused/kənˈfju:zd/    adj.糊涂的;迷惑的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1419860"/>
            <a:ext cx="1197229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4.人们经常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混淆我和我的双胞胎妹妹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People often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confuse me with/and my twin sister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5.他写得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很混乱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，很难弄清楚他想表达什么。（应、续）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His writing is so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confusing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that it is difficult to make out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he is trying to express.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6.双胞胎把早餐端上楼，叫醒了母亲。看到他们含笑的眼睛，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妈妈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感到很困惑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，直到他们端上早餐，说“母亲节快乐”。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2021年全国卷I读后续写“母亲节惊喜”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twins carried the breakfast upstairs and woke their mother up.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Meeting their smiling eyes, Mother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felt confused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until they presented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breakfast and said “Happy Mother’s Day”.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19" name="图片 118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979535" y="1198880"/>
            <a:ext cx="3145155" cy="24409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fluent/ˈflu:ənt/   adj.(外语)流利的;熟练的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400" y="826770"/>
            <a:ext cx="981710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1.同样重要的是，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我的汉语和英语都很流利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，所以我在与他人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交流时没有任何困难。</a:t>
            </a:r>
            <a:r>
              <a:rPr sz="28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2019年全国卷应用文“伦敦美术馆志愿者申请信”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Equally important,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 I am fluent in both Chinese and English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 so I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have no difficulty in communicating with others.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2.让自己沉浸在这门语言中，与母语人士交谈，持续练习是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流利掌握一门新语言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的有效方法。（应）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Immersing yourself in the language, speaking with native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speakers, and practicing consistently are effective ways to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become fluent in a new languag</a:t>
            </a:r>
            <a:r>
              <a:rPr lang="en-US"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e.</a:t>
            </a:r>
            <a:endParaRPr sz="28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8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1" name="图片 120"/>
          <p:cNvPicPr/>
          <p:nvPr/>
        </p:nvPicPr>
        <p:blipFill>
          <a:blip r:embed="rId4"/>
          <a:stretch>
            <a:fillRect/>
          </a:stretch>
        </p:blipFill>
        <p:spPr>
          <a:xfrm>
            <a:off x="8968105" y="4091940"/>
            <a:ext cx="3223260" cy="2766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fluent/ˈflu:ənt/   adj.(外语)流利的;熟练的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945" y="847725"/>
            <a:ext cx="907732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3.你和当地人用汉语交流得越多，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你就会说得越流利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more you communicate with the natives in Chinese, 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more fluently you will speak it.</a:t>
            </a:r>
            <a:endParaRPr sz="28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根据内容、流利度、发音和表现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，由专业英语评委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选出前五名，代表我校继续参加全国比赛。（应）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Based on content, fluency, pronunciation, and performance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the top five students will be selected by professional English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judges and represent our school to continuing completing in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national competition.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2" name="图片 121"/>
          <p:cNvPicPr/>
          <p:nvPr/>
        </p:nvPicPr>
        <p:blipFill>
          <a:blip r:embed="rId4"/>
          <a:stretch>
            <a:fillRect/>
          </a:stretch>
        </p:blipFill>
        <p:spPr>
          <a:xfrm>
            <a:off x="9145905" y="3681730"/>
            <a:ext cx="3046095" cy="31762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graduate/ˈgrædʒuət/   vi.&amp;vt.毕业 n.毕业生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7645" y="915670"/>
            <a:ext cx="934656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1.现在，我将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从中学毕业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。我非常感激我的妈妈，因为她所做的一切对我来说很重要。（应）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Now, I’ll 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graduate from middle school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 I am very grateful to my mom because she has done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much for me.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2.许多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大学毕业生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出国深造。（应）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Many 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college graduates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go abroad for further study.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3.首先，我想对你祝贺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我高中毕业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表示感谢。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2021年6月天津卷书面表达“高考后暑假安排咨询信”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 begin with, I’d like to express my gratitude for your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congratulating me on 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my graduation from high school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3" name="图片 122"/>
          <p:cNvPicPr/>
          <p:nvPr/>
        </p:nvPicPr>
        <p:blipFill>
          <a:blip r:embed="rId4"/>
          <a:stretch>
            <a:fillRect/>
          </a:stretch>
        </p:blipFill>
        <p:spPr>
          <a:xfrm>
            <a:off x="8380095" y="2298700"/>
            <a:ext cx="3811905" cy="2647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recommend/ˌrekəˈmend/  vt.建议;推荐;介绍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45715" y="838200"/>
            <a:ext cx="964565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1.你是不是整天被办公桌困住了?你是否总是感到困倦和疲惫?为什么不站起来伸展一下身体呢?我写这封信是为了给学生们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推荐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一种非常棒的运动:跳绳。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2024年浙江1月高考应用文“校园课间体育项目推荐征文投稿”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Are you trapped by your desk all day? Do you always feel sleepy and worn out? Why not stand up and stretch your bodies? I am writing to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recommend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 fantastic exercise for students to engage in during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breaks: Jump Rope.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2.除了旗袍，中国结也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是非常值得推荐的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，因为它在中国文化中代表着团结和依恋，是表达你对母亲深深的爱和强烈情感纽带的合适礼物。（应）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Besides Qipao, the Chinese knot also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comes highly recommended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because it represents unity and attachment in the Chinese culture, a proper gift to convey your deep love and strong emotional bond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towards your mother.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4" name="图片 123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471930"/>
            <a:ext cx="2407920" cy="266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" name="图片 124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4907280"/>
            <a:ext cx="2546350" cy="19157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recommend/ˌrekəˈmend/  vt.建议;推荐;介绍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1183703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800">
                <a:sym typeface="+mn-ea"/>
              </a:rPr>
              <a:t>3.我</a:t>
            </a:r>
            <a:r>
              <a:rPr sz="2800" u="sng">
                <a:solidFill>
                  <a:srgbClr val="FF0000"/>
                </a:solidFill>
                <a:sym typeface="+mn-ea"/>
              </a:rPr>
              <a:t>强烈建议</a:t>
            </a:r>
            <a:r>
              <a:rPr sz="2800">
                <a:sym typeface="+mn-ea"/>
              </a:rPr>
              <a:t>把踢毽子纳入学校的课间活动。</a:t>
            </a:r>
            <a:endParaRPr sz="2800">
              <a:sym typeface="+mn-ea"/>
            </a:endParaRPr>
          </a:p>
          <a:p>
            <a:r>
              <a:rPr sz="2800" baseline="30000">
                <a:sym typeface="+mn-ea"/>
              </a:rPr>
              <a:t>2024年浙江1月高考应用文“校园课间体育项目推荐征文投稿”</a:t>
            </a:r>
            <a:r>
              <a:rPr sz="2800">
                <a:sym typeface="+mn-ea"/>
              </a:rPr>
              <a:t> （应）</a:t>
            </a:r>
            <a:endParaRPr sz="2800"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 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strongly recommend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that kick shuttlecock 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(should) be integrated into school recess activities.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4.我写这封信是为了感谢您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推荐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的一些科学家的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励志故事，我从中受益良多。（应）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I’m writing to express my thanks for your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recommendation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of some scientists‘inspiring stories,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from which I have benefited a lot.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6" name="图片 125"/>
          <p:cNvPicPr/>
          <p:nvPr/>
        </p:nvPicPr>
        <p:blipFill>
          <a:blip r:embed="rId4"/>
          <a:stretch>
            <a:fillRect/>
          </a:stretch>
        </p:blipFill>
        <p:spPr>
          <a:xfrm>
            <a:off x="8649970" y="4976495"/>
            <a:ext cx="3542030" cy="1881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8" name="图片 127"/>
          <p:cNvPicPr/>
          <p:nvPr/>
        </p:nvPicPr>
        <p:blipFill>
          <a:blip r:embed="rId5"/>
          <a:stretch>
            <a:fillRect/>
          </a:stretch>
        </p:blipFill>
        <p:spPr>
          <a:xfrm>
            <a:off x="9353550" y="826770"/>
            <a:ext cx="2838450" cy="37534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3205"/>
            <a:ext cx="8535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sign up for sth/saɪn ʌp fə(r) ˈsʌmθɪŋ/       报名参加课程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934656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1.如果你感兴趣,请在下周四下午5点前到办公室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报名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,以便于我们做些必要的安排。（应）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If you are interested, please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sign up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at the office before 5:00 p.m. Next Thursday so that we will make necessary arrangements.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2.我的指导老师建议我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选修高级文学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,因为我喜欢英语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而且成绩不错。（应）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My adviser recommended that I should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sign up for advanced literature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because I like English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I’m good at it.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3.自从我进入高中以来，我就被篮球所吸引，所以我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报名参加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了篮球俱乐部的活动。（应）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Since I entered senior high school, I have been attracted to basketball, so I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signed up for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basketball club activities.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30" name="图片 129"/>
          <p:cNvPicPr/>
          <p:nvPr/>
        </p:nvPicPr>
        <p:blipFill>
          <a:blip r:embed="rId4"/>
          <a:stretch>
            <a:fillRect/>
          </a:stretch>
        </p:blipFill>
        <p:spPr>
          <a:xfrm>
            <a:off x="8216900" y="2155825"/>
            <a:ext cx="3975100" cy="2546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8255"/>
            <a:ext cx="95777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advanced/ədˈvɑ:nst/  adj.高级的;高等的;先进的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advance/ədˈvɑ:ns/   n.&amp;vi.&amp;vt.前进;发展;促进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65755" y="838200"/>
            <a:ext cx="932624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1.然而，随着我们越来越依赖AI这项技术，一些人感到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它的进步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威胁到了我们。（应）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Nevertheless, as we become increasingly dependent on this technologyAI, some people feel threatened by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 its advances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随着夜幕降临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，乌云密布，布满了整个天空。（续）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As the night advanced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the clouds closed in and densely overspread the whole sky.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3.首先，随机配对将使</a:t>
            </a:r>
            <a:r>
              <a:rPr lang="zh-CN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水平高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的学生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主导对话，而其他学生需要提高将处于劣势。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2023年全国卷I应用文“外教随机分组反馈信”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 begin with, randomly pairing up will make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more advanced students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dominate the conversation while the other students to be improved will be at a disadvantage.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310" y="765175"/>
            <a:ext cx="2580005" cy="32721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8255"/>
            <a:ext cx="95777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advanced/ədˈvɑ:nst/  adj.高级的;高等的;先进的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advance/ədˈvɑ:ns/   n.&amp;vi.&amp;vt.前进;发展;促进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6045" y="808990"/>
            <a:ext cx="990282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4.你最好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提前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练习使用筷子，或者提前让他们知道你需要叉子或勺子。</a:t>
            </a:r>
            <a:r>
              <a:rPr sz="28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2018年全国I卷书面表达“中国做客习俗咨询信”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 you’d better practice using chopsticks 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 advance 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or let them know ahead of time that you need a fork or spoon.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5.这部发人深省的科学纪录片完全吸引了我的注意力，激发了我对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科学进步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的更多探索。（应）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thought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provoking science documentary absorbed my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attention completely, inspiring me to explore more about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scientific advancements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963535" y="4798695"/>
            <a:ext cx="4228465" cy="2059305"/>
          </a:xfrm>
          <a:prstGeom prst="rect">
            <a:avLst/>
          </a:prstGeom>
        </p:spPr>
      </p:pic>
      <p:pic>
        <p:nvPicPr>
          <p:cNvPr id="132" name="图片 131"/>
          <p:cNvPicPr/>
          <p:nvPr/>
        </p:nvPicPr>
        <p:blipFill>
          <a:blip r:embed="rId6"/>
          <a:stretch>
            <a:fillRect/>
          </a:stretch>
        </p:blipFill>
        <p:spPr>
          <a:xfrm>
            <a:off x="4747895" y="4798695"/>
            <a:ext cx="3215640" cy="20593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literature/ˈlɪtrətʃə(r)/       n.文学;文学作品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1181544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1.《三国演义》基于一些历史事实,是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中国的四大名著之一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Based on some historical facts, </a:t>
            </a:r>
            <a:r>
              <a:rPr sz="2800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Romance of Three Kingdoms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is 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one of the four classic novels of Chinese literature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2.李白是谁?他是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中国文学史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上的一个传奇，一个偶像，一个光辉的灯塔。</a:t>
            </a:r>
            <a:r>
              <a:rPr sz="28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2023全国甲卷应用文“介绍中国历史人物征文稿”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Who is Li Bai?He is a legend, an icon and a beacon of poetic brilliance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 the annals of Chinese literature. </a:t>
            </a:r>
            <a:endParaRPr sz="28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8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35" name="图片 134"/>
          <p:cNvPicPr/>
          <p:nvPr/>
        </p:nvPicPr>
        <p:blipFill>
          <a:blip r:embed="rId4"/>
          <a:stretch>
            <a:fillRect/>
          </a:stretch>
        </p:blipFill>
        <p:spPr>
          <a:xfrm>
            <a:off x="7705725" y="4135755"/>
            <a:ext cx="4427220" cy="272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6" name="图片 135"/>
          <p:cNvPicPr/>
          <p:nvPr/>
        </p:nvPicPr>
        <p:blipFill>
          <a:blip r:embed="rId5"/>
          <a:stretch>
            <a:fillRect/>
          </a:stretch>
        </p:blipFill>
        <p:spPr>
          <a:xfrm>
            <a:off x="3371850" y="4457700"/>
            <a:ext cx="4333875" cy="2400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0"/>
            <a:ext cx="97739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teenage/ˈti:neɪdʒ/      adj.十几岁的;青少年的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teenager/ˈti:neɪdʒə(r)/     n.(13至19岁之间的)青少年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874204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sym typeface="+mn-ea"/>
              </a:rPr>
              <a:t>1.我</a:t>
            </a:r>
            <a:r>
              <a:rPr sz="2400" u="sng">
                <a:solidFill>
                  <a:srgbClr val="FF0000"/>
                </a:solidFill>
                <a:sym typeface="+mn-ea"/>
              </a:rPr>
              <a:t>十几岁的儿子</a:t>
            </a:r>
            <a:r>
              <a:rPr sz="2400">
                <a:sym typeface="+mn-ea"/>
              </a:rPr>
              <a:t>乔丹总是抱怨他必须比他所有的朋友都早回家。（续）</a:t>
            </a:r>
            <a:endParaRPr sz="2400"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My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teenage son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 Jordan, always complained about having to be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home earlier than all his friends.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2.作为《青春》杂志的忠实读者，我一直沉迷于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青少年专栏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，从中我可以得到鼓舞人心的故事，并从激动人心的新闻中获得很多乐趣。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2021年新高考I卷应用文“youth英语报创刊十周年短文征稿”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As a loyal reader of </a:t>
            </a:r>
            <a:r>
              <a:rPr sz="2400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YOUTH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 I am always absorbed in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columns on teenagers 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from which I can get inspiring stories and gain much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pleasure from exciting news.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8962390" y="4001135"/>
            <a:ext cx="3229610" cy="285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literature/ˈlɪtrətʃə(r)/       n.文学;文学作品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900684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3.我最近得知，为了增加学生学习的乐趣和多样性，我们学校在选修课上提出了一些新的想法，包括“财务管理”和“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古代文学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”。（应）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I’ve been recently informed that our school, in the hope of adding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fun and diversity to students’ study, has put forward some fresh ideas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on optional courses, including “Financial Management”and 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“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Ancient Literature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”.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4.苏轼的遗产不仅限于他的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文学成就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。他是一个非常正直和勇敢的人，他不害怕公开反对不公正。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2023全国甲卷应用文“介绍中国历史人物征文稿”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Su Shi’s legacy extends beyond his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literary achievements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 He was a man of great integrity and courage, who was not afraid to speak out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against injustice.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58630" y="838200"/>
            <a:ext cx="2833370" cy="2372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7" name="图片 136"/>
          <p:cNvPicPr/>
          <p:nvPr/>
        </p:nvPicPr>
        <p:blipFill>
          <a:blip r:embed="rId6"/>
          <a:stretch>
            <a:fillRect/>
          </a:stretch>
        </p:blipFill>
        <p:spPr>
          <a:xfrm>
            <a:off x="9440545" y="3704590"/>
            <a:ext cx="2751455" cy="31534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8255"/>
            <a:ext cx="94894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extra-curricular/ˈekstrə kəˈrɪkjələ(r)/  adj.课外的;课程以外的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extra/ˈekstrə/      adj.额外的;附加的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1039749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1.我认为报名参加一个俱乐部，参加更多的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课外活动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对你很有用。（应）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think it useful for you to sign up for a club and take part in more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extra-curricular activities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2.电影配乐与电影的氛围和情绪完美契合，为故事增添了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额外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的深度。（应）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soundtrack perfectly complements the mood and tone of the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movie, adding an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extra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layer of depth to the storytelling.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3.有时候你做了一些好事，但并不求回报，因此，当某人回报这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份帮助时，你会觉得它是一份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额外的收获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Sometimes, you do something good but don’ t expect anything in return.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Therefore, when someone returns the favor, it becomes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an extra bonus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 萨拉是一个敬业的员工，总是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加倍努力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在规定日期前完成任务。（应、续）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Sarah is a dedicated worker, always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going the extra mile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to meet deadlines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38" name="图片 137"/>
          <p:cNvPicPr/>
          <p:nvPr/>
        </p:nvPicPr>
        <p:blipFill>
          <a:blip r:embed="rId4"/>
          <a:stretch>
            <a:fillRect/>
          </a:stretch>
        </p:blipFill>
        <p:spPr>
          <a:xfrm>
            <a:off x="9611360" y="2794000"/>
            <a:ext cx="2580640" cy="18230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obviously/ˈɒbviəsli/    adv.显然;明显地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9315450" cy="58578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None/>
            </a:pPr>
            <a:r>
              <a:rPr 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1.2009年6月8日被联合国正式命名为世界海洋日。</a:t>
            </a:r>
            <a:r>
              <a:rPr lang="en-US" sz="2400" u="sng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显然</a:t>
            </a:r>
            <a:r>
              <a:rPr lang="en-US" sz="24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，中国非常重视海洋保护。</a:t>
            </a:r>
            <a:r>
              <a:rPr lang="en-US" sz="2400" baseline="-25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2022年全国甲卷应用文“世界海洋日征文投稿”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lang="en-US"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June 8th was officially named by the UN in 2009 as World Oceans Day. </a:t>
            </a:r>
            <a:r>
              <a:rPr lang="en-US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Obviously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it attaches great importance to ocean protection. </a:t>
            </a:r>
            <a:endParaRPr 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None/>
            </a:pP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2.该书在介绍中国文物时发现了一些</a:t>
            </a:r>
            <a:r>
              <a:rPr lang="en-US" sz="2400" u="sng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明显的错误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，这让人感到震惊。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It comes as a shock that some </a:t>
            </a:r>
            <a:r>
              <a:rPr lang="en-US" sz="2400" u="sng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obvious errors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 in the introduction of </a:t>
            </a:r>
            <a:endParaRPr lang="en-US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Chinese artifacts are found in the book. </a:t>
            </a:r>
            <a:endParaRPr lang="en-US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>
              <a:buNone/>
            </a:pP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3.</a:t>
            </a:r>
            <a:r>
              <a:rPr lang="en-US" sz="2400" u="sng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很明显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，计算机正日益成为教育过程中被接受的一部分。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It is obvious that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 computers are increasingly becoming an accepted </a:t>
            </a:r>
            <a:endParaRPr lang="en-US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part of the education process.</a:t>
            </a:r>
            <a:endParaRPr lang="en-US" sz="2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>
              <a:buNone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9361170" y="4632325"/>
            <a:ext cx="2927350" cy="2225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obviously/ˈɒbviəsli/    adv.显然;明显地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9453880" cy="58578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None/>
            </a:pPr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4. </a:t>
            </a:r>
            <a:r>
              <a:rPr lang="en-US" sz="2800" u="sng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如图所示,很显然</a:t>
            </a:r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，高达75%的受访学生用智能手机看视频来消磨时间。</a:t>
            </a:r>
            <a:r>
              <a:rPr lang="en-US" sz="2800" baseline="-25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2021年全国乙卷应用文“B</a:t>
            </a:r>
            <a:r>
              <a:rPr lang="en-US" sz="28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 smart online learners</a:t>
            </a:r>
            <a:r>
              <a:rPr lang="en-US" sz="2800" baseline="-25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演讲稿”</a:t>
            </a:r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lang="en-US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As is apparently/clearly/evidently demonstrated in the chart</a:t>
            </a:r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 up to 75% of the students surveyed use the</a:t>
            </a:r>
            <a:endParaRPr lang="en-US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 smart phone to watch videos to kill time.</a:t>
            </a:r>
            <a:endParaRPr lang="en-US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None/>
            </a:pPr>
            <a:endParaRPr lang="en-US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None/>
            </a:pPr>
            <a:endParaRPr lang="en-US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None/>
            </a:pPr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5</a:t>
            </a:r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厨房里</a:t>
            </a:r>
            <a:r>
              <a:rPr lang="en-US" sz="2800" u="sng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有一股</a:t>
            </a:r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明显的烧焦</a:t>
            </a:r>
            <a:r>
              <a:rPr lang="en-US" sz="2800" u="sng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气味</a:t>
            </a:r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。</a:t>
            </a:r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（</a:t>
            </a:r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应、续</a:t>
            </a:r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） </a:t>
            </a:r>
            <a:endParaRPr lang="en-US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There is 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distinct smell</a:t>
            </a:r>
            <a:r>
              <a:rPr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of something burnt in the kitchen.</a:t>
            </a:r>
            <a:endParaRPr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9092565" y="4421505"/>
            <a:ext cx="3099435" cy="24364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quit/kwɪt/    vi.&amp;vt.停止;戒掉;离开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891413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1.养成这种习惯很容易，但要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戒掉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却很难。（应、续）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Sliding into the habit was easy, but it was difficult to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quit 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habit.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2.他不顾家人的反对，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辞去了教师工作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，成为一名兼职演员。（应、续）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Despite opposition from his family, he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quit</a:t>
            </a:r>
            <a:r>
              <a:rPr lang="en-US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teaching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became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a part-time actor. 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3.马在黑夜中疾驰时在想什么呢?他累了吗?有疑问吗?他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想放弃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吗?我立刻表示感同身受。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2023新高考I卷读后续写“参加写作比赛”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 did the horse think, as he sped through the night? Did he get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tired? Have doubts? Did he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want to quit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? I sympathized immediately.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放弃者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永远不会成功，成功者永远不会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放弃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Quitters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never win, and winners never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quit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39" name="图片 138"/>
          <p:cNvPicPr/>
          <p:nvPr/>
        </p:nvPicPr>
        <p:blipFill>
          <a:blip r:embed="rId4"/>
          <a:stretch>
            <a:fillRect/>
          </a:stretch>
        </p:blipFill>
        <p:spPr>
          <a:xfrm>
            <a:off x="9333230" y="4281170"/>
            <a:ext cx="2790825" cy="2577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0" name="图片 139"/>
          <p:cNvPicPr/>
          <p:nvPr/>
        </p:nvPicPr>
        <p:blipFill>
          <a:blip r:embed="rId5"/>
          <a:stretch>
            <a:fillRect/>
          </a:stretch>
        </p:blipFill>
        <p:spPr>
          <a:xfrm>
            <a:off x="9283700" y="826770"/>
            <a:ext cx="2908300" cy="28117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1128031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96975" y="0"/>
            <a:ext cx="9599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responsible/rɪˈspɒnsəbl/                  adj.负责的;有责任的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responsibility/rɪˌspɒnsəˈbɪləti/               n.责任;义务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be responsible for/bi rɪˈspɒnsəbl fə(r)/         对……负责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0510" y="1127760"/>
            <a:ext cx="1165098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1.我认为我能胜任这个职位。首先，我是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一个善于交际、有责任心的人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，我会认真对待这份工作，能够灵活应对突发事件。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2019年全国卷应用文“伦敦美术馆志愿者申请信”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think I am qualified for this position. First, being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sociable and responsible person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I will take this job seriously and be able to deal with any emergencies flexibly.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2.首先，政府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有责任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制定法律和政策来改善渔业管理、废物处理以及沿海土地和海洋栖息地的恢复。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2022年全国甲卷应用文“世界海洋日征文投稿”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Firstly, governments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are responsible for 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making laws and policies to improve fishery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management, waste treatment, and restoration of coastal lands and ocean habitats.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3.总之，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我的责任感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会使我成为一名合格的志愿者。如果您能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考虑我的申请，我将不胜感激。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2019年全国卷应用文“伦敦美术馆志愿者申请信”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All in all,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my sense of responsibility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will make me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 qualified volunteer. I’d appreciate it if you could take my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application into consideration.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41" name="图片 140"/>
          <p:cNvPicPr/>
          <p:nvPr/>
        </p:nvPicPr>
        <p:blipFill>
          <a:blip r:embed="rId4"/>
          <a:stretch>
            <a:fillRect/>
          </a:stretch>
        </p:blipFill>
        <p:spPr>
          <a:xfrm>
            <a:off x="9591675" y="4431030"/>
            <a:ext cx="2600325" cy="23837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1128031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96975" y="0"/>
            <a:ext cx="9599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responsible/rɪˈspɒnsəbl/                  adj.负责的;有责任的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responsibility/rɪˌspɒnsəˈbɪləti/               n.责任;义务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be responsible for/bi rɪˈspɒnsəbl fə(r)/         对……负责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0510" y="1127760"/>
            <a:ext cx="1165098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4.在我看来，减少垃圾污染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是每个人的责任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。只有通过我们的共同努力，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我们才能生活在一个更好的环境。（应）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 my opinion,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it is everyone’s responsibility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to reduce garbage pollution.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Only with our joint efforts can we live in a better environment.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5.我们不应该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逃避责任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，应该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承担新的责任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We must not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shrink/avoid from our responsibilities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and are supposed to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shoulder/assume/undertake new responsibilities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6.相比之下，乱扔垃圾、浪费能源和随地吐痰都是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不负责任的行为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会对地方和全球的环境产生负面影响。（应）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Littering, wasting energy and spitting on the ground, in contrast, are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examples of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irresponsible actions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that can have a negative impact on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environment at both local and global level.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42" name="图片 141"/>
          <p:cNvPicPr/>
          <p:nvPr/>
        </p:nvPicPr>
        <p:blipFill>
          <a:blip r:embed="rId4"/>
          <a:stretch>
            <a:fillRect/>
          </a:stretch>
        </p:blipFill>
        <p:spPr>
          <a:xfrm>
            <a:off x="9918700" y="1655445"/>
            <a:ext cx="2273300" cy="3975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solution/səˈlu:ʃn/   n.解决办法;答案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95880" y="838200"/>
            <a:ext cx="945388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1.最后，那个能说一口流利英语的自信女孩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想出了一个解决问题的</a:t>
            </a:r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办法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At last, the confident girl who can speak English fluently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came up with </a:t>
            </a:r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solution to the problem.</a:t>
            </a:r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2.尽管他很努力，但他觉得自己无法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解决这个复杂的问题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Despite his efforts, he felt incapable of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solving the complex problem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on his own.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3.面对挑战可以帮助我们走出舒适区，教会我们新的技能，建立我们的适应力和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解决问题的能力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，从而帮助我们成长。（应、续）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Facing challenges can help us grow by pushing us out of our comfort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zone, teaching us new skills, and building our resilience and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problem-solving abilities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43" name="图片 142"/>
          <p:cNvPicPr/>
          <p:nvPr/>
        </p:nvPicPr>
        <p:blipFill>
          <a:blip r:embed="rId4"/>
          <a:stretch>
            <a:fillRect/>
          </a:stretch>
        </p:blipFill>
        <p:spPr>
          <a:xfrm>
            <a:off x="-635" y="1876425"/>
            <a:ext cx="2596515" cy="33794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schedule/ˈʃedju:l/  n.工作计划 vt.安排;预定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43125" y="838200"/>
            <a:ext cx="984186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 要做一个聪明的在线学习者，关键是要制定严格的计划和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合理的</a:t>
            </a:r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时间表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2021年全国乙卷应用文“Be smart online learners演讲稿”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 be smart online learners,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key is to make strict plans and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lang="en-US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reasonable schedules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 仅仅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安排有规律的锻炼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来约束自己是不够的，同样重要的是找到一个可以让我们保持动力的伙伴来一起锻炼。（应）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It is not enough to simply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schedule regular workouts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to discipline ourselves.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 equal importance is to find a partner to exercise with, who can keep us motivated.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 会议时间</a:t>
            </a:r>
            <a:r>
              <a:rPr lang="zh-CN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安排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为中国时间下午2点至5点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，即中国和新西兰的白天时间。所以，不要担心时差。（应）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session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is scheduled from 2:00 p.m. to 5:00 p.m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., Chinese time, which is daytime for both China and New Zealand. So, don't worry about jet lag.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44" name="图片 143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575435"/>
            <a:ext cx="2143125" cy="2888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schedule/ˈʃedju:l/  n.工作计划 vt.安排;预定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20975" y="838200"/>
            <a:ext cx="947102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 非常抱歉，我不得不取消去贵国的旅行计划，很遗憾，我将不能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如期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拜访您。因此，我写这封信是为了向你道歉。（应）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am terribly sorry that I have to cancel my travel plan to your country and, to my regret, I will not be able to visit you 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as scheduled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Thus, I am writing to extend my apology to you.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5. 她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提前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完成了项目，证明了她在软件开发方面的能力。（应）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She demonstrated competence in software development by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completing the project 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ahead of schedule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45" name="图片 144"/>
          <p:cNvPicPr/>
          <p:nvPr/>
        </p:nvPicPr>
        <p:blipFill>
          <a:blip r:embed="rId4"/>
          <a:stretch>
            <a:fillRect/>
          </a:stretch>
        </p:blipFill>
        <p:spPr>
          <a:xfrm>
            <a:off x="-71120" y="1393825"/>
            <a:ext cx="2792095" cy="39376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0"/>
            <a:ext cx="97739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teenage/ˈti:neɪdʒ/      adj.十几岁的;青少年的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teenager/ˈti:neɪdʒə(r)/     n.(13至19岁之间的)青少年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885634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3.然而，越来越多的人担心，像吃垃圾食品、缺乏锻炼和沉迷于网络游戏等问题仍然存在于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我们青少年中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However, there is a growing concern that problems like eating junk food, lacking exercise and being addicted to online games still exist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among us teenagers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青少年吸烟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的主要原因之一是同伴压力。年轻人强烈渴望在同龄人中获得地位和认可。（应）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One of the leading causes of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cigarette smoking among teens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is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peer pressure. Young people have a strong desire for status and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approval within their peer groups.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8851900" y="3963670"/>
            <a:ext cx="3340100" cy="28943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adventure/ədˈventʃə(r)/  n.冒险;奇遇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930084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1.李明在他的背包里带了一个指南针和一个帐篷，我带了一个手电筒，一张地图，一把刀，一个急救箱，一些火柴，蜡烛，食物和衣服，这些都是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冒险不可缺少的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Li Ming brought a compass and a tent as well along in his backpack,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 I was carrying a flashlight, a map, a knife, a first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aid kit,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some matches, candles, food, and clothing that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 were all</a:t>
            </a:r>
            <a:r>
              <a:rPr lang="en-US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indispensable</a:t>
            </a:r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for the adventure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2.我们参与了各种各样的活动，有认识一些可爱的卡通人物，也有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体验杰克船长的冒险寻宝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，还有发现未来精彩的驾驶世界。（应）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We involve ourselves in a variety of activities, ranging from meeting some adorable cartoon characters,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experiencing Captain Jack’s adventurous treasure hunt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to discover the wonderful driving world of the future.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98635" y="988695"/>
            <a:ext cx="2793365" cy="3524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youth/ju:θ/   n.青年时期;青春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1010031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年轻人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需要继续成为全球文化大使。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接触世界上其他的年轻人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，了解他们的语言、文化和生活。（应）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youth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need to continue to be global cultural ambassadors.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Reach out to </a:t>
            </a:r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other youths</a:t>
            </a:r>
            <a:r>
              <a:rPr lang="en-US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 the world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 learn about their language, culture, and life.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 总之，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中国青年节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是一个提醒，激励和</a:t>
            </a:r>
            <a:r>
              <a:rPr 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鼓舞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中国青年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过有意义的生活，为社会做出贡献。（应）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 a word,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Chinese Youth Day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acts as a reminder to motivate and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inspire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Chinese youth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to live a meaningful life and make contributions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 the society.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 选手们精神抖擞，用流利的英语表达自己的观点，自信地与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评委交流，充分展现了他们的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青春活力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 great spirit, the contestants expressed their opinions in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fluent English, and communicated with the judges confidently,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which fully showed their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youthful vigor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47" name="图片 146"/>
          <p:cNvPicPr/>
          <p:nvPr/>
        </p:nvPicPr>
        <p:blipFill>
          <a:blip r:embed="rId4"/>
          <a:stretch>
            <a:fillRect/>
          </a:stretch>
        </p:blipFill>
        <p:spPr>
          <a:xfrm>
            <a:off x="9531350" y="3180080"/>
            <a:ext cx="2660650" cy="36779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survival n.生存；幸存；幸存事物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948436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 接下来的日子充满了准备。他们阅读关于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生存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的书籍，学习导航用的星星，在小树林里测试他们的勇气。不可动摇的决心和冒险的承诺将他们团结在一起，这些可能永远改变他们生活。（续）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days that followed were filled with preparation. They read books on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survival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 learned about the stars for navigation, and tested their courage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 smaller woods. The boys were united by their unshakable resolve and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promise of an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adventure that could change their lives forever.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 窗子上原来的那个洞已经找不到了，这使人感到极大的安慰。离开家时，我不禁想知道现在过得怎么样了。它是设法找到回家的路，还是仍然在某个地方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挣扎着生存</a:t>
            </a:r>
            <a:r>
              <a:rPr 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？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2023年1月浙江高考读后续写“蜂鸟情”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It was a great comfort that the original hole in the window was nowhere to be found. Leaving the house, I couldn’t help wondering how it was getting on now. Had it managed to find its way back home or was it still out there somewhere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struggling to survive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48" name="图片 147"/>
          <p:cNvPicPr/>
          <p:nvPr/>
        </p:nvPicPr>
        <p:blipFill>
          <a:blip r:embed="rId4"/>
          <a:stretch>
            <a:fillRect/>
          </a:stretch>
        </p:blipFill>
        <p:spPr>
          <a:xfrm>
            <a:off x="9562465" y="826770"/>
            <a:ext cx="2629535" cy="2936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9" name="图片 148"/>
          <p:cNvPicPr/>
          <p:nvPr/>
        </p:nvPicPr>
        <p:blipFill>
          <a:blip r:embed="rId5"/>
          <a:stretch>
            <a:fillRect/>
          </a:stretch>
        </p:blipFill>
        <p:spPr>
          <a:xfrm>
            <a:off x="9640570" y="4354195"/>
            <a:ext cx="2551430" cy="25044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expert/ˈekspɜ:t/  n.专家;行家 adj.熟练的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5" y="838200"/>
            <a:ext cx="1202690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1.我们将邀请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一位专家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为我们讲授中国书画的基本知识和技巧。（应）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An expert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will be invited to give a lecture of basic knowledge and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techniques of Chinese calligraphy and painting.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2.然而，我还没有达到预期的结果。因此，我想知道您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作为英语教学</a:t>
            </a:r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专家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是否可以提供给我一些实用的策略。（应）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However, I have yet to achieve the desired results. Thus, I wonder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whether you,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as an expert in English teaching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 could provide me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 some practical strategies.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3.我相信，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以您的专业母语知识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，您修改后的申请一定会脱颖而出。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2016全国卷I应用文“请求外教修改简历的请求信”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believe with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your expertise as a native English speaker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my polished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application revised by you can stand out.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4.为了解决这些问题，我建议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咨询专家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进行全面审查。如果出版商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能够主动召回当前版本以进行必要的更新，那将是有益的。（应）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 address these issues, I recommend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consulting with specialists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for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 comprehensive review. It would be beneficial if the publishers could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initiate a recall of the current edition for necessary updates.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31325" y="4398645"/>
            <a:ext cx="2860040" cy="2459990"/>
          </a:xfrm>
          <a:prstGeom prst="rect">
            <a:avLst/>
          </a:prstGeom>
        </p:spPr>
      </p:pic>
      <p:pic>
        <p:nvPicPr>
          <p:cNvPr id="151" name="图片 150"/>
          <p:cNvPicPr/>
          <p:nvPr/>
        </p:nvPicPr>
        <p:blipFill>
          <a:blip r:embed="rId6"/>
          <a:stretch>
            <a:fillRect/>
          </a:stretch>
        </p:blipFill>
        <p:spPr>
          <a:xfrm>
            <a:off x="9564370" y="765175"/>
            <a:ext cx="2626995" cy="21285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behaviour/bɪˈheɪvjə(r)/    n.行为;举止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5" y="838200"/>
            <a:ext cx="1073594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1.遗憾的是，我注意到有几个学生在考试中有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不诚实的行为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，比如交换答案和使用电子设备。在我看来，这</a:t>
            </a:r>
            <a:r>
              <a:rPr 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种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作弊行为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有可能影响考试的整体公平性。（应）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Regrettably, I noticed several students engage in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dishonest behavior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during the exam, such as exchanging answers and using electronic devices. In my opinion, this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cheating behavior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has the potential to impact the overall fairness of the exam.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 虽然我姐姐只比我大两岁，但她总是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表现得好像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她能把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一切安排得井井有条。（应、续）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Although my elder sister is only senior to me by two years,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she always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behaves as if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she could organize everything properly.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 作为学生，我们应该遵守学校的规则，在学校里</a:t>
            </a:r>
            <a:r>
              <a:rPr lang="zh-CN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守规矩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服从老师和父母对我们有好处。此外，我们必须严格要求自己。（应）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As students, we should follow the school rules to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behave ourselves 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at school. It’s good for us to obey the teachers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 parents. Also, we must be strict with ourselves.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799195" y="2967990"/>
            <a:ext cx="3392805" cy="17487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generation/ˌdʒenəˈreɪʃn/  n.一代(人)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5" y="838200"/>
            <a:ext cx="960437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1.总之，李白的诗是永恒的提醒，继续激励着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一代又一代的读者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，包括我自己。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2023全国甲卷应用文“介绍中国历史人物征文稿”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 a word, Li Bai’s poetry serve as a timeless reminder, continuing to inspire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generations of readers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including myself.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2.位于武汉的户部巷以令人垂涎的小吃而闻名。有些食品摊位甚至已经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存在了好几代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，在此期间，食物的制作方法和秘密配料一直保持不变。（应）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Located in Wuhan, Hubu Alley is wide known for mouth-watering snacks. Some food stalls have even been there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for several generations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during which the methods of food preparation together with the secret ingredients have remained unchanged.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老一辈人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比年轻一代更不愿意接受新技术。（应、续）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older generation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are more reluctant to embrace new technology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than the younger (generation).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52" name="图片 151"/>
          <p:cNvPicPr/>
          <p:nvPr/>
        </p:nvPicPr>
        <p:blipFill>
          <a:blip r:embed="rId4"/>
          <a:stretch>
            <a:fillRect/>
          </a:stretch>
        </p:blipFill>
        <p:spPr>
          <a:xfrm>
            <a:off x="9605010" y="2712720"/>
            <a:ext cx="2586990" cy="4144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generation/ˌdʒenəˈreɪʃn/  n.一代(人)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5" y="838200"/>
            <a:ext cx="976630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4.认识到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代沟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还可以使孩子们对于不同年代间的差异持一种更包容的态度。若不认识到代沟，他们可能会指责父母未能理解他们。（应）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Recognizing the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generation gap 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can also enable children who might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otherwise have blamed their parents for failing to understand them to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become more tolerant of the generational differences between them.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5.通过更好地了解世界及其人民，我们可以最大限度地获得和平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的全球环境和向我们开放的机会，并成功地实现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今天这一代人</a:t>
            </a:r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的使命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By better understanding the world and its people,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we maximize our chance of a peaceful global environment, the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opportunities that will open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 us, and successfully deliver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today’s generational mission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54" name="图片 153"/>
          <p:cNvPicPr/>
          <p:nvPr/>
        </p:nvPicPr>
        <p:blipFill>
          <a:blip r:embed="rId4"/>
          <a:stretch>
            <a:fillRect/>
          </a:stretch>
        </p:blipFill>
        <p:spPr>
          <a:xfrm>
            <a:off x="8702040" y="3710305"/>
            <a:ext cx="3461385" cy="312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96681" y="8450"/>
            <a:ext cx="750374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attract/əˈtrækt/    vt.吸引;引起…注意(兴趣)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be attracted to/bi əˈtræktid tə/   喜爱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18510" y="838200"/>
            <a:ext cx="879665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1.您能告诉我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您最喜欢的是什么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，以便我们的会议取得圆满成功吗? 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2021年全国甲卷应用文“中国传统文化主题班会内容征求信”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Would you be so kind to tell me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which attracts you most 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so that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our meeting can gain great success?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2.对于你们这一代的青少年来说，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被电脑游戏和网络世界所吸引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是很正常的。（应）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It is not unusual for teenagers of your generation to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 attracted to computer games and the online world.</a:t>
            </a:r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3.走在自然保护区，你会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发现自己被那令人惊叹的景色所吸引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Walking in the nature reserve, you’ll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find yourself attracted by the amazing scenery.</a:t>
            </a:r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55" name="图片 154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261110"/>
            <a:ext cx="3244215" cy="3051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96681" y="8450"/>
            <a:ext cx="750374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attract/əˈtrækt/    vt.吸引;引起…注意(兴趣)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be attracted to/bi əˈtræktid tə/   喜爱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05380" y="838200"/>
            <a:ext cx="978662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4.拉斐尔带着自信的微笑和我们打招呼，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用一种迷人的声音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分享他的故事，这让我惊呆了。（续）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Greeting us with a confident smile, Rafael shared his story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 an attractive voice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which left me stunned.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5.中国有着悠久的历史和丰富的文化。对于那些热衷于任何中国事物的人来说,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它一直具有吸引力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China enjoys a long history and rich culture.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It has always been an attraction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for those who are keen on anything that is Chinese.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6.然而，它的缺点也不能忽视，其中之一是容易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分散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那些缺乏自制力的人的注意力，比如电脑游戏、电视节目等。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2021年全国乙卷应用文“Be smart online learners演讲稿”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However, its disadvantages cannot be ignored, one of which is easy to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distract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those who lacks self-control to things like computer games,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TV shows and so on.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56" name="图片 155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115695"/>
            <a:ext cx="2513330" cy="2879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同义表达“吸引”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5" y="838200"/>
            <a:ext cx="1204595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1.设计必须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吸引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所有年龄和社会群体。（应、续）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design has to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appeal to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all ages and social groups.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2.这部电影以其令人惊叹的视觉效果和扣人心弦的情节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吸引了观众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movie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fascinated audiences 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 its stunning visuals and gripping plot.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3.网红可以在短时间内迅速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吸引人们的注意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Internet celebrities can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grab people’s attention 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within a short time.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最</a:t>
            </a:r>
            <a:r>
              <a:rPr lang="zh-CN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大的吸引力源于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游戏里的竞争十分刺激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，但游戏也是一种社交体验。（应）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main draw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is the excitement of competing, but gaming is also a social experience.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5.她的讲故事技巧总是能够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吸引观众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，让他们迫不及待地想要听更多。（应、续）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Her storytelling skills never fail to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captivate the audience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 leaving them eager for more.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6. 这座城市集友善、美食、步行便利和历史于一身，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令我着迷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city’s combination of kindness, cuisine, walkability and history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enchanted me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88985" y="826770"/>
            <a:ext cx="3657600" cy="7632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31775"/>
            <a:ext cx="97739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volunteer/ˌvɒlənˈtɪə(r)/      n.志愿者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1185989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1.我很高兴得知当地美术馆要举办一场国画展览，需要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学生志愿者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。现在我写信申请这个职位。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2019年全国卷应用文“伦敦美术馆志愿者申请信”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I’m delighted to learn that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volunteer students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are wanted for a Chinese painting exhibition to be held in the local art gallery. Now I’m writing to apply for the position.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2.为了创造一个更宜居的社区，我们真诚地呼吁您</a:t>
            </a:r>
            <a:r>
              <a:rPr lang="zh-CN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以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志愿者的</a:t>
            </a:r>
            <a:r>
              <a:rPr lang="zh-CN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身份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参与</a:t>
            </a:r>
            <a:r>
              <a:rPr lang="zh-CN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进来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。你的参与和承诺很重要! 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 create a more livable community, we sincerely appeal to you for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your involvement as volunteers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Your participation and commitment count!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3.她关于社区服务的真挚演讲给观众留下了深刻的印象，激发了许多人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参与有意义的志愿活动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Her heartfelt speech about community service left a lasting impression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on the audience, 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inspiring many to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volunteer for meaningful causes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4.此外,积极参加海洋组织开展的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志愿者活动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2022年全国甲卷应用文“世界海洋日征文投稿”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 addition, take an active part in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voluntary activities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launched by the ocean organizations.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9418320" y="4377055"/>
            <a:ext cx="2773680" cy="24803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同义表达“吸引”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5" y="838200"/>
            <a:ext cx="1219136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7. 老师的讲故事技巧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非常吸引人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，激发了她的学生的好奇心。（应、续）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teacher’s storytelling skills were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 so engaging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that they evoked curiosity in her students.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8.创新的机器人比赛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吸引了学生的注意力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，鼓励他们探索令人兴奋的科技世界。（应）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innovative robotics competition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absorbed the students’ attention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completely,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encouraging them to explore the exciting world of technology.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9.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引人注目的广告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会诱使我们购买我们实际上并不需要的东西。（应）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eye-catching advertisements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will trap us into buying things that we actually don’t need.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10.我不仅被爱尔兰的自然之美和音乐之美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所吸引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，它有许多音乐风格和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各种音乐节，我还被它的字面魅力所吸引，这个国家产生了许多杰出的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作家和诗人。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2022年浙江1月高考应用文“中国—爱尔兰文化节活动中结交好友回国联络信”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Not only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was I struck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by Ireland’s natural and musical beauty, with many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musical styles and various music festivals available, I was also spellbound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by its literal charm, a country producing many outstanding writers and poets.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941560" y="4298315"/>
            <a:ext cx="2249805" cy="25596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96681" y="8450"/>
            <a:ext cx="750374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focus/ˈfəʊkəs/   vi.&amp;vt.集中精力等 n.焦点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focus on/ˈfəʊkəs ɒn/   集中;特别关注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819150"/>
            <a:ext cx="1219136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1.体操不仅能增强体质，还能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培养</a:t>
            </a:r>
            <a:r>
              <a:rPr lang="zh-CN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自律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和专注力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2024年浙江1月高考应用文“校园课间体育项目推荐征文投稿”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Gymanstics not only enhances physical fitness but also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cultivates discipline and focus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2.头发打结,南瓜肉盖着鼻子,我成了在网上收看视频的那些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人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关注的焦点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2021年浙江1月高考读后续写 “万圣节南瓜趣事”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Hair in Knots and nose covered by pumpkin pulp. I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became the </a:t>
            </a:r>
            <a:endParaRPr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focus of attention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of those who viewed the video posted online.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3.这一次，当她在巨大的教学楼里找路时，她没有感到头痛。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相反，她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更注重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每层楼不同地方的特色和独特设计。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2024年浙江1月高考读后续写“运用心理策略解决路盲问题”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This time, she did not feel a headache when finding her way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 the huge schoo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building. Instead, she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focused more on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special features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unique designs of different places on each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floor.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378700" y="838200"/>
            <a:ext cx="4813300" cy="1231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528810" y="2561590"/>
            <a:ext cx="2663190" cy="3397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96681" y="8450"/>
            <a:ext cx="750374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focus/ˈfəʊkəs/   vi.&amp;vt.集中精力等 n.焦点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focus on/ˈfəʊkəs ɒn/   集中;特别关注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5" y="838200"/>
            <a:ext cx="882586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4.此外，在网络课堂上紧密跟随老师是明智的，这样我们就可以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变得更加投入，专注和积极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2021年全国乙卷应用文“Be smart online learners演讲稿”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Besides, it’s wise to follow the teachers closely in online class so that we can 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become more involved, focused and motivated. </a:t>
            </a:r>
            <a:endParaRPr sz="28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5. 在那纯洁而阳光明媚的脸上，只有一双眼睛，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有些空洞，没有焦点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。“他是个瞎子!” （续）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 the pure and sunny face were just a pair of eyes, 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somewhat hollow and focusless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."He was blind!"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636125" y="1943735"/>
            <a:ext cx="2555875" cy="26765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同义表达“专注于”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5" y="838200"/>
            <a:ext cx="1219136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1.她上课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很专心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，从不遗漏任何细节。（应、续）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She is very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 attentive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during class and never misses any details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2.她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全神贯注地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看书，没有注意到时间的流逝。（应、续）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She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was absorbed in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her book and didn’t notice the time passing.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3.他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专注于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解决这道数学难题。（应、续）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was engaged in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solving the difficult math problem.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4.孩子们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完全沉浸在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游戏中，没有听到我们叫他们吃饭。（续）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children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were completely immersed in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the game and didn’t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hear us calling them for dinner.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5.她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专注于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写书的创造过程中。（应、续）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She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buried herself in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writing a book.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798560" y="3311525"/>
            <a:ext cx="3393440" cy="35464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同义表达“专注于”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5" y="838200"/>
            <a:ext cx="1219136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6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.她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太专注于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他自己的思想，没有注意到有什么不对。（应、续）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She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was too preoccupied with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his own thoughts to notice anything wrong.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7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保持专注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!别让外面的音乐打扰你。（应、续）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Stay on track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! Don’t let the music outside annoy you.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8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.他的眼睛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正盯着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终点线，突然有两个人影从他身边呼啸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而过，吓了他一跳。（续）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His eyes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were fixed on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finish line when suddenly tow figures 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whizzed past, starling him.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9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.爱丽丝坐在那里，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眼睛紧盯着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电视屏幕。（应、续）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Alice sat there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 her eyes glued 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 the television screen.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27795" y="3525520"/>
            <a:ext cx="3164840" cy="33324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898748" y="1279161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80010"/>
            <a:ext cx="97447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addicted/əˈdɪktɪd/    adj.有瘾的;上瘾的;入迷的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addict/ˈædɪkt/n.     对…入迷的人;吸毒成瘾者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addicted to/əˈdɪktɪd tə/ 对……很入迷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0"/>
            <a:ext cx="1196975" cy="11017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6205" y="1456055"/>
            <a:ext cx="12191365" cy="635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1.得知你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酷爱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乒乓球,我写信诚邀你加入我们学校的乒乓球队。（应）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Learning that you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are addicted to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table tennis, I am writing to sincerely invite you to join the table tennis team in our school.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2.她的弟弟，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一个小小手机迷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，很难把他的注意力集中在学习上。（应、续）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It’s really hard for her brother,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 young phone addict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,to give his undivided attention to his study.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他对电脑游戏的沉迷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使他的父母很担心，但我发现要他戒掉真的很难。（应、续）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His addiction to computer games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got his parents anxious, but I found it really challenging for him to quit.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4.玩电子游戏是一种上瘾的行为，这已经影响到了青少年和大学生。（应）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Playing video games is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an addictive</a:t>
            </a:r>
            <a:r>
              <a:rPr lang="en-US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behavior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 which has affected teenagers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 college students.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8736" y="243400"/>
            <a:ext cx="75037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adult/ˈædʌlt/ n.成年人 adj.成年的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5" y="838200"/>
            <a:ext cx="963231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1.他们同意在即将到来的春假期间开始搜寻，但他们的计划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对成年人保密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，因为成年人无疑会反对这种危险的冒险。（续）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They agreed to start this search during the up-and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-coming spring break,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keeping their plans a secret from the adults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who would undoubtedly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discourage such a dangerous adventure.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 校长以一个振奋人心的演讲开始了这个仪式，他谈到了我们未来的责任和人生的新阶段，然后是一系列的传统仪式，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标志着我们进入成年期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Our principal initiated the ceremony with an uplifting speech about our future responsibilities and the new stage of life that lies ahead, followed by a series of traditional ceremonies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marking the transition into adulthood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61" name="图片 160"/>
          <p:cNvPicPr/>
          <p:nvPr/>
        </p:nvPicPr>
        <p:blipFill>
          <a:blip r:embed="rId4"/>
          <a:stretch>
            <a:fillRect/>
          </a:stretch>
        </p:blipFill>
        <p:spPr>
          <a:xfrm>
            <a:off x="9533255" y="4109085"/>
            <a:ext cx="2658745" cy="27362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图片 136"/>
          <p:cNvPicPr/>
          <p:nvPr>
            <p:custDataLst>
              <p:tags r:id="rId1"/>
            </p:custDataLst>
          </p:nvPr>
        </p:nvPicPr>
        <p:blipFill>
          <a:blip r:embed="rId2"/>
          <a:srcRect b="21447"/>
          <a:stretch>
            <a:fillRect/>
          </a:stretch>
        </p:blipFill>
        <p:spPr>
          <a:xfrm>
            <a:off x="29837" y="1144865"/>
            <a:ext cx="11547643" cy="5201201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8" name="直接连接符 17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0" b="100000" l="0" r="39917">
                        <a14:foregroundMark x1="10187" y1="34463" x2="9563" y2="64407"/>
                        <a14:foregroundMark x1="18295" y1="11864" x2="16424" y2="37288"/>
                        <a14:foregroundMark x1="19751" y1="24294" x2="22453" y2="22599"/>
                        <a14:foregroundMark x1="13306" y1="20339" x2="14761" y2="25424"/>
                        <a14:foregroundMark x1="19335" y1="37288" x2="24532" y2="31638"/>
                        <a14:foregroundMark x1="28274" y1="31638" x2="28274" y2="45763"/>
                        <a14:foregroundMark x1="11850" y1="58192" x2="28690" y2="54237"/>
                        <a14:foregroundMark x1="11642" y1="48588" x2="26819" y2="45763"/>
                        <a14:foregroundMark x1="9563" y1="66102" x2="29730" y2="66667"/>
                        <a14:foregroundMark x1="28898" y1="55367" x2="27651" y2="61582"/>
                        <a14:foregroundMark x1="11227" y1="52542" x2="18295" y2="51977"/>
                        <a14:foregroundMark x1="20582" y1="61582" x2="25156" y2="58192"/>
                        <a14:foregroundMark x1="20166" y1="48588" x2="20166" y2="51412"/>
                        <a14:foregroundMark x1="13306" y1="74011" x2="18295" y2="82486"/>
                        <a14:foregroundMark x1="19751" y1="83616" x2="23909" y2="73446"/>
                      </a14:backgroundRemoval>
                    </a14:imgEffect>
                  </a14:imgLayer>
                </a14:imgProps>
              </a:ext>
            </a:extLst>
          </a:blip>
          <a:srcRect r="60124"/>
          <a:stretch>
            <a:fillRect/>
          </a:stretch>
        </p:blipFill>
        <p:spPr>
          <a:xfrm>
            <a:off x="192990" y="893"/>
            <a:ext cx="1516620" cy="82465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1848639" y="333546"/>
            <a:ext cx="3308758" cy="42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rel.sunedu.com</a:t>
            </a:r>
            <a:endParaRPr lang="en-US" altLang="zh-CN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92936" y="981712"/>
            <a:ext cx="11088657" cy="5505286"/>
            <a:chOff x="1073090" y="1986000"/>
            <a:chExt cx="10045820" cy="3804131"/>
          </a:xfrm>
          <a:solidFill>
            <a:srgbClr val="07C1CC">
              <a:lumMod val="5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L 形 8"/>
            <p:cNvSpPr/>
            <p:nvPr>
              <p:custDataLst>
                <p:tags r:id="rId8"/>
              </p:custDataLst>
            </p:nvPr>
          </p:nvSpPr>
          <p:spPr>
            <a:xfrm>
              <a:off x="1073090" y="4914900"/>
              <a:ext cx="5022909" cy="875231"/>
            </a:xfrm>
            <a:prstGeom prst="corner">
              <a:avLst>
                <a:gd name="adj1" fmla="val 9196"/>
                <a:gd name="adj2" fmla="val 9195"/>
              </a:avLst>
            </a:prstGeom>
            <a:grpFill/>
            <a:ln w="12700" cap="flat" cmpd="sng" algn="ctr">
              <a:solidFill>
                <a:srgbClr val="07C1CC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L 形 30"/>
            <p:cNvSpPr/>
            <p:nvPr>
              <p:custDataLst>
                <p:tags r:id="rId9"/>
              </p:custDataLst>
            </p:nvPr>
          </p:nvSpPr>
          <p:spPr>
            <a:xfrm flipH="1">
              <a:off x="5924550" y="4927823"/>
              <a:ext cx="5194360" cy="860945"/>
            </a:xfrm>
            <a:prstGeom prst="corner">
              <a:avLst>
                <a:gd name="adj1" fmla="val 9196"/>
                <a:gd name="adj2" fmla="val 9195"/>
              </a:avLst>
            </a:prstGeom>
            <a:grpFill/>
            <a:ln w="12700" cap="flat" cmpd="sng" algn="ctr">
              <a:solidFill>
                <a:srgbClr val="07C1CC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L 形 32"/>
            <p:cNvSpPr/>
            <p:nvPr>
              <p:custDataLst>
                <p:tags r:id="rId10"/>
              </p:custDataLst>
            </p:nvPr>
          </p:nvSpPr>
          <p:spPr>
            <a:xfrm flipV="1">
              <a:off x="1073091" y="1986000"/>
              <a:ext cx="3905250" cy="928650"/>
            </a:xfrm>
            <a:prstGeom prst="corner">
              <a:avLst>
                <a:gd name="adj1" fmla="val 9196"/>
                <a:gd name="adj2" fmla="val 9195"/>
              </a:avLst>
            </a:prstGeom>
            <a:grpFill/>
            <a:ln w="12700" cap="flat" cmpd="sng" algn="ctr">
              <a:solidFill>
                <a:srgbClr val="07C1CC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L 形 33"/>
            <p:cNvSpPr/>
            <p:nvPr>
              <p:custDataLst>
                <p:tags r:id="rId11"/>
              </p:custDataLst>
            </p:nvPr>
          </p:nvSpPr>
          <p:spPr>
            <a:xfrm flipH="1" flipV="1">
              <a:off x="7213660" y="1998518"/>
              <a:ext cx="3905250" cy="916132"/>
            </a:xfrm>
            <a:prstGeom prst="corner">
              <a:avLst>
                <a:gd name="adj1" fmla="val 9196"/>
                <a:gd name="adj2" fmla="val 9195"/>
              </a:avLst>
            </a:prstGeom>
            <a:grpFill/>
            <a:ln w="12700" cap="flat" cmpd="sng" algn="ctr">
              <a:solidFill>
                <a:srgbClr val="07C1CC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7396" name="矩形 187395"/>
          <p:cNvSpPr/>
          <p:nvPr>
            <p:custDataLst>
              <p:tags r:id="rId12"/>
            </p:custDataLst>
          </p:nvPr>
        </p:nvSpPr>
        <p:spPr>
          <a:xfrm>
            <a:off x="1344580" y="1557507"/>
            <a:ext cx="7826877" cy="161311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lstStyle/>
          <a:p>
            <a:pPr algn="ctr"/>
            <a:r>
              <a:rPr lang="zh-CN" altLang="en-US" sz="6600" b="1" spc="-660">
                <a:ln w="12700" cap="flat" cmpd="sng">
                  <a:noFill/>
                  <a:prstDash val="solid"/>
                  <a:headEnd type="none" w="med" len="med"/>
                  <a:tailEnd type="none" w="med" len="med"/>
                </a:ln>
                <a:solidFill>
                  <a:srgbClr val="07C1CC">
                    <a:lumMod val="5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Thank You!</a:t>
            </a:r>
            <a:endParaRPr lang="zh-CN" altLang="en-US" sz="6600" b="1" spc="-660">
              <a:ln w="12700" cap="flat" cmpd="sng">
                <a:noFill/>
                <a:prstDash val="solid"/>
                <a:headEnd type="none" w="med" len="med"/>
                <a:tailEnd type="none" w="med" len="med"/>
              </a:ln>
              <a:solidFill>
                <a:srgbClr val="07C1CC">
                  <a:lumMod val="5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87396" grpId="0"/>
      <p:bldP spid="18739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3205"/>
            <a:ext cx="8589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debate/dɪˈbeɪt/   n.辩论;争论 vt.&amp;vi.辩论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942149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1.上周五下午，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学校辩论社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在大讲堂举行了关于保护莫高窟的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辩论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Last Friday afternoon witnessed a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School Debate Club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’s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debate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about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protecting the Mogao Caves in the lecture hall.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支持者认为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优先保护莫高窟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是值得的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，这是一个集建筑、雕塑和绘画于一体的世界文化遗产。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另一组/反对者认为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保护莫高窟将是对时间和金钱的巨大浪费，这些时间和金钱应该更好地用于帮助国家的经济发展。（应）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supporters think it is worthwhile to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give priority protection to the Mogao Caves, a world cultural heritage site with a mix of architecture, sculpture, and painting.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other group/Opponents argue that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preserving the Mogao Caves will be a huge waste of time and money,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which should be better spent to help the country economic development.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4"/>
          <a:stretch>
            <a:fillRect/>
          </a:stretch>
        </p:blipFill>
        <p:spPr>
          <a:xfrm>
            <a:off x="9641840" y="2117090"/>
            <a:ext cx="2377440" cy="31388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243205"/>
            <a:ext cx="8589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debate/dɪˈbeɪt/   n.辩论;争论 vt.&amp;vi.辩论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345" y="838200"/>
            <a:ext cx="9814560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3.不出所料，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这场辩论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不仅培养了参与辩论的同学们的团队合作能力，也让其他同学在逻辑思维和语言智慧上得到了精神上的享受。（应）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This debate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 as was expected, not only cultivated the teamwork ability of the students involved in it, but also feasted the other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students spiritually on logical thinking as well as the wisdom in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language.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辩手们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以其引人入胜的口才和广博的知识面你争我夺，给我们带来了一场赏心悦目的盛宴。（应）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 spellbinding eloquence and a wide range of knowledge,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 debaters 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clashed with each other, bringing us an impressive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feast for our eyes and ears. 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9900285" y="1863725"/>
            <a:ext cx="2292350" cy="29184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8255"/>
            <a:ext cx="87553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prefer/prɪˈfɜ:(r)/        vt.较喜欢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prefer...to.../prɪˈfɜ:(r) tə/   喜欢……多于……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61385" y="838200"/>
            <a:ext cx="873061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1.为了获得更多的点击量，你们最好告诉我你们西方人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更喜欢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哪种中国文化。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2021年全国甲卷应用文“中国传统文化主题班会内容征求信”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 get more clicks, you’d better tell me which Chinese culture 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you westerners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prefer.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2.每当感到沮丧时，我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更喜欢读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小说专栏，里面有很多富有想象力的故事。</a:t>
            </a:r>
            <a:r>
              <a:rPr sz="24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2021年新高考I卷应用文“youth英语报创刊十周年短文征稿”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（应）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Whenever feeling depressed, I 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prefer reading/to read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Novel Column which includes a lot of imaginative stories.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3.我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宁愿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呆在家里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也不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愿出去散步。（应、续）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 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prefer 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staying at home</a:t>
            </a:r>
            <a:r>
              <a:rPr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 to</a:t>
            </a:r>
            <a:r>
              <a:rPr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strolling outside.</a:t>
            </a:r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527175"/>
            <a:ext cx="3461385" cy="3889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573" y="765446"/>
            <a:ext cx="10510323" cy="0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1129030" y="8255"/>
            <a:ext cx="87553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prefer/prɪˈfɜ:(r)/        vt.较喜欢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prefer...to.../prɪˈfɜ:(r) tə/   喜欢……多于……</a:t>
            </a:r>
            <a:endParaRPr lang="en-US" altLang="zh-CN" sz="2400" b="1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rcRect l="12917" t="20944" r="51396" b="26333"/>
          <a:stretch>
            <a:fillRect/>
          </a:stretch>
        </p:blipFill>
        <p:spPr>
          <a:xfrm>
            <a:off x="0" y="258"/>
            <a:ext cx="1196663" cy="7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61385" y="962660"/>
            <a:ext cx="8730615" cy="5687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5.大多数学生，65%的人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喜欢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英语歌曲，一半的学生喜欢看英语电影。</a:t>
            </a:r>
            <a:r>
              <a:rPr sz="28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2022全国乙卷图表类应用文“针对课外英语学习调查结果的短文投稿”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Most students,65% 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have a preference for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English songs, with half of the students keen on watching English movies. 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6.你和我以后有可能见面吗?如果可以，请回复我您的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首选日期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。（应）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Is it possible for you and me to have a future meeting afterwards? If so, please send me a reply about </a:t>
            </a:r>
            <a:r>
              <a:rPr sz="28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your preferable date.</a:t>
            </a:r>
            <a:endParaRPr sz="28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08" name="图片 107"/>
          <p:cNvPicPr/>
          <p:nvPr/>
        </p:nvPicPr>
        <p:blipFill>
          <a:blip r:embed="rId4"/>
          <a:stretch>
            <a:fillRect/>
          </a:stretch>
        </p:blipFill>
        <p:spPr>
          <a:xfrm>
            <a:off x="635" y="1715135"/>
            <a:ext cx="3362325" cy="3427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AS_UNIQUEID" val="809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AS_UNIQUEID" val="809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AS_UNIQUEID" val="809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AS_UNIQUEID" val="809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809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AS_UNIQUEID" val="809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AS_UNIQUEID" val="809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AS_UNIQUEID" val="809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AS_UNIQUEID" val="809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AS_UNIQUEID" val="809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AS_UNIQUEID" val="809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AS_UNIQUEID" val="809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AS_UNIQUEID" val="809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AS_UNIQUEID" val="809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AS_UNIQUEID" val="809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AS_UNIQUEID" val="809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AS_UNIQUEID" val="809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AS_UNIQUEID" val="809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AS_UNIQUEID" val="809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AS_UNIQUEID" val="809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AS_UNIQUEID" val="809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AS_UNIQUEID" val="809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809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AS_UNIQUEID" val="809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AS_UNIQUEID" val="809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AS_UNIQUEID" val="809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AS_UNIQUEID" val="809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AS_UNIQUEID" val="809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AS_UNIQUEID" val="809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AS_UNIQUEID" val="809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AS_UNIQUEID" val="809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AS_UNIQUEID" val="809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AS_UNIQUEID" val="809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AS_UNIQUEID" val="809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AS_UNIQUEID" val="809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AS_UNIQUEID" val="809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AS_UNIQUEID" val="809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AS_UNIQUEID" val="809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FULL_TEXT_BEAUTIFY_COPY_ID" val="187396"/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AS_UNIQUEID" val="37"/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AS_UNIQUEID" val="809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AS_UNIQUEID" val="809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AS_UNIQUEID" val="809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AS_UNIQUEID" val="809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AS_UNIQUEID" val="809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AS_UNIQUEID" val="809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AS_UNIQUEID" val="809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AS_UNIQUEID" val="809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AS_UNIQUEID" val="809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AS_UNIQUEID" val="809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AS_UNIQUEID" val="809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AS_UNIQUEID" val="809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AS_UNIQUEID" val="809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AS_UNIQUEID" val="809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AS_UNIQUEID" val="809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AS_UNIQUEID" val="809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AS_UNIQUEID" val="809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31857</Words>
  <Application>WPS 演示</Application>
  <PresentationFormat>宽屏</PresentationFormat>
  <Paragraphs>808</Paragraphs>
  <Slides>57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70" baseType="lpstr">
      <vt:lpstr>Arial</vt:lpstr>
      <vt:lpstr>宋体</vt:lpstr>
      <vt:lpstr>Wingdings</vt:lpstr>
      <vt:lpstr>Wingdings</vt:lpstr>
      <vt:lpstr>微软雅黑</vt:lpstr>
      <vt:lpstr>Arial</vt:lpstr>
      <vt:lpstr>Times New Roman</vt:lpstr>
      <vt:lpstr>Arial Unicode MS</vt:lpstr>
      <vt:lpstr>Calibri</vt:lpstr>
      <vt:lpstr>HelveticaNeue</vt:lpstr>
      <vt:lpstr>华文新魏</vt:lpstr>
      <vt:lpstr>Segoe Print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165</cp:revision>
  <dcterms:created xsi:type="dcterms:W3CDTF">2019-06-19T02:08:00Z</dcterms:created>
  <dcterms:modified xsi:type="dcterms:W3CDTF">2024-07-26T06:24:20Z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  <property fmtid="{D5CDD505-2E9C-101B-9397-08002B2CF9AE}" pid="3" name="ICV">
    <vt:lpwstr>2714BC2042754196817988410A36725A</vt:lpwstr>
  </property>
</Properties>
</file>