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omments/comment3.xml" ContentType="application/vnd.openxmlformats-officedocument.presentationml.comments+xml"/>
  <Override PartName="/ppt/tags/tag9.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310" r:id="rId3"/>
    <p:sldId id="319" r:id="rId4"/>
    <p:sldId id="2541" r:id="rId5"/>
    <p:sldId id="1582" r:id="rId6"/>
    <p:sldId id="2608" r:id="rId7"/>
    <p:sldId id="2609" r:id="rId8"/>
    <p:sldId id="1891" r:id="rId9"/>
    <p:sldId id="2546" r:id="rId10"/>
    <p:sldId id="2547" r:id="rId11"/>
    <p:sldId id="2548" r:id="rId12"/>
    <p:sldId id="2549" r:id="rId13"/>
    <p:sldId id="2550" r:id="rId14"/>
    <p:sldId id="2552" r:id="rId15"/>
    <p:sldId id="2553" r:id="rId16"/>
    <p:sldId id="2556" r:id="rId17"/>
    <p:sldId id="2555" r:id="rId18"/>
    <p:sldId id="2579" r:id="rId19"/>
    <p:sldId id="2580" r:id="rId20"/>
    <p:sldId id="2694" r:id="rId21"/>
    <p:sldId id="2554" r:id="rId22"/>
    <p:sldId id="2701" r:id="rId23"/>
    <p:sldId id="2709" r:id="rId24"/>
    <p:sldId id="2603" r:id="rId25"/>
    <p:sldId id="2696" r:id="rId26"/>
    <p:sldId id="2605" r:id="rId27"/>
    <p:sldId id="2606" r:id="rId28"/>
    <p:sldId id="2527" r:id="rId29"/>
  </p:sldIdLst>
  <p:sldSz cx="12192000" cy="6858000"/>
  <p:notesSz cx="6858000" cy="9144000"/>
  <p:embeddedFontLst>
    <p:embeddedFont>
      <p:font typeface="方正粗黑宋简体" panose="02010600030101010101" charset="-122"/>
      <p:regular r:id="rId31"/>
    </p:embeddedFont>
    <p:embeddedFont>
      <p:font typeface="华文新魏" panose="02010800040101010101" pitchFamily="2" charset="-122"/>
      <p:regular r:id="rId32"/>
    </p:embeddedFont>
    <p:embeddedFont>
      <p:font typeface="思源黑体" panose="020B0500000000000000" charset="-122"/>
      <p:regular r:id="rId33"/>
    </p:embeddedFont>
    <p:embeddedFont>
      <p:font typeface="Arial Black" panose="020B0A04020102020204" pitchFamily="34" charset="0"/>
      <p:bold r:id="rId34"/>
    </p:embeddedFont>
    <p:embeddedFont>
      <p:font typeface="Berlin Sans FB Demi" panose="020E0802020502020306" pitchFamily="34" charset="0"/>
      <p:bold r:id="rId35"/>
    </p:embeddedFont>
    <p:embeddedFont>
      <p:font typeface="Calibri" panose="020F0502020204030204" pitchFamily="34" charset="0"/>
      <p:regular r:id="rId36"/>
      <p:bold r:id="rId37"/>
      <p:italic r:id="rId38"/>
      <p:boldItalic r:id="rId39"/>
    </p:embeddedFont>
    <p:embeddedFont>
      <p:font typeface="Gulim" panose="020B0600000101010101" pitchFamily="34" charset="-127"/>
      <p:regular r:id="rId40"/>
    </p:embeddedFont>
    <p:embeddedFont>
      <p:font typeface="等线" panose="02010600030101010101" pitchFamily="2" charset="-122"/>
      <p:regular r:id="rId41"/>
      <p:bold r:id="rId42"/>
    </p:embeddedFont>
    <p:embeddedFont>
      <p:font typeface="等线 Light" panose="02010600030101010101" pitchFamily="2" charset="-122"/>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作者" initials="作" lastIdx="0" clrIdx="1"/>
  <p:cmAuthor id="3" name="HZXL" initials="H" lastIdx="4"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6B15"/>
    <a:srgbClr val="55D9FF"/>
    <a:srgbClr val="71DCFF"/>
    <a:srgbClr val="21FF84"/>
    <a:srgbClr val="F1F905"/>
    <a:srgbClr val="9C5ACE"/>
    <a:srgbClr val="FA974F"/>
    <a:srgbClr val="FAA464"/>
    <a:srgbClr val="F66D08"/>
    <a:srgbClr val="C39B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16" autoAdjust="0"/>
    <p:restoredTop sz="94674"/>
  </p:normalViewPr>
  <p:slideViewPr>
    <p:cSldViewPr snapToGrid="0">
      <p:cViewPr varScale="1">
        <p:scale>
          <a:sx n="109" d="100"/>
          <a:sy n="109" d="100"/>
        </p:scale>
        <p:origin x="174" y="63"/>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1.fntdata"/></Relationships>
</file>

<file path=ppt/comments/comment1.xml><?xml version="1.0" encoding="utf-8"?>
<p:cmLst xmlns:a="http://schemas.openxmlformats.org/drawingml/2006/main" xmlns:r="http://schemas.openxmlformats.org/officeDocument/2006/relationships" xmlns:p="http://schemas.openxmlformats.org/presentationml/2006/main">
  <p:cm authorId="3" dt="2021-11-25T19:46:04.759" idx="2">
    <p:pos x="10" y="10"/>
    <p:text>导入可以结合学生的具体情况，此视频不太贴合主题</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21-11-25T19:47:00.815" idx="3">
    <p:pos x="10" y="10"/>
    <p:text>左右侧的文字不在PPT里</p:text>
  </p:cm>
</p:cmLst>
</file>

<file path=ppt/comments/comment3.xml><?xml version="1.0" encoding="utf-8"?>
<p:cmLst xmlns:a="http://schemas.openxmlformats.org/drawingml/2006/main" xmlns:r="http://schemas.openxmlformats.org/officeDocument/2006/relationships" xmlns:p="http://schemas.openxmlformats.org/presentationml/2006/main">
  <p:cm authorId="3" dt="2021-11-25T19:48:26.525" idx="4">
    <p:pos x="10" y="10"/>
    <p:text>请提供写作范文</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203121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제목 슬라이드">
    <p:spTree>
      <p:nvGrpSpPr>
        <p:cNvPr id="1" name=""/>
        <p:cNvGrpSpPr/>
        <p:nvPr/>
      </p:nvGrpSpPr>
      <p:grpSpPr>
        <a:xfrm>
          <a:off x="0" y="0"/>
          <a:ext cx="0" cy="0"/>
          <a:chOff x="0" y="0"/>
          <a:chExt cx="0" cy="0"/>
        </a:xfrm>
      </p:grpSpPr>
      <p:pic>
        <p:nvPicPr>
          <p:cNvPr id="11266" name="그림 6"/>
          <p:cNvPicPr>
            <a:picLocks noChangeAspect="1"/>
          </p:cNvPicPr>
          <p:nvPr userDrawn="1"/>
        </p:nvPicPr>
        <p:blipFill>
          <a:blip r:embed="rId2"/>
          <a:stretch>
            <a:fillRect/>
          </a:stretch>
        </p:blipFill>
        <p:spPr>
          <a:xfrm>
            <a:off x="0" y="-30162"/>
            <a:ext cx="12192000" cy="3640137"/>
          </a:xfrm>
          <a:prstGeom prst="rect">
            <a:avLst/>
          </a:prstGeom>
          <a:noFill/>
          <a:ln w="9525">
            <a:noFill/>
          </a:ln>
        </p:spPr>
      </p:pic>
      <p:sp>
        <p:nvSpPr>
          <p:cNvPr id="8" name="직사각형 7"/>
          <p:cNvSpPr/>
          <p:nvPr/>
        </p:nvSpPr>
        <p:spPr>
          <a:xfrm>
            <a:off x="0" y="849313"/>
            <a:ext cx="12192000" cy="6008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1" hangingPunct="1">
              <a:lnSpc>
                <a:spcPct val="100000"/>
              </a:lnSpc>
              <a:spcBef>
                <a:spcPct val="0"/>
              </a:spcBef>
              <a:spcAft>
                <a:spcPct val="0"/>
              </a:spcAft>
              <a:buClrTx/>
              <a:buSzTx/>
              <a:buFontTx/>
              <a:buNone/>
              <a:defRPr/>
            </a:pPr>
            <a:endParaRPr kumimoji="1" lang="ko-KR" altLang="en-US" sz="2400" b="0" i="0" u="none" strike="noStrike" kern="1200" cap="none" spc="0" normalizeH="0" baseline="0" noProof="0">
              <a:ln>
                <a:noFill/>
              </a:ln>
              <a:solidFill>
                <a:schemeClr val="lt1"/>
              </a:solidFill>
              <a:effectLst/>
              <a:uLnTx/>
              <a:uFillTx/>
              <a:latin typeface="+mn-lt"/>
              <a:ea typeface="+mn-ea"/>
              <a:cs typeface="+mn-cs"/>
            </a:endParaRPr>
          </a:p>
        </p:txBody>
      </p:sp>
      <p:pic>
        <p:nvPicPr>
          <p:cNvPr id="11268" name="그림 8"/>
          <p:cNvPicPr>
            <a:picLocks noChangeAspect="1"/>
          </p:cNvPicPr>
          <p:nvPr userDrawn="1"/>
        </p:nvPicPr>
        <p:blipFill>
          <a:blip r:embed="rId3"/>
          <a:stretch>
            <a:fillRect/>
          </a:stretch>
        </p:blipFill>
        <p:spPr>
          <a:xfrm>
            <a:off x="10291763" y="73025"/>
            <a:ext cx="1682750" cy="812800"/>
          </a:xfrm>
          <a:prstGeom prst="rect">
            <a:avLst/>
          </a:prstGeom>
          <a:noFill/>
          <a:ln w="9525">
            <a:noFill/>
          </a:ln>
        </p:spPr>
      </p:pic>
      <p:sp>
        <p:nvSpPr>
          <p:cNvPr id="7" name="제목 1"/>
          <p:cNvSpPr>
            <a:spLocks noGrp="1"/>
          </p:cNvSpPr>
          <p:nvPr>
            <p:ph type="title"/>
          </p:nvPr>
        </p:nvSpPr>
        <p:spPr>
          <a:xfrm>
            <a:off x="403787" y="201340"/>
            <a:ext cx="11314080" cy="648072"/>
          </a:xfrm>
          <a:prstGeom prst="rect">
            <a:avLst/>
          </a:prstGeom>
        </p:spPr>
        <p:txBody>
          <a:bodyPr anchor="ctr">
            <a:normAutofit/>
          </a:bodyPr>
          <a:lstStyle>
            <a:lvl1pPr algn="l">
              <a:defRPr lang="ko-KR" altLang="en-US" sz="3600" b="0" kern="1200" spc="-150" dirty="0" smtClean="0">
                <a:solidFill>
                  <a:schemeClr val="bg1"/>
                </a:solidFill>
                <a:latin typeface="Arial" panose="020B0604020202020204" pitchFamily="34" charset="0"/>
                <a:ea typeface="HY견고딕" pitchFamily="18" charset="-127"/>
                <a:cs typeface="Arial" panose="020B0604020202020204" pitchFamily="34" charset="0"/>
              </a:defRPr>
            </a:lvl1pPr>
          </a:lstStyle>
          <a:p>
            <a:pPr lvl="0" fontAlgn="base"/>
            <a:endParaRPr lang="ko-KR" altLang="en-US" strike="noStrike" noProof="1"/>
          </a:p>
        </p:txBody>
      </p:sp>
      <p:sp>
        <p:nvSpPr>
          <p:cNvPr id="2" name="日期占位符 1"/>
          <p:cNvSpPr>
            <a:spLocks noGrp="1"/>
          </p:cNvSpPr>
          <p:nvPr>
            <p:ph type="dt" sz="half" idx="10"/>
          </p:nvPr>
        </p:nvSpPr>
        <p:spPr>
          <a:xfrm>
            <a:off x="609600" y="6356350"/>
            <a:ext cx="2844800" cy="365125"/>
          </a:xfrm>
          <a:prstGeom prst="rect">
            <a:avLst/>
          </a:prstGeom>
        </p:spPr>
        <p:txBody>
          <a:bodyPr vert="horz" lIns="91440" tIns="45720" rIns="91440" bIns="45720" rtlCol="0" anchor="ctr"/>
          <a:lstStyle/>
          <a:p>
            <a:pPr marL="0" marR="0" lvl="0" indent="0" algn="l" defTabSz="914400" rtl="0" eaLnBrk="1" fontAlgn="base" latinLnBrk="1" hangingPunct="1">
              <a:lnSpc>
                <a:spcPct val="100000"/>
              </a:lnSpc>
              <a:spcBef>
                <a:spcPct val="0"/>
              </a:spcBef>
              <a:spcAft>
                <a:spcPct val="0"/>
              </a:spcAft>
              <a:buClrTx/>
              <a:buSzTx/>
              <a:buFontTx/>
              <a:buNone/>
              <a:defRPr/>
            </a:pPr>
            <a:fld id="{43D21D29-A35E-45B7-A815-2144CFDEA0FF}" type="datetimeFigureOut">
              <a:rPr kumimoji="1" lang="ko-KR" altLang="en-US" sz="1200" b="0" i="0" u="none" strike="noStrike" kern="1200" cap="none" spc="0" normalizeH="0" baseline="0" noProof="0" smtClean="0">
                <a:ln>
                  <a:noFill/>
                </a:ln>
                <a:solidFill>
                  <a:schemeClr val="tx1">
                    <a:tint val="75000"/>
                  </a:schemeClr>
                </a:solidFill>
                <a:effectLst/>
                <a:uLnTx/>
                <a:uFillTx/>
                <a:latin typeface="Gulim" panose="020B0600000101010101" pitchFamily="50" charset="-127"/>
                <a:ea typeface="Gulim" panose="020B0600000101010101" pitchFamily="50" charset="-127"/>
                <a:cs typeface="+mn-cs"/>
              </a:rPr>
              <a:t>2021-12-02</a:t>
            </a:fld>
            <a:endParaRPr kumimoji="1" lang="ko-KR" altLang="en-US" sz="1200" b="0" i="0" u="none" strike="noStrike" kern="1200" cap="none" spc="0" normalizeH="0" baseline="0" noProof="0">
              <a:ln>
                <a:noFill/>
              </a:ln>
              <a:solidFill>
                <a:schemeClr val="tx1">
                  <a:tint val="75000"/>
                </a:schemeClr>
              </a:solidFill>
              <a:effectLst/>
              <a:uLnTx/>
              <a:uFillTx/>
              <a:latin typeface="Gulim" panose="020B0600000101010101" pitchFamily="50" charset="-127"/>
              <a:ea typeface="Gulim" panose="020B0600000101010101" pitchFamily="50" charset="-127"/>
              <a:cs typeface="+mn-cs"/>
            </a:endParaRPr>
          </a:p>
        </p:txBody>
      </p:sp>
      <p:sp>
        <p:nvSpPr>
          <p:cNvPr id="3" name="页脚占位符 2"/>
          <p:cNvSpPr>
            <a:spLocks noGrp="1"/>
          </p:cNvSpPr>
          <p:nvPr>
            <p:ph type="ftr" sz="quarter" idx="11"/>
          </p:nvPr>
        </p:nvSpPr>
        <p:spPr>
          <a:xfrm>
            <a:off x="4165600" y="6356350"/>
            <a:ext cx="3860800" cy="365125"/>
          </a:xfrm>
          <a:prstGeom prst="rect">
            <a:avLst/>
          </a:prstGeom>
        </p:spPr>
        <p:txBody>
          <a:bodyPr vert="horz" lIns="91440" tIns="45720" rIns="91440" bIns="45720" rtlCol="0" anchor="ctr"/>
          <a:lstStyle/>
          <a:p>
            <a:pPr marL="0" marR="0" lvl="0" indent="0" algn="ctr" defTabSz="914400" rtl="0" eaLnBrk="1" fontAlgn="base" latinLnBrk="1" hangingPunct="1">
              <a:lnSpc>
                <a:spcPct val="100000"/>
              </a:lnSpc>
              <a:spcBef>
                <a:spcPct val="0"/>
              </a:spcBef>
              <a:spcAft>
                <a:spcPct val="0"/>
              </a:spcAft>
              <a:buClrTx/>
              <a:buSzTx/>
              <a:buFontTx/>
              <a:buNone/>
              <a:defRPr/>
            </a:pPr>
            <a:endParaRPr kumimoji="1" lang="ko-KR" altLang="en-US" sz="1200" b="0" i="0" u="none" strike="noStrike" kern="1200" cap="none" spc="0" normalizeH="0" baseline="0" noProof="0">
              <a:ln>
                <a:noFill/>
              </a:ln>
              <a:solidFill>
                <a:schemeClr val="tx1">
                  <a:tint val="75000"/>
                </a:schemeClr>
              </a:solidFill>
              <a:effectLst/>
              <a:uLnTx/>
              <a:uFillTx/>
              <a:latin typeface="Gulim" panose="020B0600000101010101" pitchFamily="50" charset="-127"/>
              <a:ea typeface="Gulim" panose="020B0600000101010101" pitchFamily="50" charset="-127"/>
              <a:cs typeface="+mn-cs"/>
            </a:endParaRPr>
          </a:p>
        </p:txBody>
      </p:sp>
      <p:sp>
        <p:nvSpPr>
          <p:cNvPr id="4" name="灯片编号占位符 3"/>
          <p:cNvSpPr>
            <a:spLocks noGrp="1"/>
          </p:cNvSpPr>
          <p:nvPr>
            <p:ph type="sldNum" sz="quarter" idx="12"/>
          </p:nvPr>
        </p:nvSpPr>
        <p:spPr>
          <a:xfrm>
            <a:off x="8737600" y="6356350"/>
            <a:ext cx="2844800" cy="365125"/>
          </a:xfrm>
          <a:prstGeom prst="rect">
            <a:avLst/>
          </a:prstGeom>
        </p:spPr>
        <p:txBody>
          <a:bodyPr vert="horz" lIns="91440" tIns="45720" rIns="91440" bIns="45720" rtlCol="0" anchor="ctr"/>
          <a:lstStyle/>
          <a:p>
            <a:pPr marL="0" marR="0" lvl="0" indent="0" algn="r" defTabSz="914400" rtl="0" eaLnBrk="1" fontAlgn="base" latinLnBrk="1" hangingPunct="1">
              <a:lnSpc>
                <a:spcPct val="100000"/>
              </a:lnSpc>
              <a:spcBef>
                <a:spcPct val="0"/>
              </a:spcBef>
              <a:spcAft>
                <a:spcPct val="0"/>
              </a:spcAft>
              <a:buClrTx/>
              <a:buSzTx/>
              <a:buFontTx/>
              <a:buNone/>
              <a:defRPr/>
            </a:pPr>
            <a:fld id="{BDD3AD4D-FDEB-4C62-A936-7D9775ED795C}" type="slidenum">
              <a:rPr kumimoji="1" lang="ko-KR" altLang="en-US" sz="1200" b="0" i="0" u="none" strike="noStrike" kern="1200" cap="none" spc="0" normalizeH="0" baseline="0" noProof="0" smtClean="0">
                <a:ln>
                  <a:noFill/>
                </a:ln>
                <a:solidFill>
                  <a:schemeClr val="tx1">
                    <a:tint val="75000"/>
                  </a:schemeClr>
                </a:solidFill>
                <a:effectLst/>
                <a:uLnTx/>
                <a:uFillTx/>
                <a:latin typeface="Gulim" panose="020B0600000101010101" pitchFamily="50" charset="-127"/>
                <a:ea typeface="Gulim" panose="020B0600000101010101" pitchFamily="50" charset="-127"/>
                <a:cs typeface="+mn-cs"/>
              </a:rPr>
              <a:t>‹#›</a:t>
            </a:fld>
            <a:endParaRPr kumimoji="1" lang="ko-KR" altLang="en-US" sz="1200" b="0" i="0" u="none" strike="noStrike" kern="1200" cap="none" spc="0" normalizeH="0" baseline="0" noProof="0">
              <a:ln>
                <a:noFill/>
              </a:ln>
              <a:solidFill>
                <a:schemeClr val="tx1">
                  <a:tint val="75000"/>
                </a:schemeClr>
              </a:solidFill>
              <a:effectLst/>
              <a:uLnTx/>
              <a:uFillTx/>
              <a:latin typeface="Gulim" panose="020B0600000101010101" pitchFamily="50" charset="-127"/>
              <a:ea typeface="Gulim" panose="020B0600000101010101" pitchFamily="50" charset="-127"/>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B7271B8-B4E8-4CBA-A672-8C7C1858908F}" type="datetimeFigureOut">
              <a:rPr lang="zh-CN" altLang="en-US" smtClean="0"/>
              <a:t>2021/12/2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EEC64D-A497-496D-87CF-22E5DEB0E32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EC64D-A497-496D-87CF-22E5DEB0E32E}" type="slidenum">
              <a:rPr lang="zh-CN" altLang="en-US" smtClean="0"/>
              <a:t>‹#›</a:t>
            </a:fld>
            <a:endParaRPr lang="zh-CN" altLang="en-US"/>
          </a:p>
        </p:txBody>
      </p:sp>
      <p:pic>
        <p:nvPicPr>
          <p:cNvPr id="7" name="图片 6" descr="水印">
            <a:extLst>
              <a:ext uri="{FF2B5EF4-FFF2-40B4-BE49-F238E27FC236}">
                <a16:creationId xmlns:a16="http://schemas.microsoft.com/office/drawing/2014/main" id="{BED26210-5D45-4566-A166-476597DA5D5C}"/>
              </a:ext>
            </a:extLst>
          </p:cNvPr>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271B8-B4E8-4CBA-A672-8C7C1858908F}" type="datetimeFigureOut">
              <a:rPr lang="zh-CN" altLang="en-US" smtClean="0"/>
              <a:t>2021/12/2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EC64D-A497-496D-87CF-22E5DEB0E32E}" type="slidenum">
              <a:rPr lang="zh-CN" altLang="en-US" smtClean="0"/>
              <a:t>‹#›</a:t>
            </a:fld>
            <a:endParaRPr lang="zh-CN" altLang="en-US"/>
          </a:p>
        </p:txBody>
      </p:sp>
      <p:pic>
        <p:nvPicPr>
          <p:cNvPr id="7" name="图片 6" descr="水印">
            <a:extLst>
              <a:ext uri="{FF2B5EF4-FFF2-40B4-BE49-F238E27FC236}">
                <a16:creationId xmlns:a16="http://schemas.microsoft.com/office/drawing/2014/main" id="{158C810B-F56E-41BD-A275-EC2CC01E5527}"/>
              </a:ext>
            </a:extLst>
          </p:cNvPr>
          <p:cNvPicPr>
            <a:picLocks noChangeAspect="1"/>
          </p:cNvPicPr>
          <p:nvPr userDrawn="1"/>
        </p:nvPicPr>
        <p:blipFill>
          <a:blip r:embed="rId1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comments" Target="../comments/commen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9BA02A68-29CC-4c90-902B-E59B083C7482"/>
          <p:cNvPicPr>
            <a:picLocks noChangeAspect="1"/>
          </p:cNvPicPr>
          <p:nvPr/>
        </p:nvPicPr>
        <p:blipFill>
          <a:blip r:embed="rId2"/>
          <a:stretch>
            <a:fillRect/>
          </a:stretch>
        </p:blipFill>
        <p:spPr>
          <a:xfrm>
            <a:off x="2070735" y="1539875"/>
            <a:ext cx="6959600" cy="4847590"/>
          </a:xfrm>
          <a:prstGeom prst="rect">
            <a:avLst/>
          </a:prstGeom>
        </p:spPr>
      </p:pic>
      <p:sp>
        <p:nvSpPr>
          <p:cNvPr id="33" name="左箭头标注 32"/>
          <p:cNvSpPr/>
          <p:nvPr/>
        </p:nvSpPr>
        <p:spPr>
          <a:xfrm>
            <a:off x="9278620" y="1696720"/>
            <a:ext cx="2568575" cy="763905"/>
          </a:xfrm>
          <a:prstGeom prst="leftArrowCallout">
            <a:avLst>
              <a:gd name="adj1" fmla="val 5900"/>
              <a:gd name="adj2" fmla="val 15531"/>
              <a:gd name="adj3" fmla="val 19114"/>
              <a:gd name="adj4" fmla="val 85545"/>
            </a:avLst>
          </a:prstGeom>
          <a:solidFill>
            <a:schemeClr val="bg1"/>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content</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3" name="文本框 22"/>
          <p:cNvSpPr txBox="1"/>
          <p:nvPr/>
        </p:nvSpPr>
        <p:spPr>
          <a:xfrm>
            <a:off x="360045" y="1767205"/>
            <a:ext cx="1774825" cy="922020"/>
          </a:xfrm>
          <a:prstGeom prst="rect">
            <a:avLst/>
          </a:prstGeom>
          <a:noFill/>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rPr>
              <a:t>Para 3 </a:t>
            </a:r>
          </a:p>
          <a:p>
            <a:endParaRPr lang="en-US" altLang="zh-CN"/>
          </a:p>
        </p:txBody>
      </p:sp>
      <p:cxnSp>
        <p:nvCxnSpPr>
          <p:cNvPr id="25" name="直接连接符 24"/>
          <p:cNvCxnSpPr/>
          <p:nvPr/>
        </p:nvCxnSpPr>
        <p:spPr>
          <a:xfrm flipV="1">
            <a:off x="2382520" y="1976120"/>
            <a:ext cx="6647815" cy="3810"/>
          </a:xfrm>
          <a:prstGeom prst="line">
            <a:avLst/>
          </a:prstGeom>
          <a:ln w="53975" cmpd="sng">
            <a:solidFill>
              <a:srgbClr val="00B0F0"/>
            </a:solidFill>
            <a:prstDash val="solid"/>
          </a:ln>
        </p:spPr>
        <p:style>
          <a:lnRef idx="3">
            <a:schemeClr val="accent1"/>
          </a:lnRef>
          <a:fillRef idx="0">
            <a:schemeClr val="accent1"/>
          </a:fillRef>
          <a:effectRef idx="2">
            <a:schemeClr val="accent1"/>
          </a:effectRef>
          <a:fontRef idx="minor">
            <a:schemeClr val="tx1"/>
          </a:fontRef>
        </p:style>
      </p:cxnSp>
      <p:cxnSp>
        <p:nvCxnSpPr>
          <p:cNvPr id="26" name="直接连接符 25"/>
          <p:cNvCxnSpPr/>
          <p:nvPr/>
        </p:nvCxnSpPr>
        <p:spPr>
          <a:xfrm>
            <a:off x="2174875" y="2399665"/>
            <a:ext cx="6578600" cy="635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9373870" y="1815465"/>
            <a:ext cx="2574925" cy="424815"/>
          </a:xfrm>
          <a:prstGeom prst="rect">
            <a:avLst/>
          </a:prstGeom>
          <a:noFill/>
          <a:ln w="9525">
            <a:noFill/>
          </a:ln>
        </p:spPr>
        <p:txBody>
          <a:bodyPr wrap="square" anchor="t">
            <a:spAutoFit/>
          </a:bodyPr>
          <a:lstStyle/>
          <a:p>
            <a:pPr algn="ctr">
              <a:lnSpc>
                <a:spcPts val="2600"/>
              </a:lnSpc>
            </a:pPr>
            <a:r>
              <a:rPr lang="en-US" altLang="zh-CN" sz="3200">
                <a:solidFill>
                  <a:srgbClr val="00B0F0"/>
                </a:solidFill>
                <a:latin typeface="Berlin Sans FB Demi" panose="020E0802020502020306" charset="0"/>
                <a:ea typeface="Gulim" panose="020B0600000101010101" pitchFamily="50" charset="-127"/>
              </a:rPr>
              <a:t>reason 2</a:t>
            </a:r>
          </a:p>
        </p:txBody>
      </p:sp>
      <p:cxnSp>
        <p:nvCxnSpPr>
          <p:cNvPr id="29" name="直接连接符 28"/>
          <p:cNvCxnSpPr/>
          <p:nvPr/>
        </p:nvCxnSpPr>
        <p:spPr>
          <a:xfrm flipV="1">
            <a:off x="6972935" y="3645535"/>
            <a:ext cx="2121535" cy="1333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
        <p:nvSpPr>
          <p:cNvPr id="32" name="左箭头标注 31"/>
          <p:cNvSpPr/>
          <p:nvPr/>
        </p:nvSpPr>
        <p:spPr>
          <a:xfrm>
            <a:off x="9277350" y="3088640"/>
            <a:ext cx="2569845" cy="763905"/>
          </a:xfrm>
          <a:prstGeom prst="leftArrowCallout">
            <a:avLst>
              <a:gd name="adj1" fmla="val 5900"/>
              <a:gd name="adj2" fmla="val 15531"/>
              <a:gd name="adj3" fmla="val 19114"/>
              <a:gd name="adj4" fmla="val 85545"/>
            </a:avLst>
          </a:prstGeom>
          <a:solidFill>
            <a:schemeClr val="bg1"/>
          </a:solidFill>
          <a:ln w="3175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solidFill>
                <a:srgbClr val="FFC000"/>
              </a:solidFill>
            </a:endParaRPr>
          </a:p>
        </p:txBody>
      </p:sp>
      <p:sp>
        <p:nvSpPr>
          <p:cNvPr id="34" name="文本框 33"/>
          <p:cNvSpPr txBox="1"/>
          <p:nvPr/>
        </p:nvSpPr>
        <p:spPr>
          <a:xfrm>
            <a:off x="9872980" y="3250565"/>
            <a:ext cx="2092960" cy="424815"/>
          </a:xfrm>
          <a:prstGeom prst="rect">
            <a:avLst/>
          </a:prstGeom>
          <a:noFill/>
          <a:ln w="9525">
            <a:noFill/>
          </a:ln>
        </p:spPr>
        <p:txBody>
          <a:bodyPr wrap="square" anchor="t">
            <a:spAutoFit/>
          </a:bodyPr>
          <a:lstStyle/>
          <a:p>
            <a:pPr algn="ctr">
              <a:lnSpc>
                <a:spcPts val="2600"/>
              </a:lnSpc>
            </a:pPr>
            <a:r>
              <a:rPr lang="en-US" altLang="zh-CN" sz="3200">
                <a:solidFill>
                  <a:srgbClr val="FFC000"/>
                </a:solidFill>
                <a:latin typeface="Berlin Sans FB Demi" panose="020E0802020502020306" charset="0"/>
                <a:ea typeface="Gulim" panose="020B0600000101010101" pitchFamily="50" charset="-127"/>
              </a:rPr>
              <a:t>evidence</a:t>
            </a:r>
          </a:p>
        </p:txBody>
      </p:sp>
      <p:cxnSp>
        <p:nvCxnSpPr>
          <p:cNvPr id="3" name="直接连接符 2"/>
          <p:cNvCxnSpPr/>
          <p:nvPr/>
        </p:nvCxnSpPr>
        <p:spPr>
          <a:xfrm>
            <a:off x="2134870" y="3180715"/>
            <a:ext cx="6657340" cy="1778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5" name="直接连接符 4"/>
          <p:cNvCxnSpPr/>
          <p:nvPr/>
        </p:nvCxnSpPr>
        <p:spPr>
          <a:xfrm flipV="1">
            <a:off x="4843145" y="4386580"/>
            <a:ext cx="2632710" cy="1270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8" name="直接连接符 7"/>
          <p:cNvCxnSpPr/>
          <p:nvPr/>
        </p:nvCxnSpPr>
        <p:spPr>
          <a:xfrm flipV="1">
            <a:off x="2301875" y="2789555"/>
            <a:ext cx="1020445" cy="762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036695" y="5574030"/>
            <a:ext cx="2007870" cy="63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12" name="直接连接符 11"/>
          <p:cNvCxnSpPr/>
          <p:nvPr/>
        </p:nvCxnSpPr>
        <p:spPr>
          <a:xfrm flipV="1">
            <a:off x="2301875" y="5970270"/>
            <a:ext cx="2632710" cy="1270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17" name="直接连接符 16"/>
          <p:cNvCxnSpPr/>
          <p:nvPr/>
        </p:nvCxnSpPr>
        <p:spPr>
          <a:xfrm>
            <a:off x="7692390" y="5472430"/>
            <a:ext cx="1099820" cy="1397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
        <p:nvSpPr>
          <p:cNvPr id="2" name="矩形 1"/>
          <p:cNvSpPr/>
          <p:nvPr/>
        </p:nvSpPr>
        <p:spPr>
          <a:xfrm>
            <a:off x="2548255" y="1392555"/>
            <a:ext cx="3649980" cy="521335"/>
          </a:xfrm>
          <a:prstGeom prst="rect">
            <a:avLst/>
          </a:prstGeom>
          <a:noFill/>
          <a:ln w="57150">
            <a:solidFill>
              <a:srgbClr val="F66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000" fill="hold">
                                          <p:stCondLst>
                                            <p:cond delay="0"/>
                                          </p:stCondLst>
                                        </p:cTn>
                                        <p:tgtEl>
                                          <p:spTgt spid="26"/>
                                        </p:tgtEl>
                                        <p:attrNameLst>
                                          <p:attrName>style.visibility</p:attrName>
                                        </p:attrNameLst>
                                      </p:cBhvr>
                                      <p:to>
                                        <p:strVal val="visible"/>
                                      </p:to>
                                    </p:set>
                                    <p:animEffect transition="in" filter="wheel(1)">
                                      <p:cBhvr>
                                        <p:cTn id="13" dur="1000"/>
                                        <p:tgtEl>
                                          <p:spTgt spid="26"/>
                                        </p:tgtEl>
                                      </p:cBhvr>
                                    </p:animEffect>
                                  </p:childTnLst>
                                </p:cTn>
                              </p:par>
                              <p:par>
                                <p:cTn id="14" presetID="21"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heel(1)">
                                      <p:cBhvr>
                                        <p:cTn id="16" dur="2000"/>
                                        <p:tgtEl>
                                          <p:spTgt spid="2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grpId="2" nodeType="withEffect">
                                  <p:stCondLst>
                                    <p:cond delay="0"/>
                                  </p:stCondLst>
                                  <p:childTnLst>
                                    <p:set>
                                      <p:cBhvr>
                                        <p:cTn id="21" dur="500" fill="hold">
                                          <p:stCondLst>
                                            <p:cond delay="0"/>
                                          </p:stCondLst>
                                        </p:cTn>
                                        <p:tgtEl>
                                          <p:spTgt spid="33"/>
                                        </p:tgtEl>
                                        <p:attrNameLst>
                                          <p:attrName>style.visibility</p:attrName>
                                        </p:attrNameLst>
                                      </p:cBhvr>
                                      <p:to>
                                        <p:strVal val="visible"/>
                                      </p:to>
                                    </p:set>
                                    <p:animEffect transition="in" filter="wheel(1)">
                                      <p:cBhvr>
                                        <p:cTn id="22" dur="500"/>
                                        <p:tgtEl>
                                          <p:spTgt spid="33"/>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1)">
                                      <p:cBhvr>
                                        <p:cTn id="25" dur="2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par>
                                <p:cTn id="49" presetID="16" presetClass="entr" presetSubtype="21" fill="hold" grpId="2"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33" grpId="2" bldLvl="0" animBg="1"/>
      <p:bldP spid="27" grpId="0"/>
      <p:bldP spid="32" grpId="1" animBg="1"/>
      <p:bldP spid="32" grpId="2" bldLvl="0" animBg="1"/>
      <p:bldP spid="34" grpId="0"/>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F42A8072-CDFB-499d-BE4A-464A6644275C"/>
          <p:cNvPicPr>
            <a:picLocks noChangeAspect="1"/>
          </p:cNvPicPr>
          <p:nvPr/>
        </p:nvPicPr>
        <p:blipFill>
          <a:blip r:embed="rId2"/>
          <a:stretch>
            <a:fillRect/>
          </a:stretch>
        </p:blipFill>
        <p:spPr>
          <a:xfrm>
            <a:off x="2053590" y="1776730"/>
            <a:ext cx="7133590" cy="3528695"/>
          </a:xfrm>
          <a:prstGeom prst="rect">
            <a:avLst/>
          </a:prstGeom>
        </p:spPr>
      </p:pic>
      <p:sp>
        <p:nvSpPr>
          <p:cNvPr id="33" name="左箭头标注 32"/>
          <p:cNvSpPr/>
          <p:nvPr/>
        </p:nvSpPr>
        <p:spPr>
          <a:xfrm>
            <a:off x="9278303" y="1696403"/>
            <a:ext cx="2913063" cy="763588"/>
          </a:xfrm>
          <a:prstGeom prst="leftArrowCallout">
            <a:avLst>
              <a:gd name="adj1" fmla="val 5900"/>
              <a:gd name="adj2" fmla="val 15531"/>
              <a:gd name="adj3" fmla="val 19114"/>
              <a:gd name="adj4" fmla="val 85545"/>
            </a:avLst>
          </a:prstGeom>
          <a:solidFill>
            <a:schemeClr val="bg1"/>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content</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3" name="文本框 22"/>
          <p:cNvSpPr txBox="1"/>
          <p:nvPr/>
        </p:nvSpPr>
        <p:spPr>
          <a:xfrm>
            <a:off x="360045" y="1767205"/>
            <a:ext cx="1774825" cy="922020"/>
          </a:xfrm>
          <a:prstGeom prst="rect">
            <a:avLst/>
          </a:prstGeom>
          <a:noFill/>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rPr>
              <a:t>Para 4 </a:t>
            </a:r>
          </a:p>
          <a:p>
            <a:endParaRPr lang="en-US" altLang="zh-CN"/>
          </a:p>
        </p:txBody>
      </p:sp>
      <p:cxnSp>
        <p:nvCxnSpPr>
          <p:cNvPr id="25" name="直接连接符 24"/>
          <p:cNvCxnSpPr/>
          <p:nvPr/>
        </p:nvCxnSpPr>
        <p:spPr>
          <a:xfrm>
            <a:off x="2382520" y="2174875"/>
            <a:ext cx="6460490" cy="13970"/>
          </a:xfrm>
          <a:prstGeom prst="line">
            <a:avLst/>
          </a:prstGeom>
          <a:ln w="53975" cmpd="sng">
            <a:solidFill>
              <a:srgbClr val="00B0F0"/>
            </a:solidFill>
            <a:prstDash val="solid"/>
          </a:ln>
        </p:spPr>
        <p:style>
          <a:lnRef idx="3">
            <a:schemeClr val="accent1"/>
          </a:lnRef>
          <a:fillRef idx="0">
            <a:schemeClr val="accent1"/>
          </a:fillRef>
          <a:effectRef idx="2">
            <a:schemeClr val="accent1"/>
          </a:effectRef>
          <a:fontRef idx="minor">
            <a:schemeClr val="tx1"/>
          </a:fontRef>
        </p:style>
      </p:cxnSp>
      <p:cxnSp>
        <p:nvCxnSpPr>
          <p:cNvPr id="26" name="直接连接符 25"/>
          <p:cNvCxnSpPr/>
          <p:nvPr/>
        </p:nvCxnSpPr>
        <p:spPr>
          <a:xfrm flipV="1">
            <a:off x="7105015" y="2559050"/>
            <a:ext cx="1674495" cy="1270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0062210" y="1815465"/>
            <a:ext cx="1903730" cy="424815"/>
          </a:xfrm>
          <a:prstGeom prst="rect">
            <a:avLst/>
          </a:prstGeom>
          <a:noFill/>
          <a:ln w="9525">
            <a:noFill/>
          </a:ln>
        </p:spPr>
        <p:txBody>
          <a:bodyPr wrap="square" anchor="t">
            <a:spAutoFit/>
          </a:bodyPr>
          <a:lstStyle/>
          <a:p>
            <a:pPr algn="ctr">
              <a:lnSpc>
                <a:spcPts val="2600"/>
              </a:lnSpc>
            </a:pPr>
            <a:r>
              <a:rPr lang="en-US" altLang="zh-CN" sz="3200">
                <a:solidFill>
                  <a:srgbClr val="00B0F0"/>
                </a:solidFill>
                <a:latin typeface="Berlin Sans FB Demi" panose="020E0802020502020306" charset="0"/>
                <a:ea typeface="Gulim" panose="020B0600000101010101" pitchFamily="50" charset="-127"/>
              </a:rPr>
              <a:t>reason 3</a:t>
            </a:r>
          </a:p>
        </p:txBody>
      </p:sp>
      <p:cxnSp>
        <p:nvCxnSpPr>
          <p:cNvPr id="29" name="直接连接符 28"/>
          <p:cNvCxnSpPr/>
          <p:nvPr/>
        </p:nvCxnSpPr>
        <p:spPr>
          <a:xfrm flipV="1">
            <a:off x="6959600" y="3284220"/>
            <a:ext cx="2121535" cy="1333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
        <p:nvSpPr>
          <p:cNvPr id="32" name="左箭头标注 31"/>
          <p:cNvSpPr/>
          <p:nvPr/>
        </p:nvSpPr>
        <p:spPr>
          <a:xfrm>
            <a:off x="9277668" y="3088323"/>
            <a:ext cx="2913063" cy="763588"/>
          </a:xfrm>
          <a:prstGeom prst="leftArrowCallout">
            <a:avLst>
              <a:gd name="adj1" fmla="val 5900"/>
              <a:gd name="adj2" fmla="val 15531"/>
              <a:gd name="adj3" fmla="val 19114"/>
              <a:gd name="adj4" fmla="val 85545"/>
            </a:avLst>
          </a:prstGeom>
          <a:solidFill>
            <a:schemeClr val="bg1"/>
          </a:solid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solidFill>
                <a:srgbClr val="FFC000"/>
              </a:solidFill>
            </a:endParaRPr>
          </a:p>
        </p:txBody>
      </p:sp>
      <p:sp>
        <p:nvSpPr>
          <p:cNvPr id="34" name="文本框 33"/>
          <p:cNvSpPr txBox="1"/>
          <p:nvPr/>
        </p:nvSpPr>
        <p:spPr>
          <a:xfrm>
            <a:off x="9374505" y="3250565"/>
            <a:ext cx="2574925" cy="424815"/>
          </a:xfrm>
          <a:prstGeom prst="rect">
            <a:avLst/>
          </a:prstGeom>
          <a:noFill/>
          <a:ln w="9525">
            <a:noFill/>
          </a:ln>
        </p:spPr>
        <p:txBody>
          <a:bodyPr wrap="square" anchor="t">
            <a:spAutoFit/>
          </a:bodyPr>
          <a:lstStyle/>
          <a:p>
            <a:pPr algn="ctr">
              <a:lnSpc>
                <a:spcPts val="2600"/>
              </a:lnSpc>
            </a:pPr>
            <a:r>
              <a:rPr lang="en-US" altLang="zh-CN" sz="3200">
                <a:solidFill>
                  <a:srgbClr val="FFC000"/>
                </a:solidFill>
                <a:latin typeface="Berlin Sans FB Demi" panose="020E0802020502020306" charset="0"/>
                <a:ea typeface="Gulim" panose="020B0600000101010101" pitchFamily="50" charset="-127"/>
              </a:rPr>
              <a:t>evidence</a:t>
            </a:r>
          </a:p>
        </p:txBody>
      </p:sp>
      <p:cxnSp>
        <p:nvCxnSpPr>
          <p:cNvPr id="3" name="直接连接符 2"/>
          <p:cNvCxnSpPr/>
          <p:nvPr/>
        </p:nvCxnSpPr>
        <p:spPr>
          <a:xfrm flipV="1">
            <a:off x="2053590" y="3735070"/>
            <a:ext cx="5281295" cy="1905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5" name="直接连接符 4"/>
          <p:cNvCxnSpPr/>
          <p:nvPr/>
        </p:nvCxnSpPr>
        <p:spPr>
          <a:xfrm>
            <a:off x="2134870" y="4138295"/>
            <a:ext cx="2329180" cy="571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8" name="直接连接符 7"/>
          <p:cNvCxnSpPr/>
          <p:nvPr/>
        </p:nvCxnSpPr>
        <p:spPr>
          <a:xfrm flipV="1">
            <a:off x="2134870" y="2917190"/>
            <a:ext cx="6605905" cy="2159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134870" y="4527550"/>
            <a:ext cx="4356735" cy="22860"/>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9" name="直接连接符 8"/>
          <p:cNvCxnSpPr/>
          <p:nvPr/>
        </p:nvCxnSpPr>
        <p:spPr>
          <a:xfrm flipV="1">
            <a:off x="2053590" y="3284220"/>
            <a:ext cx="1674495" cy="1270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382520" y="1772920"/>
            <a:ext cx="2616835" cy="401320"/>
          </a:xfrm>
          <a:prstGeom prst="rect">
            <a:avLst/>
          </a:prstGeom>
          <a:noFill/>
          <a:ln w="57150">
            <a:solidFill>
              <a:srgbClr val="F66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linds(horizontal)">
                                      <p:cBhvr>
                                        <p:cTn id="13" dur="500"/>
                                        <p:tgtEl>
                                          <p:spTgt spid="25"/>
                                        </p:tgtEl>
                                      </p:cBhvr>
                                    </p:animEffect>
                                  </p:childTnLst>
                                </p:cTn>
                              </p:par>
                              <p:par>
                                <p:cTn id="14" presetID="3"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2"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linds(horizontal)">
                                      <p:cBhvr>
                                        <p:cTn id="25" dur="500"/>
                                        <p:tgtEl>
                                          <p:spTgt spid="3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linds(horizont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par>
                                <p:cTn id="46" presetID="16" presetClass="entr" presetSubtype="21" fill="hold" grpId="2"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Vertic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33" grpId="2" animBg="1"/>
      <p:bldP spid="27" grpId="0"/>
      <p:bldP spid="32" grpId="1" animBg="1"/>
      <p:bldP spid="32" grpId="2" animBg="1"/>
      <p:bldP spid="34" grpId="0"/>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4525E27-5010-4dae-A95B-8208BB92EDFB"/>
          <p:cNvPicPr>
            <a:picLocks noChangeAspect="1"/>
          </p:cNvPicPr>
          <p:nvPr/>
        </p:nvPicPr>
        <p:blipFill>
          <a:blip r:embed="rId2"/>
          <a:stretch>
            <a:fillRect/>
          </a:stretch>
        </p:blipFill>
        <p:spPr>
          <a:xfrm>
            <a:off x="1557020" y="2900045"/>
            <a:ext cx="7720965" cy="1749425"/>
          </a:xfrm>
          <a:prstGeom prst="rect">
            <a:avLst/>
          </a:prstGeom>
        </p:spPr>
      </p:pic>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content</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3" name="文本框 22"/>
          <p:cNvSpPr txBox="1"/>
          <p:nvPr/>
        </p:nvSpPr>
        <p:spPr>
          <a:xfrm>
            <a:off x="360045" y="1767205"/>
            <a:ext cx="1774825" cy="922020"/>
          </a:xfrm>
          <a:prstGeom prst="rect">
            <a:avLst/>
          </a:prstGeom>
          <a:noFill/>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rPr>
              <a:t>Para 5 </a:t>
            </a:r>
          </a:p>
          <a:p>
            <a:endParaRPr lang="en-US" altLang="zh-CN"/>
          </a:p>
        </p:txBody>
      </p:sp>
      <p:sp>
        <p:nvSpPr>
          <p:cNvPr id="32" name="左箭头标注 31"/>
          <p:cNvSpPr/>
          <p:nvPr/>
        </p:nvSpPr>
        <p:spPr>
          <a:xfrm>
            <a:off x="9277668" y="3087688"/>
            <a:ext cx="2913063" cy="763588"/>
          </a:xfrm>
          <a:prstGeom prst="leftArrowCallout">
            <a:avLst>
              <a:gd name="adj1" fmla="val 5900"/>
              <a:gd name="adj2" fmla="val 15531"/>
              <a:gd name="adj3" fmla="val 19114"/>
              <a:gd name="adj4" fmla="val 85545"/>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solidFill>
                <a:srgbClr val="FFC000"/>
              </a:solidFill>
            </a:endParaRPr>
          </a:p>
        </p:txBody>
      </p:sp>
      <p:sp>
        <p:nvSpPr>
          <p:cNvPr id="34" name="文本框 33"/>
          <p:cNvSpPr txBox="1"/>
          <p:nvPr/>
        </p:nvSpPr>
        <p:spPr>
          <a:xfrm>
            <a:off x="9617075" y="3257550"/>
            <a:ext cx="2574925" cy="424815"/>
          </a:xfrm>
          <a:prstGeom prst="rect">
            <a:avLst/>
          </a:prstGeom>
          <a:noFill/>
          <a:ln w="9525">
            <a:noFill/>
          </a:ln>
        </p:spPr>
        <p:txBody>
          <a:bodyPr wrap="square" anchor="t">
            <a:spAutoFit/>
          </a:bodyPr>
          <a:lstStyle/>
          <a:p>
            <a:pPr algn="ctr">
              <a:lnSpc>
                <a:spcPts val="2600"/>
              </a:lnSpc>
            </a:pPr>
            <a:r>
              <a:rPr lang="en-US" altLang="zh-CN" sz="3200">
                <a:solidFill>
                  <a:srgbClr val="0070C0"/>
                </a:solidFill>
                <a:latin typeface="Berlin Sans FB Demi" panose="020E0802020502020306" charset="0"/>
                <a:ea typeface="Gulim" panose="020B0600000101010101" pitchFamily="50" charset="-127"/>
              </a:rPr>
              <a:t>conclusion</a:t>
            </a:r>
          </a:p>
        </p:txBody>
      </p:sp>
      <p:cxnSp>
        <p:nvCxnSpPr>
          <p:cNvPr id="8" name="直接连接符 7"/>
          <p:cNvCxnSpPr/>
          <p:nvPr/>
        </p:nvCxnSpPr>
        <p:spPr>
          <a:xfrm>
            <a:off x="1733550" y="3257550"/>
            <a:ext cx="7232015" cy="28575"/>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733550" y="3692525"/>
            <a:ext cx="3761105" cy="16510"/>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991360" y="2856230"/>
            <a:ext cx="1842135" cy="401320"/>
          </a:xfrm>
          <a:prstGeom prst="rect">
            <a:avLst/>
          </a:prstGeom>
          <a:noFill/>
          <a:ln w="57150">
            <a:solidFill>
              <a:srgbClr val="F66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500" fill="hold">
                                          <p:stCondLst>
                                            <p:cond delay="0"/>
                                          </p:stCondLst>
                                        </p:cTn>
                                        <p:tgtEl>
                                          <p:spTgt spid="8"/>
                                        </p:tgtEl>
                                        <p:attrNameLst>
                                          <p:attrName>style.visibility</p:attrName>
                                        </p:attrNameLst>
                                      </p:cBhvr>
                                      <p:to>
                                        <p:strVal val="visible"/>
                                      </p:to>
                                    </p:set>
                                    <p:animEffect transition="in" filter="wedge">
                                      <p:cBhvr>
                                        <p:cTn id="12" dur="500"/>
                                        <p:tgtEl>
                                          <p:spTgt spid="8"/>
                                        </p:tgtEl>
                                      </p:cBhvr>
                                    </p:animEffect>
                                  </p:childTnLst>
                                </p:cTn>
                              </p:par>
                              <p:par>
                                <p:cTn id="13" presetID="20" presetClass="entr" presetSubtype="0" fill="hold" nodeType="withEffect">
                                  <p:stCondLst>
                                    <p:cond delay="0"/>
                                  </p:stCondLst>
                                  <p:childTnLst>
                                    <p:set>
                                      <p:cBhvr>
                                        <p:cTn id="14" dur="500" fill="hold">
                                          <p:stCondLst>
                                            <p:cond delay="0"/>
                                          </p:stCondLst>
                                        </p:cTn>
                                        <p:tgtEl>
                                          <p:spTgt spid="9"/>
                                        </p:tgtEl>
                                        <p:attrNameLst>
                                          <p:attrName>style.visibility</p:attrName>
                                        </p:attrNameLst>
                                      </p:cBhvr>
                                      <p:to>
                                        <p:strVal val="visible"/>
                                      </p:to>
                                    </p:set>
                                    <p:animEffect transition="in" filter="wedge">
                                      <p:cBhvr>
                                        <p:cTn id="15" dur="500"/>
                                        <p:tgtEl>
                                          <p:spTgt spid="9"/>
                                        </p:tgtEl>
                                      </p:cBhvr>
                                    </p:animEffect>
                                  </p:childTnLst>
                                </p:cTn>
                              </p:par>
                              <p:par>
                                <p:cTn id="16" presetID="20" presetClass="entr" presetSubtype="0" fill="hold" grpId="0" nodeType="withEffect">
                                  <p:stCondLst>
                                    <p:cond delay="0"/>
                                  </p:stCondLst>
                                  <p:childTnLst>
                                    <p:set>
                                      <p:cBhvr>
                                        <p:cTn id="17" dur="500" fill="hold">
                                          <p:stCondLst>
                                            <p:cond delay="0"/>
                                          </p:stCondLst>
                                        </p:cTn>
                                        <p:tgtEl>
                                          <p:spTgt spid="34"/>
                                        </p:tgtEl>
                                        <p:attrNameLst>
                                          <p:attrName>style.visibility</p:attrName>
                                        </p:attrNameLst>
                                      </p:cBhvr>
                                      <p:to>
                                        <p:strVal val="visible"/>
                                      </p:to>
                                    </p:set>
                                    <p:animEffect transition="in" filter="wedge">
                                      <p:cBhvr>
                                        <p:cTn id="18" dur="500"/>
                                        <p:tgtEl>
                                          <p:spTgt spid="34"/>
                                        </p:tgtEl>
                                      </p:cBhvr>
                                    </p:animEffect>
                                  </p:childTnLst>
                                </p:cTn>
                              </p:par>
                              <p:par>
                                <p:cTn id="19" presetID="20" presetClass="entr" presetSubtype="0" fill="hold" grpId="2" nodeType="withEffect">
                                  <p:stCondLst>
                                    <p:cond delay="0"/>
                                  </p:stCondLst>
                                  <p:childTnLst>
                                    <p:set>
                                      <p:cBhvr>
                                        <p:cTn id="20" dur="500" fill="hold">
                                          <p:stCondLst>
                                            <p:cond delay="0"/>
                                          </p:stCondLst>
                                        </p:cTn>
                                        <p:tgtEl>
                                          <p:spTgt spid="32"/>
                                        </p:tgtEl>
                                        <p:attrNameLst>
                                          <p:attrName>style.visibility</p:attrName>
                                        </p:attrNameLst>
                                      </p:cBhvr>
                                      <p:to>
                                        <p:strVal val="visible"/>
                                      </p:to>
                                    </p:set>
                                    <p:animEffect transition="in" filter="wedg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P spid="32" grpId="2" animBg="1"/>
      <p:bldP spid="3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56505" y="9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2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structure</a:t>
              </a:r>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 </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4" name="Shape 553"/>
          <p:cNvSpPr/>
          <p:nvPr/>
        </p:nvSpPr>
        <p:spPr bwMode="auto">
          <a:xfrm>
            <a:off x="1991707" y="2625938"/>
            <a:ext cx="525848" cy="440112"/>
          </a:xfrm>
          <a:custGeom>
            <a:avLst/>
            <a:gdLst>
              <a:gd name="T0" fmla="*/ 285501 w 21600"/>
              <a:gd name="T1" fmla="*/ 3509 h 21600"/>
              <a:gd name="T2" fmla="*/ 384571 w 21600"/>
              <a:gd name="T3" fmla="*/ 37645 h 21600"/>
              <a:gd name="T4" fmla="*/ 462167 w 21600"/>
              <a:gd name="T5" fmla="*/ 118367 h 21600"/>
              <a:gd name="T6" fmla="*/ 462167 w 21600"/>
              <a:gd name="T7" fmla="*/ 230033 h 21600"/>
              <a:gd name="T8" fmla="*/ 384571 w 21600"/>
              <a:gd name="T9" fmla="*/ 310551 h 21600"/>
              <a:gd name="T10" fmla="*/ 237061 w 21600"/>
              <a:gd name="T11" fmla="*/ 348535 h 21600"/>
              <a:gd name="T12" fmla="*/ 192894 w 21600"/>
              <a:gd name="T13" fmla="*/ 345389 h 21600"/>
              <a:gd name="T14" fmla="*/ 77407 w 21600"/>
              <a:gd name="T15" fmla="*/ 395755 h 21600"/>
              <a:gd name="T16" fmla="*/ 57095 w 21600"/>
              <a:gd name="T17" fmla="*/ 394601 h 21600"/>
              <a:gd name="T18" fmla="*/ 56527 w 21600"/>
              <a:gd name="T19" fmla="*/ 381947 h 21600"/>
              <a:gd name="T20" fmla="*/ 82762 w 21600"/>
              <a:gd name="T21" fmla="*/ 348535 h 21600"/>
              <a:gd name="T22" fmla="*/ 57419 w 21600"/>
              <a:gd name="T23" fmla="*/ 287620 h 21600"/>
              <a:gd name="T24" fmla="*/ 7438 w 21600"/>
              <a:gd name="T25" fmla="*/ 217832 h 21600"/>
              <a:gd name="T26" fmla="*/ 12171 w 21600"/>
              <a:gd name="T27" fmla="*/ 118570 h 21600"/>
              <a:gd name="T28" fmla="*/ 90524 w 21600"/>
              <a:gd name="T29" fmla="*/ 37645 h 21600"/>
              <a:gd name="T30" fmla="*/ 189378 w 21600"/>
              <a:gd name="T31" fmla="*/ 3395 h 21600"/>
              <a:gd name="T32" fmla="*/ 237061 w 21600"/>
              <a:gd name="T33" fmla="*/ 48895 h 21600"/>
              <a:gd name="T34" fmla="*/ 156598 w 21600"/>
              <a:gd name="T35" fmla="*/ 61549 h 21600"/>
              <a:gd name="T36" fmla="*/ 84222 w 21600"/>
              <a:gd name="T37" fmla="*/ 101887 h 21600"/>
              <a:gd name="T38" fmla="*/ 48764 w 21600"/>
              <a:gd name="T39" fmla="*/ 174370 h 21600"/>
              <a:gd name="T40" fmla="*/ 81599 w 21600"/>
              <a:gd name="T41" fmla="*/ 243524 h 21600"/>
              <a:gd name="T42" fmla="*/ 147808 w 21600"/>
              <a:gd name="T43" fmla="*/ 286986 h 21600"/>
              <a:gd name="T44" fmla="*/ 161061 w 21600"/>
              <a:gd name="T45" fmla="*/ 308084 h 21600"/>
              <a:gd name="T46" fmla="*/ 208094 w 21600"/>
              <a:gd name="T47" fmla="*/ 297716 h 21600"/>
              <a:gd name="T48" fmla="*/ 317524 w 21600"/>
              <a:gd name="T49" fmla="*/ 286986 h 21600"/>
              <a:gd name="T50" fmla="*/ 390035 w 21600"/>
              <a:gd name="T51" fmla="*/ 246286 h 21600"/>
              <a:gd name="T52" fmla="*/ 425682 w 21600"/>
              <a:gd name="T53" fmla="*/ 174370 h 21600"/>
              <a:gd name="T54" fmla="*/ 390035 w 21600"/>
              <a:gd name="T55" fmla="*/ 101887 h 21600"/>
              <a:gd name="T56" fmla="*/ 317524 w 21600"/>
              <a:gd name="T57" fmla="*/ 61571 h 21600"/>
              <a:gd name="T58" fmla="*/ 237061 w 21600"/>
              <a:gd name="T59" fmla="*/ 48895 h 21600"/>
              <a:gd name="T60" fmla="*/ 576681 w 21600"/>
              <a:gd name="T61" fmla="*/ 309487 h 21600"/>
              <a:gd name="T62" fmla="*/ 526727 w 21600"/>
              <a:gd name="T63" fmla="*/ 379095 h 21600"/>
              <a:gd name="T64" fmla="*/ 501438 w 21600"/>
              <a:gd name="T65" fmla="*/ 440055 h 21600"/>
              <a:gd name="T66" fmla="*/ 527673 w 21600"/>
              <a:gd name="T67" fmla="*/ 473806 h 21600"/>
              <a:gd name="T68" fmla="*/ 526727 w 21600"/>
              <a:gd name="T69" fmla="*/ 486641 h 21600"/>
              <a:gd name="T70" fmla="*/ 506144 w 21600"/>
              <a:gd name="T71" fmla="*/ 487298 h 21600"/>
              <a:gd name="T72" fmla="*/ 391306 w 21600"/>
              <a:gd name="T73" fmla="*/ 436931 h 21600"/>
              <a:gd name="T74" fmla="*/ 347058 w 21600"/>
              <a:gd name="T75" fmla="*/ 440055 h 21600"/>
              <a:gd name="T76" fmla="*/ 197790 w 21600"/>
              <a:gd name="T77" fmla="*/ 400486 h 21600"/>
              <a:gd name="T78" fmla="*/ 237061 w 21600"/>
              <a:gd name="T79" fmla="*/ 397476 h 21600"/>
              <a:gd name="T80" fmla="*/ 417487 w 21600"/>
              <a:gd name="T81" fmla="*/ 348015 h 21600"/>
              <a:gd name="T82" fmla="*/ 508903 w 21600"/>
              <a:gd name="T83" fmla="*/ 244792 h 21600"/>
              <a:gd name="T84" fmla="*/ 521101 w 21600"/>
              <a:gd name="T85" fmla="*/ 148677 h 21600"/>
              <a:gd name="T86" fmla="*/ 584200 w 21600"/>
              <a:gd name="T87" fmla="*/ 265889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extrusionOk="0">
                <a:moveTo>
                  <a:pt x="8765" y="0"/>
                </a:moveTo>
                <a:cubicBezTo>
                  <a:pt x="9365" y="0"/>
                  <a:pt x="9963" y="51"/>
                  <a:pt x="10556" y="155"/>
                </a:cubicBezTo>
                <a:cubicBezTo>
                  <a:pt x="11152" y="260"/>
                  <a:pt x="11733" y="418"/>
                  <a:pt x="12303" y="632"/>
                </a:cubicBezTo>
                <a:cubicBezTo>
                  <a:pt x="12950" y="898"/>
                  <a:pt x="13588" y="1240"/>
                  <a:pt x="14219" y="1663"/>
                </a:cubicBezTo>
                <a:cubicBezTo>
                  <a:pt x="14850" y="2087"/>
                  <a:pt x="15412" y="2598"/>
                  <a:pt x="15904" y="3199"/>
                </a:cubicBezTo>
                <a:cubicBezTo>
                  <a:pt x="16396" y="3798"/>
                  <a:pt x="16791" y="4475"/>
                  <a:pt x="17088" y="5229"/>
                </a:cubicBezTo>
                <a:cubicBezTo>
                  <a:pt x="17382" y="5989"/>
                  <a:pt x="17530" y="6813"/>
                  <a:pt x="17530" y="7703"/>
                </a:cubicBezTo>
                <a:cubicBezTo>
                  <a:pt x="17530" y="8586"/>
                  <a:pt x="17382" y="9408"/>
                  <a:pt x="17088" y="10162"/>
                </a:cubicBezTo>
                <a:cubicBezTo>
                  <a:pt x="16791" y="10921"/>
                  <a:pt x="16396" y="11596"/>
                  <a:pt x="15904" y="12186"/>
                </a:cubicBezTo>
                <a:cubicBezTo>
                  <a:pt x="15412" y="12776"/>
                  <a:pt x="14850" y="13287"/>
                  <a:pt x="14219" y="13719"/>
                </a:cubicBezTo>
                <a:cubicBezTo>
                  <a:pt x="13588" y="14152"/>
                  <a:pt x="12950" y="14499"/>
                  <a:pt x="12303" y="14758"/>
                </a:cubicBezTo>
                <a:cubicBezTo>
                  <a:pt x="11147" y="15185"/>
                  <a:pt x="9968" y="15397"/>
                  <a:pt x="8765" y="15397"/>
                </a:cubicBezTo>
                <a:cubicBezTo>
                  <a:pt x="8487" y="15397"/>
                  <a:pt x="8214" y="15382"/>
                  <a:pt x="7948" y="15354"/>
                </a:cubicBezTo>
                <a:cubicBezTo>
                  <a:pt x="7683" y="15329"/>
                  <a:pt x="7409" y="15298"/>
                  <a:pt x="7132" y="15258"/>
                </a:cubicBezTo>
                <a:cubicBezTo>
                  <a:pt x="6007" y="16294"/>
                  <a:pt x="4743" y="16995"/>
                  <a:pt x="3347" y="17353"/>
                </a:cubicBezTo>
                <a:cubicBezTo>
                  <a:pt x="3196" y="17393"/>
                  <a:pt x="3034" y="17435"/>
                  <a:pt x="2862" y="17483"/>
                </a:cubicBezTo>
                <a:cubicBezTo>
                  <a:pt x="2688" y="17534"/>
                  <a:pt x="2521" y="17559"/>
                  <a:pt x="2354" y="17559"/>
                </a:cubicBezTo>
                <a:cubicBezTo>
                  <a:pt x="2264" y="17559"/>
                  <a:pt x="2182" y="17514"/>
                  <a:pt x="2111" y="17432"/>
                </a:cubicBezTo>
                <a:cubicBezTo>
                  <a:pt x="2041" y="17342"/>
                  <a:pt x="2005" y="17238"/>
                  <a:pt x="2005" y="17110"/>
                </a:cubicBezTo>
                <a:cubicBezTo>
                  <a:pt x="2005" y="17023"/>
                  <a:pt x="2034" y="16944"/>
                  <a:pt x="2090" y="16873"/>
                </a:cubicBezTo>
                <a:cubicBezTo>
                  <a:pt x="2147" y="16808"/>
                  <a:pt x="2196" y="16746"/>
                  <a:pt x="2241" y="16693"/>
                </a:cubicBezTo>
                <a:cubicBezTo>
                  <a:pt x="2624" y="16235"/>
                  <a:pt x="2897" y="15803"/>
                  <a:pt x="3060" y="15397"/>
                </a:cubicBezTo>
                <a:cubicBezTo>
                  <a:pt x="3220" y="14987"/>
                  <a:pt x="3354" y="14465"/>
                  <a:pt x="3458" y="13813"/>
                </a:cubicBezTo>
                <a:cubicBezTo>
                  <a:pt x="2985" y="13499"/>
                  <a:pt x="2540" y="13129"/>
                  <a:pt x="2123" y="12706"/>
                </a:cubicBezTo>
                <a:cubicBezTo>
                  <a:pt x="1706" y="12279"/>
                  <a:pt x="1342" y="11811"/>
                  <a:pt x="1024" y="11300"/>
                </a:cubicBezTo>
                <a:cubicBezTo>
                  <a:pt x="711" y="10786"/>
                  <a:pt x="459" y="10229"/>
                  <a:pt x="275" y="9623"/>
                </a:cubicBezTo>
                <a:cubicBezTo>
                  <a:pt x="92" y="9021"/>
                  <a:pt x="0" y="8383"/>
                  <a:pt x="0" y="7703"/>
                </a:cubicBezTo>
                <a:cubicBezTo>
                  <a:pt x="0" y="6822"/>
                  <a:pt x="151" y="6000"/>
                  <a:pt x="450" y="5238"/>
                </a:cubicBezTo>
                <a:cubicBezTo>
                  <a:pt x="751" y="4478"/>
                  <a:pt x="1151" y="3798"/>
                  <a:pt x="1650" y="3199"/>
                </a:cubicBezTo>
                <a:cubicBezTo>
                  <a:pt x="2149" y="2598"/>
                  <a:pt x="2716" y="2087"/>
                  <a:pt x="3347" y="1663"/>
                </a:cubicBezTo>
                <a:cubicBezTo>
                  <a:pt x="3978" y="1239"/>
                  <a:pt x="4616" y="898"/>
                  <a:pt x="5261" y="632"/>
                </a:cubicBezTo>
                <a:cubicBezTo>
                  <a:pt x="5832" y="409"/>
                  <a:pt x="6412" y="249"/>
                  <a:pt x="7002" y="150"/>
                </a:cubicBezTo>
                <a:cubicBezTo>
                  <a:pt x="7591" y="48"/>
                  <a:pt x="8179" y="0"/>
                  <a:pt x="8765" y="0"/>
                </a:cubicBezTo>
                <a:moveTo>
                  <a:pt x="8765" y="2160"/>
                </a:moveTo>
                <a:cubicBezTo>
                  <a:pt x="8269" y="2160"/>
                  <a:pt x="7774" y="2202"/>
                  <a:pt x="7278" y="2282"/>
                </a:cubicBezTo>
                <a:cubicBezTo>
                  <a:pt x="6783" y="2366"/>
                  <a:pt x="6287" y="2510"/>
                  <a:pt x="5790" y="2719"/>
                </a:cubicBezTo>
                <a:cubicBezTo>
                  <a:pt x="5348" y="2877"/>
                  <a:pt x="4886" y="3112"/>
                  <a:pt x="4411" y="3419"/>
                </a:cubicBezTo>
                <a:cubicBezTo>
                  <a:pt x="3933" y="3727"/>
                  <a:pt x="3502" y="4086"/>
                  <a:pt x="3114" y="4501"/>
                </a:cubicBezTo>
                <a:cubicBezTo>
                  <a:pt x="2728" y="4916"/>
                  <a:pt x="2413" y="5390"/>
                  <a:pt x="2168" y="5927"/>
                </a:cubicBezTo>
                <a:cubicBezTo>
                  <a:pt x="1925" y="6463"/>
                  <a:pt x="1803" y="7056"/>
                  <a:pt x="1803" y="7703"/>
                </a:cubicBezTo>
                <a:cubicBezTo>
                  <a:pt x="1803" y="8355"/>
                  <a:pt x="1916" y="8925"/>
                  <a:pt x="2147" y="9422"/>
                </a:cubicBezTo>
                <a:cubicBezTo>
                  <a:pt x="2375" y="9919"/>
                  <a:pt x="2667" y="10363"/>
                  <a:pt x="3017" y="10758"/>
                </a:cubicBezTo>
                <a:cubicBezTo>
                  <a:pt x="3373" y="11156"/>
                  <a:pt x="3764" y="11509"/>
                  <a:pt x="4197" y="11811"/>
                </a:cubicBezTo>
                <a:cubicBezTo>
                  <a:pt x="4630" y="12122"/>
                  <a:pt x="5051" y="12407"/>
                  <a:pt x="5465" y="12678"/>
                </a:cubicBezTo>
                <a:lnTo>
                  <a:pt x="5239" y="14177"/>
                </a:lnTo>
                <a:cubicBezTo>
                  <a:pt x="5486" y="14019"/>
                  <a:pt x="5724" y="13827"/>
                  <a:pt x="5955" y="13610"/>
                </a:cubicBezTo>
                <a:cubicBezTo>
                  <a:pt x="6183" y="13395"/>
                  <a:pt x="6407" y="13189"/>
                  <a:pt x="6626" y="12989"/>
                </a:cubicBezTo>
                <a:cubicBezTo>
                  <a:pt x="6979" y="13042"/>
                  <a:pt x="7334" y="13099"/>
                  <a:pt x="7694" y="13152"/>
                </a:cubicBezTo>
                <a:cubicBezTo>
                  <a:pt x="8057" y="13209"/>
                  <a:pt x="8412" y="13232"/>
                  <a:pt x="8765" y="13232"/>
                </a:cubicBezTo>
                <a:cubicBezTo>
                  <a:pt x="9780" y="13232"/>
                  <a:pt x="10771" y="13048"/>
                  <a:pt x="11740" y="12678"/>
                </a:cubicBezTo>
                <a:cubicBezTo>
                  <a:pt x="12197" y="12517"/>
                  <a:pt x="12665" y="12280"/>
                  <a:pt x="13138" y="11978"/>
                </a:cubicBezTo>
                <a:cubicBezTo>
                  <a:pt x="13609" y="11670"/>
                  <a:pt x="14040" y="11306"/>
                  <a:pt x="14421" y="10880"/>
                </a:cubicBezTo>
                <a:cubicBezTo>
                  <a:pt x="14805" y="10459"/>
                  <a:pt x="15120" y="9982"/>
                  <a:pt x="15370" y="9454"/>
                </a:cubicBezTo>
                <a:cubicBezTo>
                  <a:pt x="15617" y="8929"/>
                  <a:pt x="15739" y="8344"/>
                  <a:pt x="15739" y="7703"/>
                </a:cubicBezTo>
                <a:cubicBezTo>
                  <a:pt x="15739" y="7057"/>
                  <a:pt x="15617" y="6464"/>
                  <a:pt x="15370" y="5927"/>
                </a:cubicBezTo>
                <a:cubicBezTo>
                  <a:pt x="15120" y="5391"/>
                  <a:pt x="14805" y="4916"/>
                  <a:pt x="14421" y="4501"/>
                </a:cubicBezTo>
                <a:cubicBezTo>
                  <a:pt x="14040" y="4086"/>
                  <a:pt x="13611" y="3728"/>
                  <a:pt x="13143" y="3420"/>
                </a:cubicBezTo>
                <a:cubicBezTo>
                  <a:pt x="12675" y="3112"/>
                  <a:pt x="12206" y="2878"/>
                  <a:pt x="11740" y="2720"/>
                </a:cubicBezTo>
                <a:cubicBezTo>
                  <a:pt x="11267" y="2511"/>
                  <a:pt x="10780" y="2367"/>
                  <a:pt x="10281" y="2282"/>
                </a:cubicBezTo>
                <a:cubicBezTo>
                  <a:pt x="9782" y="2202"/>
                  <a:pt x="9278" y="2160"/>
                  <a:pt x="8765" y="2160"/>
                </a:cubicBezTo>
                <a:moveTo>
                  <a:pt x="21600" y="11746"/>
                </a:moveTo>
                <a:cubicBezTo>
                  <a:pt x="21600" y="12429"/>
                  <a:pt x="21506" y="13076"/>
                  <a:pt x="21322" y="13672"/>
                </a:cubicBezTo>
                <a:cubicBezTo>
                  <a:pt x="21139" y="14273"/>
                  <a:pt x="20889" y="14829"/>
                  <a:pt x="20574" y="15340"/>
                </a:cubicBezTo>
                <a:cubicBezTo>
                  <a:pt x="20258" y="15854"/>
                  <a:pt x="19891" y="16323"/>
                  <a:pt x="19475" y="16747"/>
                </a:cubicBezTo>
                <a:cubicBezTo>
                  <a:pt x="19058" y="17173"/>
                  <a:pt x="18613" y="17543"/>
                  <a:pt x="18140" y="17856"/>
                </a:cubicBezTo>
                <a:cubicBezTo>
                  <a:pt x="18246" y="18506"/>
                  <a:pt x="18378" y="19031"/>
                  <a:pt x="18540" y="19440"/>
                </a:cubicBezTo>
                <a:cubicBezTo>
                  <a:pt x="18703" y="19841"/>
                  <a:pt x="18973" y="20276"/>
                  <a:pt x="19357" y="20736"/>
                </a:cubicBezTo>
                <a:cubicBezTo>
                  <a:pt x="19402" y="20790"/>
                  <a:pt x="19453" y="20858"/>
                  <a:pt x="19510" y="20931"/>
                </a:cubicBezTo>
                <a:cubicBezTo>
                  <a:pt x="19566" y="21007"/>
                  <a:pt x="19592" y="21092"/>
                  <a:pt x="19592" y="21182"/>
                </a:cubicBezTo>
                <a:cubicBezTo>
                  <a:pt x="19592" y="21326"/>
                  <a:pt x="19555" y="21431"/>
                  <a:pt x="19475" y="21498"/>
                </a:cubicBezTo>
                <a:cubicBezTo>
                  <a:pt x="19397" y="21569"/>
                  <a:pt x="19305" y="21600"/>
                  <a:pt x="19199" y="21600"/>
                </a:cubicBezTo>
                <a:cubicBezTo>
                  <a:pt x="19049" y="21600"/>
                  <a:pt x="18889" y="21572"/>
                  <a:pt x="18714" y="21527"/>
                </a:cubicBezTo>
                <a:cubicBezTo>
                  <a:pt x="18543" y="21473"/>
                  <a:pt x="18387" y="21433"/>
                  <a:pt x="18253" y="21397"/>
                </a:cubicBezTo>
                <a:cubicBezTo>
                  <a:pt x="16855" y="21027"/>
                  <a:pt x="15593" y="20329"/>
                  <a:pt x="14468" y="19302"/>
                </a:cubicBezTo>
                <a:cubicBezTo>
                  <a:pt x="14191" y="19338"/>
                  <a:pt x="13917" y="19369"/>
                  <a:pt x="13652" y="19395"/>
                </a:cubicBezTo>
                <a:cubicBezTo>
                  <a:pt x="13383" y="19423"/>
                  <a:pt x="13113" y="19440"/>
                  <a:pt x="12832" y="19440"/>
                </a:cubicBezTo>
                <a:cubicBezTo>
                  <a:pt x="11865" y="19440"/>
                  <a:pt x="10909" y="19293"/>
                  <a:pt x="9973" y="19002"/>
                </a:cubicBezTo>
                <a:cubicBezTo>
                  <a:pt x="9031" y="18717"/>
                  <a:pt x="8146" y="18279"/>
                  <a:pt x="7313" y="17692"/>
                </a:cubicBezTo>
                <a:lnTo>
                  <a:pt x="7617" y="17475"/>
                </a:lnTo>
                <a:cubicBezTo>
                  <a:pt x="8000" y="17531"/>
                  <a:pt x="8382" y="17559"/>
                  <a:pt x="8765" y="17559"/>
                </a:cubicBezTo>
                <a:cubicBezTo>
                  <a:pt x="10246" y="17559"/>
                  <a:pt x="11677" y="17280"/>
                  <a:pt x="13058" y="16721"/>
                </a:cubicBezTo>
                <a:cubicBezTo>
                  <a:pt x="13892" y="16388"/>
                  <a:pt x="14685" y="15936"/>
                  <a:pt x="15436" y="15374"/>
                </a:cubicBezTo>
                <a:cubicBezTo>
                  <a:pt x="16186" y="14812"/>
                  <a:pt x="16853" y="14149"/>
                  <a:pt x="17432" y="13381"/>
                </a:cubicBezTo>
                <a:cubicBezTo>
                  <a:pt x="18008" y="12618"/>
                  <a:pt x="18470" y="11760"/>
                  <a:pt x="18816" y="10814"/>
                </a:cubicBezTo>
                <a:cubicBezTo>
                  <a:pt x="19162" y="9865"/>
                  <a:pt x="19336" y="8832"/>
                  <a:pt x="19336" y="7703"/>
                </a:cubicBezTo>
                <a:cubicBezTo>
                  <a:pt x="19336" y="7333"/>
                  <a:pt x="19312" y="6957"/>
                  <a:pt x="19267" y="6568"/>
                </a:cubicBezTo>
                <a:cubicBezTo>
                  <a:pt x="19943" y="7217"/>
                  <a:pt x="20501" y="7979"/>
                  <a:pt x="20941" y="8855"/>
                </a:cubicBezTo>
                <a:cubicBezTo>
                  <a:pt x="21379" y="9727"/>
                  <a:pt x="21600" y="10693"/>
                  <a:pt x="21600" y="1174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7147" tIns="17147" rIns="17147" bIns="17147" anchor="ctr"/>
          <a:lstStyle/>
          <a:p>
            <a:endParaRPr lang="zh-CN" altLang="en-US" sz="1440" dirty="0">
              <a:latin typeface="思源黑体" panose="020B0500000000000000" pitchFamily="34" charset="-122"/>
              <a:ea typeface="思源黑体" panose="020B0500000000000000" pitchFamily="34" charset="-122"/>
              <a:sym typeface="思源黑体" panose="020B0500000000000000" pitchFamily="34" charset="-122"/>
            </a:endParaRPr>
          </a:p>
        </p:txBody>
      </p:sp>
      <p:graphicFrame>
        <p:nvGraphicFramePr>
          <p:cNvPr id="2" name="表格 1"/>
          <p:cNvGraphicFramePr/>
          <p:nvPr>
            <p:custDataLst>
              <p:tags r:id="rId1"/>
            </p:custDataLst>
          </p:nvPr>
        </p:nvGraphicFramePr>
        <p:xfrm>
          <a:off x="225425" y="848360"/>
          <a:ext cx="11760835" cy="5988050"/>
        </p:xfrm>
        <a:graphic>
          <a:graphicData uri="http://schemas.openxmlformats.org/drawingml/2006/table">
            <a:tbl>
              <a:tblPr firstRow="1" bandRow="1">
                <a:tableStyleId>{5C22544A-7EE6-4342-B048-85BDC9FD1C3A}</a:tableStyleId>
              </a:tblPr>
              <a:tblGrid>
                <a:gridCol w="1974850">
                  <a:extLst>
                    <a:ext uri="{9D8B030D-6E8A-4147-A177-3AD203B41FA5}">
                      <a16:colId xmlns:a16="http://schemas.microsoft.com/office/drawing/2014/main" val="20000"/>
                    </a:ext>
                  </a:extLst>
                </a:gridCol>
                <a:gridCol w="3241675">
                  <a:extLst>
                    <a:ext uri="{9D8B030D-6E8A-4147-A177-3AD203B41FA5}">
                      <a16:colId xmlns:a16="http://schemas.microsoft.com/office/drawing/2014/main" val="20001"/>
                    </a:ext>
                  </a:extLst>
                </a:gridCol>
                <a:gridCol w="6544310">
                  <a:extLst>
                    <a:ext uri="{9D8B030D-6E8A-4147-A177-3AD203B41FA5}">
                      <a16:colId xmlns:a16="http://schemas.microsoft.com/office/drawing/2014/main" val="20002"/>
                    </a:ext>
                  </a:extLst>
                </a:gridCol>
              </a:tblGrid>
              <a:tr h="518160">
                <a:tc>
                  <a:txBody>
                    <a:bodyPr/>
                    <a:lstStyle/>
                    <a:p>
                      <a:pPr algn="ctr">
                        <a:buNone/>
                      </a:pPr>
                      <a:r>
                        <a:rPr lang="en-US" altLang="zh-CN" sz="2800">
                          <a:latin typeface="Berlin Sans FB Demi" panose="020E0802020502020306" charset="0"/>
                          <a:cs typeface="Berlin Sans FB Demi" panose="020E0802020502020306" charset="0"/>
                        </a:rPr>
                        <a:t>Paragraph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a:latin typeface="Berlin Sans FB Demi" panose="020E0802020502020306" charset="0"/>
                          <a:cs typeface="Berlin Sans FB Demi" panose="020E0802020502020306" charset="0"/>
                        </a:rPr>
                        <a:t>Argument chain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a:latin typeface="Berlin Sans FB Demi" panose="020E0802020502020306" charset="0"/>
                          <a:cs typeface="Berlin Sans FB Demi" panose="020E0802020502020306" charset="0"/>
                        </a:rPr>
                        <a:t>Letter 1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extLst>
                  <a:ext uri="{0D108BD9-81ED-4DB2-BD59-A6C34878D82A}">
                    <a16:rowId xmlns:a16="http://schemas.microsoft.com/office/drawing/2014/main" val="10000"/>
                  </a:ext>
                </a:extLst>
              </a:tr>
              <a:tr h="1219200">
                <a:tc rowSpan="2">
                  <a:txBody>
                    <a:bodyPr/>
                    <a:lstStyle/>
                    <a:p>
                      <a:pPr algn="ctr">
                        <a:buNone/>
                      </a:pPr>
                      <a:endParaRPr lang="en-US" altLang="zh-CN" sz="3200" b="0">
                        <a:latin typeface="方正粗黑宋简体" panose="02000000000000000000" charset="-122"/>
                        <a:ea typeface="方正粗黑宋简体" panose="02000000000000000000" charset="-122"/>
                        <a:cs typeface="Berlin Sans FB Demi" panose="020E0802020502020306" charset="0"/>
                      </a:endParaRPr>
                    </a:p>
                    <a:p>
                      <a:pPr algn="ctr">
                        <a:buNone/>
                      </a:pPr>
                      <a:r>
                        <a:rPr lang="en-US" altLang="zh-CN" sz="3200" b="0">
                          <a:latin typeface="方正粗黑宋简体" panose="02000000000000000000" charset="-122"/>
                          <a:ea typeface="方正粗黑宋简体" panose="02000000000000000000" charset="-122"/>
                          <a:cs typeface="Berlin Sans FB Demi" panose="020E0802020502020306" charset="0"/>
                        </a:rPr>
                        <a:t>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588010">
                <a:tc vMerge="1">
                  <a:txBody>
                    <a:bodyPr/>
                    <a:lstStyle/>
                    <a:p>
                      <a:endParaRPr lang="zh-CN"/>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682625">
                <a:tc>
                  <a:txBody>
                    <a:bodyPr/>
                    <a:lstStyle/>
                    <a:p>
                      <a:pPr algn="ctr">
                        <a:buNone/>
                      </a:pPr>
                      <a:r>
                        <a:rPr lang="en-US" altLang="zh-CN" sz="3200" b="0">
                          <a:latin typeface="方正粗黑宋简体" panose="02000000000000000000" charset="-122"/>
                          <a:ea typeface="方正粗黑宋简体" panose="02000000000000000000" charset="-122"/>
                          <a:cs typeface="Berlin Sans FB Demi" panose="020E0802020502020306" charset="0"/>
                        </a:rPr>
                        <a:t>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1554480">
                <a:tc>
                  <a:txBody>
                    <a:bodyPr/>
                    <a:lstStyle/>
                    <a:p>
                      <a:pPr algn="ctr">
                        <a:buNone/>
                      </a:pPr>
                      <a:endParaRPr lang="en-US" altLang="zh-CN" sz="3200" b="0">
                        <a:latin typeface="方正粗黑宋简体" panose="02000000000000000000" charset="-122"/>
                        <a:ea typeface="方正粗黑宋简体" panose="02000000000000000000" charset="-122"/>
                        <a:cs typeface="Berlin Sans FB Demi" panose="020E0802020502020306" charset="0"/>
                      </a:endParaRPr>
                    </a:p>
                    <a:p>
                      <a:pPr algn="ctr">
                        <a:buNone/>
                      </a:pPr>
                      <a:r>
                        <a:rPr lang="en-US" altLang="zh-CN" sz="3200" b="0">
                          <a:latin typeface="方正粗黑宋简体" panose="02000000000000000000" charset="-122"/>
                          <a:ea typeface="方正粗黑宋简体" panose="02000000000000000000" charset="-122"/>
                          <a:cs typeface="Berlin Sans FB Demi" panose="020E0802020502020306" charset="0"/>
                        </a:rPr>
                        <a:t>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846455">
                <a:tc>
                  <a:txBody>
                    <a:bodyPr/>
                    <a:lstStyle/>
                    <a:p>
                      <a:pPr algn="ctr">
                        <a:buNone/>
                      </a:pPr>
                      <a:r>
                        <a:rPr lang="en-US" altLang="zh-CN" sz="3200" b="0">
                          <a:latin typeface="方正粗黑宋简体" panose="02000000000000000000" charset="-122"/>
                          <a:ea typeface="方正粗黑宋简体" panose="02000000000000000000" charset="-122"/>
                          <a:cs typeface="Berlin Sans FB Demi" panose="020E0802020502020306" charset="0"/>
                        </a:rPr>
                        <a:t>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r h="518160">
                <a:tc>
                  <a:txBody>
                    <a:bodyPr/>
                    <a:lstStyle/>
                    <a:p>
                      <a:pPr algn="ctr">
                        <a:buNone/>
                      </a:pPr>
                      <a:r>
                        <a:rPr lang="en-US" altLang="zh-CN" sz="3200" b="0">
                          <a:latin typeface="方正粗黑宋简体" panose="02000000000000000000" charset="-122"/>
                          <a:ea typeface="方正粗黑宋简体" panose="02000000000000000000" charset="-122"/>
                          <a:cs typeface="Berlin Sans FB Demi" panose="020E0802020502020306" charset="0"/>
                        </a:rPr>
                        <a:t>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6"/>
                  </a:ext>
                </a:extLst>
              </a:tr>
            </a:tbl>
          </a:graphicData>
        </a:graphic>
      </p:graphicFrame>
      <p:sp>
        <p:nvSpPr>
          <p:cNvPr id="5" name="文本框 4"/>
          <p:cNvSpPr txBox="1"/>
          <p:nvPr/>
        </p:nvSpPr>
        <p:spPr>
          <a:xfrm>
            <a:off x="2214880" y="1461135"/>
            <a:ext cx="3270885" cy="1014730"/>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Introducing the topic </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6" name="文本框 5"/>
          <p:cNvSpPr txBox="1"/>
          <p:nvPr/>
        </p:nvSpPr>
        <p:spPr>
          <a:xfrm>
            <a:off x="2517775" y="2694940"/>
            <a:ext cx="2720975" cy="553085"/>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Main point</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7" name="文本框 6"/>
          <p:cNvSpPr txBox="1"/>
          <p:nvPr/>
        </p:nvSpPr>
        <p:spPr>
          <a:xfrm>
            <a:off x="2677795" y="3258185"/>
            <a:ext cx="2032000" cy="553085"/>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1</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8" name="文本框 7"/>
          <p:cNvSpPr txBox="1"/>
          <p:nvPr/>
        </p:nvSpPr>
        <p:spPr>
          <a:xfrm>
            <a:off x="2754630" y="4488180"/>
            <a:ext cx="2731135" cy="1014730"/>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2</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9" name="文本框 8"/>
          <p:cNvSpPr txBox="1"/>
          <p:nvPr/>
        </p:nvSpPr>
        <p:spPr>
          <a:xfrm>
            <a:off x="2677795" y="5411470"/>
            <a:ext cx="2410460" cy="1014730"/>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3</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10" name="文本框 9"/>
          <p:cNvSpPr txBox="1"/>
          <p:nvPr/>
        </p:nvSpPr>
        <p:spPr>
          <a:xfrm>
            <a:off x="2517775" y="6322695"/>
            <a:ext cx="2730500" cy="1014730"/>
          </a:xfrm>
          <a:prstGeom prst="rect">
            <a:avLst/>
          </a:prstGeom>
          <a:noFill/>
        </p:spPr>
        <p:txBody>
          <a:bodyPr wrap="square" rtlCol="0">
            <a:spAutoFit/>
          </a:bodyPr>
          <a:lstStyle/>
          <a:p>
            <a:r>
              <a:rPr lang="en-US" altLang="zh-CN" sz="3000">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Conclusion </a:t>
            </a:r>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3000" b="0">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17" name="文本框 16"/>
          <p:cNvSpPr txBox="1"/>
          <p:nvPr/>
        </p:nvSpPr>
        <p:spPr>
          <a:xfrm>
            <a:off x="5579745" y="1543050"/>
            <a:ext cx="6198870" cy="1383665"/>
          </a:xfrm>
          <a:prstGeom prst="rect">
            <a:avLst/>
          </a:prstGeom>
          <a:noFill/>
        </p:spPr>
        <p:txBody>
          <a:bodyPr wrap="square" rtlCol="0">
            <a:spAutoFit/>
          </a:bodyPr>
          <a:lstStyle/>
          <a:p>
            <a:r>
              <a:rPr lang="en-US" altLang="zh-CN" sz="28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Fact: dramatic increase in the number of people studying abroad</a:t>
            </a:r>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p:txBody>
      </p:sp>
      <p:sp>
        <p:nvSpPr>
          <p:cNvPr id="20" name="文本框 19"/>
          <p:cNvSpPr txBox="1"/>
          <p:nvPr/>
        </p:nvSpPr>
        <p:spPr>
          <a:xfrm>
            <a:off x="5683250" y="2741930"/>
            <a:ext cx="5871845" cy="953135"/>
          </a:xfrm>
          <a:prstGeom prst="rect">
            <a:avLst/>
          </a:prstGeom>
          <a:noFill/>
        </p:spPr>
        <p:txBody>
          <a:bodyPr wrap="square" rtlCol="0">
            <a:spAutoFit/>
          </a:bodyPr>
          <a:lstStyle/>
          <a:p>
            <a:r>
              <a:rPr lang="en-US" altLang="zh-CN" sz="28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The disadvantages are greater.</a:t>
            </a:r>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p:txBody>
      </p:sp>
      <p:sp>
        <p:nvSpPr>
          <p:cNvPr id="21" name="文本框 20"/>
          <p:cNvSpPr txBox="1"/>
          <p:nvPr/>
        </p:nvSpPr>
        <p:spPr>
          <a:xfrm>
            <a:off x="5631815" y="3327400"/>
            <a:ext cx="5665470" cy="891540"/>
          </a:xfrm>
          <a:prstGeom prst="rect">
            <a:avLst/>
          </a:prstGeom>
          <a:noFill/>
        </p:spPr>
        <p:txBody>
          <a:bodyPr wrap="square" rtlCol="0">
            <a:spAutoFit/>
          </a:bodyPr>
          <a:lstStyle/>
          <a:p>
            <a:r>
              <a:rPr lang="en-US" altLang="zh-CN" sz="28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great ecomonic pressure</a:t>
            </a:r>
            <a:r>
              <a:rPr lang="en-US" altLang="zh-CN" sz="24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 </a:t>
            </a:r>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400" b="0">
              <a:solidFill>
                <a:srgbClr val="0070C0"/>
              </a:solidFill>
              <a:latin typeface="方正粗黑宋简体" panose="02000000000000000000" charset="-122"/>
              <a:ea typeface="方正粗黑宋简体" panose="02000000000000000000" charset="-122"/>
              <a:cs typeface="Berlin Sans FB Demi" panose="020E0802020502020306" charset="0"/>
            </a:endParaRPr>
          </a:p>
        </p:txBody>
      </p:sp>
      <p:sp>
        <p:nvSpPr>
          <p:cNvPr id="22" name="文本框 21"/>
          <p:cNvSpPr txBox="1"/>
          <p:nvPr/>
        </p:nvSpPr>
        <p:spPr>
          <a:xfrm>
            <a:off x="5433060" y="3827145"/>
            <a:ext cx="6372225" cy="1568450"/>
          </a:xfrm>
          <a:prstGeom prst="rect">
            <a:avLst/>
          </a:prstGeom>
          <a:noFill/>
        </p:spPr>
        <p:txBody>
          <a:bodyPr wrap="square" rtlCol="0">
            <a:spAutoFit/>
          </a:bodyPr>
          <a:lstStyle/>
          <a:p>
            <a:r>
              <a:rPr lang="en-US" altLang="zh-CN" sz="24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tremendous pressure: unfamiliar environment, limited language skills, not mature, safety problems, different approaches to teaching and learning</a:t>
            </a:r>
          </a:p>
        </p:txBody>
      </p:sp>
      <p:sp>
        <p:nvSpPr>
          <p:cNvPr id="23" name="文本框 22"/>
          <p:cNvSpPr txBox="1"/>
          <p:nvPr/>
        </p:nvSpPr>
        <p:spPr>
          <a:xfrm>
            <a:off x="5485765" y="5394325"/>
            <a:ext cx="6501130" cy="1383665"/>
          </a:xfrm>
          <a:prstGeom prst="rect">
            <a:avLst/>
          </a:prstGeom>
          <a:noFill/>
        </p:spPr>
        <p:txBody>
          <a:bodyPr wrap="square" rtlCol="0">
            <a:spAutoFit/>
          </a:bodyPr>
          <a:lstStyle/>
          <a:p>
            <a:r>
              <a:rPr lang="en-US" altLang="zh-CN" sz="28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great future for young people studying in China</a:t>
            </a:r>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0">
              <a:solidFill>
                <a:srgbClr val="0070C0"/>
              </a:solidFill>
              <a:latin typeface="方正粗黑宋简体" panose="02000000000000000000" charset="-122"/>
              <a:ea typeface="方正粗黑宋简体" panose="02000000000000000000" charset="-122"/>
              <a:cs typeface="Berlin Sans FB Demi" panose="020E0802020502020306" charset="0"/>
            </a:endParaRPr>
          </a:p>
        </p:txBody>
      </p:sp>
      <p:sp>
        <p:nvSpPr>
          <p:cNvPr id="24" name="文本框 23"/>
          <p:cNvSpPr txBox="1"/>
          <p:nvPr/>
        </p:nvSpPr>
        <p:spPr>
          <a:xfrm>
            <a:off x="5648960" y="6344920"/>
            <a:ext cx="6061075" cy="521970"/>
          </a:xfrm>
          <a:prstGeom prst="rect">
            <a:avLst/>
          </a:prstGeom>
          <a:noFill/>
        </p:spPr>
        <p:txBody>
          <a:bodyPr wrap="square" rtlCol="0">
            <a:spAutoFit/>
          </a:bodyPr>
          <a:lstStyle/>
          <a:p>
            <a:r>
              <a:rPr lang="en-US" altLang="zh-CN" sz="2800">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should consider the disadvantages </a:t>
            </a:r>
          </a:p>
        </p:txBody>
      </p:sp>
      <p:sp>
        <p:nvSpPr>
          <p:cNvPr id="3" name="文本框 2"/>
          <p:cNvSpPr txBox="1"/>
          <p:nvPr/>
        </p:nvSpPr>
        <p:spPr>
          <a:xfrm>
            <a:off x="1363345" y="2250440"/>
            <a:ext cx="9465310" cy="3476625"/>
          </a:xfrm>
          <a:prstGeom prst="rect">
            <a:avLst/>
          </a:prstGeom>
          <a:solidFill>
            <a:srgbClr val="00B0F0">
              <a:alpha val="59000"/>
            </a:srgb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r>
              <a:rPr lang="en-US" altLang="zh-CN" sz="6000" b="1" strike="noStrike" noProof="1">
                <a:solidFill>
                  <a:srgbClr val="FFC000"/>
                </a:solidFill>
                <a:latin typeface="Berlin Sans FB Demi" panose="020E0802020502020306" charset="0"/>
                <a:cs typeface="Berlin Sans FB Demi" panose="020E0802020502020306" charset="0"/>
              </a:rPr>
              <a:t>Argumentative Letters</a:t>
            </a:r>
            <a:r>
              <a:rPr lang="en-US" altLang="zh-CN" sz="6000" b="1" strike="noStrike" noProof="1">
                <a:latin typeface="Berlin Sans FB Demi" panose="020E0802020502020306" charset="0"/>
                <a:cs typeface="Berlin Sans FB Demi" panose="020E0802020502020306" charset="0"/>
              </a:rPr>
              <a:t> </a:t>
            </a: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p:txBody>
      </p:sp>
      <p:sp>
        <p:nvSpPr>
          <p:cNvPr id="36" name="矩形 35"/>
          <p:cNvSpPr/>
          <p:nvPr/>
        </p:nvSpPr>
        <p:spPr>
          <a:xfrm>
            <a:off x="4589145" y="-166370"/>
            <a:ext cx="6708140" cy="1014730"/>
          </a:xfrm>
          <a:prstGeom prst="rect">
            <a:avLst/>
          </a:prstGeom>
          <a:noFill/>
          <a:ln>
            <a:noFill/>
          </a:ln>
        </p:spPr>
        <p:txBody>
          <a:bodyPr wrap="square" rtlCol="0" anchor="t">
            <a:spAutoFit/>
          </a:bodyPr>
          <a:lstStyle/>
          <a:p>
            <a:pPr algn="ctr"/>
            <a:r>
              <a:rPr lang="en-US" altLang="zh-CN" sz="6000" b="1">
                <a:ln w="12700">
                  <a:solidFill>
                    <a:schemeClr val="accent1"/>
                  </a:solidFill>
                  <a:prstDash val="solid"/>
                </a:ln>
                <a:solidFill>
                  <a:srgbClr val="FFC000"/>
                </a:solidFill>
                <a:effectLst>
                  <a:outerShdw dist="38100" dir="2640000" algn="bl" rotWithShape="0">
                    <a:schemeClr val="accent1"/>
                  </a:outerShdw>
                </a:effectLst>
                <a:latin typeface="Arial Black" panose="020B0A04020102020204" charset="0"/>
                <a:cs typeface="Arial Black" panose="020B0A04020102020204" charset="0"/>
              </a:rPr>
              <a:t>text type</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2"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strips(downLeft)">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7" grpId="0"/>
      <p:bldP spid="20" grpId="0"/>
      <p:bldP spid="21" grpId="0"/>
      <p:bldP spid="22" grpId="0"/>
      <p:bldP spid="23" grpId="0"/>
      <p:bldP spid="24" grpId="0"/>
      <p:bldP spid="3" grpId="1" animBg="1"/>
      <p:bldP spid="3" grpId="2"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56505" y="9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2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structure</a:t>
              </a:r>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 </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4" name="Shape 553"/>
          <p:cNvSpPr/>
          <p:nvPr/>
        </p:nvSpPr>
        <p:spPr bwMode="auto">
          <a:xfrm>
            <a:off x="1991707" y="2625938"/>
            <a:ext cx="525848" cy="440112"/>
          </a:xfrm>
          <a:custGeom>
            <a:avLst/>
            <a:gdLst>
              <a:gd name="T0" fmla="*/ 285501 w 21600"/>
              <a:gd name="T1" fmla="*/ 3509 h 21600"/>
              <a:gd name="T2" fmla="*/ 384571 w 21600"/>
              <a:gd name="T3" fmla="*/ 37645 h 21600"/>
              <a:gd name="T4" fmla="*/ 462167 w 21600"/>
              <a:gd name="T5" fmla="*/ 118367 h 21600"/>
              <a:gd name="T6" fmla="*/ 462167 w 21600"/>
              <a:gd name="T7" fmla="*/ 230033 h 21600"/>
              <a:gd name="T8" fmla="*/ 384571 w 21600"/>
              <a:gd name="T9" fmla="*/ 310551 h 21600"/>
              <a:gd name="T10" fmla="*/ 237061 w 21600"/>
              <a:gd name="T11" fmla="*/ 348535 h 21600"/>
              <a:gd name="T12" fmla="*/ 192894 w 21600"/>
              <a:gd name="T13" fmla="*/ 345389 h 21600"/>
              <a:gd name="T14" fmla="*/ 77407 w 21600"/>
              <a:gd name="T15" fmla="*/ 395755 h 21600"/>
              <a:gd name="T16" fmla="*/ 57095 w 21600"/>
              <a:gd name="T17" fmla="*/ 394601 h 21600"/>
              <a:gd name="T18" fmla="*/ 56527 w 21600"/>
              <a:gd name="T19" fmla="*/ 381947 h 21600"/>
              <a:gd name="T20" fmla="*/ 82762 w 21600"/>
              <a:gd name="T21" fmla="*/ 348535 h 21600"/>
              <a:gd name="T22" fmla="*/ 57419 w 21600"/>
              <a:gd name="T23" fmla="*/ 287620 h 21600"/>
              <a:gd name="T24" fmla="*/ 7438 w 21600"/>
              <a:gd name="T25" fmla="*/ 217832 h 21600"/>
              <a:gd name="T26" fmla="*/ 12171 w 21600"/>
              <a:gd name="T27" fmla="*/ 118570 h 21600"/>
              <a:gd name="T28" fmla="*/ 90524 w 21600"/>
              <a:gd name="T29" fmla="*/ 37645 h 21600"/>
              <a:gd name="T30" fmla="*/ 189378 w 21600"/>
              <a:gd name="T31" fmla="*/ 3395 h 21600"/>
              <a:gd name="T32" fmla="*/ 237061 w 21600"/>
              <a:gd name="T33" fmla="*/ 48895 h 21600"/>
              <a:gd name="T34" fmla="*/ 156598 w 21600"/>
              <a:gd name="T35" fmla="*/ 61549 h 21600"/>
              <a:gd name="T36" fmla="*/ 84222 w 21600"/>
              <a:gd name="T37" fmla="*/ 101887 h 21600"/>
              <a:gd name="T38" fmla="*/ 48764 w 21600"/>
              <a:gd name="T39" fmla="*/ 174370 h 21600"/>
              <a:gd name="T40" fmla="*/ 81599 w 21600"/>
              <a:gd name="T41" fmla="*/ 243524 h 21600"/>
              <a:gd name="T42" fmla="*/ 147808 w 21600"/>
              <a:gd name="T43" fmla="*/ 286986 h 21600"/>
              <a:gd name="T44" fmla="*/ 161061 w 21600"/>
              <a:gd name="T45" fmla="*/ 308084 h 21600"/>
              <a:gd name="T46" fmla="*/ 208094 w 21600"/>
              <a:gd name="T47" fmla="*/ 297716 h 21600"/>
              <a:gd name="T48" fmla="*/ 317524 w 21600"/>
              <a:gd name="T49" fmla="*/ 286986 h 21600"/>
              <a:gd name="T50" fmla="*/ 390035 w 21600"/>
              <a:gd name="T51" fmla="*/ 246286 h 21600"/>
              <a:gd name="T52" fmla="*/ 425682 w 21600"/>
              <a:gd name="T53" fmla="*/ 174370 h 21600"/>
              <a:gd name="T54" fmla="*/ 390035 w 21600"/>
              <a:gd name="T55" fmla="*/ 101887 h 21600"/>
              <a:gd name="T56" fmla="*/ 317524 w 21600"/>
              <a:gd name="T57" fmla="*/ 61571 h 21600"/>
              <a:gd name="T58" fmla="*/ 237061 w 21600"/>
              <a:gd name="T59" fmla="*/ 48895 h 21600"/>
              <a:gd name="T60" fmla="*/ 576681 w 21600"/>
              <a:gd name="T61" fmla="*/ 309487 h 21600"/>
              <a:gd name="T62" fmla="*/ 526727 w 21600"/>
              <a:gd name="T63" fmla="*/ 379095 h 21600"/>
              <a:gd name="T64" fmla="*/ 501438 w 21600"/>
              <a:gd name="T65" fmla="*/ 440055 h 21600"/>
              <a:gd name="T66" fmla="*/ 527673 w 21600"/>
              <a:gd name="T67" fmla="*/ 473806 h 21600"/>
              <a:gd name="T68" fmla="*/ 526727 w 21600"/>
              <a:gd name="T69" fmla="*/ 486641 h 21600"/>
              <a:gd name="T70" fmla="*/ 506144 w 21600"/>
              <a:gd name="T71" fmla="*/ 487298 h 21600"/>
              <a:gd name="T72" fmla="*/ 391306 w 21600"/>
              <a:gd name="T73" fmla="*/ 436931 h 21600"/>
              <a:gd name="T74" fmla="*/ 347058 w 21600"/>
              <a:gd name="T75" fmla="*/ 440055 h 21600"/>
              <a:gd name="T76" fmla="*/ 197790 w 21600"/>
              <a:gd name="T77" fmla="*/ 400486 h 21600"/>
              <a:gd name="T78" fmla="*/ 237061 w 21600"/>
              <a:gd name="T79" fmla="*/ 397476 h 21600"/>
              <a:gd name="T80" fmla="*/ 417487 w 21600"/>
              <a:gd name="T81" fmla="*/ 348015 h 21600"/>
              <a:gd name="T82" fmla="*/ 508903 w 21600"/>
              <a:gd name="T83" fmla="*/ 244792 h 21600"/>
              <a:gd name="T84" fmla="*/ 521101 w 21600"/>
              <a:gd name="T85" fmla="*/ 148677 h 21600"/>
              <a:gd name="T86" fmla="*/ 584200 w 21600"/>
              <a:gd name="T87" fmla="*/ 265889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extrusionOk="0">
                <a:moveTo>
                  <a:pt x="8765" y="0"/>
                </a:moveTo>
                <a:cubicBezTo>
                  <a:pt x="9365" y="0"/>
                  <a:pt x="9963" y="51"/>
                  <a:pt x="10556" y="155"/>
                </a:cubicBezTo>
                <a:cubicBezTo>
                  <a:pt x="11152" y="260"/>
                  <a:pt x="11733" y="418"/>
                  <a:pt x="12303" y="632"/>
                </a:cubicBezTo>
                <a:cubicBezTo>
                  <a:pt x="12950" y="898"/>
                  <a:pt x="13588" y="1240"/>
                  <a:pt x="14219" y="1663"/>
                </a:cubicBezTo>
                <a:cubicBezTo>
                  <a:pt x="14850" y="2087"/>
                  <a:pt x="15412" y="2598"/>
                  <a:pt x="15904" y="3199"/>
                </a:cubicBezTo>
                <a:cubicBezTo>
                  <a:pt x="16396" y="3798"/>
                  <a:pt x="16791" y="4475"/>
                  <a:pt x="17088" y="5229"/>
                </a:cubicBezTo>
                <a:cubicBezTo>
                  <a:pt x="17382" y="5989"/>
                  <a:pt x="17530" y="6813"/>
                  <a:pt x="17530" y="7703"/>
                </a:cubicBezTo>
                <a:cubicBezTo>
                  <a:pt x="17530" y="8586"/>
                  <a:pt x="17382" y="9408"/>
                  <a:pt x="17088" y="10162"/>
                </a:cubicBezTo>
                <a:cubicBezTo>
                  <a:pt x="16791" y="10921"/>
                  <a:pt x="16396" y="11596"/>
                  <a:pt x="15904" y="12186"/>
                </a:cubicBezTo>
                <a:cubicBezTo>
                  <a:pt x="15412" y="12776"/>
                  <a:pt x="14850" y="13287"/>
                  <a:pt x="14219" y="13719"/>
                </a:cubicBezTo>
                <a:cubicBezTo>
                  <a:pt x="13588" y="14152"/>
                  <a:pt x="12950" y="14499"/>
                  <a:pt x="12303" y="14758"/>
                </a:cubicBezTo>
                <a:cubicBezTo>
                  <a:pt x="11147" y="15185"/>
                  <a:pt x="9968" y="15397"/>
                  <a:pt x="8765" y="15397"/>
                </a:cubicBezTo>
                <a:cubicBezTo>
                  <a:pt x="8487" y="15397"/>
                  <a:pt x="8214" y="15382"/>
                  <a:pt x="7948" y="15354"/>
                </a:cubicBezTo>
                <a:cubicBezTo>
                  <a:pt x="7683" y="15329"/>
                  <a:pt x="7409" y="15298"/>
                  <a:pt x="7132" y="15258"/>
                </a:cubicBezTo>
                <a:cubicBezTo>
                  <a:pt x="6007" y="16294"/>
                  <a:pt x="4743" y="16995"/>
                  <a:pt x="3347" y="17353"/>
                </a:cubicBezTo>
                <a:cubicBezTo>
                  <a:pt x="3196" y="17393"/>
                  <a:pt x="3034" y="17435"/>
                  <a:pt x="2862" y="17483"/>
                </a:cubicBezTo>
                <a:cubicBezTo>
                  <a:pt x="2688" y="17534"/>
                  <a:pt x="2521" y="17559"/>
                  <a:pt x="2354" y="17559"/>
                </a:cubicBezTo>
                <a:cubicBezTo>
                  <a:pt x="2264" y="17559"/>
                  <a:pt x="2182" y="17514"/>
                  <a:pt x="2111" y="17432"/>
                </a:cubicBezTo>
                <a:cubicBezTo>
                  <a:pt x="2041" y="17342"/>
                  <a:pt x="2005" y="17238"/>
                  <a:pt x="2005" y="17110"/>
                </a:cubicBezTo>
                <a:cubicBezTo>
                  <a:pt x="2005" y="17023"/>
                  <a:pt x="2034" y="16944"/>
                  <a:pt x="2090" y="16873"/>
                </a:cubicBezTo>
                <a:cubicBezTo>
                  <a:pt x="2147" y="16808"/>
                  <a:pt x="2196" y="16746"/>
                  <a:pt x="2241" y="16693"/>
                </a:cubicBezTo>
                <a:cubicBezTo>
                  <a:pt x="2624" y="16235"/>
                  <a:pt x="2897" y="15803"/>
                  <a:pt x="3060" y="15397"/>
                </a:cubicBezTo>
                <a:cubicBezTo>
                  <a:pt x="3220" y="14987"/>
                  <a:pt x="3354" y="14465"/>
                  <a:pt x="3458" y="13813"/>
                </a:cubicBezTo>
                <a:cubicBezTo>
                  <a:pt x="2985" y="13499"/>
                  <a:pt x="2540" y="13129"/>
                  <a:pt x="2123" y="12706"/>
                </a:cubicBezTo>
                <a:cubicBezTo>
                  <a:pt x="1706" y="12279"/>
                  <a:pt x="1342" y="11811"/>
                  <a:pt x="1024" y="11300"/>
                </a:cubicBezTo>
                <a:cubicBezTo>
                  <a:pt x="711" y="10786"/>
                  <a:pt x="459" y="10229"/>
                  <a:pt x="275" y="9623"/>
                </a:cubicBezTo>
                <a:cubicBezTo>
                  <a:pt x="92" y="9021"/>
                  <a:pt x="0" y="8383"/>
                  <a:pt x="0" y="7703"/>
                </a:cubicBezTo>
                <a:cubicBezTo>
                  <a:pt x="0" y="6822"/>
                  <a:pt x="151" y="6000"/>
                  <a:pt x="450" y="5238"/>
                </a:cubicBezTo>
                <a:cubicBezTo>
                  <a:pt x="751" y="4478"/>
                  <a:pt x="1151" y="3798"/>
                  <a:pt x="1650" y="3199"/>
                </a:cubicBezTo>
                <a:cubicBezTo>
                  <a:pt x="2149" y="2598"/>
                  <a:pt x="2716" y="2087"/>
                  <a:pt x="3347" y="1663"/>
                </a:cubicBezTo>
                <a:cubicBezTo>
                  <a:pt x="3978" y="1239"/>
                  <a:pt x="4616" y="898"/>
                  <a:pt x="5261" y="632"/>
                </a:cubicBezTo>
                <a:cubicBezTo>
                  <a:pt x="5832" y="409"/>
                  <a:pt x="6412" y="249"/>
                  <a:pt x="7002" y="150"/>
                </a:cubicBezTo>
                <a:cubicBezTo>
                  <a:pt x="7591" y="48"/>
                  <a:pt x="8179" y="0"/>
                  <a:pt x="8765" y="0"/>
                </a:cubicBezTo>
                <a:moveTo>
                  <a:pt x="8765" y="2160"/>
                </a:moveTo>
                <a:cubicBezTo>
                  <a:pt x="8269" y="2160"/>
                  <a:pt x="7774" y="2202"/>
                  <a:pt x="7278" y="2282"/>
                </a:cubicBezTo>
                <a:cubicBezTo>
                  <a:pt x="6783" y="2366"/>
                  <a:pt x="6287" y="2510"/>
                  <a:pt x="5790" y="2719"/>
                </a:cubicBezTo>
                <a:cubicBezTo>
                  <a:pt x="5348" y="2877"/>
                  <a:pt x="4886" y="3112"/>
                  <a:pt x="4411" y="3419"/>
                </a:cubicBezTo>
                <a:cubicBezTo>
                  <a:pt x="3933" y="3727"/>
                  <a:pt x="3502" y="4086"/>
                  <a:pt x="3114" y="4501"/>
                </a:cubicBezTo>
                <a:cubicBezTo>
                  <a:pt x="2728" y="4916"/>
                  <a:pt x="2413" y="5390"/>
                  <a:pt x="2168" y="5927"/>
                </a:cubicBezTo>
                <a:cubicBezTo>
                  <a:pt x="1925" y="6463"/>
                  <a:pt x="1803" y="7056"/>
                  <a:pt x="1803" y="7703"/>
                </a:cubicBezTo>
                <a:cubicBezTo>
                  <a:pt x="1803" y="8355"/>
                  <a:pt x="1916" y="8925"/>
                  <a:pt x="2147" y="9422"/>
                </a:cubicBezTo>
                <a:cubicBezTo>
                  <a:pt x="2375" y="9919"/>
                  <a:pt x="2667" y="10363"/>
                  <a:pt x="3017" y="10758"/>
                </a:cubicBezTo>
                <a:cubicBezTo>
                  <a:pt x="3373" y="11156"/>
                  <a:pt x="3764" y="11509"/>
                  <a:pt x="4197" y="11811"/>
                </a:cubicBezTo>
                <a:cubicBezTo>
                  <a:pt x="4630" y="12122"/>
                  <a:pt x="5051" y="12407"/>
                  <a:pt x="5465" y="12678"/>
                </a:cubicBezTo>
                <a:lnTo>
                  <a:pt x="5239" y="14177"/>
                </a:lnTo>
                <a:cubicBezTo>
                  <a:pt x="5486" y="14019"/>
                  <a:pt x="5724" y="13827"/>
                  <a:pt x="5955" y="13610"/>
                </a:cubicBezTo>
                <a:cubicBezTo>
                  <a:pt x="6183" y="13395"/>
                  <a:pt x="6407" y="13189"/>
                  <a:pt x="6626" y="12989"/>
                </a:cubicBezTo>
                <a:cubicBezTo>
                  <a:pt x="6979" y="13042"/>
                  <a:pt x="7334" y="13099"/>
                  <a:pt x="7694" y="13152"/>
                </a:cubicBezTo>
                <a:cubicBezTo>
                  <a:pt x="8057" y="13209"/>
                  <a:pt x="8412" y="13232"/>
                  <a:pt x="8765" y="13232"/>
                </a:cubicBezTo>
                <a:cubicBezTo>
                  <a:pt x="9780" y="13232"/>
                  <a:pt x="10771" y="13048"/>
                  <a:pt x="11740" y="12678"/>
                </a:cubicBezTo>
                <a:cubicBezTo>
                  <a:pt x="12197" y="12517"/>
                  <a:pt x="12665" y="12280"/>
                  <a:pt x="13138" y="11978"/>
                </a:cubicBezTo>
                <a:cubicBezTo>
                  <a:pt x="13609" y="11670"/>
                  <a:pt x="14040" y="11306"/>
                  <a:pt x="14421" y="10880"/>
                </a:cubicBezTo>
                <a:cubicBezTo>
                  <a:pt x="14805" y="10459"/>
                  <a:pt x="15120" y="9982"/>
                  <a:pt x="15370" y="9454"/>
                </a:cubicBezTo>
                <a:cubicBezTo>
                  <a:pt x="15617" y="8929"/>
                  <a:pt x="15739" y="8344"/>
                  <a:pt x="15739" y="7703"/>
                </a:cubicBezTo>
                <a:cubicBezTo>
                  <a:pt x="15739" y="7057"/>
                  <a:pt x="15617" y="6464"/>
                  <a:pt x="15370" y="5927"/>
                </a:cubicBezTo>
                <a:cubicBezTo>
                  <a:pt x="15120" y="5391"/>
                  <a:pt x="14805" y="4916"/>
                  <a:pt x="14421" y="4501"/>
                </a:cubicBezTo>
                <a:cubicBezTo>
                  <a:pt x="14040" y="4086"/>
                  <a:pt x="13611" y="3728"/>
                  <a:pt x="13143" y="3420"/>
                </a:cubicBezTo>
                <a:cubicBezTo>
                  <a:pt x="12675" y="3112"/>
                  <a:pt x="12206" y="2878"/>
                  <a:pt x="11740" y="2720"/>
                </a:cubicBezTo>
                <a:cubicBezTo>
                  <a:pt x="11267" y="2511"/>
                  <a:pt x="10780" y="2367"/>
                  <a:pt x="10281" y="2282"/>
                </a:cubicBezTo>
                <a:cubicBezTo>
                  <a:pt x="9782" y="2202"/>
                  <a:pt x="9278" y="2160"/>
                  <a:pt x="8765" y="2160"/>
                </a:cubicBezTo>
                <a:moveTo>
                  <a:pt x="21600" y="11746"/>
                </a:moveTo>
                <a:cubicBezTo>
                  <a:pt x="21600" y="12429"/>
                  <a:pt x="21506" y="13076"/>
                  <a:pt x="21322" y="13672"/>
                </a:cubicBezTo>
                <a:cubicBezTo>
                  <a:pt x="21139" y="14273"/>
                  <a:pt x="20889" y="14829"/>
                  <a:pt x="20574" y="15340"/>
                </a:cubicBezTo>
                <a:cubicBezTo>
                  <a:pt x="20258" y="15854"/>
                  <a:pt x="19891" y="16323"/>
                  <a:pt x="19475" y="16747"/>
                </a:cubicBezTo>
                <a:cubicBezTo>
                  <a:pt x="19058" y="17173"/>
                  <a:pt x="18613" y="17543"/>
                  <a:pt x="18140" y="17856"/>
                </a:cubicBezTo>
                <a:cubicBezTo>
                  <a:pt x="18246" y="18506"/>
                  <a:pt x="18378" y="19031"/>
                  <a:pt x="18540" y="19440"/>
                </a:cubicBezTo>
                <a:cubicBezTo>
                  <a:pt x="18703" y="19841"/>
                  <a:pt x="18973" y="20276"/>
                  <a:pt x="19357" y="20736"/>
                </a:cubicBezTo>
                <a:cubicBezTo>
                  <a:pt x="19402" y="20790"/>
                  <a:pt x="19453" y="20858"/>
                  <a:pt x="19510" y="20931"/>
                </a:cubicBezTo>
                <a:cubicBezTo>
                  <a:pt x="19566" y="21007"/>
                  <a:pt x="19592" y="21092"/>
                  <a:pt x="19592" y="21182"/>
                </a:cubicBezTo>
                <a:cubicBezTo>
                  <a:pt x="19592" y="21326"/>
                  <a:pt x="19555" y="21431"/>
                  <a:pt x="19475" y="21498"/>
                </a:cubicBezTo>
                <a:cubicBezTo>
                  <a:pt x="19397" y="21569"/>
                  <a:pt x="19305" y="21600"/>
                  <a:pt x="19199" y="21600"/>
                </a:cubicBezTo>
                <a:cubicBezTo>
                  <a:pt x="19049" y="21600"/>
                  <a:pt x="18889" y="21572"/>
                  <a:pt x="18714" y="21527"/>
                </a:cubicBezTo>
                <a:cubicBezTo>
                  <a:pt x="18543" y="21473"/>
                  <a:pt x="18387" y="21433"/>
                  <a:pt x="18253" y="21397"/>
                </a:cubicBezTo>
                <a:cubicBezTo>
                  <a:pt x="16855" y="21027"/>
                  <a:pt x="15593" y="20329"/>
                  <a:pt x="14468" y="19302"/>
                </a:cubicBezTo>
                <a:cubicBezTo>
                  <a:pt x="14191" y="19338"/>
                  <a:pt x="13917" y="19369"/>
                  <a:pt x="13652" y="19395"/>
                </a:cubicBezTo>
                <a:cubicBezTo>
                  <a:pt x="13383" y="19423"/>
                  <a:pt x="13113" y="19440"/>
                  <a:pt x="12832" y="19440"/>
                </a:cubicBezTo>
                <a:cubicBezTo>
                  <a:pt x="11865" y="19440"/>
                  <a:pt x="10909" y="19293"/>
                  <a:pt x="9973" y="19002"/>
                </a:cubicBezTo>
                <a:cubicBezTo>
                  <a:pt x="9031" y="18717"/>
                  <a:pt x="8146" y="18279"/>
                  <a:pt x="7313" y="17692"/>
                </a:cubicBezTo>
                <a:lnTo>
                  <a:pt x="7617" y="17475"/>
                </a:lnTo>
                <a:cubicBezTo>
                  <a:pt x="8000" y="17531"/>
                  <a:pt x="8382" y="17559"/>
                  <a:pt x="8765" y="17559"/>
                </a:cubicBezTo>
                <a:cubicBezTo>
                  <a:pt x="10246" y="17559"/>
                  <a:pt x="11677" y="17280"/>
                  <a:pt x="13058" y="16721"/>
                </a:cubicBezTo>
                <a:cubicBezTo>
                  <a:pt x="13892" y="16388"/>
                  <a:pt x="14685" y="15936"/>
                  <a:pt x="15436" y="15374"/>
                </a:cubicBezTo>
                <a:cubicBezTo>
                  <a:pt x="16186" y="14812"/>
                  <a:pt x="16853" y="14149"/>
                  <a:pt x="17432" y="13381"/>
                </a:cubicBezTo>
                <a:cubicBezTo>
                  <a:pt x="18008" y="12618"/>
                  <a:pt x="18470" y="11760"/>
                  <a:pt x="18816" y="10814"/>
                </a:cubicBezTo>
                <a:cubicBezTo>
                  <a:pt x="19162" y="9865"/>
                  <a:pt x="19336" y="8832"/>
                  <a:pt x="19336" y="7703"/>
                </a:cubicBezTo>
                <a:cubicBezTo>
                  <a:pt x="19336" y="7333"/>
                  <a:pt x="19312" y="6957"/>
                  <a:pt x="19267" y="6568"/>
                </a:cubicBezTo>
                <a:cubicBezTo>
                  <a:pt x="19943" y="7217"/>
                  <a:pt x="20501" y="7979"/>
                  <a:pt x="20941" y="8855"/>
                </a:cubicBezTo>
                <a:cubicBezTo>
                  <a:pt x="21379" y="9727"/>
                  <a:pt x="21600" y="10693"/>
                  <a:pt x="21600" y="1174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7147" tIns="17147" rIns="17147" bIns="17147" anchor="ctr"/>
          <a:lstStyle/>
          <a:p>
            <a:endParaRPr lang="zh-CN" altLang="en-US" sz="1440" dirty="0">
              <a:latin typeface="思源黑体" panose="020B0500000000000000" pitchFamily="34" charset="-122"/>
              <a:ea typeface="思源黑体" panose="020B0500000000000000" pitchFamily="34" charset="-122"/>
              <a:sym typeface="思源黑体" panose="020B0500000000000000" pitchFamily="34" charset="-122"/>
            </a:endParaRPr>
          </a:p>
        </p:txBody>
      </p:sp>
      <p:graphicFrame>
        <p:nvGraphicFramePr>
          <p:cNvPr id="2" name="表格 1"/>
          <p:cNvGraphicFramePr/>
          <p:nvPr>
            <p:custDataLst>
              <p:tags r:id="rId1"/>
            </p:custDataLst>
          </p:nvPr>
        </p:nvGraphicFramePr>
        <p:xfrm>
          <a:off x="224790" y="848360"/>
          <a:ext cx="11881485" cy="5842000"/>
        </p:xfrm>
        <a:graphic>
          <a:graphicData uri="http://schemas.openxmlformats.org/drawingml/2006/table">
            <a:tbl>
              <a:tblPr firstRow="1" bandRow="1">
                <a:tableStyleId>{5C22544A-7EE6-4342-B048-85BDC9FD1C3A}</a:tableStyleId>
              </a:tblPr>
              <a:tblGrid>
                <a:gridCol w="2136775">
                  <a:extLst>
                    <a:ext uri="{9D8B030D-6E8A-4147-A177-3AD203B41FA5}">
                      <a16:colId xmlns:a16="http://schemas.microsoft.com/office/drawing/2014/main" val="20000"/>
                    </a:ext>
                  </a:extLst>
                </a:gridCol>
                <a:gridCol w="3021330">
                  <a:extLst>
                    <a:ext uri="{9D8B030D-6E8A-4147-A177-3AD203B41FA5}">
                      <a16:colId xmlns:a16="http://schemas.microsoft.com/office/drawing/2014/main" val="20001"/>
                    </a:ext>
                  </a:extLst>
                </a:gridCol>
                <a:gridCol w="6723380">
                  <a:extLst>
                    <a:ext uri="{9D8B030D-6E8A-4147-A177-3AD203B41FA5}">
                      <a16:colId xmlns:a16="http://schemas.microsoft.com/office/drawing/2014/main" val="20002"/>
                    </a:ext>
                  </a:extLst>
                </a:gridCol>
              </a:tblGrid>
              <a:tr h="518160">
                <a:tc>
                  <a:txBody>
                    <a:bodyPr/>
                    <a:lstStyle/>
                    <a:p>
                      <a:pPr algn="ctr">
                        <a:buNone/>
                      </a:pPr>
                      <a:r>
                        <a:rPr lang="en-US" altLang="zh-CN" sz="2800" b="1">
                          <a:latin typeface="Berlin Sans FB Demi" panose="020E0802020502020306" charset="0"/>
                          <a:cs typeface="Berlin Sans FB Demi" panose="020E0802020502020306" charset="0"/>
                        </a:rPr>
                        <a:t>Paragraph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Argument chain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Letter 2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extLst>
                  <a:ext uri="{0D108BD9-81ED-4DB2-BD59-A6C34878D82A}">
                    <a16:rowId xmlns:a16="http://schemas.microsoft.com/office/drawing/2014/main" val="10000"/>
                  </a:ext>
                </a:extLst>
              </a:tr>
              <a:tr h="1070610">
                <a:tc rowSpan="2">
                  <a:txBody>
                    <a:bodyPr/>
                    <a:lstStyle/>
                    <a:p>
                      <a:pPr algn="ctr">
                        <a:buNone/>
                      </a:pPr>
                      <a:endParaRPr lang="en-US" altLang="zh-CN" sz="4000" b="1">
                        <a:latin typeface="方正粗黑宋简体" panose="02000000000000000000" charset="-122"/>
                        <a:ea typeface="方正粗黑宋简体" panose="02000000000000000000" charset="-122"/>
                        <a:cs typeface="Berlin Sans FB Demi" panose="020E0802020502020306" charset="0"/>
                      </a:endParaRPr>
                    </a:p>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811530">
                <a:tc vMerge="1">
                  <a:txBody>
                    <a:bodyPr/>
                    <a:lstStyle/>
                    <a:p>
                      <a:endParaRPr lang="zh-CN"/>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372745">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84201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105283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r h="84582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6"/>
                  </a:ext>
                </a:extLst>
              </a:tr>
            </a:tbl>
          </a:graphicData>
        </a:graphic>
      </p:graphicFrame>
      <p:sp>
        <p:nvSpPr>
          <p:cNvPr id="3" name="文本框 2"/>
          <p:cNvSpPr txBox="1"/>
          <p:nvPr/>
        </p:nvSpPr>
        <p:spPr>
          <a:xfrm>
            <a:off x="2459990" y="1496695"/>
            <a:ext cx="3091815" cy="953135"/>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Introducing the topic</a:t>
            </a:r>
          </a:p>
        </p:txBody>
      </p:sp>
      <p:sp>
        <p:nvSpPr>
          <p:cNvPr id="5" name="文本框 4"/>
          <p:cNvSpPr txBox="1"/>
          <p:nvPr/>
        </p:nvSpPr>
        <p:spPr>
          <a:xfrm>
            <a:off x="2575560" y="2455545"/>
            <a:ext cx="2976245" cy="953135"/>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Main point</a:t>
            </a:r>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6" name="文本框 5"/>
          <p:cNvSpPr txBox="1"/>
          <p:nvPr/>
        </p:nvSpPr>
        <p:spPr>
          <a:xfrm>
            <a:off x="2653030" y="3301365"/>
            <a:ext cx="1993900" cy="953135"/>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1</a:t>
            </a:r>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7" name="文本框 6"/>
          <p:cNvSpPr txBox="1"/>
          <p:nvPr/>
        </p:nvSpPr>
        <p:spPr>
          <a:xfrm>
            <a:off x="2672080" y="4164965"/>
            <a:ext cx="1955800" cy="953135"/>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2</a:t>
            </a:r>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8" name="文本框 7"/>
          <p:cNvSpPr txBox="1"/>
          <p:nvPr/>
        </p:nvSpPr>
        <p:spPr>
          <a:xfrm>
            <a:off x="2575560" y="5004435"/>
            <a:ext cx="1955165" cy="953135"/>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Reason 3</a:t>
            </a:r>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a:p>
            <a:endPar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endParaRPr>
          </a:p>
        </p:txBody>
      </p:sp>
      <p:sp>
        <p:nvSpPr>
          <p:cNvPr id="9" name="文本框 8"/>
          <p:cNvSpPr txBox="1"/>
          <p:nvPr/>
        </p:nvSpPr>
        <p:spPr>
          <a:xfrm>
            <a:off x="2301240" y="6168390"/>
            <a:ext cx="4177030" cy="521970"/>
          </a:xfrm>
          <a:prstGeom prst="rect">
            <a:avLst/>
          </a:prstGeom>
          <a:noFill/>
        </p:spPr>
        <p:txBody>
          <a:bodyPr wrap="square" rtlCol="0">
            <a:spAutoFit/>
          </a:bodyPr>
          <a:lstStyle/>
          <a:p>
            <a:r>
              <a:rPr lang="en-US" altLang="zh-CN" sz="2800" b="1">
                <a:solidFill>
                  <a:srgbClr val="DF311F"/>
                </a:solidFill>
                <a:latin typeface="方正粗黑宋简体" panose="02000000000000000000" charset="-122"/>
                <a:ea typeface="方正粗黑宋简体" panose="02000000000000000000" charset="-122"/>
                <a:cs typeface="Berlin Sans FB Demi" panose="020E0802020502020306" charset="0"/>
                <a:sym typeface="+mn-ea"/>
              </a:rPr>
              <a:t>Conclusion</a:t>
            </a:r>
          </a:p>
        </p:txBody>
      </p:sp>
      <p:sp>
        <p:nvSpPr>
          <p:cNvPr id="10" name="文本框 9"/>
          <p:cNvSpPr txBox="1"/>
          <p:nvPr/>
        </p:nvSpPr>
        <p:spPr>
          <a:xfrm>
            <a:off x="5417185" y="1471930"/>
            <a:ext cx="6964680" cy="953135"/>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Question:Is studying abroad a good idea or not?</a:t>
            </a:r>
          </a:p>
        </p:txBody>
      </p:sp>
      <p:sp>
        <p:nvSpPr>
          <p:cNvPr id="11" name="文本框 10"/>
          <p:cNvSpPr txBox="1"/>
          <p:nvPr/>
        </p:nvSpPr>
        <p:spPr>
          <a:xfrm>
            <a:off x="5608955" y="2620645"/>
            <a:ext cx="6497320" cy="521970"/>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The advantages are much greater. </a:t>
            </a:r>
          </a:p>
        </p:txBody>
      </p:sp>
      <p:sp>
        <p:nvSpPr>
          <p:cNvPr id="12" name="文本框 11"/>
          <p:cNvSpPr txBox="1"/>
          <p:nvPr/>
        </p:nvSpPr>
        <p:spPr>
          <a:xfrm>
            <a:off x="5712460" y="3408045"/>
            <a:ext cx="4268470" cy="521970"/>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personal growth </a:t>
            </a:r>
          </a:p>
        </p:txBody>
      </p:sp>
      <p:sp>
        <p:nvSpPr>
          <p:cNvPr id="17" name="文本框 16"/>
          <p:cNvSpPr txBox="1"/>
          <p:nvPr/>
        </p:nvSpPr>
        <p:spPr>
          <a:xfrm>
            <a:off x="5608955" y="4195445"/>
            <a:ext cx="6109335" cy="521970"/>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chance for cultural exchange </a:t>
            </a:r>
          </a:p>
        </p:txBody>
      </p:sp>
      <p:sp>
        <p:nvSpPr>
          <p:cNvPr id="20" name="文本框 19"/>
          <p:cNvSpPr txBox="1"/>
          <p:nvPr/>
        </p:nvSpPr>
        <p:spPr>
          <a:xfrm>
            <a:off x="5551805" y="4870450"/>
            <a:ext cx="6430645" cy="953135"/>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great opportunity to contribute to the development of our motherland </a:t>
            </a:r>
          </a:p>
        </p:txBody>
      </p:sp>
      <p:sp>
        <p:nvSpPr>
          <p:cNvPr id="21" name="文本框 20"/>
          <p:cNvSpPr txBox="1"/>
          <p:nvPr/>
        </p:nvSpPr>
        <p:spPr>
          <a:xfrm>
            <a:off x="5551805" y="5890895"/>
            <a:ext cx="6083300" cy="953135"/>
          </a:xfrm>
          <a:prstGeom prst="rect">
            <a:avLst/>
          </a:prstGeom>
          <a:noFill/>
        </p:spPr>
        <p:txBody>
          <a:bodyPr wrap="square" rtlCol="0">
            <a:spAutoFit/>
          </a:bodyPr>
          <a:lstStyle/>
          <a:p>
            <a:r>
              <a:rPr lang="en-US" altLang="zh-CN" sz="2800">
                <a:solidFill>
                  <a:srgbClr val="0070C0"/>
                </a:solidFill>
                <a:latin typeface="Arial" panose="020B0604020202020204" pitchFamily="34" charset="0"/>
                <a:cs typeface="Arial" panose="020B0604020202020204" pitchFamily="34" charset="0"/>
              </a:rPr>
              <a:t>This life-changing experience is worthwhile.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barn(inVertical)">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500" fill="hold">
                                          <p:stCondLst>
                                            <p:cond delay="0"/>
                                          </p:stCondLst>
                                        </p:cTn>
                                        <p:tgtEl>
                                          <p:spTgt spid="20"/>
                                        </p:tgtEl>
                                        <p:attrNameLst>
                                          <p:attrName>style.visibility</p:attrName>
                                        </p:attrNameLst>
                                      </p:cBhvr>
                                      <p:to>
                                        <p:strVal val="visible"/>
                                      </p:to>
                                    </p:set>
                                    <p:animEffect transition="in" filter="box(in)">
                                      <p:cBhvr>
                                        <p:cTn id="35" dur="500"/>
                                        <p:tgtEl>
                                          <p:spTgt spid="20"/>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1" grpId="0"/>
      <p:bldP spid="12" grpId="0"/>
      <p:bldP spid="17"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14925" y="9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583565"/>
            </a:xfrm>
            <a:prstGeom prst="rect">
              <a:avLst/>
            </a:prstGeom>
            <a:noFill/>
          </p:spPr>
          <p:txBody>
            <a:bodyPr wrap="square" rtlCol="0">
              <a:spAutoFit/>
            </a:bodyPr>
            <a:lstStyle/>
            <a:p>
              <a:pPr lvl="0" algn="l"/>
              <a:r>
                <a:rPr lang="en-US" altLang="zh-CN" sz="32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The structure of argumentative essays </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0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0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10" name="文本框 9"/>
          <p:cNvSpPr txBox="1"/>
          <p:nvPr/>
        </p:nvSpPr>
        <p:spPr>
          <a:xfrm>
            <a:off x="59690" y="2863215"/>
            <a:ext cx="3260725" cy="1056259"/>
          </a:xfrm>
          <a:prstGeom prst="roundRect">
            <a:avLst/>
          </a:prstGeom>
          <a:noFill/>
          <a:ln w="38100">
            <a:solidFill>
              <a:srgbClr val="53198A"/>
            </a:solidFill>
          </a:ln>
        </p:spPr>
        <p:txBody>
          <a:bodyPr wrap="square" rtlCol="0">
            <a:spAutoFit/>
          </a:bodyPr>
          <a:lstStyle/>
          <a:p>
            <a:r>
              <a:rPr lang="en-US" altLang="zh-CN" sz="2800">
                <a:gradFill>
                  <a:gsLst>
                    <a:gs pos="0">
                      <a:srgbClr val="007BD3"/>
                    </a:gs>
                    <a:gs pos="100000">
                      <a:srgbClr val="034373"/>
                    </a:gs>
                  </a:gsLst>
                  <a:lin scaled="0"/>
                </a:gradFill>
                <a:latin typeface="Arial Black" panose="020B0A04020102020204" charset="0"/>
                <a:cs typeface="Arial Black" panose="020B0A04020102020204" charset="0"/>
              </a:rPr>
              <a:t>Argumentative essays  </a:t>
            </a:r>
          </a:p>
        </p:txBody>
      </p:sp>
      <p:sp>
        <p:nvSpPr>
          <p:cNvPr id="20" name="文本框 19"/>
          <p:cNvSpPr txBox="1"/>
          <p:nvPr/>
        </p:nvSpPr>
        <p:spPr>
          <a:xfrm>
            <a:off x="4213225" y="1932305"/>
            <a:ext cx="1515745" cy="572930"/>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Part 1</a:t>
            </a:r>
            <a:r>
              <a:rPr lang="en-US" altLang="zh-CN" sz="2800">
                <a:latin typeface="Arial Black" panose="020B0A04020102020204" charset="0"/>
                <a:cs typeface="Arial Black" panose="020B0A04020102020204" charset="0"/>
              </a:rPr>
              <a:t> </a:t>
            </a:r>
          </a:p>
        </p:txBody>
      </p:sp>
      <p:sp>
        <p:nvSpPr>
          <p:cNvPr id="21" name="文本框 20"/>
          <p:cNvSpPr txBox="1"/>
          <p:nvPr/>
        </p:nvSpPr>
        <p:spPr>
          <a:xfrm>
            <a:off x="4552315" y="3318510"/>
            <a:ext cx="1670050" cy="572930"/>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Part 2</a:t>
            </a:r>
            <a:r>
              <a:rPr lang="en-US" altLang="zh-CN" sz="2800">
                <a:latin typeface="Arial Black" panose="020B0A04020102020204" charset="0"/>
                <a:cs typeface="Arial Black" panose="020B0A04020102020204" charset="0"/>
              </a:rPr>
              <a:t> </a:t>
            </a:r>
          </a:p>
        </p:txBody>
      </p:sp>
      <p:sp>
        <p:nvSpPr>
          <p:cNvPr id="23" name="文本框 22"/>
          <p:cNvSpPr txBox="1"/>
          <p:nvPr/>
        </p:nvSpPr>
        <p:spPr>
          <a:xfrm>
            <a:off x="4215765" y="4860290"/>
            <a:ext cx="1670685" cy="572930"/>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Part 3</a:t>
            </a:r>
            <a:r>
              <a:rPr lang="en-US" altLang="zh-CN" sz="2800">
                <a:latin typeface="Arial Black" panose="020B0A04020102020204" charset="0"/>
                <a:cs typeface="Arial Black" panose="020B0A04020102020204" charset="0"/>
              </a:rPr>
              <a:t> </a:t>
            </a:r>
          </a:p>
        </p:txBody>
      </p:sp>
      <p:cxnSp>
        <p:nvCxnSpPr>
          <p:cNvPr id="24" name="直接连接符 23"/>
          <p:cNvCxnSpPr/>
          <p:nvPr/>
        </p:nvCxnSpPr>
        <p:spPr>
          <a:xfrm flipV="1">
            <a:off x="5728970" y="1790065"/>
            <a:ext cx="938530" cy="3213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直接连接符 24"/>
          <p:cNvCxnSpPr>
            <a:endCxn id="27" idx="1"/>
          </p:cNvCxnSpPr>
          <p:nvPr/>
        </p:nvCxnSpPr>
        <p:spPr>
          <a:xfrm>
            <a:off x="5703570" y="2136775"/>
            <a:ext cx="1069975" cy="55181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6667500" y="1198880"/>
            <a:ext cx="5028565" cy="1046191"/>
          </a:xfrm>
          <a:prstGeom prst="roundRect">
            <a:avLst/>
          </a:prstGeom>
          <a:noFill/>
          <a:ln w="38100">
            <a:solidFill>
              <a:srgbClr val="7030A0"/>
            </a:solidFill>
          </a:ln>
        </p:spPr>
        <p:txBody>
          <a:bodyPr wrap="square" rtlCol="0">
            <a:spAutoFit/>
          </a:bodyPr>
          <a:lstStyle/>
          <a:p>
            <a:pPr>
              <a:lnSpc>
                <a:spcPct val="100000"/>
              </a:lnSpc>
            </a:pPr>
            <a:r>
              <a:rPr lang="en-US" altLang="zh-CN" sz="2800">
                <a:solidFill>
                  <a:srgbClr val="0070C0"/>
                </a:solidFill>
                <a:latin typeface="Arial Black" panose="020B0A04020102020204" charset="0"/>
                <a:cs typeface="Arial Black" panose="020B0A04020102020204" charset="0"/>
              </a:rPr>
              <a:t>Start with a question or a fact </a:t>
            </a:r>
          </a:p>
        </p:txBody>
      </p:sp>
      <p:sp>
        <p:nvSpPr>
          <p:cNvPr id="27" name="文本框 26"/>
          <p:cNvSpPr txBox="1"/>
          <p:nvPr/>
        </p:nvSpPr>
        <p:spPr>
          <a:xfrm>
            <a:off x="6773545" y="2402205"/>
            <a:ext cx="3650615" cy="572930"/>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State an opinion</a:t>
            </a:r>
            <a:r>
              <a:rPr lang="en-US" altLang="zh-CN" sz="2800">
                <a:latin typeface="Arial Black" panose="020B0A04020102020204" charset="0"/>
                <a:cs typeface="Arial Black" panose="020B0A04020102020204" charset="0"/>
              </a:rPr>
              <a:t> </a:t>
            </a:r>
          </a:p>
        </p:txBody>
      </p:sp>
      <p:cxnSp>
        <p:nvCxnSpPr>
          <p:cNvPr id="28" name="直接连接符 27"/>
          <p:cNvCxnSpPr/>
          <p:nvPr/>
        </p:nvCxnSpPr>
        <p:spPr>
          <a:xfrm flipV="1">
            <a:off x="6222365" y="3629025"/>
            <a:ext cx="1033780" cy="190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7256145" y="3267710"/>
            <a:ext cx="4700270" cy="1518753"/>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Give reasons and evidence to support an opinion </a:t>
            </a:r>
          </a:p>
        </p:txBody>
      </p:sp>
      <p:cxnSp>
        <p:nvCxnSpPr>
          <p:cNvPr id="30" name="直接连接符 29"/>
          <p:cNvCxnSpPr>
            <a:stCxn id="23" idx="3"/>
          </p:cNvCxnSpPr>
          <p:nvPr/>
        </p:nvCxnSpPr>
        <p:spPr>
          <a:xfrm flipV="1">
            <a:off x="5886450" y="5142230"/>
            <a:ext cx="1085215" cy="44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971665" y="4994910"/>
            <a:ext cx="4528820" cy="578390"/>
          </a:xfrm>
          <a:prstGeom prst="roundRect">
            <a:avLst/>
          </a:prstGeom>
          <a:noFill/>
          <a:ln w="38100">
            <a:solidFill>
              <a:srgbClr val="7030A0"/>
            </a:solidFill>
          </a:ln>
        </p:spPr>
        <p:txBody>
          <a:bodyPr wrap="square" rtlCol="0">
            <a:spAutoFit/>
          </a:bodyPr>
          <a:lstStyle/>
          <a:p>
            <a:r>
              <a:rPr lang="en-US" altLang="zh-CN" sz="2800">
                <a:solidFill>
                  <a:srgbClr val="0070C0"/>
                </a:solidFill>
                <a:latin typeface="Arial Black" panose="020B0A04020102020204" charset="0"/>
                <a:cs typeface="Arial Black" panose="020B0A04020102020204" charset="0"/>
              </a:rPr>
              <a:t>State a conclusion</a:t>
            </a:r>
            <a:r>
              <a:rPr lang="en-US" altLang="zh-CN" sz="2800">
                <a:latin typeface="Arial Black" panose="020B0A04020102020204" charset="0"/>
                <a:cs typeface="Arial Black" panose="020B0A04020102020204" charset="0"/>
              </a:rPr>
              <a:t> </a:t>
            </a:r>
          </a:p>
        </p:txBody>
      </p:sp>
      <p:sp>
        <p:nvSpPr>
          <p:cNvPr id="33" name="文本框 32"/>
          <p:cNvSpPr txBox="1"/>
          <p:nvPr/>
        </p:nvSpPr>
        <p:spPr>
          <a:xfrm>
            <a:off x="8860790" y="1379855"/>
            <a:ext cx="2101215" cy="368300"/>
          </a:xfrm>
          <a:prstGeom prst="rect">
            <a:avLst/>
          </a:prstGeom>
          <a:solidFill>
            <a:schemeClr val="accent1"/>
          </a:solidFill>
        </p:spPr>
        <p:txBody>
          <a:bodyPr wrap="square" rtlCol="0">
            <a:spAutoFit/>
          </a:bodyPr>
          <a:lstStyle/>
          <a:p>
            <a:endParaRPr lang="zh-CN" altLang="en-US"/>
          </a:p>
        </p:txBody>
      </p:sp>
      <p:sp>
        <p:nvSpPr>
          <p:cNvPr id="35" name="文本框 34"/>
          <p:cNvSpPr txBox="1"/>
          <p:nvPr/>
        </p:nvSpPr>
        <p:spPr>
          <a:xfrm>
            <a:off x="6739255" y="1741805"/>
            <a:ext cx="1239520" cy="368300"/>
          </a:xfrm>
          <a:prstGeom prst="rect">
            <a:avLst/>
          </a:prstGeom>
          <a:solidFill>
            <a:schemeClr val="accent1"/>
          </a:solidFill>
        </p:spPr>
        <p:txBody>
          <a:bodyPr wrap="square" rtlCol="0">
            <a:spAutoFit/>
          </a:bodyPr>
          <a:lstStyle/>
          <a:p>
            <a:endParaRPr lang="zh-CN" altLang="en-US"/>
          </a:p>
        </p:txBody>
      </p:sp>
      <p:sp>
        <p:nvSpPr>
          <p:cNvPr id="37" name="文本框 36"/>
          <p:cNvSpPr txBox="1"/>
          <p:nvPr/>
        </p:nvSpPr>
        <p:spPr>
          <a:xfrm>
            <a:off x="8028305" y="2483485"/>
            <a:ext cx="2307590" cy="368300"/>
          </a:xfrm>
          <a:prstGeom prst="rect">
            <a:avLst/>
          </a:prstGeom>
          <a:solidFill>
            <a:schemeClr val="accent1"/>
          </a:solidFill>
        </p:spPr>
        <p:txBody>
          <a:bodyPr wrap="square" rtlCol="0">
            <a:spAutoFit/>
          </a:bodyPr>
          <a:lstStyle/>
          <a:p>
            <a:endParaRPr lang="zh-CN" altLang="en-US"/>
          </a:p>
        </p:txBody>
      </p:sp>
      <p:sp>
        <p:nvSpPr>
          <p:cNvPr id="38" name="文本框 37"/>
          <p:cNvSpPr txBox="1"/>
          <p:nvPr/>
        </p:nvSpPr>
        <p:spPr>
          <a:xfrm>
            <a:off x="8452485" y="3407410"/>
            <a:ext cx="1567180" cy="368300"/>
          </a:xfrm>
          <a:prstGeom prst="rect">
            <a:avLst/>
          </a:prstGeom>
          <a:solidFill>
            <a:schemeClr val="accent1"/>
          </a:solidFill>
        </p:spPr>
        <p:txBody>
          <a:bodyPr wrap="square" rtlCol="0">
            <a:spAutoFit/>
          </a:bodyPr>
          <a:lstStyle/>
          <a:p>
            <a:endParaRPr lang="zh-CN" altLang="en-US"/>
          </a:p>
        </p:txBody>
      </p:sp>
      <p:sp>
        <p:nvSpPr>
          <p:cNvPr id="39" name="文本框 38"/>
          <p:cNvSpPr txBox="1"/>
          <p:nvPr/>
        </p:nvSpPr>
        <p:spPr>
          <a:xfrm>
            <a:off x="7359650" y="3840480"/>
            <a:ext cx="1824990" cy="368300"/>
          </a:xfrm>
          <a:prstGeom prst="rect">
            <a:avLst/>
          </a:prstGeom>
          <a:solidFill>
            <a:schemeClr val="accent1"/>
          </a:solidFill>
        </p:spPr>
        <p:txBody>
          <a:bodyPr wrap="square" rtlCol="0">
            <a:spAutoFit/>
          </a:bodyPr>
          <a:lstStyle/>
          <a:p>
            <a:endParaRPr lang="zh-CN" altLang="en-US"/>
          </a:p>
        </p:txBody>
      </p:sp>
      <p:sp>
        <p:nvSpPr>
          <p:cNvPr id="40" name="文本框 39"/>
          <p:cNvSpPr txBox="1"/>
          <p:nvPr/>
        </p:nvSpPr>
        <p:spPr>
          <a:xfrm>
            <a:off x="8249920" y="5079365"/>
            <a:ext cx="2712085" cy="368300"/>
          </a:xfrm>
          <a:prstGeom prst="rect">
            <a:avLst/>
          </a:prstGeom>
          <a:solidFill>
            <a:schemeClr val="accent1"/>
          </a:solidFill>
        </p:spPr>
        <p:txBody>
          <a:bodyPr wrap="square" rtlCol="0">
            <a:spAutoFit/>
          </a:bodyPr>
          <a:lstStyle/>
          <a:p>
            <a:endParaRPr lang="zh-CN" altLang="en-US"/>
          </a:p>
        </p:txBody>
      </p:sp>
      <p:cxnSp>
        <p:nvCxnSpPr>
          <p:cNvPr id="41" name="直接连接符 40"/>
          <p:cNvCxnSpPr/>
          <p:nvPr/>
        </p:nvCxnSpPr>
        <p:spPr>
          <a:xfrm flipV="1">
            <a:off x="3307080" y="2467610"/>
            <a:ext cx="1010285" cy="11391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3334385" y="3579495"/>
            <a:ext cx="1148715" cy="177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334385" y="3606800"/>
            <a:ext cx="1144270" cy="125349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33"/>
                                        </p:tgtEl>
                                        <p:attrNameLst>
                                          <p:attrName>ppt_x</p:attrName>
                                        </p:attrNameLst>
                                      </p:cBhvr>
                                      <p:tavLst>
                                        <p:tav tm="0">
                                          <p:val>
                                            <p:strVal val="ppt_x"/>
                                          </p:val>
                                        </p:tav>
                                        <p:tav tm="100000">
                                          <p:val>
                                            <p:strVal val="ppt_x"/>
                                          </p:val>
                                        </p:tav>
                                      </p:tavLst>
                                    </p:anim>
                                    <p:anim calcmode="lin" valueType="num">
                                      <p:cBhvr additive="base">
                                        <p:cTn id="55" dur="500"/>
                                        <p:tgtEl>
                                          <p:spTgt spid="33"/>
                                        </p:tgtEl>
                                        <p:attrNameLst>
                                          <p:attrName>ppt_y</p:attrName>
                                        </p:attrNameLst>
                                      </p:cBhvr>
                                      <p:tavLst>
                                        <p:tav tm="0">
                                          <p:val>
                                            <p:strVal val="ppt_y"/>
                                          </p:val>
                                        </p:tav>
                                        <p:tav tm="100000">
                                          <p:val>
                                            <p:strVal val="1+ppt_h/2"/>
                                          </p:val>
                                        </p:tav>
                                      </p:tavLst>
                                    </p:anim>
                                    <p:set>
                                      <p:cBhvr>
                                        <p:cTn id="56" dur="1" fill="hold">
                                          <p:stCondLst>
                                            <p:cond delay="499"/>
                                          </p:stCondLst>
                                        </p:cTn>
                                        <p:tgtEl>
                                          <p:spTgt spid="33"/>
                                        </p:tgtEl>
                                        <p:attrNameLst>
                                          <p:attrName>style.visibility</p:attrName>
                                        </p:attrNameLst>
                                      </p:cBhvr>
                                      <p:to>
                                        <p:strVal val="hidden"/>
                                      </p:to>
                                    </p:set>
                                  </p:childTnLst>
                                </p:cTn>
                              </p:par>
                              <p:par>
                                <p:cTn id="57" presetID="2" presetClass="exit" presetSubtype="4" fill="hold" grpId="0" nodeType="withEffect">
                                  <p:stCondLst>
                                    <p:cond delay="0"/>
                                  </p:stCondLst>
                                  <p:childTnLst>
                                    <p:anim calcmode="lin" valueType="num">
                                      <p:cBhvr additive="base">
                                        <p:cTn id="58" dur="500"/>
                                        <p:tgtEl>
                                          <p:spTgt spid="35"/>
                                        </p:tgtEl>
                                        <p:attrNameLst>
                                          <p:attrName>ppt_x</p:attrName>
                                        </p:attrNameLst>
                                      </p:cBhvr>
                                      <p:tavLst>
                                        <p:tav tm="0">
                                          <p:val>
                                            <p:strVal val="ppt_x"/>
                                          </p:val>
                                        </p:tav>
                                        <p:tav tm="100000">
                                          <p:val>
                                            <p:strVal val="ppt_x"/>
                                          </p:val>
                                        </p:tav>
                                      </p:tavLst>
                                    </p:anim>
                                    <p:anim calcmode="lin" valueType="num">
                                      <p:cBhvr additive="base">
                                        <p:cTn id="59" dur="500"/>
                                        <p:tgtEl>
                                          <p:spTgt spid="35"/>
                                        </p:tgtEl>
                                        <p:attrNameLst>
                                          <p:attrName>ppt_y</p:attrName>
                                        </p:attrNameLst>
                                      </p:cBhvr>
                                      <p:tavLst>
                                        <p:tav tm="0">
                                          <p:val>
                                            <p:strVal val="ppt_y"/>
                                          </p:val>
                                        </p:tav>
                                        <p:tav tm="100000">
                                          <p:val>
                                            <p:strVal val="1+ppt_h/2"/>
                                          </p:val>
                                        </p:tav>
                                      </p:tavLst>
                                    </p:anim>
                                    <p:set>
                                      <p:cBhvr>
                                        <p:cTn id="60" dur="1" fill="hold">
                                          <p:stCondLst>
                                            <p:cond delay="499"/>
                                          </p:stCondLst>
                                        </p:cTn>
                                        <p:tgtEl>
                                          <p:spTgt spid="3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0" nodeType="clickEffect">
                                  <p:stCondLst>
                                    <p:cond delay="0"/>
                                  </p:stCondLst>
                                  <p:childTnLst>
                                    <p:anim calcmode="lin" valueType="num">
                                      <p:cBhvr additive="base">
                                        <p:cTn id="64" dur="500"/>
                                        <p:tgtEl>
                                          <p:spTgt spid="37"/>
                                        </p:tgtEl>
                                        <p:attrNameLst>
                                          <p:attrName>ppt_x</p:attrName>
                                        </p:attrNameLst>
                                      </p:cBhvr>
                                      <p:tavLst>
                                        <p:tav tm="0">
                                          <p:val>
                                            <p:strVal val="ppt_x"/>
                                          </p:val>
                                        </p:tav>
                                        <p:tav tm="100000">
                                          <p:val>
                                            <p:strVal val="ppt_x"/>
                                          </p:val>
                                        </p:tav>
                                      </p:tavLst>
                                    </p:anim>
                                    <p:anim calcmode="lin" valueType="num">
                                      <p:cBhvr additive="base">
                                        <p:cTn id="65" dur="500"/>
                                        <p:tgtEl>
                                          <p:spTgt spid="37"/>
                                        </p:tgtEl>
                                        <p:attrNameLst>
                                          <p:attrName>ppt_y</p:attrName>
                                        </p:attrNameLst>
                                      </p:cBhvr>
                                      <p:tavLst>
                                        <p:tav tm="0">
                                          <p:val>
                                            <p:strVal val="ppt_y"/>
                                          </p:val>
                                        </p:tav>
                                        <p:tav tm="100000">
                                          <p:val>
                                            <p:strVal val="1+ppt_h/2"/>
                                          </p:val>
                                        </p:tav>
                                      </p:tavLst>
                                    </p:anim>
                                    <p:set>
                                      <p:cBhvr>
                                        <p:cTn id="66" dur="1" fill="hold">
                                          <p:stCondLst>
                                            <p:cond delay="499"/>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0" nodeType="clickEffect">
                                  <p:stCondLst>
                                    <p:cond delay="0"/>
                                  </p:stCondLst>
                                  <p:childTnLst>
                                    <p:anim calcmode="lin" valueType="num">
                                      <p:cBhvr additive="base">
                                        <p:cTn id="70" dur="500"/>
                                        <p:tgtEl>
                                          <p:spTgt spid="38"/>
                                        </p:tgtEl>
                                        <p:attrNameLst>
                                          <p:attrName>ppt_x</p:attrName>
                                        </p:attrNameLst>
                                      </p:cBhvr>
                                      <p:tavLst>
                                        <p:tav tm="0">
                                          <p:val>
                                            <p:strVal val="ppt_x"/>
                                          </p:val>
                                        </p:tav>
                                        <p:tav tm="100000">
                                          <p:val>
                                            <p:strVal val="ppt_x"/>
                                          </p:val>
                                        </p:tav>
                                      </p:tavLst>
                                    </p:anim>
                                    <p:anim calcmode="lin" valueType="num">
                                      <p:cBhvr additive="base">
                                        <p:cTn id="71" dur="500"/>
                                        <p:tgtEl>
                                          <p:spTgt spid="38"/>
                                        </p:tgtEl>
                                        <p:attrNameLst>
                                          <p:attrName>ppt_y</p:attrName>
                                        </p:attrNameLst>
                                      </p:cBhvr>
                                      <p:tavLst>
                                        <p:tav tm="0">
                                          <p:val>
                                            <p:strVal val="ppt_y"/>
                                          </p:val>
                                        </p:tav>
                                        <p:tav tm="100000">
                                          <p:val>
                                            <p:strVal val="1+ppt_h/2"/>
                                          </p:val>
                                        </p:tav>
                                      </p:tavLst>
                                    </p:anim>
                                    <p:set>
                                      <p:cBhvr>
                                        <p:cTn id="72" dur="1" fill="hold">
                                          <p:stCondLst>
                                            <p:cond delay="499"/>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grpId="0" nodeType="clickEffect">
                                  <p:stCondLst>
                                    <p:cond delay="0"/>
                                  </p:stCondLst>
                                  <p:childTnLst>
                                    <p:anim calcmode="lin" valueType="num">
                                      <p:cBhvr additive="base">
                                        <p:cTn id="76" dur="500"/>
                                        <p:tgtEl>
                                          <p:spTgt spid="39"/>
                                        </p:tgtEl>
                                        <p:attrNameLst>
                                          <p:attrName>ppt_x</p:attrName>
                                        </p:attrNameLst>
                                      </p:cBhvr>
                                      <p:tavLst>
                                        <p:tav tm="0">
                                          <p:val>
                                            <p:strVal val="ppt_x"/>
                                          </p:val>
                                        </p:tav>
                                        <p:tav tm="100000">
                                          <p:val>
                                            <p:strVal val="ppt_x"/>
                                          </p:val>
                                        </p:tav>
                                      </p:tavLst>
                                    </p:anim>
                                    <p:anim calcmode="lin" valueType="num">
                                      <p:cBhvr additive="base">
                                        <p:cTn id="77" dur="500"/>
                                        <p:tgtEl>
                                          <p:spTgt spid="39"/>
                                        </p:tgtEl>
                                        <p:attrNameLst>
                                          <p:attrName>ppt_y</p:attrName>
                                        </p:attrNameLst>
                                      </p:cBhvr>
                                      <p:tavLst>
                                        <p:tav tm="0">
                                          <p:val>
                                            <p:strVal val="ppt_y"/>
                                          </p:val>
                                        </p:tav>
                                        <p:tav tm="100000">
                                          <p:val>
                                            <p:strVal val="1+ppt_h/2"/>
                                          </p:val>
                                        </p:tav>
                                      </p:tavLst>
                                    </p:anim>
                                    <p:set>
                                      <p:cBhvr>
                                        <p:cTn id="78" dur="1" fill="hold">
                                          <p:stCondLst>
                                            <p:cond delay="499"/>
                                          </p:stCondLst>
                                        </p:cTn>
                                        <p:tgtEl>
                                          <p:spTgt spid="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grpId="0" nodeType="clickEffect">
                                  <p:stCondLst>
                                    <p:cond delay="0"/>
                                  </p:stCondLst>
                                  <p:childTnLst>
                                    <p:anim calcmode="lin" valueType="num">
                                      <p:cBhvr additive="base">
                                        <p:cTn id="82" dur="500"/>
                                        <p:tgtEl>
                                          <p:spTgt spid="40"/>
                                        </p:tgtEl>
                                        <p:attrNameLst>
                                          <p:attrName>ppt_x</p:attrName>
                                        </p:attrNameLst>
                                      </p:cBhvr>
                                      <p:tavLst>
                                        <p:tav tm="0">
                                          <p:val>
                                            <p:strVal val="ppt_x"/>
                                          </p:val>
                                        </p:tav>
                                        <p:tav tm="100000">
                                          <p:val>
                                            <p:strVal val="ppt_x"/>
                                          </p:val>
                                        </p:tav>
                                      </p:tavLst>
                                    </p:anim>
                                    <p:anim calcmode="lin" valueType="num">
                                      <p:cBhvr additive="base">
                                        <p:cTn id="83" dur="500"/>
                                        <p:tgtEl>
                                          <p:spTgt spid="40"/>
                                        </p:tgtEl>
                                        <p:attrNameLst>
                                          <p:attrName>ppt_y</p:attrName>
                                        </p:attrNameLst>
                                      </p:cBhvr>
                                      <p:tavLst>
                                        <p:tav tm="0">
                                          <p:val>
                                            <p:strVal val="ppt_y"/>
                                          </p:val>
                                        </p:tav>
                                        <p:tav tm="100000">
                                          <p:val>
                                            <p:strVal val="1+ppt_h/2"/>
                                          </p:val>
                                        </p:tav>
                                      </p:tavLst>
                                    </p:anim>
                                    <p:set>
                                      <p:cBhvr>
                                        <p:cTn id="8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3" grpId="0" animBg="1"/>
      <p:bldP spid="26" grpId="0" animBg="1"/>
      <p:bldP spid="27" grpId="0" animBg="1"/>
      <p:bldP spid="29" grpId="0" animBg="1"/>
      <p:bldP spid="31" grpId="0" animBg="1"/>
      <p:bldP spid="33" grpId="0" animBg="1"/>
      <p:bldP spid="33" grpId="1" animBg="1"/>
      <p:bldP spid="35" grpId="0" animBg="1"/>
      <p:bldP spid="35" grpId="1" animBg="1"/>
      <p:bldP spid="37" grpId="0" animBg="1"/>
      <p:bldP spid="37" grpId="1" animBg="1"/>
      <p:bldP spid="38" grpId="0" animBg="1"/>
      <p:bldP spid="38" grpId="1" animBg="1"/>
      <p:bldP spid="39" grpId="0" animBg="1"/>
      <p:bldP spid="39" grpId="1" animBg="1"/>
      <p:bldP spid="40" grpId="0" animBg="1"/>
      <p:bldP spid="4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langauge: Connectors</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4" name="Shape 553"/>
          <p:cNvSpPr/>
          <p:nvPr/>
        </p:nvSpPr>
        <p:spPr bwMode="auto">
          <a:xfrm>
            <a:off x="1991707" y="2625938"/>
            <a:ext cx="525848" cy="440112"/>
          </a:xfrm>
          <a:custGeom>
            <a:avLst/>
            <a:gdLst>
              <a:gd name="T0" fmla="*/ 285501 w 21600"/>
              <a:gd name="T1" fmla="*/ 3509 h 21600"/>
              <a:gd name="T2" fmla="*/ 384571 w 21600"/>
              <a:gd name="T3" fmla="*/ 37645 h 21600"/>
              <a:gd name="T4" fmla="*/ 462167 w 21600"/>
              <a:gd name="T5" fmla="*/ 118367 h 21600"/>
              <a:gd name="T6" fmla="*/ 462167 w 21600"/>
              <a:gd name="T7" fmla="*/ 230033 h 21600"/>
              <a:gd name="T8" fmla="*/ 384571 w 21600"/>
              <a:gd name="T9" fmla="*/ 310551 h 21600"/>
              <a:gd name="T10" fmla="*/ 237061 w 21600"/>
              <a:gd name="T11" fmla="*/ 348535 h 21600"/>
              <a:gd name="T12" fmla="*/ 192894 w 21600"/>
              <a:gd name="T13" fmla="*/ 345389 h 21600"/>
              <a:gd name="T14" fmla="*/ 77407 w 21600"/>
              <a:gd name="T15" fmla="*/ 395755 h 21600"/>
              <a:gd name="T16" fmla="*/ 57095 w 21600"/>
              <a:gd name="T17" fmla="*/ 394601 h 21600"/>
              <a:gd name="T18" fmla="*/ 56527 w 21600"/>
              <a:gd name="T19" fmla="*/ 381947 h 21600"/>
              <a:gd name="T20" fmla="*/ 82762 w 21600"/>
              <a:gd name="T21" fmla="*/ 348535 h 21600"/>
              <a:gd name="T22" fmla="*/ 57419 w 21600"/>
              <a:gd name="T23" fmla="*/ 287620 h 21600"/>
              <a:gd name="T24" fmla="*/ 7438 w 21600"/>
              <a:gd name="T25" fmla="*/ 217832 h 21600"/>
              <a:gd name="T26" fmla="*/ 12171 w 21600"/>
              <a:gd name="T27" fmla="*/ 118570 h 21600"/>
              <a:gd name="T28" fmla="*/ 90524 w 21600"/>
              <a:gd name="T29" fmla="*/ 37645 h 21600"/>
              <a:gd name="T30" fmla="*/ 189378 w 21600"/>
              <a:gd name="T31" fmla="*/ 3395 h 21600"/>
              <a:gd name="T32" fmla="*/ 237061 w 21600"/>
              <a:gd name="T33" fmla="*/ 48895 h 21600"/>
              <a:gd name="T34" fmla="*/ 156598 w 21600"/>
              <a:gd name="T35" fmla="*/ 61549 h 21600"/>
              <a:gd name="T36" fmla="*/ 84222 w 21600"/>
              <a:gd name="T37" fmla="*/ 101887 h 21600"/>
              <a:gd name="T38" fmla="*/ 48764 w 21600"/>
              <a:gd name="T39" fmla="*/ 174370 h 21600"/>
              <a:gd name="T40" fmla="*/ 81599 w 21600"/>
              <a:gd name="T41" fmla="*/ 243524 h 21600"/>
              <a:gd name="T42" fmla="*/ 147808 w 21600"/>
              <a:gd name="T43" fmla="*/ 286986 h 21600"/>
              <a:gd name="T44" fmla="*/ 161061 w 21600"/>
              <a:gd name="T45" fmla="*/ 308084 h 21600"/>
              <a:gd name="T46" fmla="*/ 208094 w 21600"/>
              <a:gd name="T47" fmla="*/ 297716 h 21600"/>
              <a:gd name="T48" fmla="*/ 317524 w 21600"/>
              <a:gd name="T49" fmla="*/ 286986 h 21600"/>
              <a:gd name="T50" fmla="*/ 390035 w 21600"/>
              <a:gd name="T51" fmla="*/ 246286 h 21600"/>
              <a:gd name="T52" fmla="*/ 425682 w 21600"/>
              <a:gd name="T53" fmla="*/ 174370 h 21600"/>
              <a:gd name="T54" fmla="*/ 390035 w 21600"/>
              <a:gd name="T55" fmla="*/ 101887 h 21600"/>
              <a:gd name="T56" fmla="*/ 317524 w 21600"/>
              <a:gd name="T57" fmla="*/ 61571 h 21600"/>
              <a:gd name="T58" fmla="*/ 237061 w 21600"/>
              <a:gd name="T59" fmla="*/ 48895 h 21600"/>
              <a:gd name="T60" fmla="*/ 576681 w 21600"/>
              <a:gd name="T61" fmla="*/ 309487 h 21600"/>
              <a:gd name="T62" fmla="*/ 526727 w 21600"/>
              <a:gd name="T63" fmla="*/ 379095 h 21600"/>
              <a:gd name="T64" fmla="*/ 501438 w 21600"/>
              <a:gd name="T65" fmla="*/ 440055 h 21600"/>
              <a:gd name="T66" fmla="*/ 527673 w 21600"/>
              <a:gd name="T67" fmla="*/ 473806 h 21600"/>
              <a:gd name="T68" fmla="*/ 526727 w 21600"/>
              <a:gd name="T69" fmla="*/ 486641 h 21600"/>
              <a:gd name="T70" fmla="*/ 506144 w 21600"/>
              <a:gd name="T71" fmla="*/ 487298 h 21600"/>
              <a:gd name="T72" fmla="*/ 391306 w 21600"/>
              <a:gd name="T73" fmla="*/ 436931 h 21600"/>
              <a:gd name="T74" fmla="*/ 347058 w 21600"/>
              <a:gd name="T75" fmla="*/ 440055 h 21600"/>
              <a:gd name="T76" fmla="*/ 197790 w 21600"/>
              <a:gd name="T77" fmla="*/ 400486 h 21600"/>
              <a:gd name="T78" fmla="*/ 237061 w 21600"/>
              <a:gd name="T79" fmla="*/ 397476 h 21600"/>
              <a:gd name="T80" fmla="*/ 417487 w 21600"/>
              <a:gd name="T81" fmla="*/ 348015 h 21600"/>
              <a:gd name="T82" fmla="*/ 508903 w 21600"/>
              <a:gd name="T83" fmla="*/ 244792 h 21600"/>
              <a:gd name="T84" fmla="*/ 521101 w 21600"/>
              <a:gd name="T85" fmla="*/ 148677 h 21600"/>
              <a:gd name="T86" fmla="*/ 584200 w 21600"/>
              <a:gd name="T87" fmla="*/ 265889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extrusionOk="0">
                <a:moveTo>
                  <a:pt x="8765" y="0"/>
                </a:moveTo>
                <a:cubicBezTo>
                  <a:pt x="9365" y="0"/>
                  <a:pt x="9963" y="51"/>
                  <a:pt x="10556" y="155"/>
                </a:cubicBezTo>
                <a:cubicBezTo>
                  <a:pt x="11152" y="260"/>
                  <a:pt x="11733" y="418"/>
                  <a:pt x="12303" y="632"/>
                </a:cubicBezTo>
                <a:cubicBezTo>
                  <a:pt x="12950" y="898"/>
                  <a:pt x="13588" y="1240"/>
                  <a:pt x="14219" y="1663"/>
                </a:cubicBezTo>
                <a:cubicBezTo>
                  <a:pt x="14850" y="2087"/>
                  <a:pt x="15412" y="2598"/>
                  <a:pt x="15904" y="3199"/>
                </a:cubicBezTo>
                <a:cubicBezTo>
                  <a:pt x="16396" y="3798"/>
                  <a:pt x="16791" y="4475"/>
                  <a:pt x="17088" y="5229"/>
                </a:cubicBezTo>
                <a:cubicBezTo>
                  <a:pt x="17382" y="5989"/>
                  <a:pt x="17530" y="6813"/>
                  <a:pt x="17530" y="7703"/>
                </a:cubicBezTo>
                <a:cubicBezTo>
                  <a:pt x="17530" y="8586"/>
                  <a:pt x="17382" y="9408"/>
                  <a:pt x="17088" y="10162"/>
                </a:cubicBezTo>
                <a:cubicBezTo>
                  <a:pt x="16791" y="10921"/>
                  <a:pt x="16396" y="11596"/>
                  <a:pt x="15904" y="12186"/>
                </a:cubicBezTo>
                <a:cubicBezTo>
                  <a:pt x="15412" y="12776"/>
                  <a:pt x="14850" y="13287"/>
                  <a:pt x="14219" y="13719"/>
                </a:cubicBezTo>
                <a:cubicBezTo>
                  <a:pt x="13588" y="14152"/>
                  <a:pt x="12950" y="14499"/>
                  <a:pt x="12303" y="14758"/>
                </a:cubicBezTo>
                <a:cubicBezTo>
                  <a:pt x="11147" y="15185"/>
                  <a:pt x="9968" y="15397"/>
                  <a:pt x="8765" y="15397"/>
                </a:cubicBezTo>
                <a:cubicBezTo>
                  <a:pt x="8487" y="15397"/>
                  <a:pt x="8214" y="15382"/>
                  <a:pt x="7948" y="15354"/>
                </a:cubicBezTo>
                <a:cubicBezTo>
                  <a:pt x="7683" y="15329"/>
                  <a:pt x="7409" y="15298"/>
                  <a:pt x="7132" y="15258"/>
                </a:cubicBezTo>
                <a:cubicBezTo>
                  <a:pt x="6007" y="16294"/>
                  <a:pt x="4743" y="16995"/>
                  <a:pt x="3347" y="17353"/>
                </a:cubicBezTo>
                <a:cubicBezTo>
                  <a:pt x="3196" y="17393"/>
                  <a:pt x="3034" y="17435"/>
                  <a:pt x="2862" y="17483"/>
                </a:cubicBezTo>
                <a:cubicBezTo>
                  <a:pt x="2688" y="17534"/>
                  <a:pt x="2521" y="17559"/>
                  <a:pt x="2354" y="17559"/>
                </a:cubicBezTo>
                <a:cubicBezTo>
                  <a:pt x="2264" y="17559"/>
                  <a:pt x="2182" y="17514"/>
                  <a:pt x="2111" y="17432"/>
                </a:cubicBezTo>
                <a:cubicBezTo>
                  <a:pt x="2041" y="17342"/>
                  <a:pt x="2005" y="17238"/>
                  <a:pt x="2005" y="17110"/>
                </a:cubicBezTo>
                <a:cubicBezTo>
                  <a:pt x="2005" y="17023"/>
                  <a:pt x="2034" y="16944"/>
                  <a:pt x="2090" y="16873"/>
                </a:cubicBezTo>
                <a:cubicBezTo>
                  <a:pt x="2147" y="16808"/>
                  <a:pt x="2196" y="16746"/>
                  <a:pt x="2241" y="16693"/>
                </a:cubicBezTo>
                <a:cubicBezTo>
                  <a:pt x="2624" y="16235"/>
                  <a:pt x="2897" y="15803"/>
                  <a:pt x="3060" y="15397"/>
                </a:cubicBezTo>
                <a:cubicBezTo>
                  <a:pt x="3220" y="14987"/>
                  <a:pt x="3354" y="14465"/>
                  <a:pt x="3458" y="13813"/>
                </a:cubicBezTo>
                <a:cubicBezTo>
                  <a:pt x="2985" y="13499"/>
                  <a:pt x="2540" y="13129"/>
                  <a:pt x="2123" y="12706"/>
                </a:cubicBezTo>
                <a:cubicBezTo>
                  <a:pt x="1706" y="12279"/>
                  <a:pt x="1342" y="11811"/>
                  <a:pt x="1024" y="11300"/>
                </a:cubicBezTo>
                <a:cubicBezTo>
                  <a:pt x="711" y="10786"/>
                  <a:pt x="459" y="10229"/>
                  <a:pt x="275" y="9623"/>
                </a:cubicBezTo>
                <a:cubicBezTo>
                  <a:pt x="92" y="9021"/>
                  <a:pt x="0" y="8383"/>
                  <a:pt x="0" y="7703"/>
                </a:cubicBezTo>
                <a:cubicBezTo>
                  <a:pt x="0" y="6822"/>
                  <a:pt x="151" y="6000"/>
                  <a:pt x="450" y="5238"/>
                </a:cubicBezTo>
                <a:cubicBezTo>
                  <a:pt x="751" y="4478"/>
                  <a:pt x="1151" y="3798"/>
                  <a:pt x="1650" y="3199"/>
                </a:cubicBezTo>
                <a:cubicBezTo>
                  <a:pt x="2149" y="2598"/>
                  <a:pt x="2716" y="2087"/>
                  <a:pt x="3347" y="1663"/>
                </a:cubicBezTo>
                <a:cubicBezTo>
                  <a:pt x="3978" y="1239"/>
                  <a:pt x="4616" y="898"/>
                  <a:pt x="5261" y="632"/>
                </a:cubicBezTo>
                <a:cubicBezTo>
                  <a:pt x="5832" y="409"/>
                  <a:pt x="6412" y="249"/>
                  <a:pt x="7002" y="150"/>
                </a:cubicBezTo>
                <a:cubicBezTo>
                  <a:pt x="7591" y="48"/>
                  <a:pt x="8179" y="0"/>
                  <a:pt x="8765" y="0"/>
                </a:cubicBezTo>
                <a:moveTo>
                  <a:pt x="8765" y="2160"/>
                </a:moveTo>
                <a:cubicBezTo>
                  <a:pt x="8269" y="2160"/>
                  <a:pt x="7774" y="2202"/>
                  <a:pt x="7278" y="2282"/>
                </a:cubicBezTo>
                <a:cubicBezTo>
                  <a:pt x="6783" y="2366"/>
                  <a:pt x="6287" y="2510"/>
                  <a:pt x="5790" y="2719"/>
                </a:cubicBezTo>
                <a:cubicBezTo>
                  <a:pt x="5348" y="2877"/>
                  <a:pt x="4886" y="3112"/>
                  <a:pt x="4411" y="3419"/>
                </a:cubicBezTo>
                <a:cubicBezTo>
                  <a:pt x="3933" y="3727"/>
                  <a:pt x="3502" y="4086"/>
                  <a:pt x="3114" y="4501"/>
                </a:cubicBezTo>
                <a:cubicBezTo>
                  <a:pt x="2728" y="4916"/>
                  <a:pt x="2413" y="5390"/>
                  <a:pt x="2168" y="5927"/>
                </a:cubicBezTo>
                <a:cubicBezTo>
                  <a:pt x="1925" y="6463"/>
                  <a:pt x="1803" y="7056"/>
                  <a:pt x="1803" y="7703"/>
                </a:cubicBezTo>
                <a:cubicBezTo>
                  <a:pt x="1803" y="8355"/>
                  <a:pt x="1916" y="8925"/>
                  <a:pt x="2147" y="9422"/>
                </a:cubicBezTo>
                <a:cubicBezTo>
                  <a:pt x="2375" y="9919"/>
                  <a:pt x="2667" y="10363"/>
                  <a:pt x="3017" y="10758"/>
                </a:cubicBezTo>
                <a:cubicBezTo>
                  <a:pt x="3373" y="11156"/>
                  <a:pt x="3764" y="11509"/>
                  <a:pt x="4197" y="11811"/>
                </a:cubicBezTo>
                <a:cubicBezTo>
                  <a:pt x="4630" y="12122"/>
                  <a:pt x="5051" y="12407"/>
                  <a:pt x="5465" y="12678"/>
                </a:cubicBezTo>
                <a:lnTo>
                  <a:pt x="5239" y="14177"/>
                </a:lnTo>
                <a:cubicBezTo>
                  <a:pt x="5486" y="14019"/>
                  <a:pt x="5724" y="13827"/>
                  <a:pt x="5955" y="13610"/>
                </a:cubicBezTo>
                <a:cubicBezTo>
                  <a:pt x="6183" y="13395"/>
                  <a:pt x="6407" y="13189"/>
                  <a:pt x="6626" y="12989"/>
                </a:cubicBezTo>
                <a:cubicBezTo>
                  <a:pt x="6979" y="13042"/>
                  <a:pt x="7334" y="13099"/>
                  <a:pt x="7694" y="13152"/>
                </a:cubicBezTo>
                <a:cubicBezTo>
                  <a:pt x="8057" y="13209"/>
                  <a:pt x="8412" y="13232"/>
                  <a:pt x="8765" y="13232"/>
                </a:cubicBezTo>
                <a:cubicBezTo>
                  <a:pt x="9780" y="13232"/>
                  <a:pt x="10771" y="13048"/>
                  <a:pt x="11740" y="12678"/>
                </a:cubicBezTo>
                <a:cubicBezTo>
                  <a:pt x="12197" y="12517"/>
                  <a:pt x="12665" y="12280"/>
                  <a:pt x="13138" y="11978"/>
                </a:cubicBezTo>
                <a:cubicBezTo>
                  <a:pt x="13609" y="11670"/>
                  <a:pt x="14040" y="11306"/>
                  <a:pt x="14421" y="10880"/>
                </a:cubicBezTo>
                <a:cubicBezTo>
                  <a:pt x="14805" y="10459"/>
                  <a:pt x="15120" y="9982"/>
                  <a:pt x="15370" y="9454"/>
                </a:cubicBezTo>
                <a:cubicBezTo>
                  <a:pt x="15617" y="8929"/>
                  <a:pt x="15739" y="8344"/>
                  <a:pt x="15739" y="7703"/>
                </a:cubicBezTo>
                <a:cubicBezTo>
                  <a:pt x="15739" y="7057"/>
                  <a:pt x="15617" y="6464"/>
                  <a:pt x="15370" y="5927"/>
                </a:cubicBezTo>
                <a:cubicBezTo>
                  <a:pt x="15120" y="5391"/>
                  <a:pt x="14805" y="4916"/>
                  <a:pt x="14421" y="4501"/>
                </a:cubicBezTo>
                <a:cubicBezTo>
                  <a:pt x="14040" y="4086"/>
                  <a:pt x="13611" y="3728"/>
                  <a:pt x="13143" y="3420"/>
                </a:cubicBezTo>
                <a:cubicBezTo>
                  <a:pt x="12675" y="3112"/>
                  <a:pt x="12206" y="2878"/>
                  <a:pt x="11740" y="2720"/>
                </a:cubicBezTo>
                <a:cubicBezTo>
                  <a:pt x="11267" y="2511"/>
                  <a:pt x="10780" y="2367"/>
                  <a:pt x="10281" y="2282"/>
                </a:cubicBezTo>
                <a:cubicBezTo>
                  <a:pt x="9782" y="2202"/>
                  <a:pt x="9278" y="2160"/>
                  <a:pt x="8765" y="2160"/>
                </a:cubicBezTo>
                <a:moveTo>
                  <a:pt x="21600" y="11746"/>
                </a:moveTo>
                <a:cubicBezTo>
                  <a:pt x="21600" y="12429"/>
                  <a:pt x="21506" y="13076"/>
                  <a:pt x="21322" y="13672"/>
                </a:cubicBezTo>
                <a:cubicBezTo>
                  <a:pt x="21139" y="14273"/>
                  <a:pt x="20889" y="14829"/>
                  <a:pt x="20574" y="15340"/>
                </a:cubicBezTo>
                <a:cubicBezTo>
                  <a:pt x="20258" y="15854"/>
                  <a:pt x="19891" y="16323"/>
                  <a:pt x="19475" y="16747"/>
                </a:cubicBezTo>
                <a:cubicBezTo>
                  <a:pt x="19058" y="17173"/>
                  <a:pt x="18613" y="17543"/>
                  <a:pt x="18140" y="17856"/>
                </a:cubicBezTo>
                <a:cubicBezTo>
                  <a:pt x="18246" y="18506"/>
                  <a:pt x="18378" y="19031"/>
                  <a:pt x="18540" y="19440"/>
                </a:cubicBezTo>
                <a:cubicBezTo>
                  <a:pt x="18703" y="19841"/>
                  <a:pt x="18973" y="20276"/>
                  <a:pt x="19357" y="20736"/>
                </a:cubicBezTo>
                <a:cubicBezTo>
                  <a:pt x="19402" y="20790"/>
                  <a:pt x="19453" y="20858"/>
                  <a:pt x="19510" y="20931"/>
                </a:cubicBezTo>
                <a:cubicBezTo>
                  <a:pt x="19566" y="21007"/>
                  <a:pt x="19592" y="21092"/>
                  <a:pt x="19592" y="21182"/>
                </a:cubicBezTo>
                <a:cubicBezTo>
                  <a:pt x="19592" y="21326"/>
                  <a:pt x="19555" y="21431"/>
                  <a:pt x="19475" y="21498"/>
                </a:cubicBezTo>
                <a:cubicBezTo>
                  <a:pt x="19397" y="21569"/>
                  <a:pt x="19305" y="21600"/>
                  <a:pt x="19199" y="21600"/>
                </a:cubicBezTo>
                <a:cubicBezTo>
                  <a:pt x="19049" y="21600"/>
                  <a:pt x="18889" y="21572"/>
                  <a:pt x="18714" y="21527"/>
                </a:cubicBezTo>
                <a:cubicBezTo>
                  <a:pt x="18543" y="21473"/>
                  <a:pt x="18387" y="21433"/>
                  <a:pt x="18253" y="21397"/>
                </a:cubicBezTo>
                <a:cubicBezTo>
                  <a:pt x="16855" y="21027"/>
                  <a:pt x="15593" y="20329"/>
                  <a:pt x="14468" y="19302"/>
                </a:cubicBezTo>
                <a:cubicBezTo>
                  <a:pt x="14191" y="19338"/>
                  <a:pt x="13917" y="19369"/>
                  <a:pt x="13652" y="19395"/>
                </a:cubicBezTo>
                <a:cubicBezTo>
                  <a:pt x="13383" y="19423"/>
                  <a:pt x="13113" y="19440"/>
                  <a:pt x="12832" y="19440"/>
                </a:cubicBezTo>
                <a:cubicBezTo>
                  <a:pt x="11865" y="19440"/>
                  <a:pt x="10909" y="19293"/>
                  <a:pt x="9973" y="19002"/>
                </a:cubicBezTo>
                <a:cubicBezTo>
                  <a:pt x="9031" y="18717"/>
                  <a:pt x="8146" y="18279"/>
                  <a:pt x="7313" y="17692"/>
                </a:cubicBezTo>
                <a:lnTo>
                  <a:pt x="7617" y="17475"/>
                </a:lnTo>
                <a:cubicBezTo>
                  <a:pt x="8000" y="17531"/>
                  <a:pt x="8382" y="17559"/>
                  <a:pt x="8765" y="17559"/>
                </a:cubicBezTo>
                <a:cubicBezTo>
                  <a:pt x="10246" y="17559"/>
                  <a:pt x="11677" y="17280"/>
                  <a:pt x="13058" y="16721"/>
                </a:cubicBezTo>
                <a:cubicBezTo>
                  <a:pt x="13892" y="16388"/>
                  <a:pt x="14685" y="15936"/>
                  <a:pt x="15436" y="15374"/>
                </a:cubicBezTo>
                <a:cubicBezTo>
                  <a:pt x="16186" y="14812"/>
                  <a:pt x="16853" y="14149"/>
                  <a:pt x="17432" y="13381"/>
                </a:cubicBezTo>
                <a:cubicBezTo>
                  <a:pt x="18008" y="12618"/>
                  <a:pt x="18470" y="11760"/>
                  <a:pt x="18816" y="10814"/>
                </a:cubicBezTo>
                <a:cubicBezTo>
                  <a:pt x="19162" y="9865"/>
                  <a:pt x="19336" y="8832"/>
                  <a:pt x="19336" y="7703"/>
                </a:cubicBezTo>
                <a:cubicBezTo>
                  <a:pt x="19336" y="7333"/>
                  <a:pt x="19312" y="6957"/>
                  <a:pt x="19267" y="6568"/>
                </a:cubicBezTo>
                <a:cubicBezTo>
                  <a:pt x="19943" y="7217"/>
                  <a:pt x="20501" y="7979"/>
                  <a:pt x="20941" y="8855"/>
                </a:cubicBezTo>
                <a:cubicBezTo>
                  <a:pt x="21379" y="9727"/>
                  <a:pt x="21600" y="10693"/>
                  <a:pt x="21600" y="1174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7147" tIns="17147" rIns="17147" bIns="17147" anchor="ctr"/>
          <a:lstStyle/>
          <a:p>
            <a:endParaRPr lang="zh-CN" altLang="en-US" sz="144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文本框 4"/>
          <p:cNvSpPr txBox="1"/>
          <p:nvPr/>
        </p:nvSpPr>
        <p:spPr>
          <a:xfrm>
            <a:off x="324485" y="1537970"/>
            <a:ext cx="11543030" cy="2122805"/>
          </a:xfrm>
          <a:prstGeom prst="rect">
            <a:avLst/>
          </a:prstGeom>
          <a:noFill/>
        </p:spPr>
        <p:txBody>
          <a:bodyPr wrap="square" rtlCol="0">
            <a:spAutoFit/>
          </a:bodyPr>
          <a:lstStyle/>
          <a:p>
            <a:r>
              <a:rPr lang="en-US" altLang="zh-CN" sz="4400">
                <a:solidFill>
                  <a:srgbClr val="7030A0"/>
                </a:solidFill>
                <a:latin typeface="Berlin Sans FB Demi" panose="020E0802020502020306" charset="0"/>
                <a:cs typeface="Berlin Sans FB Demi" panose="020E0802020502020306" charset="0"/>
                <a:sym typeface="+mn-ea"/>
              </a:rPr>
              <a:t>Underline the connectors used in these two letters and think about their meanings. </a:t>
            </a:r>
            <a:endParaRPr lang="en-US" altLang="zh-CN" sz="4400">
              <a:solidFill>
                <a:srgbClr val="7030A0"/>
              </a:solidFill>
              <a:latin typeface="Berlin Sans FB Demi" panose="020E0802020502020306" charset="0"/>
              <a:cs typeface="Berlin Sans FB Demi" panose="020E0802020502020306" charset="0"/>
            </a:endParaRPr>
          </a:p>
          <a:p>
            <a:endParaRPr lang="en-US" altLang="zh-CN" sz="4400">
              <a:solidFill>
                <a:srgbClr val="7030A0"/>
              </a:solidFill>
              <a:latin typeface="Berlin Sans FB Demi" panose="020E0802020502020306" charset="0"/>
              <a:cs typeface="Berlin Sans FB Demi" panose="020E0802020502020306" charset="0"/>
            </a:endParaRPr>
          </a:p>
        </p:txBody>
      </p:sp>
      <p:pic>
        <p:nvPicPr>
          <p:cNvPr id="3" name="图片 2"/>
          <p:cNvPicPr>
            <a:picLocks noChangeAspect="1"/>
          </p:cNvPicPr>
          <p:nvPr>
            <p:custDataLst>
              <p:tags r:id="rId1"/>
            </p:custDataLst>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21420000">
            <a:off x="3476625" y="1325245"/>
            <a:ext cx="5711190" cy="504571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diamond(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687010" y="431332"/>
            <a:ext cx="10817981" cy="581885"/>
            <a:chOff x="687010" y="337352"/>
            <a:chExt cx="10817981" cy="581885"/>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language: Connectors </a:t>
            </a:r>
          </a:p>
        </p:txBody>
      </p:sp>
      <p:graphicFrame>
        <p:nvGraphicFramePr>
          <p:cNvPr id="5" name="表格 4"/>
          <p:cNvGraphicFramePr/>
          <p:nvPr>
            <p:custDataLst>
              <p:tags r:id="rId1"/>
            </p:custDataLst>
          </p:nvPr>
        </p:nvGraphicFramePr>
        <p:xfrm>
          <a:off x="224790" y="848360"/>
          <a:ext cx="11881485" cy="5842000"/>
        </p:xfrm>
        <a:graphic>
          <a:graphicData uri="http://schemas.openxmlformats.org/drawingml/2006/table">
            <a:tbl>
              <a:tblPr firstRow="1" bandRow="1">
                <a:tableStyleId>{5C22544A-7EE6-4342-B048-85BDC9FD1C3A}</a:tableStyleId>
              </a:tblPr>
              <a:tblGrid>
                <a:gridCol w="2136775">
                  <a:extLst>
                    <a:ext uri="{9D8B030D-6E8A-4147-A177-3AD203B41FA5}">
                      <a16:colId xmlns:a16="http://schemas.microsoft.com/office/drawing/2014/main" val="20000"/>
                    </a:ext>
                  </a:extLst>
                </a:gridCol>
                <a:gridCol w="4209415">
                  <a:extLst>
                    <a:ext uri="{9D8B030D-6E8A-4147-A177-3AD203B41FA5}">
                      <a16:colId xmlns:a16="http://schemas.microsoft.com/office/drawing/2014/main" val="20001"/>
                    </a:ext>
                  </a:extLst>
                </a:gridCol>
                <a:gridCol w="5535295">
                  <a:extLst>
                    <a:ext uri="{9D8B030D-6E8A-4147-A177-3AD203B41FA5}">
                      <a16:colId xmlns:a16="http://schemas.microsoft.com/office/drawing/2014/main" val="20002"/>
                    </a:ext>
                  </a:extLst>
                </a:gridCol>
              </a:tblGrid>
              <a:tr h="518160">
                <a:tc>
                  <a:txBody>
                    <a:bodyPr/>
                    <a:lstStyle/>
                    <a:p>
                      <a:pPr algn="ctr">
                        <a:buNone/>
                      </a:pPr>
                      <a:r>
                        <a:rPr lang="en-US" altLang="zh-CN" sz="2800" b="1">
                          <a:latin typeface="Berlin Sans FB Demi" panose="020E0802020502020306" charset="0"/>
                          <a:cs typeface="Berlin Sans FB Demi" panose="020E0802020502020306" charset="0"/>
                        </a:rPr>
                        <a:t>Paragraph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Letter 1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Letter 2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extLst>
                  <a:ext uri="{0D108BD9-81ED-4DB2-BD59-A6C34878D82A}">
                    <a16:rowId xmlns:a16="http://schemas.microsoft.com/office/drawing/2014/main" val="10000"/>
                  </a:ext>
                </a:extLst>
              </a:tr>
              <a:tr h="1882140">
                <a:tc>
                  <a:txBody>
                    <a:bodyPr/>
                    <a:lstStyle/>
                    <a:p>
                      <a:pPr algn="ctr">
                        <a:buNone/>
                      </a:pPr>
                      <a:endParaRPr lang="en-US" altLang="zh-CN" sz="4000" b="1">
                        <a:latin typeface="方正粗黑宋简体" panose="02000000000000000000" charset="-122"/>
                        <a:ea typeface="方正粗黑宋简体" panose="02000000000000000000" charset="-122"/>
                        <a:cs typeface="Berlin Sans FB Demi" panose="020E0802020502020306" charset="0"/>
                      </a:endParaRPr>
                    </a:p>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70104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84201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105283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84582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DF311F"/>
                          </a:solidFill>
                          <a:latin typeface="方正粗黑宋简体" panose="02000000000000000000" charset="-122"/>
                          <a:ea typeface="方正粗黑宋简体" panose="02000000000000000000" charset="-122"/>
                          <a:cs typeface="Berlin Sans FB Demi" panose="020E0802020502020306" charset="0"/>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bl>
          </a:graphicData>
        </a:graphic>
      </p:graphicFrame>
    </p:spTree>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language: Connectors </a:t>
            </a:r>
          </a:p>
        </p:txBody>
      </p:sp>
      <p:graphicFrame>
        <p:nvGraphicFramePr>
          <p:cNvPr id="5" name="表格 4"/>
          <p:cNvGraphicFramePr/>
          <p:nvPr>
            <p:custDataLst>
              <p:tags r:id="rId1"/>
            </p:custDataLst>
          </p:nvPr>
        </p:nvGraphicFramePr>
        <p:xfrm>
          <a:off x="224790" y="848360"/>
          <a:ext cx="11881485" cy="5496560"/>
        </p:xfrm>
        <a:graphic>
          <a:graphicData uri="http://schemas.openxmlformats.org/drawingml/2006/table">
            <a:tbl>
              <a:tblPr firstRow="1" bandRow="1">
                <a:tableStyleId>{5C22544A-7EE6-4342-B048-85BDC9FD1C3A}</a:tableStyleId>
              </a:tblPr>
              <a:tblGrid>
                <a:gridCol w="2136775">
                  <a:extLst>
                    <a:ext uri="{9D8B030D-6E8A-4147-A177-3AD203B41FA5}">
                      <a16:colId xmlns:a16="http://schemas.microsoft.com/office/drawing/2014/main" val="20000"/>
                    </a:ext>
                  </a:extLst>
                </a:gridCol>
                <a:gridCol w="3193415">
                  <a:extLst>
                    <a:ext uri="{9D8B030D-6E8A-4147-A177-3AD203B41FA5}">
                      <a16:colId xmlns:a16="http://schemas.microsoft.com/office/drawing/2014/main" val="20001"/>
                    </a:ext>
                  </a:extLst>
                </a:gridCol>
                <a:gridCol w="6551295">
                  <a:extLst>
                    <a:ext uri="{9D8B030D-6E8A-4147-A177-3AD203B41FA5}">
                      <a16:colId xmlns:a16="http://schemas.microsoft.com/office/drawing/2014/main" val="20002"/>
                    </a:ext>
                  </a:extLst>
                </a:gridCol>
              </a:tblGrid>
              <a:tr h="0">
                <a:tc>
                  <a:txBody>
                    <a:bodyPr/>
                    <a:lstStyle/>
                    <a:p>
                      <a:pPr algn="ctr">
                        <a:buNone/>
                      </a:pPr>
                      <a:r>
                        <a:rPr lang="en-US" altLang="zh-CN" sz="2800" b="1">
                          <a:latin typeface="Berlin Sans FB Demi" panose="020E0802020502020306" charset="0"/>
                          <a:cs typeface="Berlin Sans FB Demi" panose="020E0802020502020306" charset="0"/>
                        </a:rPr>
                        <a:t>Paragraph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Letter 1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Letter 2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extLst>
                  <a:ext uri="{0D108BD9-81ED-4DB2-BD59-A6C34878D82A}">
                    <a16:rowId xmlns:a16="http://schemas.microsoft.com/office/drawing/2014/main" val="10000"/>
                  </a:ext>
                </a:extLst>
              </a:tr>
              <a:tr h="71120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 although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but, in my opinion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70104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to begin with</a:t>
                      </a:r>
                    </a:p>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that means...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the first, for example, because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84201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another factor</a:t>
                      </a:r>
                    </a:p>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in addition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another advantage, also </a:t>
                      </a:r>
                    </a:p>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and thus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105283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 final point </a:t>
                      </a:r>
                    </a:p>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as, also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finally, therefore, such as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845820">
                <a:tc>
                  <a:txBody>
                    <a:bodyPr/>
                    <a:lstStyle/>
                    <a:p>
                      <a:pPr algn="ctr">
                        <a:buNone/>
                      </a:pPr>
                      <a:r>
                        <a:rPr lang="en-US" altLang="zh-CN" sz="4000" b="1">
                          <a:latin typeface="方正粗黑宋简体" panose="02000000000000000000" charset="-122"/>
                          <a:ea typeface="方正粗黑宋简体" panose="02000000000000000000" charset="-122"/>
                          <a:cs typeface="Berlin Sans FB Demi" panose="020E0802020502020306" charset="0"/>
                        </a:rPr>
                        <a:t>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 to sum up</a:t>
                      </a:r>
                    </a:p>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so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all in all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bl>
          </a:graphicData>
        </a:graphic>
      </p:graphicFrame>
    </p:spTree>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773370" y="-6818"/>
            <a:ext cx="10817981" cy="581885"/>
            <a:chOff x="687010" y="337352"/>
            <a:chExt cx="10817981" cy="581885"/>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9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 name="TextBox 115"/>
          <p:cNvSpPr txBox="1"/>
          <p:nvPr/>
        </p:nvSpPr>
        <p:spPr>
          <a:xfrm>
            <a:off x="1245810" y="-184060"/>
            <a:ext cx="10345420" cy="645160"/>
          </a:xfrm>
          <a:prstGeom prst="rect">
            <a:avLst/>
          </a:prstGeom>
          <a:noFill/>
        </p:spPr>
        <p:txBody>
          <a:bodyPr wrap="square" rtlCol="0">
            <a:spAutoFit/>
          </a:bodyPr>
          <a:lstStyle/>
          <a:p>
            <a:pPr lvl="0" algn="l"/>
            <a:r>
              <a:rPr lang="en-US" altLang="zh-CN" sz="32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language: Connectors</a:t>
            </a:r>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 </a:t>
            </a:r>
          </a:p>
        </p:txBody>
      </p:sp>
      <p:graphicFrame>
        <p:nvGraphicFramePr>
          <p:cNvPr id="5" name="表格 4"/>
          <p:cNvGraphicFramePr/>
          <p:nvPr>
            <p:custDataLst>
              <p:tags r:id="rId1"/>
            </p:custDataLst>
          </p:nvPr>
        </p:nvGraphicFramePr>
        <p:xfrm>
          <a:off x="224790" y="460375"/>
          <a:ext cx="11967210" cy="5755640"/>
        </p:xfrm>
        <a:graphic>
          <a:graphicData uri="http://schemas.openxmlformats.org/drawingml/2006/table">
            <a:tbl>
              <a:tblPr firstRow="1" bandRow="1">
                <a:tableStyleId>{5C22544A-7EE6-4342-B048-85BDC9FD1C3A}</a:tableStyleId>
              </a:tblPr>
              <a:tblGrid>
                <a:gridCol w="3112135">
                  <a:extLst>
                    <a:ext uri="{9D8B030D-6E8A-4147-A177-3AD203B41FA5}">
                      <a16:colId xmlns:a16="http://schemas.microsoft.com/office/drawing/2014/main" val="20000"/>
                    </a:ext>
                  </a:extLst>
                </a:gridCol>
                <a:gridCol w="8855075">
                  <a:extLst>
                    <a:ext uri="{9D8B030D-6E8A-4147-A177-3AD203B41FA5}">
                      <a16:colId xmlns:a16="http://schemas.microsoft.com/office/drawing/2014/main" val="20001"/>
                    </a:ext>
                  </a:extLst>
                </a:gridCol>
              </a:tblGrid>
              <a:tr h="537845">
                <a:tc>
                  <a:txBody>
                    <a:bodyPr/>
                    <a:lstStyle/>
                    <a:p>
                      <a:pPr algn="ctr">
                        <a:buNone/>
                      </a:pPr>
                      <a:r>
                        <a:rPr lang="en-US" altLang="zh-CN" sz="2800" b="1">
                          <a:latin typeface="Berlin Sans FB Demi" panose="020E0802020502020306" charset="0"/>
                          <a:cs typeface="Berlin Sans FB Demi" panose="020E0802020502020306" charset="0"/>
                        </a:rPr>
                        <a:t>Functions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tc>
                  <a:txBody>
                    <a:bodyPr/>
                    <a:lstStyle/>
                    <a:p>
                      <a:pPr algn="ctr">
                        <a:buNone/>
                      </a:pPr>
                      <a:r>
                        <a:rPr lang="en-US" altLang="zh-CN" sz="2800" b="1">
                          <a:latin typeface="Berlin Sans FB Demi" panose="020E0802020502020306" charset="0"/>
                          <a:cs typeface="Berlin Sans FB Demi" panose="020E0802020502020306" charset="0"/>
                        </a:rPr>
                        <a:t>Connectors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7030A0"/>
                    </a:solidFill>
                  </a:tcPr>
                </a:tc>
                <a:extLst>
                  <a:ext uri="{0D108BD9-81ED-4DB2-BD59-A6C34878D82A}">
                    <a16:rowId xmlns:a16="http://schemas.microsoft.com/office/drawing/2014/main" val="10000"/>
                  </a:ext>
                </a:extLst>
              </a:tr>
              <a:tr h="952500">
                <a:tc>
                  <a:txBody>
                    <a:bodyPr/>
                    <a:lstStyle/>
                    <a:p>
                      <a:pPr>
                        <a:buNone/>
                      </a:pPr>
                      <a:r>
                        <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rPr>
                        <a:t>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1"/>
                  </a:ext>
                </a:extLst>
              </a:tr>
              <a:tr h="637540">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2"/>
                  </a:ext>
                </a:extLst>
              </a:tr>
              <a:tr h="621030">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3"/>
                  </a:ext>
                </a:extLst>
              </a:tr>
              <a:tr h="1132205">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4"/>
                  </a:ext>
                </a:extLst>
              </a:tr>
              <a:tr h="731520">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5"/>
                  </a:ext>
                </a:extLst>
              </a:tr>
              <a:tr h="1143000">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tc>
                  <a:txBody>
                    <a:bodyPr/>
                    <a:lstStyle/>
                    <a:p>
                      <a:pPr>
                        <a:buNone/>
                      </a:pPr>
                      <a:endParaRPr lang="en-US" altLang="zh-CN" sz="3200" b="1">
                        <a:solidFill>
                          <a:srgbClr val="0070C0"/>
                        </a:solidFill>
                        <a:latin typeface="方正粗黑宋简体" panose="02000000000000000000" charset="-122"/>
                        <a:ea typeface="方正粗黑宋简体" panose="02000000000000000000" charset="-122"/>
                        <a:cs typeface="Berlin Sans FB Demi" panose="020E080202050202030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000000">
                        <a:alpha val="0"/>
                      </a:srgbClr>
                    </a:solidFill>
                  </a:tcPr>
                </a:tc>
                <a:extLst>
                  <a:ext uri="{0D108BD9-81ED-4DB2-BD59-A6C34878D82A}">
                    <a16:rowId xmlns:a16="http://schemas.microsoft.com/office/drawing/2014/main" val="10006"/>
                  </a:ext>
                </a:extLst>
              </a:tr>
            </a:tbl>
          </a:graphicData>
        </a:graphic>
      </p:graphicFrame>
      <p:sp>
        <p:nvSpPr>
          <p:cNvPr id="7" name="文本框 6"/>
          <p:cNvSpPr txBox="1"/>
          <p:nvPr/>
        </p:nvSpPr>
        <p:spPr>
          <a:xfrm>
            <a:off x="459740" y="1145540"/>
            <a:ext cx="3093085" cy="583565"/>
          </a:xfrm>
          <a:prstGeom prst="rect">
            <a:avLst/>
          </a:prstGeom>
          <a:noFill/>
        </p:spPr>
        <p:txBody>
          <a:bodyPr wrap="square" rtlCol="0">
            <a:spAutoFit/>
          </a:bodyPr>
          <a:lstStyle/>
          <a:p>
            <a:r>
              <a:rPr lang="en-US" altLang="zh-CN" sz="3200">
                <a:solidFill>
                  <a:srgbClr val="F66D08"/>
                </a:solidFill>
                <a:latin typeface="Berlin Sans FB Demi" panose="020E0802020502020306" charset="0"/>
                <a:cs typeface="Berlin Sans FB Demi" panose="020E0802020502020306" charset="0"/>
              </a:rPr>
              <a:t>Point of view </a:t>
            </a:r>
          </a:p>
        </p:txBody>
      </p:sp>
      <p:sp>
        <p:nvSpPr>
          <p:cNvPr id="8" name="文本框 7"/>
          <p:cNvSpPr txBox="1"/>
          <p:nvPr/>
        </p:nvSpPr>
        <p:spPr>
          <a:xfrm>
            <a:off x="810895" y="1981200"/>
            <a:ext cx="2390140" cy="583565"/>
          </a:xfrm>
          <a:prstGeom prst="rect">
            <a:avLst/>
          </a:prstGeom>
          <a:noFill/>
        </p:spPr>
        <p:txBody>
          <a:bodyPr wrap="square" rtlCol="0">
            <a:spAutoFit/>
          </a:bodyPr>
          <a:lstStyle/>
          <a:p>
            <a:r>
              <a:rPr lang="en-US" altLang="zh-CN" sz="3200" b="1">
                <a:solidFill>
                  <a:schemeClr val="accent1"/>
                </a:solidFill>
                <a:latin typeface="Berlin Sans FB Demi" panose="020E0802020502020306" charset="0"/>
                <a:ea typeface="方正粗黑宋简体" panose="02000000000000000000" charset="-122"/>
                <a:cs typeface="Berlin Sans FB Demi" panose="020E0802020502020306" charset="0"/>
                <a:sym typeface="+mn-ea"/>
              </a:rPr>
              <a:t>Summary</a:t>
            </a:r>
            <a:r>
              <a:rPr lang="en-US" altLang="zh-CN" sz="3200" b="1">
                <a:solidFill>
                  <a:srgbClr val="F66D08"/>
                </a:solidFill>
                <a:latin typeface="Berlin Sans FB Demi" panose="020E0802020502020306" charset="0"/>
                <a:ea typeface="方正粗黑宋简体" panose="02000000000000000000" charset="-122"/>
                <a:cs typeface="Berlin Sans FB Demi" panose="020E0802020502020306" charset="0"/>
                <a:sym typeface="+mn-ea"/>
              </a:rPr>
              <a:t> </a:t>
            </a:r>
          </a:p>
        </p:txBody>
      </p:sp>
      <p:sp>
        <p:nvSpPr>
          <p:cNvPr id="9" name="文本框 8"/>
          <p:cNvSpPr txBox="1"/>
          <p:nvPr/>
        </p:nvSpPr>
        <p:spPr>
          <a:xfrm>
            <a:off x="648970" y="2564765"/>
            <a:ext cx="2190750" cy="583565"/>
          </a:xfrm>
          <a:prstGeom prst="rect">
            <a:avLst/>
          </a:prstGeom>
          <a:noFill/>
        </p:spPr>
        <p:txBody>
          <a:bodyPr wrap="square" rtlCol="0">
            <a:spAutoFit/>
          </a:bodyPr>
          <a:lstStyle/>
          <a:p>
            <a:r>
              <a:rPr lang="en-US" altLang="zh-CN" sz="3200" b="1">
                <a:solidFill>
                  <a:srgbClr val="0070C0"/>
                </a:solidFill>
                <a:latin typeface="Berlin Sans FB Demi" panose="020E0802020502020306" charset="0"/>
                <a:ea typeface="方正粗黑宋简体" panose="02000000000000000000" charset="-122"/>
                <a:cs typeface="Berlin Sans FB Demi" panose="020E0802020502020306" charset="0"/>
                <a:sym typeface="+mn-ea"/>
              </a:rPr>
              <a:t>Restarting</a:t>
            </a:r>
            <a:r>
              <a:rPr lang="en-US" altLang="zh-CN" sz="3200" b="1">
                <a:solidFill>
                  <a:srgbClr val="F66D08"/>
                </a:solidFill>
                <a:latin typeface="Berlin Sans FB Demi" panose="020E0802020502020306" charset="0"/>
                <a:ea typeface="方正粗黑宋简体" panose="02000000000000000000" charset="-122"/>
                <a:cs typeface="Berlin Sans FB Demi" panose="020E0802020502020306" charset="0"/>
                <a:sym typeface="+mn-ea"/>
              </a:rPr>
              <a:t> </a:t>
            </a:r>
            <a:endParaRPr lang="en-US" altLang="zh-CN" sz="3200" b="1">
              <a:solidFill>
                <a:srgbClr val="F66D08"/>
              </a:solidFill>
              <a:latin typeface="Berlin Sans FB Demi" panose="020E0802020502020306" charset="0"/>
              <a:ea typeface="方正粗黑宋简体" panose="02000000000000000000" charset="-122"/>
              <a:cs typeface="Berlin Sans FB Demi" panose="020E0802020502020306" charset="0"/>
            </a:endParaRPr>
          </a:p>
        </p:txBody>
      </p:sp>
      <p:sp>
        <p:nvSpPr>
          <p:cNvPr id="10" name="文本框 9"/>
          <p:cNvSpPr txBox="1"/>
          <p:nvPr/>
        </p:nvSpPr>
        <p:spPr>
          <a:xfrm>
            <a:off x="589915" y="3402330"/>
            <a:ext cx="2249170" cy="583565"/>
          </a:xfrm>
          <a:prstGeom prst="rect">
            <a:avLst/>
          </a:prstGeom>
          <a:noFill/>
        </p:spPr>
        <p:txBody>
          <a:bodyPr wrap="square" rtlCol="0">
            <a:spAutoFit/>
          </a:bodyPr>
          <a:lstStyle/>
          <a:p>
            <a:r>
              <a:rPr lang="en-US" altLang="zh-CN" sz="3200" b="1">
                <a:solidFill>
                  <a:srgbClr val="C00000"/>
                </a:solidFill>
                <a:latin typeface="Berlin Sans FB Demi" panose="020E0802020502020306" charset="0"/>
                <a:ea typeface="方正粗黑宋简体" panose="02000000000000000000" charset="-122"/>
                <a:cs typeface="Berlin Sans FB Demi" panose="020E0802020502020306" charset="0"/>
                <a:sym typeface="+mn-ea"/>
              </a:rPr>
              <a:t>Listing </a:t>
            </a:r>
            <a:endParaRPr lang="en-US" altLang="zh-CN" sz="3200" b="1">
              <a:solidFill>
                <a:srgbClr val="C00000"/>
              </a:solidFill>
              <a:latin typeface="Berlin Sans FB Demi" panose="020E0802020502020306" charset="0"/>
              <a:ea typeface="方正粗黑宋简体" panose="02000000000000000000" charset="-122"/>
              <a:cs typeface="Berlin Sans FB Demi" panose="020E0802020502020306" charset="0"/>
            </a:endParaRPr>
          </a:p>
        </p:txBody>
      </p:sp>
      <p:sp>
        <p:nvSpPr>
          <p:cNvPr id="13" name="文本框 12"/>
          <p:cNvSpPr txBox="1"/>
          <p:nvPr/>
        </p:nvSpPr>
        <p:spPr>
          <a:xfrm>
            <a:off x="254635" y="4342765"/>
            <a:ext cx="2979420" cy="583565"/>
          </a:xfrm>
          <a:prstGeom prst="rect">
            <a:avLst/>
          </a:prstGeom>
          <a:noFill/>
        </p:spPr>
        <p:txBody>
          <a:bodyPr wrap="square" rtlCol="0">
            <a:spAutoFit/>
          </a:bodyPr>
          <a:lstStyle/>
          <a:p>
            <a:r>
              <a:rPr lang="en-US" altLang="zh-CN" sz="3200" b="1">
                <a:solidFill>
                  <a:srgbClr val="55D9FF"/>
                </a:solidFill>
                <a:latin typeface="Berlin Sans FB Demi" panose="020E0802020502020306" charset="0"/>
                <a:ea typeface="方正粗黑宋简体" panose="02000000000000000000" charset="-122"/>
                <a:cs typeface="Berlin Sans FB Demi" panose="020E0802020502020306" charset="0"/>
                <a:sym typeface="+mn-ea"/>
              </a:rPr>
              <a:t>Cause &amp; effect</a:t>
            </a:r>
            <a:r>
              <a:rPr lang="en-US" altLang="zh-CN" sz="3200" b="1">
                <a:solidFill>
                  <a:srgbClr val="F66D08"/>
                </a:solidFill>
                <a:latin typeface="Berlin Sans FB Demi" panose="020E0802020502020306" charset="0"/>
                <a:ea typeface="方正粗黑宋简体" panose="02000000000000000000" charset="-122"/>
                <a:cs typeface="Berlin Sans FB Demi" panose="020E0802020502020306" charset="0"/>
                <a:sym typeface="+mn-ea"/>
              </a:rPr>
              <a:t> </a:t>
            </a:r>
          </a:p>
        </p:txBody>
      </p:sp>
      <p:sp>
        <p:nvSpPr>
          <p:cNvPr id="20" name="文本框 19"/>
          <p:cNvSpPr txBox="1"/>
          <p:nvPr/>
        </p:nvSpPr>
        <p:spPr>
          <a:xfrm>
            <a:off x="224790" y="5252085"/>
            <a:ext cx="3460750" cy="583565"/>
          </a:xfrm>
          <a:prstGeom prst="rect">
            <a:avLst/>
          </a:prstGeom>
          <a:noFill/>
        </p:spPr>
        <p:txBody>
          <a:bodyPr wrap="square" rtlCol="0">
            <a:spAutoFit/>
          </a:bodyPr>
          <a:lstStyle/>
          <a:p>
            <a:r>
              <a:rPr lang="en-US" altLang="zh-CN" sz="3200" b="1">
                <a:solidFill>
                  <a:srgbClr val="92D050"/>
                </a:solidFill>
                <a:latin typeface="Berlin Sans FB Demi" panose="020E0802020502020306" charset="0"/>
                <a:ea typeface="方正粗黑宋简体" panose="02000000000000000000" charset="-122"/>
                <a:cs typeface="Berlin Sans FB Demi" panose="020E0802020502020306" charset="0"/>
                <a:sym typeface="+mn-ea"/>
              </a:rPr>
              <a:t>Giving examples</a:t>
            </a:r>
            <a:r>
              <a:rPr lang="en-US" altLang="zh-CN" sz="3200" b="1">
                <a:solidFill>
                  <a:srgbClr val="F66D08"/>
                </a:solidFill>
                <a:latin typeface="Berlin Sans FB Demi" panose="020E0802020502020306" charset="0"/>
                <a:ea typeface="方正粗黑宋简体" panose="02000000000000000000" charset="-122"/>
                <a:cs typeface="Berlin Sans FB Demi" panose="020E0802020502020306" charset="0"/>
                <a:sym typeface="+mn-ea"/>
              </a:rPr>
              <a:t> </a:t>
            </a:r>
          </a:p>
        </p:txBody>
      </p:sp>
      <p:sp>
        <p:nvSpPr>
          <p:cNvPr id="22" name="文本框 21"/>
          <p:cNvSpPr txBox="1"/>
          <p:nvPr/>
        </p:nvSpPr>
        <p:spPr>
          <a:xfrm>
            <a:off x="3505835" y="1089660"/>
            <a:ext cx="8957310" cy="953135"/>
          </a:xfrm>
          <a:prstGeom prst="rect">
            <a:avLst/>
          </a:prstGeom>
          <a:noFill/>
        </p:spPr>
        <p:txBody>
          <a:bodyPr wrap="square" rtlCol="0" anchor="t">
            <a:spAutoFit/>
          </a:bodyPr>
          <a:lstStyle/>
          <a:p>
            <a:pPr>
              <a:buNone/>
            </a:pPr>
            <a:r>
              <a:rPr lang="en-US" altLang="zh-CN" sz="2800" b="1">
                <a:solidFill>
                  <a:srgbClr val="E16B15"/>
                </a:solidFill>
                <a:latin typeface="方正粗黑宋简体" panose="02000000000000000000" charset="-122"/>
                <a:ea typeface="方正粗黑宋简体" panose="02000000000000000000" charset="-122"/>
                <a:cs typeface="Berlin Sans FB Demi" panose="020E0802020502020306" charset="0"/>
                <a:sym typeface="+mn-ea"/>
              </a:rPr>
              <a:t>in my opinion, as far as I know, as far as I am concerned  </a:t>
            </a:r>
          </a:p>
        </p:txBody>
      </p:sp>
      <p:sp>
        <p:nvSpPr>
          <p:cNvPr id="27" name="文本框 26"/>
          <p:cNvSpPr txBox="1"/>
          <p:nvPr/>
        </p:nvSpPr>
        <p:spPr>
          <a:xfrm>
            <a:off x="4105275" y="2041525"/>
            <a:ext cx="2780665" cy="521970"/>
          </a:xfrm>
          <a:prstGeom prst="rect">
            <a:avLst/>
          </a:prstGeom>
          <a:noFill/>
        </p:spPr>
        <p:txBody>
          <a:bodyPr wrap="square" rtlCol="0" anchor="t">
            <a:spAutoFit/>
          </a:bodyPr>
          <a:lstStyle/>
          <a:p>
            <a:r>
              <a:rPr lang="en-US" altLang="zh-CN" sz="2800" b="1">
                <a:solidFill>
                  <a:schemeClr val="accent1"/>
                </a:solidFill>
                <a:latin typeface="方正粗黑宋简体" panose="02000000000000000000" charset="-122"/>
                <a:ea typeface="方正粗黑宋简体" panose="02000000000000000000" charset="-122"/>
                <a:cs typeface="Berlin Sans FB Demi" panose="020E0802020502020306" charset="0"/>
                <a:sym typeface="+mn-ea"/>
              </a:rPr>
              <a:t>to sum up</a:t>
            </a:r>
          </a:p>
        </p:txBody>
      </p:sp>
      <p:sp>
        <p:nvSpPr>
          <p:cNvPr id="28" name="文本框 27"/>
          <p:cNvSpPr txBox="1"/>
          <p:nvPr/>
        </p:nvSpPr>
        <p:spPr>
          <a:xfrm>
            <a:off x="7127240" y="2041525"/>
            <a:ext cx="2524125" cy="521970"/>
          </a:xfrm>
          <a:prstGeom prst="rect">
            <a:avLst/>
          </a:prstGeom>
          <a:noFill/>
        </p:spPr>
        <p:txBody>
          <a:bodyPr wrap="square" rtlCol="0" anchor="t">
            <a:spAutoFit/>
          </a:bodyPr>
          <a:lstStyle/>
          <a:p>
            <a:pPr>
              <a:buNone/>
            </a:pPr>
            <a:r>
              <a:rPr lang="en-US" altLang="zh-CN" sz="2800" b="1">
                <a:solidFill>
                  <a:schemeClr val="accent1"/>
                </a:solidFill>
                <a:latin typeface="方正粗黑宋简体" panose="02000000000000000000" charset="-122"/>
                <a:ea typeface="方正粗黑宋简体" panose="02000000000000000000" charset="-122"/>
                <a:cs typeface="Berlin Sans FB Demi" panose="020E0802020502020306" charset="0"/>
                <a:sym typeface="+mn-ea"/>
              </a:rPr>
              <a:t>all in all </a:t>
            </a:r>
          </a:p>
        </p:txBody>
      </p:sp>
      <p:sp>
        <p:nvSpPr>
          <p:cNvPr id="29" name="文本框 28"/>
          <p:cNvSpPr txBox="1"/>
          <p:nvPr/>
        </p:nvSpPr>
        <p:spPr>
          <a:xfrm>
            <a:off x="3685540" y="2653030"/>
            <a:ext cx="8505190" cy="521970"/>
          </a:xfrm>
          <a:prstGeom prst="rect">
            <a:avLst/>
          </a:prstGeom>
          <a:noFill/>
        </p:spPr>
        <p:txBody>
          <a:bodyPr wrap="square" rtlCol="0" anchor="t">
            <a:spAutoFit/>
          </a:bodyPr>
          <a:lstStyle/>
          <a:p>
            <a:r>
              <a:rPr lang="en-US" altLang="zh-CN" sz="2800" b="1">
                <a:solidFill>
                  <a:srgbClr val="0070C0"/>
                </a:solidFill>
                <a:latin typeface="方正粗黑宋简体" panose="02000000000000000000" charset="-122"/>
                <a:ea typeface="方正粗黑宋简体" panose="02000000000000000000" charset="-122"/>
                <a:cs typeface="Berlin Sans FB Demi" panose="020E0802020502020306" charset="0"/>
                <a:sym typeface="+mn-ea"/>
              </a:rPr>
              <a:t>that means, in other words , that is to say </a:t>
            </a:r>
          </a:p>
        </p:txBody>
      </p:sp>
      <p:sp>
        <p:nvSpPr>
          <p:cNvPr id="31" name="文本框 30"/>
          <p:cNvSpPr txBox="1"/>
          <p:nvPr/>
        </p:nvSpPr>
        <p:spPr>
          <a:xfrm>
            <a:off x="3345815" y="3297555"/>
            <a:ext cx="3563620" cy="521970"/>
          </a:xfrm>
          <a:prstGeom prst="rect">
            <a:avLst/>
          </a:prstGeom>
          <a:noFill/>
        </p:spPr>
        <p:txBody>
          <a:bodyPr wrap="square" rtlCol="0" anchor="t">
            <a:spAutoFit/>
          </a:bodyPr>
          <a:lstStyle/>
          <a:p>
            <a:pPr>
              <a:buNone/>
            </a:pPr>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a final point </a:t>
            </a:r>
          </a:p>
        </p:txBody>
      </p:sp>
      <p:sp>
        <p:nvSpPr>
          <p:cNvPr id="33" name="文本框 32"/>
          <p:cNvSpPr txBox="1"/>
          <p:nvPr/>
        </p:nvSpPr>
        <p:spPr>
          <a:xfrm>
            <a:off x="3820795" y="3841115"/>
            <a:ext cx="3065145" cy="521970"/>
          </a:xfrm>
          <a:prstGeom prst="rect">
            <a:avLst/>
          </a:prstGeom>
          <a:noFill/>
        </p:spPr>
        <p:txBody>
          <a:bodyPr wrap="square" rtlCol="0" anchor="t">
            <a:spAutoFit/>
          </a:bodyPr>
          <a:lstStyle/>
          <a:p>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in addition</a:t>
            </a:r>
          </a:p>
        </p:txBody>
      </p:sp>
      <p:sp>
        <p:nvSpPr>
          <p:cNvPr id="35" name="文本框 34"/>
          <p:cNvSpPr txBox="1"/>
          <p:nvPr/>
        </p:nvSpPr>
        <p:spPr>
          <a:xfrm>
            <a:off x="5610860" y="3329305"/>
            <a:ext cx="3646805" cy="521970"/>
          </a:xfrm>
          <a:prstGeom prst="rect">
            <a:avLst/>
          </a:prstGeom>
          <a:noFill/>
        </p:spPr>
        <p:txBody>
          <a:bodyPr wrap="square" rtlCol="0" anchor="t">
            <a:spAutoFit/>
          </a:bodyPr>
          <a:lstStyle/>
          <a:p>
            <a:pPr>
              <a:buNone/>
            </a:pPr>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to begin with</a:t>
            </a:r>
          </a:p>
        </p:txBody>
      </p:sp>
      <p:sp>
        <p:nvSpPr>
          <p:cNvPr id="36" name="文本框 35"/>
          <p:cNvSpPr txBox="1"/>
          <p:nvPr/>
        </p:nvSpPr>
        <p:spPr>
          <a:xfrm>
            <a:off x="8242300" y="3386455"/>
            <a:ext cx="3997325" cy="521970"/>
          </a:xfrm>
          <a:prstGeom prst="rect">
            <a:avLst/>
          </a:prstGeom>
          <a:noFill/>
        </p:spPr>
        <p:txBody>
          <a:bodyPr wrap="square" rtlCol="0" anchor="t">
            <a:spAutoFit/>
          </a:bodyPr>
          <a:lstStyle/>
          <a:p>
            <a:pPr>
              <a:buNone/>
            </a:pPr>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another factor</a:t>
            </a:r>
          </a:p>
        </p:txBody>
      </p:sp>
      <p:sp>
        <p:nvSpPr>
          <p:cNvPr id="37" name="文本框 36"/>
          <p:cNvSpPr txBox="1"/>
          <p:nvPr/>
        </p:nvSpPr>
        <p:spPr>
          <a:xfrm>
            <a:off x="6235065" y="3841115"/>
            <a:ext cx="2397760" cy="521970"/>
          </a:xfrm>
          <a:prstGeom prst="rect">
            <a:avLst/>
          </a:prstGeom>
          <a:noFill/>
        </p:spPr>
        <p:txBody>
          <a:bodyPr wrap="square" rtlCol="0" anchor="t">
            <a:spAutoFit/>
          </a:bodyPr>
          <a:lstStyle/>
          <a:p>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also</a:t>
            </a:r>
          </a:p>
        </p:txBody>
      </p:sp>
      <p:sp>
        <p:nvSpPr>
          <p:cNvPr id="38" name="文本框 37"/>
          <p:cNvSpPr txBox="1"/>
          <p:nvPr/>
        </p:nvSpPr>
        <p:spPr>
          <a:xfrm>
            <a:off x="3345815" y="4319270"/>
            <a:ext cx="2700655" cy="521970"/>
          </a:xfrm>
          <a:prstGeom prst="rect">
            <a:avLst/>
          </a:prstGeom>
          <a:noFill/>
        </p:spPr>
        <p:txBody>
          <a:bodyPr wrap="square" rtlCol="0" anchor="t">
            <a:spAutoFit/>
          </a:bodyPr>
          <a:lstStyle/>
          <a:p>
            <a:r>
              <a:rPr lang="en-US" altLang="zh-CN" sz="2800" b="1">
                <a:solidFill>
                  <a:srgbClr val="55D9FF"/>
                </a:solidFill>
                <a:latin typeface="方正粗黑宋简体" panose="02000000000000000000" charset="-122"/>
                <a:ea typeface="方正粗黑宋简体" panose="02000000000000000000" charset="-122"/>
                <a:cs typeface="Berlin Sans FB Demi" panose="020E0802020502020306" charset="0"/>
                <a:sym typeface="+mn-ea"/>
              </a:rPr>
              <a:t>therefore</a:t>
            </a:r>
          </a:p>
        </p:txBody>
      </p:sp>
      <p:sp>
        <p:nvSpPr>
          <p:cNvPr id="39" name="文本框 38"/>
          <p:cNvSpPr txBox="1"/>
          <p:nvPr/>
        </p:nvSpPr>
        <p:spPr>
          <a:xfrm>
            <a:off x="5056505" y="4335145"/>
            <a:ext cx="2303780" cy="521970"/>
          </a:xfrm>
          <a:prstGeom prst="rect">
            <a:avLst/>
          </a:prstGeom>
          <a:noFill/>
        </p:spPr>
        <p:txBody>
          <a:bodyPr wrap="square" rtlCol="0" anchor="t">
            <a:spAutoFit/>
          </a:bodyPr>
          <a:lstStyle/>
          <a:p>
            <a:r>
              <a:rPr lang="en-US" altLang="zh-CN" sz="2800" b="1">
                <a:solidFill>
                  <a:srgbClr val="55D9FF"/>
                </a:solidFill>
                <a:latin typeface="方正粗黑宋简体" panose="02000000000000000000" charset="-122"/>
                <a:ea typeface="方正粗黑宋简体" panose="02000000000000000000" charset="-122"/>
                <a:cs typeface="Berlin Sans FB Demi" panose="020E0802020502020306" charset="0"/>
                <a:sym typeface="+mn-ea"/>
              </a:rPr>
              <a:t>because</a:t>
            </a:r>
          </a:p>
        </p:txBody>
      </p:sp>
      <p:sp>
        <p:nvSpPr>
          <p:cNvPr id="40" name="文本框 39"/>
          <p:cNvSpPr txBox="1"/>
          <p:nvPr/>
        </p:nvSpPr>
        <p:spPr>
          <a:xfrm>
            <a:off x="6885940" y="4335145"/>
            <a:ext cx="1653540" cy="521970"/>
          </a:xfrm>
          <a:prstGeom prst="rect">
            <a:avLst/>
          </a:prstGeom>
          <a:noFill/>
        </p:spPr>
        <p:txBody>
          <a:bodyPr wrap="square" rtlCol="0" anchor="t">
            <a:spAutoFit/>
          </a:bodyPr>
          <a:lstStyle/>
          <a:p>
            <a:r>
              <a:rPr lang="en-US" altLang="zh-CN" sz="2800" b="1">
                <a:solidFill>
                  <a:srgbClr val="55D9FF"/>
                </a:solidFill>
                <a:latin typeface="方正粗黑宋简体" panose="02000000000000000000" charset="-122"/>
                <a:ea typeface="方正粗黑宋简体" panose="02000000000000000000" charset="-122"/>
                <a:cs typeface="Berlin Sans FB Demi" panose="020E0802020502020306" charset="0"/>
                <a:sym typeface="+mn-ea"/>
              </a:rPr>
              <a:t>so</a:t>
            </a:r>
          </a:p>
        </p:txBody>
      </p:sp>
      <p:sp>
        <p:nvSpPr>
          <p:cNvPr id="41" name="文本框 40"/>
          <p:cNvSpPr txBox="1"/>
          <p:nvPr/>
        </p:nvSpPr>
        <p:spPr>
          <a:xfrm>
            <a:off x="7602220" y="4319270"/>
            <a:ext cx="795655" cy="521970"/>
          </a:xfrm>
          <a:prstGeom prst="rect">
            <a:avLst/>
          </a:prstGeom>
          <a:noFill/>
        </p:spPr>
        <p:txBody>
          <a:bodyPr wrap="square" rtlCol="0" anchor="t">
            <a:spAutoFit/>
          </a:bodyPr>
          <a:lstStyle/>
          <a:p>
            <a:r>
              <a:rPr lang="en-US" altLang="zh-CN" sz="2800" b="1">
                <a:solidFill>
                  <a:srgbClr val="55D9FF"/>
                </a:solidFill>
                <a:latin typeface="方正粗黑宋简体" panose="02000000000000000000" charset="-122"/>
                <a:ea typeface="方正粗黑宋简体" panose="02000000000000000000" charset="-122"/>
                <a:cs typeface="Berlin Sans FB Demi" panose="020E0802020502020306" charset="0"/>
                <a:sym typeface="+mn-ea"/>
              </a:rPr>
              <a:t>as</a:t>
            </a:r>
          </a:p>
        </p:txBody>
      </p:sp>
      <p:sp>
        <p:nvSpPr>
          <p:cNvPr id="42" name="文本框 41"/>
          <p:cNvSpPr txBox="1"/>
          <p:nvPr/>
        </p:nvSpPr>
        <p:spPr>
          <a:xfrm>
            <a:off x="8242300" y="4401185"/>
            <a:ext cx="1371600" cy="521970"/>
          </a:xfrm>
          <a:prstGeom prst="rect">
            <a:avLst/>
          </a:prstGeom>
          <a:noFill/>
        </p:spPr>
        <p:txBody>
          <a:bodyPr wrap="square" rtlCol="0" anchor="t">
            <a:spAutoFit/>
          </a:bodyPr>
          <a:lstStyle/>
          <a:p>
            <a:r>
              <a:rPr lang="en-US" altLang="zh-CN" sz="2800" b="1">
                <a:solidFill>
                  <a:srgbClr val="55D9FF"/>
                </a:solidFill>
                <a:latin typeface="方正粗黑宋简体" panose="02000000000000000000" charset="-122"/>
                <a:ea typeface="方正粗黑宋简体" panose="02000000000000000000" charset="-122"/>
                <a:cs typeface="Berlin Sans FB Demi" panose="020E0802020502020306" charset="0"/>
                <a:sym typeface="+mn-ea"/>
              </a:rPr>
              <a:t>thus</a:t>
            </a:r>
          </a:p>
        </p:txBody>
      </p:sp>
      <p:sp>
        <p:nvSpPr>
          <p:cNvPr id="43" name="文本框 42"/>
          <p:cNvSpPr txBox="1"/>
          <p:nvPr/>
        </p:nvSpPr>
        <p:spPr>
          <a:xfrm>
            <a:off x="3685540" y="5137785"/>
            <a:ext cx="2121535" cy="521970"/>
          </a:xfrm>
          <a:prstGeom prst="rect">
            <a:avLst/>
          </a:prstGeom>
          <a:noFill/>
        </p:spPr>
        <p:txBody>
          <a:bodyPr wrap="square" rtlCol="0" anchor="t">
            <a:spAutoFit/>
          </a:bodyPr>
          <a:lstStyle/>
          <a:p>
            <a:r>
              <a:rPr lang="en-US" altLang="zh-CN" sz="2800" b="1">
                <a:solidFill>
                  <a:srgbClr val="92D050"/>
                </a:solidFill>
                <a:latin typeface="方正粗黑宋简体" panose="02000000000000000000" charset="-122"/>
                <a:ea typeface="方正粗黑宋简体" panose="02000000000000000000" charset="-122"/>
                <a:cs typeface="Berlin Sans FB Demi" panose="020E0802020502020306" charset="0"/>
                <a:sym typeface="+mn-ea"/>
              </a:rPr>
              <a:t>such as</a:t>
            </a:r>
          </a:p>
        </p:txBody>
      </p:sp>
      <p:sp>
        <p:nvSpPr>
          <p:cNvPr id="44" name="文本框 43"/>
          <p:cNvSpPr txBox="1"/>
          <p:nvPr/>
        </p:nvSpPr>
        <p:spPr>
          <a:xfrm>
            <a:off x="5443855" y="5252085"/>
            <a:ext cx="3340100" cy="521970"/>
          </a:xfrm>
          <a:prstGeom prst="rect">
            <a:avLst/>
          </a:prstGeom>
          <a:noFill/>
        </p:spPr>
        <p:txBody>
          <a:bodyPr wrap="square" rtlCol="0" anchor="t">
            <a:spAutoFit/>
          </a:bodyPr>
          <a:lstStyle/>
          <a:p>
            <a:r>
              <a:rPr lang="en-US" altLang="zh-CN" sz="2800" b="1">
                <a:solidFill>
                  <a:srgbClr val="92D050"/>
                </a:solidFill>
                <a:latin typeface="方正粗黑宋简体" panose="02000000000000000000" charset="-122"/>
                <a:ea typeface="方正粗黑宋简体" panose="02000000000000000000" charset="-122"/>
                <a:cs typeface="Berlin Sans FB Demi" panose="020E0802020502020306" charset="0"/>
                <a:sym typeface="+mn-ea"/>
              </a:rPr>
              <a:t>for example</a:t>
            </a:r>
          </a:p>
        </p:txBody>
      </p:sp>
      <p:sp>
        <p:nvSpPr>
          <p:cNvPr id="45" name="文本框 44"/>
          <p:cNvSpPr txBox="1"/>
          <p:nvPr/>
        </p:nvSpPr>
        <p:spPr>
          <a:xfrm>
            <a:off x="7978775" y="3820795"/>
            <a:ext cx="1899285" cy="521970"/>
          </a:xfrm>
          <a:prstGeom prst="rect">
            <a:avLst/>
          </a:prstGeom>
          <a:noFill/>
        </p:spPr>
        <p:txBody>
          <a:bodyPr wrap="square" rtlCol="0" anchor="t">
            <a:spAutoFit/>
          </a:bodyPr>
          <a:lstStyle/>
          <a:p>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finally</a:t>
            </a:r>
          </a:p>
        </p:txBody>
      </p:sp>
      <p:sp>
        <p:nvSpPr>
          <p:cNvPr id="46" name="文本框 45"/>
          <p:cNvSpPr txBox="1"/>
          <p:nvPr/>
        </p:nvSpPr>
        <p:spPr>
          <a:xfrm>
            <a:off x="9651365" y="3797300"/>
            <a:ext cx="2362835" cy="521970"/>
          </a:xfrm>
          <a:prstGeom prst="rect">
            <a:avLst/>
          </a:prstGeom>
          <a:noFill/>
        </p:spPr>
        <p:txBody>
          <a:bodyPr wrap="square" rtlCol="0" anchor="t">
            <a:spAutoFit/>
          </a:bodyPr>
          <a:lstStyle/>
          <a:p>
            <a:r>
              <a:rPr lang="en-US" altLang="zh-CN" sz="2800" b="1">
                <a:solidFill>
                  <a:srgbClr val="C00000"/>
                </a:solidFill>
                <a:latin typeface="方正粗黑宋简体" panose="02000000000000000000" charset="-122"/>
                <a:ea typeface="方正粗黑宋简体" panose="02000000000000000000" charset="-122"/>
                <a:cs typeface="Berlin Sans FB Demi" panose="020E0802020502020306" charset="0"/>
                <a:sym typeface="+mn-ea"/>
              </a:rPr>
              <a:t>the first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P spid="20" grpId="0"/>
      <p:bldP spid="22" grpId="0"/>
      <p:bldP spid="27" grpId="0"/>
      <p:bldP spid="28" grpId="0"/>
      <p:bldP spid="29" grpId="0"/>
      <p:bldP spid="31" grpId="0"/>
      <p:bldP spid="33"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96240" y="5043170"/>
            <a:ext cx="12588240" cy="1814830"/>
          </a:xfrm>
          <a:prstGeom prst="rect">
            <a:avLst/>
          </a:prstGeom>
          <a:noFill/>
          <a:ln>
            <a:noFill/>
          </a:ln>
        </p:spPr>
        <p:txBody>
          <a:bodyPr wrap="square" rtlCol="0" anchor="t">
            <a:spAutoFit/>
          </a:bodyPr>
          <a:lstStyle/>
          <a:p>
            <a:pPr algn="ctr"/>
            <a:r>
              <a:rPr lang="en-US" altLang="zh-CN" sz="4000" b="1" dirty="0">
                <a:solidFill>
                  <a:srgbClr val="0070C0"/>
                </a:solidFill>
                <a:effectLst>
                  <a:reflection blurRad="6350" stA="53000" endA="300" endPos="35500" dir="5400000" sy="-90000" algn="bl" rotWithShape="0"/>
                </a:effectLst>
                <a:latin typeface="方正粗黑宋简体" panose="02000000000000000000" charset="-122"/>
                <a:ea typeface="方正粗黑宋简体" panose="02000000000000000000" charset="-122"/>
              </a:rPr>
              <a:t>Unit 2 Bridging Cultures</a:t>
            </a:r>
          </a:p>
          <a:p>
            <a:pPr algn="ctr"/>
            <a:r>
              <a:rPr lang="en-US" altLang="zh-CN" sz="4000" b="1" dirty="0">
                <a:solidFill>
                  <a:srgbClr val="0070C0"/>
                </a:solidFill>
                <a:effectLst>
                  <a:reflection blurRad="6350" stA="53000" endA="300" endPos="35500" dir="5400000" sy="-90000" algn="bl" rotWithShape="0"/>
                </a:effectLst>
                <a:latin typeface="方正粗黑宋简体" panose="02000000000000000000" charset="-122"/>
                <a:ea typeface="方正粗黑宋简体" panose="02000000000000000000" charset="-122"/>
              </a:rPr>
              <a:t>Using Language </a:t>
            </a:r>
          </a:p>
          <a:p>
            <a:pPr algn="ctr"/>
            <a:r>
              <a:rPr lang="zh-CN" altLang="en-US" sz="3200" b="1" dirty="0">
                <a:solidFill>
                  <a:srgbClr val="0070C0"/>
                </a:solidFill>
                <a:effectLst>
                  <a:reflection blurRad="6350" stA="53000" endA="300" endPos="35500" dir="5400000" sy="-90000" algn="bl" rotWithShape="0"/>
                </a:effectLst>
                <a:latin typeface="方正粗黑宋简体" panose="02000000000000000000" charset="-122"/>
                <a:ea typeface="方正粗黑宋简体" panose="02000000000000000000" charset="-122"/>
              </a:rPr>
              <a:t>广东省东莞市第二高级中学</a:t>
            </a:r>
            <a:r>
              <a:rPr lang="en-US" altLang="zh-CN" sz="3200" b="1" dirty="0">
                <a:solidFill>
                  <a:srgbClr val="0070C0"/>
                </a:solidFill>
                <a:effectLst>
                  <a:reflection blurRad="6350" stA="53000" endA="300" endPos="35500" dir="5400000" sy="-90000" algn="bl" rotWithShape="0"/>
                </a:effectLst>
                <a:latin typeface="方正粗黑宋简体" panose="02000000000000000000" charset="-122"/>
                <a:ea typeface="方正粗黑宋简体" panose="02000000000000000000" charset="-122"/>
              </a:rPr>
              <a:t> </a:t>
            </a:r>
            <a:r>
              <a:rPr lang="zh-CN" altLang="en-US" sz="3200" b="1" dirty="0">
                <a:solidFill>
                  <a:srgbClr val="0070C0"/>
                </a:solidFill>
                <a:effectLst>
                  <a:reflection blurRad="6350" stA="53000" endA="300" endPos="35500" dir="5400000" sy="-90000" algn="bl" rotWithShape="0"/>
                </a:effectLst>
                <a:latin typeface="方正粗黑宋简体" panose="02000000000000000000" charset="-122"/>
                <a:ea typeface="方正粗黑宋简体" panose="02000000000000000000" charset="-122"/>
              </a:rPr>
              <a:t>罗欣捷</a:t>
            </a:r>
          </a:p>
        </p:txBody>
      </p:sp>
      <p:pic>
        <p:nvPicPr>
          <p:cNvPr id="5" name="图片 4" descr="048D3E86-14A7-434b-B564-1489EE4582F6"/>
          <p:cNvPicPr>
            <a:picLocks noChangeAspect="1"/>
          </p:cNvPicPr>
          <p:nvPr/>
        </p:nvPicPr>
        <p:blipFill>
          <a:blip r:embed="rId3"/>
          <a:stretch>
            <a:fillRect/>
          </a:stretch>
        </p:blipFill>
        <p:spPr>
          <a:xfrm>
            <a:off x="-26670" y="-305435"/>
            <a:ext cx="12244705" cy="5311775"/>
          </a:xfrm>
          <a:prstGeom prst="rect">
            <a:avLst/>
          </a:prstGeom>
        </p:spPr>
      </p:pic>
    </p:spTree>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3" name="矩形 2"/>
          <p:cNvSpPr/>
          <p:nvPr/>
        </p:nvSpPr>
        <p:spPr bwMode="auto">
          <a:xfrm>
            <a:off x="2572385" y="1033780"/>
            <a:ext cx="7733030" cy="2849245"/>
          </a:xfrm>
          <a:prstGeom prst="rect">
            <a:avLst/>
          </a:prstGeom>
          <a:blipFill rotWithShape="1">
            <a:blip r:embed="rId4"/>
            <a:srcRect/>
            <a:stretch>
              <a:fillRect t="-33360" b="-33360"/>
            </a:stretch>
          </a:blipFill>
          <a:ln>
            <a:noFill/>
          </a:ln>
        </p:spPr>
        <p:txBody>
          <a:bodyPr vert="horz" wrap="square" lIns="91440" tIns="45720" rIns="91440" bIns="45720" numCol="1" rtlCol="0" anchor="t" anchorCtr="0" compatLnSpc="1"/>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 name="PA-矩形 4"/>
          <p:cNvSpPr/>
          <p:nvPr>
            <p:custDataLst>
              <p:tags r:id="rId1"/>
            </p:custDataLst>
          </p:nvPr>
        </p:nvSpPr>
        <p:spPr bwMode="auto">
          <a:xfrm>
            <a:off x="731520" y="2279015"/>
            <a:ext cx="2216785" cy="2693035"/>
          </a:xfrm>
          <a:prstGeom prst="rect">
            <a:avLst/>
          </a:prstGeom>
          <a:solidFill>
            <a:srgbClr val="C39BE2"/>
          </a:solidFill>
          <a:ln>
            <a:noFill/>
          </a:ln>
          <a:effectLst>
            <a:outerShdw blurRad="939800" sx="102000" sy="102000" algn="ctr" rotWithShape="0">
              <a:prstClr val="black">
                <a:alpha val="19000"/>
              </a:prstClr>
            </a:outerShdw>
          </a:effectLst>
        </p:spPr>
        <p:txBody>
          <a:bodyPr vert="horz" wrap="square" lIns="91440" tIns="45720" rIns="91440" bIns="45720" numCol="1" rtlCol="0" anchor="t" anchorCtr="0" compatLnSpc="1"/>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PA-文本框 6"/>
          <p:cNvSpPr txBox="1"/>
          <p:nvPr>
            <p:custDataLst>
              <p:tags r:id="rId2"/>
            </p:custDataLst>
          </p:nvPr>
        </p:nvSpPr>
        <p:spPr>
          <a:xfrm>
            <a:off x="701675" y="2865120"/>
            <a:ext cx="2245995" cy="1814830"/>
          </a:xfrm>
          <a:prstGeom prst="rect">
            <a:avLst/>
          </a:prstGeom>
          <a:noFill/>
        </p:spPr>
        <p:txBody>
          <a:bodyPr wrap="square" rtlCol="0">
            <a:spAutoFit/>
          </a:bodyPr>
          <a:lstStyle/>
          <a:p>
            <a:pPr algn="ctr"/>
            <a:r>
              <a:rPr lang="en-US" sz="2800" b="1" dirty="0">
                <a:solidFill>
                  <a:schemeClr val="tx1">
                    <a:lumMod val="75000"/>
                    <a:lumOff val="25000"/>
                  </a:schemeClr>
                </a:solidFill>
                <a:latin typeface="思源黑体" panose="020B0500000000000000" pitchFamily="34" charset="-122"/>
                <a:ea typeface="思源黑体" panose="020B0500000000000000" pitchFamily="34" charset="-122"/>
                <a:sym typeface="思源黑体" panose="020B0500000000000000" pitchFamily="34" charset="-122"/>
              </a:rPr>
              <a:t>Discuss with your group members </a:t>
            </a:r>
          </a:p>
        </p:txBody>
      </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Pre-writing: Discussion </a:t>
            </a:r>
          </a:p>
        </p:txBody>
      </p:sp>
      <p:sp>
        <p:nvSpPr>
          <p:cNvPr id="18" name="文本框 17"/>
          <p:cNvSpPr txBox="1"/>
          <p:nvPr/>
        </p:nvSpPr>
        <p:spPr>
          <a:xfrm>
            <a:off x="3382645" y="4248785"/>
            <a:ext cx="9167495" cy="1568450"/>
          </a:xfrm>
          <a:prstGeom prst="rect">
            <a:avLst/>
          </a:prstGeom>
          <a:noFill/>
        </p:spPr>
        <p:txBody>
          <a:bodyPr wrap="square" rtlCol="0">
            <a:spAutoFit/>
          </a:bodyPr>
          <a:lstStyle/>
          <a:p>
            <a:r>
              <a:rPr lang="en-US" altLang="zh-CN" sz="3200" i="1">
                <a:gradFill>
                  <a:gsLst>
                    <a:gs pos="0">
                      <a:srgbClr val="7B32B2"/>
                    </a:gs>
                    <a:gs pos="100000">
                      <a:srgbClr val="401A5D"/>
                    </a:gs>
                  </a:gsLst>
                  <a:lin scaled="0"/>
                </a:gradFill>
                <a:latin typeface="Arial Black" panose="020B0A04020102020204" charset="0"/>
                <a:cs typeface="Arial Black" panose="020B0A04020102020204" charset="0"/>
              </a:rPr>
              <a:t>What are some other advantages or disadvantages of studying abroad that were not mentioned in the letters?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87010" y="337352"/>
            <a:ext cx="10817981" cy="581885"/>
            <a:chOff x="687010" y="337352"/>
            <a:chExt cx="10817981" cy="581885"/>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While-writing </a:t>
            </a:r>
          </a:p>
        </p:txBody>
      </p:sp>
      <p:sp>
        <p:nvSpPr>
          <p:cNvPr id="46" name="文本框 45"/>
          <p:cNvSpPr txBox="1"/>
          <p:nvPr/>
        </p:nvSpPr>
        <p:spPr>
          <a:xfrm>
            <a:off x="377190" y="2909570"/>
            <a:ext cx="4951730" cy="3538220"/>
          </a:xfrm>
          <a:prstGeom prst="rect">
            <a:avLst/>
          </a:prstGeom>
          <a:solidFill>
            <a:srgbClr val="9C5ACE"/>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fontAlgn="base"/>
            <a:r>
              <a:rPr lang="en-US" altLang="zh-CN" sz="4400" b="1" strike="noStrike" noProof="1">
                <a:solidFill>
                  <a:schemeClr val="bg1"/>
                </a:solidFill>
                <a:latin typeface="Berlin Sans FB Demi" panose="020E0802020502020306" charset="0"/>
                <a:cs typeface="Berlin Sans FB Demi" panose="020E0802020502020306" charset="0"/>
              </a:rPr>
              <a:t>Structure</a:t>
            </a:r>
          </a:p>
          <a:p>
            <a:pPr algn="ctr" fontAlgn="base"/>
            <a:r>
              <a:rPr lang="en-US" altLang="zh-CN" sz="4000" b="1" strike="noStrike" noProof="1">
                <a:solidFill>
                  <a:schemeClr val="bg1"/>
                </a:solidFill>
                <a:latin typeface="Berlin Sans FB Demi" panose="020E0802020502020306" charset="0"/>
                <a:cs typeface="Berlin Sans FB Demi" panose="020E0802020502020306" charset="0"/>
              </a:rPr>
              <a:t>Question or Fact</a:t>
            </a:r>
          </a:p>
          <a:p>
            <a:pPr algn="ctr" fontAlgn="base"/>
            <a:r>
              <a:rPr lang="en-US" altLang="zh-CN" sz="4000" b="1" strike="noStrike" noProof="1">
                <a:solidFill>
                  <a:schemeClr val="bg1"/>
                </a:solidFill>
                <a:latin typeface="Berlin Sans FB Demi" panose="020E0802020502020306" charset="0"/>
                <a:cs typeface="Berlin Sans FB Demi" panose="020E0802020502020306" charset="0"/>
              </a:rPr>
              <a:t>Opinion</a:t>
            </a:r>
          </a:p>
          <a:p>
            <a:pPr algn="ctr" fontAlgn="base"/>
            <a:r>
              <a:rPr lang="en-US" altLang="zh-CN" sz="4000" b="1" strike="noStrike" noProof="1">
                <a:solidFill>
                  <a:schemeClr val="bg1"/>
                </a:solidFill>
                <a:latin typeface="Berlin Sans FB Demi" panose="020E0802020502020306" charset="0"/>
                <a:cs typeface="Berlin Sans FB Demi" panose="020E0802020502020306" charset="0"/>
              </a:rPr>
              <a:t>Reasons &amp; evidence </a:t>
            </a:r>
          </a:p>
          <a:p>
            <a:pPr algn="ctr" fontAlgn="base"/>
            <a:r>
              <a:rPr lang="en-US" altLang="zh-CN" sz="4000" b="1" strike="noStrike" noProof="1">
                <a:solidFill>
                  <a:schemeClr val="bg1"/>
                </a:solidFill>
                <a:latin typeface="Berlin Sans FB Demi" panose="020E0802020502020306" charset="0"/>
                <a:cs typeface="Berlin Sans FB Demi" panose="020E0802020502020306" charset="0"/>
              </a:rPr>
              <a:t>Conclusion </a:t>
            </a:r>
            <a:endParaRPr lang="en-US" altLang="zh-CN" sz="2000" b="1" strike="noStrike" noProof="1">
              <a:solidFill>
                <a:schemeClr val="bg1"/>
              </a:solidFill>
              <a:latin typeface="Berlin Sans FB Demi" panose="020E0802020502020306" charset="0"/>
              <a:cs typeface="Berlin Sans FB Demi" panose="020E0802020502020306" charset="0"/>
            </a:endParaRPr>
          </a:p>
          <a:p>
            <a:pPr algn="ctr" fontAlgn="base"/>
            <a:endParaRPr lang="en-US" altLang="zh-CN" sz="2000" b="1" strike="noStrike" noProof="1">
              <a:solidFill>
                <a:schemeClr val="bg1"/>
              </a:solidFill>
              <a:latin typeface="Berlin Sans FB Demi" panose="020E0802020502020306" charset="0"/>
              <a:cs typeface="Berlin Sans FB Demi" panose="020E0802020502020306" charset="0"/>
            </a:endParaRPr>
          </a:p>
        </p:txBody>
      </p:sp>
      <p:sp>
        <p:nvSpPr>
          <p:cNvPr id="5" name="文本框 4"/>
          <p:cNvSpPr txBox="1"/>
          <p:nvPr/>
        </p:nvSpPr>
        <p:spPr>
          <a:xfrm>
            <a:off x="5864225" y="2760345"/>
            <a:ext cx="5640705" cy="4030980"/>
          </a:xfrm>
          <a:prstGeom prst="rect">
            <a:avLst/>
          </a:prstGeom>
          <a:solidFill>
            <a:srgbClr val="FA974F"/>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fontAlgn="base"/>
            <a:r>
              <a:rPr lang="en-US" altLang="zh-CN" sz="4000" b="1" strike="noStrike" noProof="1">
                <a:solidFill>
                  <a:schemeClr val="bg1"/>
                </a:solidFill>
                <a:latin typeface="Berlin Sans FB Demi" panose="020E0802020502020306" charset="0"/>
                <a:cs typeface="Berlin Sans FB Demi" panose="020E0802020502020306" charset="0"/>
              </a:rPr>
              <a:t>Connectors</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Point of view</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Summary </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Restarting </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Listing </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Cause &amp; effect </a:t>
            </a:r>
          </a:p>
          <a:p>
            <a:pPr algn="ctr" fontAlgn="base"/>
            <a:r>
              <a:rPr lang="en-US" altLang="zh-CN" sz="3600" b="1" strike="noStrike" noProof="1">
                <a:solidFill>
                  <a:schemeClr val="bg1"/>
                </a:solidFill>
                <a:latin typeface="Berlin Sans FB Demi" panose="020E0802020502020306" charset="0"/>
                <a:cs typeface="Berlin Sans FB Demi" panose="020E0802020502020306" charset="0"/>
              </a:rPr>
              <a:t>Giving examples</a:t>
            </a:r>
            <a:r>
              <a:rPr lang="en-US" altLang="zh-CN" sz="3200" b="1" strike="noStrike" noProof="1">
                <a:solidFill>
                  <a:schemeClr val="bg1"/>
                </a:solidFill>
                <a:latin typeface="Berlin Sans FB Demi" panose="020E0802020502020306" charset="0"/>
                <a:cs typeface="Berlin Sans FB Demi" panose="020E0802020502020306" charset="0"/>
              </a:rPr>
              <a:t>  </a:t>
            </a:r>
          </a:p>
        </p:txBody>
      </p:sp>
      <p:sp>
        <p:nvSpPr>
          <p:cNvPr id="3" name="文本框 2"/>
          <p:cNvSpPr txBox="1"/>
          <p:nvPr/>
        </p:nvSpPr>
        <p:spPr>
          <a:xfrm>
            <a:off x="687070" y="1055370"/>
            <a:ext cx="11504930" cy="1198880"/>
          </a:xfrm>
          <a:prstGeom prst="rect">
            <a:avLst/>
          </a:prstGeom>
          <a:noFill/>
        </p:spPr>
        <p:txBody>
          <a:bodyPr wrap="square" rtlCol="0">
            <a:spAutoFit/>
          </a:bodyPr>
          <a:lstStyle/>
          <a:p>
            <a:r>
              <a:rPr lang="en-US" altLang="zh-CN" sz="3600">
                <a:solidFill>
                  <a:srgbClr val="0070C0"/>
                </a:solidFill>
                <a:latin typeface="Arial Black" panose="020B0A04020102020204" charset="0"/>
                <a:cs typeface="Arial Black" panose="020B0A04020102020204" charset="0"/>
              </a:rPr>
              <a:t>Writing task:</a:t>
            </a:r>
          </a:p>
          <a:p>
            <a:r>
              <a:rPr lang="en-US" altLang="zh-CN" sz="3600">
                <a:solidFill>
                  <a:srgbClr val="0070C0"/>
                </a:solidFill>
                <a:latin typeface="Arial Black" panose="020B0A04020102020204" charset="0"/>
                <a:cs typeface="Arial Black" panose="020B0A04020102020204" charset="0"/>
              </a:rPr>
              <a:t>Express your opinions on studying abroad.</a:t>
            </a:r>
            <a:r>
              <a:rPr lang="en-US" altLang="zh-CN" sz="2000"/>
              <a:t>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2" nodeType="clickEffect">
                                  <p:stCondLst>
                                    <p:cond delay="0"/>
                                  </p:stCondLst>
                                  <p:childTnLst>
                                    <p:set>
                                      <p:cBhvr>
                                        <p:cTn id="11" dur="500" fill="hold">
                                          <p:stCondLst>
                                            <p:cond delay="0"/>
                                          </p:stCondLst>
                                        </p:cTn>
                                        <p:tgtEl>
                                          <p:spTgt spid="46"/>
                                        </p:tgtEl>
                                        <p:attrNameLst>
                                          <p:attrName>style.visibility</p:attrName>
                                        </p:attrNameLst>
                                      </p:cBhvr>
                                      <p:to>
                                        <p:strVal val="visible"/>
                                      </p:to>
                                    </p:set>
                                    <p:animEffect transition="in" filter="wedge">
                                      <p:cBhvr>
                                        <p:cTn id="12" dur="500"/>
                                        <p:tgtEl>
                                          <p:spTgt spid="46"/>
                                        </p:tgtEl>
                                      </p:cBhvr>
                                    </p:animEffect>
                                  </p:childTnLst>
                                </p:cTn>
                              </p:par>
                              <p:par>
                                <p:cTn id="13" presetID="20" presetClass="entr" presetSubtype="0" fill="hold" grpId="2" nodeType="withEffect">
                                  <p:stCondLst>
                                    <p:cond delay="0"/>
                                  </p:stCondLst>
                                  <p:childTnLst>
                                    <p:set>
                                      <p:cBhvr>
                                        <p:cTn id="14" dur="500" fill="hold">
                                          <p:stCondLst>
                                            <p:cond delay="0"/>
                                          </p:stCondLst>
                                        </p:cTn>
                                        <p:tgtEl>
                                          <p:spTgt spid="5"/>
                                        </p:tgtEl>
                                        <p:attrNameLst>
                                          <p:attrName>style.visibility</p:attrName>
                                        </p:attrNameLst>
                                      </p:cBhvr>
                                      <p:to>
                                        <p:strVal val="visible"/>
                                      </p:to>
                                    </p:set>
                                    <p:animEffect transition="in" filter="wedg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P spid="46" grpId="2" bldLvl="0" animBg="1"/>
      <p:bldP spid="5" grpId="1" animBg="1"/>
      <p:bldP spid="5" grpId="2" bldLvl="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左箭头标注 31"/>
          <p:cNvSpPr/>
          <p:nvPr/>
        </p:nvSpPr>
        <p:spPr>
          <a:xfrm>
            <a:off x="7513320" y="1976755"/>
            <a:ext cx="2472055" cy="593725"/>
          </a:xfrm>
          <a:prstGeom prst="leftArrowCallout">
            <a:avLst>
              <a:gd name="adj1" fmla="val 5900"/>
              <a:gd name="adj2" fmla="val 15531"/>
              <a:gd name="adj3" fmla="val 19114"/>
              <a:gd name="adj4" fmla="val 85545"/>
            </a:avLst>
          </a:prstGeom>
          <a:solidFill>
            <a:schemeClr val="bg1"/>
          </a:solidFill>
          <a:ln w="3175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solidFill>
                <a:srgbClr val="FFC000"/>
              </a:solidFill>
            </a:endParaRPr>
          </a:p>
        </p:txBody>
      </p:sp>
      <p:grpSp>
        <p:nvGrpSpPr>
          <p:cNvPr id="11" name="组合 10"/>
          <p:cNvGrpSpPr/>
          <p:nvPr/>
        </p:nvGrpSpPr>
        <p:grpSpPr>
          <a:xfrm>
            <a:off x="687010" y="40807"/>
            <a:ext cx="10817981" cy="581885"/>
            <a:chOff x="687010" y="337352"/>
            <a:chExt cx="10817981" cy="581885"/>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 name="TextBox 115"/>
          <p:cNvSpPr txBox="1"/>
          <p:nvPr/>
        </p:nvSpPr>
        <p:spPr>
          <a:xfrm>
            <a:off x="1041340" y="898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Sample Letter </a:t>
            </a:r>
          </a:p>
        </p:txBody>
      </p:sp>
      <p:sp>
        <p:nvSpPr>
          <p:cNvPr id="4" name="文本框 3"/>
          <p:cNvSpPr txBox="1"/>
          <p:nvPr/>
        </p:nvSpPr>
        <p:spPr>
          <a:xfrm>
            <a:off x="111125" y="643255"/>
            <a:ext cx="11905615" cy="6231255"/>
          </a:xfrm>
          <a:prstGeom prst="rect">
            <a:avLst/>
          </a:prstGeom>
          <a:noFill/>
        </p:spPr>
        <p:txBody>
          <a:bodyPr wrap="square" rtlCol="0">
            <a:spAutoFit/>
          </a:bodyPr>
          <a:lstStyle/>
          <a:p>
            <a:pPr algn="just" fontAlgn="auto">
              <a:lnSpc>
                <a:spcPts val="2280"/>
              </a:lnSpc>
            </a:pPr>
            <a:r>
              <a:rPr lang="en-US" altLang="zh-CN" sz="2400">
                <a:latin typeface="Times New Roman" panose="02020603050405020304" charset="0"/>
                <a:cs typeface="Times New Roman" panose="02020603050405020304" charset="0"/>
              </a:rPr>
              <a:t>Dear Editior, </a:t>
            </a:r>
          </a:p>
          <a:p>
            <a:pPr algn="just" fontAlgn="auto">
              <a:lnSpc>
                <a:spcPts val="2280"/>
              </a:lnSpc>
            </a:pPr>
            <a:r>
              <a:rPr lang="en-US" altLang="zh-CN" sz="2400">
                <a:latin typeface="Times New Roman" panose="02020603050405020304" charset="0"/>
                <a:cs typeface="Times New Roman" panose="02020603050405020304" charset="0"/>
              </a:rPr>
              <a:t>        Many people ask the question,</a:t>
            </a:r>
            <a:r>
              <a:rPr lang="en-US" altLang="zh-CN" sz="2400">
                <a:solidFill>
                  <a:srgbClr val="E16B15"/>
                </a:solidFill>
                <a:latin typeface="Times New Roman" panose="02020603050405020304" charset="0"/>
                <a:cs typeface="Times New Roman" panose="02020603050405020304" charset="0"/>
              </a:rPr>
              <a:t> “Why study abroad?</a:t>
            </a:r>
            <a:r>
              <a:rPr lang="en-US" altLang="zh-CN" sz="2400">
                <a:latin typeface="Times New Roman" panose="02020603050405020304" charset="0"/>
                <a:cs typeface="Times New Roman" panose="02020603050405020304" charset="0"/>
              </a:rPr>
              <a:t> </a:t>
            </a:r>
            <a:r>
              <a:rPr lang="en-US" altLang="zh-CN" sz="2400" b="1" u="sng">
                <a:latin typeface="Times New Roman" panose="02020603050405020304" charset="0"/>
                <a:cs typeface="Times New Roman" panose="02020603050405020304" charset="0"/>
              </a:rPr>
              <a:t>After all</a:t>
            </a:r>
            <a:r>
              <a:rPr lang="en-US" altLang="zh-CN" sz="2400">
                <a:latin typeface="Times New Roman" panose="02020603050405020304" charset="0"/>
                <a:cs typeface="Times New Roman" panose="02020603050405020304" charset="0"/>
              </a:rPr>
              <a:t>, there are many great universities and schools in China that attract great professors both local and foreign.” I think that </a:t>
            </a:r>
            <a:r>
              <a:rPr lang="en-US" altLang="zh-CN" sz="2400" b="1" u="sng">
                <a:latin typeface="Times New Roman" panose="02020603050405020304" charset="0"/>
                <a:cs typeface="Times New Roman" panose="02020603050405020304" charset="0"/>
              </a:rPr>
              <a:t>while</a:t>
            </a:r>
            <a:r>
              <a:rPr lang="en-US" altLang="zh-CN" sz="2400">
                <a:latin typeface="Times New Roman" panose="02020603050405020304" charset="0"/>
                <a:cs typeface="Times New Roman" panose="02020603050405020304" charset="0"/>
              </a:rPr>
              <a:t> this is true, this gets things slightly wrong. The question isn’t that people think the quality of their local university is not adequate, </a:t>
            </a:r>
            <a:r>
              <a:rPr lang="en-US" altLang="zh-CN" sz="2400" b="1" u="sng">
                <a:latin typeface="Times New Roman" panose="02020603050405020304" charset="0"/>
                <a:cs typeface="Times New Roman" panose="02020603050405020304" charset="0"/>
              </a:rPr>
              <a:t>but rather</a:t>
            </a:r>
            <a:r>
              <a:rPr lang="en-US" altLang="zh-CN" sz="2400">
                <a:latin typeface="Times New Roman" panose="02020603050405020304" charset="0"/>
                <a:cs typeface="Times New Roman" panose="02020603050405020304" charset="0"/>
              </a:rPr>
              <a:t> how </a:t>
            </a:r>
            <a:r>
              <a:rPr lang="en-US" altLang="zh-CN" sz="2400">
                <a:solidFill>
                  <a:srgbClr val="E16B15"/>
                </a:solidFill>
                <a:latin typeface="Times New Roman" panose="02020603050405020304" charset="0"/>
                <a:cs typeface="Times New Roman" panose="02020603050405020304" charset="0"/>
              </a:rPr>
              <a:t>studying abroad helps and benefits the individuals in their own study and career plans. </a:t>
            </a:r>
          </a:p>
          <a:p>
            <a:pPr algn="just" fontAlgn="auto">
              <a:lnSpc>
                <a:spcPts val="2280"/>
              </a:lnSpc>
            </a:pPr>
            <a:r>
              <a:rPr lang="en-US" altLang="zh-CN" sz="2400">
                <a:latin typeface="Times New Roman" panose="02020603050405020304" charset="0"/>
                <a:cs typeface="Times New Roman" panose="02020603050405020304" charset="0"/>
              </a:rPr>
              <a:t>       </a:t>
            </a:r>
            <a:r>
              <a:rPr lang="en-US" altLang="zh-CN" sz="2400" b="1" u="sng">
                <a:latin typeface="Times New Roman" panose="02020603050405020304" charset="0"/>
                <a:cs typeface="Times New Roman" panose="02020603050405020304" charset="0"/>
              </a:rPr>
              <a:t> By studying abroad</a:t>
            </a:r>
            <a:r>
              <a:rPr lang="en-US" altLang="zh-CN" sz="2400">
                <a:latin typeface="Times New Roman" panose="02020603050405020304" charset="0"/>
                <a:cs typeface="Times New Roman" panose="02020603050405020304" charset="0"/>
              </a:rPr>
              <a:t>, Chinese students get a better understanding of other cultures and countries, and learn to see themselves as global citizens. </a:t>
            </a:r>
            <a:r>
              <a:rPr lang="en-US" altLang="zh-CN" sz="2400" b="1" u="sng">
                <a:latin typeface="Times New Roman" panose="02020603050405020304" charset="0"/>
                <a:cs typeface="Times New Roman" panose="02020603050405020304" charset="0"/>
              </a:rPr>
              <a:t>As a result</a:t>
            </a:r>
            <a:r>
              <a:rPr lang="en-US" altLang="zh-CN" sz="2400">
                <a:latin typeface="Times New Roman" panose="02020603050405020304" charset="0"/>
                <a:cs typeface="Times New Roman" panose="02020603050405020304" charset="0"/>
              </a:rPr>
              <a:t>, they can better understand China’s place in the world and how they can contribute to world peace and development.</a:t>
            </a:r>
          </a:p>
          <a:p>
            <a:pPr algn="just" fontAlgn="auto">
              <a:lnSpc>
                <a:spcPts val="2280"/>
              </a:lnSpc>
            </a:pPr>
            <a:r>
              <a:rPr lang="en-US" altLang="zh-CN" sz="2400">
                <a:latin typeface="Times New Roman" panose="02020603050405020304" charset="0"/>
                <a:cs typeface="Times New Roman" panose="02020603050405020304" charset="0"/>
              </a:rPr>
              <a:t>        </a:t>
            </a:r>
            <a:r>
              <a:rPr lang="en-US" altLang="zh-CN" sz="2400" b="1" u="sng">
                <a:latin typeface="Times New Roman" panose="02020603050405020304" charset="0"/>
                <a:cs typeface="Times New Roman" panose="02020603050405020304" charset="0"/>
              </a:rPr>
              <a:t>In addition</a:t>
            </a:r>
            <a:r>
              <a:rPr lang="en-US" altLang="zh-CN" sz="2400">
                <a:latin typeface="Times New Roman" panose="02020603050405020304" charset="0"/>
                <a:cs typeface="Times New Roman" panose="02020603050405020304" charset="0"/>
              </a:rPr>
              <a:t>, overseas students can learn cross-cultural commnunication skills, which will help them understand how they can participate on the world stage. There are so many places in the world with hurting, needy people. With such skills and knowledge, they can better lend them a helping hand. </a:t>
            </a:r>
          </a:p>
          <a:p>
            <a:pPr algn="just" fontAlgn="auto">
              <a:lnSpc>
                <a:spcPts val="2280"/>
              </a:lnSpc>
            </a:pPr>
            <a:r>
              <a:rPr lang="en-US" altLang="zh-CN" sz="2400">
                <a:latin typeface="Times New Roman" panose="02020603050405020304" charset="0"/>
                <a:cs typeface="Times New Roman" panose="02020603050405020304" charset="0"/>
              </a:rPr>
              <a:t>        </a:t>
            </a:r>
            <a:r>
              <a:rPr lang="en-US" altLang="zh-CN" sz="2400" b="1" u="sng">
                <a:latin typeface="Times New Roman" panose="02020603050405020304" charset="0"/>
                <a:cs typeface="Times New Roman" panose="02020603050405020304" charset="0"/>
              </a:rPr>
              <a:t>Finally</a:t>
            </a:r>
            <a:r>
              <a:rPr lang="en-US" altLang="zh-CN" sz="2400">
                <a:latin typeface="Times New Roman" panose="02020603050405020304" charset="0"/>
                <a:cs typeface="Times New Roman" panose="02020603050405020304" charset="0"/>
              </a:rPr>
              <a:t>, when our students return home, they can share their experience with others. There is a wide open world which they first learn about people from other countires, and their struggles and challenges. </a:t>
            </a:r>
          </a:p>
          <a:p>
            <a:pPr algn="just" fontAlgn="auto">
              <a:lnSpc>
                <a:spcPts val="2280"/>
              </a:lnSpc>
            </a:pPr>
            <a:r>
              <a:rPr lang="en-US" altLang="zh-CN" sz="2400">
                <a:latin typeface="Times New Roman" panose="02020603050405020304" charset="0"/>
                <a:cs typeface="Times New Roman" panose="02020603050405020304" charset="0"/>
              </a:rPr>
              <a:t>        </a:t>
            </a:r>
            <a:r>
              <a:rPr lang="en-US" altLang="zh-CN" sz="2400" b="1" u="sng">
                <a:latin typeface="Times New Roman" panose="02020603050405020304" charset="0"/>
                <a:cs typeface="Times New Roman" panose="02020603050405020304" charset="0"/>
              </a:rPr>
              <a:t>In conclusion</a:t>
            </a:r>
            <a:r>
              <a:rPr lang="en-US" altLang="zh-CN" sz="2400">
                <a:latin typeface="Times New Roman" panose="02020603050405020304" charset="0"/>
                <a:cs typeface="Times New Roman" panose="02020603050405020304" charset="0"/>
              </a:rPr>
              <a:t>, the best way to get is by giving, and the easiest way to be loved is by loving others. I hope everyone will agree that there is a wonderful world out there which can contribute and help, and they can best do this through student exchange. </a:t>
            </a:r>
          </a:p>
          <a:p>
            <a:pPr algn="just" fontAlgn="auto">
              <a:lnSpc>
                <a:spcPts val="2280"/>
              </a:lnSpc>
            </a:pPr>
            <a:r>
              <a:rPr lang="en-US" altLang="zh-CN" sz="2400">
                <a:latin typeface="Times New Roman" panose="02020603050405020304" charset="0"/>
                <a:cs typeface="Times New Roman" panose="02020603050405020304" charset="0"/>
              </a:rPr>
              <a:t>                                                                                                                     Best regards, </a:t>
            </a:r>
          </a:p>
          <a:p>
            <a:pPr algn="just" fontAlgn="auto">
              <a:lnSpc>
                <a:spcPts val="2280"/>
              </a:lnSpc>
            </a:pPr>
            <a:r>
              <a:rPr lang="en-US" altLang="zh-CN" sz="2400">
                <a:latin typeface="Times New Roman" panose="02020603050405020304" charset="0"/>
                <a:cs typeface="Times New Roman" panose="02020603050405020304" charset="0"/>
              </a:rPr>
              <a:t>                                                                                                                        Liu Ping </a:t>
            </a:r>
          </a:p>
        </p:txBody>
      </p:sp>
      <p:sp>
        <p:nvSpPr>
          <p:cNvPr id="33" name="左箭头标注 32"/>
          <p:cNvSpPr/>
          <p:nvPr/>
        </p:nvSpPr>
        <p:spPr>
          <a:xfrm rot="20640000">
            <a:off x="7102475" y="278765"/>
            <a:ext cx="2039620" cy="576580"/>
          </a:xfrm>
          <a:prstGeom prst="leftArrowCallout">
            <a:avLst>
              <a:gd name="adj1" fmla="val 5900"/>
              <a:gd name="adj2" fmla="val 15531"/>
              <a:gd name="adj3" fmla="val 19114"/>
              <a:gd name="adj4" fmla="val 85545"/>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sp>
        <p:nvSpPr>
          <p:cNvPr id="27" name="文本框 26"/>
          <p:cNvSpPr txBox="1"/>
          <p:nvPr/>
        </p:nvSpPr>
        <p:spPr>
          <a:xfrm rot="21000000">
            <a:off x="7012305" y="410210"/>
            <a:ext cx="2574925" cy="424815"/>
          </a:xfrm>
          <a:prstGeom prst="rect">
            <a:avLst/>
          </a:prstGeom>
          <a:noFill/>
          <a:ln w="9525">
            <a:noFill/>
          </a:ln>
        </p:spPr>
        <p:txBody>
          <a:bodyPr wrap="square" anchor="t">
            <a:spAutoFit/>
          </a:bodyPr>
          <a:lstStyle/>
          <a:p>
            <a:pPr algn="ctr">
              <a:lnSpc>
                <a:spcPts val="2600"/>
              </a:lnSpc>
            </a:pPr>
            <a:r>
              <a:rPr lang="en-US" altLang="zh-CN" sz="3200">
                <a:solidFill>
                  <a:srgbClr val="00B0F0"/>
                </a:solidFill>
                <a:latin typeface="Berlin Sans FB Demi" panose="020E0802020502020306" charset="0"/>
                <a:ea typeface="Gulim" panose="020B0600000101010101" pitchFamily="50" charset="-127"/>
              </a:rPr>
              <a:t>question </a:t>
            </a:r>
          </a:p>
        </p:txBody>
      </p:sp>
      <p:sp>
        <p:nvSpPr>
          <p:cNvPr id="3" name="文本框 2"/>
          <p:cNvSpPr txBox="1"/>
          <p:nvPr/>
        </p:nvSpPr>
        <p:spPr>
          <a:xfrm>
            <a:off x="111125" y="2429510"/>
            <a:ext cx="11906250" cy="2768600"/>
          </a:xfrm>
          <a:prstGeom prst="rect">
            <a:avLst/>
          </a:prstGeom>
          <a:solidFill>
            <a:srgbClr val="00B0F0">
              <a:alpha val="51000"/>
            </a:srgb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r>
              <a:rPr lang="en-US" altLang="zh-CN" sz="5400" b="1" strike="noStrike" noProof="1">
                <a:solidFill>
                  <a:srgbClr val="E16B15"/>
                </a:solidFill>
                <a:latin typeface="Berlin Sans FB Demi" panose="020E0802020502020306" charset="0"/>
                <a:cs typeface="Berlin Sans FB Demi" panose="020E0802020502020306" charset="0"/>
              </a:rPr>
              <a:t>Reasons and evidence</a:t>
            </a:r>
            <a:endParaRPr lang="en-US" altLang="zh-CN" sz="54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p:txBody>
      </p:sp>
      <p:sp>
        <p:nvSpPr>
          <p:cNvPr id="34" name="文本框 33"/>
          <p:cNvSpPr txBox="1"/>
          <p:nvPr/>
        </p:nvSpPr>
        <p:spPr>
          <a:xfrm>
            <a:off x="7892415" y="2061210"/>
            <a:ext cx="2092960" cy="424815"/>
          </a:xfrm>
          <a:prstGeom prst="rect">
            <a:avLst/>
          </a:prstGeom>
          <a:noFill/>
          <a:ln w="9525">
            <a:noFill/>
          </a:ln>
        </p:spPr>
        <p:txBody>
          <a:bodyPr wrap="square" anchor="t">
            <a:spAutoFit/>
          </a:bodyPr>
          <a:lstStyle/>
          <a:p>
            <a:pPr algn="ctr">
              <a:lnSpc>
                <a:spcPts val="2600"/>
              </a:lnSpc>
            </a:pPr>
            <a:r>
              <a:rPr lang="en-US" altLang="zh-CN" sz="3200">
                <a:solidFill>
                  <a:srgbClr val="FFC000"/>
                </a:solidFill>
                <a:latin typeface="Berlin Sans FB Demi" panose="020E0802020502020306" charset="0"/>
                <a:ea typeface="Gulim" panose="020B0600000101010101" pitchFamily="50" charset="-127"/>
              </a:rPr>
              <a:t>opinion</a:t>
            </a:r>
          </a:p>
        </p:txBody>
      </p:sp>
      <p:sp>
        <p:nvSpPr>
          <p:cNvPr id="5" name="文本框 4"/>
          <p:cNvSpPr txBox="1"/>
          <p:nvPr/>
        </p:nvSpPr>
        <p:spPr>
          <a:xfrm>
            <a:off x="142875" y="5316220"/>
            <a:ext cx="11906250" cy="922020"/>
          </a:xfrm>
          <a:prstGeom prst="rect">
            <a:avLst/>
          </a:prstGeom>
          <a:solidFill>
            <a:srgbClr val="C39BE2">
              <a:alpha val="51000"/>
            </a:srgb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r>
              <a:rPr lang="en-US" altLang="zh-CN" sz="5400" b="1" strike="noStrike" noProof="1">
                <a:solidFill>
                  <a:srgbClr val="E16B15"/>
                </a:solidFill>
                <a:latin typeface="Berlin Sans FB Demi" panose="020E0802020502020306" charset="0"/>
                <a:cs typeface="Berlin Sans FB Demi" panose="020E0802020502020306" charset="0"/>
              </a:rPr>
              <a:t>Conclusion</a:t>
            </a:r>
            <a:endParaRPr lang="en-US" altLang="zh-CN" sz="4000" b="1" strike="noStrike" noProof="1">
              <a:latin typeface="Berlin Sans FB Demi" panose="020E0802020502020306" charset="0"/>
              <a:cs typeface="Berlin Sans FB Demi" panose="020E080202050202030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2"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par>
                                <p:cTn id="17" presetID="16" presetClass="entr" presetSubtype="21" fill="hold" grpId="2"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2"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down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P spid="32" grpId="2" bldLvl="0" animBg="1"/>
      <p:bldP spid="33" grpId="1" animBg="1"/>
      <p:bldP spid="33" grpId="2" bldLvl="0" animBg="1"/>
      <p:bldP spid="27" grpId="0"/>
      <p:bldP spid="3" grpId="1" animBg="1"/>
      <p:bldP spid="3" grpId="2" bldLvl="0" animBg="1"/>
      <p:bldP spid="34" grpId="0"/>
      <p:bldP spid="5" grpId="1" animBg="1"/>
      <p:bldP spid="5" grpId="2"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While-writing: Assessment  </a:t>
            </a:r>
          </a:p>
        </p:txBody>
      </p:sp>
      <p:graphicFrame>
        <p:nvGraphicFramePr>
          <p:cNvPr id="3" name="表格 2"/>
          <p:cNvGraphicFramePr/>
          <p:nvPr>
            <p:custDataLst>
              <p:tags r:id="rId1"/>
            </p:custDataLst>
          </p:nvPr>
        </p:nvGraphicFramePr>
        <p:xfrm>
          <a:off x="548005" y="1298575"/>
          <a:ext cx="11096625" cy="4043680"/>
        </p:xfrm>
        <a:graphic>
          <a:graphicData uri="http://schemas.openxmlformats.org/drawingml/2006/table">
            <a:tbl>
              <a:tblPr firstRow="1" bandRow="1">
                <a:tableStyleId>{5C22544A-7EE6-4342-B048-85BDC9FD1C3A}</a:tableStyleId>
              </a:tblPr>
              <a:tblGrid>
                <a:gridCol w="9169400">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tblGrid>
              <a:tr h="727075">
                <a:tc>
                  <a:txBody>
                    <a:bodyPr/>
                    <a:lstStyle/>
                    <a:p>
                      <a:pPr algn="ctr">
                        <a:buNone/>
                      </a:pPr>
                      <a:r>
                        <a:rPr lang="en-US" altLang="zh-CN" sz="3600">
                          <a:latin typeface="Arial" panose="020B0604020202020204" pitchFamily="34" charset="0"/>
                          <a:cs typeface="Arial" panose="020B0604020202020204" pitchFamily="34" charset="0"/>
                        </a:rPr>
                        <a:t>Checklist </a:t>
                      </a:r>
                    </a:p>
                  </a:txBody>
                  <a:tcPr>
                    <a:lnB w="12700">
                      <a:solidFill>
                        <a:schemeClr val="tx1"/>
                      </a:solidFill>
                      <a:prstDash val="solid"/>
                    </a:lnB>
                    <a:solidFill>
                      <a:srgbClr val="7030A0"/>
                    </a:solidFill>
                  </a:tcPr>
                </a:tc>
                <a:tc>
                  <a:txBody>
                    <a:bodyPr/>
                    <a:lstStyle/>
                    <a:p>
                      <a:pPr>
                        <a:buNone/>
                      </a:pPr>
                      <a:endParaRPr lang="zh-CN" altLang="en-US"/>
                    </a:p>
                  </a:txBody>
                  <a:tcPr>
                    <a:lnB w="12700">
                      <a:solidFill>
                        <a:schemeClr val="tx1"/>
                      </a:solidFill>
                      <a:prstDash val="solid"/>
                    </a:lnB>
                    <a:solidFill>
                      <a:srgbClr val="7030A0"/>
                    </a:solidFill>
                  </a:tcPr>
                </a:tc>
                <a:extLst>
                  <a:ext uri="{0D108BD9-81ED-4DB2-BD59-A6C34878D82A}">
                    <a16:rowId xmlns:a16="http://schemas.microsoft.com/office/drawing/2014/main" val="10000"/>
                  </a:ext>
                </a:extLst>
              </a:tr>
              <a:tr h="699135">
                <a:tc>
                  <a:txBody>
                    <a:bodyPr/>
                    <a:lstStyle/>
                    <a:p>
                      <a:pPr>
                        <a:buNone/>
                      </a:pPr>
                      <a:r>
                        <a:rPr lang="en-US" altLang="zh-CN" sz="3200">
                          <a:latin typeface="Arial" panose="020B0604020202020204" pitchFamily="34" charset="0"/>
                          <a:cs typeface="Arial" panose="020B0604020202020204" pitchFamily="34" charset="0"/>
                        </a:rPr>
                        <a:t>Do you state your point with a question or a fact?</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603250">
                <a:tc>
                  <a:txBody>
                    <a:bodyPr/>
                    <a:lstStyle/>
                    <a:p>
                      <a:pPr>
                        <a:buNone/>
                      </a:pPr>
                      <a:r>
                        <a:rPr lang="en-US" altLang="zh-CN" sz="3200">
                          <a:latin typeface="Arial" panose="020B0604020202020204" pitchFamily="34" charset="0"/>
                          <a:cs typeface="Arial" panose="020B0604020202020204" pitchFamily="34" charset="0"/>
                          <a:sym typeface="+mn-ea"/>
                        </a:rPr>
                        <a:t>Is your main point clear?</a:t>
                      </a:r>
                      <a:endParaRPr lang="en-US" altLang="zh-CN" sz="3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2"/>
                  </a:ext>
                </a:extLst>
              </a:tr>
              <a:tr h="735965">
                <a:tc>
                  <a:txBody>
                    <a:bodyPr/>
                    <a:lstStyle/>
                    <a:p>
                      <a:pPr>
                        <a:buNone/>
                      </a:pPr>
                      <a:r>
                        <a:rPr lang="en-US" altLang="zh-CN" sz="3200">
                          <a:latin typeface="Arial" panose="020B0604020202020204" pitchFamily="34" charset="0"/>
                          <a:cs typeface="Arial" panose="020B0604020202020204" pitchFamily="34" charset="0"/>
                          <a:sym typeface="+mn-ea"/>
                        </a:rPr>
                        <a:t>Is the body of your letter logical and convincing?</a:t>
                      </a:r>
                      <a:endParaRPr lang="en-US" altLang="zh-CN" sz="3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3"/>
                  </a:ext>
                </a:extLst>
              </a:tr>
              <a:tr h="699135">
                <a:tc>
                  <a:txBody>
                    <a:bodyPr/>
                    <a:lstStyle/>
                    <a:p>
                      <a:pPr>
                        <a:buNone/>
                      </a:pPr>
                      <a:r>
                        <a:rPr lang="en-US" altLang="zh-CN" sz="3200">
                          <a:latin typeface="Arial" panose="020B0604020202020204" pitchFamily="34" charset="0"/>
                          <a:cs typeface="Arial" panose="020B0604020202020204" pitchFamily="34" charset="0"/>
                          <a:sym typeface="+mn-ea"/>
                        </a:rPr>
                        <a:t>Is your conclusion clear?</a:t>
                      </a:r>
                      <a:endParaRPr lang="en-US" altLang="zh-CN" sz="3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4"/>
                  </a:ext>
                </a:extLst>
              </a:tr>
              <a:tr h="579120">
                <a:tc>
                  <a:txBody>
                    <a:bodyPr/>
                    <a:lstStyle/>
                    <a:p>
                      <a:pPr>
                        <a:buNone/>
                      </a:pPr>
                      <a:r>
                        <a:rPr lang="en-US" altLang="zh-CN" sz="3200">
                          <a:latin typeface="Arial" panose="020B0604020202020204" pitchFamily="34" charset="0"/>
                          <a:cs typeface="Arial" panose="020B0604020202020204" pitchFamily="34" charset="0"/>
                          <a:sym typeface="+mn-ea"/>
                        </a:rPr>
                        <a:t>Have you used the connectors?</a:t>
                      </a:r>
                      <a:endParaRPr lang="en-US" altLang="zh-CN" sz="3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Summary: A speech from Michelle   </a:t>
            </a:r>
          </a:p>
        </p:txBody>
      </p:sp>
      <p:pic>
        <p:nvPicPr>
          <p:cNvPr id="3" name="媒体2">
            <a:hlinkClick r:id="" action="ppaction://media"/>
            <a:extLst>
              <a:ext uri="{FF2B5EF4-FFF2-40B4-BE49-F238E27FC236}">
                <a16:creationId xmlns:a16="http://schemas.microsoft.com/office/drawing/2014/main" id="{48A753DD-1934-4A18-A745-817F499CD4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32676"/>
            <a:ext cx="12192635" cy="593630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Summary  </a:t>
            </a:r>
          </a:p>
        </p:txBody>
      </p:sp>
      <p:pic>
        <p:nvPicPr>
          <p:cNvPr id="3" name="图片 2" descr="$TNUWT1UE0_)BO(7X(I~{DC"/>
          <p:cNvPicPr>
            <a:picLocks noChangeAspect="1"/>
          </p:cNvPicPr>
          <p:nvPr/>
        </p:nvPicPr>
        <p:blipFill>
          <a:blip r:embed="rId2"/>
          <a:stretch>
            <a:fillRect/>
          </a:stretch>
        </p:blipFill>
        <p:spPr>
          <a:xfrm>
            <a:off x="6344920" y="0"/>
            <a:ext cx="5847080" cy="6858000"/>
          </a:xfrm>
          <a:prstGeom prst="rect">
            <a:avLst/>
          </a:prstGeom>
        </p:spPr>
      </p:pic>
      <p:sp>
        <p:nvSpPr>
          <p:cNvPr id="5" name="文本框 4"/>
          <p:cNvSpPr txBox="1"/>
          <p:nvPr/>
        </p:nvSpPr>
        <p:spPr>
          <a:xfrm>
            <a:off x="123825" y="1797685"/>
            <a:ext cx="6221095" cy="2861310"/>
          </a:xfrm>
          <a:prstGeom prst="rect">
            <a:avLst/>
          </a:prstGeom>
          <a:noFill/>
        </p:spPr>
        <p:txBody>
          <a:bodyPr wrap="square" rtlCol="0">
            <a:spAutoFit/>
          </a:bodyPr>
          <a:lstStyle/>
          <a:p>
            <a:r>
              <a:rPr lang="en-US" altLang="zh-CN" sz="3600">
                <a:solidFill>
                  <a:srgbClr val="7030A0"/>
                </a:solidFill>
                <a:latin typeface="Berlin Sans FB Demi" panose="020E0802020502020306" charset="0"/>
                <a:cs typeface="Berlin Sans FB Demi" panose="020E0802020502020306" charset="0"/>
              </a:rPr>
              <a:t>Studying abroad increase people’s understanding of cultural diversity while strengthening China and building a shared future.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88686" y="337352"/>
            <a:ext cx="12569372" cy="6733741"/>
            <a:chOff x="-188686" y="337352"/>
            <a:chExt cx="12569372" cy="6733741"/>
          </a:xfrm>
        </p:grpSpPr>
        <p:cxnSp>
          <p:nvCxnSpPr>
            <p:cNvPr id="12" name="直接连接符 11"/>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6"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5" name="椭圆 14"/>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TextBox 115"/>
          <p:cNvSpPr txBox="1"/>
          <p:nvPr/>
        </p:nvSpPr>
        <p:spPr>
          <a:xfrm>
            <a:off x="1159450" y="1601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Summary &amp; Homework  </a:t>
            </a:r>
          </a:p>
        </p:txBody>
      </p:sp>
      <p:sp>
        <p:nvSpPr>
          <p:cNvPr id="3" name="文本框 2"/>
          <p:cNvSpPr txBox="1"/>
          <p:nvPr/>
        </p:nvSpPr>
        <p:spPr>
          <a:xfrm>
            <a:off x="126365" y="963295"/>
            <a:ext cx="11939588" cy="3415030"/>
          </a:xfrm>
          <a:prstGeom prst="rect">
            <a:avLst/>
          </a:prstGeom>
          <a:noFill/>
        </p:spPr>
        <p:txBody>
          <a:bodyPr wrap="square" rtlCol="0" anchor="t">
            <a:spAutoFit/>
          </a:bodyPr>
          <a:lstStyle/>
          <a:p>
            <a:r>
              <a:rPr lang="en-US" altLang="zh-CN" sz="3600" b="1" noProof="1">
                <a:latin typeface="Arial" panose="020B0604020202020204" pitchFamily="34" charset="0"/>
                <a:ea typeface="Gulim" panose="020B0600000101010101" pitchFamily="50" charset="-127"/>
                <a:cs typeface="Arial" panose="020B0604020202020204" pitchFamily="34" charset="0"/>
                <a:sym typeface="+mn-ea"/>
              </a:rPr>
              <a:t>in class</a:t>
            </a:r>
            <a:r>
              <a:rPr lang="zh-CN" altLang="en-US" sz="3600" b="1" noProof="1">
                <a:latin typeface="Arial" panose="020B0604020202020204" pitchFamily="34" charset="0"/>
                <a:ea typeface="宋体" panose="02010600030101010101" pitchFamily="2" charset="-122"/>
                <a:cs typeface="Arial" panose="020B0604020202020204" pitchFamily="34" charset="0"/>
                <a:sym typeface="+mn-ea"/>
              </a:rPr>
              <a:t>：</a:t>
            </a:r>
          </a:p>
          <a:p>
            <a:pPr marL="571500" indent="-571500">
              <a:buFont typeface="Arial" panose="020B0604020202020204" pitchFamily="34" charset="0"/>
              <a:buChar char="•"/>
            </a:pPr>
            <a:r>
              <a:rPr lang="en-US" altLang="zh-CN" sz="3600" noProof="1">
                <a:latin typeface="Arial" panose="020B0604020202020204" pitchFamily="34" charset="0"/>
                <a:ea typeface="Gulim" panose="020B0600000101010101" pitchFamily="50" charset="-127"/>
                <a:cs typeface="Arial" panose="020B0604020202020204" pitchFamily="34" charset="0"/>
                <a:sym typeface="+mn-ea"/>
              </a:rPr>
              <a:t>Figure out the structure of an argumentative letter and the connectors.</a:t>
            </a:r>
            <a:endParaRPr lang="en-US" altLang="zh-CN" sz="3600" noProof="1">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altLang="zh-CN" sz="3600" noProof="1">
                <a:latin typeface="Arial" panose="020B0604020202020204" pitchFamily="34" charset="0"/>
                <a:ea typeface="Gulim" panose="020B0600000101010101" pitchFamily="50" charset="-127"/>
                <a:cs typeface="Arial" panose="020B0604020202020204" pitchFamily="34" charset="0"/>
                <a:sym typeface="+mn-ea"/>
              </a:rPr>
              <a:t>Learn to write a brief argumentative essay.</a:t>
            </a:r>
            <a:endParaRPr lang="en-US" altLang="zh-CN" sz="3600" noProof="1">
              <a:latin typeface="Arial" panose="020B0604020202020204" pitchFamily="34" charset="0"/>
              <a:cs typeface="Arial" panose="020B0604020202020204" pitchFamily="34" charset="0"/>
              <a:sym typeface="+mn-ea"/>
            </a:endParaRPr>
          </a:p>
          <a:p>
            <a:r>
              <a:rPr lang="en-US" altLang="zh-CN" sz="3600" b="1" noProof="1">
                <a:latin typeface="Arial" panose="020B0604020202020204" pitchFamily="34" charset="0"/>
                <a:ea typeface="Gulim" panose="020B0600000101010101" pitchFamily="50" charset="-127"/>
                <a:cs typeface="Arial" panose="020B0604020202020204" pitchFamily="34" charset="0"/>
              </a:rPr>
              <a:t>after class</a:t>
            </a:r>
            <a:r>
              <a:rPr lang="zh-CN" altLang="en-US" sz="3600" b="1" noProof="1">
                <a:latin typeface="Arial" panose="020B0604020202020204" pitchFamily="34" charset="0"/>
                <a:ea typeface="宋体" panose="02010600030101010101" pitchFamily="2" charset="-122"/>
                <a:cs typeface="Arial" panose="020B0604020202020204" pitchFamily="34" charset="0"/>
              </a:rPr>
              <a:t>：</a:t>
            </a:r>
          </a:p>
          <a:p>
            <a:pPr marL="571500" indent="-571500">
              <a:buFont typeface="Arial" panose="020B0604020202020204" pitchFamily="34" charset="0"/>
              <a:buChar char="•"/>
            </a:pPr>
            <a:r>
              <a:rPr lang="en-US" altLang="zh-CN" sz="3600" noProof="1">
                <a:latin typeface="Arial" panose="020B0604020202020204" pitchFamily="34" charset="0"/>
                <a:ea typeface="宋体" panose="02010600030101010101" pitchFamily="2" charset="-122"/>
                <a:cs typeface="Arial" panose="020B0604020202020204" pitchFamily="34" charset="0"/>
              </a:rPr>
              <a:t>Polish your draft and exchange it with your classmates. </a:t>
            </a:r>
          </a:p>
        </p:txBody>
      </p:sp>
    </p:spTree>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4485640" y="0"/>
            <a:ext cx="7706360" cy="6858000"/>
          </a:xfrm>
          <a:prstGeom prst="rect">
            <a:avLst/>
          </a:prstGeom>
          <a:blipFill rotWithShape="1">
            <a:blip r:embed="rId2"/>
            <a:srcRect/>
            <a:stretch>
              <a:fillRect l="-30076" r="-300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Freeform 39"/>
          <p:cNvSpPr/>
          <p:nvPr/>
        </p:nvSpPr>
        <p:spPr bwMode="auto">
          <a:xfrm>
            <a:off x="-1550670" y="0"/>
            <a:ext cx="9459549" cy="6858000"/>
          </a:xfrm>
          <a:custGeom>
            <a:avLst/>
            <a:gdLst>
              <a:gd name="T0" fmla="*/ 1710 w 2728"/>
              <a:gd name="T1" fmla="*/ 0 h 1334"/>
              <a:gd name="T2" fmla="*/ 2728 w 2728"/>
              <a:gd name="T3" fmla="*/ 1334 h 1334"/>
              <a:gd name="T4" fmla="*/ 0 w 2728"/>
              <a:gd name="T5" fmla="*/ 1334 h 1334"/>
              <a:gd name="T6" fmla="*/ 0 w 2728"/>
              <a:gd name="T7" fmla="*/ 0 h 1334"/>
              <a:gd name="T8" fmla="*/ 1710 w 2728"/>
              <a:gd name="T9" fmla="*/ 0 h 1334"/>
            </a:gdLst>
            <a:ahLst/>
            <a:cxnLst>
              <a:cxn ang="0">
                <a:pos x="T0" y="T1"/>
              </a:cxn>
              <a:cxn ang="0">
                <a:pos x="T2" y="T3"/>
              </a:cxn>
              <a:cxn ang="0">
                <a:pos x="T4" y="T5"/>
              </a:cxn>
              <a:cxn ang="0">
                <a:pos x="T6" y="T7"/>
              </a:cxn>
              <a:cxn ang="0">
                <a:pos x="T8" y="T9"/>
              </a:cxn>
            </a:cxnLst>
            <a:rect l="0" t="0" r="r" b="b"/>
            <a:pathLst>
              <a:path w="2728" h="1334">
                <a:moveTo>
                  <a:pt x="1710" y="0"/>
                </a:moveTo>
                <a:lnTo>
                  <a:pt x="2728" y="1334"/>
                </a:lnTo>
                <a:lnTo>
                  <a:pt x="0" y="1334"/>
                </a:lnTo>
                <a:lnTo>
                  <a:pt x="0" y="0"/>
                </a:lnTo>
                <a:lnTo>
                  <a:pt x="1710" y="0"/>
                </a:lnTo>
                <a:close/>
              </a:path>
            </a:pathLst>
          </a:custGeom>
          <a:solidFill>
            <a:schemeClr val="bg1"/>
          </a:solidFill>
          <a:ln>
            <a:noFill/>
          </a:ln>
        </p:spPr>
        <p:txBody>
          <a:bodyPr vert="horz" wrap="square" lIns="91440" tIns="45720" rIns="91440" bIns="45720" numCol="1" anchor="t" anchorCtr="0" compatLnSpc="1"/>
          <a:lstStyle/>
          <a:p>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8" name="Freeform 44"/>
          <p:cNvSpPr/>
          <p:nvPr/>
        </p:nvSpPr>
        <p:spPr bwMode="auto">
          <a:xfrm>
            <a:off x="4352237" y="0"/>
            <a:ext cx="3696437" cy="6857997"/>
          </a:xfrm>
          <a:custGeom>
            <a:avLst/>
            <a:gdLst>
              <a:gd name="T0" fmla="*/ 1018 w 1066"/>
              <a:gd name="T1" fmla="*/ 1334 h 1334"/>
              <a:gd name="T2" fmla="*/ 0 w 1066"/>
              <a:gd name="T3" fmla="*/ 0 h 1334"/>
              <a:gd name="T4" fmla="*/ 48 w 1066"/>
              <a:gd name="T5" fmla="*/ 0 h 1334"/>
              <a:gd name="T6" fmla="*/ 1066 w 1066"/>
              <a:gd name="T7" fmla="*/ 1334 h 1334"/>
              <a:gd name="T8" fmla="*/ 1018 w 1066"/>
              <a:gd name="T9" fmla="*/ 1334 h 1334"/>
            </a:gdLst>
            <a:ahLst/>
            <a:cxnLst>
              <a:cxn ang="0">
                <a:pos x="T0" y="T1"/>
              </a:cxn>
              <a:cxn ang="0">
                <a:pos x="T2" y="T3"/>
              </a:cxn>
              <a:cxn ang="0">
                <a:pos x="T4" y="T5"/>
              </a:cxn>
              <a:cxn ang="0">
                <a:pos x="T6" y="T7"/>
              </a:cxn>
              <a:cxn ang="0">
                <a:pos x="T8" y="T9"/>
              </a:cxn>
            </a:cxnLst>
            <a:rect l="0" t="0" r="r" b="b"/>
            <a:pathLst>
              <a:path w="1066" h="1334">
                <a:moveTo>
                  <a:pt x="1018" y="1334"/>
                </a:moveTo>
                <a:lnTo>
                  <a:pt x="0" y="0"/>
                </a:lnTo>
                <a:lnTo>
                  <a:pt x="48" y="0"/>
                </a:lnTo>
                <a:lnTo>
                  <a:pt x="1066" y="1334"/>
                </a:lnTo>
                <a:lnTo>
                  <a:pt x="1018" y="1334"/>
                </a:ln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 name="文本框 1"/>
          <p:cNvSpPr txBox="1"/>
          <p:nvPr/>
        </p:nvSpPr>
        <p:spPr>
          <a:xfrm>
            <a:off x="416560" y="2687320"/>
            <a:ext cx="5367020" cy="1106805"/>
          </a:xfrm>
          <a:prstGeom prst="rect">
            <a:avLst/>
          </a:prstGeom>
          <a:noFill/>
        </p:spPr>
        <p:txBody>
          <a:bodyPr wrap="square" rtlCol="0">
            <a:spAutoFit/>
          </a:bodyPr>
          <a:lstStyle/>
          <a:p>
            <a:r>
              <a:rPr lang="en-US" altLang="zh-CN" sz="6600">
                <a:solidFill>
                  <a:srgbClr val="7030A0"/>
                </a:solidFill>
                <a:latin typeface="Arial Black" panose="020B0A04020102020204" charset="0"/>
                <a:cs typeface="Arial Black" panose="020B0A04020102020204" charset="0"/>
              </a:rPr>
              <a:t>Thank you </a:t>
            </a:r>
          </a:p>
        </p:txBody>
      </p:sp>
    </p:spTree>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Lead-in</a:t>
              </a:r>
              <a:r>
                <a:rPr lang="zh-CN" altLang="en-US"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a:t>
              </a:r>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 An interview  </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4" name="Shape 553"/>
          <p:cNvSpPr/>
          <p:nvPr/>
        </p:nvSpPr>
        <p:spPr bwMode="auto">
          <a:xfrm>
            <a:off x="1991707" y="2625938"/>
            <a:ext cx="525848" cy="440112"/>
          </a:xfrm>
          <a:custGeom>
            <a:avLst/>
            <a:gdLst>
              <a:gd name="T0" fmla="*/ 285501 w 21600"/>
              <a:gd name="T1" fmla="*/ 3509 h 21600"/>
              <a:gd name="T2" fmla="*/ 384571 w 21600"/>
              <a:gd name="T3" fmla="*/ 37645 h 21600"/>
              <a:gd name="T4" fmla="*/ 462167 w 21600"/>
              <a:gd name="T5" fmla="*/ 118367 h 21600"/>
              <a:gd name="T6" fmla="*/ 462167 w 21600"/>
              <a:gd name="T7" fmla="*/ 230033 h 21600"/>
              <a:gd name="T8" fmla="*/ 384571 w 21600"/>
              <a:gd name="T9" fmla="*/ 310551 h 21600"/>
              <a:gd name="T10" fmla="*/ 237061 w 21600"/>
              <a:gd name="T11" fmla="*/ 348535 h 21600"/>
              <a:gd name="T12" fmla="*/ 192894 w 21600"/>
              <a:gd name="T13" fmla="*/ 345389 h 21600"/>
              <a:gd name="T14" fmla="*/ 77407 w 21600"/>
              <a:gd name="T15" fmla="*/ 395755 h 21600"/>
              <a:gd name="T16" fmla="*/ 57095 w 21600"/>
              <a:gd name="T17" fmla="*/ 394601 h 21600"/>
              <a:gd name="T18" fmla="*/ 56527 w 21600"/>
              <a:gd name="T19" fmla="*/ 381947 h 21600"/>
              <a:gd name="T20" fmla="*/ 82762 w 21600"/>
              <a:gd name="T21" fmla="*/ 348535 h 21600"/>
              <a:gd name="T22" fmla="*/ 57419 w 21600"/>
              <a:gd name="T23" fmla="*/ 287620 h 21600"/>
              <a:gd name="T24" fmla="*/ 7438 w 21600"/>
              <a:gd name="T25" fmla="*/ 217832 h 21600"/>
              <a:gd name="T26" fmla="*/ 12171 w 21600"/>
              <a:gd name="T27" fmla="*/ 118570 h 21600"/>
              <a:gd name="T28" fmla="*/ 90524 w 21600"/>
              <a:gd name="T29" fmla="*/ 37645 h 21600"/>
              <a:gd name="T30" fmla="*/ 189378 w 21600"/>
              <a:gd name="T31" fmla="*/ 3395 h 21600"/>
              <a:gd name="T32" fmla="*/ 237061 w 21600"/>
              <a:gd name="T33" fmla="*/ 48895 h 21600"/>
              <a:gd name="T34" fmla="*/ 156598 w 21600"/>
              <a:gd name="T35" fmla="*/ 61549 h 21600"/>
              <a:gd name="T36" fmla="*/ 84222 w 21600"/>
              <a:gd name="T37" fmla="*/ 101887 h 21600"/>
              <a:gd name="T38" fmla="*/ 48764 w 21600"/>
              <a:gd name="T39" fmla="*/ 174370 h 21600"/>
              <a:gd name="T40" fmla="*/ 81599 w 21600"/>
              <a:gd name="T41" fmla="*/ 243524 h 21600"/>
              <a:gd name="T42" fmla="*/ 147808 w 21600"/>
              <a:gd name="T43" fmla="*/ 286986 h 21600"/>
              <a:gd name="T44" fmla="*/ 161061 w 21600"/>
              <a:gd name="T45" fmla="*/ 308084 h 21600"/>
              <a:gd name="T46" fmla="*/ 208094 w 21600"/>
              <a:gd name="T47" fmla="*/ 297716 h 21600"/>
              <a:gd name="T48" fmla="*/ 317524 w 21600"/>
              <a:gd name="T49" fmla="*/ 286986 h 21600"/>
              <a:gd name="T50" fmla="*/ 390035 w 21600"/>
              <a:gd name="T51" fmla="*/ 246286 h 21600"/>
              <a:gd name="T52" fmla="*/ 425682 w 21600"/>
              <a:gd name="T53" fmla="*/ 174370 h 21600"/>
              <a:gd name="T54" fmla="*/ 390035 w 21600"/>
              <a:gd name="T55" fmla="*/ 101887 h 21600"/>
              <a:gd name="T56" fmla="*/ 317524 w 21600"/>
              <a:gd name="T57" fmla="*/ 61571 h 21600"/>
              <a:gd name="T58" fmla="*/ 237061 w 21600"/>
              <a:gd name="T59" fmla="*/ 48895 h 21600"/>
              <a:gd name="T60" fmla="*/ 576681 w 21600"/>
              <a:gd name="T61" fmla="*/ 309487 h 21600"/>
              <a:gd name="T62" fmla="*/ 526727 w 21600"/>
              <a:gd name="T63" fmla="*/ 379095 h 21600"/>
              <a:gd name="T64" fmla="*/ 501438 w 21600"/>
              <a:gd name="T65" fmla="*/ 440055 h 21600"/>
              <a:gd name="T66" fmla="*/ 527673 w 21600"/>
              <a:gd name="T67" fmla="*/ 473806 h 21600"/>
              <a:gd name="T68" fmla="*/ 526727 w 21600"/>
              <a:gd name="T69" fmla="*/ 486641 h 21600"/>
              <a:gd name="T70" fmla="*/ 506144 w 21600"/>
              <a:gd name="T71" fmla="*/ 487298 h 21600"/>
              <a:gd name="T72" fmla="*/ 391306 w 21600"/>
              <a:gd name="T73" fmla="*/ 436931 h 21600"/>
              <a:gd name="T74" fmla="*/ 347058 w 21600"/>
              <a:gd name="T75" fmla="*/ 440055 h 21600"/>
              <a:gd name="T76" fmla="*/ 197790 w 21600"/>
              <a:gd name="T77" fmla="*/ 400486 h 21600"/>
              <a:gd name="T78" fmla="*/ 237061 w 21600"/>
              <a:gd name="T79" fmla="*/ 397476 h 21600"/>
              <a:gd name="T80" fmla="*/ 417487 w 21600"/>
              <a:gd name="T81" fmla="*/ 348015 h 21600"/>
              <a:gd name="T82" fmla="*/ 508903 w 21600"/>
              <a:gd name="T83" fmla="*/ 244792 h 21600"/>
              <a:gd name="T84" fmla="*/ 521101 w 21600"/>
              <a:gd name="T85" fmla="*/ 148677 h 21600"/>
              <a:gd name="T86" fmla="*/ 584200 w 21600"/>
              <a:gd name="T87" fmla="*/ 265889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extrusionOk="0">
                <a:moveTo>
                  <a:pt x="8765" y="0"/>
                </a:moveTo>
                <a:cubicBezTo>
                  <a:pt x="9365" y="0"/>
                  <a:pt x="9963" y="51"/>
                  <a:pt x="10556" y="155"/>
                </a:cubicBezTo>
                <a:cubicBezTo>
                  <a:pt x="11152" y="260"/>
                  <a:pt x="11733" y="418"/>
                  <a:pt x="12303" y="632"/>
                </a:cubicBezTo>
                <a:cubicBezTo>
                  <a:pt x="12950" y="898"/>
                  <a:pt x="13588" y="1240"/>
                  <a:pt x="14219" y="1663"/>
                </a:cubicBezTo>
                <a:cubicBezTo>
                  <a:pt x="14850" y="2087"/>
                  <a:pt x="15412" y="2598"/>
                  <a:pt x="15904" y="3199"/>
                </a:cubicBezTo>
                <a:cubicBezTo>
                  <a:pt x="16396" y="3798"/>
                  <a:pt x="16791" y="4475"/>
                  <a:pt x="17088" y="5229"/>
                </a:cubicBezTo>
                <a:cubicBezTo>
                  <a:pt x="17382" y="5989"/>
                  <a:pt x="17530" y="6813"/>
                  <a:pt x="17530" y="7703"/>
                </a:cubicBezTo>
                <a:cubicBezTo>
                  <a:pt x="17530" y="8586"/>
                  <a:pt x="17382" y="9408"/>
                  <a:pt x="17088" y="10162"/>
                </a:cubicBezTo>
                <a:cubicBezTo>
                  <a:pt x="16791" y="10921"/>
                  <a:pt x="16396" y="11596"/>
                  <a:pt x="15904" y="12186"/>
                </a:cubicBezTo>
                <a:cubicBezTo>
                  <a:pt x="15412" y="12776"/>
                  <a:pt x="14850" y="13287"/>
                  <a:pt x="14219" y="13719"/>
                </a:cubicBezTo>
                <a:cubicBezTo>
                  <a:pt x="13588" y="14152"/>
                  <a:pt x="12950" y="14499"/>
                  <a:pt x="12303" y="14758"/>
                </a:cubicBezTo>
                <a:cubicBezTo>
                  <a:pt x="11147" y="15185"/>
                  <a:pt x="9968" y="15397"/>
                  <a:pt x="8765" y="15397"/>
                </a:cubicBezTo>
                <a:cubicBezTo>
                  <a:pt x="8487" y="15397"/>
                  <a:pt x="8214" y="15382"/>
                  <a:pt x="7948" y="15354"/>
                </a:cubicBezTo>
                <a:cubicBezTo>
                  <a:pt x="7683" y="15329"/>
                  <a:pt x="7409" y="15298"/>
                  <a:pt x="7132" y="15258"/>
                </a:cubicBezTo>
                <a:cubicBezTo>
                  <a:pt x="6007" y="16294"/>
                  <a:pt x="4743" y="16995"/>
                  <a:pt x="3347" y="17353"/>
                </a:cubicBezTo>
                <a:cubicBezTo>
                  <a:pt x="3196" y="17393"/>
                  <a:pt x="3034" y="17435"/>
                  <a:pt x="2862" y="17483"/>
                </a:cubicBezTo>
                <a:cubicBezTo>
                  <a:pt x="2688" y="17534"/>
                  <a:pt x="2521" y="17559"/>
                  <a:pt x="2354" y="17559"/>
                </a:cubicBezTo>
                <a:cubicBezTo>
                  <a:pt x="2264" y="17559"/>
                  <a:pt x="2182" y="17514"/>
                  <a:pt x="2111" y="17432"/>
                </a:cubicBezTo>
                <a:cubicBezTo>
                  <a:pt x="2041" y="17342"/>
                  <a:pt x="2005" y="17238"/>
                  <a:pt x="2005" y="17110"/>
                </a:cubicBezTo>
                <a:cubicBezTo>
                  <a:pt x="2005" y="17023"/>
                  <a:pt x="2034" y="16944"/>
                  <a:pt x="2090" y="16873"/>
                </a:cubicBezTo>
                <a:cubicBezTo>
                  <a:pt x="2147" y="16808"/>
                  <a:pt x="2196" y="16746"/>
                  <a:pt x="2241" y="16693"/>
                </a:cubicBezTo>
                <a:cubicBezTo>
                  <a:pt x="2624" y="16235"/>
                  <a:pt x="2897" y="15803"/>
                  <a:pt x="3060" y="15397"/>
                </a:cubicBezTo>
                <a:cubicBezTo>
                  <a:pt x="3220" y="14987"/>
                  <a:pt x="3354" y="14465"/>
                  <a:pt x="3458" y="13813"/>
                </a:cubicBezTo>
                <a:cubicBezTo>
                  <a:pt x="2985" y="13499"/>
                  <a:pt x="2540" y="13129"/>
                  <a:pt x="2123" y="12706"/>
                </a:cubicBezTo>
                <a:cubicBezTo>
                  <a:pt x="1706" y="12279"/>
                  <a:pt x="1342" y="11811"/>
                  <a:pt x="1024" y="11300"/>
                </a:cubicBezTo>
                <a:cubicBezTo>
                  <a:pt x="711" y="10786"/>
                  <a:pt x="459" y="10229"/>
                  <a:pt x="275" y="9623"/>
                </a:cubicBezTo>
                <a:cubicBezTo>
                  <a:pt x="92" y="9021"/>
                  <a:pt x="0" y="8383"/>
                  <a:pt x="0" y="7703"/>
                </a:cubicBezTo>
                <a:cubicBezTo>
                  <a:pt x="0" y="6822"/>
                  <a:pt x="151" y="6000"/>
                  <a:pt x="450" y="5238"/>
                </a:cubicBezTo>
                <a:cubicBezTo>
                  <a:pt x="751" y="4478"/>
                  <a:pt x="1151" y="3798"/>
                  <a:pt x="1650" y="3199"/>
                </a:cubicBezTo>
                <a:cubicBezTo>
                  <a:pt x="2149" y="2598"/>
                  <a:pt x="2716" y="2087"/>
                  <a:pt x="3347" y="1663"/>
                </a:cubicBezTo>
                <a:cubicBezTo>
                  <a:pt x="3978" y="1239"/>
                  <a:pt x="4616" y="898"/>
                  <a:pt x="5261" y="632"/>
                </a:cubicBezTo>
                <a:cubicBezTo>
                  <a:pt x="5832" y="409"/>
                  <a:pt x="6412" y="249"/>
                  <a:pt x="7002" y="150"/>
                </a:cubicBezTo>
                <a:cubicBezTo>
                  <a:pt x="7591" y="48"/>
                  <a:pt x="8179" y="0"/>
                  <a:pt x="8765" y="0"/>
                </a:cubicBezTo>
                <a:moveTo>
                  <a:pt x="8765" y="2160"/>
                </a:moveTo>
                <a:cubicBezTo>
                  <a:pt x="8269" y="2160"/>
                  <a:pt x="7774" y="2202"/>
                  <a:pt x="7278" y="2282"/>
                </a:cubicBezTo>
                <a:cubicBezTo>
                  <a:pt x="6783" y="2366"/>
                  <a:pt x="6287" y="2510"/>
                  <a:pt x="5790" y="2719"/>
                </a:cubicBezTo>
                <a:cubicBezTo>
                  <a:pt x="5348" y="2877"/>
                  <a:pt x="4886" y="3112"/>
                  <a:pt x="4411" y="3419"/>
                </a:cubicBezTo>
                <a:cubicBezTo>
                  <a:pt x="3933" y="3727"/>
                  <a:pt x="3502" y="4086"/>
                  <a:pt x="3114" y="4501"/>
                </a:cubicBezTo>
                <a:cubicBezTo>
                  <a:pt x="2728" y="4916"/>
                  <a:pt x="2413" y="5390"/>
                  <a:pt x="2168" y="5927"/>
                </a:cubicBezTo>
                <a:cubicBezTo>
                  <a:pt x="1925" y="6463"/>
                  <a:pt x="1803" y="7056"/>
                  <a:pt x="1803" y="7703"/>
                </a:cubicBezTo>
                <a:cubicBezTo>
                  <a:pt x="1803" y="8355"/>
                  <a:pt x="1916" y="8925"/>
                  <a:pt x="2147" y="9422"/>
                </a:cubicBezTo>
                <a:cubicBezTo>
                  <a:pt x="2375" y="9919"/>
                  <a:pt x="2667" y="10363"/>
                  <a:pt x="3017" y="10758"/>
                </a:cubicBezTo>
                <a:cubicBezTo>
                  <a:pt x="3373" y="11156"/>
                  <a:pt x="3764" y="11509"/>
                  <a:pt x="4197" y="11811"/>
                </a:cubicBezTo>
                <a:cubicBezTo>
                  <a:pt x="4630" y="12122"/>
                  <a:pt x="5051" y="12407"/>
                  <a:pt x="5465" y="12678"/>
                </a:cubicBezTo>
                <a:lnTo>
                  <a:pt x="5239" y="14177"/>
                </a:lnTo>
                <a:cubicBezTo>
                  <a:pt x="5486" y="14019"/>
                  <a:pt x="5724" y="13827"/>
                  <a:pt x="5955" y="13610"/>
                </a:cubicBezTo>
                <a:cubicBezTo>
                  <a:pt x="6183" y="13395"/>
                  <a:pt x="6407" y="13189"/>
                  <a:pt x="6626" y="12989"/>
                </a:cubicBezTo>
                <a:cubicBezTo>
                  <a:pt x="6979" y="13042"/>
                  <a:pt x="7334" y="13099"/>
                  <a:pt x="7694" y="13152"/>
                </a:cubicBezTo>
                <a:cubicBezTo>
                  <a:pt x="8057" y="13209"/>
                  <a:pt x="8412" y="13232"/>
                  <a:pt x="8765" y="13232"/>
                </a:cubicBezTo>
                <a:cubicBezTo>
                  <a:pt x="9780" y="13232"/>
                  <a:pt x="10771" y="13048"/>
                  <a:pt x="11740" y="12678"/>
                </a:cubicBezTo>
                <a:cubicBezTo>
                  <a:pt x="12197" y="12517"/>
                  <a:pt x="12665" y="12280"/>
                  <a:pt x="13138" y="11978"/>
                </a:cubicBezTo>
                <a:cubicBezTo>
                  <a:pt x="13609" y="11670"/>
                  <a:pt x="14040" y="11306"/>
                  <a:pt x="14421" y="10880"/>
                </a:cubicBezTo>
                <a:cubicBezTo>
                  <a:pt x="14805" y="10459"/>
                  <a:pt x="15120" y="9982"/>
                  <a:pt x="15370" y="9454"/>
                </a:cubicBezTo>
                <a:cubicBezTo>
                  <a:pt x="15617" y="8929"/>
                  <a:pt x="15739" y="8344"/>
                  <a:pt x="15739" y="7703"/>
                </a:cubicBezTo>
                <a:cubicBezTo>
                  <a:pt x="15739" y="7057"/>
                  <a:pt x="15617" y="6464"/>
                  <a:pt x="15370" y="5927"/>
                </a:cubicBezTo>
                <a:cubicBezTo>
                  <a:pt x="15120" y="5391"/>
                  <a:pt x="14805" y="4916"/>
                  <a:pt x="14421" y="4501"/>
                </a:cubicBezTo>
                <a:cubicBezTo>
                  <a:pt x="14040" y="4086"/>
                  <a:pt x="13611" y="3728"/>
                  <a:pt x="13143" y="3420"/>
                </a:cubicBezTo>
                <a:cubicBezTo>
                  <a:pt x="12675" y="3112"/>
                  <a:pt x="12206" y="2878"/>
                  <a:pt x="11740" y="2720"/>
                </a:cubicBezTo>
                <a:cubicBezTo>
                  <a:pt x="11267" y="2511"/>
                  <a:pt x="10780" y="2367"/>
                  <a:pt x="10281" y="2282"/>
                </a:cubicBezTo>
                <a:cubicBezTo>
                  <a:pt x="9782" y="2202"/>
                  <a:pt x="9278" y="2160"/>
                  <a:pt x="8765" y="2160"/>
                </a:cubicBezTo>
                <a:moveTo>
                  <a:pt x="21600" y="11746"/>
                </a:moveTo>
                <a:cubicBezTo>
                  <a:pt x="21600" y="12429"/>
                  <a:pt x="21506" y="13076"/>
                  <a:pt x="21322" y="13672"/>
                </a:cubicBezTo>
                <a:cubicBezTo>
                  <a:pt x="21139" y="14273"/>
                  <a:pt x="20889" y="14829"/>
                  <a:pt x="20574" y="15340"/>
                </a:cubicBezTo>
                <a:cubicBezTo>
                  <a:pt x="20258" y="15854"/>
                  <a:pt x="19891" y="16323"/>
                  <a:pt x="19475" y="16747"/>
                </a:cubicBezTo>
                <a:cubicBezTo>
                  <a:pt x="19058" y="17173"/>
                  <a:pt x="18613" y="17543"/>
                  <a:pt x="18140" y="17856"/>
                </a:cubicBezTo>
                <a:cubicBezTo>
                  <a:pt x="18246" y="18506"/>
                  <a:pt x="18378" y="19031"/>
                  <a:pt x="18540" y="19440"/>
                </a:cubicBezTo>
                <a:cubicBezTo>
                  <a:pt x="18703" y="19841"/>
                  <a:pt x="18973" y="20276"/>
                  <a:pt x="19357" y="20736"/>
                </a:cubicBezTo>
                <a:cubicBezTo>
                  <a:pt x="19402" y="20790"/>
                  <a:pt x="19453" y="20858"/>
                  <a:pt x="19510" y="20931"/>
                </a:cubicBezTo>
                <a:cubicBezTo>
                  <a:pt x="19566" y="21007"/>
                  <a:pt x="19592" y="21092"/>
                  <a:pt x="19592" y="21182"/>
                </a:cubicBezTo>
                <a:cubicBezTo>
                  <a:pt x="19592" y="21326"/>
                  <a:pt x="19555" y="21431"/>
                  <a:pt x="19475" y="21498"/>
                </a:cubicBezTo>
                <a:cubicBezTo>
                  <a:pt x="19397" y="21569"/>
                  <a:pt x="19305" y="21600"/>
                  <a:pt x="19199" y="21600"/>
                </a:cubicBezTo>
                <a:cubicBezTo>
                  <a:pt x="19049" y="21600"/>
                  <a:pt x="18889" y="21572"/>
                  <a:pt x="18714" y="21527"/>
                </a:cubicBezTo>
                <a:cubicBezTo>
                  <a:pt x="18543" y="21473"/>
                  <a:pt x="18387" y="21433"/>
                  <a:pt x="18253" y="21397"/>
                </a:cubicBezTo>
                <a:cubicBezTo>
                  <a:pt x="16855" y="21027"/>
                  <a:pt x="15593" y="20329"/>
                  <a:pt x="14468" y="19302"/>
                </a:cubicBezTo>
                <a:cubicBezTo>
                  <a:pt x="14191" y="19338"/>
                  <a:pt x="13917" y="19369"/>
                  <a:pt x="13652" y="19395"/>
                </a:cubicBezTo>
                <a:cubicBezTo>
                  <a:pt x="13383" y="19423"/>
                  <a:pt x="13113" y="19440"/>
                  <a:pt x="12832" y="19440"/>
                </a:cubicBezTo>
                <a:cubicBezTo>
                  <a:pt x="11865" y="19440"/>
                  <a:pt x="10909" y="19293"/>
                  <a:pt x="9973" y="19002"/>
                </a:cubicBezTo>
                <a:cubicBezTo>
                  <a:pt x="9031" y="18717"/>
                  <a:pt x="8146" y="18279"/>
                  <a:pt x="7313" y="17692"/>
                </a:cubicBezTo>
                <a:lnTo>
                  <a:pt x="7617" y="17475"/>
                </a:lnTo>
                <a:cubicBezTo>
                  <a:pt x="8000" y="17531"/>
                  <a:pt x="8382" y="17559"/>
                  <a:pt x="8765" y="17559"/>
                </a:cubicBezTo>
                <a:cubicBezTo>
                  <a:pt x="10246" y="17559"/>
                  <a:pt x="11677" y="17280"/>
                  <a:pt x="13058" y="16721"/>
                </a:cubicBezTo>
                <a:cubicBezTo>
                  <a:pt x="13892" y="16388"/>
                  <a:pt x="14685" y="15936"/>
                  <a:pt x="15436" y="15374"/>
                </a:cubicBezTo>
                <a:cubicBezTo>
                  <a:pt x="16186" y="14812"/>
                  <a:pt x="16853" y="14149"/>
                  <a:pt x="17432" y="13381"/>
                </a:cubicBezTo>
                <a:cubicBezTo>
                  <a:pt x="18008" y="12618"/>
                  <a:pt x="18470" y="11760"/>
                  <a:pt x="18816" y="10814"/>
                </a:cubicBezTo>
                <a:cubicBezTo>
                  <a:pt x="19162" y="9865"/>
                  <a:pt x="19336" y="8832"/>
                  <a:pt x="19336" y="7703"/>
                </a:cubicBezTo>
                <a:cubicBezTo>
                  <a:pt x="19336" y="7333"/>
                  <a:pt x="19312" y="6957"/>
                  <a:pt x="19267" y="6568"/>
                </a:cubicBezTo>
                <a:cubicBezTo>
                  <a:pt x="19943" y="7217"/>
                  <a:pt x="20501" y="7979"/>
                  <a:pt x="20941" y="8855"/>
                </a:cubicBezTo>
                <a:cubicBezTo>
                  <a:pt x="21379" y="9727"/>
                  <a:pt x="21600" y="10693"/>
                  <a:pt x="21600" y="1174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7147" tIns="17147" rIns="17147" bIns="17147" anchor="ctr"/>
          <a:lstStyle/>
          <a:p>
            <a:endParaRPr lang="zh-CN" altLang="en-US" sz="144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 name="椭圆 1"/>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5" name="媒体1">
            <a:hlinkClick r:id="" action="ppaction://media"/>
            <a:extLst>
              <a:ext uri="{FF2B5EF4-FFF2-40B4-BE49-F238E27FC236}">
                <a16:creationId xmlns:a16="http://schemas.microsoft.com/office/drawing/2014/main" id="{3560DDAA-4A49-4EBA-A530-811A3A170F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1521" y="1031686"/>
            <a:ext cx="10095865" cy="540085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8686" y="337352"/>
            <a:ext cx="12569372" cy="6733741"/>
            <a:chOff x="-188686" y="337352"/>
            <a:chExt cx="12569372" cy="6733741"/>
          </a:xfrm>
        </p:grpSpPr>
        <p:cxnSp>
          <p:nvCxnSpPr>
            <p:cNvPr id="13" name="直接连接符 12"/>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7"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8" name="椭圆 17"/>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6" name="椭圆 15"/>
            <p:cNvSpPr/>
            <p:nvPr/>
          </p:nvSpPr>
          <p:spPr>
            <a:xfrm>
              <a:off x="-188686" y="6596381"/>
              <a:ext cx="12569372" cy="47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5" name="矩形 4"/>
          <p:cNvSpPr/>
          <p:nvPr/>
        </p:nvSpPr>
        <p:spPr>
          <a:xfrm>
            <a:off x="218844" y="1696830"/>
            <a:ext cx="4825347" cy="4395209"/>
          </a:xfrm>
          <a:prstGeom prst="rect">
            <a:avLst/>
          </a:prstGeom>
          <a:blipFill rotWithShape="1">
            <a:blip r:embed="rId2"/>
            <a:stretch>
              <a:fillRect t="-32522" b="-325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文本框 8"/>
          <p:cNvSpPr txBox="1">
            <a:spLocks noChangeArrowheads="1"/>
          </p:cNvSpPr>
          <p:nvPr/>
        </p:nvSpPr>
        <p:spPr bwMode="auto">
          <a:xfrm>
            <a:off x="5631815" y="1927860"/>
            <a:ext cx="717867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sz="1300">
                <a:solidFill>
                  <a:schemeClr val="tx1"/>
                </a:solidFill>
                <a:latin typeface="Lao UI" panose="020B0502040204020203" pitchFamily="34" charset="0"/>
                <a:ea typeface="微软雅黑" panose="020B0503020204020204" pitchFamily="34" charset="-122"/>
              </a:defRPr>
            </a:lvl1pPr>
            <a:lvl2pPr eaLnBrk="0" hangingPunct="0">
              <a:defRPr sz="1300">
                <a:solidFill>
                  <a:schemeClr val="tx1"/>
                </a:solidFill>
                <a:latin typeface="Lao UI" panose="020B0502040204020203" pitchFamily="34" charset="0"/>
                <a:ea typeface="微软雅黑" panose="020B0503020204020204" pitchFamily="34" charset="-122"/>
              </a:defRPr>
            </a:lvl2pPr>
            <a:lvl3pPr eaLnBrk="0" hangingPunct="0">
              <a:defRPr sz="1300">
                <a:solidFill>
                  <a:schemeClr val="tx1"/>
                </a:solidFill>
                <a:latin typeface="Lao UI" panose="020B0502040204020203" pitchFamily="34" charset="0"/>
                <a:ea typeface="微软雅黑" panose="020B0503020204020204" pitchFamily="34" charset="-122"/>
              </a:defRPr>
            </a:lvl3pPr>
            <a:lvl4pPr eaLnBrk="0" hangingPunct="0">
              <a:defRPr sz="1300">
                <a:solidFill>
                  <a:schemeClr val="tx1"/>
                </a:solidFill>
                <a:latin typeface="Lao UI" panose="020B0502040204020203" pitchFamily="34" charset="0"/>
                <a:ea typeface="微软雅黑" panose="020B0503020204020204" pitchFamily="34" charset="-122"/>
              </a:defRPr>
            </a:lvl4pPr>
            <a:lvl5pPr eaLnBrk="0" hangingPunct="0">
              <a:defRPr sz="1300">
                <a:solidFill>
                  <a:schemeClr val="tx1"/>
                </a:solidFill>
                <a:latin typeface="Lao UI" panose="020B0502040204020203" pitchFamily="34" charset="0"/>
                <a:ea typeface="微软雅黑" panose="020B0503020204020204" pitchFamily="34"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Lao UI" panose="020B0502040204020203" pitchFamily="34" charset="0"/>
                <a:ea typeface="微软雅黑" panose="020B0503020204020204" pitchFamily="34"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Lao UI" panose="020B0502040204020203" pitchFamily="34" charset="0"/>
                <a:ea typeface="微软雅黑" panose="020B0503020204020204" pitchFamily="34"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Lao UI" panose="020B0502040204020203" pitchFamily="34" charset="0"/>
                <a:ea typeface="微软雅黑" panose="020B0503020204020204" pitchFamily="34"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Lao UI" panose="020B0502040204020203" pitchFamily="34" charset="0"/>
                <a:ea typeface="微软雅黑" panose="020B0503020204020204" pitchFamily="34" charset="-122"/>
              </a:defRPr>
            </a:lvl9pPr>
          </a:lstStyle>
          <a:p>
            <a:pPr eaLnBrk="1" hangingPunct="1"/>
            <a:r>
              <a:rPr lang="en-US" altLang="zh-CN" sz="3600" b="1" i="1" dirty="0">
                <a:solidFill>
                  <a:schemeClr val="accent2"/>
                </a:solidFill>
                <a:latin typeface="Arial" panose="020B0604020202020204" pitchFamily="34" charset="0"/>
                <a:cs typeface="Arial" panose="020B0604020202020204" pitchFamily="34" charset="0"/>
                <a:sym typeface="思源黑体" panose="020B0500000000000000" pitchFamily="34" charset="-122"/>
              </a:rPr>
              <a:t>Do you think it’s necessary </a:t>
            </a:r>
          </a:p>
          <a:p>
            <a:pPr eaLnBrk="1" hangingPunct="1"/>
            <a:r>
              <a:rPr lang="en-US" altLang="zh-CN" sz="3600" b="1" i="1" dirty="0">
                <a:solidFill>
                  <a:schemeClr val="accent2"/>
                </a:solidFill>
                <a:latin typeface="Arial" panose="020B0604020202020204" pitchFamily="34" charset="0"/>
                <a:cs typeface="Arial" panose="020B0604020202020204" pitchFamily="34" charset="0"/>
                <a:sym typeface="思源黑体" panose="020B0500000000000000" pitchFamily="34" charset="-122"/>
              </a:rPr>
              <a:t>to study abroad? And why? </a:t>
            </a:r>
          </a:p>
        </p:txBody>
      </p:sp>
      <p:sp>
        <p:nvSpPr>
          <p:cNvPr id="39" name="TextBox 115"/>
          <p:cNvSpPr txBox="1"/>
          <p:nvPr/>
        </p:nvSpPr>
        <p:spPr>
          <a:xfrm>
            <a:off x="1159419" y="172810"/>
            <a:ext cx="4646295"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Pre-reading  </a:t>
            </a:r>
          </a:p>
        </p:txBody>
      </p:sp>
    </p:spTree>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61610" y="-105955"/>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Skim for text type  </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pic>
        <p:nvPicPr>
          <p:cNvPr id="2" name="图片 1" descr="2BDF9A06-2861-4036-9894-D6BBAD80AA5D"/>
          <p:cNvPicPr>
            <a:picLocks noChangeAspect="1"/>
          </p:cNvPicPr>
          <p:nvPr/>
        </p:nvPicPr>
        <p:blipFill>
          <a:blip r:embed="rId2"/>
          <a:stretch>
            <a:fillRect/>
          </a:stretch>
        </p:blipFill>
        <p:spPr>
          <a:xfrm>
            <a:off x="3139440" y="587375"/>
            <a:ext cx="4987290" cy="6270625"/>
          </a:xfrm>
          <a:prstGeom prst="rect">
            <a:avLst/>
          </a:prstGeom>
        </p:spPr>
      </p:pic>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5"/>
          <p:cNvSpPr txBox="1"/>
          <p:nvPr/>
        </p:nvSpPr>
        <p:spPr>
          <a:xfrm>
            <a:off x="76200" y="317500"/>
            <a:ext cx="3418205" cy="768350"/>
          </a:xfrm>
          <a:prstGeom prst="rect">
            <a:avLst/>
          </a:prstGeom>
          <a:noFill/>
        </p:spPr>
        <p:txBody>
          <a:bodyPr wrap="square" rtlCol="0">
            <a:spAutoFit/>
          </a:bodyPr>
          <a:lstStyle/>
          <a:p>
            <a:pPr lvl="0" algn="l"/>
            <a:r>
              <a:rPr lang="en-US" altLang="zh-CN" sz="4400" b="1" dirty="0">
                <a:solidFill>
                  <a:schemeClr val="accent6"/>
                </a:solidFill>
                <a:latin typeface="Berlin Sans FB Demi" panose="020E0802020502020306" charset="0"/>
                <a:ea typeface="方正粗黑宋简体" panose="02000000000000000000" charset="-122"/>
                <a:cs typeface="Berlin Sans FB Demi" panose="020E0802020502020306" charset="0"/>
                <a:sym typeface="思源黑体" panose="020B0500000000000000" pitchFamily="34" charset="-122"/>
              </a:rPr>
              <a:t> Text type</a:t>
            </a:r>
            <a:r>
              <a:rPr lang="en-US" altLang="zh-CN" sz="4400" b="1" dirty="0">
                <a:solidFill>
                  <a:schemeClr val="accent6"/>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  </a:t>
            </a:r>
          </a:p>
        </p:txBody>
      </p:sp>
      <p:pic>
        <p:nvPicPr>
          <p:cNvPr id="2" name="图片 1" descr="2BDF9A06-2861-4036-9894-D6BBAD80AA5D"/>
          <p:cNvPicPr>
            <a:picLocks noChangeAspect="1"/>
          </p:cNvPicPr>
          <p:nvPr/>
        </p:nvPicPr>
        <p:blipFill>
          <a:blip r:embed="rId2"/>
          <a:stretch>
            <a:fillRect/>
          </a:stretch>
        </p:blipFill>
        <p:spPr>
          <a:xfrm>
            <a:off x="3340735" y="-89535"/>
            <a:ext cx="5850255" cy="6858000"/>
          </a:xfrm>
          <a:prstGeom prst="rect">
            <a:avLst/>
          </a:prstGeom>
        </p:spPr>
      </p:pic>
      <p:sp>
        <p:nvSpPr>
          <p:cNvPr id="3" name="矩形 2"/>
          <p:cNvSpPr/>
          <p:nvPr/>
        </p:nvSpPr>
        <p:spPr>
          <a:xfrm>
            <a:off x="3494405" y="529590"/>
            <a:ext cx="715645" cy="344805"/>
          </a:xfrm>
          <a:prstGeom prst="rect">
            <a:avLst/>
          </a:prstGeom>
          <a:noFill/>
          <a:ln w="5715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494405" y="6347460"/>
            <a:ext cx="1788160" cy="344805"/>
          </a:xfrm>
          <a:prstGeom prst="rect">
            <a:avLst/>
          </a:prstGeom>
          <a:noFill/>
          <a:ln w="57150">
            <a:gradFill>
              <a:gsLst>
                <a:gs pos="0">
                  <a:srgbClr val="7B32B2"/>
                </a:gs>
                <a:gs pos="100000">
                  <a:srgbClr val="401A5D"/>
                </a:gs>
              </a:gsLs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278245" y="6347460"/>
            <a:ext cx="1788160" cy="344805"/>
          </a:xfrm>
          <a:prstGeom prst="rect">
            <a:avLst/>
          </a:prstGeom>
          <a:noFill/>
          <a:ln w="57150">
            <a:gradFill>
              <a:gsLst>
                <a:gs pos="0">
                  <a:srgbClr val="7B32B2"/>
                </a:gs>
                <a:gs pos="100000">
                  <a:srgbClr val="401A5D"/>
                </a:gs>
              </a:gsLs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534410" y="1026795"/>
            <a:ext cx="2743835" cy="5015865"/>
          </a:xfrm>
          <a:prstGeom prst="rect">
            <a:avLst/>
          </a:prstGeom>
          <a:solidFill>
            <a:schemeClr val="accent3">
              <a:alpha val="63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p:txBody>
      </p:sp>
      <p:sp>
        <p:nvSpPr>
          <p:cNvPr id="4" name="矩形 3"/>
          <p:cNvSpPr/>
          <p:nvPr/>
        </p:nvSpPr>
        <p:spPr>
          <a:xfrm>
            <a:off x="6318250" y="529590"/>
            <a:ext cx="727710" cy="344805"/>
          </a:xfrm>
          <a:prstGeom prst="rect">
            <a:avLst/>
          </a:prstGeom>
          <a:noFill/>
          <a:ln w="5715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318250" y="951865"/>
            <a:ext cx="2743835" cy="5015865"/>
          </a:xfrm>
          <a:prstGeom prst="rect">
            <a:avLst/>
          </a:prstGeom>
          <a:solidFill>
            <a:schemeClr val="accent3">
              <a:alpha val="63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a:p>
            <a:pPr algn="ctr" fontAlgn="base"/>
            <a:endParaRPr lang="en-US" altLang="zh-CN" sz="4000" b="1" strike="noStrike" noProof="1">
              <a:latin typeface="Berlin Sans FB Demi" panose="020E0802020502020306" charset="0"/>
              <a:cs typeface="Berlin Sans FB Demi" panose="020E0802020502020306" charset="0"/>
            </a:endParaRPr>
          </a:p>
        </p:txBody>
      </p:sp>
      <p:sp>
        <p:nvSpPr>
          <p:cNvPr id="9" name="左箭头标注 8"/>
          <p:cNvSpPr/>
          <p:nvPr/>
        </p:nvSpPr>
        <p:spPr>
          <a:xfrm rot="21240000">
            <a:off x="7230110" y="271145"/>
            <a:ext cx="3086100" cy="595630"/>
          </a:xfrm>
          <a:prstGeom prst="leftArrowCallout">
            <a:avLst>
              <a:gd name="adj1" fmla="val 5900"/>
              <a:gd name="adj2" fmla="val 15531"/>
              <a:gd name="adj3" fmla="val 19114"/>
              <a:gd name="adj4" fmla="val 8489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sp>
        <p:nvSpPr>
          <p:cNvPr id="10" name="文本框 9"/>
          <p:cNvSpPr txBox="1"/>
          <p:nvPr/>
        </p:nvSpPr>
        <p:spPr>
          <a:xfrm rot="21180000">
            <a:off x="7769860" y="286385"/>
            <a:ext cx="2896870" cy="45021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auto">
              <a:lnSpc>
                <a:spcPts val="2800"/>
              </a:lnSpc>
            </a:pPr>
            <a:r>
              <a:rPr lang="en-US" altLang="zh-CN" sz="3200" b="1" strike="noStrike" noProof="1">
                <a:solidFill>
                  <a:srgbClr val="00B0F0"/>
                </a:solidFill>
                <a:latin typeface="Berlin Sans FB Demi" panose="020E0802020502020306" charset="0"/>
                <a:cs typeface="Berlin Sans FB Demi" panose="020E0802020502020306" charset="0"/>
              </a:rPr>
              <a:t>Salutation</a:t>
            </a:r>
          </a:p>
        </p:txBody>
      </p:sp>
      <p:sp>
        <p:nvSpPr>
          <p:cNvPr id="11" name="左箭头标注 10"/>
          <p:cNvSpPr/>
          <p:nvPr/>
        </p:nvSpPr>
        <p:spPr>
          <a:xfrm rot="21240000">
            <a:off x="9089073" y="2484120"/>
            <a:ext cx="2341563" cy="595313"/>
          </a:xfrm>
          <a:prstGeom prst="leftArrowCallout">
            <a:avLst>
              <a:gd name="adj1" fmla="val 5900"/>
              <a:gd name="adj2" fmla="val 15531"/>
              <a:gd name="adj3" fmla="val 19114"/>
              <a:gd name="adj4" fmla="val 84891"/>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sp>
        <p:nvSpPr>
          <p:cNvPr id="17" name="左箭头标注 16"/>
          <p:cNvSpPr/>
          <p:nvPr/>
        </p:nvSpPr>
        <p:spPr>
          <a:xfrm rot="21240000">
            <a:off x="7954010" y="5711825"/>
            <a:ext cx="4200525" cy="929640"/>
          </a:xfrm>
          <a:prstGeom prst="leftArrowCallout">
            <a:avLst>
              <a:gd name="adj1" fmla="val 5900"/>
              <a:gd name="adj2" fmla="val 15531"/>
              <a:gd name="adj3" fmla="val 19114"/>
              <a:gd name="adj4" fmla="val 84891"/>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sp>
        <p:nvSpPr>
          <p:cNvPr id="20" name="文本框 19"/>
          <p:cNvSpPr txBox="1"/>
          <p:nvPr/>
        </p:nvSpPr>
        <p:spPr>
          <a:xfrm rot="21180000">
            <a:off x="8687435" y="5715635"/>
            <a:ext cx="3676650" cy="80899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auto">
              <a:lnSpc>
                <a:spcPts val="2800"/>
              </a:lnSpc>
            </a:pPr>
            <a:r>
              <a:rPr lang="en-US" altLang="zh-CN" sz="3200" b="1" strike="noStrike" noProof="1">
                <a:solidFill>
                  <a:srgbClr val="7030A0"/>
                </a:solidFill>
                <a:latin typeface="Berlin Sans FB Demi" panose="020E0802020502020306" charset="0"/>
                <a:cs typeface="Berlin Sans FB Demi" panose="020E0802020502020306" charset="0"/>
              </a:rPr>
              <a:t>Complimentary Close</a:t>
            </a:r>
          </a:p>
        </p:txBody>
      </p:sp>
      <p:sp>
        <p:nvSpPr>
          <p:cNvPr id="22" name="TextBox 115"/>
          <p:cNvSpPr txBox="1"/>
          <p:nvPr/>
        </p:nvSpPr>
        <p:spPr>
          <a:xfrm>
            <a:off x="179705" y="2021205"/>
            <a:ext cx="4070350" cy="2122805"/>
          </a:xfrm>
          <a:prstGeom prst="rect">
            <a:avLst/>
          </a:prstGeom>
          <a:noFill/>
        </p:spPr>
        <p:txBody>
          <a:bodyPr wrap="square" rtlCol="0">
            <a:spAutoFit/>
          </a:bodyPr>
          <a:lstStyle/>
          <a:p>
            <a:pPr lvl="0" algn="l"/>
            <a:r>
              <a:rPr lang="en-US" altLang="zh-CN" sz="4400" b="1" dirty="0">
                <a:solidFill>
                  <a:schemeClr val="accent6"/>
                </a:solidFill>
                <a:latin typeface="Berlin Sans FB Demi" panose="020E0802020502020306" charset="0"/>
                <a:ea typeface="方正粗黑宋简体" panose="02000000000000000000" charset="-122"/>
                <a:cs typeface="Berlin Sans FB Demi" panose="020E0802020502020306" charset="0"/>
                <a:sym typeface="思源黑体" panose="020B0500000000000000" pitchFamily="34" charset="-122"/>
              </a:rPr>
              <a:t>Two Letters</a:t>
            </a:r>
          </a:p>
          <a:p>
            <a:pPr lvl="0" algn="l"/>
            <a:endParaRPr lang="en-US" altLang="zh-CN" sz="4400" b="1" dirty="0">
              <a:solidFill>
                <a:schemeClr val="accent6"/>
              </a:solidFill>
              <a:latin typeface="Berlin Sans FB Demi" panose="020E0802020502020306" charset="0"/>
              <a:ea typeface="方正粗黑宋简体" panose="02000000000000000000" charset="-122"/>
              <a:cs typeface="Berlin Sans FB Demi" panose="020E0802020502020306" charset="0"/>
              <a:sym typeface="思源黑体" panose="020B0500000000000000" pitchFamily="34" charset="-122"/>
            </a:endParaRPr>
          </a:p>
          <a:p>
            <a:pPr lvl="0" algn="l"/>
            <a:r>
              <a:rPr lang="en-US" altLang="zh-CN" sz="4400" b="1" dirty="0">
                <a:solidFill>
                  <a:schemeClr val="accent6"/>
                </a:solidFill>
                <a:latin typeface="Berlin Sans FB Demi" panose="020E0802020502020306" charset="0"/>
                <a:ea typeface="方正粗黑宋简体" panose="02000000000000000000" charset="-122"/>
                <a:cs typeface="Berlin Sans FB Demi" panose="020E0802020502020306" charset="0"/>
                <a:sym typeface="思源黑体" panose="020B0500000000000000" pitchFamily="34" charset="-122"/>
              </a:rPr>
              <a:t>Just letters?  </a:t>
            </a:r>
          </a:p>
        </p:txBody>
      </p:sp>
      <p:sp>
        <p:nvSpPr>
          <p:cNvPr id="13" name="文本框 12"/>
          <p:cNvSpPr txBox="1"/>
          <p:nvPr/>
        </p:nvSpPr>
        <p:spPr>
          <a:xfrm rot="21180000">
            <a:off x="9615805" y="2556828"/>
            <a:ext cx="1819275" cy="45021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fontAlgn="auto">
              <a:lnSpc>
                <a:spcPts val="2800"/>
              </a:lnSpc>
            </a:pPr>
            <a:r>
              <a:rPr lang="en-US" altLang="zh-CN" sz="3200" b="1" strike="noStrike" noProof="1">
                <a:solidFill>
                  <a:schemeClr val="accent2"/>
                </a:solidFill>
                <a:latin typeface="Berlin Sans FB Demi" panose="020E0802020502020306" charset="0"/>
                <a:cs typeface="Berlin Sans FB Demi" panose="020E0802020502020306" charset="0"/>
              </a:rPr>
              <a:t>body</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par>
                                <p:cTn id="20" presetID="18" presetClass="entr" presetSubtype="12" fill="hold" grpId="2"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1" animBg="1"/>
      <p:bldP spid="7" grpId="2" bldLvl="0" animBg="1"/>
      <p:bldP spid="4" grpId="0" bldLvl="0" animBg="1"/>
      <p:bldP spid="8" grpId="1" animBg="1"/>
      <p:bldP spid="8" grpId="2" bldLvl="0" animBg="1"/>
      <p:bldP spid="9" grpId="1" animBg="1"/>
      <p:bldP spid="9" grpId="2" bldLvl="0" animBg="1"/>
      <p:bldP spid="10" grpId="0" bldLvl="0" animBg="1"/>
      <p:bldP spid="11" grpId="1" animBg="1"/>
      <p:bldP spid="11" grpId="2" bldLvl="0" animBg="1"/>
      <p:bldP spid="17" grpId="1" animBg="1"/>
      <p:bldP spid="17" grpId="2" bldLvl="0" animBg="1"/>
      <p:bldP spid="20" grpId="0" bldLvl="0" animBg="1"/>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87010" y="337352"/>
            <a:ext cx="10817981" cy="581885"/>
            <a:chOff x="687010" y="337352"/>
            <a:chExt cx="10817981" cy="581885"/>
          </a:xfrm>
        </p:grpSpPr>
        <p:cxnSp>
          <p:nvCxnSpPr>
            <p:cNvPr id="11" name="直接连接符 10"/>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5"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6" name="椭圆 15"/>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39" name="TextBox 115"/>
          <p:cNvSpPr txBox="1"/>
          <p:nvPr/>
        </p:nvSpPr>
        <p:spPr>
          <a:xfrm>
            <a:off x="1159419" y="172810"/>
            <a:ext cx="4646295"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title  </a:t>
            </a:r>
          </a:p>
        </p:txBody>
      </p:sp>
      <p:pic>
        <p:nvPicPr>
          <p:cNvPr id="19" name="图片 18" descr="2BDF9A06-2861-4036-9894-D6BBAD80AA5D"/>
          <p:cNvPicPr>
            <a:picLocks noChangeAspect="1"/>
          </p:cNvPicPr>
          <p:nvPr/>
        </p:nvPicPr>
        <p:blipFill>
          <a:blip r:embed="rId2"/>
          <a:stretch>
            <a:fillRect/>
          </a:stretch>
        </p:blipFill>
        <p:spPr>
          <a:xfrm>
            <a:off x="6533515" y="0"/>
            <a:ext cx="5658485" cy="6858000"/>
          </a:xfrm>
          <a:prstGeom prst="rect">
            <a:avLst/>
          </a:prstGeom>
        </p:spPr>
      </p:pic>
      <p:pic>
        <p:nvPicPr>
          <p:cNvPr id="20" name="图片 19" descr="9A4C70DF-1B6A-4793-B332-AE8E4AAEC8DD"/>
          <p:cNvPicPr>
            <a:picLocks noChangeAspect="1"/>
          </p:cNvPicPr>
          <p:nvPr/>
        </p:nvPicPr>
        <p:blipFill>
          <a:blip r:embed="rId3"/>
          <a:stretch>
            <a:fillRect/>
          </a:stretch>
        </p:blipFill>
        <p:spPr>
          <a:xfrm>
            <a:off x="358775" y="1899920"/>
            <a:ext cx="9004300" cy="1280795"/>
          </a:xfrm>
          <a:prstGeom prst="rect">
            <a:avLst/>
          </a:prstGeom>
        </p:spPr>
      </p:pic>
      <p:sp>
        <p:nvSpPr>
          <p:cNvPr id="23" name="左箭头标注 22"/>
          <p:cNvSpPr/>
          <p:nvPr/>
        </p:nvSpPr>
        <p:spPr>
          <a:xfrm rot="10560000">
            <a:off x="6073775" y="247015"/>
            <a:ext cx="1595438" cy="409575"/>
          </a:xfrm>
          <a:prstGeom prst="leftArrowCallout">
            <a:avLst>
              <a:gd name="adj1" fmla="val 5900"/>
              <a:gd name="adj2" fmla="val 15531"/>
              <a:gd name="adj3" fmla="val 19114"/>
              <a:gd name="adj4" fmla="val 84891"/>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lang="zh-CN" altLang="en-US" sz="135" strike="noStrike" noProof="1"/>
          </a:p>
        </p:txBody>
      </p:sp>
      <p:sp>
        <p:nvSpPr>
          <p:cNvPr id="21" name="文本框 20"/>
          <p:cNvSpPr txBox="1"/>
          <p:nvPr/>
        </p:nvSpPr>
        <p:spPr>
          <a:xfrm rot="21240000">
            <a:off x="6338253" y="227330"/>
            <a:ext cx="1066800" cy="450215"/>
          </a:xfrm>
          <a:prstGeom prst="rect">
            <a:avLst/>
          </a:prstGeom>
          <a:noFill/>
        </p:spPr>
        <p:txBody>
          <a:bodyPr wrap="square" rtlCol="0">
            <a:spAutoFit/>
          </a:bodyPr>
          <a:lstStyle/>
          <a:p>
            <a:pPr algn="ctr" fontAlgn="auto">
              <a:lnSpc>
                <a:spcPts val="2800"/>
              </a:lnSpc>
            </a:pPr>
            <a:r>
              <a:rPr lang="en-US" altLang="zh-CN" sz="3200" b="1" noProof="1">
                <a:solidFill>
                  <a:srgbClr val="F66D08"/>
                </a:solidFill>
                <a:latin typeface="Berlin Sans FB Demi" panose="020E0802020502020306" charset="0"/>
                <a:ea typeface="Gulim" panose="020B0600000101010101" pitchFamily="50" charset="-127"/>
                <a:cs typeface="Berlin Sans FB Demi" panose="020E0802020502020306" charset="0"/>
              </a:rPr>
              <a:t>title</a:t>
            </a:r>
          </a:p>
        </p:txBody>
      </p:sp>
      <p:sp>
        <p:nvSpPr>
          <p:cNvPr id="26" name="矩形 25"/>
          <p:cNvSpPr/>
          <p:nvPr/>
        </p:nvSpPr>
        <p:spPr>
          <a:xfrm>
            <a:off x="5213985" y="2226945"/>
            <a:ext cx="958215" cy="626110"/>
          </a:xfrm>
          <a:prstGeom prst="rect">
            <a:avLst/>
          </a:prstGeom>
          <a:noFill/>
          <a:ln w="57150">
            <a:solidFill>
              <a:srgbClr val="E4531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6976745" y="2226945"/>
            <a:ext cx="831850" cy="626110"/>
          </a:xfrm>
          <a:prstGeom prst="rect">
            <a:avLst/>
          </a:prstGeom>
          <a:noFill/>
          <a:ln w="57150">
            <a:solidFill>
              <a:srgbClr val="E4531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animBg="1"/>
      <p:bldP spid="23" grpId="2" animBg="1"/>
      <p:bldP spid="21" grpId="0"/>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左箭头标注 32"/>
          <p:cNvSpPr/>
          <p:nvPr/>
        </p:nvSpPr>
        <p:spPr>
          <a:xfrm>
            <a:off x="9206230" y="2289810"/>
            <a:ext cx="2285365" cy="763905"/>
          </a:xfrm>
          <a:prstGeom prst="leftArrowCallout">
            <a:avLst>
              <a:gd name="adj1" fmla="val 5900"/>
              <a:gd name="adj2" fmla="val 15531"/>
              <a:gd name="adj3" fmla="val 19114"/>
              <a:gd name="adj4" fmla="val 85545"/>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content</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11" name="文本框 10"/>
          <p:cNvSpPr txBox="1"/>
          <p:nvPr/>
        </p:nvSpPr>
        <p:spPr>
          <a:xfrm>
            <a:off x="700405" y="957580"/>
            <a:ext cx="10791190" cy="583565"/>
          </a:xfrm>
          <a:prstGeom prst="rect">
            <a:avLst/>
          </a:prstGeom>
          <a:noFill/>
        </p:spPr>
        <p:txBody>
          <a:bodyPr wrap="square" rtlCol="0">
            <a:spAutoFit/>
          </a:bodyPr>
          <a:lstStyle/>
          <a:p>
            <a:pPr algn="ctr"/>
            <a:r>
              <a:rPr lang="en-US" altLang="zh-CN" sz="3200">
                <a:latin typeface="Times New Roman" panose="02020603050405020304" charset="0"/>
                <a:cs typeface="Times New Roman" panose="02020603050405020304" charset="0"/>
                <a:sym typeface="+mn-ea"/>
              </a:rPr>
              <a:t>STUDYING ABROAD: IS IT A GOOD OR BAD IDEA?</a:t>
            </a:r>
          </a:p>
        </p:txBody>
      </p:sp>
      <p:pic>
        <p:nvPicPr>
          <p:cNvPr id="21" name="图片 20" descr="E862CCF1-84B7-4790-8AD4-F7C73A8D47CC"/>
          <p:cNvPicPr>
            <a:picLocks noChangeAspect="1"/>
          </p:cNvPicPr>
          <p:nvPr/>
        </p:nvPicPr>
        <p:blipFill>
          <a:blip r:embed="rId2"/>
          <a:stretch>
            <a:fillRect/>
          </a:stretch>
        </p:blipFill>
        <p:spPr>
          <a:xfrm>
            <a:off x="2322830" y="1591945"/>
            <a:ext cx="6883400" cy="2304415"/>
          </a:xfrm>
          <a:prstGeom prst="rect">
            <a:avLst/>
          </a:prstGeom>
        </p:spPr>
      </p:pic>
      <p:sp>
        <p:nvSpPr>
          <p:cNvPr id="23" name="文本框 22"/>
          <p:cNvSpPr txBox="1"/>
          <p:nvPr/>
        </p:nvSpPr>
        <p:spPr>
          <a:xfrm>
            <a:off x="742950" y="1622425"/>
            <a:ext cx="1774825" cy="922020"/>
          </a:xfrm>
          <a:prstGeom prst="rect">
            <a:avLst/>
          </a:prstGeom>
          <a:noFill/>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rPr>
              <a:t>Para 1</a:t>
            </a:r>
          </a:p>
          <a:p>
            <a:endParaRPr lang="en-US" altLang="zh-CN"/>
          </a:p>
        </p:txBody>
      </p:sp>
      <p:sp>
        <p:nvSpPr>
          <p:cNvPr id="24" name="文本框 23"/>
          <p:cNvSpPr txBox="1"/>
          <p:nvPr/>
        </p:nvSpPr>
        <p:spPr>
          <a:xfrm>
            <a:off x="2292985" y="4436745"/>
            <a:ext cx="9347200" cy="1630045"/>
          </a:xfrm>
          <a:prstGeom prst="rect">
            <a:avLst/>
          </a:prstGeom>
          <a:noFill/>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sym typeface="+mn-ea"/>
              </a:rPr>
              <a:t>1. What is the topic sentence?</a:t>
            </a:r>
            <a:r>
              <a:rPr lang="en-US" altLang="zh-CN" sz="3600">
                <a:sym typeface="+mn-ea"/>
              </a:rPr>
              <a:t> </a:t>
            </a:r>
            <a:endParaRPr lang="en-US" altLang="zh-CN" sz="3600"/>
          </a:p>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sym typeface="+mn-ea"/>
              </a:rPr>
              <a:t>2. How does the author state her opinion?</a:t>
            </a:r>
          </a:p>
          <a:p>
            <a:endParaRPr lang="en-US" altLang="zh-CN" sz="2800"/>
          </a:p>
        </p:txBody>
      </p:sp>
      <p:cxnSp>
        <p:nvCxnSpPr>
          <p:cNvPr id="25" name="直接连接符 24"/>
          <p:cNvCxnSpPr/>
          <p:nvPr/>
        </p:nvCxnSpPr>
        <p:spPr>
          <a:xfrm>
            <a:off x="5878830" y="2665730"/>
            <a:ext cx="3079750" cy="12700"/>
          </a:xfrm>
          <a:prstGeom prst="line">
            <a:avLst/>
          </a:prstGeom>
          <a:ln w="53975" cmpd="sng">
            <a:solidFill>
              <a:srgbClr val="00B0F0"/>
            </a:solidFill>
            <a:prstDash val="solid"/>
          </a:ln>
        </p:spPr>
        <p:style>
          <a:lnRef idx="3">
            <a:schemeClr val="accent1"/>
          </a:lnRef>
          <a:fillRef idx="0">
            <a:schemeClr val="accent1"/>
          </a:fillRef>
          <a:effectRef idx="2">
            <a:schemeClr val="accent1"/>
          </a:effectRef>
          <a:fontRef idx="minor">
            <a:schemeClr val="tx1"/>
          </a:fontRef>
        </p:style>
      </p:cxnSp>
      <p:cxnSp>
        <p:nvCxnSpPr>
          <p:cNvPr id="26" name="直接连接符 25"/>
          <p:cNvCxnSpPr/>
          <p:nvPr/>
        </p:nvCxnSpPr>
        <p:spPr>
          <a:xfrm>
            <a:off x="2517775" y="3065780"/>
            <a:ext cx="6504940" cy="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9065895" y="2544445"/>
            <a:ext cx="2574925" cy="424815"/>
          </a:xfrm>
          <a:prstGeom prst="rect">
            <a:avLst/>
          </a:prstGeom>
          <a:noFill/>
          <a:ln w="9525">
            <a:noFill/>
          </a:ln>
        </p:spPr>
        <p:txBody>
          <a:bodyPr wrap="square" anchor="t">
            <a:spAutoFit/>
          </a:bodyPr>
          <a:lstStyle/>
          <a:p>
            <a:pPr algn="ctr">
              <a:lnSpc>
                <a:spcPts val="2600"/>
              </a:lnSpc>
            </a:pPr>
            <a:r>
              <a:rPr lang="en-US" altLang="zh-CN" sz="3200">
                <a:solidFill>
                  <a:srgbClr val="00B0F0"/>
                </a:solidFill>
                <a:latin typeface="Berlin Sans FB Demi" panose="020E0802020502020306" charset="0"/>
                <a:ea typeface="Gulim" panose="020B0600000101010101" pitchFamily="50" charset="-127"/>
              </a:rPr>
              <a:t>fact </a:t>
            </a:r>
          </a:p>
        </p:txBody>
      </p:sp>
      <p:cxnSp>
        <p:nvCxnSpPr>
          <p:cNvPr id="29" name="直接连接符 28"/>
          <p:cNvCxnSpPr/>
          <p:nvPr/>
        </p:nvCxnSpPr>
        <p:spPr>
          <a:xfrm>
            <a:off x="2517775" y="3802380"/>
            <a:ext cx="5942330" cy="9525"/>
          </a:xfrm>
          <a:prstGeom prst="line">
            <a:avLst/>
          </a:prstGeom>
          <a:ln w="5397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sp>
        <p:nvSpPr>
          <p:cNvPr id="32" name="左箭头标注 31"/>
          <p:cNvSpPr/>
          <p:nvPr/>
        </p:nvSpPr>
        <p:spPr>
          <a:xfrm>
            <a:off x="8727123" y="3452813"/>
            <a:ext cx="2913063" cy="763588"/>
          </a:xfrm>
          <a:prstGeom prst="leftArrowCallout">
            <a:avLst>
              <a:gd name="adj1" fmla="val 5900"/>
              <a:gd name="adj2" fmla="val 15531"/>
              <a:gd name="adj3" fmla="val 19114"/>
              <a:gd name="adj4" fmla="val 85545"/>
            </a:avLst>
          </a:prstGeom>
          <a:solidFill>
            <a:schemeClr val="bg1"/>
          </a:solidFill>
          <a:ln w="28575">
            <a:solidFill>
              <a:srgbClr val="DF3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sp>
        <p:nvSpPr>
          <p:cNvPr id="34" name="文本框 33"/>
          <p:cNvSpPr txBox="1"/>
          <p:nvPr/>
        </p:nvSpPr>
        <p:spPr>
          <a:xfrm>
            <a:off x="9206230" y="3622675"/>
            <a:ext cx="2574925" cy="424815"/>
          </a:xfrm>
          <a:prstGeom prst="rect">
            <a:avLst/>
          </a:prstGeom>
          <a:noFill/>
          <a:ln w="9525">
            <a:noFill/>
          </a:ln>
        </p:spPr>
        <p:txBody>
          <a:bodyPr wrap="square" anchor="t">
            <a:spAutoFit/>
          </a:bodyPr>
          <a:lstStyle/>
          <a:p>
            <a:pPr algn="ctr">
              <a:lnSpc>
                <a:spcPts val="2600"/>
              </a:lnSpc>
            </a:pPr>
            <a:r>
              <a:rPr lang="en-US" altLang="zh-CN" sz="3200">
                <a:solidFill>
                  <a:srgbClr val="DF311F"/>
                </a:solidFill>
                <a:latin typeface="Berlin Sans FB Demi" panose="020E0802020502020306" charset="0"/>
                <a:ea typeface="Gulim" panose="020B0600000101010101" pitchFamily="50" charset="-127"/>
              </a:rPr>
              <a:t>main point</a:t>
            </a:r>
          </a:p>
        </p:txBody>
      </p:sp>
      <p:sp>
        <p:nvSpPr>
          <p:cNvPr id="4" name="矩形 3"/>
          <p:cNvSpPr/>
          <p:nvPr/>
        </p:nvSpPr>
        <p:spPr>
          <a:xfrm>
            <a:off x="8613140" y="962025"/>
            <a:ext cx="958850" cy="561975"/>
          </a:xfrm>
          <a:prstGeom prst="rect">
            <a:avLst/>
          </a:prstGeom>
          <a:noFill/>
          <a:ln w="57150">
            <a:solidFill>
              <a:srgbClr val="E4531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左弧形箭头 2"/>
          <p:cNvSpPr/>
          <p:nvPr/>
        </p:nvSpPr>
        <p:spPr>
          <a:xfrm>
            <a:off x="1591945" y="2457450"/>
            <a:ext cx="730885" cy="1216660"/>
          </a:xfrm>
          <a:prstGeom prst="curv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blinds(horizontal)">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grpId="2"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blinds(horizontal)">
                                      <p:cBhvr>
                                        <p:cTn id="32" dur="500"/>
                                        <p:tgtEl>
                                          <p:spTgt spid="2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33" grpId="2" animBg="1"/>
      <p:bldP spid="23" grpId="0"/>
      <p:bldP spid="27" grpId="0"/>
      <p:bldP spid="32" grpId="1" animBg="1"/>
      <p:bldP spid="32" grpId="2" animBg="1"/>
      <p:bldP spid="34" grpId="0"/>
      <p:bldP spid="4"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84589C0-501A-4125-9E1F-90D6AA894C97"/>
          <p:cNvPicPr>
            <a:picLocks noChangeAspect="1"/>
          </p:cNvPicPr>
          <p:nvPr/>
        </p:nvPicPr>
        <p:blipFill>
          <a:blip r:embed="rId2"/>
          <a:stretch>
            <a:fillRect/>
          </a:stretch>
        </p:blipFill>
        <p:spPr>
          <a:xfrm>
            <a:off x="2205990" y="1426845"/>
            <a:ext cx="6964045" cy="2747010"/>
          </a:xfrm>
          <a:prstGeom prst="rect">
            <a:avLst/>
          </a:prstGeom>
        </p:spPr>
      </p:pic>
      <p:sp>
        <p:nvSpPr>
          <p:cNvPr id="33" name="左箭头标注 32"/>
          <p:cNvSpPr/>
          <p:nvPr/>
        </p:nvSpPr>
        <p:spPr>
          <a:xfrm>
            <a:off x="8867775" y="1622425"/>
            <a:ext cx="2556510" cy="763905"/>
          </a:xfrm>
          <a:prstGeom prst="leftArrowCallout">
            <a:avLst>
              <a:gd name="adj1" fmla="val 5900"/>
              <a:gd name="adj2" fmla="val 15531"/>
              <a:gd name="adj3" fmla="val 19114"/>
              <a:gd name="adj4" fmla="val 85545"/>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p>
        </p:txBody>
      </p:sp>
      <p:grpSp>
        <p:nvGrpSpPr>
          <p:cNvPr id="13" name="组合 12"/>
          <p:cNvGrpSpPr/>
          <p:nvPr/>
        </p:nvGrpSpPr>
        <p:grpSpPr>
          <a:xfrm>
            <a:off x="687010" y="160110"/>
            <a:ext cx="10817981" cy="746427"/>
            <a:chOff x="687010" y="172810"/>
            <a:chExt cx="10817981" cy="746427"/>
          </a:xfrm>
        </p:grpSpPr>
        <p:cxnSp>
          <p:nvCxnSpPr>
            <p:cNvPr id="14" name="直接连接符 13"/>
            <p:cNvCxnSpPr/>
            <p:nvPr/>
          </p:nvCxnSpPr>
          <p:spPr>
            <a:xfrm>
              <a:off x="687010" y="919237"/>
              <a:ext cx="10817981"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TextBox 115"/>
            <p:cNvSpPr txBox="1"/>
            <p:nvPr/>
          </p:nvSpPr>
          <p:spPr>
            <a:xfrm>
              <a:off x="1159450" y="172810"/>
              <a:ext cx="10345420" cy="645160"/>
            </a:xfrm>
            <a:prstGeom prst="rect">
              <a:avLst/>
            </a:prstGeom>
            <a:noFill/>
          </p:spPr>
          <p:txBody>
            <a:bodyPr wrap="square" rtlCol="0">
              <a:spAutoFit/>
            </a:bodyPr>
            <a:lstStyle/>
            <a:p>
              <a:pPr lvl="0" algn="l"/>
              <a:r>
                <a:rPr lang="en-US" altLang="zh-CN" sz="3600" b="1" dirty="0">
                  <a:solidFill>
                    <a:schemeClr val="accent2"/>
                  </a:solidFill>
                  <a:latin typeface="Arial Black" panose="020B0A04020102020204" charset="0"/>
                  <a:ea typeface="方正粗黑宋简体" panose="02000000000000000000" charset="-122"/>
                  <a:cs typeface="Arial Black" panose="020B0A04020102020204" charset="0"/>
                  <a:sym typeface="思源黑体" panose="020B0500000000000000" pitchFamily="34" charset="-122"/>
                </a:rPr>
                <a:t>Read for content</a:t>
              </a:r>
            </a:p>
          </p:txBody>
        </p:sp>
        <p:grpSp>
          <p:nvGrpSpPr>
            <p:cNvPr id="16" name="组合 15"/>
            <p:cNvGrpSpPr/>
            <p:nvPr/>
          </p:nvGrpSpPr>
          <p:grpSpPr>
            <a:xfrm>
              <a:off x="724699" y="337352"/>
              <a:ext cx="316822" cy="316779"/>
              <a:chOff x="304800" y="673100"/>
              <a:chExt cx="4000500" cy="4000500"/>
            </a:xfrm>
            <a:solidFill>
              <a:schemeClr val="accent1"/>
            </a:solidFill>
            <a:effectLst>
              <a:outerShdw blurRad="444500" dist="254000" dir="8100000" algn="tr" rotWithShape="0">
                <a:prstClr val="black">
                  <a:alpha val="50000"/>
                </a:prstClr>
              </a:outerShdw>
            </a:effectLst>
          </p:grpSpPr>
          <p:sp>
            <p:nvSpPr>
              <p:cNvPr id="18"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p:cNvSpPr/>
              <p:nvPr/>
            </p:nvSpPr>
            <p:spPr>
              <a:xfrm>
                <a:off x="392112" y="760412"/>
                <a:ext cx="3825874" cy="3825874"/>
              </a:xfrm>
              <a:prstGeom prst="ellipse">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zh-CN" altLang="en-US" sz="1200" kern="0">
                  <a:solidFill>
                    <a:sysClr val="windowText" lastClr="000000"/>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3" name="文本框 22"/>
          <p:cNvSpPr txBox="1"/>
          <p:nvPr/>
        </p:nvSpPr>
        <p:spPr>
          <a:xfrm>
            <a:off x="266065" y="1179195"/>
            <a:ext cx="1774825" cy="922020"/>
          </a:xfrm>
          <a:prstGeom prst="rect">
            <a:avLst/>
          </a:prstGeom>
          <a:noFill/>
          <a:ln>
            <a:noFill/>
          </a:ln>
        </p:spPr>
        <p:txBody>
          <a:bodyPr wrap="square" rtlCol="0">
            <a:spAutoFit/>
          </a:bodyPr>
          <a:lstStyle/>
          <a:p>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rPr>
              <a:t>Para 2 </a:t>
            </a:r>
          </a:p>
          <a:p>
            <a:endParaRPr lang="en-US" altLang="zh-CN"/>
          </a:p>
        </p:txBody>
      </p:sp>
      <p:sp>
        <p:nvSpPr>
          <p:cNvPr id="27" name="文本框 26"/>
          <p:cNvSpPr txBox="1"/>
          <p:nvPr/>
        </p:nvSpPr>
        <p:spPr>
          <a:xfrm>
            <a:off x="9170035" y="1800860"/>
            <a:ext cx="2574925" cy="424815"/>
          </a:xfrm>
          <a:prstGeom prst="rect">
            <a:avLst/>
          </a:prstGeom>
          <a:noFill/>
          <a:ln w="9525">
            <a:noFill/>
          </a:ln>
        </p:spPr>
        <p:txBody>
          <a:bodyPr wrap="square" anchor="t">
            <a:spAutoFit/>
          </a:bodyPr>
          <a:lstStyle/>
          <a:p>
            <a:pPr algn="ctr">
              <a:lnSpc>
                <a:spcPts val="2600"/>
              </a:lnSpc>
            </a:pPr>
            <a:r>
              <a:rPr lang="en-US" altLang="zh-CN" sz="3200">
                <a:solidFill>
                  <a:srgbClr val="00B0F0"/>
                </a:solidFill>
                <a:latin typeface="Berlin Sans FB Demi" panose="020E0802020502020306" charset="0"/>
                <a:ea typeface="Gulim" panose="020B0600000101010101" pitchFamily="50" charset="-127"/>
              </a:rPr>
              <a:t>reason 1</a:t>
            </a:r>
          </a:p>
        </p:txBody>
      </p:sp>
      <p:cxnSp>
        <p:nvCxnSpPr>
          <p:cNvPr id="29" name="直接连接符 28"/>
          <p:cNvCxnSpPr/>
          <p:nvPr/>
        </p:nvCxnSpPr>
        <p:spPr>
          <a:xfrm flipV="1">
            <a:off x="6746240" y="2531110"/>
            <a:ext cx="2121535" cy="1333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
        <p:nvSpPr>
          <p:cNvPr id="32" name="左箭头标注 31"/>
          <p:cNvSpPr/>
          <p:nvPr/>
        </p:nvSpPr>
        <p:spPr>
          <a:xfrm>
            <a:off x="8867775" y="2941955"/>
            <a:ext cx="2637155" cy="763905"/>
          </a:xfrm>
          <a:prstGeom prst="leftArrowCallout">
            <a:avLst>
              <a:gd name="adj1" fmla="val 5900"/>
              <a:gd name="adj2" fmla="val 15531"/>
              <a:gd name="adj3" fmla="val 19114"/>
              <a:gd name="adj4" fmla="val 85545"/>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 strike="noStrike" noProof="1">
              <a:solidFill>
                <a:srgbClr val="FFC000"/>
              </a:solidFill>
            </a:endParaRPr>
          </a:p>
        </p:txBody>
      </p:sp>
      <p:sp>
        <p:nvSpPr>
          <p:cNvPr id="34" name="文本框 33"/>
          <p:cNvSpPr txBox="1"/>
          <p:nvPr/>
        </p:nvSpPr>
        <p:spPr>
          <a:xfrm>
            <a:off x="9020810" y="3119755"/>
            <a:ext cx="2574925" cy="424815"/>
          </a:xfrm>
          <a:prstGeom prst="rect">
            <a:avLst/>
          </a:prstGeom>
          <a:noFill/>
          <a:ln w="9525">
            <a:noFill/>
          </a:ln>
        </p:spPr>
        <p:txBody>
          <a:bodyPr wrap="square" anchor="t">
            <a:spAutoFit/>
          </a:bodyPr>
          <a:lstStyle/>
          <a:p>
            <a:pPr algn="ctr">
              <a:lnSpc>
                <a:spcPts val="2600"/>
              </a:lnSpc>
            </a:pPr>
            <a:r>
              <a:rPr lang="en-US" altLang="zh-CN" sz="3200">
                <a:solidFill>
                  <a:srgbClr val="FFC000"/>
                </a:solidFill>
                <a:latin typeface="Berlin Sans FB Demi" panose="020E0802020502020306" charset="0"/>
                <a:ea typeface="Gulim" panose="020B0600000101010101" pitchFamily="50" charset="-127"/>
              </a:rPr>
              <a:t>evidence</a:t>
            </a:r>
          </a:p>
        </p:txBody>
      </p:sp>
      <p:cxnSp>
        <p:nvCxnSpPr>
          <p:cNvPr id="3" name="直接连接符 2"/>
          <p:cNvCxnSpPr/>
          <p:nvPr/>
        </p:nvCxnSpPr>
        <p:spPr>
          <a:xfrm>
            <a:off x="2440305" y="2941955"/>
            <a:ext cx="2785745" cy="1333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cxnSp>
        <p:nvCxnSpPr>
          <p:cNvPr id="5" name="直接连接符 4"/>
          <p:cNvCxnSpPr/>
          <p:nvPr/>
        </p:nvCxnSpPr>
        <p:spPr>
          <a:xfrm>
            <a:off x="2440305" y="4096385"/>
            <a:ext cx="2211070" cy="2349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
        <p:nvSpPr>
          <p:cNvPr id="4" name="文本框 3"/>
          <p:cNvSpPr txBox="1"/>
          <p:nvPr/>
        </p:nvSpPr>
        <p:spPr>
          <a:xfrm>
            <a:off x="2205990" y="4693920"/>
            <a:ext cx="10264140" cy="645160"/>
          </a:xfrm>
          <a:prstGeom prst="rect">
            <a:avLst/>
          </a:prstGeom>
          <a:noFill/>
        </p:spPr>
        <p:txBody>
          <a:bodyPr wrap="square" rtlCol="0">
            <a:spAutoFit/>
          </a:bodyPr>
          <a:lstStyle/>
          <a:p>
            <a:pPr algn="l">
              <a:buClrTx/>
              <a:buSzTx/>
              <a:buFontTx/>
            </a:pPr>
            <a:r>
              <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sym typeface="+mn-ea"/>
              </a:rPr>
              <a:t> What is the topic sentence?</a:t>
            </a:r>
            <a:endParaRPr lang="en-US" altLang="zh-CN" sz="3600" b="1">
              <a:gradFill>
                <a:gsLst>
                  <a:gs pos="0">
                    <a:srgbClr val="7B32B2"/>
                  </a:gs>
                  <a:gs pos="100000">
                    <a:srgbClr val="401A5D"/>
                  </a:gs>
                </a:gsLst>
                <a:lin scaled="0"/>
              </a:gradFill>
              <a:latin typeface="Berlin Sans FB Demi" panose="020E0802020502020306" charset="0"/>
              <a:cs typeface="Berlin Sans FB Demi" panose="020E0802020502020306" charset="0"/>
            </a:endParaRPr>
          </a:p>
        </p:txBody>
      </p:sp>
      <p:cxnSp>
        <p:nvCxnSpPr>
          <p:cNvPr id="6" name="直接连接符 5"/>
          <p:cNvCxnSpPr/>
          <p:nvPr/>
        </p:nvCxnSpPr>
        <p:spPr>
          <a:xfrm flipV="1">
            <a:off x="3180715" y="1817370"/>
            <a:ext cx="5840095" cy="21590"/>
          </a:xfrm>
          <a:prstGeom prst="line">
            <a:avLst/>
          </a:prstGeom>
          <a:ln w="53975" cmpd="sng">
            <a:solidFill>
              <a:srgbClr val="00B0F0"/>
            </a:solidFill>
            <a:prstDash val="solid"/>
          </a:ln>
        </p:spPr>
        <p:style>
          <a:lnRef idx="3">
            <a:schemeClr val="accent1"/>
          </a:lnRef>
          <a:fillRef idx="0">
            <a:schemeClr val="accent1"/>
          </a:fillRef>
          <a:effectRef idx="2">
            <a:schemeClr val="accent1"/>
          </a:effectRef>
          <a:fontRef idx="minor">
            <a:schemeClr val="tx1"/>
          </a:fontRef>
        </p:style>
      </p:cxnSp>
      <p:cxnSp>
        <p:nvCxnSpPr>
          <p:cNvPr id="7" name="直接连接符 6"/>
          <p:cNvCxnSpPr/>
          <p:nvPr/>
        </p:nvCxnSpPr>
        <p:spPr>
          <a:xfrm>
            <a:off x="2440305" y="2247900"/>
            <a:ext cx="2860040" cy="0"/>
          </a:xfrm>
          <a:prstGeom prst="line">
            <a:avLst/>
          </a:prstGeom>
          <a:ln w="539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686050" y="1224280"/>
            <a:ext cx="1894205" cy="706120"/>
          </a:xfrm>
          <a:prstGeom prst="rect">
            <a:avLst/>
          </a:prstGeom>
          <a:noFill/>
          <a:ln w="57150">
            <a:solidFill>
              <a:srgbClr val="F66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左弧形箭头 8"/>
          <p:cNvSpPr/>
          <p:nvPr/>
        </p:nvSpPr>
        <p:spPr>
          <a:xfrm>
            <a:off x="1696085" y="1610995"/>
            <a:ext cx="744220" cy="2249805"/>
          </a:xfrm>
          <a:prstGeom prst="curved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0" name="直接连接符 9"/>
          <p:cNvCxnSpPr/>
          <p:nvPr/>
        </p:nvCxnSpPr>
        <p:spPr>
          <a:xfrm>
            <a:off x="2527300" y="3757930"/>
            <a:ext cx="5424805" cy="10795"/>
          </a:xfrm>
          <a:prstGeom prst="line">
            <a:avLst/>
          </a:prstGeom>
          <a:ln w="53975" cmpd="sng">
            <a:solidFill>
              <a:srgbClr val="FFC000"/>
            </a:solidFill>
            <a:prstDash val="solid"/>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2"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ppt_x"/>
                                          </p:val>
                                        </p:tav>
                                        <p:tav tm="100000">
                                          <p:val>
                                            <p:strVal val="#ppt_x"/>
                                          </p:val>
                                        </p:tav>
                                      </p:tavLst>
                                    </p:anim>
                                    <p:anim calcmode="lin" valueType="num">
                                      <p:cBhvr additive="base">
                                        <p:cTn id="41" dur="500" fill="hold"/>
                                        <p:tgtEl>
                                          <p:spTgt spid="29"/>
                                        </p:tgtEl>
                                        <p:attrNameLst>
                                          <p:attrName>ppt_y</p:attrName>
                                        </p:attrNameLst>
                                      </p:cBhvr>
                                      <p:tavLst>
                                        <p:tav tm="0">
                                          <p:val>
                                            <p:strVal val="1+#ppt_h/2"/>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2" presetClass="entr" presetSubtype="4"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par>
                                <p:cTn id="56" presetID="1" presetClass="entr" presetSubtype="0" fill="hold" grpId="2" nodeType="with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33" grpId="2" animBg="1"/>
      <p:bldP spid="27" grpId="0"/>
      <p:bldP spid="32" grpId="1" animBg="1"/>
      <p:bldP spid="32" grpId="2" animBg="1"/>
      <p:bldP spid="34" grpId="0"/>
      <p:bldP spid="4" grpId="0"/>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910cc26c-088f-4477-93f6-3a2d11ca9a0c}"/>
  <p:tag name="TABLE_ENDDRAG_ORIGIN_RECT" val="926*465"/>
  <p:tag name="TABLE_ENDDRAG_RECT" val="17*66*926*465"/>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910cc26c-088f-4477-93f6-3a2d11ca9a0c}"/>
  <p:tag name="TABLE_ENDDRAG_ORIGIN_RECT" val="903*500"/>
  <p:tag name="TABLE_ENDDRAG_RECT" val="29*66*903*50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468,&quot;width&quot;:8453}"/>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910cc26c-088f-4477-93f6-3a2d11ca9a0c}"/>
  <p:tag name="TABLE_ENDDRAG_ORIGIN_RECT" val="903*500"/>
  <p:tag name="TABLE_ENDDRAG_RECT" val="29*66*903*500"/>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910cc26c-088f-4477-93f6-3a2d11ca9a0c}"/>
  <p:tag name="TABLE_ENDDRAG_ORIGIN_RECT" val="903*500"/>
  <p:tag name="TABLE_ENDDRAG_RECT" val="29*66*903*500"/>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910cc26c-088f-4477-93f6-3a2d11ca9a0c}"/>
  <p:tag name="TABLE_ENDDRAG_ORIGIN_RECT" val="942*488"/>
  <p:tag name="TABLE_ENDDRAG_RECT" val="17*36*942*488"/>
</p:tagLst>
</file>

<file path=ppt/tags/tag7.xml><?xml version="1.0" encoding="utf-8"?>
<p:tagLst xmlns:a="http://schemas.openxmlformats.org/drawingml/2006/main" xmlns:r="http://schemas.openxmlformats.org/officeDocument/2006/relationships" xmlns:p="http://schemas.openxmlformats.org/presentationml/2006/main">
  <p:tag name="PA" val="v5.1.2"/>
</p:tagLst>
</file>

<file path=ppt/tags/tag8.xml><?xml version="1.0" encoding="utf-8"?>
<p:tagLst xmlns:a="http://schemas.openxmlformats.org/drawingml/2006/main" xmlns:r="http://schemas.openxmlformats.org/officeDocument/2006/relationships" xmlns:p="http://schemas.openxmlformats.org/presentationml/2006/main">
  <p:tag name="PA" val="v5.1.0"/>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d6c67b57-b391-49eb-89a8-b12ec5823cf2}"/>
  <p:tag name="TABLE_ENDDRAG_ORIGIN_RECT" val="802*405"/>
  <p:tag name="TABLE_ENDDRAG_RECT" val="57*81*802*405"/>
</p:tagLst>
</file>

<file path=ppt/theme/theme1.xml><?xml version="1.0" encoding="utf-8"?>
<a:theme xmlns:a="http://schemas.openxmlformats.org/drawingml/2006/main" name="Office 主题​​">
  <a:themeElements>
    <a:clrScheme name="gradiant color scheme 22-light">
      <a:dk1>
        <a:sysClr val="windowText" lastClr="000000"/>
      </a:dk1>
      <a:lt1>
        <a:sysClr val="window" lastClr="FFFFFF"/>
      </a:lt1>
      <a:dk2>
        <a:srgbClr val="262626"/>
      </a:dk2>
      <a:lt2>
        <a:srgbClr val="FFFFFF"/>
      </a:lt2>
      <a:accent1>
        <a:srgbClr val="17A085"/>
      </a:accent1>
      <a:accent2>
        <a:srgbClr val="49AB75"/>
      </a:accent2>
      <a:accent3>
        <a:srgbClr val="75B467"/>
      </a:accent3>
      <a:accent4>
        <a:srgbClr val="A0BE59"/>
      </a:accent4>
      <a:accent5>
        <a:srgbClr val="CAC74C"/>
      </a:accent5>
      <a:accent6>
        <a:srgbClr val="F3D03F"/>
      </a:accent6>
      <a:hlink>
        <a:srgbClr val="FF0000"/>
      </a:hlink>
      <a:folHlink>
        <a:srgbClr val="17A08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gradiant color scheme 22-light">
      <a:dk1>
        <a:sysClr val="windowText" lastClr="000000"/>
      </a:dk1>
      <a:lt1>
        <a:sysClr val="window" lastClr="FFFFFF"/>
      </a:lt1>
      <a:dk2>
        <a:srgbClr val="262626"/>
      </a:dk2>
      <a:lt2>
        <a:srgbClr val="FFFFFF"/>
      </a:lt2>
      <a:accent1>
        <a:srgbClr val="17A085"/>
      </a:accent1>
      <a:accent2>
        <a:srgbClr val="49AB75"/>
      </a:accent2>
      <a:accent3>
        <a:srgbClr val="75B467"/>
      </a:accent3>
      <a:accent4>
        <a:srgbClr val="A0BE59"/>
      </a:accent4>
      <a:accent5>
        <a:srgbClr val="CAC74C"/>
      </a:accent5>
      <a:accent6>
        <a:srgbClr val="F3D03F"/>
      </a:accent6>
      <a:hlink>
        <a:srgbClr val="FF0000"/>
      </a:hlink>
      <a:folHlink>
        <a:srgbClr val="17A08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991</Words>
  <Application>Microsoft Office PowerPoint</Application>
  <PresentationFormat>宽屏</PresentationFormat>
  <Paragraphs>233</Paragraphs>
  <Slides>27</Slides>
  <Notes>2</Notes>
  <HiddenSlides>0</HiddenSlides>
  <MMClips>2</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27</vt:i4>
      </vt:variant>
    </vt:vector>
  </HeadingPairs>
  <TitlesOfParts>
    <vt:vector size="41" baseType="lpstr">
      <vt:lpstr>Times New Roman</vt:lpstr>
      <vt:lpstr>Calibri</vt:lpstr>
      <vt:lpstr>Arial</vt:lpstr>
      <vt:lpstr>Berlin Sans FB Demi</vt:lpstr>
      <vt:lpstr>思源黑体</vt:lpstr>
      <vt:lpstr>华文新魏</vt:lpstr>
      <vt:lpstr>方正粗黑宋简体</vt:lpstr>
      <vt:lpstr>HelveticaNeue</vt:lpstr>
      <vt:lpstr>Arial Black</vt:lpstr>
      <vt:lpstr>Gulim</vt:lpstr>
      <vt:lpstr>等线</vt:lpstr>
      <vt:lpstr>等线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Administrater</dc:creator>
  <cp:lastModifiedBy>陈 顺坤</cp:lastModifiedBy>
  <cp:revision>143</cp:revision>
  <dcterms:created xsi:type="dcterms:W3CDTF">2019-11-19T13:53:00Z</dcterms:created>
  <dcterms:modified xsi:type="dcterms:W3CDTF">2021-12-02T09:46:47Z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6B3F67808F98452D83580D0AC292FCDC</vt:lpwstr>
  </property>
  <property fmtid="{D5CDD505-2E9C-101B-9397-08002B2CF9AE}" pid="3" name="KSOProductBuildVer">
    <vt:lpwstr>2052-11.1.0.11045</vt:lpwstr>
  </property>
  <property fmtid="{D5CDD505-2E9C-101B-9397-08002B2CF9AE}" pid="4" name="KSOSaveFontToCloudKey">
    <vt:lpwstr>0_embed</vt:lpwstr>
  </property>
</Properties>
</file>