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86" r:id="rId3"/>
    <p:sldId id="271" r:id="rId4"/>
    <p:sldId id="257" r:id="rId5"/>
    <p:sldId id="261" r:id="rId7"/>
    <p:sldId id="260" r:id="rId8"/>
    <p:sldId id="259" r:id="rId9"/>
    <p:sldId id="282" r:id="rId10"/>
    <p:sldId id="267" r:id="rId11"/>
    <p:sldId id="263" r:id="rId12"/>
    <p:sldId id="28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D6B7"/>
    <a:srgbClr val="5BC3B9"/>
    <a:srgbClr val="415029"/>
    <a:srgbClr val="FFFFFF"/>
    <a:srgbClr val="AED9B7"/>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6" name="图片 1" descr="logo横版 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883424" y="670401"/>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6.xml"/><Relationship Id="rId7" Type="http://schemas.openxmlformats.org/officeDocument/2006/relationships/image" Target="../media/image11.pn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a:spLocks noChangeArrowheads="1"/>
          </p:cNvSpPr>
          <p:nvPr/>
        </p:nvSpPr>
        <p:spPr bwMode="auto">
          <a:xfrm>
            <a:off x="432594" y="150320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a:lstStyle>
          <a:p>
            <a:pPr eaLnBrk="1" hangingPunct="1"/>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3"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41344" y="2530316"/>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矩形 3"/>
          <p:cNvSpPr>
            <a:spLocks noChangeArrowheads="1"/>
          </p:cNvSpPr>
          <p:nvPr/>
        </p:nvSpPr>
        <p:spPr bwMode="auto">
          <a:xfrm>
            <a:off x="6982619" y="1873091"/>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a:lstStyle>
          <a:p>
            <a:pPr eaLnBrk="1" hangingPunct="1"/>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5" name="图片 11" descr="水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207" y="32051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156845" y="981075"/>
            <a:ext cx="11914505" cy="4667250"/>
          </a:xfrm>
          <a:prstGeom prst="roundRect">
            <a:avLst/>
          </a:prstGeom>
          <a:solidFill>
            <a:schemeClr val="tx2">
              <a:lumMod val="10000"/>
              <a:lumOff val="90000"/>
            </a:schemeClr>
          </a:solidFill>
          <a:ln>
            <a:solidFill>
              <a:schemeClr val="tx2">
                <a:lumMod val="25000"/>
                <a:lumOff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04800" y="1064895"/>
            <a:ext cx="11581765" cy="4892675"/>
          </a:xfrm>
          <a:prstGeom prst="rect">
            <a:avLst/>
          </a:prstGeom>
          <a:noFill/>
        </p:spPr>
        <p:txBody>
          <a:bodyPr wrap="square" rtlCol="0" anchor="t">
            <a:spAutoFit/>
          </a:bodyPr>
          <a:p>
            <a:pPr algn="ctr"/>
            <a:r>
              <a:rPr lang="en-US" altLang="zh-CN" sz="2400">
                <a:latin typeface="Times New Roman" panose="02020603050405020304" charset="0"/>
                <a:cs typeface="Times New Roman" panose="02020603050405020304" charset="0"/>
              </a:rPr>
              <a:t>Notice</a:t>
            </a:r>
            <a:endParaRPr lang="en-US" altLang="zh-CN" sz="2400">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a:t>
            </a:r>
            <a:r>
              <a:rPr lang="en-US" altLang="zh-CN" sz="2400">
                <a:solidFill>
                  <a:schemeClr val="tx1"/>
                </a:solidFill>
                <a:effectLst/>
                <a:latin typeface="Times New Roman" panose="02020603050405020304" charset="0"/>
                <a:cs typeface="Times New Roman" panose="02020603050405020304" charset="0"/>
              </a:rPr>
              <a:t> On the occasion of International Bird’s Day, our Student Union is inviting you to a Birdwatching Activity this Friday.</a:t>
            </a:r>
            <a:endParaRPr lang="en-US" altLang="zh-CN" sz="2400">
              <a:solidFill>
                <a:schemeClr val="tx1"/>
              </a:solidFill>
              <a:effectLst/>
              <a:latin typeface="Times New Roman" panose="02020603050405020304" charset="0"/>
              <a:cs typeface="Times New Roman" panose="02020603050405020304" charset="0"/>
            </a:endParaRPr>
          </a:p>
          <a:p>
            <a:pPr algn="just"/>
            <a:r>
              <a:rPr lang="en-US" altLang="zh-CN" sz="2400">
                <a:solidFill>
                  <a:schemeClr val="tx1"/>
                </a:solidFill>
                <a:effectLst/>
                <a:latin typeface="Times New Roman" panose="02020603050405020304" charset="0"/>
                <a:cs typeface="Times New Roman" panose="02020603050405020304" charset="0"/>
              </a:rPr>
              <a:t>       It offers an excellent opportunity to acquaint yourself, especially our exchange students, with local bird species and further your understanding of regional biodiversity. You’ll observe feathered friends closely, learn about their distinctive behaviors, interact with peers and create memorable experiences. The event promises both an instructional experience and a relaxing stay in the picturesque forest park.</a:t>
            </a:r>
            <a:endParaRPr lang="en-US" altLang="zh-CN" sz="2400">
              <a:solidFill>
                <a:schemeClr val="tx1"/>
              </a:solidFill>
              <a:effectLst/>
              <a:latin typeface="Times New Roman" panose="02020603050405020304" charset="0"/>
              <a:cs typeface="Times New Roman" panose="02020603050405020304" charset="0"/>
            </a:endParaRPr>
          </a:p>
          <a:p>
            <a:pPr algn="just"/>
            <a:r>
              <a:rPr lang="en-US" altLang="zh-CN" sz="2400">
                <a:solidFill>
                  <a:schemeClr val="tx1"/>
                </a:solidFill>
                <a:effectLst/>
                <a:latin typeface="Times New Roman" panose="02020603050405020304" charset="0"/>
                <a:cs typeface="Times New Roman" panose="02020603050405020304" charset="0"/>
              </a:rPr>
              <a:t>      Our gathering time is 8 a.m. at the campus gate and binoculars will be provided. </a:t>
            </a:r>
            <a:r>
              <a:rPr lang="en-US" altLang="zh-CN" sz="2400">
                <a:latin typeface="Times New Roman" panose="02020603050405020304" charset="0"/>
                <a:cs typeface="Times New Roman" panose="02020603050405020304" charset="0"/>
                <a:sym typeface="+mn-ea"/>
              </a:rPr>
              <a:t>As we will be outdoors, </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don't forget to dress warmly and wear comfortable hiking shoes.</a:t>
            </a:r>
            <a:endParaRPr lang="en-US" altLang="zh-CN" sz="2400">
              <a:solidFill>
                <a:schemeClr val="tx1"/>
              </a:solidFill>
              <a:effectLst/>
              <a:latin typeface="Times New Roman" panose="02020603050405020304" charset="0"/>
              <a:cs typeface="Times New Roman" panose="02020603050405020304" charset="0"/>
            </a:endParaRPr>
          </a:p>
          <a:p>
            <a:pPr algn="just"/>
            <a:r>
              <a:rPr lang="en-US" altLang="zh-CN" sz="2400">
                <a:solidFill>
                  <a:schemeClr val="tx1"/>
                </a:solidFill>
                <a:effectLst/>
                <a:latin typeface="Times New Roman" panose="02020603050405020304" charset="0"/>
                <a:cs typeface="Times New Roman" panose="02020603050405020304" charset="0"/>
              </a:rPr>
              <a:t>      </a:t>
            </a:r>
            <a:r>
              <a:rPr lang="en-US" altLang="zh-CN" sz="2400">
                <a:solidFill>
                  <a:schemeClr val="tx1"/>
                </a:solidFill>
                <a:effectLst/>
                <a:latin typeface="Times New Roman" panose="02020603050405020304" charset="0"/>
                <a:cs typeface="Times New Roman" panose="02020603050405020304" charset="0"/>
                <a:sym typeface="+mn-ea"/>
              </a:rPr>
              <a:t>Come and join us in this vigorous gathering!</a:t>
            </a:r>
            <a:r>
              <a:rPr lang="en-US" altLang="zh-CN" sz="2400">
                <a:solidFill>
                  <a:schemeClr val="tx1"/>
                </a:solidFill>
                <a:effectLst/>
                <a:latin typeface="Times New Roman" panose="02020603050405020304" charset="0"/>
                <a:cs typeface="Times New Roman" panose="02020603050405020304" charset="0"/>
              </a:rPr>
              <a:t>     </a:t>
            </a:r>
            <a:endParaRPr lang="en-US" altLang="zh-CN" sz="2400">
              <a:solidFill>
                <a:schemeClr val="tx1"/>
              </a:solidFill>
              <a:effectLst/>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Student Union</a:t>
            </a:r>
            <a:endParaRPr lang="en-US" altLang="zh-CN" sz="2400">
              <a:latin typeface="Times New Roman" panose="02020603050405020304" charset="0"/>
              <a:cs typeface="Times New Roman" panose="02020603050405020304" charset="0"/>
            </a:endParaRPr>
          </a:p>
          <a:p>
            <a:pPr algn="just"/>
            <a:endParaRPr lang="en-US" altLang="zh-CN" sz="2400">
              <a:latin typeface="Times New Roman" panose="02020603050405020304" charset="0"/>
              <a:cs typeface="Times New Roman" panose="02020603050405020304" charset="0"/>
            </a:endParaRPr>
          </a:p>
        </p:txBody>
      </p:sp>
      <p:sp>
        <p:nvSpPr>
          <p:cNvPr id="11" name="文本框 10"/>
          <p:cNvSpPr txBox="1"/>
          <p:nvPr/>
        </p:nvSpPr>
        <p:spPr>
          <a:xfrm>
            <a:off x="0" y="0"/>
            <a:ext cx="6096000" cy="583565"/>
          </a:xfrm>
          <a:prstGeom prst="rect">
            <a:avLst/>
          </a:prstGeom>
          <a:noFill/>
        </p:spPr>
        <p:txBody>
          <a:bodyPr wrap="square" rtlCol="0" anchor="t">
            <a:spAutoFit/>
          </a:bodyPr>
          <a:p>
            <a:r>
              <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III. Sample Writing</a:t>
            </a:r>
            <a:endPar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6" name="文本框 5"/>
          <p:cNvSpPr txBox="1"/>
          <p:nvPr/>
        </p:nvSpPr>
        <p:spPr>
          <a:xfrm>
            <a:off x="8465820" y="0"/>
            <a:ext cx="3726180" cy="583565"/>
          </a:xfrm>
          <a:prstGeom prst="rect">
            <a:avLst/>
          </a:prstGeom>
          <a:solidFill>
            <a:schemeClr val="tx2">
              <a:lumMod val="10000"/>
              <a:lumOff val="90000"/>
            </a:schemeClr>
          </a:solidFill>
        </p:spPr>
        <p:txBody>
          <a:bodyPr wrap="square" rtlCol="0">
            <a:spAutoFit/>
          </a:bodyPr>
          <a:p>
            <a:r>
              <a:rPr lang="en-US" altLang="zh-CN" sz="3200" b="1" i="1">
                <a:solidFill>
                  <a:schemeClr val="accent3">
                    <a:lumMod val="50000"/>
                  </a:schemeClr>
                </a:solidFill>
                <a:effectLst>
                  <a:outerShdw blurRad="38100" dist="38100" dir="2700000" algn="tl">
                    <a:srgbClr val="000000">
                      <a:alpha val="43137"/>
                    </a:srgbClr>
                  </a:outerShdw>
                </a:effectLst>
              </a:rPr>
              <a:t>Teacher’s Version</a:t>
            </a:r>
            <a:endParaRPr lang="en-US" altLang="zh-CN" sz="3200" b="1" i="1">
              <a:solidFill>
                <a:schemeClr val="accent3">
                  <a:lumMod val="50000"/>
                </a:schemeClr>
              </a:solidFill>
              <a:effectLst>
                <a:outerShdw blurRad="38100" dist="38100" dir="2700000" algn="tl">
                  <a:srgbClr val="000000">
                    <a:alpha val="43137"/>
                  </a:srgbClr>
                </a:outerShdw>
              </a:effectLs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12198350" cy="685800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57265" y="184150"/>
            <a:ext cx="5995035" cy="3074035"/>
          </a:xfrm>
          <a:solidFill>
            <a:srgbClr val="AED9B7"/>
          </a:solidFill>
        </p:spPr>
        <p:txBody>
          <a:bodyPr>
            <a:noAutofit/>
          </a:bodyPr>
          <a:p>
            <a:pPr marL="0" indent="0">
              <a:lnSpc>
                <a:spcPct val="100000"/>
              </a:lnSpc>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月</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日是</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国际爱鸟日</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，你校学生会本周将组织学生进行户外观鸟活动。请写一则英文通知，请你校外国交换生参与。内容包括：</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活动简介；</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注意事项。</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ct val="100000"/>
              </a:lnSpc>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注意：</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ct val="100000"/>
              </a:lnSpc>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写作词数应为</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80</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左右；</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ct val="100000"/>
              </a:lnSpc>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请按如下格式在答题纸的相应位置作答。</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4" name="矩形 3"/>
          <p:cNvSpPr/>
          <p:nvPr/>
        </p:nvSpPr>
        <p:spPr>
          <a:xfrm>
            <a:off x="6057265" y="3392170"/>
            <a:ext cx="5995035" cy="2778125"/>
          </a:xfrm>
          <a:prstGeom prst="rect">
            <a:avLst/>
          </a:prstGeom>
          <a:noFill/>
          <a:ln w="254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3">
                    <a:lumMod val="50000"/>
                  </a:schemeClr>
                </a:solidFill>
              </a:rPr>
              <a:t>Notice</a:t>
            </a:r>
            <a:endParaRPr lang="en-US" altLang="zh-CN" sz="2400">
              <a:solidFill>
                <a:schemeClr val="accent3">
                  <a:lumMod val="50000"/>
                </a:schemeClr>
              </a:solidFill>
            </a:endParaRPr>
          </a:p>
          <a:p>
            <a:pPr algn="ctr"/>
            <a:endParaRPr lang="en-US" altLang="zh-CN" sz="2400">
              <a:solidFill>
                <a:schemeClr val="accent3">
                  <a:lumMod val="50000"/>
                </a:schemeClr>
              </a:solidFill>
            </a:endParaRPr>
          </a:p>
          <a:p>
            <a:pPr algn="ctr"/>
            <a:endParaRPr lang="en-US" altLang="zh-CN" sz="2400">
              <a:solidFill>
                <a:schemeClr val="accent3">
                  <a:lumMod val="50000"/>
                </a:schemeClr>
              </a:solidFill>
            </a:endParaRPr>
          </a:p>
          <a:p>
            <a:pPr algn="ctr"/>
            <a:endParaRPr lang="en-US" altLang="zh-CN" sz="2400">
              <a:solidFill>
                <a:schemeClr val="accent3">
                  <a:lumMod val="50000"/>
                </a:schemeClr>
              </a:solidFill>
            </a:endParaRPr>
          </a:p>
          <a:p>
            <a:pPr algn="ctr"/>
            <a:endParaRPr lang="en-US" altLang="zh-CN" sz="2400">
              <a:solidFill>
                <a:schemeClr val="accent3">
                  <a:lumMod val="50000"/>
                </a:schemeClr>
              </a:solidFill>
            </a:endParaRPr>
          </a:p>
          <a:p>
            <a:pPr algn="r"/>
            <a:r>
              <a:rPr lang="en-US" altLang="zh-CN" sz="2400">
                <a:solidFill>
                  <a:schemeClr val="accent3">
                    <a:lumMod val="50000"/>
                  </a:schemeClr>
                </a:solidFill>
              </a:rPr>
              <a:t>                                                                Student Union</a:t>
            </a:r>
            <a:endParaRPr lang="en-US" altLang="zh-CN" sz="2400">
              <a:solidFill>
                <a:schemeClr val="accent3">
                  <a:lumMod val="50000"/>
                </a:schemeClr>
              </a:solidFill>
            </a:endParaRPr>
          </a:p>
        </p:txBody>
      </p:sp>
      <p:sp>
        <p:nvSpPr>
          <p:cNvPr id="2" name="文本框 1"/>
          <p:cNvSpPr txBox="1"/>
          <p:nvPr/>
        </p:nvSpPr>
        <p:spPr>
          <a:xfrm>
            <a:off x="74295" y="76835"/>
            <a:ext cx="5804535" cy="4578985"/>
          </a:xfrm>
          <a:prstGeom prst="rect">
            <a:avLst/>
          </a:prstGeom>
          <a:noFill/>
        </p:spPr>
        <p:txBody>
          <a:bodyPr wrap="square" rtlCol="0">
            <a:noAutofit/>
          </a:bodyPr>
          <a:p>
            <a:pPr fontAlgn="auto">
              <a:lnSpc>
                <a:spcPct val="100000"/>
              </a:lnSpc>
              <a:spcAft>
                <a:spcPts val="500"/>
              </a:spcAft>
            </a:pPr>
            <a:r>
              <a:rPr lang="en-US" altLang="zh-CN" sz="28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Question Review:</a:t>
            </a:r>
            <a:endParaRPr lang="zh-CN" altLang="en-US"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Genre:</a:t>
            </a:r>
            <a:endParaRPr lang="zh-CN" altLang="en-US"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Tense</a:t>
            </a: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zh-CN" altLang="en-US"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Person</a:t>
            </a: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zh-CN" altLang="en-US"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 Voice</a:t>
            </a: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zh-CN" altLang="en-US"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 Points</a:t>
            </a: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t>
            </a:r>
            <a:endPar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zh-CN" altLang="en-US"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6. Structure</a:t>
            </a: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t>
            </a:r>
            <a:endPar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r>
              <a:rPr lang="en-US" altLang="zh-CN" sz="24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7. Language:</a:t>
            </a:r>
            <a:r>
              <a:rPr lang="en-US" altLang="zh-CN" sz="2400" b="1">
                <a:solidFill>
                  <a:schemeClr val="accent3">
                    <a:lumMod val="50000"/>
                  </a:schemeClr>
                </a:solidFill>
                <a:effectLst>
                  <a:outerShdw blurRad="38100" dist="38100" dir="2700000" algn="tl">
                    <a:srgbClr val="000000">
                      <a:alpha val="43137"/>
                    </a:srgbClr>
                  </a:outerShdw>
                </a:effectLst>
                <a:sym typeface="+mn-ea"/>
              </a:rPr>
              <a:t> </a:t>
            </a:r>
            <a:endParaRPr lang="en-US" altLang="zh-CN" sz="2400" b="1">
              <a:solidFill>
                <a:schemeClr val="accent3">
                  <a:lumMod val="50000"/>
                </a:schemeClr>
              </a:solidFill>
              <a:effectLst>
                <a:outerShdw blurRad="38100" dist="38100" dir="2700000" algn="tl">
                  <a:srgbClr val="000000">
                    <a:alpha val="43137"/>
                  </a:srgbClr>
                </a:outerShdw>
              </a:effectLst>
              <a:sym typeface="+mn-ea"/>
            </a:endParaRPr>
          </a:p>
        </p:txBody>
      </p:sp>
      <p:sp>
        <p:nvSpPr>
          <p:cNvPr id="5" name="文本框 4"/>
          <p:cNvSpPr txBox="1"/>
          <p:nvPr/>
        </p:nvSpPr>
        <p:spPr>
          <a:xfrm>
            <a:off x="1435735" y="580390"/>
            <a:ext cx="5389245" cy="3495040"/>
          </a:xfrm>
          <a:prstGeom prst="rect">
            <a:avLst/>
          </a:prstGeom>
          <a:noFill/>
        </p:spPr>
        <p:txBody>
          <a:bodyPr wrap="square" rtlCol="0">
            <a:spAutoFit/>
          </a:bodyPr>
          <a:p>
            <a:pPr fontAlgn="auto">
              <a:spcAft>
                <a:spcPts val="500"/>
              </a:spcAft>
            </a:pPr>
            <a:r>
              <a:rPr lang="en-US" altLang="zh-CN" sz="2400" b="1">
                <a:solidFill>
                  <a:schemeClr val="accent3">
                    <a:lumMod val="50000"/>
                  </a:schemeClr>
                </a:solidFill>
                <a:latin typeface="Times New Roman" panose="02020603050405020304" charset="0"/>
                <a:cs typeface="Times New Roman" panose="02020603050405020304" charset="0"/>
              </a:rPr>
              <a:t>written notice</a:t>
            </a:r>
            <a:endParaRPr lang="zh-CN" altLang="en-US" sz="2400" b="1">
              <a:solidFill>
                <a:schemeClr val="accent3">
                  <a:lumMod val="50000"/>
                </a:schemeClr>
              </a:solidFill>
              <a:latin typeface="Times New Roman" panose="02020603050405020304" charset="0"/>
              <a:cs typeface="Times New Roman" panose="02020603050405020304" charset="0"/>
            </a:endParaRPr>
          </a:p>
          <a:p>
            <a:pPr fontAlgn="auto">
              <a:spcAft>
                <a:spcPts val="500"/>
              </a:spcAft>
            </a:pPr>
            <a:r>
              <a:rPr lang="en-US" altLang="zh-CN" sz="2400" b="1">
                <a:solidFill>
                  <a:schemeClr val="accent3">
                    <a:lumMod val="50000"/>
                  </a:schemeClr>
                </a:solidFill>
                <a:latin typeface="Times New Roman" panose="02020603050405020304" charset="0"/>
                <a:cs typeface="Times New Roman" panose="02020603050405020304" charset="0"/>
              </a:rPr>
              <a:t>future&amp; present</a:t>
            </a:r>
            <a:endParaRPr lang="zh-CN" altLang="en-US" sz="2400" b="1">
              <a:solidFill>
                <a:schemeClr val="accent3">
                  <a:lumMod val="50000"/>
                </a:schemeClr>
              </a:solidFill>
              <a:latin typeface="Times New Roman" panose="02020603050405020304" charset="0"/>
              <a:cs typeface="Times New Roman" panose="02020603050405020304" charset="0"/>
            </a:endParaRPr>
          </a:p>
          <a:p>
            <a:pPr fontAlgn="auto">
              <a:spcAft>
                <a:spcPts val="500"/>
              </a:spcAft>
            </a:pPr>
            <a:r>
              <a:rPr lang="en-US" altLang="zh-CN" sz="2400" b="1">
                <a:solidFill>
                  <a:schemeClr val="accent3">
                    <a:lumMod val="50000"/>
                  </a:schemeClr>
                </a:solidFill>
                <a:latin typeface="Times New Roman" panose="02020603050405020304" charset="0"/>
                <a:cs typeface="Times New Roman" panose="02020603050405020304" charset="0"/>
              </a:rPr>
              <a:t>the 1st person “We”</a:t>
            </a:r>
            <a:endParaRPr lang="zh-CN" altLang="en-US" sz="2400" b="1">
              <a:solidFill>
                <a:schemeClr val="accent3">
                  <a:lumMod val="50000"/>
                </a:schemeClr>
              </a:solidFill>
              <a:latin typeface="Times New Roman" panose="02020603050405020304" charset="0"/>
              <a:cs typeface="Times New Roman" panose="02020603050405020304" charset="0"/>
            </a:endParaRPr>
          </a:p>
          <a:p>
            <a:pPr fontAlgn="auto">
              <a:spcAft>
                <a:spcPts val="500"/>
              </a:spcAft>
            </a:pPr>
            <a:r>
              <a:rPr lang="en-US" altLang="zh-CN" sz="2400" b="1">
                <a:solidFill>
                  <a:schemeClr val="accent3">
                    <a:lumMod val="50000"/>
                  </a:schemeClr>
                </a:solidFill>
                <a:latin typeface="Times New Roman" panose="02020603050405020304" charset="0"/>
                <a:cs typeface="Times New Roman" panose="02020603050405020304" charset="0"/>
              </a:rPr>
              <a:t>Inviting (to exchange students)</a:t>
            </a:r>
            <a:endParaRPr lang="zh-CN" altLang="en-US" sz="2400" b="1">
              <a:solidFill>
                <a:schemeClr val="accent3">
                  <a:lumMod val="50000"/>
                </a:schemeClr>
              </a:solidFill>
              <a:latin typeface="Times New Roman" panose="02020603050405020304" charset="0"/>
              <a:cs typeface="Times New Roman" panose="02020603050405020304" charset="0"/>
            </a:endParaRPr>
          </a:p>
          <a:p>
            <a:pPr fontAlgn="auto">
              <a:spcAft>
                <a:spcPts val="500"/>
              </a:spcAft>
            </a:pPr>
            <a:r>
              <a:rPr lang="zh-CN" altLang="en-US" sz="2400" b="1">
                <a:solidFill>
                  <a:schemeClr val="accent3">
                    <a:lumMod val="50000"/>
                  </a:schemeClr>
                </a:solidFill>
                <a:latin typeface="Times New Roman" panose="02020603050405020304" charset="0"/>
                <a:cs typeface="Times New Roman" panose="02020603050405020304" charset="0"/>
              </a:rPr>
              <a:t>①</a:t>
            </a:r>
            <a:r>
              <a:rPr lang="en-US" altLang="zh-CN" sz="2400" b="1">
                <a:solidFill>
                  <a:schemeClr val="accent3">
                    <a:lumMod val="50000"/>
                  </a:schemeClr>
                </a:solidFill>
                <a:latin typeface="Times New Roman" panose="02020603050405020304" charset="0"/>
                <a:cs typeface="Times New Roman" panose="02020603050405020304" charset="0"/>
              </a:rPr>
              <a:t>Activity Introduction</a:t>
            </a:r>
            <a:endParaRPr lang="en-US" altLang="zh-CN" sz="2400" b="1">
              <a:solidFill>
                <a:schemeClr val="accent3">
                  <a:lumMod val="50000"/>
                </a:schemeClr>
              </a:solidFill>
              <a:latin typeface="Times New Roman" panose="02020603050405020304" charset="0"/>
              <a:cs typeface="Times New Roman" panose="02020603050405020304" charset="0"/>
            </a:endParaRPr>
          </a:p>
          <a:p>
            <a:pPr fontAlgn="auto">
              <a:spcAft>
                <a:spcPts val="500"/>
              </a:spcAft>
            </a:pPr>
            <a:r>
              <a:rPr lang="en-US" altLang="zh-CN" sz="2400" b="1" i="1">
                <a:solidFill>
                  <a:srgbClr val="C00000"/>
                </a:solidFill>
                <a:latin typeface="Times New Roman" panose="02020603050405020304" charset="0"/>
                <a:cs typeface="Times New Roman" panose="02020603050405020304" charset="0"/>
              </a:rPr>
              <a:t>Basic Info.&amp; Concrete Contents</a:t>
            </a:r>
            <a:endParaRPr lang="en-US" altLang="zh-CN" sz="2400" b="1">
              <a:solidFill>
                <a:srgbClr val="FF0000"/>
              </a:solidFill>
              <a:latin typeface="Times New Roman" panose="02020603050405020304" charset="0"/>
              <a:cs typeface="Times New Roman" panose="02020603050405020304" charset="0"/>
            </a:endParaRPr>
          </a:p>
          <a:p>
            <a:pPr fontAlgn="auto">
              <a:spcAft>
                <a:spcPts val="500"/>
              </a:spcAft>
            </a:pPr>
            <a:r>
              <a:rPr lang="en-US" altLang="zh-CN" sz="2400" b="1">
                <a:solidFill>
                  <a:schemeClr val="accent3">
                    <a:lumMod val="50000"/>
                  </a:schemeClr>
                </a:solidFill>
                <a:latin typeface="Times New Roman" panose="02020603050405020304" charset="0"/>
                <a:cs typeface="Times New Roman" panose="02020603050405020304" charset="0"/>
              </a:rPr>
              <a:t>②Attention Points</a:t>
            </a:r>
            <a:endParaRPr lang="en-US" altLang="zh-CN" sz="2400" b="1">
              <a:solidFill>
                <a:schemeClr val="accent3">
                  <a:lumMod val="50000"/>
                </a:schemeClr>
              </a:solidFill>
              <a:latin typeface="Times New Roman" panose="02020603050405020304" charset="0"/>
              <a:cs typeface="Times New Roman" panose="02020603050405020304" charset="0"/>
            </a:endParaRPr>
          </a:p>
          <a:p>
            <a:pPr fontAlgn="auto">
              <a:spcAft>
                <a:spcPts val="500"/>
              </a:spcAft>
            </a:pPr>
            <a:r>
              <a:rPr lang="en-US" altLang="zh-CN" sz="2400" b="1">
                <a:solidFill>
                  <a:schemeClr val="accent3">
                    <a:lumMod val="50000"/>
                  </a:schemeClr>
                </a:solidFill>
                <a:latin typeface="Times New Roman" panose="02020603050405020304" charset="0"/>
                <a:cs typeface="Times New Roman" panose="02020603050405020304" charset="0"/>
              </a:rPr>
              <a:t>③</a:t>
            </a:r>
            <a:r>
              <a:rPr lang="en-US" altLang="zh-CN" sz="2400" b="1">
                <a:solidFill>
                  <a:srgbClr val="C00000"/>
                </a:solidFill>
                <a:latin typeface="Times New Roman" panose="02020603050405020304" charset="0"/>
                <a:cs typeface="Times New Roman" panose="02020603050405020304" charset="0"/>
              </a:rPr>
              <a:t>Appealing to students’ participation!</a:t>
            </a:r>
            <a:endParaRPr lang="en-US" altLang="zh-CN" sz="2400" b="1">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434340" y="4409440"/>
            <a:ext cx="4815205" cy="1263015"/>
          </a:xfrm>
          <a:prstGeom prst="rect">
            <a:avLst/>
          </a:prstGeom>
          <a:noFill/>
        </p:spPr>
        <p:txBody>
          <a:bodyPr wrap="square" rtlCol="0" anchor="t">
            <a:spAutoFit/>
          </a:bodyPr>
          <a:p>
            <a:pPr fontAlgn="auto">
              <a:spcAft>
                <a:spcPts val="500"/>
              </a:spcAft>
            </a:pPr>
            <a:r>
              <a:rPr lang="zh-CN" altLang="en-US" sz="2400" b="1">
                <a:solidFill>
                  <a:schemeClr val="accent3">
                    <a:lumMod val="50000"/>
                  </a:schemeClr>
                </a:solidFill>
                <a:latin typeface="Times New Roman" panose="02020603050405020304" charset="0"/>
                <a:cs typeface="Times New Roman" panose="02020603050405020304" charset="0"/>
                <a:sym typeface="+mn-ea"/>
              </a:rPr>
              <a:t>①</a:t>
            </a:r>
            <a:r>
              <a:rPr lang="en-US" altLang="zh-CN" sz="2400" b="1">
                <a:solidFill>
                  <a:schemeClr val="accent3">
                    <a:lumMod val="50000"/>
                  </a:schemeClr>
                </a:solidFill>
                <a:latin typeface="Times New Roman" panose="02020603050405020304" charset="0"/>
                <a:cs typeface="Times New Roman" panose="02020603050405020304" charset="0"/>
                <a:sym typeface="+mn-ea"/>
              </a:rPr>
              <a:t>Background+ Basic Info.</a:t>
            </a:r>
            <a:endParaRPr lang="en-US" altLang="zh-CN" sz="2400" b="1">
              <a:solidFill>
                <a:schemeClr val="accent3">
                  <a:lumMod val="50000"/>
                </a:schemeClr>
              </a:solidFill>
              <a:latin typeface="Times New Roman" panose="02020603050405020304" charset="0"/>
              <a:cs typeface="Times New Roman" panose="02020603050405020304" charset="0"/>
            </a:endParaRPr>
          </a:p>
          <a:p>
            <a:pPr fontAlgn="auto">
              <a:spcAft>
                <a:spcPts val="500"/>
              </a:spcAft>
            </a:pPr>
            <a:r>
              <a:rPr lang="en-US" altLang="zh-CN" sz="2400" b="1">
                <a:solidFill>
                  <a:schemeClr val="accent3">
                    <a:lumMod val="50000"/>
                  </a:schemeClr>
                </a:solidFill>
                <a:latin typeface="Times New Roman" panose="02020603050405020304" charset="0"/>
                <a:cs typeface="Times New Roman" panose="02020603050405020304" charset="0"/>
                <a:sym typeface="+mn-ea"/>
              </a:rPr>
              <a:t>②About the activity+ Dos&amp; Don’ts ③ Appeal to active participation!</a:t>
            </a:r>
            <a:endParaRPr lang="en-US" altLang="zh-CN" sz="2400" b="1">
              <a:solidFill>
                <a:schemeClr val="accent3">
                  <a:lumMod val="50000"/>
                </a:schemeClr>
              </a:solidFill>
              <a:latin typeface="Times New Roman" panose="02020603050405020304" charset="0"/>
              <a:cs typeface="Times New Roman" panose="02020603050405020304" charset="0"/>
              <a:sym typeface="+mn-ea"/>
            </a:endParaRPr>
          </a:p>
        </p:txBody>
      </p:sp>
      <p:pic>
        <p:nvPicPr>
          <p:cNvPr id="7" name="图片 6" descr="6212_Sibl_9780307957900_art_r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1060000">
            <a:off x="4879340" y="179705"/>
            <a:ext cx="1390015" cy="915035"/>
          </a:xfrm>
          <a:prstGeom prst="rect">
            <a:avLst/>
          </a:prstGeom>
        </p:spPr>
      </p:pic>
      <p:sp>
        <p:nvSpPr>
          <p:cNvPr id="8" name="文本框 7"/>
          <p:cNvSpPr txBox="1"/>
          <p:nvPr/>
        </p:nvSpPr>
        <p:spPr>
          <a:xfrm>
            <a:off x="1870710" y="5727065"/>
            <a:ext cx="4130675" cy="829945"/>
          </a:xfrm>
          <a:prstGeom prst="rect">
            <a:avLst/>
          </a:prstGeom>
          <a:noFill/>
        </p:spPr>
        <p:txBody>
          <a:bodyPr wrap="square" rtlCol="0" anchor="t">
            <a:spAutoFit/>
          </a:bodyPr>
          <a:p>
            <a:r>
              <a:rPr lang="en-US" altLang="zh-CN" sz="2400" b="1">
                <a:solidFill>
                  <a:srgbClr val="C00000"/>
                </a:solidFill>
                <a:latin typeface="Times New Roman" panose="02020603050405020304" charset="0"/>
                <a:cs typeface="Times New Roman" panose="02020603050405020304" charset="0"/>
                <a:sym typeface="+mn-ea"/>
              </a:rPr>
              <a:t>Be complete, concise, concrete, courteous and coherent!</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3881755" y="3198495"/>
            <a:ext cx="3575050" cy="460375"/>
          </a:xfrm>
          <a:prstGeom prst="rect">
            <a:avLst/>
          </a:prstGeom>
          <a:noFill/>
        </p:spPr>
        <p:txBody>
          <a:bodyPr wrap="square" rtlCol="0" anchor="t">
            <a:spAutoFit/>
          </a:bodyPr>
          <a:p>
            <a:pPr fontAlgn="auto">
              <a:spcAft>
                <a:spcPts val="500"/>
              </a:spcAft>
            </a:pPr>
            <a:r>
              <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Any hidden requirement?</a:t>
            </a:r>
            <a:endPar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endParaRPr>
          </a:p>
        </p:txBody>
      </p:sp>
      <p:sp>
        <p:nvSpPr>
          <p:cNvPr id="11" name="椭圆 10"/>
          <p:cNvSpPr/>
          <p:nvPr/>
        </p:nvSpPr>
        <p:spPr>
          <a:xfrm>
            <a:off x="7499985" y="208280"/>
            <a:ext cx="1842770" cy="448945"/>
          </a:xfrm>
          <a:prstGeom prst="ellipse">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9298305" y="580390"/>
            <a:ext cx="803275" cy="448945"/>
          </a:xfrm>
          <a:prstGeom prst="ellipse">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7948295" y="1609725"/>
            <a:ext cx="3373120" cy="770890"/>
          </a:xfrm>
          <a:prstGeom prst="rect">
            <a:avLst/>
          </a:prstGeom>
          <a:noFill/>
        </p:spPr>
        <p:txBody>
          <a:bodyPr wrap="square" rtlCol="0">
            <a:noAutofit/>
          </a:bodyPr>
          <a:p>
            <a:pPr marL="161925" indent="-161925" fontAlgn="auto">
              <a:buFont typeface="Arial" panose="020B0604020202020204" pitchFamily="34" charset="0"/>
              <a:buChar char="•"/>
            </a:pPr>
            <a:r>
              <a:rPr lang="en-US" altLang="zh-CN" sz="2400" i="1">
                <a:solidFill>
                  <a:srgbClr val="C00000"/>
                </a:solidFill>
                <a:effectLst/>
                <a:latin typeface="Times New Roman" panose="02020603050405020304" charset="0"/>
                <a:cs typeface="Times New Roman" panose="02020603050405020304" charset="0"/>
              </a:rPr>
              <a:t>International Bird’s Day</a:t>
            </a:r>
            <a:endParaRPr lang="en-US" altLang="zh-CN" sz="2400" i="1">
              <a:solidFill>
                <a:srgbClr val="C00000"/>
              </a:solidFill>
              <a:effectLst/>
              <a:latin typeface="Times New Roman" panose="02020603050405020304" charset="0"/>
              <a:cs typeface="Times New Roman" panose="02020603050405020304" charset="0"/>
            </a:endParaRPr>
          </a:p>
          <a:p>
            <a:pPr marL="161925" indent="-161925" fontAlgn="auto">
              <a:buFont typeface="Arial" panose="020B0604020202020204" pitchFamily="34" charset="0"/>
              <a:buChar char="•"/>
            </a:pPr>
            <a:r>
              <a:rPr lang="en-US" altLang="zh-CN" sz="2400" i="1">
                <a:solidFill>
                  <a:srgbClr val="C00000"/>
                </a:solidFill>
                <a:effectLst/>
                <a:latin typeface="Times New Roman" panose="02020603050405020304" charset="0"/>
                <a:cs typeface="Times New Roman" panose="02020603050405020304" charset="0"/>
              </a:rPr>
              <a:t>birdwatching/ birding</a:t>
            </a:r>
            <a:endParaRPr lang="en-US" altLang="zh-CN" sz="2400" i="1">
              <a:solidFill>
                <a:srgbClr val="C00000"/>
              </a:solidFill>
              <a:effectLst/>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5" dur="500"/>
                                        <p:tgtEl>
                                          <p:spTgt spid="2">
                                            <p:txEl>
                                              <p:pRg st="8" end="8"/>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3" dur="500"/>
                                        <p:tgtEl>
                                          <p:spTgt spid="5">
                                            <p:txEl>
                                              <p:pRg st="0" end="0"/>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6" dur="500"/>
                                        <p:tgtEl>
                                          <p:spTgt spid="5">
                                            <p:txEl>
                                              <p:pRg st="1" end="1"/>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9" dur="500"/>
                                        <p:tgtEl>
                                          <p:spTgt spid="5">
                                            <p:txEl>
                                              <p:pRg st="2" end="2"/>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57" dur="5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67" dur="500"/>
                                        <p:tgtEl>
                                          <p:spTgt spid="5">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randombar(horizontal)">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randombar(horizontal)">
                                      <p:cBhvr>
                                        <p:cTn id="77" dur="500"/>
                                        <p:tgtEl>
                                          <p:spTgt spid="1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randombar(horizontal)">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randombar(horizontal)">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2">
                                            <p:txEl>
                                              <p:pRg st="13" end="13"/>
                                            </p:txEl>
                                          </p:spTgt>
                                        </p:tgtEl>
                                        <p:attrNameLst>
                                          <p:attrName>style.visibility</p:attrName>
                                        </p:attrNameLst>
                                      </p:cBhvr>
                                      <p:to>
                                        <p:strVal val="visible"/>
                                      </p:to>
                                    </p:set>
                                    <p:animEffect transition="in" filter="randombar(horizontal)">
                                      <p:cBhvr>
                                        <p:cTn id="90" dur="500"/>
                                        <p:tgtEl>
                                          <p:spTgt spid="2">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randombar(horizontal)">
                                      <p:cBhvr>
                                        <p:cTn id="9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p:bldP spid="5" grpId="0" uiExpand="1" build="p"/>
      <p:bldP spid="5" grpId="1"/>
      <p:bldP spid="10" grpId="0"/>
      <p:bldP spid="10" grpId="1"/>
      <p:bldP spid="6" grpId="0"/>
      <p:bldP spid="6" grpId="1"/>
      <p:bldP spid="8" grpId="0"/>
      <p:bldP spid="8" grpId="1"/>
      <p:bldP spid="11" grpId="0" animBg="1"/>
      <p:bldP spid="12" grpId="0" animBg="1"/>
      <p:bldP spid="11" grpId="1" animBg="1"/>
      <p:bldP spid="12" grpId="1" animBg="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0"/>
            <a:ext cx="5117465" cy="583565"/>
          </a:xfrm>
          <a:prstGeom prst="rect">
            <a:avLst/>
          </a:prstGeom>
          <a:noFill/>
        </p:spPr>
        <p:txBody>
          <a:bodyPr wrap="square" rtlCol="0" anchor="t">
            <a:spAutoFit/>
          </a:bodyPr>
          <a:p>
            <a:r>
              <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II. Brainstorm the contents</a:t>
            </a:r>
            <a:endPar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aphicFrame>
        <p:nvGraphicFramePr>
          <p:cNvPr id="2" name="表格 1"/>
          <p:cNvGraphicFramePr/>
          <p:nvPr>
            <p:custDataLst>
              <p:tags r:id="rId1"/>
            </p:custDataLst>
          </p:nvPr>
        </p:nvGraphicFramePr>
        <p:xfrm>
          <a:off x="247650" y="715645"/>
          <a:ext cx="11655425" cy="358457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1865"/>
                <a:gridCol w="2066290"/>
                <a:gridCol w="2405380"/>
                <a:gridCol w="1990725"/>
                <a:gridCol w="2971165"/>
              </a:tblGrid>
              <a:tr h="468630">
                <a:tc>
                  <a:txBody>
                    <a:bodyPr/>
                    <a:p>
                      <a:pPr algn="ctr">
                        <a:buNone/>
                      </a:pPr>
                      <a:r>
                        <a:rPr lang="en-US" altLang="zh-CN" sz="2400">
                          <a:latin typeface="Times New Roman" panose="02020603050405020304" charset="0"/>
                          <a:cs typeface="Times New Roman" panose="02020603050405020304" charset="0"/>
                        </a:rPr>
                        <a:t>What to look</a:t>
                      </a:r>
                      <a:endParaRPr lang="en-US" altLang="zh-CN" sz="2400">
                        <a:latin typeface="Times New Roman" panose="02020603050405020304" charset="0"/>
                        <a:cs typeface="Times New Roman" panose="02020603050405020304" charset="0"/>
                      </a:endParaRPr>
                    </a:p>
                  </a:txBody>
                  <a:tcPr>
                    <a:solidFill>
                      <a:srgbClr val="98D6B7"/>
                    </a:solidFill>
                  </a:tcPr>
                </a:tc>
                <a:tc>
                  <a:txBody>
                    <a:bodyPr/>
                    <a:p>
                      <a:pPr algn="ctr">
                        <a:buNone/>
                      </a:pPr>
                      <a:r>
                        <a:rPr lang="en-US" altLang="zh-CN" sz="2400">
                          <a:latin typeface="Times New Roman" panose="02020603050405020304" charset="0"/>
                          <a:cs typeface="Times New Roman" panose="02020603050405020304" charset="0"/>
                          <a:sym typeface="+mn-ea"/>
                        </a:rPr>
                        <a:t>Where to look</a:t>
                      </a:r>
                      <a:endParaRPr lang="en-US" altLang="zh-CN" sz="2400">
                        <a:latin typeface="Times New Roman" panose="02020603050405020304" charset="0"/>
                        <a:cs typeface="Times New Roman" panose="02020603050405020304" charset="0"/>
                        <a:sym typeface="+mn-ea"/>
                      </a:endParaRPr>
                    </a:p>
                  </a:txBody>
                  <a:tcPr>
                    <a:solidFill>
                      <a:srgbClr val="98D6B7"/>
                    </a:solidFill>
                  </a:tcPr>
                </a:tc>
                <a:tc>
                  <a:txBody>
                    <a:bodyPr/>
                    <a:p>
                      <a:pPr algn="ctr">
                        <a:buNone/>
                      </a:pPr>
                      <a:r>
                        <a:rPr lang="en-US" altLang="zh-CN" sz="2400">
                          <a:latin typeface="Times New Roman" panose="02020603050405020304" charset="0"/>
                          <a:cs typeface="Times New Roman" panose="02020603050405020304" charset="0"/>
                          <a:sym typeface="+mn-ea"/>
                        </a:rPr>
                        <a:t>When to look</a:t>
                      </a:r>
                      <a:endParaRPr lang="en-US" altLang="zh-CN" sz="2400">
                        <a:latin typeface="Times New Roman" panose="02020603050405020304" charset="0"/>
                        <a:cs typeface="Times New Roman" panose="02020603050405020304" charset="0"/>
                        <a:sym typeface="+mn-ea"/>
                      </a:endParaRPr>
                    </a:p>
                  </a:txBody>
                  <a:tcPr>
                    <a:solidFill>
                      <a:srgbClr val="98D6B7"/>
                    </a:solidFill>
                  </a:tcPr>
                </a:tc>
                <a:tc>
                  <a:txBody>
                    <a:bodyPr/>
                    <a:p>
                      <a:pPr algn="ctr">
                        <a:buNone/>
                      </a:pPr>
                      <a:r>
                        <a:rPr lang="en-US" sz="2400">
                          <a:latin typeface="Times New Roman" panose="02020603050405020304" charset="0"/>
                          <a:cs typeface="Times New Roman" panose="02020603050405020304" charset="0"/>
                          <a:sym typeface="+mn-ea"/>
                        </a:rPr>
                        <a:t>How to look</a:t>
                      </a:r>
                      <a:endParaRPr lang="en-US" sz="2400">
                        <a:latin typeface="Times New Roman" panose="02020603050405020304" charset="0"/>
                        <a:cs typeface="Times New Roman" panose="02020603050405020304" charset="0"/>
                        <a:sym typeface="+mn-ea"/>
                      </a:endParaRPr>
                    </a:p>
                  </a:txBody>
                  <a:tcPr>
                    <a:solidFill>
                      <a:srgbClr val="98D6B7"/>
                    </a:solidFill>
                  </a:tcPr>
                </a:tc>
                <a:tc>
                  <a:txBody>
                    <a:bodyPr/>
                    <a:p>
                      <a:pPr algn="ctr">
                        <a:buNone/>
                      </a:pPr>
                      <a:r>
                        <a:rPr lang="en-US" altLang="zh-CN" sz="2400">
                          <a:latin typeface="Times New Roman" panose="02020603050405020304" charset="0"/>
                          <a:cs typeface="Times New Roman" panose="02020603050405020304" charset="0"/>
                        </a:rPr>
                        <a:t>Tips</a:t>
                      </a:r>
                      <a:endParaRPr lang="en-US" altLang="zh-CN" sz="2400">
                        <a:latin typeface="Times New Roman" panose="02020603050405020304" charset="0"/>
                        <a:cs typeface="Times New Roman" panose="02020603050405020304" charset="0"/>
                      </a:endParaRPr>
                    </a:p>
                  </a:txBody>
                  <a:tcPr>
                    <a:solidFill>
                      <a:srgbClr val="98D6B7"/>
                    </a:solidFill>
                  </a:tcPr>
                </a:tc>
              </a:tr>
              <a:tr h="3115945">
                <a:tc>
                  <a:txBody>
                    <a:bodyPr/>
                    <a:p>
                      <a:pPr algn="ctr">
                        <a:buNone/>
                      </a:pPr>
                      <a:endParaRPr lang="zh-CN" altLang="en-US"/>
                    </a:p>
                    <a:p>
                      <a:pPr algn="ctr">
                        <a:buNone/>
                      </a:pPr>
                      <a:endParaRPr lang="zh-CN" altLang="en-US"/>
                    </a:p>
                    <a:p>
                      <a:pPr algn="ctr">
                        <a:buNone/>
                      </a:pPr>
                      <a:endParaRPr lang="zh-CN" altLang="en-US"/>
                    </a:p>
                    <a:p>
                      <a:pPr algn="ctr">
                        <a:buNone/>
                      </a:pPr>
                      <a:endParaRPr lang="zh-CN" altLang="en-US"/>
                    </a:p>
                    <a:p>
                      <a:pPr algn="ctr">
                        <a:buNone/>
                      </a:pPr>
                      <a:endParaRPr lang="zh-CN" altLang="en-US"/>
                    </a:p>
                    <a:p>
                      <a:pPr algn="ctr">
                        <a:buNone/>
                      </a:pPr>
                      <a:endParaRPr lang="zh-CN" altLang="en-US"/>
                    </a:p>
                    <a:p>
                      <a:pPr algn="ctr">
                        <a:buNone/>
                      </a:pPr>
                      <a:endParaRPr lang="zh-CN" altLang="en-US"/>
                    </a:p>
                    <a:p>
                      <a:pPr algn="ctr">
                        <a:buNone/>
                      </a:pPr>
                      <a:endParaRPr lang="zh-CN" altLang="en-US"/>
                    </a:p>
                  </a:txBody>
                  <a:tcPr>
                    <a:solidFill>
                      <a:srgbClr val="98D6B7"/>
                    </a:solidFill>
                  </a:tcPr>
                </a:tc>
                <a:tc>
                  <a:txBody>
                    <a:bodyPr/>
                    <a:p>
                      <a:pPr algn="ctr">
                        <a:buNone/>
                      </a:pPr>
                      <a:endParaRPr lang="zh-CN" altLang="en-US"/>
                    </a:p>
                  </a:txBody>
                  <a:tcPr>
                    <a:solidFill>
                      <a:srgbClr val="98D6B7"/>
                    </a:solidFill>
                  </a:tcPr>
                </a:tc>
                <a:tc>
                  <a:txBody>
                    <a:bodyPr/>
                    <a:p>
                      <a:pPr algn="l">
                        <a:buNone/>
                      </a:pPr>
                      <a:endParaRPr lang="zh-CN" altLang="en-US">
                        <a:latin typeface="Times New Roman" panose="02020603050405020304" charset="0"/>
                        <a:cs typeface="Times New Roman" panose="02020603050405020304" charset="0"/>
                      </a:endParaRPr>
                    </a:p>
                  </a:txBody>
                  <a:tcPr>
                    <a:solidFill>
                      <a:srgbClr val="98D6B7"/>
                    </a:solidFill>
                  </a:tcPr>
                </a:tc>
                <a:tc>
                  <a:txBody>
                    <a:bodyPr/>
                    <a:p>
                      <a:pPr algn="ctr">
                        <a:buNone/>
                      </a:pPr>
                      <a:endParaRPr lang="zh-CN" altLang="en-US"/>
                    </a:p>
                  </a:txBody>
                  <a:tcPr>
                    <a:solidFill>
                      <a:srgbClr val="98D6B7"/>
                    </a:solidFill>
                  </a:tcPr>
                </a:tc>
                <a:tc>
                  <a:txBody>
                    <a:bodyPr/>
                    <a:p>
                      <a:pPr algn="ctr">
                        <a:buNone/>
                      </a:pPr>
                      <a:endParaRPr lang="zh-CN" altLang="en-US"/>
                    </a:p>
                  </a:txBody>
                  <a:tcPr>
                    <a:solidFill>
                      <a:srgbClr val="98D6B7"/>
                    </a:solidFill>
                  </a:tcPr>
                </a:tc>
              </a:tr>
            </a:tbl>
          </a:graphicData>
        </a:graphic>
      </p:graphicFrame>
      <p:pic>
        <p:nvPicPr>
          <p:cNvPr id="3" name="图片 2"/>
          <p:cNvPicPr>
            <a:picLocks noChangeAspect="1"/>
          </p:cNvPicPr>
          <p:nvPr/>
        </p:nvPicPr>
        <p:blipFill>
          <a:blip r:embed="rId2"/>
          <a:stretch>
            <a:fillRect/>
          </a:stretch>
        </p:blipFill>
        <p:spPr>
          <a:xfrm>
            <a:off x="1663700" y="5415915"/>
            <a:ext cx="2124075" cy="1390650"/>
          </a:xfrm>
          <a:prstGeom prst="rect">
            <a:avLst/>
          </a:prstGeom>
        </p:spPr>
      </p:pic>
      <p:pic>
        <p:nvPicPr>
          <p:cNvPr id="5" name="图片 4" descr="Common-Birds-PLT-Urban-Birdwatching-300x30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64465" y="4476115"/>
            <a:ext cx="1823720" cy="1823720"/>
          </a:xfrm>
          <a:prstGeom prst="rect">
            <a:avLst/>
          </a:prstGeom>
        </p:spPr>
      </p:pic>
      <p:sp>
        <p:nvSpPr>
          <p:cNvPr id="6" name="文本框 5"/>
          <p:cNvSpPr txBox="1"/>
          <p:nvPr/>
        </p:nvSpPr>
        <p:spPr>
          <a:xfrm>
            <a:off x="9206865" y="0"/>
            <a:ext cx="2985135" cy="583565"/>
          </a:xfrm>
          <a:prstGeom prst="rect">
            <a:avLst/>
          </a:prstGeom>
          <a:solidFill>
            <a:srgbClr val="AED9B7"/>
          </a:solidFill>
        </p:spPr>
        <p:txBody>
          <a:bodyPr wrap="square" rtlCol="0">
            <a:spAutoFit/>
          </a:bodyPr>
          <a:p>
            <a:r>
              <a:rPr lang="en-US" altLang="zh-CN" sz="3200" b="1" i="1">
                <a:solidFill>
                  <a:schemeClr val="accent3">
                    <a:lumMod val="50000"/>
                  </a:schemeClr>
                </a:solidFill>
                <a:effectLst>
                  <a:outerShdw blurRad="38100" dist="38100" dir="2700000" algn="tl">
                    <a:srgbClr val="000000">
                      <a:alpha val="43137"/>
                    </a:srgbClr>
                  </a:outerShdw>
                </a:effectLst>
              </a:rPr>
              <a:t>About Birding </a:t>
            </a:r>
            <a:endParaRPr lang="en-US" altLang="zh-CN" sz="3200" b="1" i="1">
              <a:solidFill>
                <a:schemeClr val="accent3">
                  <a:lumMod val="50000"/>
                </a:schemeClr>
              </a:solidFill>
              <a:effectLst>
                <a:outerShdw blurRad="38100" dist="38100" dir="2700000" algn="tl">
                  <a:srgbClr val="000000">
                    <a:alpha val="43137"/>
                  </a:srgbClr>
                </a:outerShdw>
              </a:effectLst>
            </a:endParaRPr>
          </a:p>
        </p:txBody>
      </p:sp>
      <p:sp>
        <p:nvSpPr>
          <p:cNvPr id="7" name="文本框 6"/>
          <p:cNvSpPr txBox="1"/>
          <p:nvPr/>
        </p:nvSpPr>
        <p:spPr>
          <a:xfrm>
            <a:off x="4569460" y="1204595"/>
            <a:ext cx="2391410" cy="3138170"/>
          </a:xfrm>
          <a:prstGeom prst="rect">
            <a:avLst/>
          </a:prstGeom>
          <a:noFill/>
        </p:spPr>
        <p:txBody>
          <a:bodyPr wrap="square" rtlCol="0" anchor="t">
            <a:spAutoFit/>
          </a:bodyPr>
          <a:p>
            <a:pPr marL="176530" indent="-176530" fontAlgn="auto">
              <a:buFont typeface="Arial" panose="020B0604020202020204" pitchFamily="34" charset="0"/>
              <a:buChar char="•"/>
            </a:pPr>
            <a:r>
              <a:rPr lang="zh-CN" altLang="en-US">
                <a:latin typeface="Times New Roman" panose="02020603050405020304" charset="0"/>
                <a:cs typeface="Times New Roman" panose="02020603050405020304" charset="0"/>
                <a:sym typeface="+mn-ea"/>
              </a:rPr>
              <a:t>Spring: prepare nests and lay eggs</a:t>
            </a:r>
            <a:endParaRPr lang="zh-CN" altLang="en-US">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zh-CN" altLang="en-US">
                <a:latin typeface="Times New Roman" panose="02020603050405020304" charset="0"/>
                <a:cs typeface="Times New Roman" panose="02020603050405020304" charset="0"/>
                <a:sym typeface="+mn-ea"/>
              </a:rPr>
              <a:t>Summer: hunt for food and watch over young</a:t>
            </a:r>
            <a:endParaRPr lang="zh-CN" altLang="en-US">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zh-CN" altLang="en-US">
                <a:latin typeface="Times New Roman" panose="02020603050405020304" charset="0"/>
                <a:cs typeface="Times New Roman" panose="02020603050405020304" charset="0"/>
                <a:sym typeface="+mn-ea"/>
              </a:rPr>
              <a:t>Fall: </a:t>
            </a:r>
            <a:r>
              <a:rPr lang="en-US" altLang="zh-CN">
                <a:latin typeface="Times New Roman" panose="02020603050405020304" charset="0"/>
                <a:cs typeface="Times New Roman" panose="02020603050405020304" charset="0"/>
                <a:sym typeface="+mn-ea"/>
              </a:rPr>
              <a:t>m</a:t>
            </a:r>
            <a:r>
              <a:rPr lang="zh-CN" altLang="en-US">
                <a:latin typeface="Times New Roman" panose="02020603050405020304" charset="0"/>
                <a:cs typeface="Times New Roman" panose="02020603050405020304" charset="0"/>
                <a:sym typeface="+mn-ea"/>
              </a:rPr>
              <a:t>igraters depart for winter areas</a:t>
            </a:r>
            <a:endParaRPr lang="zh-CN" altLang="en-US">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zh-CN" altLang="en-US">
                <a:latin typeface="Times New Roman" panose="02020603050405020304" charset="0"/>
                <a:cs typeface="Times New Roman" panose="02020603050405020304" charset="0"/>
                <a:sym typeface="+mn-ea"/>
              </a:rPr>
              <a:t>Winter: </a:t>
            </a:r>
            <a:r>
              <a:rPr lang="en-US" altLang="zh-CN">
                <a:latin typeface="Times New Roman" panose="02020603050405020304" charset="0"/>
                <a:cs typeface="Times New Roman" panose="02020603050405020304" charset="0"/>
                <a:sym typeface="+mn-ea"/>
              </a:rPr>
              <a:t>d</a:t>
            </a:r>
            <a:r>
              <a:rPr lang="zh-CN" altLang="en-US">
                <a:latin typeface="Times New Roman" panose="02020603050405020304" charset="0"/>
                <a:cs typeface="Times New Roman" panose="02020603050405020304" charset="0"/>
                <a:sym typeface="+mn-ea"/>
              </a:rPr>
              <a:t>ucks and geese are common along flowing waterways</a:t>
            </a:r>
            <a:endParaRPr lang="zh-CN" altLang="en-US">
              <a:latin typeface="Times New Roman" panose="02020603050405020304" charset="0"/>
              <a:cs typeface="Times New Roman" panose="02020603050405020304" charset="0"/>
              <a:sym typeface="+mn-ea"/>
            </a:endParaRPr>
          </a:p>
        </p:txBody>
      </p:sp>
      <p:sp>
        <p:nvSpPr>
          <p:cNvPr id="9" name="文本框 8"/>
          <p:cNvSpPr txBox="1"/>
          <p:nvPr/>
        </p:nvSpPr>
        <p:spPr>
          <a:xfrm>
            <a:off x="6960870" y="1204595"/>
            <a:ext cx="1990090" cy="1783715"/>
          </a:xfrm>
          <a:prstGeom prst="rect">
            <a:avLst/>
          </a:prstGeom>
          <a:noFill/>
        </p:spPr>
        <p:txBody>
          <a:bodyPr wrap="square" rtlCol="0" anchor="t">
            <a:spAutoFit/>
          </a:bodyPr>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Tools/ Kit</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Guide</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Recording</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Assistance</a:t>
            </a:r>
            <a:endParaRPr lang="en-US" altLang="zh-CN" sz="2200">
              <a:latin typeface="Times New Roman" panose="02020603050405020304" charset="0"/>
              <a:cs typeface="Times New Roman" panose="02020603050405020304" charset="0"/>
              <a:sym typeface="+mn-ea"/>
            </a:endParaRPr>
          </a:p>
          <a:p>
            <a:pPr indent="0" fontAlgn="auto">
              <a:buFont typeface="Arial" panose="020B0604020202020204" pitchFamily="34" charset="0"/>
              <a:buNone/>
            </a:pPr>
            <a:r>
              <a:rPr lang="en-US" altLang="zh-CN" sz="2200">
                <a:latin typeface="Times New Roman" panose="02020603050405020304" charset="0"/>
                <a:cs typeface="Times New Roman" panose="02020603050405020304" charset="0"/>
                <a:sym typeface="+mn-ea"/>
              </a:rPr>
              <a:t>...</a:t>
            </a:r>
            <a:endParaRPr lang="en-US" altLang="zh-CN" sz="2200">
              <a:latin typeface="Times New Roman" panose="02020603050405020304" charset="0"/>
              <a:cs typeface="Times New Roman" panose="02020603050405020304" charset="0"/>
              <a:sym typeface="+mn-ea"/>
            </a:endParaRPr>
          </a:p>
        </p:txBody>
      </p:sp>
      <p:sp>
        <p:nvSpPr>
          <p:cNvPr id="10" name="文本框 9"/>
          <p:cNvSpPr txBox="1"/>
          <p:nvPr/>
        </p:nvSpPr>
        <p:spPr>
          <a:xfrm>
            <a:off x="9025255" y="1204595"/>
            <a:ext cx="2877820" cy="2122805"/>
          </a:xfrm>
          <a:prstGeom prst="rect">
            <a:avLst/>
          </a:prstGeom>
          <a:noFill/>
        </p:spPr>
        <p:txBody>
          <a:bodyPr wrap="square" rtlCol="0" anchor="t">
            <a:spAutoFit/>
          </a:bodyPr>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For outdoor activities</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For bird protection</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For ecosystem</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For safty</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For efficiency</a:t>
            </a:r>
            <a:endParaRPr lang="en-US" altLang="zh-CN" sz="2200">
              <a:latin typeface="Times New Roman" panose="02020603050405020304" charset="0"/>
              <a:cs typeface="Times New Roman" panose="02020603050405020304" charset="0"/>
              <a:sym typeface="+mn-ea"/>
            </a:endParaRPr>
          </a:p>
          <a:p>
            <a:pPr indent="0" fontAlgn="auto">
              <a:buFont typeface="Arial" panose="020B0604020202020204" pitchFamily="34" charset="0"/>
              <a:buNone/>
            </a:pPr>
            <a:r>
              <a:rPr lang="en-US" altLang="zh-CN" sz="2200">
                <a:latin typeface="Times New Roman" panose="02020603050405020304" charset="0"/>
                <a:cs typeface="Times New Roman" panose="02020603050405020304" charset="0"/>
                <a:sym typeface="+mn-ea"/>
              </a:rPr>
              <a:t>...</a:t>
            </a:r>
            <a:endParaRPr lang="en-US" altLang="zh-CN" sz="2200">
              <a:latin typeface="Times New Roman" panose="02020603050405020304" charset="0"/>
              <a:cs typeface="Times New Roman" panose="02020603050405020304" charset="0"/>
              <a:sym typeface="+mn-ea"/>
            </a:endParaRPr>
          </a:p>
        </p:txBody>
      </p:sp>
      <p:sp>
        <p:nvSpPr>
          <p:cNvPr id="12" name="文本框 11"/>
          <p:cNvSpPr txBox="1"/>
          <p:nvPr/>
        </p:nvSpPr>
        <p:spPr>
          <a:xfrm>
            <a:off x="248920" y="1245235"/>
            <a:ext cx="2256155" cy="2122805"/>
          </a:xfrm>
          <a:prstGeom prst="rect">
            <a:avLst/>
          </a:prstGeom>
          <a:noFill/>
        </p:spPr>
        <p:txBody>
          <a:bodyPr wrap="square" rtlCol="0" anchor="t">
            <a:spAutoFit/>
          </a:bodyPr>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Different species</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Appearance</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Behaviors</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Habitats</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Bird songs</a:t>
            </a:r>
            <a:endParaRPr lang="en-US" altLang="zh-CN" sz="2200">
              <a:latin typeface="Times New Roman" panose="02020603050405020304" charset="0"/>
              <a:cs typeface="Times New Roman" panose="02020603050405020304" charset="0"/>
              <a:sym typeface="+mn-ea"/>
            </a:endParaRPr>
          </a:p>
          <a:p>
            <a:pPr indent="0" fontAlgn="auto">
              <a:buFont typeface="Arial" panose="020B0604020202020204" pitchFamily="34" charset="0"/>
              <a:buNone/>
            </a:pPr>
            <a:r>
              <a:rPr lang="en-US" altLang="zh-CN" sz="2200">
                <a:latin typeface="Times New Roman" panose="02020603050405020304" charset="0"/>
                <a:cs typeface="Times New Roman" panose="02020603050405020304" charset="0"/>
                <a:sym typeface="+mn-ea"/>
              </a:rPr>
              <a:t>...</a:t>
            </a:r>
            <a:endParaRPr lang="en-US" altLang="zh-CN" sz="2200">
              <a:latin typeface="Times New Roman" panose="02020603050405020304" charset="0"/>
              <a:cs typeface="Times New Roman" panose="02020603050405020304" charset="0"/>
              <a:sym typeface="+mn-ea"/>
            </a:endParaRPr>
          </a:p>
        </p:txBody>
      </p:sp>
      <p:pic>
        <p:nvPicPr>
          <p:cNvPr id="13" name="图片 12" descr="bedfordaudubonbirding_hillaryeggers-10"/>
          <p:cNvPicPr>
            <a:picLocks noChangeAspect="1"/>
          </p:cNvPicPr>
          <p:nvPr/>
        </p:nvPicPr>
        <p:blipFill>
          <a:blip r:embed="rId4"/>
          <a:stretch>
            <a:fillRect/>
          </a:stretch>
        </p:blipFill>
        <p:spPr>
          <a:xfrm>
            <a:off x="9206865" y="4843145"/>
            <a:ext cx="2540635" cy="1694815"/>
          </a:xfrm>
          <a:prstGeom prst="rect">
            <a:avLst/>
          </a:prstGeom>
        </p:spPr>
      </p:pic>
      <p:pic>
        <p:nvPicPr>
          <p:cNvPr id="14" name="图片 13" descr="Audubon-Bird-Guide-App-277x500"/>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rot="840000">
            <a:off x="7565390" y="4408805"/>
            <a:ext cx="1151255" cy="2078355"/>
          </a:xfrm>
          <a:prstGeom prst="rect">
            <a:avLst/>
          </a:prstGeom>
        </p:spPr>
      </p:pic>
      <p:pic>
        <p:nvPicPr>
          <p:cNvPr id="16" name="图片 15" descr="sjdhfbsljvywfvwadfbdf"/>
          <p:cNvPicPr>
            <a:picLocks noChangeAspect="1"/>
          </p:cNvPicPr>
          <p:nvPr/>
        </p:nvPicPr>
        <p:blipFill>
          <a:blip r:embed="rId6"/>
          <a:stretch>
            <a:fillRect/>
          </a:stretch>
        </p:blipFill>
        <p:spPr>
          <a:xfrm>
            <a:off x="3107690" y="4432300"/>
            <a:ext cx="2291080" cy="1603375"/>
          </a:xfrm>
          <a:prstGeom prst="ellipse">
            <a:avLst/>
          </a:prstGeom>
        </p:spPr>
      </p:pic>
      <p:sp>
        <p:nvSpPr>
          <p:cNvPr id="17" name="文本框 16"/>
          <p:cNvSpPr txBox="1"/>
          <p:nvPr/>
        </p:nvSpPr>
        <p:spPr>
          <a:xfrm>
            <a:off x="2505075" y="1245235"/>
            <a:ext cx="1990090" cy="2122805"/>
          </a:xfrm>
          <a:prstGeom prst="rect">
            <a:avLst/>
          </a:prstGeom>
          <a:noFill/>
        </p:spPr>
        <p:txBody>
          <a:bodyPr wrap="square" rtlCol="0" anchor="t">
            <a:spAutoFit/>
          </a:bodyPr>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Urban Park</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Forest Nearby</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Waters</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Beaches</a:t>
            </a:r>
            <a:endParaRPr lang="en-US" altLang="zh-CN" sz="2200">
              <a:latin typeface="Times New Roman" panose="02020603050405020304" charset="0"/>
              <a:cs typeface="Times New Roman" panose="02020603050405020304" charset="0"/>
              <a:sym typeface="+mn-ea"/>
            </a:endParaRPr>
          </a:p>
          <a:p>
            <a:pPr marL="176530" indent="-176530" fontAlgn="auto">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Wetlands</a:t>
            </a:r>
            <a:endParaRPr lang="en-US" altLang="zh-CN" sz="2200">
              <a:latin typeface="Times New Roman" panose="02020603050405020304" charset="0"/>
              <a:cs typeface="Times New Roman" panose="02020603050405020304" charset="0"/>
              <a:sym typeface="+mn-ea"/>
            </a:endParaRPr>
          </a:p>
          <a:p>
            <a:pPr indent="0" fontAlgn="auto">
              <a:buFont typeface="Arial" panose="020B0604020202020204" pitchFamily="34" charset="0"/>
              <a:buNone/>
            </a:pPr>
            <a:r>
              <a:rPr lang="en-US" altLang="zh-CN" sz="2200">
                <a:latin typeface="Times New Roman" panose="02020603050405020304" charset="0"/>
                <a:cs typeface="Times New Roman" panose="02020603050405020304" charset="0"/>
                <a:sym typeface="+mn-ea"/>
              </a:rPr>
              <a:t>...</a:t>
            </a:r>
            <a:endParaRPr lang="en-US" altLang="zh-CN" sz="2200">
              <a:latin typeface="Times New Roman" panose="02020603050405020304" charset="0"/>
              <a:cs typeface="Times New Roman" panose="02020603050405020304" charset="0"/>
              <a:sym typeface="+mn-ea"/>
            </a:endParaRPr>
          </a:p>
        </p:txBody>
      </p:sp>
      <p:pic>
        <p:nvPicPr>
          <p:cNvPr id="18" name="图片 17"/>
          <p:cNvPicPr>
            <a:picLocks noChangeAspect="1"/>
          </p:cNvPicPr>
          <p:nvPr/>
        </p:nvPicPr>
        <p:blipFill>
          <a:blip r:embed="rId7"/>
          <a:stretch>
            <a:fillRect/>
          </a:stretch>
        </p:blipFill>
        <p:spPr>
          <a:xfrm>
            <a:off x="5492115" y="5112385"/>
            <a:ext cx="1424940" cy="148018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par>
                                <p:cTn id="46" presetID="14"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P spid="17" grpId="1"/>
      <p:bldP spid="7" grpId="0"/>
      <p:bldP spid="7" grpId="1"/>
      <p:bldP spid="9" grpId="0"/>
      <p:bldP spid="9"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0" y="1007110"/>
            <a:ext cx="7566660" cy="5850890"/>
          </a:xfrm>
          <a:prstGeom prst="rect">
            <a:avLst/>
          </a:prstGeom>
        </p:spPr>
      </p:pic>
      <p:pic>
        <p:nvPicPr>
          <p:cNvPr id="5" name="图片 4"/>
          <p:cNvPicPr>
            <a:picLocks noChangeAspect="1"/>
          </p:cNvPicPr>
          <p:nvPr/>
        </p:nvPicPr>
        <p:blipFill>
          <a:blip r:embed="rId3"/>
          <a:stretch>
            <a:fillRect/>
          </a:stretch>
        </p:blipFill>
        <p:spPr>
          <a:xfrm>
            <a:off x="7567295" y="974090"/>
            <a:ext cx="4624705" cy="5887720"/>
          </a:xfrm>
          <a:prstGeom prst="rect">
            <a:avLst/>
          </a:prstGeom>
        </p:spPr>
      </p:pic>
      <p:sp>
        <p:nvSpPr>
          <p:cNvPr id="6" name="椭圆 5"/>
          <p:cNvSpPr/>
          <p:nvPr/>
        </p:nvSpPr>
        <p:spPr>
          <a:xfrm>
            <a:off x="1678305" y="2087245"/>
            <a:ext cx="5226050" cy="36004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7695565" y="1386840"/>
            <a:ext cx="4156710" cy="402145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7251700" y="0"/>
            <a:ext cx="4940300" cy="583565"/>
          </a:xfrm>
          <a:prstGeom prst="rect">
            <a:avLst/>
          </a:prstGeom>
          <a:solidFill>
            <a:srgbClr val="AED9B7"/>
          </a:solidFill>
        </p:spPr>
        <p:txBody>
          <a:bodyPr wrap="square" rtlCol="0">
            <a:spAutoFit/>
          </a:bodyPr>
          <a:p>
            <a:r>
              <a:rPr lang="en-US" altLang="zh-CN" sz="3200" b="1" i="1">
                <a:solidFill>
                  <a:schemeClr val="accent3">
                    <a:lumMod val="50000"/>
                  </a:schemeClr>
                </a:solidFill>
                <a:effectLst>
                  <a:outerShdw blurRad="38100" dist="38100" dir="2700000" algn="tl">
                    <a:srgbClr val="000000">
                      <a:alpha val="43137"/>
                    </a:srgbClr>
                  </a:outerShdw>
                </a:effectLst>
              </a:rPr>
              <a:t>Reference in Text Book: </a:t>
            </a:r>
            <a:endParaRPr lang="en-US" altLang="zh-CN" sz="3200" b="1" i="1">
              <a:solidFill>
                <a:schemeClr val="accent3">
                  <a:lumMod val="50000"/>
                </a:schemeClr>
              </a:solidFill>
              <a:effectLst>
                <a:outerShdw blurRad="38100" dist="38100" dir="2700000" algn="tl">
                  <a:srgbClr val="000000">
                    <a:alpha val="43137"/>
                  </a:srgbClr>
                </a:outerShdw>
              </a:effectLst>
            </a:endParaRPr>
          </a:p>
        </p:txBody>
      </p:sp>
      <p:sp>
        <p:nvSpPr>
          <p:cNvPr id="9" name="文本框 8"/>
          <p:cNvSpPr txBox="1"/>
          <p:nvPr/>
        </p:nvSpPr>
        <p:spPr>
          <a:xfrm>
            <a:off x="161925" y="1081405"/>
            <a:ext cx="11689715" cy="5401310"/>
          </a:xfrm>
          <a:prstGeom prst="rect">
            <a:avLst/>
          </a:prstGeom>
          <a:solidFill>
            <a:schemeClr val="bg1">
              <a:lumMod val="85000"/>
              <a:alpha val="81000"/>
            </a:schemeClr>
          </a:solidFill>
          <a:effectLst>
            <a:outerShdw blurRad="50800" dist="38100" dir="2700000" algn="tl" rotWithShape="0">
              <a:prstClr val="black">
                <a:alpha val="40000"/>
              </a:prstClr>
            </a:outerShdw>
          </a:effectLst>
        </p:spPr>
        <p:txBody>
          <a:bodyPr wrap="square" rtlCol="0">
            <a:noAutofit/>
          </a:bodyPr>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Watch the birds and study them.</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That was an interesting place for all of us.</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Binoculars are used for watching birds from far away.</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Use a bird field guide to </a:t>
            </a:r>
            <a:r>
              <a:rPr lang="en-US" altLang="zh-CN" sz="2400" b="1">
                <a:solidFill>
                  <a:schemeClr val="accent3">
                    <a:lumMod val="50000"/>
                  </a:schemeClr>
                </a:solidFill>
                <a:latin typeface="Times New Roman" panose="02020603050405020304" charset="0"/>
                <a:cs typeface="Times New Roman" panose="02020603050405020304" charset="0"/>
                <a:sym typeface="+mn-ea"/>
              </a:rPr>
              <a:t>identify birds.</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Build bird feeders to make sure birds have enough food.</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They got up early so as to search for wild birds.</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Birdwatching is an interesting hobby.</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2400" b="1">
                <a:solidFill>
                  <a:schemeClr val="accent3">
                    <a:lumMod val="50000"/>
                  </a:schemeClr>
                </a:solidFill>
                <a:latin typeface="Times New Roman" panose="02020603050405020304" charset="0"/>
                <a:cs typeface="Times New Roman" panose="02020603050405020304" charset="0"/>
              </a:rPr>
              <a:t>Birdwatching clubs clean up habitats, build bird feeders, and put paper cut-puts on windows in order to protect birds.</a:t>
            </a: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endParaRPr lang="en-US" altLang="zh-CN" sz="2400" b="1">
              <a:solidFill>
                <a:schemeClr val="accent3">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endParaRPr lang="en-US" altLang="zh-CN" sz="2400" b="1">
              <a:solidFill>
                <a:schemeClr val="accent3">
                  <a:lumMod val="50000"/>
                </a:schemeClr>
              </a:solidFill>
              <a:latin typeface="Times New Roman" panose="02020603050405020304" charset="0"/>
              <a:cs typeface="Times New Roman" panose="02020603050405020304" charset="0"/>
            </a:endParaRPr>
          </a:p>
          <a:p>
            <a:endParaRPr lang="en-US" altLang="zh-CN" sz="2400" b="1">
              <a:solidFill>
                <a:schemeClr val="accent3">
                  <a:lumMod val="50000"/>
                </a:schemeClr>
              </a:solidFill>
              <a:latin typeface="Times New Roman" panose="02020603050405020304" charset="0"/>
              <a:cs typeface="Times New Roman" panose="02020603050405020304" charset="0"/>
            </a:endParaRPr>
          </a:p>
        </p:txBody>
      </p:sp>
      <p:sp>
        <p:nvSpPr>
          <p:cNvPr id="11" name="文本框 10"/>
          <p:cNvSpPr txBox="1"/>
          <p:nvPr/>
        </p:nvSpPr>
        <p:spPr>
          <a:xfrm>
            <a:off x="0" y="0"/>
            <a:ext cx="6096000" cy="583565"/>
          </a:xfrm>
          <a:prstGeom prst="rect">
            <a:avLst/>
          </a:prstGeom>
          <a:noFill/>
        </p:spPr>
        <p:txBody>
          <a:bodyPr wrap="square" rtlCol="0" anchor="t">
            <a:spAutoFit/>
          </a:bodyPr>
          <a:p>
            <a:r>
              <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II. Brainstorm the contents</a:t>
            </a:r>
            <a:endPar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pSp>
        <p:nvGrpSpPr>
          <p:cNvPr id="14" name="组合 13"/>
          <p:cNvGrpSpPr/>
          <p:nvPr/>
        </p:nvGrpSpPr>
        <p:grpSpPr>
          <a:xfrm>
            <a:off x="1645285" y="5034280"/>
            <a:ext cx="8571865" cy="768350"/>
            <a:chOff x="2591" y="7928"/>
            <a:chExt cx="13499" cy="1210"/>
          </a:xfrm>
        </p:grpSpPr>
        <p:sp>
          <p:nvSpPr>
            <p:cNvPr id="10" name="文本框 9"/>
            <p:cNvSpPr txBox="1"/>
            <p:nvPr/>
          </p:nvSpPr>
          <p:spPr>
            <a:xfrm>
              <a:off x="3744" y="7928"/>
              <a:ext cx="12347" cy="1210"/>
            </a:xfrm>
            <a:prstGeom prst="rect">
              <a:avLst/>
            </a:prstGeom>
            <a:noFill/>
          </p:spPr>
          <p:txBody>
            <a:bodyPr wrap="square" rtlCol="0" anchor="t">
              <a:spAutoFit/>
            </a:bodyPr>
            <a:p>
              <a:r>
                <a:rPr lang="en-US" altLang="zh-CN" sz="4400" b="1" i="1" u="sng">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Are these enlightening to you?</a:t>
              </a:r>
              <a:endParaRPr lang="en-US" altLang="zh-CN" sz="4400" b="1" i="1" u="sng">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3" name="虚尾箭头 2"/>
            <p:cNvSpPr/>
            <p:nvPr/>
          </p:nvSpPr>
          <p:spPr>
            <a:xfrm>
              <a:off x="2591" y="8217"/>
              <a:ext cx="1088" cy="632"/>
            </a:xfrm>
            <a:prstGeom prst="stripedRightArrow">
              <a:avLst/>
            </a:prstGeom>
            <a:solidFill>
              <a:srgbClr val="C00000"/>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3" name="组合 12"/>
          <p:cNvGrpSpPr/>
          <p:nvPr/>
        </p:nvGrpSpPr>
        <p:grpSpPr>
          <a:xfrm>
            <a:off x="8376920" y="904240"/>
            <a:ext cx="3120390" cy="2292350"/>
            <a:chOff x="13192" y="1424"/>
            <a:chExt cx="4914" cy="3610"/>
          </a:xfrm>
        </p:grpSpPr>
        <p:sp>
          <p:nvSpPr>
            <p:cNvPr id="12" name="云形标注 11"/>
            <p:cNvSpPr/>
            <p:nvPr/>
          </p:nvSpPr>
          <p:spPr>
            <a:xfrm>
              <a:off x="13192" y="1424"/>
              <a:ext cx="4915" cy="3611"/>
            </a:xfrm>
            <a:prstGeom prst="cloudCallout">
              <a:avLst/>
            </a:prstGeom>
            <a:solidFill>
              <a:schemeClr val="accent6">
                <a:lumMod val="40000"/>
                <a:lumOff val="6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13729" y="1884"/>
              <a:ext cx="4282" cy="2664"/>
            </a:xfrm>
            <a:prstGeom prst="rect">
              <a:avLst/>
            </a:prstGeom>
            <a:noFill/>
          </p:spPr>
          <p:txBody>
            <a:bodyPr wrap="square" rtlCol="0">
              <a:noAutofit/>
            </a:bodyPr>
            <a:p>
              <a:pPr indent="0" fontAlgn="auto">
                <a:lnSpc>
                  <a:spcPct val="80000"/>
                </a:lnSpc>
                <a:buNone/>
              </a:pPr>
              <a:r>
                <a:rPr lang="en-US" altLang="zh-CN" sz="2400" i="1">
                  <a:solidFill>
                    <a:srgbClr val="C00000"/>
                  </a:solidFill>
                </a:rPr>
                <a:t>gains</a:t>
              </a:r>
              <a:endParaRPr lang="en-US" altLang="zh-CN" sz="2400" i="1">
                <a:solidFill>
                  <a:srgbClr val="C00000"/>
                </a:solidFill>
              </a:endParaRPr>
            </a:p>
            <a:p>
              <a:pPr indent="0" fontAlgn="auto">
                <a:lnSpc>
                  <a:spcPct val="80000"/>
                </a:lnSpc>
                <a:buNone/>
              </a:pPr>
              <a:r>
                <a:rPr lang="en-US" altLang="zh-CN" sz="2400" i="1">
                  <a:solidFill>
                    <a:srgbClr val="C00000"/>
                  </a:solidFill>
                </a:rPr>
                <a:t>        significance</a:t>
              </a:r>
              <a:endParaRPr lang="en-US" altLang="zh-CN" sz="2400" i="1">
                <a:solidFill>
                  <a:srgbClr val="C00000"/>
                </a:solidFill>
              </a:endParaRPr>
            </a:p>
            <a:p>
              <a:pPr indent="0" fontAlgn="auto">
                <a:lnSpc>
                  <a:spcPct val="80000"/>
                </a:lnSpc>
                <a:buNone/>
              </a:pPr>
              <a:r>
                <a:rPr lang="en-US" altLang="zh-CN" sz="2400" i="1">
                  <a:solidFill>
                    <a:srgbClr val="C00000"/>
                  </a:solidFill>
                </a:rPr>
                <a:t>tools</a:t>
              </a:r>
              <a:endParaRPr lang="en-US" altLang="zh-CN" sz="2400" i="1">
                <a:solidFill>
                  <a:srgbClr val="C00000"/>
                </a:solidFill>
              </a:endParaRPr>
            </a:p>
            <a:p>
              <a:pPr indent="0" fontAlgn="auto">
                <a:lnSpc>
                  <a:spcPct val="80000"/>
                </a:lnSpc>
                <a:buNone/>
              </a:pPr>
              <a:r>
                <a:rPr lang="en-US" altLang="zh-CN" sz="2400" i="1">
                  <a:solidFill>
                    <a:srgbClr val="C00000"/>
                  </a:solidFill>
                </a:rPr>
                <a:t>      contents</a:t>
              </a:r>
              <a:endParaRPr lang="en-US" altLang="zh-CN" sz="2400" i="1">
                <a:solidFill>
                  <a:srgbClr val="C00000"/>
                </a:solidFill>
              </a:endParaRPr>
            </a:p>
            <a:p>
              <a:pPr indent="0" fontAlgn="auto">
                <a:lnSpc>
                  <a:spcPct val="80000"/>
                </a:lnSpc>
                <a:buNone/>
              </a:pPr>
              <a:r>
                <a:rPr lang="en-US" altLang="zh-CN" sz="2400" i="1">
                  <a:solidFill>
                    <a:srgbClr val="C00000"/>
                  </a:solidFill>
                </a:rPr>
                <a:t>      </a:t>
              </a:r>
              <a:r>
                <a:rPr lang="en-US" altLang="zh-CN" sz="2400" i="1">
                  <a:solidFill>
                    <a:srgbClr val="C00000"/>
                  </a:solidFill>
                  <a:sym typeface="+mn-ea"/>
                </a:rPr>
                <a:t>...</a:t>
              </a:r>
              <a:r>
                <a:rPr lang="en-US" altLang="zh-CN" sz="2400" i="1">
                  <a:solidFill>
                    <a:srgbClr val="C00000"/>
                  </a:solidFill>
                </a:rPr>
                <a:t>          dos</a:t>
              </a:r>
              <a:endParaRPr lang="en-US" altLang="zh-CN" sz="2400" i="1">
                <a:solidFill>
                  <a:srgbClr val="C00000"/>
                </a:solidFill>
              </a:endParaRPr>
            </a:p>
            <a:p>
              <a:pPr indent="0">
                <a:buNone/>
              </a:pPr>
              <a:endParaRPr lang="en-US" altLang="zh-CN" sz="2400" i="1">
                <a:solidFill>
                  <a:srgbClr val="C00000"/>
                </a:solidFill>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39725" y="986155"/>
            <a:ext cx="3464560" cy="1172210"/>
            <a:chOff x="708" y="1391"/>
            <a:chExt cx="5456" cy="1846"/>
          </a:xfrm>
        </p:grpSpPr>
        <p:sp>
          <p:nvSpPr>
            <p:cNvPr id="4" name="云形标注 3"/>
            <p:cNvSpPr/>
            <p:nvPr/>
          </p:nvSpPr>
          <p:spPr>
            <a:xfrm>
              <a:off x="708" y="1391"/>
              <a:ext cx="5456" cy="1846"/>
            </a:xfrm>
            <a:prstGeom prst="cloudCallout">
              <a:avLst/>
            </a:prstGeom>
            <a:solidFill>
              <a:srgbClr val="AED9B7"/>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7" name="文本框 6"/>
            <p:cNvSpPr txBox="1"/>
            <p:nvPr/>
          </p:nvSpPr>
          <p:spPr>
            <a:xfrm>
              <a:off x="1165" y="1579"/>
              <a:ext cx="4682" cy="972"/>
            </a:xfrm>
            <a:prstGeom prst="rect">
              <a:avLst/>
            </a:prstGeom>
            <a:noFill/>
          </p:spPr>
          <p:txBody>
            <a:bodyPr wrap="square" rtlCol="0" anchor="t">
              <a:noAutofit/>
            </a:bodyPr>
            <a:p>
              <a:pPr algn="ctr"/>
              <a:r>
                <a:rPr lang="en-US" altLang="zh-CN" sz="2800" b="1">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Why should “I” take part in it?</a:t>
              </a:r>
              <a:endParaRPr lang="en-US" altLang="zh-CN" sz="2800" b="1">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pSp>
      <p:sp>
        <p:nvSpPr>
          <p:cNvPr id="8" name="文本框 7"/>
          <p:cNvSpPr txBox="1"/>
          <p:nvPr/>
        </p:nvSpPr>
        <p:spPr>
          <a:xfrm>
            <a:off x="7767955" y="0"/>
            <a:ext cx="4424045" cy="583565"/>
          </a:xfrm>
          <a:prstGeom prst="rect">
            <a:avLst/>
          </a:prstGeom>
          <a:solidFill>
            <a:srgbClr val="AED9B7"/>
          </a:solidFill>
        </p:spPr>
        <p:txBody>
          <a:bodyPr wrap="square" rtlCol="0">
            <a:spAutoFit/>
          </a:bodyPr>
          <a:p>
            <a:r>
              <a:rPr lang="en-US" altLang="zh-CN" sz="3200" b="1" i="1">
                <a:solidFill>
                  <a:schemeClr val="accent3">
                    <a:lumMod val="50000"/>
                  </a:schemeClr>
                </a:solidFill>
                <a:effectLst>
                  <a:outerShdw blurRad="38100" dist="38100" dir="2700000" algn="tl">
                    <a:srgbClr val="000000">
                      <a:alpha val="43137"/>
                    </a:srgbClr>
                  </a:outerShdw>
                </a:effectLst>
              </a:rPr>
              <a:t>How to be appealing? </a:t>
            </a:r>
            <a:endParaRPr lang="en-US" altLang="zh-CN" sz="3200" b="1" i="1">
              <a:solidFill>
                <a:schemeClr val="accent3">
                  <a:lumMod val="50000"/>
                </a:schemeClr>
              </a:solidFill>
              <a:effectLst>
                <a:outerShdw blurRad="38100" dist="38100" dir="2700000" algn="tl">
                  <a:srgbClr val="000000">
                    <a:alpha val="43137"/>
                  </a:srgbClr>
                </a:outerShdw>
              </a:effectLst>
            </a:endParaRPr>
          </a:p>
        </p:txBody>
      </p:sp>
      <p:sp>
        <p:nvSpPr>
          <p:cNvPr id="11" name="文本框 10"/>
          <p:cNvSpPr txBox="1"/>
          <p:nvPr/>
        </p:nvSpPr>
        <p:spPr>
          <a:xfrm>
            <a:off x="0" y="0"/>
            <a:ext cx="6096000" cy="583565"/>
          </a:xfrm>
          <a:prstGeom prst="rect">
            <a:avLst/>
          </a:prstGeom>
          <a:noFill/>
        </p:spPr>
        <p:txBody>
          <a:bodyPr wrap="square" rtlCol="0" anchor="t">
            <a:spAutoFit/>
          </a:bodyPr>
          <a:p>
            <a:r>
              <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II. Brainstorm the contents</a:t>
            </a:r>
            <a:endPar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3" name="文本框 2"/>
          <p:cNvSpPr txBox="1"/>
          <p:nvPr/>
        </p:nvSpPr>
        <p:spPr>
          <a:xfrm>
            <a:off x="380365" y="2418080"/>
            <a:ext cx="4224020" cy="3495040"/>
          </a:xfrm>
          <a:prstGeom prst="rect">
            <a:avLst/>
          </a:prstGeom>
          <a:noFill/>
          <a:ln w="19050">
            <a:solidFill>
              <a:srgbClr val="98D6B7"/>
            </a:solidFill>
            <a:prstDash val="dash"/>
          </a:ln>
        </p:spPr>
        <p:txBody>
          <a:bodyPr wrap="square" rtlCol="0">
            <a:spAutoFit/>
          </a:bodyPr>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Connect to Nature</a:t>
            </a:r>
            <a:endParaRPr lang="en-US" altLang="zh-CN" sz="2400">
              <a:latin typeface="Times New Roman" panose="02020603050405020304" charset="0"/>
              <a:cs typeface="Times New Roman" panose="02020603050405020304" charset="0"/>
            </a:endParaRPr>
          </a:p>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Improve Physical Health</a:t>
            </a:r>
            <a:endParaRPr lang="en-US" altLang="zh-CN" sz="2400">
              <a:latin typeface="Times New Roman" panose="02020603050405020304" charset="0"/>
              <a:cs typeface="Times New Roman" panose="02020603050405020304" charset="0"/>
            </a:endParaRPr>
          </a:p>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Benefit Mental Well-being</a:t>
            </a:r>
            <a:endParaRPr lang="en-US" altLang="zh-CN" sz="2400">
              <a:latin typeface="Times New Roman" panose="02020603050405020304" charset="0"/>
              <a:cs typeface="Times New Roman" panose="02020603050405020304" charset="0"/>
            </a:endParaRPr>
          </a:p>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Education&amp;Knowledge</a:t>
            </a:r>
            <a:endParaRPr lang="en-US" altLang="zh-CN" sz="2400">
              <a:latin typeface="Times New Roman" panose="02020603050405020304" charset="0"/>
              <a:cs typeface="Times New Roman" panose="02020603050405020304" charset="0"/>
            </a:endParaRPr>
          </a:p>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Stimulate Social Interaction</a:t>
            </a:r>
            <a:endParaRPr lang="en-US" altLang="zh-CN" sz="2400">
              <a:latin typeface="Times New Roman" panose="02020603050405020304" charset="0"/>
              <a:cs typeface="Times New Roman" panose="02020603050405020304" charset="0"/>
            </a:endParaRPr>
          </a:p>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Enhance Patience&amp; Focus</a:t>
            </a:r>
            <a:endParaRPr lang="en-US" altLang="zh-CN" sz="2400">
              <a:latin typeface="Times New Roman" panose="02020603050405020304" charset="0"/>
              <a:cs typeface="Times New Roman" panose="02020603050405020304" charset="0"/>
            </a:endParaRPr>
          </a:p>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Develop Hobby&amp; Interest </a:t>
            </a:r>
            <a:endParaRPr lang="en-US" altLang="zh-CN" sz="2400">
              <a:latin typeface="Times New Roman" panose="02020603050405020304" charset="0"/>
              <a:cs typeface="Times New Roman" panose="02020603050405020304" charset="0"/>
            </a:endParaRPr>
          </a:p>
          <a:p>
            <a:pPr marL="176530" indent="-176530" fontAlgn="auto">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6620510" y="1456690"/>
            <a:ext cx="4269740" cy="3061335"/>
          </a:xfrm>
          <a:prstGeom prst="rect">
            <a:avLst/>
          </a:prstGeom>
          <a:noFill/>
          <a:ln w="19050">
            <a:solidFill>
              <a:srgbClr val="98D6B7"/>
            </a:solidFill>
            <a:prstDash val="dash"/>
          </a:ln>
        </p:spPr>
        <p:txBody>
          <a:bodyPr wrap="square" rtlCol="0">
            <a:spAutoFit/>
          </a:bodyPr>
          <a:p>
            <a:pPr marL="176530" indent="-176530" fontAlgn="auto">
              <a:lnSpc>
                <a:spcPct val="100000"/>
              </a:lnSpc>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Boost Cultural Exchange</a:t>
            </a:r>
            <a:endParaRPr lang="en-US" altLang="zh-CN" sz="2400">
              <a:latin typeface="Times New Roman" panose="02020603050405020304" charset="0"/>
              <a:cs typeface="Times New Roman" panose="02020603050405020304" charset="0"/>
            </a:endParaRPr>
          </a:p>
          <a:p>
            <a:pPr marL="176530" indent="-176530" fontAlgn="auto">
              <a:lnSpc>
                <a:spcPct val="100000"/>
              </a:lnSpc>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Improve Language Skills</a:t>
            </a:r>
            <a:endParaRPr lang="en-US" altLang="zh-CN" sz="2400">
              <a:latin typeface="Times New Roman" panose="02020603050405020304" charset="0"/>
              <a:cs typeface="Times New Roman" panose="02020603050405020304" charset="0"/>
            </a:endParaRPr>
          </a:p>
          <a:p>
            <a:pPr marL="176530" indent="-176530" fontAlgn="auto">
              <a:lnSpc>
                <a:spcPct val="100000"/>
              </a:lnSpc>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Strengthen Bonds</a:t>
            </a:r>
            <a:endParaRPr lang="en-US" altLang="zh-CN" sz="2400">
              <a:latin typeface="Times New Roman" panose="02020603050405020304" charset="0"/>
              <a:cs typeface="Times New Roman" panose="02020603050405020304" charset="0"/>
            </a:endParaRPr>
          </a:p>
          <a:p>
            <a:pPr marL="176530" indent="-176530" fontAlgn="auto">
              <a:lnSpc>
                <a:spcPct val="100000"/>
              </a:lnSpc>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Broaden Knowledge</a:t>
            </a:r>
            <a:endParaRPr lang="en-US" altLang="zh-CN" sz="2400">
              <a:latin typeface="Times New Roman" panose="02020603050405020304" charset="0"/>
              <a:cs typeface="Times New Roman" panose="02020603050405020304" charset="0"/>
            </a:endParaRPr>
          </a:p>
          <a:p>
            <a:pPr marL="176530" indent="-176530" fontAlgn="auto">
              <a:lnSpc>
                <a:spcPct val="100000"/>
              </a:lnSpc>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Appreciate Local Biodiversity</a:t>
            </a:r>
            <a:endParaRPr lang="en-US" altLang="zh-CN" sz="2400">
              <a:latin typeface="Times New Roman" panose="02020603050405020304" charset="0"/>
              <a:cs typeface="Times New Roman" panose="02020603050405020304" charset="0"/>
            </a:endParaRPr>
          </a:p>
          <a:p>
            <a:pPr marL="176530" indent="-176530" fontAlgn="auto">
              <a:lnSpc>
                <a:spcPct val="100000"/>
              </a:lnSpc>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Create Memories</a:t>
            </a:r>
            <a:endParaRPr lang="en-US" altLang="zh-CN" sz="2400">
              <a:latin typeface="Times New Roman" panose="02020603050405020304" charset="0"/>
              <a:cs typeface="Times New Roman" panose="02020603050405020304" charset="0"/>
            </a:endParaRPr>
          </a:p>
          <a:p>
            <a:pPr marL="176530" indent="-176530" fontAlgn="auto">
              <a:lnSpc>
                <a:spcPct val="100000"/>
              </a:lnSpc>
              <a:spcAft>
                <a:spcPts val="500"/>
              </a:spcAft>
              <a:buFont typeface="Arial" panose="020B0604020202020204" pitchFamily="34" charset="0"/>
              <a:buChar char="•"/>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6" name="云形标注 5"/>
          <p:cNvSpPr/>
          <p:nvPr/>
        </p:nvSpPr>
        <p:spPr>
          <a:xfrm rot="10800000">
            <a:off x="6096000" y="4657725"/>
            <a:ext cx="4820920" cy="1255395"/>
          </a:xfrm>
          <a:prstGeom prst="cloudCallout">
            <a:avLst>
              <a:gd name="adj1" fmla="val 8640"/>
              <a:gd name="adj2" fmla="val 62999"/>
            </a:avLst>
          </a:prstGeom>
          <a:solidFill>
            <a:srgbClr val="AED9B7"/>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sym typeface="+mn-ea"/>
              </a:rPr>
              <a:t> </a:t>
            </a:r>
            <a:endParaRPr lang="en-US" altLang="zh-CN" sz="2800" b="1">
              <a:latin typeface="Times New Roman" panose="02020603050405020304" charset="0"/>
              <a:cs typeface="Times New Roman" panose="02020603050405020304" charset="0"/>
              <a:sym typeface="+mn-ea"/>
            </a:endParaRPr>
          </a:p>
        </p:txBody>
      </p:sp>
      <p:sp>
        <p:nvSpPr>
          <p:cNvPr id="9" name="标题 8"/>
          <p:cNvSpPr>
            <a:spLocks noGrp="1"/>
          </p:cNvSpPr>
          <p:nvPr>
            <p:ph type="title"/>
          </p:nvPr>
        </p:nvSpPr>
        <p:spPr>
          <a:xfrm>
            <a:off x="6620510" y="4968240"/>
            <a:ext cx="4175125" cy="781050"/>
          </a:xfrm>
        </p:spPr>
        <p:txBody>
          <a:bodyPr>
            <a:noAutofit/>
          </a:bodyPr>
          <a:p>
            <a:r>
              <a:rPr lang="en-US" altLang="zh-CN" sz="2800">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What’re appealing to exchange students?</a:t>
            </a:r>
            <a:endParaRPr lang="en-US" altLang="zh-CN" sz="2800">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12" name="图片 11" descr="images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520000">
            <a:off x="4464050" y="1323975"/>
            <a:ext cx="1743075" cy="26289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p:bldP spid="5" grpId="0" bldLvl="0" animBg="1"/>
      <p:bldP spid="5" grpId="1"/>
      <p:bldP spid="6" grpId="0" bldLvl="0" animBg="1"/>
      <p:bldP spid="9" grpId="0"/>
      <p:bldP spid="6" grpId="1" animBg="1"/>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6186170" y="0"/>
            <a:ext cx="6005830" cy="583565"/>
          </a:xfrm>
          <a:prstGeom prst="rect">
            <a:avLst/>
          </a:prstGeom>
          <a:solidFill>
            <a:srgbClr val="AED9B7"/>
          </a:solidFill>
        </p:spPr>
        <p:txBody>
          <a:bodyPr wrap="square" rtlCol="0">
            <a:spAutoFit/>
          </a:bodyPr>
          <a:p>
            <a:r>
              <a:rPr lang="en-US" altLang="zh-CN" sz="3200" b="1" i="1">
                <a:solidFill>
                  <a:schemeClr val="accent3">
                    <a:lumMod val="50000"/>
                  </a:schemeClr>
                </a:solidFill>
                <a:effectLst>
                  <a:outerShdw blurRad="38100" dist="38100" dir="2700000" algn="tl">
                    <a:srgbClr val="000000">
                      <a:alpha val="43137"/>
                    </a:srgbClr>
                  </a:outerShdw>
                </a:effectLst>
              </a:rPr>
              <a:t>What are the dos and don’ts? </a:t>
            </a:r>
            <a:endParaRPr lang="en-US" altLang="zh-CN" sz="3200" b="1" i="1">
              <a:solidFill>
                <a:schemeClr val="accent3">
                  <a:lumMod val="50000"/>
                </a:schemeClr>
              </a:solidFill>
              <a:effectLst>
                <a:outerShdw blurRad="38100" dist="38100" dir="2700000" algn="tl">
                  <a:srgbClr val="000000">
                    <a:alpha val="43137"/>
                  </a:srgbClr>
                </a:outerShdw>
              </a:effectLst>
            </a:endParaRPr>
          </a:p>
        </p:txBody>
      </p:sp>
      <p:sp>
        <p:nvSpPr>
          <p:cNvPr id="11" name="文本框 10"/>
          <p:cNvSpPr txBox="1"/>
          <p:nvPr/>
        </p:nvSpPr>
        <p:spPr>
          <a:xfrm>
            <a:off x="0" y="0"/>
            <a:ext cx="6096000" cy="583565"/>
          </a:xfrm>
          <a:prstGeom prst="rect">
            <a:avLst/>
          </a:prstGeom>
          <a:noFill/>
        </p:spPr>
        <p:txBody>
          <a:bodyPr wrap="square" rtlCol="0" anchor="t">
            <a:spAutoFit/>
          </a:bodyPr>
          <a:p>
            <a:r>
              <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II. Brainstorm the contents</a:t>
            </a:r>
            <a:endPar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00" name="文本框 99"/>
          <p:cNvSpPr txBox="1"/>
          <p:nvPr/>
        </p:nvSpPr>
        <p:spPr>
          <a:xfrm>
            <a:off x="144780" y="1266190"/>
            <a:ext cx="11874500" cy="3625850"/>
          </a:xfrm>
          <a:prstGeom prst="rect">
            <a:avLst/>
          </a:prstGeom>
          <a:noFill/>
          <a:ln w="9525">
            <a:noFill/>
          </a:ln>
        </p:spPr>
        <p:txBody>
          <a:bodyPr wrap="square">
            <a:noAutofit/>
          </a:bodyPr>
          <a:p>
            <a:pPr indent="0" fontAlgn="auto">
              <a:buFont typeface="Arial" panose="020B0604020202020204" pitchFamily="34" charset="0"/>
              <a:buNone/>
            </a:pPr>
            <a:r>
              <a:rPr lang="en-US" altLang="en-US" sz="2800" b="1" i="1">
                <a:solidFill>
                  <a:schemeClr val="accent3">
                    <a:lumMod val="50000"/>
                  </a:schemeClr>
                </a:solidFill>
                <a:latin typeface="Times New Roman" panose="02020603050405020304" charset="0"/>
                <a:ea typeface="宋体" panose="02010600030101010101" pitchFamily="2" charset="-122"/>
                <a:cs typeface="Times New Roman" panose="02020603050405020304" charset="0"/>
              </a:rPr>
              <a:t>For Participants:</a:t>
            </a:r>
            <a:endParaRPr lang="en-US" altLang="en-US" sz="2800" b="1" i="1">
              <a:solidFill>
                <a:schemeClr val="accent3">
                  <a:lumMod val="50000"/>
                </a:schemeClr>
              </a:solidFill>
              <a:latin typeface="Times New Roman" panose="02020603050405020304" charset="0"/>
              <a:ea typeface="宋体" panose="02010600030101010101" pitchFamily="2" charset="-122"/>
              <a:cs typeface="Times New Roman" panose="02020603050405020304" charset="0"/>
            </a:endParaRPr>
          </a:p>
          <a:p>
            <a:pPr marL="285750" indent="-285750" fontAlgn="auto">
              <a:buFont typeface="Arial" panose="020B0604020202020204" pitchFamily="34" charset="0"/>
              <a:buChar char="•"/>
            </a:pP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rPr>
              <a:t>Please remember to </a:t>
            </a:r>
            <a:r>
              <a:rPr lang="en-US" altLang="en-US" sz="2400">
                <a:solidFill>
                  <a:schemeClr val="accent3">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rPr>
              <a:t>bring along binoculars and bird guides</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rPr>
              <a:t> for a better birding experience.</a:t>
            </a: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endParaRPr>
          </a:p>
          <a:p>
            <a:pPr marL="285750" indent="-285750" fontAlgn="auto">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As we will be outdoors, </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don't forget to </a:t>
            </a:r>
            <a:r>
              <a:rPr lang="en-US" altLang="en-US" sz="2400">
                <a:solidFill>
                  <a:schemeClr val="accent3">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dress warmly and wear comfortable hiking shoes</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a:t>
            </a: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buFont typeface="Arial" panose="020B0604020202020204" pitchFamily="34" charset="0"/>
              <a:buChar char="•"/>
            </a:pP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Participants are advised to </a:t>
            </a:r>
            <a:r>
              <a:rPr lang="en-US" altLang="en-US" sz="2400">
                <a:solidFill>
                  <a:schemeClr val="accent3">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remain on the paths and respect the natural habitat of the wildlife</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a:t>
            </a: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buFont typeface="Arial" panose="020B0604020202020204" pitchFamily="34" charset="0"/>
              <a:buChar char="•"/>
            </a:pP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endParaRPr>
          </a:p>
          <a:p>
            <a:pPr indent="0" fontAlgn="auto">
              <a:buFont typeface="Arial" panose="020B0604020202020204" pitchFamily="34" charset="0"/>
              <a:buNone/>
            </a:pPr>
            <a:r>
              <a:rPr lang="en-US" altLang="en-US" sz="2800" b="1" i="1">
                <a:solidFill>
                  <a:schemeClr val="accent3">
                    <a:lumMod val="50000"/>
                  </a:schemeClr>
                </a:solidFill>
                <a:latin typeface="Times New Roman" panose="02020603050405020304" charset="0"/>
                <a:ea typeface="宋体" panose="02010600030101010101" pitchFamily="2" charset="-122"/>
                <a:cs typeface="Times New Roman" panose="02020603050405020304" charset="0"/>
              </a:rPr>
              <a:t>For Nature&amp;Birds:</a:t>
            </a:r>
            <a:endParaRPr lang="en-US" altLang="en-US" sz="2800" b="1" i="1">
              <a:solidFill>
                <a:schemeClr val="accent3">
                  <a:lumMod val="50000"/>
                </a:schemeClr>
              </a:solidFill>
              <a:latin typeface="Times New Roman" panose="02020603050405020304" charset="0"/>
              <a:ea typeface="宋体" panose="02010600030101010101" pitchFamily="2" charset="-122"/>
              <a:cs typeface="Times New Roman" panose="02020603050405020304" charset="0"/>
            </a:endParaRPr>
          </a:p>
          <a:p>
            <a:pPr marL="285750" indent="-285750" fontAlgn="auto">
              <a:buFont typeface="Arial" panose="020B0604020202020204" pitchFamily="34" charset="0"/>
              <a:buChar char="•"/>
            </a:pP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rPr>
              <a:t>Please </a:t>
            </a:r>
            <a:r>
              <a:rPr lang="en-US" altLang="en-US" sz="2400">
                <a:solidFill>
                  <a:schemeClr val="accent3">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rPr>
              <a:t>keep yourselves from using flash photography</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rPr>
              <a:t> as it can disturb the birds.</a:t>
            </a: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endParaRPr>
          </a:p>
          <a:p>
            <a:pPr marL="285750" indent="-285750" fontAlgn="auto">
              <a:buFont typeface="Arial" panose="020B0604020202020204" pitchFamily="34" charset="0"/>
              <a:buChar char="•"/>
            </a:pP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Note that </a:t>
            </a:r>
            <a:r>
              <a:rPr lang="en-US" altLang="en-US" sz="2400">
                <a:solidFill>
                  <a:schemeClr val="accent3">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picking of plants and littering is strictly prohibited</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 during the birding activity.</a:t>
            </a: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endParaRPr>
          </a:p>
          <a:p>
            <a:pPr marL="285750" indent="-285750" fontAlgn="auto">
              <a:buFont typeface="Arial" panose="020B0604020202020204" pitchFamily="34" charset="0"/>
              <a:buChar char="•"/>
            </a:pP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To avoid disturbing the birds, we kindly ask you to </a:t>
            </a:r>
            <a:r>
              <a:rPr lang="en-US" altLang="en-US" sz="2400">
                <a:solidFill>
                  <a:schemeClr val="accent3">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keep your voices low during the activity</a:t>
            </a:r>
            <a:r>
              <a:rPr lang="en-US" altLang="en-US" sz="2400">
                <a:solidFill>
                  <a:srgbClr val="2E3238"/>
                </a:solidFill>
                <a:latin typeface="Times New Roman" panose="02020603050405020304" charset="0"/>
                <a:ea typeface="宋体" panose="02010600030101010101" pitchFamily="2" charset="-122"/>
                <a:cs typeface="Times New Roman" panose="02020603050405020304" charset="0"/>
                <a:sym typeface="+mn-ea"/>
              </a:rPr>
              <a:t>.</a:t>
            </a: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endParaRPr>
          </a:p>
          <a:p>
            <a:pPr marL="285750" indent="-285750" fontAlgn="auto">
              <a:buFont typeface="Arial" panose="020B0604020202020204" pitchFamily="34" charset="0"/>
              <a:buChar char="•"/>
            </a:pPr>
            <a:endParaRPr lang="en-US" altLang="en-US" sz="2400">
              <a:solidFill>
                <a:srgbClr val="2E3238"/>
              </a:solidFill>
              <a:latin typeface="Times New Roman" panose="02020603050405020304" charset="0"/>
              <a:ea typeface="宋体" panose="02010600030101010101" pitchFamily="2" charset="-122"/>
              <a:cs typeface="Times New Roman" panose="02020603050405020304" charset="0"/>
            </a:endParaRPr>
          </a:p>
        </p:txBody>
      </p:sp>
      <p:pic>
        <p:nvPicPr>
          <p:cNvPr id="4" name="图片 3"/>
          <p:cNvPicPr>
            <a:picLocks noChangeAspect="1"/>
          </p:cNvPicPr>
          <p:nvPr/>
        </p:nvPicPr>
        <p:blipFill>
          <a:blip r:embed="rId1"/>
          <a:stretch>
            <a:fillRect/>
          </a:stretch>
        </p:blipFill>
        <p:spPr>
          <a:xfrm>
            <a:off x="345440" y="4892040"/>
            <a:ext cx="2701925" cy="1819275"/>
          </a:xfrm>
          <a:prstGeom prst="cloud">
            <a:avLst/>
          </a:prstGeom>
          <a:effectLst>
            <a:outerShdw blurRad="50800" dist="38100" dir="8100000" algn="tr" rotWithShape="0">
              <a:prstClr val="black">
                <a:alpha val="40000"/>
              </a:prstClr>
            </a:outerShdw>
          </a:effectLst>
        </p:spPr>
      </p:pic>
      <p:sp>
        <p:nvSpPr>
          <p:cNvPr id="5" name="文本框 4"/>
          <p:cNvSpPr txBox="1"/>
          <p:nvPr/>
        </p:nvSpPr>
        <p:spPr>
          <a:xfrm>
            <a:off x="3179445" y="5417820"/>
            <a:ext cx="8684895" cy="768350"/>
          </a:xfrm>
          <a:prstGeom prst="rect">
            <a:avLst/>
          </a:prstGeom>
          <a:noFill/>
        </p:spPr>
        <p:txBody>
          <a:bodyPr wrap="square" rtlCol="0" anchor="t">
            <a:spAutoFit/>
            <a:scene3d>
              <a:camera prst="orthographicFront"/>
              <a:lightRig rig="threePt" dir="t"/>
            </a:scene3d>
          </a:bodyPr>
          <a:p>
            <a:r>
              <a:rPr lang="en-US" altLang="zh-CN" sz="4400" b="1" i="1">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sym typeface="+mn-ea"/>
              </a:rPr>
              <a:t>Birding-- a vigorous outdoor activity</a:t>
            </a:r>
            <a:endParaRPr lang="en-US" altLang="zh-CN" sz="4400" b="1" i="1">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randombar(horizontal)">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0">
                                            <p:txEl>
                                              <p:pRg st="5" end="5"/>
                                            </p:txEl>
                                          </p:spTgt>
                                        </p:tgtEl>
                                        <p:attrNameLst>
                                          <p:attrName>style.visibility</p:attrName>
                                        </p:attrNameLst>
                                      </p:cBhvr>
                                      <p:to>
                                        <p:strVal val="visible"/>
                                      </p:to>
                                    </p:set>
                                    <p:animEffect transition="in" filter="randombar(horizontal)">
                                      <p:cBhvr>
                                        <p:cTn id="17" dur="500"/>
                                        <p:tgtEl>
                                          <p:spTgt spid="10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0">
                                            <p:txEl>
                                              <p:pRg st="1" end="1"/>
                                            </p:txEl>
                                          </p:spTgt>
                                        </p:tgtEl>
                                        <p:attrNameLst>
                                          <p:attrName>style.visibility</p:attrName>
                                        </p:attrNameLst>
                                      </p:cBhvr>
                                      <p:to>
                                        <p:strVal val="visible"/>
                                      </p:to>
                                    </p:set>
                                    <p:animEffect transition="in" filter="randombar(horizontal)">
                                      <p:cBhvr>
                                        <p:cTn id="22" dur="500"/>
                                        <p:tgtEl>
                                          <p:spTgt spid="100">
                                            <p:txEl>
                                              <p:pRg st="1" end="1"/>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0">
                                            <p:txEl>
                                              <p:pRg st="2" end="2"/>
                                            </p:txEl>
                                          </p:spTgt>
                                        </p:tgtEl>
                                        <p:attrNameLst>
                                          <p:attrName>style.visibility</p:attrName>
                                        </p:attrNameLst>
                                      </p:cBhvr>
                                      <p:to>
                                        <p:strVal val="visible"/>
                                      </p:to>
                                    </p:set>
                                    <p:animEffect transition="in" filter="randombar(horizontal)">
                                      <p:cBhvr>
                                        <p:cTn id="25" dur="500"/>
                                        <p:tgtEl>
                                          <p:spTgt spid="10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0">
                                            <p:txEl>
                                              <p:pRg st="3" end="3"/>
                                            </p:txEl>
                                          </p:spTgt>
                                        </p:tgtEl>
                                        <p:attrNameLst>
                                          <p:attrName>style.visibility</p:attrName>
                                        </p:attrNameLst>
                                      </p:cBhvr>
                                      <p:to>
                                        <p:strVal val="visible"/>
                                      </p:to>
                                    </p:set>
                                    <p:animEffect transition="in" filter="randombar(horizontal)">
                                      <p:cBhvr>
                                        <p:cTn id="30" dur="500"/>
                                        <p:tgtEl>
                                          <p:spTgt spid="10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0">
                                            <p:txEl>
                                              <p:pRg st="6" end="6"/>
                                            </p:txEl>
                                          </p:spTgt>
                                        </p:tgtEl>
                                        <p:attrNameLst>
                                          <p:attrName>style.visibility</p:attrName>
                                        </p:attrNameLst>
                                      </p:cBhvr>
                                      <p:to>
                                        <p:strVal val="visible"/>
                                      </p:to>
                                    </p:set>
                                    <p:animEffect transition="in" filter="randombar(horizontal)">
                                      <p:cBhvr>
                                        <p:cTn id="35" dur="500"/>
                                        <p:tgtEl>
                                          <p:spTgt spid="100">
                                            <p:txEl>
                                              <p:pRg st="6" end="6"/>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00">
                                            <p:txEl>
                                              <p:pRg st="7" end="7"/>
                                            </p:txEl>
                                          </p:spTgt>
                                        </p:tgtEl>
                                        <p:attrNameLst>
                                          <p:attrName>style.visibility</p:attrName>
                                        </p:attrNameLst>
                                      </p:cBhvr>
                                      <p:to>
                                        <p:strVal val="visible"/>
                                      </p:to>
                                    </p:set>
                                    <p:animEffect transition="in" filter="randombar(horizontal)">
                                      <p:cBhvr>
                                        <p:cTn id="38" dur="500"/>
                                        <p:tgtEl>
                                          <p:spTgt spid="100">
                                            <p:txEl>
                                              <p:pRg st="7" end="7"/>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00">
                                            <p:txEl>
                                              <p:pRg st="8" end="8"/>
                                            </p:txEl>
                                          </p:spTgt>
                                        </p:tgtEl>
                                        <p:attrNameLst>
                                          <p:attrName>style.visibility</p:attrName>
                                        </p:attrNameLst>
                                      </p:cBhvr>
                                      <p:to>
                                        <p:strVal val="visible"/>
                                      </p:to>
                                    </p:set>
                                    <p:animEffect transition="in" filter="randombar(horizontal)">
                                      <p:cBhvr>
                                        <p:cTn id="41" dur="500"/>
                                        <p:tgtEl>
                                          <p:spTgt spid="1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0"/>
            <a:ext cx="6096000" cy="583565"/>
          </a:xfrm>
          <a:prstGeom prst="rect">
            <a:avLst/>
          </a:prstGeom>
          <a:noFill/>
        </p:spPr>
        <p:txBody>
          <a:bodyPr wrap="square" rtlCol="0" anchor="t">
            <a:spAutoFit/>
          </a:bodyPr>
          <a:p>
            <a:r>
              <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III. Polish Your Draft</a:t>
            </a:r>
            <a:endPar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6" name="文本框 5"/>
          <p:cNvSpPr txBox="1"/>
          <p:nvPr/>
        </p:nvSpPr>
        <p:spPr>
          <a:xfrm>
            <a:off x="9708515" y="0"/>
            <a:ext cx="2483485" cy="583565"/>
          </a:xfrm>
          <a:prstGeom prst="rect">
            <a:avLst/>
          </a:prstGeom>
          <a:solidFill>
            <a:srgbClr val="AED9B7"/>
          </a:solidFill>
        </p:spPr>
        <p:txBody>
          <a:bodyPr wrap="square" rtlCol="0">
            <a:spAutoFit/>
          </a:bodyPr>
          <a:p>
            <a:r>
              <a:rPr lang="en-US" altLang="zh-CN" sz="3200" b="1" i="1">
                <a:solidFill>
                  <a:schemeClr val="accent3">
                    <a:lumMod val="50000"/>
                  </a:schemeClr>
                </a:solidFill>
                <a:effectLst>
                  <a:outerShdw blurRad="38100" dist="38100" dir="2700000" algn="tl">
                    <a:srgbClr val="000000">
                      <a:alpha val="43137"/>
                    </a:srgbClr>
                  </a:outerShdw>
                </a:effectLst>
              </a:rPr>
              <a:t>For Notice </a:t>
            </a:r>
            <a:endParaRPr lang="en-US" altLang="zh-CN" sz="3200" b="1" i="1">
              <a:solidFill>
                <a:schemeClr val="accent3">
                  <a:lumMod val="50000"/>
                </a:schemeClr>
              </a:solidFill>
              <a:effectLst>
                <a:outerShdw blurRad="38100" dist="38100" dir="2700000" algn="tl">
                  <a:srgbClr val="000000">
                    <a:alpha val="43137"/>
                  </a:srgbClr>
                </a:outerShdw>
              </a:effectLst>
            </a:endParaRPr>
          </a:p>
        </p:txBody>
      </p:sp>
      <p:sp>
        <p:nvSpPr>
          <p:cNvPr id="2" name="文本框 1"/>
          <p:cNvSpPr txBox="1"/>
          <p:nvPr/>
        </p:nvSpPr>
        <p:spPr>
          <a:xfrm>
            <a:off x="97155" y="583565"/>
            <a:ext cx="5868035" cy="2799715"/>
          </a:xfrm>
          <a:prstGeom prst="rect">
            <a:avLst/>
          </a:prstGeom>
          <a:noFill/>
        </p:spPr>
        <p:txBody>
          <a:bodyPr wrap="square" rtlCol="0">
            <a:spAutoFit/>
          </a:bodyPr>
          <a:p>
            <a:pPr algn="just"/>
            <a:r>
              <a:rPr lang="en-US" altLang="zh-CN" sz="2200" b="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About background&amp; basic info.:</a:t>
            </a:r>
            <a:endParaRPr lang="en-US" altLang="zh-CN" sz="2200" b="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gn="just"/>
            <a:r>
              <a:rPr lang="en-US" altLang="zh-CN" sz="2200">
                <a:latin typeface="Times New Roman" panose="02020603050405020304" charset="0"/>
                <a:cs typeface="Times New Roman" panose="02020603050405020304" charset="0"/>
              </a:rPr>
              <a:t>To celebrate/ promote/ arouse/ encourage..., ... is scheduled to be held/shown/ released on.... in....</a:t>
            </a:r>
            <a:endParaRPr lang="en-US" altLang="zh-CN" sz="2200">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On the occasion of International Bird Day, the Student Union is delighted to invite you to....</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anticipation is over! Our Student Union is thrilled to bring you BIRDING together this weekend.</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8" name="文本框 7"/>
          <p:cNvSpPr txBox="1"/>
          <p:nvPr/>
        </p:nvSpPr>
        <p:spPr>
          <a:xfrm>
            <a:off x="1776095" y="6075680"/>
            <a:ext cx="10041890" cy="521970"/>
          </a:xfrm>
          <a:prstGeom prst="rect">
            <a:avLst/>
          </a:prstGeom>
          <a:noFill/>
        </p:spPr>
        <p:txBody>
          <a:bodyPr wrap="square" rtlCol="0" anchor="t">
            <a:spAutoFit/>
          </a:bodyPr>
          <a:p>
            <a:r>
              <a:rPr lang="en-US" altLang="zh-CN" sz="28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Be complete, concise, concrete, courteous, coherent&amp; appealing!</a:t>
            </a:r>
            <a:endParaRPr lang="en-US" altLang="zh-CN" sz="28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pic>
        <p:nvPicPr>
          <p:cNvPr id="3" name="图片 2" descr="Limnothlypis_swainsoni_SWWAsmall"/>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19980000">
            <a:off x="883920" y="5730240"/>
            <a:ext cx="798195" cy="1181735"/>
          </a:xfrm>
          <a:prstGeom prst="rect">
            <a:avLst/>
          </a:prstGeom>
        </p:spPr>
      </p:pic>
      <p:sp>
        <p:nvSpPr>
          <p:cNvPr id="5" name="文本框 4"/>
          <p:cNvSpPr txBox="1"/>
          <p:nvPr/>
        </p:nvSpPr>
        <p:spPr>
          <a:xfrm>
            <a:off x="6210300" y="583565"/>
            <a:ext cx="5884545" cy="2461260"/>
          </a:xfrm>
          <a:prstGeom prst="rect">
            <a:avLst/>
          </a:prstGeom>
          <a:noFill/>
        </p:spPr>
        <p:txBody>
          <a:bodyPr wrap="square" rtlCol="0" anchor="t">
            <a:spAutoFit/>
          </a:bodyPr>
          <a:p>
            <a:pPr algn="just"/>
            <a:r>
              <a:rPr lang="en-US" altLang="zh-CN" sz="2200" b="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Dos&amp; Don’ts</a:t>
            </a:r>
            <a:endParaRPr lang="en-US" altLang="zh-CN" sz="2200" b="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gn="just"/>
            <a:r>
              <a:rPr lang="en-US" altLang="zh-CN" sz="2200">
                <a:latin typeface="Times New Roman" panose="02020603050405020304" charset="0"/>
                <a:cs typeface="Times New Roman" panose="02020603050405020304" charset="0"/>
                <a:sym typeface="+mn-ea"/>
              </a:rPr>
              <a:t>Be sure to/ We’re expected to/We should not do...</a:t>
            </a:r>
            <a:endParaRPr lang="en-US" altLang="zh-CN" sz="2200">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Participants are kindly requested to...</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We encourage you to...</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Please avoid...</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For everyone's safety and enjoyment, please resist from...</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7" name="文本框 6"/>
          <p:cNvSpPr txBox="1"/>
          <p:nvPr/>
        </p:nvSpPr>
        <p:spPr>
          <a:xfrm>
            <a:off x="97155" y="3442970"/>
            <a:ext cx="5868670" cy="2461260"/>
          </a:xfrm>
          <a:prstGeom prst="rect">
            <a:avLst/>
          </a:prstGeom>
          <a:noFill/>
        </p:spPr>
        <p:txBody>
          <a:bodyPr wrap="square" rtlCol="0" anchor="t">
            <a:spAutoFit/>
          </a:bodyPr>
          <a:p>
            <a:pPr algn="just"/>
            <a:r>
              <a:rPr lang="en-US" altLang="zh-CN" sz="2200" b="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About the activity:</a:t>
            </a:r>
            <a:endParaRPr lang="en-US" altLang="zh-CN" sz="2200" b="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algn="just"/>
            <a:r>
              <a:rPr lang="en-US" altLang="zh-CN" sz="2200">
                <a:latin typeface="Times New Roman" panose="02020603050405020304" charset="0"/>
                <a:cs typeface="Times New Roman" panose="02020603050405020304" charset="0"/>
                <a:sym typeface="+mn-ea"/>
              </a:rPr>
              <a:t>During..., you will..../ We will lead you to....</a:t>
            </a:r>
            <a:endParaRPr lang="en-US" altLang="zh-CN" sz="2200">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Several captivating segments including... have been planned.</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Participants will gain firsthand experience of....</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You will be thrilled to engage in... during...</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...offers a unique chance to explore...</a:t>
            </a:r>
            <a:endParaRPr lang="en-US" altLang="zh-CN" sz="22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00" name="文本框 99"/>
          <p:cNvSpPr txBox="1"/>
          <p:nvPr/>
        </p:nvSpPr>
        <p:spPr>
          <a:xfrm>
            <a:off x="6612255" y="3442970"/>
            <a:ext cx="5080000" cy="2324735"/>
          </a:xfrm>
          <a:prstGeom prst="rect">
            <a:avLst/>
          </a:prstGeom>
          <a:noFill/>
          <a:ln w="9525">
            <a:noFill/>
          </a:ln>
        </p:spPr>
        <p:txBody>
          <a:bodyPr>
            <a:noAutofit/>
          </a:bodyPr>
          <a:p>
            <a:pPr marL="228600" indent="-228600" algn="just"/>
            <a:r>
              <a:rPr lang="en-US" altLang="zh-CN" sz="2100" b="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About the appealing:</a:t>
            </a:r>
            <a:endParaRPr lang="en-US" altLang="zh-CN" sz="2100" b="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28600" indent="-228600" algn="just"/>
            <a:r>
              <a:rPr lang="en-US" altLang="zh-CN" sz="2100">
                <a:latin typeface="Times New Roman" panose="02020603050405020304" charset="0"/>
                <a:cs typeface="Times New Roman" panose="02020603050405020304" charset="0"/>
                <a:sym typeface="+mn-ea"/>
              </a:rPr>
              <a:t>Look forward to your participation!</a:t>
            </a:r>
            <a:endParaRPr lang="en-US" altLang="zh-CN" sz="2100">
              <a:latin typeface="Times New Roman" panose="02020603050405020304" charset="0"/>
              <a:cs typeface="Times New Roman" panose="02020603050405020304" charset="0"/>
            </a:endParaRPr>
          </a:p>
          <a:p>
            <a:pPr marL="342900" indent="-342900" algn="just">
              <a:buFont typeface="Wingdings" panose="05000000000000000000" charset="0"/>
              <a:buChar char="Ø"/>
            </a:pPr>
            <a:r>
              <a:rPr lang="en-US" altLang="zh-CN" sz="21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Join us in this exciting event where your active participation will make all the difference!</a:t>
            </a:r>
            <a:endParaRPr lang="en-US" altLang="zh-CN" sz="21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en-US" altLang="zh-CN" sz="21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We are counting on your participation to make it an enriching experience.</a:t>
            </a:r>
            <a:endParaRPr lang="en-US" altLang="zh-CN" sz="210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endParaRPr lang="en-US" altLang="en-US">
              <a:solidFill>
                <a:srgbClr val="2E3238"/>
              </a:solidFill>
              <a:latin typeface="Segoe UI" panose="020B0502040204020203"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1" dur="500"/>
                                        <p:tgtEl>
                                          <p:spTgt spid="7">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2" dur="500"/>
                                        <p:tgtEl>
                                          <p:spTgt spid="5">
                                            <p:txEl>
                                              <p:pRg st="3" end="3"/>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0">
                                            <p:txEl>
                                              <p:pRg st="2" end="2"/>
                                            </p:txEl>
                                          </p:spTgt>
                                        </p:tgtEl>
                                        <p:attrNameLst>
                                          <p:attrName>style.visibility</p:attrName>
                                        </p:attrNameLst>
                                      </p:cBhvr>
                                      <p:to>
                                        <p:strVal val="visible"/>
                                      </p:to>
                                    </p:set>
                                    <p:animEffect transition="in" filter="randombar(horizontal)">
                                      <p:cBhvr>
                                        <p:cTn id="43" dur="500"/>
                                        <p:tgtEl>
                                          <p:spTgt spid="100">
                                            <p:txEl>
                                              <p:pRg st="2" end="2"/>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100">
                                            <p:txEl>
                                              <p:pRg st="3" end="3"/>
                                            </p:txEl>
                                          </p:spTgt>
                                        </p:tgtEl>
                                        <p:attrNameLst>
                                          <p:attrName>style.visibility</p:attrName>
                                        </p:attrNameLst>
                                      </p:cBhvr>
                                      <p:to>
                                        <p:strVal val="visible"/>
                                      </p:to>
                                    </p:set>
                                    <p:animEffect transition="in" filter="randombar(horizontal)">
                                      <p:cBhvr>
                                        <p:cTn id="46" dur="500"/>
                                        <p:tgtEl>
                                          <p:spTgt spid="100">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394335" y="1128395"/>
            <a:ext cx="11436985" cy="4542155"/>
          </a:xfrm>
          <a:prstGeom prst="roundRect">
            <a:avLst/>
          </a:prstGeom>
          <a:solidFill>
            <a:schemeClr val="accent3">
              <a:lumMod val="20000"/>
              <a:lumOff val="80000"/>
            </a:schemeClr>
          </a:solidFill>
          <a:ln>
            <a:solidFill>
              <a:srgbClr val="AED9B7"/>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379095" y="1121410"/>
            <a:ext cx="11433810" cy="4497070"/>
          </a:xfrm>
          <a:prstGeom prst="rect">
            <a:avLst/>
          </a:prstGeom>
          <a:noFill/>
          <a:ln w="9525">
            <a:noFill/>
          </a:ln>
        </p:spPr>
        <p:txBody>
          <a:bodyPr>
            <a:noAutofit/>
          </a:bodyPr>
          <a:p>
            <a:pPr indent="0" algn="ctr"/>
            <a:r>
              <a:rPr lang="en-US" altLang="zh-CN" sz="2400" b="1">
                <a:latin typeface="Times New Roman" panose="02020603050405020304" charset="0"/>
                <a:cs typeface="Times New Roman" panose="02020603050405020304" charset="0"/>
              </a:rPr>
              <a:t>Notice</a:t>
            </a:r>
            <a:endParaRPr lang="en-US" altLang="zh-CN" sz="2400" b="1">
              <a:latin typeface="Times New Roman" panose="02020603050405020304" charset="0"/>
              <a:cs typeface="Times New Roman" panose="02020603050405020304" charset="0"/>
            </a:endParaRPr>
          </a:p>
          <a:p>
            <a:pPr indent="0" algn="just"/>
            <a:r>
              <a:rPr lang="en-US" altLang="zh-CN" sz="2400" b="0">
                <a:latin typeface="Times New Roman" panose="02020603050405020304" charset="0"/>
                <a:cs typeface="Times New Roman" panose="02020603050405020304" charset="0"/>
              </a:rPr>
              <a:t>      With the approaching of the International Bird Loving Day, our school will hold an outdoor bird-watching activity this Sunday morning. As scheduled, the activity will begin at 8:00 a.m. at the school lecture hall where the biology teacher will explain basic principles of scientific observation. Then, we’ll walk to the forest park near our school where an experienced guide will lead us some dos and don’ts of bird-watching. Please wear comfortable shoes and take sun cream with you in case of getting sun burnt. Being punctual is also of vital importance. Whoever is interested is welcome to join us.</a:t>
            </a:r>
            <a:endParaRPr lang="en-US" altLang="zh-CN" sz="2400" b="0">
              <a:latin typeface="Times New Roman" panose="02020603050405020304" charset="0"/>
              <a:cs typeface="Times New Roman" panose="02020603050405020304" charset="0"/>
            </a:endParaRPr>
          </a:p>
          <a:p>
            <a:pPr indent="0" algn="r"/>
            <a:r>
              <a:rPr lang="en-US" altLang="zh-CN" sz="2400" b="0">
                <a:latin typeface="Times New Roman" panose="02020603050405020304" charset="0"/>
                <a:cs typeface="Times New Roman" panose="02020603050405020304" charset="0"/>
              </a:rPr>
              <a:t>Student Union</a:t>
            </a:r>
            <a:endParaRPr lang="en-US" altLang="zh-CN" sz="2400" b="0">
              <a:latin typeface="Times New Roman" panose="02020603050405020304" charset="0"/>
              <a:cs typeface="Times New Roman" panose="02020603050405020304" charset="0"/>
            </a:endParaRPr>
          </a:p>
        </p:txBody>
      </p:sp>
      <p:sp>
        <p:nvSpPr>
          <p:cNvPr id="11" name="文本框 10"/>
          <p:cNvSpPr txBox="1"/>
          <p:nvPr/>
        </p:nvSpPr>
        <p:spPr>
          <a:xfrm>
            <a:off x="0" y="0"/>
            <a:ext cx="6096000" cy="583565"/>
          </a:xfrm>
          <a:prstGeom prst="rect">
            <a:avLst/>
          </a:prstGeom>
          <a:noFill/>
        </p:spPr>
        <p:txBody>
          <a:bodyPr wrap="square" rtlCol="0" anchor="t">
            <a:spAutoFit/>
          </a:bodyPr>
          <a:p>
            <a:r>
              <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III. Sample Writing</a:t>
            </a:r>
            <a:endParaRPr lang="en-US" altLang="zh-CN" sz="32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6" name="文本框 5"/>
          <p:cNvSpPr txBox="1"/>
          <p:nvPr/>
        </p:nvSpPr>
        <p:spPr>
          <a:xfrm>
            <a:off x="9016365" y="0"/>
            <a:ext cx="3175635" cy="583565"/>
          </a:xfrm>
          <a:prstGeom prst="rect">
            <a:avLst/>
          </a:prstGeom>
          <a:solidFill>
            <a:srgbClr val="AED9B7"/>
          </a:solidFill>
        </p:spPr>
        <p:txBody>
          <a:bodyPr wrap="square" rtlCol="0">
            <a:spAutoFit/>
          </a:bodyPr>
          <a:p>
            <a:r>
              <a:rPr lang="en-US" altLang="zh-CN" sz="3200" b="1" i="1">
                <a:solidFill>
                  <a:schemeClr val="accent3">
                    <a:lumMod val="50000"/>
                  </a:schemeClr>
                </a:solidFill>
                <a:effectLst>
                  <a:outerShdw blurRad="38100" dist="38100" dir="2700000" algn="tl">
                    <a:srgbClr val="000000">
                      <a:alpha val="43137"/>
                    </a:srgbClr>
                  </a:outerShdw>
                </a:effectLst>
              </a:rPr>
              <a:t>Official Version</a:t>
            </a:r>
            <a:endParaRPr lang="en-US" altLang="zh-CN" sz="3200" b="1" i="1">
              <a:solidFill>
                <a:schemeClr val="accent3">
                  <a:lumMod val="50000"/>
                </a:schemeClr>
              </a:solidFill>
              <a:effectLst>
                <a:outerShdw blurRad="38100" dist="38100" dir="2700000" algn="tl">
                  <a:srgbClr val="000000">
                    <a:alpha val="43137"/>
                  </a:srgbClr>
                </a:outerShdw>
              </a:effectLst>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TABLE_ENDDRAG_ORIGIN_RECT" val="917*310"/>
  <p:tag name="TABLE_ENDDRAG_RECT" val="19*56*917*310"/>
  <p:tag name="KSO_WM_UNIT_TABLE_BEAUTIFY" val="smartTable{c0daddab-8fcd-451c-b113-360bacd85a65}"/>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PLACING_PICTURE_USER_VIEWPORT" val="{&quot;height&quot;:11145,&quot;width&quot;:14415}"/>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5610</Words>
  <Application>WPS 演示</Application>
  <PresentationFormat>宽屏</PresentationFormat>
  <Paragraphs>230</Paragraphs>
  <Slides>10</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宋体</vt:lpstr>
      <vt:lpstr>Wingdings</vt:lpstr>
      <vt:lpstr>Wingdings</vt:lpstr>
      <vt:lpstr>Times New Roman</vt:lpstr>
      <vt:lpstr>Segoe UI</vt:lpstr>
      <vt:lpstr>微软雅黑</vt:lpstr>
      <vt:lpstr>Arial Unicode MS</vt:lpstr>
      <vt:lpstr>Calibri</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What’re appealing to exchange students?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Wiesen</cp:lastModifiedBy>
  <cp:revision>178</cp:revision>
  <dcterms:created xsi:type="dcterms:W3CDTF">2019-06-19T02:08:00Z</dcterms:created>
  <dcterms:modified xsi:type="dcterms:W3CDTF">2024-03-26T06:01:18Z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ICV">
    <vt:lpwstr>C8B5FD395947498C9E868F120A75AD76</vt:lpwstr>
  </property>
</Properties>
</file>